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3"/>
  </p:notesMasterIdLst>
  <p:sldIdLst>
    <p:sldId id="358" r:id="rId2"/>
    <p:sldId id="359" r:id="rId3"/>
    <p:sldId id="360" r:id="rId4"/>
    <p:sldId id="361" r:id="rId5"/>
    <p:sldId id="362" r:id="rId6"/>
    <p:sldId id="363" r:id="rId7"/>
    <p:sldId id="364" r:id="rId8"/>
    <p:sldId id="365" r:id="rId9"/>
    <p:sldId id="366" r:id="rId10"/>
    <p:sldId id="367" r:id="rId11"/>
    <p:sldId id="368" r:id="rId12"/>
    <p:sldId id="369" r:id="rId13"/>
    <p:sldId id="370" r:id="rId14"/>
    <p:sldId id="371" r:id="rId15"/>
    <p:sldId id="397" r:id="rId16"/>
    <p:sldId id="396" r:id="rId17"/>
    <p:sldId id="395" r:id="rId18"/>
    <p:sldId id="394" r:id="rId19"/>
    <p:sldId id="391" r:id="rId20"/>
    <p:sldId id="392" r:id="rId21"/>
    <p:sldId id="393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9" r:id="rId30"/>
    <p:sldId id="380" r:id="rId31"/>
    <p:sldId id="381" r:id="rId32"/>
    <p:sldId id="382" r:id="rId33"/>
    <p:sldId id="383" r:id="rId34"/>
    <p:sldId id="384" r:id="rId35"/>
    <p:sldId id="385" r:id="rId36"/>
    <p:sldId id="386" r:id="rId37"/>
    <p:sldId id="387" r:id="rId38"/>
    <p:sldId id="388" r:id="rId39"/>
    <p:sldId id="389" r:id="rId40"/>
    <p:sldId id="390" r:id="rId41"/>
    <p:sldId id="398" r:id="rId42"/>
    <p:sldId id="399" r:id="rId43"/>
    <p:sldId id="400" r:id="rId44"/>
    <p:sldId id="401" r:id="rId45"/>
    <p:sldId id="402" r:id="rId46"/>
    <p:sldId id="403" r:id="rId47"/>
    <p:sldId id="404" r:id="rId48"/>
    <p:sldId id="405" r:id="rId49"/>
    <p:sldId id="406" r:id="rId50"/>
    <p:sldId id="407" r:id="rId51"/>
    <p:sldId id="408" r:id="rId52"/>
    <p:sldId id="409" r:id="rId53"/>
    <p:sldId id="410" r:id="rId54"/>
    <p:sldId id="411" r:id="rId55"/>
    <p:sldId id="412" r:id="rId56"/>
    <p:sldId id="413" r:id="rId57"/>
    <p:sldId id="414" r:id="rId58"/>
    <p:sldId id="415" r:id="rId59"/>
    <p:sldId id="416" r:id="rId60"/>
    <p:sldId id="425" r:id="rId61"/>
    <p:sldId id="426" r:id="rId62"/>
    <p:sldId id="427" r:id="rId63"/>
    <p:sldId id="428" r:id="rId64"/>
    <p:sldId id="429" r:id="rId65"/>
    <p:sldId id="430" r:id="rId66"/>
    <p:sldId id="431" r:id="rId67"/>
    <p:sldId id="432" r:id="rId68"/>
    <p:sldId id="417" r:id="rId69"/>
    <p:sldId id="418" r:id="rId70"/>
    <p:sldId id="419" r:id="rId71"/>
    <p:sldId id="420" r:id="rId72"/>
    <p:sldId id="421" r:id="rId73"/>
    <p:sldId id="422" r:id="rId74"/>
    <p:sldId id="423" r:id="rId75"/>
    <p:sldId id="424" r:id="rId76"/>
    <p:sldId id="433" r:id="rId77"/>
    <p:sldId id="434" r:id="rId78"/>
    <p:sldId id="435" r:id="rId79"/>
    <p:sldId id="436" r:id="rId80"/>
    <p:sldId id="437" r:id="rId81"/>
    <p:sldId id="318" r:id="rId8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54" autoAdjust="0"/>
    <p:restoredTop sz="95332" autoAdjust="0"/>
  </p:normalViewPr>
  <p:slideViewPr>
    <p:cSldViewPr snapToGrid="0">
      <p:cViewPr varScale="1">
        <p:scale>
          <a:sx n="82" d="100"/>
          <a:sy n="82" d="100"/>
        </p:scale>
        <p:origin x="494" y="72"/>
      </p:cViewPr>
      <p:guideLst/>
    </p:cSldViewPr>
  </p:slideViewPr>
  <p:outlineViewPr>
    <p:cViewPr>
      <p:scale>
        <a:sx n="33" d="100"/>
        <a:sy n="33" d="100"/>
      </p:scale>
      <p:origin x="0" y="-297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-3326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2EA67F-9356-4DA6-9033-19F2873F7581}" type="datetimeFigureOut">
              <a:rPr lang="ru-RU" smtClean="0"/>
              <a:t>10.10.2023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370514-C44A-4B66-8623-681661CF380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8458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077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32295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90338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7983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633334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638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3963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58919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730944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82312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768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3173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21379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8107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8925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6310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10300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97034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300724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952467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91538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318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11217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0494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71154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06183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748418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1922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80642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287428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30682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97815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5777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774312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586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8885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299586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80739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1195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9882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90879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181756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37761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90052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31115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626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26652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78555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65787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04772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985755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579751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21727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1922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4326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98444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681539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702534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96293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877672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4759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78157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1473497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5518685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81585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819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8080225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259830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9452185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88943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66803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6312692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0670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4059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864194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188762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90089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8720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9A7E3A-ADC7-4226-B3BF-DCB7408A146C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67690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A9DCA1-5FEE-455B-B8AC-EA8D444ECE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9BE68-59CC-49EF-A52E-BD6583597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5F12C6-404F-4BB4-88F3-630161571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889AE-803C-47C3-9C9E-A592131FB293}" type="datetime1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8856A6A-48C1-41FA-978B-01C403DC0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A6F53FB-E257-487E-BDBE-50C26D580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7392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DDD7E2-8C1C-4564-BE2D-B322AD94E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5CF4B75-CCC6-417B-BD17-5F948C114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36FC7B4-9CFC-494A-9AAF-0C9FDB9A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8BB26-E179-47DD-B048-89A9418BA37D}" type="datetime1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104A90-70A8-4BD2-A5A0-EB0E9E273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87BD6D-F431-4533-91AE-2A9AF0317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5609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0E3EC96-71BE-44C8-9E6A-79392F0D65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5CA05CA-7C9A-4351-AC09-1B762F952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DDE6FF-CB5C-4BBF-8DA3-2C45C4D0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56B682-5985-491A-86D9-4074A9A84062}" type="datetime1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ADD702F-BA34-4600-B670-82DC08A84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B21D091-6C2B-48D5-80B1-8518BE069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909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15CF82-50D3-43F6-A23F-FAAAC2988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9E471B-A79D-4574-9D34-0B8C950BB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B3D5D46-9475-4CBA-8F71-ED4AB7F70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351DEE-6BD7-4A60-8295-1A134A53D5F8}" type="datetime1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609F6-0775-44ED-99E6-5EFC00945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10AAD2-88FD-442F-99A8-CC20202E3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8800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BDC1-3011-4434-808F-C643B97F5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687AD1-0AE5-4ED2-9ABB-66A79D6E6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87DF862-34DB-47D1-A7B0-D2C3E0E5C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D1702-73F5-4FDC-A12E-F263F7005A1F}" type="datetime1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120EAE-F0BD-42E9-9EC4-A3817A20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77D8F8-6B47-4755-B476-77FE41DF1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0664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BA13D-E12B-471C-97D6-AFBCF4209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178B1F-F421-423D-8800-6EE92CFAEF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F893A-938F-4A3C-AA8E-ABE322D5E0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4B5FA7E-7A0E-4DB3-B266-806E1BB7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991A6-FA7E-4E96-9EA7-D6210F66E3F5}" type="datetime1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C38D9B3-9E31-415E-9AFC-34B576D34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275CF0-0113-4F20-B3FB-52481D9AF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7811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8F94C90-2FBB-4659-8BCC-CE6952573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400242-CCE4-4BE0-B67A-E2C9EF2944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04B1D76-451E-4CA0-8ED8-263F1E4EA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F25BCB0-0B9A-4856-9A38-F3A26A4054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11AFE0E-23BA-4F8E-97A9-922F1CFF86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470DCFD-A55D-4533-AFCA-95C694B7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5E19-50A6-4D2E-B027-0088341E3DC2}" type="datetime1">
              <a:rPr lang="ru-RU" smtClean="0"/>
              <a:t>10.10.2023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CFC9A22-AF45-4DF7-B03F-231912A98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2FF2520-E54F-4277-9CBF-EAEC5CB0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1856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1144D-6BC0-46F6-A789-BE6F358F3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47B55D8-80C8-411E-B167-EEE10AF80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BF6459-0F8C-4179-8E32-A1A64131AC87}" type="datetime1">
              <a:rPr lang="ru-RU" smtClean="0"/>
              <a:t>10.10.2023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9B10CD8-B7CE-46F0-8D39-73CCD8D5B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E7CD0D8-9BEE-4330-BD67-B405EAC2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7864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A218907-A13D-4E0A-B7BE-278015B3F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CB8C71-2257-46B0-BF79-A9A1740B3B13}" type="datetime1">
              <a:rPr lang="ru-RU" smtClean="0"/>
              <a:t>10.10.2023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1F03131-D60A-4014-BEE8-B274638F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08BD5CA-E752-42A3-9320-71E339819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3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ADFAA-B33D-4FFC-A38C-551F61F7F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548E818-6F79-45A7-9B71-46DC4D7B0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4E2BDE9-BFEB-44ED-8481-E46C2A8C8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EAC8D07-EF41-4D9A-8411-5B9099C39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9329A-F6C1-4173-BA6B-E2083E606E8F}" type="datetime1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F1BCF6-AD47-4E91-BD4B-68F946CF8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BDC25F-B36F-466A-A265-046525E1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046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95A48C-8D2E-45BA-B1B9-B2F21935E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8D75660-F835-4254-9B6E-1EEF63AC37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36DFE45-AC7B-4D5E-98DC-9017F0A203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8D37E63-469A-45F9-8656-F577A71D7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CCFE5-B9CD-4F5A-A0BF-8232E3668DD6}" type="datetime1">
              <a:rPr lang="ru-RU" smtClean="0"/>
              <a:t>10.10.2023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C6C4A13-036C-4A69-BFCD-1F454F66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D2D20CB-6EE1-42AC-A3DB-434187D43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66668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FAFBE6-3F11-4851-A5CF-AAA80903F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7D489D-3315-4F60-8B7E-108F2528A1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188E7A-DA17-4334-951D-50A89BED2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1E980-2B94-434F-B39D-D7E035AB18DF}" type="datetime1">
              <a:rPr lang="ru-RU" smtClean="0"/>
              <a:t>10.10.2023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DD9E370-45AE-45D4-B7B6-B8B984D46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F8B178-DB5C-44C1-801F-969CE030CE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47A3CC-B148-48AB-A177-B8614EDA19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550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roglib.io/p/samouchitel-po-python-dlya-nachinayushchih-chast-3-tipy-dannyh-preobrazovanie-i-bazovye-operacii-2022-10-14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ythonworld.ru/tipy-dannyx-v-python/spiski-list-funkcii-i-metody-spiskov.html" TargetMode="External"/><Relationship Id="rId4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hyperlink" Target="https://pythonworld.ru/tipy-dannyx-v-python/stroki-funkcii-i-metody-strok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roglib.io/p/samouchitel-po-python-dlya-nachinayushchih-chast-4-metody-raboty-so-strokami-2022-10-24" TargetMode="Externa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000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5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thonworld.ru/osnovy/pep-8-rukovodstvo-po-napisaniyu-koda-na-python.html" TargetMode="Externa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5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6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habr.com/ru/articles/186608/" TargetMode="Externa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00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5" Type="http://schemas.openxmlformats.org/officeDocument/2006/relationships/image" Target="../media/image98.png"/><Relationship Id="rId4" Type="http://schemas.openxmlformats.org/officeDocument/2006/relationships/image" Target="../media/image97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6.png"/><Relationship Id="rId4" Type="http://schemas.openxmlformats.org/officeDocument/2006/relationships/image" Target="../media/image105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5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19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8.png"/><Relationship Id="rId5" Type="http://schemas.openxmlformats.org/officeDocument/2006/relationships/image" Target="../media/image117.png"/><Relationship Id="rId4" Type="http://schemas.openxmlformats.org/officeDocument/2006/relationships/image" Target="../media/image116.png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338" y="0"/>
            <a:ext cx="12200338" cy="6858000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952052" y="1858063"/>
            <a:ext cx="7657110" cy="3452287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Программирование на </a:t>
            </a:r>
            <a:r>
              <a:rPr lang="en-US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Python</a:t>
            </a:r>
          </a:p>
          <a:p>
            <a:pPr>
              <a:lnSpc>
                <a:spcPct val="100000"/>
              </a:lnSpc>
            </a:pPr>
            <a:endParaRPr lang="ru-RU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ru-RU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ПРАКТИКА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4B04525-F42B-0A4F-A843-6E85C99DDA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1037230" y="467642"/>
            <a:ext cx="2016631" cy="1070243"/>
          </a:xfrm>
          <a:prstGeom prst="rect">
            <a:avLst/>
          </a:prstGeom>
        </p:spPr>
      </p:pic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81308468-897D-495F-8693-E20AD0138DDE}"/>
              </a:ext>
            </a:extLst>
          </p:cNvPr>
          <p:cNvGrpSpPr/>
          <p:nvPr/>
        </p:nvGrpSpPr>
        <p:grpSpPr>
          <a:xfrm>
            <a:off x="952052" y="6036582"/>
            <a:ext cx="2435589" cy="654338"/>
            <a:chOff x="9106427" y="5752722"/>
            <a:chExt cx="2435589" cy="65433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AB74413-3359-4E30-9844-A655BD7CF515}"/>
                </a:ext>
              </a:extLst>
            </p:cNvPr>
            <p:cNvSpPr txBox="1"/>
            <p:nvPr/>
          </p:nvSpPr>
          <p:spPr>
            <a:xfrm>
              <a:off x="9397583" y="5752722"/>
              <a:ext cx="214443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ru-RU" dirty="0">
                  <a:solidFill>
                    <a:schemeClr val="bg1"/>
                  </a:solidFill>
                </a:rPr>
                <a:t>Андрей Скороходов</a:t>
              </a:r>
            </a:p>
            <a:p>
              <a:pPr algn="r"/>
              <a:r>
                <a:rPr lang="ru-RU" dirty="0">
                  <a:solidFill>
                    <a:schemeClr val="bg1"/>
                  </a:solidFill>
                </a:rPr>
                <a:t>2023</a:t>
              </a:r>
            </a:p>
          </p:txBody>
        </p:sp>
        <p:pic>
          <p:nvPicPr>
            <p:cNvPr id="11" name="Рисунок 10">
              <a:extLst>
                <a:ext uri="{FF2B5EF4-FFF2-40B4-BE49-F238E27FC236}">
                  <a16:creationId xmlns:a16="http://schemas.microsoft.com/office/drawing/2014/main" id="{8B86E805-80D0-4A9C-B689-0E364A13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106427" y="6045110"/>
              <a:ext cx="1790700" cy="36195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9923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PEP8. </a:t>
            </a:r>
            <a:r>
              <a:rPr lang="ru-RU" sz="2800" b="1" dirty="0">
                <a:solidFill>
                  <a:srgbClr val="FF0000"/>
                </a:solidFill>
              </a:rPr>
              <a:t>Рекомендации по именованию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157213A-B867-405F-9EF6-08AEA2AA1F91}"/>
              </a:ext>
            </a:extLst>
          </p:cNvPr>
          <p:cNvSpPr txBox="1"/>
          <p:nvPr/>
        </p:nvSpPr>
        <p:spPr>
          <a:xfrm>
            <a:off x="838200" y="4338957"/>
            <a:ext cx="7772400" cy="199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Общие правила</a:t>
            </a:r>
            <a:r>
              <a:rPr lang="en-US" sz="1400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Следует избегать использования </a:t>
            </a:r>
            <a:r>
              <a:rPr lang="en-US" sz="1400" dirty="0"/>
              <a:t>O, l</a:t>
            </a:r>
            <a:r>
              <a:rPr lang="ru-RU" sz="1400" dirty="0"/>
              <a:t>, </a:t>
            </a:r>
            <a:r>
              <a:rPr lang="en-US" sz="1400" dirty="0" err="1"/>
              <a:t>i</a:t>
            </a:r>
            <a:r>
              <a:rPr lang="en-US" sz="1400" dirty="0"/>
              <a:t> </a:t>
            </a:r>
            <a:r>
              <a:rPr lang="ru-RU" sz="1400" dirty="0"/>
              <a:t>в качестве одиночных идентификаторов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Названия не должны начинаться с цифры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Названия не должны совпадать со служебными словами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Названия не должны содержать специальных символов, пробелов, дефисов и т.п.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Названия должны быть информативны!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48137D2-C754-44E6-8326-BBD44D551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3667" y="1170799"/>
            <a:ext cx="6967883" cy="3130164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F317174-647F-4124-BB30-032B45035668}"/>
              </a:ext>
            </a:extLst>
          </p:cNvPr>
          <p:cNvSpPr/>
          <p:nvPr/>
        </p:nvSpPr>
        <p:spPr>
          <a:xfrm>
            <a:off x="838200" y="897921"/>
            <a:ext cx="3771977" cy="32162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переменных</a:t>
            </a:r>
            <a:r>
              <a:rPr lang="en-US" sz="1400" dirty="0"/>
              <a:t>:</a:t>
            </a:r>
          </a:p>
          <a:p>
            <a:r>
              <a:rPr lang="en-US" sz="1400" b="1" dirty="0"/>
              <a:t>lowercase, </a:t>
            </a:r>
            <a:r>
              <a:rPr lang="en-US" sz="1400" b="1" dirty="0" err="1"/>
              <a:t>lower_case_with_underscores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модулей и пакетов</a:t>
            </a:r>
            <a:r>
              <a:rPr lang="en-US" sz="1400" dirty="0"/>
              <a:t>:</a:t>
            </a:r>
          </a:p>
          <a:p>
            <a:r>
              <a:rPr lang="en-US" sz="1400" b="1" dirty="0"/>
              <a:t>lowercase, </a:t>
            </a:r>
            <a:r>
              <a:rPr lang="en-US" sz="1400" b="1" dirty="0" err="1"/>
              <a:t>lower_case_with_underscores</a:t>
            </a: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классов</a:t>
            </a:r>
            <a:r>
              <a:rPr lang="en-US" sz="1400" dirty="0"/>
              <a:t>:</a:t>
            </a:r>
          </a:p>
          <a:p>
            <a:r>
              <a:rPr lang="en-US" sz="1400" b="1" dirty="0" err="1"/>
              <a:t>CapitalizedWords</a:t>
            </a:r>
            <a:r>
              <a:rPr lang="ru-RU" sz="14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Исключения (</a:t>
            </a:r>
            <a:r>
              <a:rPr lang="en-US" sz="1400" dirty="0"/>
              <a:t>Exceptions</a:t>
            </a:r>
            <a:r>
              <a:rPr lang="ru-RU" sz="1400" dirty="0"/>
              <a:t>)</a:t>
            </a:r>
            <a:r>
              <a:rPr lang="en-US" sz="1400" dirty="0"/>
              <a:t>:</a:t>
            </a:r>
          </a:p>
          <a:p>
            <a:r>
              <a:rPr lang="en-US" sz="1400" b="1" dirty="0" err="1"/>
              <a:t>CapitalizedWords</a:t>
            </a:r>
            <a:r>
              <a:rPr lang="ru-RU" sz="14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Имена функций</a:t>
            </a:r>
            <a:r>
              <a:rPr lang="en-US" sz="1400" dirty="0"/>
              <a:t>:</a:t>
            </a:r>
          </a:p>
          <a:p>
            <a:r>
              <a:rPr lang="en-US" sz="1400" b="1" dirty="0" err="1"/>
              <a:t>lower_case_with_underscores</a:t>
            </a:r>
            <a:r>
              <a:rPr lang="ru-RU" sz="1400" b="1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Константы</a:t>
            </a:r>
            <a:r>
              <a:rPr lang="en-US" sz="1400" dirty="0"/>
              <a:t>:</a:t>
            </a:r>
          </a:p>
          <a:p>
            <a:r>
              <a:rPr lang="en-US" sz="1400" b="1" dirty="0"/>
              <a:t>UPPERCASE</a:t>
            </a:r>
            <a:r>
              <a:rPr lang="ru-RU" sz="1400" b="1" dirty="0"/>
              <a:t>_</a:t>
            </a:r>
            <a:r>
              <a:rPr lang="en-US" sz="1400" b="1" dirty="0"/>
              <a:t>WITH_UNDERSCORES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026056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Интерпретируемый язык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F97884F0-65C0-4CFE-9E3B-F800D9EA4A30}"/>
              </a:ext>
            </a:extLst>
          </p:cNvPr>
          <p:cNvSpPr/>
          <p:nvPr/>
        </p:nvSpPr>
        <p:spPr>
          <a:xfrm>
            <a:off x="8062972" y="3357255"/>
            <a:ext cx="3005112" cy="19061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6493AD5-EB31-430E-A5FB-DCEB03FAEFD5}"/>
              </a:ext>
            </a:extLst>
          </p:cNvPr>
          <p:cNvSpPr/>
          <p:nvPr/>
        </p:nvSpPr>
        <p:spPr>
          <a:xfrm>
            <a:off x="838200" y="973912"/>
            <a:ext cx="3771977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Компилируемые языки (С, </a:t>
            </a:r>
            <a:r>
              <a:rPr lang="en-US" sz="1400" b="1" dirty="0"/>
              <a:t>.NET</a:t>
            </a:r>
            <a:r>
              <a:rPr lang="ru-RU" sz="1400" b="1" dirty="0"/>
              <a:t>, </a:t>
            </a:r>
            <a:r>
              <a:rPr lang="en-US" sz="1400" b="1" dirty="0"/>
              <a:t>Go, Java</a:t>
            </a:r>
            <a:r>
              <a:rPr lang="ru-RU" sz="1400" b="1" dirty="0"/>
              <a:t>…)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CF73A08-BB8E-4BAF-B9EF-A4E200AA7880}"/>
              </a:ext>
            </a:extLst>
          </p:cNvPr>
          <p:cNvSpPr/>
          <p:nvPr/>
        </p:nvSpPr>
        <p:spPr>
          <a:xfrm>
            <a:off x="6645116" y="973912"/>
            <a:ext cx="477797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Интерпретируемые языки (</a:t>
            </a:r>
            <a:r>
              <a:rPr lang="en-US" sz="1400" b="1" dirty="0"/>
              <a:t>Python, Perl, JavaScript</a:t>
            </a:r>
            <a:r>
              <a:rPr lang="ru-RU" sz="1400" b="1" dirty="0"/>
              <a:t>…)</a:t>
            </a:r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11BC0BB-BA92-414F-84D7-519EF3614F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5888" y="1647669"/>
            <a:ext cx="3267531" cy="1538502"/>
          </a:xfrm>
          <a:prstGeom prst="rect">
            <a:avLst/>
          </a:prstGeom>
        </p:spPr>
      </p:pic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C2072DAA-6A0B-48F6-B0AB-424DAA3C6384}"/>
              </a:ext>
            </a:extLst>
          </p:cNvPr>
          <p:cNvSpPr/>
          <p:nvPr/>
        </p:nvSpPr>
        <p:spPr>
          <a:xfrm>
            <a:off x="838200" y="1303676"/>
            <a:ext cx="1296099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Исходный код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5B80B34-770F-4806-88F5-ADF41EBAA040}"/>
              </a:ext>
            </a:extLst>
          </p:cNvPr>
          <p:cNvSpPr/>
          <p:nvPr/>
        </p:nvSpPr>
        <p:spPr>
          <a:xfrm>
            <a:off x="3044505" y="1303676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Машинный код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2BDA5712-AAD2-4F5F-BD90-3C08FEF9F71B}"/>
              </a:ext>
            </a:extLst>
          </p:cNvPr>
          <p:cNvSpPr/>
          <p:nvPr/>
        </p:nvSpPr>
        <p:spPr>
          <a:xfrm>
            <a:off x="1803656" y="3166209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Компиляция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65623FFB-53EF-4313-AA8F-C0FF78762DAD}"/>
              </a:ext>
            </a:extLst>
          </p:cNvPr>
          <p:cNvSpPr/>
          <p:nvPr/>
        </p:nvSpPr>
        <p:spPr>
          <a:xfrm rot="16200000">
            <a:off x="1741743" y="2246553"/>
            <a:ext cx="1451994" cy="340734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chemeClr val="bg1"/>
                </a:solidFill>
              </a:rPr>
              <a:t>Компилятор</a:t>
            </a:r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AD67B82C-834B-404E-9F99-F0B08DE429B0}"/>
              </a:ext>
            </a:extLst>
          </p:cNvPr>
          <p:cNvSpPr/>
          <p:nvPr/>
        </p:nvSpPr>
        <p:spPr>
          <a:xfrm>
            <a:off x="4142838" y="1942945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Исполнение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57D80C80-590D-4074-8D90-9A1F7BF2BD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2004" y="2015532"/>
            <a:ext cx="228600" cy="295275"/>
          </a:xfrm>
          <a:prstGeom prst="rect">
            <a:avLst/>
          </a:prstGeom>
        </p:spPr>
      </p:pic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BAB6FB38-1404-4676-A5C4-055567590282}"/>
              </a:ext>
            </a:extLst>
          </p:cNvPr>
          <p:cNvSpPr/>
          <p:nvPr/>
        </p:nvSpPr>
        <p:spPr>
          <a:xfrm rot="5400000">
            <a:off x="7062542" y="1556834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Исходный код</a:t>
            </a:r>
          </a:p>
        </p:txBody>
      </p:sp>
      <p:sp>
        <p:nvSpPr>
          <p:cNvPr id="24" name="Прямоугольник: скругленные углы 23">
            <a:extLst>
              <a:ext uri="{FF2B5EF4-FFF2-40B4-BE49-F238E27FC236}">
                <a16:creationId xmlns:a16="http://schemas.microsoft.com/office/drawing/2014/main" id="{8651D41D-455D-4616-BF42-36EC896804A8}"/>
              </a:ext>
            </a:extLst>
          </p:cNvPr>
          <p:cNvSpPr/>
          <p:nvPr/>
        </p:nvSpPr>
        <p:spPr>
          <a:xfrm rot="5400000">
            <a:off x="8574198" y="1390661"/>
            <a:ext cx="426777" cy="125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Интерпретатор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3AFD4070-5419-4D48-B55D-8BA5805881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34372" y="1867894"/>
            <a:ext cx="228600" cy="295275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3A90F8D9-E0FD-4907-86D3-A6976E92B9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790" y="1867893"/>
            <a:ext cx="228600" cy="295275"/>
          </a:xfrm>
          <a:prstGeom prst="rect">
            <a:avLst/>
          </a:prstGeom>
        </p:spPr>
      </p:pic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592445E7-144D-4B89-80C8-F13D17380E76}"/>
              </a:ext>
            </a:extLst>
          </p:cNvPr>
          <p:cNvSpPr/>
          <p:nvPr/>
        </p:nvSpPr>
        <p:spPr>
          <a:xfrm>
            <a:off x="8049796" y="2257937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Интерпретация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95C0007A-1BCE-4B4A-8A08-B34475004692}"/>
              </a:ext>
            </a:extLst>
          </p:cNvPr>
          <p:cNvSpPr/>
          <p:nvPr/>
        </p:nvSpPr>
        <p:spPr>
          <a:xfrm>
            <a:off x="9616090" y="1803862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Исполнение</a:t>
            </a:r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21466125-1058-4DB5-BB43-4C8CF808EB77}"/>
              </a:ext>
            </a:extLst>
          </p:cNvPr>
          <p:cNvSpPr/>
          <p:nvPr/>
        </p:nvSpPr>
        <p:spPr>
          <a:xfrm>
            <a:off x="6645116" y="2896841"/>
            <a:ext cx="4777978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Реализация </a:t>
            </a:r>
            <a:r>
              <a:rPr lang="en-US" sz="1400" b="1" dirty="0"/>
              <a:t>Python</a:t>
            </a:r>
            <a:endParaRPr lang="ru-RU" sz="1400" b="1" dirty="0"/>
          </a:p>
        </p:txBody>
      </p:sp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592E7C6A-13E1-4A24-B0E0-6AA5D839BB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41465" y="3584107"/>
            <a:ext cx="228600" cy="295275"/>
          </a:xfrm>
          <a:prstGeom prst="rect">
            <a:avLst/>
          </a:prstGeom>
        </p:spPr>
      </p:pic>
      <p:sp>
        <p:nvSpPr>
          <p:cNvPr id="31" name="Прямоугольник: скругленные углы 30">
            <a:extLst>
              <a:ext uri="{FF2B5EF4-FFF2-40B4-BE49-F238E27FC236}">
                <a16:creationId xmlns:a16="http://schemas.microsoft.com/office/drawing/2014/main" id="{95A9FE36-DB21-43E8-BD0E-5F5A3988540E}"/>
              </a:ext>
            </a:extLst>
          </p:cNvPr>
          <p:cNvSpPr/>
          <p:nvPr/>
        </p:nvSpPr>
        <p:spPr>
          <a:xfrm rot="5400000">
            <a:off x="7062542" y="3271327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Исходный код</a:t>
            </a:r>
          </a:p>
        </p:txBody>
      </p:sp>
      <p:sp>
        <p:nvSpPr>
          <p:cNvPr id="32" name="Прямоугольник: скругленные углы 31">
            <a:extLst>
              <a:ext uri="{FF2B5EF4-FFF2-40B4-BE49-F238E27FC236}">
                <a16:creationId xmlns:a16="http://schemas.microsoft.com/office/drawing/2014/main" id="{615B8164-5D2F-44FC-BBF5-1697610A7DE5}"/>
              </a:ext>
            </a:extLst>
          </p:cNvPr>
          <p:cNvSpPr/>
          <p:nvPr/>
        </p:nvSpPr>
        <p:spPr>
          <a:xfrm rot="5400000">
            <a:off x="8574198" y="3105154"/>
            <a:ext cx="426777" cy="125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Компилятор</a:t>
            </a:r>
          </a:p>
        </p:txBody>
      </p:sp>
      <p:sp>
        <p:nvSpPr>
          <p:cNvPr id="33" name="Прямоугольник: скругленные углы 32">
            <a:extLst>
              <a:ext uri="{FF2B5EF4-FFF2-40B4-BE49-F238E27FC236}">
                <a16:creationId xmlns:a16="http://schemas.microsoft.com/office/drawing/2014/main" id="{A0A4F81B-06FC-4DA5-AD12-06CA75FE345E}"/>
              </a:ext>
            </a:extLst>
          </p:cNvPr>
          <p:cNvSpPr/>
          <p:nvPr/>
        </p:nvSpPr>
        <p:spPr>
          <a:xfrm rot="5400000">
            <a:off x="10128698" y="3271328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200" dirty="0" err="1"/>
              <a:t>ByteCode</a:t>
            </a:r>
            <a:endParaRPr lang="ru-RU" sz="1200" dirty="0"/>
          </a:p>
        </p:txBody>
      </p:sp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8D979BEE-E68B-4FCA-B375-FF1A1CAFB6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01790" y="3584107"/>
            <a:ext cx="228600" cy="295275"/>
          </a:xfrm>
          <a:prstGeom prst="rect">
            <a:avLst/>
          </a:prstGeom>
        </p:spPr>
      </p:pic>
      <p:sp>
        <p:nvSpPr>
          <p:cNvPr id="35" name="Прямоугольник: скругленные углы 34">
            <a:extLst>
              <a:ext uri="{FF2B5EF4-FFF2-40B4-BE49-F238E27FC236}">
                <a16:creationId xmlns:a16="http://schemas.microsoft.com/office/drawing/2014/main" id="{D95E1905-677E-45A9-9C43-C34F4396E682}"/>
              </a:ext>
            </a:extLst>
          </p:cNvPr>
          <p:cNvSpPr/>
          <p:nvPr/>
        </p:nvSpPr>
        <p:spPr>
          <a:xfrm rot="5400000">
            <a:off x="9979603" y="4078861"/>
            <a:ext cx="426777" cy="125318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1200" dirty="0"/>
              <a:t>Python Virtual Machine</a:t>
            </a:r>
            <a:endParaRPr lang="ru-RU" sz="1200" dirty="0"/>
          </a:p>
        </p:txBody>
      </p:sp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FE847A74-314C-4840-9A83-B4069259B6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10144961" y="4093117"/>
            <a:ext cx="407370" cy="295275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EF181590-914B-47F4-99DD-021C2821A1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800000">
            <a:off x="7841465" y="4618100"/>
            <a:ext cx="228600" cy="295275"/>
          </a:xfrm>
          <a:prstGeom prst="rect">
            <a:avLst/>
          </a:prstGeom>
        </p:spPr>
      </p:pic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D3E0B8DA-2CF3-41E8-88F1-D11BF1EEADA5}"/>
              </a:ext>
            </a:extLst>
          </p:cNvPr>
          <p:cNvSpPr/>
          <p:nvPr/>
        </p:nvSpPr>
        <p:spPr>
          <a:xfrm>
            <a:off x="6549933" y="4531284"/>
            <a:ext cx="1451994" cy="38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Исполнение</a:t>
            </a:r>
          </a:p>
        </p:txBody>
      </p: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BE480DB0-B633-4994-AEF8-95AF6F08FED5}"/>
              </a:ext>
            </a:extLst>
          </p:cNvPr>
          <p:cNvSpPr/>
          <p:nvPr/>
        </p:nvSpPr>
        <p:spPr>
          <a:xfrm rot="5400000">
            <a:off x="10128697" y="5173716"/>
            <a:ext cx="426777" cy="920834"/>
          </a:xfrm>
          <a:prstGeom prst="roundRect">
            <a:avLst>
              <a:gd name="adj" fmla="val 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ru-RU" sz="1200" dirty="0"/>
              <a:t>Библиотеки</a:t>
            </a:r>
          </a:p>
        </p:txBody>
      </p:sp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77504E36-8781-4D78-A6B7-9CCFFFB595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0144961" y="5038228"/>
            <a:ext cx="407370" cy="295275"/>
          </a:xfrm>
          <a:prstGeom prst="rect">
            <a:avLst/>
          </a:prstGeom>
        </p:spPr>
      </p:pic>
      <p:sp>
        <p:nvSpPr>
          <p:cNvPr id="41" name="Прямоугольник 40">
            <a:extLst>
              <a:ext uri="{FF2B5EF4-FFF2-40B4-BE49-F238E27FC236}">
                <a16:creationId xmlns:a16="http://schemas.microsoft.com/office/drawing/2014/main" id="{FED6B829-681E-4DA9-B72C-7C06B908784C}"/>
              </a:ext>
            </a:extLst>
          </p:cNvPr>
          <p:cNvSpPr/>
          <p:nvPr/>
        </p:nvSpPr>
        <p:spPr>
          <a:xfrm>
            <a:off x="7912263" y="4922637"/>
            <a:ext cx="1451994" cy="3407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sz="1200" dirty="0">
                <a:solidFill>
                  <a:srgbClr val="002060"/>
                </a:solidFill>
              </a:rPr>
              <a:t>Интерпретатор</a:t>
            </a:r>
          </a:p>
        </p:txBody>
      </p:sp>
      <p:graphicFrame>
        <p:nvGraphicFramePr>
          <p:cNvPr id="42" name="Таблица 41">
            <a:extLst>
              <a:ext uri="{FF2B5EF4-FFF2-40B4-BE49-F238E27FC236}">
                <a16:creationId xmlns:a16="http://schemas.microsoft.com/office/drawing/2014/main" id="{97DC6E11-3F70-49C2-9334-32A5F9BCA08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22096" y="4618100"/>
          <a:ext cx="541866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827213462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682955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Компилируемые языки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Интерпретируемые языки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7204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Высокая скорость исполнения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Низкая скорость исполнения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20080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Сложность при отладке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Простота отладки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398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 err="1"/>
                        <a:t>Платформо</a:t>
                      </a:r>
                      <a:r>
                        <a:rPr lang="ru-RU" sz="1400" dirty="0"/>
                        <a:t>-зависимые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Кроссплатформенность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870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883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Процессы и потоки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D0BBDB08-DECE-4FA4-8A22-026044AE74AF}"/>
              </a:ext>
            </a:extLst>
          </p:cNvPr>
          <p:cNvSpPr/>
          <p:nvPr/>
        </p:nvSpPr>
        <p:spPr>
          <a:xfrm>
            <a:off x="838201" y="1002247"/>
            <a:ext cx="5257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>
                <a:solidFill>
                  <a:schemeClr val="accent1"/>
                </a:solidFill>
              </a:rPr>
              <a:t>Процесс</a:t>
            </a:r>
            <a:r>
              <a:rPr lang="en-US" sz="1600" b="1" dirty="0">
                <a:solidFill>
                  <a:schemeClr val="accent1"/>
                </a:solidFill>
              </a:rPr>
              <a:t> (Process)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часть виртуальной памяти и ресурсов, которую ОС выделяет для выполнения программы.</a:t>
            </a:r>
          </a:p>
          <a:p>
            <a:endParaRPr lang="ru-RU" sz="1600" dirty="0"/>
          </a:p>
          <a:p>
            <a:r>
              <a:rPr lang="ru-RU" sz="1600" b="1" dirty="0">
                <a:solidFill>
                  <a:schemeClr val="accent1"/>
                </a:solidFill>
              </a:rPr>
              <a:t>Поток (</a:t>
            </a:r>
            <a:r>
              <a:rPr lang="en-US" sz="1600" b="1" dirty="0">
                <a:solidFill>
                  <a:schemeClr val="accent1"/>
                </a:solidFill>
              </a:rPr>
              <a:t>Thread</a:t>
            </a:r>
            <a:r>
              <a:rPr lang="ru-RU" sz="1600" b="1" dirty="0">
                <a:solidFill>
                  <a:schemeClr val="accent1"/>
                </a:solidFill>
              </a:rPr>
              <a:t>) </a:t>
            </a:r>
            <a:r>
              <a:rPr lang="ru-RU" sz="1600" dirty="0"/>
              <a:t>– наименьшая единица выполнения операций с независимым набором инструкций, часть процесса</a:t>
            </a:r>
            <a:r>
              <a:rPr lang="en-US" sz="1600" dirty="0"/>
              <a:t>.</a:t>
            </a:r>
          </a:p>
          <a:p>
            <a:endParaRPr lang="ru-RU" sz="1600" dirty="0"/>
          </a:p>
          <a:p>
            <a:r>
              <a:rPr lang="ru-RU" sz="1600" b="1" dirty="0">
                <a:solidFill>
                  <a:schemeClr val="accent1"/>
                </a:solidFill>
              </a:rPr>
              <a:t>Многопоточность (</a:t>
            </a:r>
            <a:r>
              <a:rPr lang="en-US" sz="1600" b="1" dirty="0">
                <a:solidFill>
                  <a:schemeClr val="accent1"/>
                </a:solidFill>
              </a:rPr>
              <a:t>Multithreading</a:t>
            </a:r>
            <a:r>
              <a:rPr lang="ru-RU" sz="1600" b="1" dirty="0">
                <a:solidFill>
                  <a:schemeClr val="accent1"/>
                </a:solidFill>
              </a:rPr>
              <a:t>) </a:t>
            </a:r>
            <a:r>
              <a:rPr lang="ru-RU" sz="1600" dirty="0"/>
              <a:t>– параллельное (без предписанного порядка во времени) выполнение потоков процесса, порожденного в ОС.</a:t>
            </a:r>
          </a:p>
        </p:txBody>
      </p:sp>
      <p:graphicFrame>
        <p:nvGraphicFramePr>
          <p:cNvPr id="44" name="Таблица 43">
            <a:extLst>
              <a:ext uri="{FF2B5EF4-FFF2-40B4-BE49-F238E27FC236}">
                <a16:creationId xmlns:a16="http://schemas.microsoft.com/office/drawing/2014/main" id="{84A8A2DD-C356-4F67-8043-06A6EEDBAC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768557"/>
              </p:ext>
            </p:extLst>
          </p:nvPr>
        </p:nvGraphicFramePr>
        <p:xfrm>
          <a:off x="838200" y="3950337"/>
          <a:ext cx="10515600" cy="2148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57700982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9984950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Процессы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Потоки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5572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Каждое приложение имеет минимум один процесс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Каждый процесс имеет минимум один поток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87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Требуют выделения отдельного места в памяти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Используют память, выделенную под процесс </a:t>
                      </a:r>
                      <a:r>
                        <a:rPr lang="en-US" sz="1400" dirty="0"/>
                        <a:t>-&gt; </a:t>
                      </a:r>
                      <a:r>
                        <a:rPr lang="ru-RU" sz="1400" dirty="0"/>
                        <a:t>создаются и завершаются быстрее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6582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Оперируют только со своими данными. Обмен данными с другими процессами через межпроцессорное взаимодействие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Имеют прямой доступ к ресурсам других потоков процесса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1400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Процесс можно прервать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Поток прервать нельзя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7667681"/>
                  </a:ext>
                </a:extLst>
              </a:tr>
            </a:tbl>
          </a:graphicData>
        </a:graphic>
      </p:graphicFrame>
      <p:pic>
        <p:nvPicPr>
          <p:cNvPr id="45" name="Picture 2" descr="Difference Between Process And Thread in Linux">
            <a:extLst>
              <a:ext uri="{FF2B5EF4-FFF2-40B4-BE49-F238E27FC236}">
                <a16:creationId xmlns:a16="http://schemas.microsoft.com/office/drawing/2014/main" id="{5E131D7D-F3CC-450F-95F7-A70C93A50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1820" y="1132768"/>
            <a:ext cx="2579789" cy="1774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511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Где запускать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97D93C6-F2DA-4EF9-938F-E66DE2D03967}"/>
              </a:ext>
            </a:extLst>
          </p:cNvPr>
          <p:cNvSpPr txBox="1"/>
          <p:nvPr/>
        </p:nvSpPr>
        <p:spPr>
          <a:xfrm>
            <a:off x="6820848" y="3523987"/>
            <a:ext cx="4096378" cy="423449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ru-RU"/>
            </a:defPPr>
            <a:lvl1pPr>
              <a:lnSpc>
                <a:spcPct val="150000"/>
              </a:lnSpc>
              <a:defRPr sz="1600" b="1">
                <a:solidFill>
                  <a:schemeClr val="accent1"/>
                </a:solidFill>
              </a:defRPr>
            </a:lvl1pPr>
          </a:lstStyle>
          <a:p>
            <a:r>
              <a:rPr lang="ru-RU" dirty="0"/>
              <a:t>Облачные ресурсы (</a:t>
            </a:r>
            <a:r>
              <a:rPr lang="en-US" dirty="0"/>
              <a:t>Google </a:t>
            </a:r>
            <a:r>
              <a:rPr lang="en-US" dirty="0" err="1"/>
              <a:t>Colab</a:t>
            </a:r>
            <a:r>
              <a:rPr lang="en-US" dirty="0"/>
              <a:t>, Kaggle</a:t>
            </a:r>
            <a:r>
              <a:rPr lang="ru-RU" dirty="0"/>
              <a:t>, …)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F3800F5-726A-4CD8-9E5E-E7E925398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9960" y="1219945"/>
            <a:ext cx="3621113" cy="110906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C2AC16-8197-4305-BDDA-652B24704C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2132" y="3925698"/>
            <a:ext cx="4524422" cy="293230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6EC4186-F273-4FD9-8C61-C329C02C10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2245" y="2928555"/>
            <a:ext cx="4278338" cy="3211560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35AB72B6-AFFB-4521-A1E5-935C4BBECE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39663" y="1207074"/>
            <a:ext cx="4323520" cy="2338651"/>
          </a:xfrm>
          <a:prstGeom prst="rect">
            <a:avLst/>
          </a:prstGeom>
        </p:spPr>
      </p:pic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884E1E41-354D-4DD0-AF39-7F1F792831FE}"/>
              </a:ext>
            </a:extLst>
          </p:cNvPr>
          <p:cNvSpPr/>
          <p:nvPr/>
        </p:nvSpPr>
        <p:spPr>
          <a:xfrm>
            <a:off x="1689502" y="845117"/>
            <a:ext cx="2624308" cy="423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accent1"/>
                </a:solidFill>
              </a:rPr>
              <a:t>Интерпретатор </a:t>
            </a:r>
            <a:r>
              <a:rPr lang="en-US" sz="1600" b="1" dirty="0">
                <a:solidFill>
                  <a:schemeClr val="accent1"/>
                </a:solidFill>
              </a:rPr>
              <a:t>Python </a:t>
            </a:r>
            <a:r>
              <a:rPr lang="ru-RU" sz="1600" b="1" dirty="0">
                <a:solidFill>
                  <a:schemeClr val="accent1"/>
                </a:solidFill>
              </a:rPr>
              <a:t>в</a:t>
            </a:r>
            <a:r>
              <a:rPr lang="en-US" sz="1600" b="1" dirty="0">
                <a:solidFill>
                  <a:schemeClr val="accent1"/>
                </a:solidFill>
              </a:rPr>
              <a:t> </a:t>
            </a:r>
            <a:r>
              <a:rPr lang="ru-RU" sz="1600" b="1" dirty="0">
                <a:solidFill>
                  <a:schemeClr val="accent1"/>
                </a:solidFill>
              </a:rPr>
              <a:t>ОС</a:t>
            </a:r>
            <a:endParaRPr lang="en-US" sz="1600" b="1" dirty="0">
              <a:solidFill>
                <a:schemeClr val="accent1"/>
              </a:solidFill>
            </a:endParaRP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C169F0C-330A-4CC3-96E8-769236814638}"/>
              </a:ext>
            </a:extLst>
          </p:cNvPr>
          <p:cNvSpPr/>
          <p:nvPr/>
        </p:nvSpPr>
        <p:spPr>
          <a:xfrm>
            <a:off x="6585421" y="845117"/>
            <a:ext cx="4230069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 err="1">
                <a:solidFill>
                  <a:schemeClr val="accent1"/>
                </a:solidFill>
              </a:rPr>
              <a:t>Jupyter</a:t>
            </a:r>
            <a:r>
              <a:rPr lang="en-US" sz="1600" b="1" dirty="0">
                <a:solidFill>
                  <a:schemeClr val="accent1"/>
                </a:solidFill>
              </a:rPr>
              <a:t> Notebook (</a:t>
            </a:r>
            <a:r>
              <a:rPr lang="en-US" sz="1600" b="1" dirty="0" err="1">
                <a:solidFill>
                  <a:schemeClr val="accent1"/>
                </a:solidFill>
              </a:rPr>
              <a:t>Jupyter</a:t>
            </a:r>
            <a:r>
              <a:rPr lang="en-US" sz="1600" b="1" dirty="0">
                <a:solidFill>
                  <a:schemeClr val="accent1"/>
                </a:solidFill>
              </a:rPr>
              <a:t> Hub, </a:t>
            </a:r>
            <a:r>
              <a:rPr lang="en-US" sz="1600" b="1" dirty="0" err="1">
                <a:solidFill>
                  <a:schemeClr val="accent1"/>
                </a:solidFill>
              </a:rPr>
              <a:t>Jupyter</a:t>
            </a:r>
            <a:r>
              <a:rPr lang="en-US" sz="1600" b="1" dirty="0">
                <a:solidFill>
                  <a:schemeClr val="accent1"/>
                </a:solidFill>
              </a:rPr>
              <a:t> Lab</a:t>
            </a:r>
            <a:r>
              <a:rPr lang="ru-RU" sz="1600" b="1" dirty="0">
                <a:solidFill>
                  <a:schemeClr val="accent1"/>
                </a:solidFill>
              </a:rPr>
              <a:t>, …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endParaRPr lang="ru-RU" sz="1600" b="1" dirty="0">
              <a:solidFill>
                <a:schemeClr val="accent1"/>
              </a:solidFill>
            </a:endParaRP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AA8C4DE-37A1-4BC0-B8E2-021EEA84A908}"/>
              </a:ext>
            </a:extLst>
          </p:cNvPr>
          <p:cNvSpPr/>
          <p:nvPr/>
        </p:nvSpPr>
        <p:spPr>
          <a:xfrm>
            <a:off x="1717822" y="2475274"/>
            <a:ext cx="2454390" cy="42344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IDE (VS Code, PyCharm</a:t>
            </a:r>
            <a:r>
              <a:rPr lang="ru-RU" sz="1600" b="1" dirty="0">
                <a:solidFill>
                  <a:schemeClr val="accent1"/>
                </a:solidFill>
              </a:rPr>
              <a:t>, …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endParaRPr lang="ru-RU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164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Стандартные модули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AB15FBD-1EF5-4340-A393-B483A2CC616E}"/>
              </a:ext>
            </a:extLst>
          </p:cNvPr>
          <p:cNvSpPr/>
          <p:nvPr/>
        </p:nvSpPr>
        <p:spPr>
          <a:xfrm>
            <a:off x="991436" y="858214"/>
            <a:ext cx="378251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datetime</a:t>
            </a:r>
            <a:r>
              <a:rPr lang="en-US" sz="1600" dirty="0"/>
              <a:t> – </a:t>
            </a:r>
            <a:r>
              <a:rPr lang="ru-RU" sz="1600" dirty="0"/>
              <a:t>операции со временем, датой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C1BB83D6-E5E4-4774-92BD-1C1EA69C1A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3774"/>
            <a:ext cx="4554409" cy="2010125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EA03DE45-3F33-4AE6-9C08-5AE31B00D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89215"/>
            <a:ext cx="4554409" cy="2147079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0631224D-77D1-4EDD-8485-1834764A4D68}"/>
              </a:ext>
            </a:extLst>
          </p:cNvPr>
          <p:cNvSpPr/>
          <p:nvPr/>
        </p:nvSpPr>
        <p:spPr>
          <a:xfrm>
            <a:off x="991435" y="3551999"/>
            <a:ext cx="37770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random</a:t>
            </a:r>
            <a:r>
              <a:rPr lang="en-US" sz="1600" dirty="0"/>
              <a:t> – </a:t>
            </a:r>
            <a:r>
              <a:rPr lang="ru-RU" sz="1600" dirty="0"/>
              <a:t>генерация случайных значений</a:t>
            </a:r>
          </a:p>
        </p:txBody>
      </p:sp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6C494425-CC64-499A-A64B-D3B7C800A3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61510" y="1193774"/>
            <a:ext cx="2948735" cy="2010124"/>
          </a:xfrm>
          <a:prstGeom prst="rect">
            <a:avLst/>
          </a:prstGeom>
        </p:spPr>
      </p:pic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E4EA1BF7-A795-414E-BBF1-539666FD69B6}"/>
              </a:ext>
            </a:extLst>
          </p:cNvPr>
          <p:cNvSpPr/>
          <p:nvPr/>
        </p:nvSpPr>
        <p:spPr>
          <a:xfrm>
            <a:off x="5368200" y="858214"/>
            <a:ext cx="31553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</a:rPr>
              <a:t>math</a:t>
            </a:r>
            <a:r>
              <a:rPr lang="en-US" sz="1600" dirty="0"/>
              <a:t> – </a:t>
            </a:r>
            <a:r>
              <a:rPr lang="ru-RU" sz="1600" dirty="0"/>
              <a:t>математические операции</a:t>
            </a:r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1098FC46-1584-4210-BAF9-227E7384CCA6}"/>
              </a:ext>
            </a:extLst>
          </p:cNvPr>
          <p:cNvSpPr/>
          <p:nvPr/>
        </p:nvSpPr>
        <p:spPr>
          <a:xfrm>
            <a:off x="8939719" y="856629"/>
            <a:ext cx="2940739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Еще примеры: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</a:t>
            </a:r>
            <a:r>
              <a:rPr lang="en-US" sz="1600" dirty="0"/>
              <a:t> – </a:t>
            </a:r>
            <a:r>
              <a:rPr lang="ru-RU" sz="1600" dirty="0"/>
              <a:t>операции с регулярными выражениями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json</a:t>
            </a:r>
            <a:r>
              <a:rPr lang="en-US" sz="1600" dirty="0"/>
              <a:t> – </a:t>
            </a:r>
            <a:r>
              <a:rPr lang="ru-RU" sz="1600" dirty="0"/>
              <a:t>операции с форматом </a:t>
            </a:r>
            <a:r>
              <a:rPr lang="en-US" sz="1600" dirty="0"/>
              <a:t>JSON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logging</a:t>
            </a:r>
            <a:r>
              <a:rPr lang="en-US" sz="1600" dirty="0"/>
              <a:t> – </a:t>
            </a:r>
            <a:r>
              <a:rPr lang="ru-RU" sz="1600" dirty="0"/>
              <a:t>модуль </a:t>
            </a:r>
            <a:r>
              <a:rPr lang="ru-RU" sz="1600" dirty="0" err="1"/>
              <a:t>логгирования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pathlib</a:t>
            </a:r>
            <a:r>
              <a:rPr lang="en-US" sz="1600" dirty="0"/>
              <a:t> – </a:t>
            </a:r>
            <a:r>
              <a:rPr lang="ru-RU" sz="1600" dirty="0"/>
              <a:t>модуль взаимодействия с файловыми путями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  <a:endParaRPr lang="ru-RU" sz="1600" dirty="0"/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D790A22-E0C7-42C1-A469-6B08DF623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17495" y="3889215"/>
            <a:ext cx="3456598" cy="2147079"/>
          </a:xfrm>
          <a:prstGeom prst="rect">
            <a:avLst/>
          </a:prstGeom>
        </p:spPr>
      </p:pic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48027EA2-8228-4022-A36E-0C87972FA33A}"/>
              </a:ext>
            </a:extLst>
          </p:cNvPr>
          <p:cNvSpPr/>
          <p:nvPr/>
        </p:nvSpPr>
        <p:spPr>
          <a:xfrm>
            <a:off x="5337951" y="3317257"/>
            <a:ext cx="380399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 err="1">
                <a:solidFill>
                  <a:schemeClr val="accent1"/>
                </a:solidFill>
              </a:rPr>
              <a:t>os</a:t>
            </a:r>
            <a:r>
              <a:rPr lang="en-US" sz="1600" dirty="0"/>
              <a:t> – </a:t>
            </a:r>
            <a:r>
              <a:rPr lang="ru-RU" sz="1600" dirty="0"/>
              <a:t>взаимодействие с ОС</a:t>
            </a:r>
          </a:p>
          <a:p>
            <a:r>
              <a:rPr lang="en-US" sz="1600" dirty="0">
                <a:solidFill>
                  <a:schemeClr val="accent1"/>
                </a:solidFill>
              </a:rPr>
              <a:t>sys</a:t>
            </a:r>
            <a:r>
              <a:rPr lang="en-US" sz="1600" dirty="0"/>
              <a:t> – </a:t>
            </a:r>
            <a:r>
              <a:rPr lang="ru-RU" sz="1600" dirty="0"/>
              <a:t>взаимодействие с интерпретатором</a:t>
            </a:r>
          </a:p>
        </p:txBody>
      </p:sp>
    </p:spTree>
    <p:extLst>
      <p:ext uri="{BB962C8B-B14F-4D97-AF65-F5344CB8AC3E}">
        <p14:creationId xmlns:p14="http://schemas.microsoft.com/office/powerpoint/2010/main" val="914833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Импорт стандартных модулей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BD24BB2-25FE-4ECA-9ECE-985657AF13CA}"/>
              </a:ext>
            </a:extLst>
          </p:cNvPr>
          <p:cNvSpPr/>
          <p:nvPr/>
        </p:nvSpPr>
        <p:spPr>
          <a:xfrm>
            <a:off x="838201" y="771844"/>
            <a:ext cx="6743330" cy="45370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Импорт модулей: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Простой импорт: </a:t>
            </a:r>
            <a:r>
              <a:rPr lang="en-US" sz="1600" b="1" dirty="0">
                <a:solidFill>
                  <a:schemeClr val="accent1"/>
                </a:solidFill>
              </a:rPr>
              <a:t>import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Использование псевдонима: </a:t>
            </a:r>
            <a:r>
              <a:rPr lang="en-US" sz="1600" b="1" dirty="0">
                <a:solidFill>
                  <a:schemeClr val="accent1"/>
                </a:solidFill>
              </a:rPr>
              <a:t>import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as</a:t>
            </a:r>
            <a:r>
              <a:rPr lang="en-US" sz="1600" dirty="0"/>
              <a:t> &lt;</a:t>
            </a:r>
            <a:r>
              <a:rPr lang="ru-RU" sz="1600" dirty="0"/>
              <a:t>псевдоним</a:t>
            </a:r>
            <a:r>
              <a:rPr lang="en-US" sz="1600" dirty="0"/>
              <a:t>&gt;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Выборочный импорт: </a:t>
            </a:r>
            <a:r>
              <a:rPr lang="en-US" sz="1600" b="1" dirty="0">
                <a:solidFill>
                  <a:schemeClr val="accent1"/>
                </a:solidFill>
              </a:rPr>
              <a:t>from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import</a:t>
            </a:r>
            <a:r>
              <a:rPr lang="en-US" sz="1600" dirty="0"/>
              <a:t> &lt;</a:t>
            </a:r>
            <a:r>
              <a:rPr lang="ru-RU" sz="1600" dirty="0"/>
              <a:t>объект</a:t>
            </a:r>
            <a:r>
              <a:rPr lang="en-US" sz="1600" dirty="0"/>
              <a:t>&gt; 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Поддерживается, но </a:t>
            </a:r>
            <a:r>
              <a:rPr lang="ru-RU" sz="1600" b="1" dirty="0"/>
              <a:t>не рекомендуется </a:t>
            </a:r>
            <a:r>
              <a:rPr lang="ru-RU" sz="1600" dirty="0"/>
              <a:t>импортирование всех объектов модуля: </a:t>
            </a:r>
            <a:r>
              <a:rPr lang="en-US" sz="1600" b="1" dirty="0"/>
              <a:t>from</a:t>
            </a:r>
            <a:r>
              <a:rPr lang="en-US" sz="1600" dirty="0"/>
              <a:t> &lt;</a:t>
            </a:r>
            <a:r>
              <a:rPr lang="ru-RU" sz="1600" dirty="0"/>
              <a:t>модуль</a:t>
            </a:r>
            <a:r>
              <a:rPr lang="en-US" sz="1600" dirty="0"/>
              <a:t>&gt;</a:t>
            </a:r>
            <a:r>
              <a:rPr lang="ru-RU" sz="1600" dirty="0"/>
              <a:t> </a:t>
            </a:r>
            <a:r>
              <a:rPr lang="en-US" sz="1600" b="1" dirty="0">
                <a:solidFill>
                  <a:srgbClr val="C00000"/>
                </a:solidFill>
              </a:rPr>
              <a:t>import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  <a:r>
              <a:rPr lang="ru-RU" sz="1600" dirty="0">
                <a:solidFill>
                  <a:srgbClr val="C00000"/>
                </a:solidFill>
              </a:rPr>
              <a:t>*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Согласно </a:t>
            </a:r>
            <a:r>
              <a:rPr lang="en-US" sz="1400" dirty="0">
                <a:solidFill>
                  <a:schemeClr val="accent1"/>
                </a:solidFill>
              </a:rPr>
              <a:t>PEP</a:t>
            </a:r>
            <a:r>
              <a:rPr lang="ru-RU" sz="1400" dirty="0">
                <a:solidFill>
                  <a:schemeClr val="accent1"/>
                </a:solidFill>
              </a:rPr>
              <a:t>8</a:t>
            </a:r>
            <a:r>
              <a:rPr lang="en-US" sz="1400" dirty="0"/>
              <a:t>:</a:t>
            </a:r>
            <a:endParaRPr lang="ru-RU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Каждый импорт помещается на отдельной строке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Все импорты помещаются в начало файла в порядке, вначале выполняется импорт стандартных модулей, затем сторонних, затем модулей проекта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 процессе выполнения программы есть риск (возможность) объявить объект с таким же названием, как импортируемый объект.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A7B65AB-56AF-4ABF-8D70-83EFAD5EBC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1531" y="982108"/>
            <a:ext cx="4005234" cy="466313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B71B1572-C1D9-4717-A7B6-7403258E65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0710" y="5043215"/>
            <a:ext cx="3718974" cy="14990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5CAC827-6ACC-4562-8C69-3C8CDE1FD3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547849"/>
            <a:ext cx="2419350" cy="82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6283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Внешние модули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6BCDFA4-1CFF-4666-8F91-9AD157A96547}"/>
              </a:ext>
            </a:extLst>
          </p:cNvPr>
          <p:cNvSpPr/>
          <p:nvPr/>
        </p:nvSpPr>
        <p:spPr>
          <a:xfrm>
            <a:off x="838200" y="1107951"/>
            <a:ext cx="4975371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matplotlib</a:t>
            </a:r>
            <a:r>
              <a:rPr lang="en-US" sz="1600" dirty="0"/>
              <a:t> – </a:t>
            </a:r>
            <a:r>
              <a:rPr lang="ru-RU" sz="1600" dirty="0"/>
              <a:t>отрисовка графиков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pandas</a:t>
            </a:r>
            <a:r>
              <a:rPr lang="en-US" sz="1600" dirty="0"/>
              <a:t> – </a:t>
            </a:r>
            <a:r>
              <a:rPr lang="ru-RU" sz="1600" dirty="0"/>
              <a:t>работа с табличными данными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numpy</a:t>
            </a:r>
            <a:r>
              <a:rPr lang="en-US" sz="1600" dirty="0"/>
              <a:t> – </a:t>
            </a:r>
            <a:r>
              <a:rPr lang="ru-RU" sz="1600" dirty="0"/>
              <a:t>работа с матрицами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1"/>
                </a:solidFill>
              </a:rPr>
              <a:t>requests</a:t>
            </a:r>
            <a:r>
              <a:rPr lang="en-US" sz="1600" dirty="0"/>
              <a:t> – </a:t>
            </a:r>
            <a:r>
              <a:rPr lang="ru-RU" sz="1600" dirty="0"/>
              <a:t>работа с </a:t>
            </a:r>
            <a:r>
              <a:rPr lang="en-US" sz="1600" dirty="0"/>
              <a:t>http </a:t>
            </a:r>
            <a:r>
              <a:rPr lang="ru-RU" sz="1600" dirty="0"/>
              <a:t>запросами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chemeClr val="accent1"/>
                </a:solidFill>
              </a:rPr>
              <a:t>PyTorch</a:t>
            </a:r>
            <a:r>
              <a:rPr lang="en-US" sz="1600" dirty="0"/>
              <a:t> – </a:t>
            </a:r>
            <a:r>
              <a:rPr lang="ru-RU" sz="1600" dirty="0"/>
              <a:t>работа с нейронными сетями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  <a:endParaRPr lang="ru-RU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1600" dirty="0"/>
          </a:p>
          <a:p>
            <a:r>
              <a:rPr lang="ru-RU" sz="1600" dirty="0"/>
              <a:t>Для использования библиотеки достаточно ее импортировать, если она уже установлена в системе. Если нет – тогда необходимо ее установить командой </a:t>
            </a:r>
            <a:r>
              <a:rPr lang="en-US" sz="1600" dirty="0">
                <a:solidFill>
                  <a:schemeClr val="accent1"/>
                </a:solidFill>
              </a:rPr>
              <a:t>pip install &lt;</a:t>
            </a:r>
            <a:r>
              <a:rPr lang="ru-RU" sz="1600" dirty="0">
                <a:solidFill>
                  <a:schemeClr val="accent1"/>
                </a:solidFill>
              </a:rPr>
              <a:t>имя библиотеки</a:t>
            </a:r>
            <a:r>
              <a:rPr lang="en-US" sz="1600" dirty="0">
                <a:solidFill>
                  <a:schemeClr val="accent1"/>
                </a:solidFill>
              </a:rPr>
              <a:t>&gt;</a:t>
            </a:r>
            <a:r>
              <a:rPr lang="ru-RU" sz="1600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3A73F6A-DD8D-4664-9922-A9DE21278F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9202" y="1831990"/>
            <a:ext cx="49530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212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Импорт внешних модулей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BCB8DD0-D5F5-42AD-98D8-F24A2D41443A}"/>
              </a:ext>
            </a:extLst>
          </p:cNvPr>
          <p:cNvSpPr/>
          <p:nvPr/>
        </p:nvSpPr>
        <p:spPr>
          <a:xfrm>
            <a:off x="838200" y="771844"/>
            <a:ext cx="7888549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Проверка установленных внешних модулей:</a:t>
            </a:r>
            <a:r>
              <a:rPr lang="en-US" sz="1600" dirty="0"/>
              <a:t> $ </a:t>
            </a:r>
            <a:r>
              <a:rPr lang="en-US" sz="1600" b="1" dirty="0"/>
              <a:t>pip list </a:t>
            </a:r>
            <a:r>
              <a:rPr lang="ru-RU" sz="1600" dirty="0"/>
              <a:t>или </a:t>
            </a:r>
            <a:r>
              <a:rPr lang="en-US" sz="1600" dirty="0"/>
              <a:t>$ </a:t>
            </a:r>
            <a:r>
              <a:rPr lang="en-US" sz="1600" b="1" dirty="0"/>
              <a:t>pip freeze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Установка нового внешнего модуля: </a:t>
            </a:r>
            <a:r>
              <a:rPr lang="en-US" sz="1600" dirty="0"/>
              <a:t>$ </a:t>
            </a:r>
            <a:r>
              <a:rPr lang="en-US" sz="1600" b="1" dirty="0"/>
              <a:t>pip install </a:t>
            </a:r>
            <a:r>
              <a:rPr lang="en-US" sz="1600" i="1" dirty="0"/>
              <a:t>&lt;</a:t>
            </a:r>
            <a:r>
              <a:rPr lang="ru-RU" sz="1600" i="1" dirty="0"/>
              <a:t>имя модуля</a:t>
            </a:r>
            <a:r>
              <a:rPr lang="en-US" sz="1600" i="1" dirty="0"/>
              <a:t>&gt;</a:t>
            </a:r>
            <a:r>
              <a:rPr lang="en-US" sz="1600" b="1" i="1" dirty="0"/>
              <a:t>==</a:t>
            </a:r>
            <a:r>
              <a:rPr lang="en-US" sz="1600" i="1" dirty="0"/>
              <a:t>&lt;</a:t>
            </a:r>
            <a:r>
              <a:rPr lang="ru-RU" sz="1600" i="1" dirty="0"/>
              <a:t>версия модуля</a:t>
            </a:r>
            <a:r>
              <a:rPr lang="en-US" sz="1600" i="1" dirty="0"/>
              <a:t>&gt;</a:t>
            </a:r>
            <a:endParaRPr lang="ru-RU" sz="1600" i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Установка внешних модулей обычно производится из репозитория </a:t>
            </a:r>
            <a:r>
              <a:rPr lang="en-US" sz="1600" b="1" dirty="0"/>
              <a:t>pypi.org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Сохранение списка внешних модулей в файл: </a:t>
            </a:r>
            <a:r>
              <a:rPr lang="en-US" sz="1600" dirty="0"/>
              <a:t>$ </a:t>
            </a:r>
            <a:r>
              <a:rPr lang="en-US" sz="1600" b="1" dirty="0"/>
              <a:t>pip freeze</a:t>
            </a:r>
            <a:r>
              <a:rPr lang="ru-RU" sz="1600" b="1" dirty="0"/>
              <a:t> </a:t>
            </a:r>
            <a:r>
              <a:rPr lang="en-US" sz="1600" b="1" dirty="0"/>
              <a:t>&gt; </a:t>
            </a:r>
            <a:r>
              <a:rPr lang="en-US" sz="1600" i="1" dirty="0"/>
              <a:t>&lt;</a:t>
            </a:r>
            <a:r>
              <a:rPr lang="ru-RU" sz="1600" i="1" dirty="0"/>
              <a:t>имя файла</a:t>
            </a:r>
            <a:r>
              <a:rPr lang="en-US" sz="1600" i="1" dirty="0"/>
              <a:t>&gt;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Пакетная установки внешних модулей из файла: </a:t>
            </a:r>
            <a:r>
              <a:rPr lang="en-US" sz="1600" dirty="0"/>
              <a:t>$ </a:t>
            </a:r>
            <a:r>
              <a:rPr lang="en-US" sz="1600" b="1" dirty="0"/>
              <a:t>pip install –r </a:t>
            </a:r>
            <a:r>
              <a:rPr lang="en-US" sz="1600" i="1" dirty="0"/>
              <a:t>&lt;</a:t>
            </a:r>
            <a:r>
              <a:rPr lang="ru-RU" sz="1600" i="1" dirty="0"/>
              <a:t>имя файла</a:t>
            </a:r>
            <a:r>
              <a:rPr lang="en-US" sz="1600" i="1" dirty="0"/>
              <a:t>&gt;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Обновление текущей версии модуля: </a:t>
            </a:r>
            <a:r>
              <a:rPr lang="en-US" sz="1600" dirty="0"/>
              <a:t>$ </a:t>
            </a:r>
            <a:r>
              <a:rPr lang="en-US" sz="1600" b="1" dirty="0"/>
              <a:t>pip install </a:t>
            </a:r>
            <a:r>
              <a:rPr lang="en-US" sz="1600" i="1" dirty="0"/>
              <a:t>&lt;</a:t>
            </a:r>
            <a:r>
              <a:rPr lang="ru-RU" sz="1600" i="1" dirty="0"/>
              <a:t>имя модуля</a:t>
            </a:r>
            <a:r>
              <a:rPr lang="en-US" sz="1600" i="1" dirty="0"/>
              <a:t>&gt;</a:t>
            </a:r>
            <a:r>
              <a:rPr lang="ru-RU" sz="1600" b="1" i="1" dirty="0"/>
              <a:t> </a:t>
            </a:r>
            <a:r>
              <a:rPr lang="ru-RU" sz="1600" b="1" dirty="0"/>
              <a:t>--</a:t>
            </a:r>
            <a:r>
              <a:rPr lang="en-US" sz="1600" b="1" dirty="0"/>
              <a:t>upgrade</a:t>
            </a:r>
            <a:endParaRPr lang="ru-RU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Удаление модуля: </a:t>
            </a:r>
            <a:r>
              <a:rPr lang="en-US" sz="1600" dirty="0"/>
              <a:t>$ </a:t>
            </a:r>
            <a:r>
              <a:rPr lang="en-US" sz="1600" b="1" dirty="0"/>
              <a:t>pip uninstall </a:t>
            </a:r>
            <a:r>
              <a:rPr lang="en-US" sz="1600" i="1" dirty="0"/>
              <a:t>&lt;</a:t>
            </a:r>
            <a:r>
              <a:rPr lang="ru-RU" sz="1600" i="1" dirty="0"/>
              <a:t>имя модуля</a:t>
            </a:r>
            <a:r>
              <a:rPr lang="en-US" sz="1600" i="1" dirty="0"/>
              <a:t>&gt;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240334B-5998-48EB-9A20-FA91DC6890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653" y="771844"/>
            <a:ext cx="2297148" cy="2073814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C06447C-3CBA-4689-8E5A-3A7295242E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705" y="2952145"/>
            <a:ext cx="4438095" cy="128650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5DCC9A3-BE5A-48D6-998E-80A5692C50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0600" y="4291867"/>
            <a:ext cx="2743200" cy="2169367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1B50FA2-0AA9-4BAB-9477-8AE57A757FB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931" y="4238599"/>
            <a:ext cx="7008799" cy="190077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E77A81-7BA2-4BBF-BAA5-BDAE73FF5435}"/>
              </a:ext>
            </a:extLst>
          </p:cNvPr>
          <p:cNvSpPr txBox="1"/>
          <p:nvPr/>
        </p:nvSpPr>
        <p:spPr>
          <a:xfrm>
            <a:off x="1022931" y="3446716"/>
            <a:ext cx="58306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dirty="0"/>
              <a:t>Для исполнения системных команд </a:t>
            </a:r>
            <a:r>
              <a:rPr lang="ru-RU" sz="1400" dirty="0">
                <a:solidFill>
                  <a:srgbClr val="FF0000"/>
                </a:solidFill>
              </a:rPr>
              <a:t>из среды </a:t>
            </a:r>
            <a:r>
              <a:rPr lang="en-US" sz="1400" dirty="0" err="1">
                <a:solidFill>
                  <a:srgbClr val="FF0000"/>
                </a:solidFill>
              </a:rPr>
              <a:t>Jupyter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en-US" sz="1400" dirty="0"/>
              <a:t>Notebook</a:t>
            </a:r>
            <a:r>
              <a:rPr lang="ru-RU" sz="1400" dirty="0"/>
              <a:t> необходимо </a:t>
            </a:r>
            <a:r>
              <a:rPr lang="ru-RU" sz="1400" dirty="0">
                <a:solidFill>
                  <a:srgbClr val="FF0000"/>
                </a:solidFill>
              </a:rPr>
              <a:t>добавлять</a:t>
            </a:r>
            <a:r>
              <a:rPr lang="en-US" sz="1400" dirty="0">
                <a:solidFill>
                  <a:srgbClr val="FF0000"/>
                </a:solidFill>
              </a:rPr>
              <a:t> </a:t>
            </a:r>
            <a:r>
              <a:rPr lang="ru-RU" sz="1400" dirty="0">
                <a:solidFill>
                  <a:srgbClr val="FF0000"/>
                </a:solidFill>
              </a:rPr>
              <a:t>к команде «!»</a:t>
            </a:r>
            <a:r>
              <a:rPr lang="ru-RU" sz="1400" dirty="0"/>
              <a:t>: !</a:t>
            </a:r>
            <a:r>
              <a:rPr lang="en-US" sz="1400" dirty="0"/>
              <a:t>pip install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4023993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Импорт пользовательских модулей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6D49EE9-82F6-4014-B6AC-BAA873610A5A}"/>
              </a:ext>
            </a:extLst>
          </p:cNvPr>
          <p:cNvSpPr/>
          <p:nvPr/>
        </p:nvSpPr>
        <p:spPr>
          <a:xfrm>
            <a:off x="838201" y="771844"/>
            <a:ext cx="6538864" cy="59634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Пользовательский модуль может представлять собой файл (</a:t>
            </a:r>
            <a:r>
              <a:rPr lang="en-US" sz="1600" b="1" dirty="0"/>
              <a:t>.</a:t>
            </a:r>
            <a:r>
              <a:rPr lang="en-US" sz="1600" b="1" dirty="0" err="1"/>
              <a:t>py</a:t>
            </a:r>
            <a:r>
              <a:rPr lang="ru-RU" sz="1600" dirty="0"/>
              <a:t>)</a:t>
            </a:r>
            <a:r>
              <a:rPr lang="en-US" sz="1600" dirty="0"/>
              <a:t>.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Импорт пройдет без проблем, если файл находится в известных интерпретатору директориях для импорта. Список этих директорий: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sys.path</a:t>
            </a:r>
            <a:r>
              <a:rPr lang="en-US" sz="1600" b="1" dirty="0"/>
              <a:t> </a:t>
            </a:r>
            <a:r>
              <a:rPr lang="en-US" sz="1600" dirty="0"/>
              <a:t>(</a:t>
            </a:r>
            <a:r>
              <a:rPr lang="ru-RU" sz="1600" dirty="0"/>
              <a:t>для работы нужно вначале выполнить </a:t>
            </a:r>
            <a:r>
              <a:rPr lang="en-US" sz="1600" dirty="0">
                <a:solidFill>
                  <a:schemeClr val="accent1"/>
                </a:solidFill>
              </a:rPr>
              <a:t>import sys</a:t>
            </a:r>
            <a:r>
              <a:rPr lang="en-US" sz="1600" dirty="0"/>
              <a:t>)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Можно добавить директорию с модулем в список </a:t>
            </a:r>
            <a:r>
              <a:rPr lang="en-US" sz="1600" b="1" dirty="0" err="1"/>
              <a:t>sys.path</a:t>
            </a:r>
            <a:r>
              <a:rPr lang="en-US" sz="1600" dirty="0"/>
              <a:t>.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Если файл модуля находится в поддиректории проекта: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import</a:t>
            </a:r>
            <a:r>
              <a:rPr lang="en-US" sz="1600" dirty="0"/>
              <a:t> &lt;</a:t>
            </a:r>
            <a:r>
              <a:rPr lang="ru-RU" sz="1600" dirty="0"/>
              <a:t>поддиректория</a:t>
            </a:r>
            <a:r>
              <a:rPr lang="en-US" sz="1600" dirty="0"/>
              <a:t>&gt;</a:t>
            </a:r>
            <a:r>
              <a:rPr lang="ru-RU" sz="1600" b="1" dirty="0"/>
              <a:t>.</a:t>
            </a:r>
            <a:r>
              <a:rPr lang="en-US" sz="1600" dirty="0"/>
              <a:t>&lt;</a:t>
            </a:r>
            <a:r>
              <a:rPr lang="ru-RU" sz="1600" dirty="0"/>
              <a:t>название модуля</a:t>
            </a:r>
            <a:r>
              <a:rPr lang="en-US" sz="1600" dirty="0"/>
              <a:t>&gt;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Если файл модуля находится в родительской директории проекта: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import</a:t>
            </a:r>
            <a:r>
              <a:rPr lang="en-US" sz="1600" dirty="0"/>
              <a:t> </a:t>
            </a:r>
            <a:r>
              <a:rPr lang="ru-RU" sz="1600" b="1" dirty="0"/>
              <a:t>..</a:t>
            </a:r>
            <a:r>
              <a:rPr lang="en-US" sz="1600" dirty="0"/>
              <a:t>&lt;</a:t>
            </a:r>
            <a:r>
              <a:rPr lang="ru-RU" sz="1600" dirty="0"/>
              <a:t>название модуля</a:t>
            </a:r>
            <a:r>
              <a:rPr lang="en-US" sz="1600" dirty="0"/>
              <a:t>&gt;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В файле импортируемого модуля для кода, который не должен выполняться при импорте необходимо добавлять проверку имени исполняемого модуля: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if __name__ == “__main__”: </a:t>
            </a:r>
            <a:r>
              <a:rPr lang="en-US" sz="1600" dirty="0"/>
              <a:t>&lt;</a:t>
            </a:r>
            <a:r>
              <a:rPr lang="ru-RU" sz="1600" dirty="0"/>
              <a:t>исполняемый код</a:t>
            </a:r>
            <a:r>
              <a:rPr lang="en-US" sz="1600" dirty="0"/>
              <a:t>&gt;</a:t>
            </a:r>
            <a:endParaRPr lang="ru-RU" sz="1600" dirty="0"/>
          </a:p>
          <a:p>
            <a:pPr algn="just">
              <a:lnSpc>
                <a:spcPct val="150000"/>
              </a:lnSpc>
            </a:pPr>
            <a:r>
              <a:rPr lang="ru-RU" sz="1600" dirty="0"/>
              <a:t>Импорт модуля в проекте производится только один раз, если нужно импортировать модуль повторно следует использовать функцию </a:t>
            </a:r>
            <a:r>
              <a:rPr lang="en-US" sz="1600" b="1" dirty="0"/>
              <a:t>reload</a:t>
            </a:r>
            <a:r>
              <a:rPr lang="en-US" sz="1600" dirty="0"/>
              <a:t> </a:t>
            </a:r>
            <a:r>
              <a:rPr lang="ru-RU" sz="1600" dirty="0"/>
              <a:t>библиотеки </a:t>
            </a:r>
            <a:r>
              <a:rPr lang="en-US" sz="1600" b="1" dirty="0" err="1"/>
              <a:t>importlib</a:t>
            </a:r>
            <a:r>
              <a:rPr lang="en-US" sz="1600" dirty="0"/>
              <a:t>.</a:t>
            </a:r>
            <a:endParaRPr lang="ru-RU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D10098D-1FB6-4BF6-9CD3-1FB13EFCA2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7065" y="2295016"/>
            <a:ext cx="4181201" cy="2267967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08D4B3E-8410-4459-B6CC-E1927BF18B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4639" y="941892"/>
            <a:ext cx="3743964" cy="122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2606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Виртуальное окружение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19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0F17405-A9ED-41F6-BB22-29290091EA2A}"/>
              </a:ext>
            </a:extLst>
          </p:cNvPr>
          <p:cNvSpPr/>
          <p:nvPr/>
        </p:nvSpPr>
        <p:spPr>
          <a:xfrm>
            <a:off x="838200" y="771844"/>
            <a:ext cx="9894903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Основное назначение виртуального окружения (</a:t>
            </a:r>
            <a:r>
              <a:rPr lang="en-US" sz="1600" dirty="0"/>
              <a:t>Virtual Environment</a:t>
            </a:r>
            <a:r>
              <a:rPr lang="ru-RU" sz="1600" dirty="0"/>
              <a:t>) – создание изолированной конфигурации программного обеспечения с определенным зафиксированным набором библиотек определенных версий.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создания виртуального окружения существуют специальные утилиты, например: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venv</a:t>
            </a:r>
            <a:r>
              <a:rPr lang="en-US" sz="1600" dirty="0"/>
              <a:t> – </a:t>
            </a:r>
            <a:r>
              <a:rPr lang="ru-RU" sz="1600" dirty="0"/>
              <a:t>встроен в </a:t>
            </a:r>
            <a:r>
              <a:rPr lang="en-US" sz="1600" dirty="0"/>
              <a:t>Python</a:t>
            </a:r>
            <a:r>
              <a:rPr lang="ru-RU" sz="1600" dirty="0"/>
              <a:t>, управление через </a:t>
            </a:r>
            <a:r>
              <a:rPr lang="en-US" sz="1600" dirty="0"/>
              <a:t>CLI, </a:t>
            </a:r>
            <a:r>
              <a:rPr lang="ru-RU" sz="1600" dirty="0"/>
              <a:t>не быстрый, нельзя поставить версию </a:t>
            </a:r>
            <a:r>
              <a:rPr lang="en-US" sz="1600" dirty="0"/>
              <a:t>Python </a:t>
            </a:r>
            <a:r>
              <a:rPr lang="ru-RU" sz="1600" dirty="0"/>
              <a:t>выше установленной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Virtualenv</a:t>
            </a:r>
            <a:r>
              <a:rPr lang="ru-RU" sz="1600" dirty="0"/>
              <a:t> – схожая с </a:t>
            </a:r>
            <a:r>
              <a:rPr lang="en-US" sz="1600" dirty="0" err="1"/>
              <a:t>venv</a:t>
            </a:r>
            <a:r>
              <a:rPr lang="en-US" sz="1600" dirty="0"/>
              <a:t> </a:t>
            </a:r>
            <a:r>
              <a:rPr lang="ru-RU" sz="1600" dirty="0"/>
              <a:t>функциональность, сторонняя утилита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 err="1"/>
              <a:t>conda</a:t>
            </a:r>
            <a:r>
              <a:rPr lang="en-US" sz="1600" dirty="0"/>
              <a:t> – </a:t>
            </a:r>
            <a:r>
              <a:rPr lang="ru-RU" sz="1600" dirty="0"/>
              <a:t>удобный, функциональный, есть </a:t>
            </a:r>
            <a:r>
              <a:rPr lang="en-US" sz="1600" dirty="0"/>
              <a:t>GUI</a:t>
            </a:r>
            <a:r>
              <a:rPr lang="ru-RU" sz="1600" dirty="0"/>
              <a:t>, но есть проблемы с производительностью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poetry</a:t>
            </a:r>
            <a:r>
              <a:rPr lang="en-US" sz="1600" dirty="0"/>
              <a:t> – </a:t>
            </a:r>
            <a:r>
              <a:rPr lang="ru-RU" sz="1600" dirty="0"/>
              <a:t>функциональный, не простой в настройке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 сути утилиты для создания виртуального окружения создают отдельные директории для каждого виртуального окружения, в которых хранятся все конфигурации и непосредственно интерпретатор </a:t>
            </a:r>
            <a:r>
              <a:rPr lang="en-US" sz="1600" dirty="0"/>
              <a:t>Python.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создания аналогичной конфигурации на другой машине достаточно установить модули из </a:t>
            </a:r>
            <a:r>
              <a:rPr lang="en-US" sz="1600" dirty="0"/>
              <a:t>requirements.txt</a:t>
            </a:r>
            <a:r>
              <a:rPr lang="ru-RU" sz="1600" dirty="0"/>
              <a:t>, который предварительно был выгружен из текущей конфигурации.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C4072F2-1295-4958-8E6D-4C946E212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870" y="4794450"/>
            <a:ext cx="4040399" cy="174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196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Введение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Picture 6" descr="Monty Python's Flying Circus' turns 48 in America today! | Tellyspotting">
            <a:extLst>
              <a:ext uri="{FF2B5EF4-FFF2-40B4-BE49-F238E27FC236}">
                <a16:creationId xmlns:a16="http://schemas.microsoft.com/office/drawing/2014/main" id="{68C846E4-F5B0-4EE0-ADC0-0F2930CBE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0554" y="170075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3E6095E-45E4-4FA2-B0D1-FC05E3FBD091}"/>
              </a:ext>
            </a:extLst>
          </p:cNvPr>
          <p:cNvSpPr/>
          <p:nvPr/>
        </p:nvSpPr>
        <p:spPr>
          <a:xfrm>
            <a:off x="2486550" y="1073791"/>
            <a:ext cx="23455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b="1" dirty="0"/>
              <a:t>G</a:t>
            </a:r>
            <a:r>
              <a:rPr lang="ru-RU" sz="1400" b="1" dirty="0" err="1"/>
              <a:t>uido</a:t>
            </a:r>
            <a:r>
              <a:rPr lang="ru-RU" sz="1400" b="1" dirty="0"/>
              <a:t> </a:t>
            </a:r>
            <a:r>
              <a:rPr lang="ru-RU" sz="1400" b="1" dirty="0" err="1"/>
              <a:t>van</a:t>
            </a:r>
            <a:r>
              <a:rPr lang="ru-RU" sz="1400" b="1" dirty="0"/>
              <a:t> </a:t>
            </a:r>
            <a:r>
              <a:rPr lang="en-US" sz="1400" b="1" dirty="0"/>
              <a:t>R</a:t>
            </a:r>
            <a:r>
              <a:rPr lang="ru-RU" sz="1400" b="1" dirty="0" err="1"/>
              <a:t>ossum</a:t>
            </a:r>
            <a:r>
              <a:rPr lang="en-US" sz="1400" b="1" dirty="0"/>
              <a:t> </a:t>
            </a:r>
            <a:r>
              <a:rPr lang="en-US" sz="1400" dirty="0"/>
              <a:t>(Netherlands, 31.01.1956…)</a:t>
            </a:r>
            <a:endParaRPr lang="ru-RU" sz="14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34EE59B-F4A6-4741-89B2-6136D3D17DA4}"/>
              </a:ext>
            </a:extLst>
          </p:cNvPr>
          <p:cNvSpPr/>
          <p:nvPr/>
        </p:nvSpPr>
        <p:spPr>
          <a:xfrm>
            <a:off x="6733685" y="1063145"/>
            <a:ext cx="3562963" cy="16747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1991</a:t>
            </a:r>
            <a:r>
              <a:rPr lang="en-US" sz="1400" dirty="0"/>
              <a:t> – </a:t>
            </a:r>
            <a:r>
              <a:rPr lang="ru-RU" sz="1400" dirty="0"/>
              <a:t>первая публикация </a:t>
            </a:r>
            <a:r>
              <a:rPr lang="en-US" sz="1400" dirty="0"/>
              <a:t>Python (0.9.0)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1994</a:t>
            </a:r>
            <a:r>
              <a:rPr lang="en-US" sz="1400" dirty="0"/>
              <a:t> – Python 1.0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2000</a:t>
            </a:r>
            <a:r>
              <a:rPr lang="en-US" sz="1400" dirty="0"/>
              <a:t> – Python 2.0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1" dirty="0"/>
              <a:t>2008</a:t>
            </a:r>
            <a:r>
              <a:rPr lang="en-US" sz="1400" dirty="0"/>
              <a:t> – Python 3.0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/>
              <a:t>2023</a:t>
            </a:r>
            <a:r>
              <a:rPr lang="ru-RU" sz="1400" dirty="0"/>
              <a:t> –</a:t>
            </a:r>
            <a:r>
              <a:rPr lang="en-US" sz="1400" dirty="0"/>
              <a:t> Python 3.11</a:t>
            </a:r>
            <a:endParaRPr lang="ru-RU" sz="1400" dirty="0"/>
          </a:p>
        </p:txBody>
      </p:sp>
      <p:pic>
        <p:nvPicPr>
          <p:cNvPr id="12" name="Picture 2" descr="Guido van Rossum | LinkedIn">
            <a:extLst>
              <a:ext uri="{FF2B5EF4-FFF2-40B4-BE49-F238E27FC236}">
                <a16:creationId xmlns:a16="http://schemas.microsoft.com/office/drawing/2014/main" id="{AE34058D-894C-4A8C-B8BB-BFD048F0A2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532" y="1073791"/>
            <a:ext cx="1253921" cy="1253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A48F9A6-D4D3-400C-9835-D0D8BA31F0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94076" y="3224854"/>
            <a:ext cx="4234212" cy="3044717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86091EE-1882-43CC-AF06-8374297F8DAB}"/>
              </a:ext>
            </a:extLst>
          </p:cNvPr>
          <p:cNvSpPr/>
          <p:nvPr/>
        </p:nvSpPr>
        <p:spPr>
          <a:xfrm>
            <a:off x="6096000" y="6227335"/>
            <a:ext cx="531582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000" dirty="0"/>
              <a:t>https://www.statista.com/statistics/793628/worldwide-developer-survey-most-used-languages/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988682A-1A9A-47A8-9253-6D064A97E2E5}"/>
              </a:ext>
            </a:extLst>
          </p:cNvPr>
          <p:cNvSpPr/>
          <p:nvPr/>
        </p:nvSpPr>
        <p:spPr>
          <a:xfrm>
            <a:off x="7122830" y="3020869"/>
            <a:ext cx="31738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Наиболее популярные ЯП в 2023 году:</a:t>
            </a:r>
            <a:endParaRPr lang="ru-RU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975D005-CE5E-4E26-80CE-5070F1643743}"/>
              </a:ext>
            </a:extLst>
          </p:cNvPr>
          <p:cNvSpPr txBox="1"/>
          <p:nvPr/>
        </p:nvSpPr>
        <p:spPr>
          <a:xfrm>
            <a:off x="1164498" y="3429000"/>
            <a:ext cx="4739054" cy="2644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Преимущества </a:t>
            </a:r>
            <a:r>
              <a:rPr lang="en-US" sz="1400" b="1" dirty="0"/>
              <a:t>Python: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Простой базовый синтаксис -</a:t>
            </a:r>
            <a:r>
              <a:rPr lang="en-US" sz="1400" dirty="0"/>
              <a:t>&gt; </a:t>
            </a:r>
            <a:r>
              <a:rPr lang="ru-RU" sz="1400" dirty="0"/>
              <a:t>низкий порог вхождения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Расширяемость и гибкость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Интерпретируемость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Кроссплатформенность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Стандарт написания кода (</a:t>
            </a:r>
            <a:r>
              <a:rPr lang="en-US" sz="1400" dirty="0"/>
              <a:t>PEP</a:t>
            </a:r>
            <a:r>
              <a:rPr lang="ru-RU" sz="1400" dirty="0"/>
              <a:t>8)</a:t>
            </a:r>
            <a:endParaRPr lang="en-US" sz="1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Широта применения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 err="1"/>
              <a:t>OpenSource</a:t>
            </a:r>
            <a:r>
              <a:rPr lang="ru-RU" sz="1400" dirty="0"/>
              <a:t>, большое сообщество</a:t>
            </a:r>
          </a:p>
        </p:txBody>
      </p:sp>
    </p:spTree>
    <p:extLst>
      <p:ext uri="{BB962C8B-B14F-4D97-AF65-F5344CB8AC3E}">
        <p14:creationId xmlns:p14="http://schemas.microsoft.com/office/powerpoint/2010/main" val="1808777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Типы данных и динамическая типизация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D311553-2F89-4AC9-AC7A-4E9902E07C7D}"/>
              </a:ext>
            </a:extLst>
          </p:cNvPr>
          <p:cNvSpPr/>
          <p:nvPr/>
        </p:nvSpPr>
        <p:spPr>
          <a:xfrm>
            <a:off x="7866856" y="3914989"/>
            <a:ext cx="2743200" cy="144924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DF369C-F3CA-4693-AEA5-A95AB2D6380D}"/>
              </a:ext>
            </a:extLst>
          </p:cNvPr>
          <p:cNvSpPr txBox="1"/>
          <p:nvPr/>
        </p:nvSpPr>
        <p:spPr>
          <a:xfrm>
            <a:off x="945294" y="980201"/>
            <a:ext cx="9405714" cy="22701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Типы данных: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Встроенные: </a:t>
            </a:r>
            <a:r>
              <a:rPr lang="en-US" sz="1600" dirty="0">
                <a:solidFill>
                  <a:schemeClr val="accent1"/>
                </a:solidFill>
              </a:rPr>
              <a:t>int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float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complex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bool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str</a:t>
            </a:r>
            <a:r>
              <a:rPr lang="en-US" sz="1600" dirty="0"/>
              <a:t>, </a:t>
            </a:r>
            <a:r>
              <a:rPr lang="en-US" sz="1600" dirty="0">
                <a:solidFill>
                  <a:schemeClr val="accent1"/>
                </a:solidFill>
              </a:rPr>
              <a:t>None</a:t>
            </a:r>
            <a:r>
              <a:rPr lang="en-US" sz="1600" dirty="0"/>
              <a:t>.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Специализированные</a:t>
            </a:r>
            <a:r>
              <a:rPr lang="en-US" sz="1600" dirty="0"/>
              <a:t> – </a:t>
            </a:r>
            <a:r>
              <a:rPr lang="ru-RU" sz="1600" dirty="0"/>
              <a:t>требуют загрузки определенного модуля (например, </a:t>
            </a:r>
            <a:r>
              <a:rPr lang="en-US" sz="1600" dirty="0"/>
              <a:t>datetime</a:t>
            </a:r>
            <a:r>
              <a:rPr lang="ru-RU" sz="1600" dirty="0"/>
              <a:t>)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Все типы данных в </a:t>
            </a:r>
            <a:r>
              <a:rPr lang="en-US" sz="1600" dirty="0"/>
              <a:t>Python </a:t>
            </a:r>
            <a:r>
              <a:rPr lang="ru-RU" sz="1600" dirty="0"/>
              <a:t>являются классами, а значения – объектами классов.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проверки типа данных следует использовать функцию </a:t>
            </a:r>
            <a:r>
              <a:rPr lang="en-US" sz="1600" b="1" i="1" dirty="0">
                <a:solidFill>
                  <a:schemeClr val="accent1"/>
                </a:solidFill>
              </a:rPr>
              <a:t>type() </a:t>
            </a:r>
            <a:r>
              <a:rPr lang="en-US" sz="1600" dirty="0"/>
              <a:t>(</a:t>
            </a:r>
            <a:r>
              <a:rPr lang="ru-RU" sz="1600" dirty="0"/>
              <a:t>например, </a:t>
            </a:r>
            <a:r>
              <a:rPr lang="en-US" sz="1600" i="1" dirty="0">
                <a:solidFill>
                  <a:schemeClr val="accent1"/>
                </a:solidFill>
              </a:rPr>
              <a:t>type(var1)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Определение типов производится автоматически</a:t>
            </a:r>
            <a:r>
              <a:rPr lang="en-US" sz="1600" dirty="0"/>
              <a:t> </a:t>
            </a:r>
            <a:r>
              <a:rPr lang="ru-RU" sz="1600" dirty="0"/>
              <a:t>в ходе выполнения программы.</a:t>
            </a:r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37E4B851-E339-4AD8-A523-EE0718ED969F}"/>
              </a:ext>
            </a:extLst>
          </p:cNvPr>
          <p:cNvSpPr/>
          <p:nvPr/>
        </p:nvSpPr>
        <p:spPr>
          <a:xfrm>
            <a:off x="9331317" y="4662249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1</a:t>
            </a:r>
          </a:p>
          <a:p>
            <a:pPr algn="ctr"/>
            <a:r>
              <a:rPr lang="en-US" sz="1200" dirty="0"/>
              <a:t>Class: int</a:t>
            </a:r>
            <a:r>
              <a:rPr lang="ru-RU" sz="1200" dirty="0"/>
              <a:t> 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BC8E6A0F-D9A1-4BCA-ABDA-7E6D1447AB61}"/>
              </a:ext>
            </a:extLst>
          </p:cNvPr>
          <p:cNvSpPr/>
          <p:nvPr/>
        </p:nvSpPr>
        <p:spPr>
          <a:xfrm>
            <a:off x="4887147" y="370746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var1</a:t>
            </a:r>
            <a:endParaRPr lang="ru-RU" sz="12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7422913E-37C0-4F6F-9A92-A49C918CD556}"/>
              </a:ext>
            </a:extLst>
          </p:cNvPr>
          <p:cNvCxnSpPr>
            <a:cxnSpLocks/>
            <a:stCxn id="11" idx="3"/>
            <a:endCxn id="21" idx="2"/>
          </p:cNvCxnSpPr>
          <p:nvPr/>
        </p:nvCxnSpPr>
        <p:spPr>
          <a:xfrm flipV="1">
            <a:off x="5899201" y="3914990"/>
            <a:ext cx="5441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4DDAEF7-EC5B-4A94-8B40-5B6FED411AAE}"/>
              </a:ext>
            </a:extLst>
          </p:cNvPr>
          <p:cNvSpPr/>
          <p:nvPr/>
        </p:nvSpPr>
        <p:spPr>
          <a:xfrm>
            <a:off x="5081185" y="3396220"/>
            <a:ext cx="5196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Имя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C6C8651B-78D2-4664-B5C6-8494AE627C79}"/>
              </a:ext>
            </a:extLst>
          </p:cNvPr>
          <p:cNvSpPr/>
          <p:nvPr/>
        </p:nvSpPr>
        <p:spPr>
          <a:xfrm>
            <a:off x="5875297" y="3393494"/>
            <a:ext cx="75142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Ссылка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97A6CC80-ECC8-4EF1-9779-CE17EBE245BE}"/>
              </a:ext>
            </a:extLst>
          </p:cNvPr>
          <p:cNvSpPr/>
          <p:nvPr/>
        </p:nvSpPr>
        <p:spPr>
          <a:xfrm>
            <a:off x="6741668" y="3393494"/>
            <a:ext cx="75212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400" b="1" dirty="0"/>
              <a:t>Объект</a:t>
            </a:r>
          </a:p>
        </p:txBody>
      </p:sp>
      <p:sp>
        <p:nvSpPr>
          <p:cNvPr id="16" name="Овал 15">
            <a:extLst>
              <a:ext uri="{FF2B5EF4-FFF2-40B4-BE49-F238E27FC236}">
                <a16:creationId xmlns:a16="http://schemas.microsoft.com/office/drawing/2014/main" id="{E73BF8EE-44B1-4F99-B062-97755B68BDFD}"/>
              </a:ext>
            </a:extLst>
          </p:cNvPr>
          <p:cNvSpPr/>
          <p:nvPr/>
        </p:nvSpPr>
        <p:spPr>
          <a:xfrm>
            <a:off x="6437793" y="4186925"/>
            <a:ext cx="128726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2</a:t>
            </a:r>
          </a:p>
          <a:p>
            <a:pPr algn="ctr"/>
            <a:r>
              <a:rPr lang="en-US" sz="1200" dirty="0"/>
              <a:t>Class: float</a:t>
            </a:r>
            <a:r>
              <a:rPr lang="ru-RU" sz="1200" dirty="0"/>
              <a:t> 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2ACB8B64-6FF9-4674-ABB6-6F158F812E73}"/>
              </a:ext>
            </a:extLst>
          </p:cNvPr>
          <p:cNvSpPr/>
          <p:nvPr/>
        </p:nvSpPr>
        <p:spPr>
          <a:xfrm>
            <a:off x="7934004" y="4188744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1</a:t>
            </a:r>
          </a:p>
          <a:p>
            <a:pPr algn="ctr"/>
            <a:r>
              <a:rPr lang="en-US" sz="1200" dirty="0"/>
              <a:t>Class: int</a:t>
            </a:r>
            <a:r>
              <a:rPr lang="ru-RU" sz="1200" dirty="0"/>
              <a:t> 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79591617-AEE7-4331-880E-B0D57931663C}"/>
              </a:ext>
            </a:extLst>
          </p:cNvPr>
          <p:cNvSpPr/>
          <p:nvPr/>
        </p:nvSpPr>
        <p:spPr>
          <a:xfrm>
            <a:off x="4887147" y="418692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var1</a:t>
            </a:r>
            <a:endParaRPr lang="ru-RU" sz="1200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94DA8999-D7D7-48DE-B4B6-FF5045D96A79}"/>
              </a:ext>
            </a:extLst>
          </p:cNvPr>
          <p:cNvCxnSpPr>
            <a:cxnSpLocks/>
            <a:stCxn id="18" idx="3"/>
            <a:endCxn id="16" idx="2"/>
          </p:cNvCxnSpPr>
          <p:nvPr/>
        </p:nvCxnSpPr>
        <p:spPr>
          <a:xfrm>
            <a:off x="5899201" y="4394451"/>
            <a:ext cx="538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Овал 19">
            <a:extLst>
              <a:ext uri="{FF2B5EF4-FFF2-40B4-BE49-F238E27FC236}">
                <a16:creationId xmlns:a16="http://schemas.microsoft.com/office/drawing/2014/main" id="{485155AD-9BD3-4460-A7EB-2A8354581C36}"/>
              </a:ext>
            </a:extLst>
          </p:cNvPr>
          <p:cNvSpPr/>
          <p:nvPr/>
        </p:nvSpPr>
        <p:spPr>
          <a:xfrm>
            <a:off x="7934004" y="4666383"/>
            <a:ext cx="128726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2</a:t>
            </a:r>
          </a:p>
          <a:p>
            <a:pPr algn="ctr"/>
            <a:r>
              <a:rPr lang="en-US" sz="1200" dirty="0"/>
              <a:t>Class: float</a:t>
            </a:r>
            <a:r>
              <a:rPr lang="ru-RU" sz="1200" dirty="0"/>
              <a:t> </a:t>
            </a:r>
          </a:p>
        </p:txBody>
      </p:sp>
      <p:sp>
        <p:nvSpPr>
          <p:cNvPr id="21" name="Овал 20">
            <a:extLst>
              <a:ext uri="{FF2B5EF4-FFF2-40B4-BE49-F238E27FC236}">
                <a16:creationId xmlns:a16="http://schemas.microsoft.com/office/drawing/2014/main" id="{B7D9E1B2-3C21-4C9D-B21E-F1FAB7F73ABB}"/>
              </a:ext>
            </a:extLst>
          </p:cNvPr>
          <p:cNvSpPr/>
          <p:nvPr/>
        </p:nvSpPr>
        <p:spPr>
          <a:xfrm>
            <a:off x="6443346" y="3707464"/>
            <a:ext cx="1207363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1200" dirty="0"/>
              <a:t>Объект 1</a:t>
            </a:r>
          </a:p>
          <a:p>
            <a:pPr algn="ctr"/>
            <a:r>
              <a:rPr lang="en-US" sz="1200" dirty="0"/>
              <a:t>Class: int</a:t>
            </a:r>
            <a:r>
              <a:rPr lang="ru-RU" sz="1200" dirty="0"/>
              <a:t> </a:t>
            </a:r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BDAAC7C2-24AC-463B-BF03-AC85B3989F81}"/>
              </a:ext>
            </a:extLst>
          </p:cNvPr>
          <p:cNvSpPr/>
          <p:nvPr/>
        </p:nvSpPr>
        <p:spPr>
          <a:xfrm>
            <a:off x="4892266" y="466638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var1</a:t>
            </a:r>
            <a:endParaRPr lang="ru-RU" sz="12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9F0272D6-4510-40A2-B4C8-33DBBE4D1D34}"/>
              </a:ext>
            </a:extLst>
          </p:cNvPr>
          <p:cNvCxnSpPr>
            <a:cxnSpLocks/>
            <a:stCxn id="22" idx="3"/>
            <a:endCxn id="24" idx="2"/>
          </p:cNvCxnSpPr>
          <p:nvPr/>
        </p:nvCxnSpPr>
        <p:spPr>
          <a:xfrm flipV="1">
            <a:off x="5904320" y="4873910"/>
            <a:ext cx="533472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Овал 23">
            <a:extLst>
              <a:ext uri="{FF2B5EF4-FFF2-40B4-BE49-F238E27FC236}">
                <a16:creationId xmlns:a16="http://schemas.microsoft.com/office/drawing/2014/main" id="{5A3DCA0F-FD12-4BC7-959F-8F7FE97A2A85}"/>
              </a:ext>
            </a:extLst>
          </p:cNvPr>
          <p:cNvSpPr/>
          <p:nvPr/>
        </p:nvSpPr>
        <p:spPr>
          <a:xfrm>
            <a:off x="6437792" y="4666384"/>
            <a:ext cx="128726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Объект 3</a:t>
            </a:r>
          </a:p>
          <a:p>
            <a:pPr algn="ctr"/>
            <a:r>
              <a:rPr lang="en-US" sz="1200" dirty="0"/>
              <a:t>Class: str</a:t>
            </a:r>
            <a:r>
              <a:rPr lang="ru-RU" sz="1200" dirty="0"/>
              <a:t> 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EBB32C0F-F8A4-4E06-BB2C-D5F6F0F12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5294" y="3562111"/>
            <a:ext cx="385762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8101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521E000-2B75-4765-8275-D965A7A5A145}"/>
              </a:ext>
            </a:extLst>
          </p:cNvPr>
          <p:cNvSpPr/>
          <p:nvPr/>
        </p:nvSpPr>
        <p:spPr>
          <a:xfrm>
            <a:off x="838200" y="1107951"/>
            <a:ext cx="10214499" cy="22701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с именем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присвойте ей значение 10. Переменная – это ссылка на объект 10.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идентификатор объекта (</a:t>
            </a:r>
            <a:r>
              <a:rPr lang="en-US" sz="1600" dirty="0">
                <a:solidFill>
                  <a:schemeClr val="accent1"/>
                </a:solidFill>
              </a:rPr>
              <a:t>id(&lt;</a:t>
            </a:r>
            <a:r>
              <a:rPr lang="ru-RU" sz="1600" dirty="0">
                <a:solidFill>
                  <a:schemeClr val="accent1"/>
                </a:solidFill>
              </a:rPr>
              <a:t>переменная</a:t>
            </a:r>
            <a:r>
              <a:rPr lang="en-US" sz="1600" dirty="0">
                <a:solidFill>
                  <a:schemeClr val="accent1"/>
                </a:solidFill>
              </a:rPr>
              <a:t>&gt;)</a:t>
            </a:r>
            <a:r>
              <a:rPr lang="ru-RU" sz="1600" dirty="0"/>
              <a:t>), на который ссылается переменная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ru-RU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Преобразуйте идентификатор в </a:t>
            </a:r>
            <a:r>
              <a:rPr lang="en-US" sz="1600" dirty="0">
                <a:solidFill>
                  <a:schemeClr val="accent1"/>
                </a:solidFill>
              </a:rPr>
              <a:t>hex</a:t>
            </a:r>
            <a:r>
              <a:rPr lang="en-US" sz="1600" dirty="0"/>
              <a:t> </a:t>
            </a:r>
            <a:r>
              <a:rPr lang="ru-RU" sz="1600" dirty="0"/>
              <a:t>формат при помощи функции </a:t>
            </a:r>
            <a:r>
              <a:rPr lang="en-US" sz="1600" dirty="0">
                <a:solidFill>
                  <a:schemeClr val="accent1"/>
                </a:solidFill>
              </a:rPr>
              <a:t>hex()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переменной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r>
              <a:rPr lang="en-US" sz="1600" dirty="0"/>
              <a:t> </a:t>
            </a:r>
            <a:r>
              <a:rPr lang="ru-RU" sz="1600" dirty="0"/>
              <a:t>значение 20.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идентификатор для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, </a:t>
            </a:r>
            <a:r>
              <a:rPr lang="ru-RU" sz="1600" dirty="0"/>
              <a:t>объекта </a:t>
            </a:r>
            <a:r>
              <a:rPr lang="ru-RU" sz="1600" dirty="0">
                <a:solidFill>
                  <a:schemeClr val="accent1"/>
                </a:solidFill>
              </a:rPr>
              <a:t>10</a:t>
            </a:r>
            <a:r>
              <a:rPr lang="ru-RU" sz="1600" dirty="0"/>
              <a:t> и объекта </a:t>
            </a:r>
            <a:r>
              <a:rPr lang="ru-RU" sz="1600" dirty="0">
                <a:solidFill>
                  <a:schemeClr val="accent1"/>
                </a:solidFill>
              </a:rPr>
              <a:t>20</a:t>
            </a:r>
            <a:r>
              <a:rPr lang="ru-RU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829920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Арифметические операции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15" name="Таблица 14">
            <a:extLst>
              <a:ext uri="{FF2B5EF4-FFF2-40B4-BE49-F238E27FC236}">
                <a16:creationId xmlns:a16="http://schemas.microsoft.com/office/drawing/2014/main" id="{C984371A-80B1-46DB-A054-4A0D86539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7726171"/>
              </p:ext>
            </p:extLst>
          </p:nvPr>
        </p:nvGraphicFramePr>
        <p:xfrm>
          <a:off x="945294" y="980201"/>
          <a:ext cx="8578350" cy="44235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1620">
                  <a:extLst>
                    <a:ext uri="{9D8B030D-6E8A-4147-A177-3AD203B41FA5}">
                      <a16:colId xmlns:a16="http://schemas.microsoft.com/office/drawing/2014/main" val="1604285336"/>
                    </a:ext>
                  </a:extLst>
                </a:gridCol>
                <a:gridCol w="2329720">
                  <a:extLst>
                    <a:ext uri="{9D8B030D-6E8A-4147-A177-3AD203B41FA5}">
                      <a16:colId xmlns:a16="http://schemas.microsoft.com/office/drawing/2014/main" val="2811250627"/>
                    </a:ext>
                  </a:extLst>
                </a:gridCol>
                <a:gridCol w="1715670">
                  <a:extLst>
                    <a:ext uri="{9D8B030D-6E8A-4147-A177-3AD203B41FA5}">
                      <a16:colId xmlns:a16="http://schemas.microsoft.com/office/drawing/2014/main" val="1616562804"/>
                    </a:ext>
                  </a:extLst>
                </a:gridCol>
                <a:gridCol w="1715670">
                  <a:extLst>
                    <a:ext uri="{9D8B030D-6E8A-4147-A177-3AD203B41FA5}">
                      <a16:colId xmlns:a16="http://schemas.microsoft.com/office/drawing/2014/main" val="1959286180"/>
                    </a:ext>
                  </a:extLst>
                </a:gridCol>
                <a:gridCol w="1715670">
                  <a:extLst>
                    <a:ext uri="{9D8B030D-6E8A-4147-A177-3AD203B41FA5}">
                      <a16:colId xmlns:a16="http://schemas.microsoft.com/office/drawing/2014/main" val="1507363772"/>
                    </a:ext>
                  </a:extLst>
                </a:gridCol>
              </a:tblGrid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Приоритет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Оператор </a:t>
                      </a:r>
                      <a:r>
                        <a:rPr lang="en-US" sz="1500">
                          <a:effectLst/>
                        </a:rPr>
                        <a:t>Python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Операция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Пример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Результат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81791714"/>
                  </a:ext>
                </a:extLst>
              </a:tr>
              <a:tr h="571890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**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Возведение в степень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5 ** 5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3125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3324125153"/>
                  </a:ext>
                </a:extLst>
              </a:tr>
              <a:tr h="1019456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2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%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Деление по модулю (получение остатка)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16 % 7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2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3035381471"/>
                  </a:ext>
                </a:extLst>
              </a:tr>
              <a:tr h="1019456"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3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//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Целочисленное деление (дробная часть отбрасывается)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13 // 3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4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3287540993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4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/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Деление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39 / 2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19.5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676878634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5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*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Умножение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123 * 321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39483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1594955597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6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-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Вычитание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999 – 135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864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485393682"/>
                  </a:ext>
                </a:extLst>
              </a:tr>
              <a:tr h="348107"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7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+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Сложение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>
                          <a:effectLst/>
                        </a:rPr>
                        <a:t>478 + 32</a:t>
                      </a:r>
                    </a:p>
                  </a:txBody>
                  <a:tcPr marL="93243" marR="93243" marT="62162" marB="62162" anchor="ctr"/>
                </a:tc>
                <a:tc>
                  <a:txBody>
                    <a:bodyPr/>
                    <a:lstStyle/>
                    <a:p>
                      <a:r>
                        <a:rPr lang="ru-RU" sz="1500" dirty="0">
                          <a:effectLst/>
                        </a:rPr>
                        <a:t>510</a:t>
                      </a:r>
                    </a:p>
                  </a:txBody>
                  <a:tcPr marL="93243" marR="93243" marT="62162" marB="62162" anchor="ctr"/>
                </a:tc>
                <a:extLst>
                  <a:ext uri="{0D108BD9-81ED-4DB2-BD59-A6C34878D82A}">
                    <a16:rowId xmlns:a16="http://schemas.microsoft.com/office/drawing/2014/main" val="802110311"/>
                  </a:ext>
                </a:extLst>
              </a:tr>
            </a:tbl>
          </a:graphicData>
        </a:graphic>
      </p:graphicFrame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B62D92D-E68D-4BE4-BBE8-EA82D943FE04}"/>
              </a:ext>
            </a:extLst>
          </p:cNvPr>
          <p:cNvSpPr/>
          <p:nvPr/>
        </p:nvSpPr>
        <p:spPr>
          <a:xfrm>
            <a:off x="838200" y="5683902"/>
            <a:ext cx="918287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dirty="0">
                <a:hlinkClick r:id="rId4"/>
              </a:rPr>
              <a:t>https://proglib.io/p/samouchitel-po-python-dlya-nachinayushchih-chast-3-tipy-dannyh-preobrazovanie-i-bazovye-operacii-2022-10-14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91273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Преобразования типов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90C874-6B9B-47B0-B6C4-8116BA64CB81}"/>
              </a:ext>
            </a:extLst>
          </p:cNvPr>
          <p:cNvSpPr txBox="1"/>
          <p:nvPr/>
        </p:nvSpPr>
        <p:spPr>
          <a:xfrm>
            <a:off x="838200" y="952293"/>
            <a:ext cx="5631014" cy="52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В арифметических операциях </a:t>
            </a:r>
            <a:r>
              <a:rPr lang="en-US" sz="1400" dirty="0"/>
              <a:t>Python </a:t>
            </a:r>
            <a:r>
              <a:rPr lang="ru-RU" sz="1400" dirty="0"/>
              <a:t>пытается автоматически выполнить преобразование операндов к одному типу: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один из операндов </a:t>
            </a:r>
            <a:r>
              <a:rPr lang="en-US" sz="1400" b="1" dirty="0">
                <a:solidFill>
                  <a:srgbClr val="0070C0"/>
                </a:solidFill>
              </a:rPr>
              <a:t>complex</a:t>
            </a:r>
            <a:r>
              <a:rPr lang="ru-RU" sz="1400" dirty="0"/>
              <a:t>, то делается попытка преобразовать другой в </a:t>
            </a:r>
            <a:r>
              <a:rPr lang="en-US" sz="1400" b="1" dirty="0">
                <a:solidFill>
                  <a:srgbClr val="0070C0"/>
                </a:solidFill>
              </a:rPr>
              <a:t>complex</a:t>
            </a:r>
            <a:r>
              <a:rPr lang="en-US" sz="1400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Аналогичная ситуация с </a:t>
            </a:r>
            <a:r>
              <a:rPr lang="en-US" sz="1400" b="1" dirty="0">
                <a:solidFill>
                  <a:srgbClr val="0070C0"/>
                </a:solidFill>
              </a:rPr>
              <a:t>float</a:t>
            </a:r>
            <a:r>
              <a:rPr lang="en-US" sz="1400" dirty="0"/>
              <a:t>.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Если автоматически преобразовать операнды не получается, необходимо применять явное преобразование типов: </a:t>
            </a:r>
            <a:r>
              <a:rPr lang="en-US" sz="1400" b="1" dirty="0">
                <a:solidFill>
                  <a:srgbClr val="0070C0"/>
                </a:solidFill>
              </a:rPr>
              <a:t>int()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70C0"/>
                </a:solidFill>
              </a:rPr>
              <a:t>float()</a:t>
            </a:r>
            <a:r>
              <a:rPr lang="en-US" sz="1400" dirty="0"/>
              <a:t>, </a:t>
            </a:r>
            <a:r>
              <a:rPr lang="en-US" sz="1400" b="1" dirty="0">
                <a:solidFill>
                  <a:srgbClr val="0070C0"/>
                </a:solidFill>
              </a:rPr>
              <a:t>str()</a:t>
            </a:r>
          </a:p>
          <a:p>
            <a:pPr>
              <a:lnSpc>
                <a:spcPct val="150000"/>
              </a:lnSpc>
            </a:pPr>
            <a:endParaRPr lang="en-US" sz="1400" b="1" dirty="0">
              <a:solidFill>
                <a:srgbClr val="0070C0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Не все операнды могут быть преобразованы в другие типы, например, не получится преобразовать в </a:t>
            </a:r>
            <a:r>
              <a:rPr lang="en-US" sz="1400" dirty="0"/>
              <a:t>int </a:t>
            </a:r>
            <a:r>
              <a:rPr lang="ru-RU" sz="1400" dirty="0"/>
              <a:t>строки, содержащие что-либо, кроме цифр.</a:t>
            </a:r>
            <a:endParaRPr lang="en-US" sz="1400" dirty="0"/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Также если число складывается со строкой, необходимо выполнить преобразование операндов к одному типу, т.к. интерпретатор не знает, что нужно нам: сложить строки или числа.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1A92A3-70E4-4DC7-BB16-11CFC57A73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5012" y="1004834"/>
            <a:ext cx="3841974" cy="5633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06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2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C64658E-E4C8-416D-A6E8-2231CF8412E5}"/>
              </a:ext>
            </a:extLst>
          </p:cNvPr>
          <p:cNvSpPr/>
          <p:nvPr/>
        </p:nvSpPr>
        <p:spPr>
          <a:xfrm>
            <a:off x="838200" y="1018028"/>
            <a:ext cx="10214499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с именем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присвойте ей значение 10.</a:t>
            </a:r>
            <a:r>
              <a:rPr lang="en-US" sz="1600" dirty="0"/>
              <a:t> </a:t>
            </a:r>
            <a:r>
              <a:rPr lang="ru-RU" sz="1600" dirty="0"/>
              <a:t>Выведите в консоль тип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ее значение, разделенное на 3. Выведите в консоль тип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r>
              <a:rPr lang="en-US" sz="1600" dirty="0"/>
              <a:t> </a:t>
            </a:r>
            <a:r>
              <a:rPr lang="ru-RU" sz="1600" dirty="0"/>
              <a:t>и присвойте ей значение остатка от деления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на 2. Выведите в консоль тип </a:t>
            </a:r>
            <a:r>
              <a:rPr lang="en-US" sz="1600" dirty="0">
                <a:solidFill>
                  <a:schemeClr val="accent1"/>
                </a:solidFill>
              </a:rPr>
              <a:t>var</a:t>
            </a:r>
            <a:r>
              <a:rPr lang="ru-RU" sz="1600" dirty="0">
                <a:solidFill>
                  <a:schemeClr val="accent1"/>
                </a:solidFill>
              </a:rPr>
              <a:t>2.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Измените тип переменной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r>
              <a:rPr lang="en-US" sz="1600" dirty="0"/>
              <a:t> </a:t>
            </a:r>
            <a:r>
              <a:rPr lang="ru-RU" sz="1600" dirty="0"/>
              <a:t>на строковый. Сложите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результат целочисленного деления этой переменной на 1. Выведите в консоль тип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ru-RU" sz="1600" dirty="0">
                <a:solidFill>
                  <a:schemeClr val="accent1"/>
                </a:solidFill>
              </a:rPr>
              <a:t>.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Если результат не является целочисленным значением, преобразуйте его в </a:t>
            </a:r>
            <a:r>
              <a:rPr lang="en-US" sz="1600" dirty="0">
                <a:solidFill>
                  <a:schemeClr val="accent1"/>
                </a:solidFill>
              </a:rPr>
              <a:t>int</a:t>
            </a:r>
            <a:r>
              <a:rPr lang="en-US" sz="1600" dirty="0"/>
              <a:t>.</a:t>
            </a:r>
            <a:r>
              <a:rPr lang="ru-RU" sz="1600" dirty="0"/>
              <a:t> 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Измените тип переменной </a:t>
            </a:r>
            <a:r>
              <a:rPr lang="en-US" sz="1600" dirty="0">
                <a:solidFill>
                  <a:schemeClr val="accent1"/>
                </a:solidFill>
              </a:rPr>
              <a:t>var</a:t>
            </a:r>
            <a:r>
              <a:rPr lang="ru-RU" sz="1600" dirty="0">
                <a:solidFill>
                  <a:schemeClr val="accent1"/>
                </a:solidFill>
              </a:rPr>
              <a:t>1</a:t>
            </a:r>
            <a:r>
              <a:rPr lang="en-US" sz="1600" dirty="0"/>
              <a:t> </a:t>
            </a:r>
            <a:r>
              <a:rPr lang="ru-RU" sz="1600" dirty="0"/>
              <a:t>на строковый. Сложите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var2</a:t>
            </a:r>
            <a:r>
              <a:rPr lang="ru-RU" sz="1600" dirty="0"/>
              <a:t>. Выведите в консоль тип получившегося результата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0924124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Структуры данных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63A916B-CC26-4C40-86D6-620267969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781495"/>
              </p:ext>
            </p:extLst>
          </p:nvPr>
        </p:nvGraphicFramePr>
        <p:xfrm>
          <a:off x="838199" y="1092527"/>
          <a:ext cx="10258888" cy="35023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4484">
                  <a:extLst>
                    <a:ext uri="{9D8B030D-6E8A-4147-A177-3AD203B41FA5}">
                      <a16:colId xmlns:a16="http://schemas.microsoft.com/office/drawing/2014/main" val="535154540"/>
                    </a:ext>
                  </a:extLst>
                </a:gridCol>
                <a:gridCol w="1233997">
                  <a:extLst>
                    <a:ext uri="{9D8B030D-6E8A-4147-A177-3AD203B41FA5}">
                      <a16:colId xmlns:a16="http://schemas.microsoft.com/office/drawing/2014/main" val="934863798"/>
                    </a:ext>
                  </a:extLst>
                </a:gridCol>
                <a:gridCol w="3781887">
                  <a:extLst>
                    <a:ext uri="{9D8B030D-6E8A-4147-A177-3AD203B41FA5}">
                      <a16:colId xmlns:a16="http://schemas.microsoft.com/office/drawing/2014/main" val="4195152997"/>
                    </a:ext>
                  </a:extLst>
                </a:gridCol>
                <a:gridCol w="3808520">
                  <a:extLst>
                    <a:ext uri="{9D8B030D-6E8A-4147-A177-3AD203B41FA5}">
                      <a16:colId xmlns:a16="http://schemas.microsoft.com/office/drawing/2014/main" val="3267123794"/>
                    </a:ext>
                  </a:extLst>
                </a:gridCol>
              </a:tblGrid>
              <a:tr h="425555">
                <a:tc>
                  <a:txBody>
                    <a:bodyPr/>
                    <a:lstStyle/>
                    <a:p>
                      <a:r>
                        <a:rPr lang="ru-RU" sz="1400" dirty="0"/>
                        <a:t>Структура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Класс </a:t>
                      </a:r>
                      <a:r>
                        <a:rPr lang="en-US" sz="1400" dirty="0"/>
                        <a:t>Python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Использование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8854666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Список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list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[1, 2, 3]</a:t>
                      </a:r>
                    </a:p>
                    <a:p>
                      <a:r>
                        <a:rPr lang="en-US" sz="1400" dirty="0"/>
                        <a:t>[‘cat’,  ‘dog’,  ‘duck’,  ‘dog’]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 = [1, 2, 3]</a:t>
                      </a:r>
                    </a:p>
                    <a:p>
                      <a:r>
                        <a:rPr lang="en-US" sz="1400" dirty="0"/>
                        <a:t>l = list((‘cat’,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4140867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Кортеж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tuple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(1, 2, 3)</a:t>
                      </a:r>
                    </a:p>
                    <a:p>
                      <a:r>
                        <a:rPr lang="en-US" sz="1400" dirty="0"/>
                        <a:t>(‘cat’,  ‘dog’,  ‘duck’,  ‘dog’)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= (1, 2, 3)</a:t>
                      </a:r>
                    </a:p>
                    <a:p>
                      <a:r>
                        <a:rPr lang="en-US" sz="1400" dirty="0"/>
                        <a:t>t = tuple((‘cat’,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2964774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Множество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set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{1, 2, 3}</a:t>
                      </a:r>
                    </a:p>
                    <a:p>
                      <a:r>
                        <a:rPr lang="en-US" sz="1400" dirty="0"/>
                        <a:t>{‘cat’,  ‘dog’,  ‘duck’}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= (1, 2, 3)</a:t>
                      </a:r>
                    </a:p>
                    <a:p>
                      <a:r>
                        <a:rPr lang="en-US" sz="1400" dirty="0"/>
                        <a:t>s = set((‘cat’,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434436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Словарь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dict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{‘cat’: 1, ‘dog’: 2, ‘duck’: 3}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d = </a:t>
                      </a:r>
                      <a:r>
                        <a:rPr lang="en-US" sz="1400" dirty="0" err="1"/>
                        <a:t>dict</a:t>
                      </a:r>
                      <a:r>
                        <a:rPr lang="en-US" sz="1400" dirty="0"/>
                        <a:t>(‘cat’=1, ‘dog’=2, ‘duck’=3)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1739665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Неизменяемое множество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frozenset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{1, 2, 3}</a:t>
                      </a:r>
                    </a:p>
                    <a:p>
                      <a:r>
                        <a:rPr lang="en-US" sz="1400" dirty="0"/>
                        <a:t>{‘cat’,  ‘dog’,  ‘duck’}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 = (1, 2, 3)</a:t>
                      </a:r>
                    </a:p>
                    <a:p>
                      <a:r>
                        <a:rPr lang="en-US" sz="1400" dirty="0"/>
                        <a:t>s = </a:t>
                      </a:r>
                      <a:r>
                        <a:rPr lang="en-US" sz="1400" dirty="0" err="1"/>
                        <a:t>frozenset</a:t>
                      </a:r>
                      <a:r>
                        <a:rPr lang="en-US" sz="1400" dirty="0"/>
                        <a:t>((‘cat’,  ‘dog’,  ‘duck’,  ‘dog’))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6126700"/>
                  </a:ext>
                </a:extLst>
              </a:tr>
              <a:tr h="502065">
                <a:tc>
                  <a:txBody>
                    <a:bodyPr/>
                    <a:lstStyle/>
                    <a:p>
                      <a:r>
                        <a:rPr lang="ru-RU" sz="1400" dirty="0"/>
                        <a:t>Диапазон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 dirty="0"/>
                        <a:t>range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1, 3, 5, 7, 9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 = range(1, 10, 2)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31857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849D985-B669-43F4-8779-88A377391DA4}"/>
              </a:ext>
            </a:extLst>
          </p:cNvPr>
          <p:cNvSpPr/>
          <p:nvPr/>
        </p:nvSpPr>
        <p:spPr>
          <a:xfrm>
            <a:off x="766437" y="4670200"/>
            <a:ext cx="10258887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Все структуры данных в </a:t>
            </a:r>
            <a:r>
              <a:rPr lang="en-US" sz="1600" dirty="0"/>
              <a:t>Python </a:t>
            </a:r>
            <a:r>
              <a:rPr lang="ru-RU" sz="1600" dirty="0"/>
              <a:t>также являются классами, а значения – объектами классов.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проверки типа структуры данных следует также использовать функцию </a:t>
            </a:r>
            <a:r>
              <a:rPr lang="en-US" sz="1600" b="1" dirty="0">
                <a:solidFill>
                  <a:schemeClr val="accent1"/>
                </a:solidFill>
              </a:rPr>
              <a:t>type() </a:t>
            </a:r>
            <a:r>
              <a:rPr lang="en-US" sz="1600" dirty="0"/>
              <a:t>(</a:t>
            </a:r>
            <a:r>
              <a:rPr lang="ru-RU" sz="1600" dirty="0"/>
              <a:t>например, </a:t>
            </a:r>
            <a:r>
              <a:rPr lang="en-US" sz="1600" i="1" dirty="0">
                <a:solidFill>
                  <a:schemeClr val="accent1"/>
                </a:solidFill>
              </a:rPr>
              <a:t>type(var1)</a:t>
            </a:r>
            <a:r>
              <a:rPr lang="en-US" sz="1600" dirty="0"/>
              <a:t>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Определение типов структур производится автоматически</a:t>
            </a:r>
            <a:r>
              <a:rPr lang="en-US" sz="1600" dirty="0"/>
              <a:t> </a:t>
            </a:r>
            <a:r>
              <a:rPr lang="ru-RU" sz="1600" dirty="0"/>
              <a:t>в ходе выполнения программы.</a:t>
            </a:r>
          </a:p>
        </p:txBody>
      </p:sp>
    </p:spTree>
    <p:extLst>
      <p:ext uri="{BB962C8B-B14F-4D97-AF65-F5344CB8AC3E}">
        <p14:creationId xmlns:p14="http://schemas.microsoft.com/office/powerpoint/2010/main" val="5607107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Изменяемые и неизменяемые объекты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768889A-E97E-4F1D-B63B-249B2A0F2CD3}"/>
              </a:ext>
            </a:extLst>
          </p:cNvPr>
          <p:cNvSpPr/>
          <p:nvPr/>
        </p:nvSpPr>
        <p:spPr>
          <a:xfrm>
            <a:off x="8434434" y="4673569"/>
            <a:ext cx="2743200" cy="114130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Сборщик мусора (</a:t>
            </a:r>
            <a:r>
              <a:rPr lang="en-US" dirty="0" err="1">
                <a:solidFill>
                  <a:schemeClr val="tx1"/>
                </a:solidFill>
              </a:rPr>
              <a:t>gc</a:t>
            </a:r>
            <a:r>
              <a:rPr lang="ru-RU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AA0A7660-E7DB-4BD9-A56C-1D4C10184717}"/>
              </a:ext>
            </a:extLst>
          </p:cNvPr>
          <p:cNvSpPr/>
          <p:nvPr/>
        </p:nvSpPr>
        <p:spPr>
          <a:xfrm>
            <a:off x="838200" y="771844"/>
            <a:ext cx="6201791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Неизменяемые</a:t>
            </a:r>
            <a:r>
              <a:rPr lang="en-US" sz="1600" b="1" dirty="0">
                <a:solidFill>
                  <a:schemeClr val="accent1"/>
                </a:solidFill>
              </a:rPr>
              <a:t> (immutable)</a:t>
            </a:r>
            <a:r>
              <a:rPr lang="ru-RU" sz="1600" b="1" dirty="0"/>
              <a:t>: </a:t>
            </a:r>
            <a:r>
              <a:rPr lang="en-US" sz="1600" dirty="0"/>
              <a:t>int, bool, tuple, float, string, </a:t>
            </a:r>
            <a:r>
              <a:rPr lang="en-US" sz="1600" dirty="0" err="1"/>
              <a:t>frozenset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Изменяемые</a:t>
            </a:r>
            <a:r>
              <a:rPr lang="en-US" sz="1600" b="1" dirty="0">
                <a:solidFill>
                  <a:schemeClr val="accent1"/>
                </a:solidFill>
              </a:rPr>
              <a:t> (mutable)</a:t>
            </a:r>
            <a:r>
              <a:rPr lang="ru-RU" sz="1600" b="1" dirty="0"/>
              <a:t>: </a:t>
            </a:r>
            <a:r>
              <a:rPr lang="en-US" sz="1600" dirty="0"/>
              <a:t>list, set, </a:t>
            </a:r>
            <a:r>
              <a:rPr lang="en-US" sz="1600" dirty="0" err="1"/>
              <a:t>dict</a:t>
            </a:r>
            <a:r>
              <a:rPr lang="ru-RU" sz="1600" dirty="0"/>
              <a:t> 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Доступ к неизменяемым объектам осуществляется быстрее.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860369-1B57-431C-9FB0-2A20B819968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10206"/>
          <a:stretch/>
        </p:blipFill>
        <p:spPr>
          <a:xfrm>
            <a:off x="838200" y="1933957"/>
            <a:ext cx="4712656" cy="4724400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91186D0-7ECD-4262-8542-B9DE945EF46E}"/>
              </a:ext>
            </a:extLst>
          </p:cNvPr>
          <p:cNvSpPr/>
          <p:nvPr/>
        </p:nvSpPr>
        <p:spPr>
          <a:xfrm>
            <a:off x="5629092" y="1978949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2905E68-E121-4015-AB50-241ED0F75F9E}"/>
              </a:ext>
            </a:extLst>
          </p:cNvPr>
          <p:cNvCxnSpPr>
            <a:cxnSpLocks/>
            <a:stCxn id="11" idx="3"/>
            <a:endCxn id="16" idx="2"/>
          </p:cNvCxnSpPr>
          <p:nvPr/>
        </p:nvCxnSpPr>
        <p:spPr>
          <a:xfrm flipV="1">
            <a:off x="6641146" y="2179816"/>
            <a:ext cx="506027" cy="66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вал 12">
            <a:extLst>
              <a:ext uri="{FF2B5EF4-FFF2-40B4-BE49-F238E27FC236}">
                <a16:creationId xmlns:a16="http://schemas.microsoft.com/office/drawing/2014/main" id="{85438340-D76F-451B-ACAC-2E14D357FCB3}"/>
              </a:ext>
            </a:extLst>
          </p:cNvPr>
          <p:cNvSpPr/>
          <p:nvPr/>
        </p:nvSpPr>
        <p:spPr>
          <a:xfrm>
            <a:off x="7147173" y="2916189"/>
            <a:ext cx="124731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6E01F4F-2D5C-46D3-877A-D4C3ACCD08D3}"/>
              </a:ext>
            </a:extLst>
          </p:cNvPr>
          <p:cNvSpPr/>
          <p:nvPr/>
        </p:nvSpPr>
        <p:spPr>
          <a:xfrm>
            <a:off x="5629092" y="2438992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</a:t>
            </a:r>
            <a:endParaRPr lang="ru-RU" sz="12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E89CE13-3D41-4B41-ADD2-3EEE63BA3236}"/>
              </a:ext>
            </a:extLst>
          </p:cNvPr>
          <p:cNvCxnSpPr>
            <a:cxnSpLocks/>
            <a:stCxn id="14" idx="3"/>
            <a:endCxn id="16" idx="2"/>
          </p:cNvCxnSpPr>
          <p:nvPr/>
        </p:nvCxnSpPr>
        <p:spPr>
          <a:xfrm flipV="1">
            <a:off x="6641146" y="2179816"/>
            <a:ext cx="506027" cy="4667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>
            <a:extLst>
              <a:ext uri="{FF2B5EF4-FFF2-40B4-BE49-F238E27FC236}">
                <a16:creationId xmlns:a16="http://schemas.microsoft.com/office/drawing/2014/main" id="{E0048F09-9D9E-4D36-9B9A-2237FE874242}"/>
              </a:ext>
            </a:extLst>
          </p:cNvPr>
          <p:cNvSpPr/>
          <p:nvPr/>
        </p:nvSpPr>
        <p:spPr>
          <a:xfrm>
            <a:off x="7147173" y="1972290"/>
            <a:ext cx="1207363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274D4DE-A54E-41DC-A724-68A0B758C971}"/>
              </a:ext>
            </a:extLst>
          </p:cNvPr>
          <p:cNvSpPr/>
          <p:nvPr/>
        </p:nvSpPr>
        <p:spPr>
          <a:xfrm>
            <a:off x="5618004" y="3732865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D1B8800-DAC3-4938-AF02-998168F12B8D}"/>
              </a:ext>
            </a:extLst>
          </p:cNvPr>
          <p:cNvCxnSpPr>
            <a:cxnSpLocks/>
            <a:stCxn id="17" idx="3"/>
            <a:endCxn id="19" idx="2"/>
          </p:cNvCxnSpPr>
          <p:nvPr/>
        </p:nvCxnSpPr>
        <p:spPr>
          <a:xfrm flipV="1">
            <a:off x="6630058" y="3940390"/>
            <a:ext cx="51711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Овал 18">
            <a:extLst>
              <a:ext uri="{FF2B5EF4-FFF2-40B4-BE49-F238E27FC236}">
                <a16:creationId xmlns:a16="http://schemas.microsoft.com/office/drawing/2014/main" id="{A6554248-9819-44B7-87FB-A24CF799C41C}"/>
              </a:ext>
            </a:extLst>
          </p:cNvPr>
          <p:cNvSpPr/>
          <p:nvPr/>
        </p:nvSpPr>
        <p:spPr>
          <a:xfrm>
            <a:off x="7147173" y="3732864"/>
            <a:ext cx="1287261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0x19f8803b4c0</a:t>
            </a:r>
            <a:endParaRPr lang="ru-RU" sz="12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58A755C-62BC-442C-898B-1F6C5C5B0CC7}"/>
              </a:ext>
            </a:extLst>
          </p:cNvPr>
          <p:cNvSpPr/>
          <p:nvPr/>
        </p:nvSpPr>
        <p:spPr>
          <a:xfrm>
            <a:off x="5629092" y="2917610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59FF768-628B-4E54-95C2-FEB00FF00EA8}"/>
              </a:ext>
            </a:extLst>
          </p:cNvPr>
          <p:cNvCxnSpPr>
            <a:cxnSpLocks/>
            <a:stCxn id="20" idx="3"/>
            <a:endCxn id="13" idx="2"/>
          </p:cNvCxnSpPr>
          <p:nvPr/>
        </p:nvCxnSpPr>
        <p:spPr>
          <a:xfrm flipV="1">
            <a:off x="6641146" y="3123715"/>
            <a:ext cx="506027" cy="14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8581D27-8E55-4AF4-A999-69BDAFA1649A}"/>
              </a:ext>
            </a:extLst>
          </p:cNvPr>
          <p:cNvSpPr/>
          <p:nvPr/>
        </p:nvSpPr>
        <p:spPr>
          <a:xfrm>
            <a:off x="5618004" y="4176258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</a:t>
            </a:r>
            <a:endParaRPr lang="ru-RU" sz="1200" dirty="0"/>
          </a:p>
        </p:txBody>
      </p:sp>
      <p:cxnSp>
        <p:nvCxnSpPr>
          <p:cNvPr id="23" name="Прямая со стрелкой 22">
            <a:extLst>
              <a:ext uri="{FF2B5EF4-FFF2-40B4-BE49-F238E27FC236}">
                <a16:creationId xmlns:a16="http://schemas.microsoft.com/office/drawing/2014/main" id="{623AF7D9-362B-4F2E-8DFD-EEBE2BDA3418}"/>
              </a:ext>
            </a:extLst>
          </p:cNvPr>
          <p:cNvCxnSpPr>
            <a:cxnSpLocks/>
            <a:stCxn id="22" idx="3"/>
            <a:endCxn id="19" idx="2"/>
          </p:cNvCxnSpPr>
          <p:nvPr/>
        </p:nvCxnSpPr>
        <p:spPr>
          <a:xfrm flipV="1">
            <a:off x="6630058" y="3940390"/>
            <a:ext cx="517115" cy="4433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E2CD51E0-DD98-4DDD-AEC7-F7578707BC74}"/>
              </a:ext>
            </a:extLst>
          </p:cNvPr>
          <p:cNvSpPr/>
          <p:nvPr/>
        </p:nvSpPr>
        <p:spPr>
          <a:xfrm>
            <a:off x="5629092" y="4673569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ru-RU" sz="12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D7641AE9-E209-4473-AE3B-ADF790F87009}"/>
              </a:ext>
            </a:extLst>
          </p:cNvPr>
          <p:cNvSpPr/>
          <p:nvPr/>
        </p:nvSpPr>
        <p:spPr>
          <a:xfrm>
            <a:off x="5629092" y="5131569"/>
            <a:ext cx="1012054" cy="4150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y</a:t>
            </a:r>
            <a:endParaRPr lang="ru-RU" sz="1200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F7AAE8B8-8E21-49EA-B81D-EB297EC0D0D5}"/>
              </a:ext>
            </a:extLst>
          </p:cNvPr>
          <p:cNvCxnSpPr>
            <a:stCxn id="24" idx="3"/>
            <a:endCxn id="19" idx="3"/>
          </p:cNvCxnSpPr>
          <p:nvPr/>
        </p:nvCxnSpPr>
        <p:spPr>
          <a:xfrm flipV="1">
            <a:off x="6641146" y="4087132"/>
            <a:ext cx="694542" cy="793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C44D2507-4969-4D38-81F7-8520BCF0B315}"/>
              </a:ext>
            </a:extLst>
          </p:cNvPr>
          <p:cNvCxnSpPr>
            <a:stCxn id="25" idx="3"/>
            <a:endCxn id="19" idx="3"/>
          </p:cNvCxnSpPr>
          <p:nvPr/>
        </p:nvCxnSpPr>
        <p:spPr>
          <a:xfrm flipV="1">
            <a:off x="6641146" y="4087132"/>
            <a:ext cx="694542" cy="1251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Овал 27">
            <a:extLst>
              <a:ext uri="{FF2B5EF4-FFF2-40B4-BE49-F238E27FC236}">
                <a16:creationId xmlns:a16="http://schemas.microsoft.com/office/drawing/2014/main" id="{1BA68764-88A4-450F-96F3-4160543E2A2D}"/>
              </a:ext>
            </a:extLst>
          </p:cNvPr>
          <p:cNvSpPr/>
          <p:nvPr/>
        </p:nvSpPr>
        <p:spPr>
          <a:xfrm>
            <a:off x="8542447" y="3732863"/>
            <a:ext cx="1207363" cy="415051"/>
          </a:xfrm>
          <a:prstGeom prst="ellipse">
            <a:avLst/>
          </a:prstGeom>
          <a:solidFill>
            <a:schemeClr val="accent6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A16E7628-D2F2-4A98-BEDC-1BCC40404E88}"/>
              </a:ext>
            </a:extLst>
          </p:cNvPr>
          <p:cNvSpPr/>
          <p:nvPr/>
        </p:nvSpPr>
        <p:spPr>
          <a:xfrm>
            <a:off x="9857823" y="3728594"/>
            <a:ext cx="124731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sp>
        <p:nvSpPr>
          <p:cNvPr id="30" name="Овал 29">
            <a:extLst>
              <a:ext uri="{FF2B5EF4-FFF2-40B4-BE49-F238E27FC236}">
                <a16:creationId xmlns:a16="http://schemas.microsoft.com/office/drawing/2014/main" id="{3A8BFE84-55B3-4ABB-A99E-E32BB318E4D0}"/>
              </a:ext>
            </a:extLst>
          </p:cNvPr>
          <p:cNvSpPr/>
          <p:nvPr/>
        </p:nvSpPr>
        <p:spPr>
          <a:xfrm>
            <a:off x="8560192" y="4179892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D5A9EEE0-D5F3-4227-BEBC-EED1BF7AF5D8}"/>
              </a:ext>
            </a:extLst>
          </p:cNvPr>
          <p:cNvSpPr/>
          <p:nvPr/>
        </p:nvSpPr>
        <p:spPr>
          <a:xfrm>
            <a:off x="9875568" y="4175623"/>
            <a:ext cx="124731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E857C58-5E79-4DD9-8F30-3DA70E845F3C}"/>
              </a:ext>
            </a:extLst>
          </p:cNvPr>
          <p:cNvSpPr/>
          <p:nvPr/>
        </p:nvSpPr>
        <p:spPr>
          <a:xfrm>
            <a:off x="8542447" y="4846666"/>
            <a:ext cx="1207363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0x7ff98cff9328</a:t>
            </a:r>
            <a:endParaRPr lang="ru-RU" sz="1200" dirty="0"/>
          </a:p>
        </p:txBody>
      </p:sp>
      <p:sp>
        <p:nvSpPr>
          <p:cNvPr id="33" name="Овал 32">
            <a:extLst>
              <a:ext uri="{FF2B5EF4-FFF2-40B4-BE49-F238E27FC236}">
                <a16:creationId xmlns:a16="http://schemas.microsoft.com/office/drawing/2014/main" id="{848C2C27-67EB-4D36-9EDF-FC22D149668C}"/>
              </a:ext>
            </a:extLst>
          </p:cNvPr>
          <p:cNvSpPr/>
          <p:nvPr/>
        </p:nvSpPr>
        <p:spPr>
          <a:xfrm>
            <a:off x="9857823" y="4842397"/>
            <a:ext cx="1247311" cy="415051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0x7ff98cff9348</a:t>
            </a:r>
            <a:endParaRPr lang="ru-RU" sz="1200" dirty="0"/>
          </a:p>
        </p:txBody>
      </p:sp>
      <p:cxnSp>
        <p:nvCxnSpPr>
          <p:cNvPr id="34" name="Прямая соединительная линия 33">
            <a:extLst>
              <a:ext uri="{FF2B5EF4-FFF2-40B4-BE49-F238E27FC236}">
                <a16:creationId xmlns:a16="http://schemas.microsoft.com/office/drawing/2014/main" id="{8A08F91A-C835-4EE2-B12D-04DE46980402}"/>
              </a:ext>
            </a:extLst>
          </p:cNvPr>
          <p:cNvCxnSpPr/>
          <p:nvPr/>
        </p:nvCxnSpPr>
        <p:spPr>
          <a:xfrm>
            <a:off x="8610600" y="4740676"/>
            <a:ext cx="924017" cy="659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Прямая соединительная линия 34">
            <a:extLst>
              <a:ext uri="{FF2B5EF4-FFF2-40B4-BE49-F238E27FC236}">
                <a16:creationId xmlns:a16="http://schemas.microsoft.com/office/drawing/2014/main" id="{DB80E533-CB13-4749-865D-76578444093B}"/>
              </a:ext>
            </a:extLst>
          </p:cNvPr>
          <p:cNvCxnSpPr/>
          <p:nvPr/>
        </p:nvCxnSpPr>
        <p:spPr>
          <a:xfrm flipV="1">
            <a:off x="8610600" y="4767309"/>
            <a:ext cx="924017" cy="656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единительная линия 35">
            <a:extLst>
              <a:ext uri="{FF2B5EF4-FFF2-40B4-BE49-F238E27FC236}">
                <a16:creationId xmlns:a16="http://schemas.microsoft.com/office/drawing/2014/main" id="{8363529D-7B24-44E8-9F5D-F22B691BE812}"/>
              </a:ext>
            </a:extLst>
          </p:cNvPr>
          <p:cNvCxnSpPr/>
          <p:nvPr/>
        </p:nvCxnSpPr>
        <p:spPr>
          <a:xfrm>
            <a:off x="9924539" y="4685121"/>
            <a:ext cx="924017" cy="6591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631AD51-C96F-4671-8C2E-0E4BF131DD15}"/>
              </a:ext>
            </a:extLst>
          </p:cNvPr>
          <p:cNvCxnSpPr/>
          <p:nvPr/>
        </p:nvCxnSpPr>
        <p:spPr>
          <a:xfrm flipV="1">
            <a:off x="9924539" y="4711754"/>
            <a:ext cx="924017" cy="6569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95832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Списки (</a:t>
            </a:r>
            <a:r>
              <a:rPr lang="en-US" sz="2800" b="1" dirty="0">
                <a:solidFill>
                  <a:srgbClr val="FF0000"/>
                </a:solidFill>
              </a:rPr>
              <a:t>List)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34E85B0-A3FE-4AA4-B59C-A681105399C6}"/>
              </a:ext>
            </a:extLst>
          </p:cNvPr>
          <p:cNvSpPr/>
          <p:nvPr/>
        </p:nvSpPr>
        <p:spPr>
          <a:xfrm>
            <a:off x="838200" y="771844"/>
            <a:ext cx="7409155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Список</a:t>
            </a:r>
            <a:r>
              <a:rPr lang="ru-RU" sz="1600" dirty="0"/>
              <a:t> – </a:t>
            </a:r>
            <a:r>
              <a:rPr lang="ru-RU" sz="1600" dirty="0">
                <a:solidFill>
                  <a:schemeClr val="accent1"/>
                </a:solidFill>
              </a:rPr>
              <a:t>упорядоченная</a:t>
            </a:r>
            <a:r>
              <a:rPr lang="ru-RU" sz="1600" dirty="0"/>
              <a:t>* </a:t>
            </a:r>
            <a:r>
              <a:rPr lang="ru-RU" sz="1600" dirty="0">
                <a:solidFill>
                  <a:schemeClr val="accent1"/>
                </a:solidFill>
              </a:rPr>
              <a:t>изменяемая</a:t>
            </a:r>
            <a:r>
              <a:rPr lang="ru-RU" sz="1600" dirty="0"/>
              <a:t> коллекция объектов произвольных типов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C5D196E-D399-41F1-9E89-1BC36BDF1A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95293"/>
            <a:ext cx="5448300" cy="346710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485BCA1A-049D-42A6-9F89-A229AEEEDBFC}"/>
              </a:ext>
            </a:extLst>
          </p:cNvPr>
          <p:cNvSpPr/>
          <p:nvPr/>
        </p:nvSpPr>
        <p:spPr>
          <a:xfrm>
            <a:off x="838200" y="498758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b="1" dirty="0"/>
              <a:t>*Упорядоченная коллекция </a:t>
            </a:r>
            <a:r>
              <a:rPr lang="ru-RU" sz="1200" dirty="0"/>
              <a:t>– коллекция, значения которой представляют собой упорядоченное множество, с каждым элементом которого связан его порядковый номер. Любое значение, кроме первого, имеет предшественника, и любое значение, кроме последнего, имеет последователя, определяемых отношением порядка данного типа.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009CF12-D20D-4775-AB7F-A38D5D814F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894111"/>
              </p:ext>
            </p:extLst>
          </p:nvPr>
        </p:nvGraphicFramePr>
        <p:xfrm>
          <a:off x="7172418" y="1238959"/>
          <a:ext cx="4181382" cy="5181819"/>
        </p:xfrm>
        <a:graphic>
          <a:graphicData uri="http://schemas.openxmlformats.org/drawingml/2006/table">
            <a:tbl>
              <a:tblPr/>
              <a:tblGrid>
                <a:gridCol w="2041864">
                  <a:extLst>
                    <a:ext uri="{9D8B030D-6E8A-4147-A177-3AD203B41FA5}">
                      <a16:colId xmlns:a16="http://schemas.microsoft.com/office/drawing/2014/main" val="2017417602"/>
                    </a:ext>
                  </a:extLst>
                </a:gridCol>
                <a:gridCol w="2139518">
                  <a:extLst>
                    <a:ext uri="{9D8B030D-6E8A-4147-A177-3AD203B41FA5}">
                      <a16:colId xmlns:a16="http://schemas.microsoft.com/office/drawing/2014/main" val="418476233"/>
                    </a:ext>
                  </a:extLst>
                </a:gridCol>
              </a:tblGrid>
              <a:tr h="226801"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Метод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Описание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13547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list.append</a:t>
                      </a:r>
                      <a:r>
                        <a:rPr lang="en-US" sz="1400" dirty="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>
                          <a:effectLst/>
                        </a:rPr>
                        <a:t>Добавляет элемент в конец списка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01852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list.extend</a:t>
                      </a:r>
                      <a:r>
                        <a:rPr lang="en-US" sz="1400" dirty="0">
                          <a:effectLst/>
                        </a:rPr>
                        <a:t>(L)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Расширяет список, добавляя в конец все элементы списка L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5061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list.insert</a:t>
                      </a:r>
                      <a:r>
                        <a:rPr lang="en-US" sz="1400" dirty="0">
                          <a:effectLst/>
                        </a:rPr>
                        <a:t>(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, 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Вставляет на i-</a:t>
                      </a:r>
                      <a:r>
                        <a:rPr lang="ru-RU" sz="1200" dirty="0" err="1">
                          <a:effectLst/>
                        </a:rPr>
                        <a:t>ый</a:t>
                      </a:r>
                      <a:r>
                        <a:rPr lang="ru-RU" sz="1200" dirty="0">
                          <a:effectLst/>
                        </a:rPr>
                        <a:t> элемент значение x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98292"/>
                  </a:ext>
                </a:extLst>
              </a:tr>
              <a:tr h="41471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list.remove</a:t>
                      </a:r>
                      <a:r>
                        <a:rPr lang="en-US" sz="1400" dirty="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первый элемент в списке, имеющий значение x. 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59485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list.pop</a:t>
                      </a:r>
                      <a:r>
                        <a:rPr lang="en-US" sz="1400" dirty="0">
                          <a:effectLst/>
                        </a:rPr>
                        <a:t>([</a:t>
                      </a:r>
                      <a:r>
                        <a:rPr lang="en-US" sz="1400" dirty="0" err="1">
                          <a:effectLst/>
                        </a:rPr>
                        <a:t>i</a:t>
                      </a:r>
                      <a:r>
                        <a:rPr lang="en-US" sz="1400" dirty="0">
                          <a:effectLst/>
                        </a:rPr>
                        <a:t>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i-</a:t>
                      </a:r>
                      <a:r>
                        <a:rPr lang="ru-RU" sz="1200" dirty="0" err="1">
                          <a:effectLst/>
                        </a:rPr>
                        <a:t>ый</a:t>
                      </a:r>
                      <a:r>
                        <a:rPr lang="ru-RU" sz="1200" dirty="0">
                          <a:effectLst/>
                        </a:rPr>
                        <a:t> элемент и возвращает его. Если индекс не указан, удаляется последний элемент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25168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list.index</a:t>
                      </a:r>
                      <a:r>
                        <a:rPr lang="en-US" sz="1400">
                          <a:effectLst/>
                        </a:rPr>
                        <a:t>(x, [start [, end]])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положение первого элемента со значением x (при этом поиск ведется от </a:t>
                      </a:r>
                      <a:r>
                        <a:rPr lang="ru-RU" sz="1200" dirty="0" err="1">
                          <a:effectLst/>
                        </a:rPr>
                        <a:t>start</a:t>
                      </a:r>
                      <a:r>
                        <a:rPr lang="ru-RU" sz="1200" dirty="0">
                          <a:effectLst/>
                        </a:rPr>
                        <a:t> до </a:t>
                      </a:r>
                      <a:r>
                        <a:rPr lang="ru-RU" sz="1200" dirty="0" err="1">
                          <a:effectLst/>
                        </a:rPr>
                        <a:t>end</a:t>
                      </a:r>
                      <a:r>
                        <a:rPr lang="ru-RU" sz="1200" dirty="0">
                          <a:effectLst/>
                        </a:rPr>
                        <a:t>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7510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list.count</a:t>
                      </a:r>
                      <a:r>
                        <a:rPr lang="en-US" sz="1400">
                          <a:effectLst/>
                        </a:rPr>
                        <a:t>(x)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количество элементов со значением x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75146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list.sort</a:t>
                      </a:r>
                      <a:r>
                        <a:rPr lang="en-US" sz="1400">
                          <a:effectLst/>
                        </a:rPr>
                        <a:t>([key=</a:t>
                      </a:r>
                      <a:r>
                        <a:rPr lang="ru-RU" sz="1400">
                          <a:effectLst/>
                        </a:rPr>
                        <a:t>функция])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Сортирует список на основе функции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94043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list.reverse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Разворачивает список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08978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>
                          <a:effectLst/>
                        </a:rPr>
                        <a:t>list.copy</a:t>
                      </a:r>
                      <a:r>
                        <a:rPr lang="en-US" sz="140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Копия списка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60054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list.clear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Очистка списка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28851"/>
                  </a:ext>
                </a:extLst>
              </a:tr>
            </a:tbl>
          </a:graphicData>
        </a:graphic>
      </p:graphicFrame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47C7A54-29B5-4534-B239-419CEB66FE61}"/>
              </a:ext>
            </a:extLst>
          </p:cNvPr>
          <p:cNvSpPr/>
          <p:nvPr/>
        </p:nvSpPr>
        <p:spPr>
          <a:xfrm>
            <a:off x="5456807" y="6393186"/>
            <a:ext cx="6096000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hlinkClick r:id="rId5"/>
              </a:rPr>
              <a:t>https://pythonworld.ru/tipy-dannyx-v-python/spiski-list-funkcii-i-metody-spiskov.html</a:t>
            </a:r>
            <a:r>
              <a:rPr lang="ru-RU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08920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Кортежи (</a:t>
            </a:r>
            <a:r>
              <a:rPr lang="en-US" sz="2800" b="1" dirty="0">
                <a:solidFill>
                  <a:srgbClr val="FF0000"/>
                </a:solidFill>
              </a:rPr>
              <a:t>tuple)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2EABB12-703E-4795-AB65-5B415F9C7411}"/>
              </a:ext>
            </a:extLst>
          </p:cNvPr>
          <p:cNvSpPr/>
          <p:nvPr/>
        </p:nvSpPr>
        <p:spPr>
          <a:xfrm>
            <a:off x="838200" y="771844"/>
            <a:ext cx="989490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Кортеж</a:t>
            </a:r>
            <a:r>
              <a:rPr lang="ru-RU" sz="1600" dirty="0"/>
              <a:t> – </a:t>
            </a:r>
            <a:r>
              <a:rPr lang="ru-RU" sz="1600" dirty="0">
                <a:solidFill>
                  <a:schemeClr val="accent1"/>
                </a:solidFill>
              </a:rPr>
              <a:t>упорядоченная неизменяемая </a:t>
            </a:r>
            <a:r>
              <a:rPr lang="ru-RU" sz="1600" dirty="0"/>
              <a:t>коллекция объектов произвольных типов = неизменяемый список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1643FE7-CC1B-44AB-A7AB-FD11E4D649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46142"/>
            <a:ext cx="8867775" cy="4429125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1AC1FA6C-B2C3-4304-9070-3EB332BA0458}"/>
              </a:ext>
            </a:extLst>
          </p:cNvPr>
          <p:cNvSpPr/>
          <p:nvPr/>
        </p:nvSpPr>
        <p:spPr>
          <a:xfrm>
            <a:off x="838199" y="5575267"/>
            <a:ext cx="989490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К кортежам применимы все операции, не изменяющие кортеж. Кортежи занимают меньше места в памяти.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492659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29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8BF7308-7E56-49AA-978E-72EF5C0BE2C0}"/>
              </a:ext>
            </a:extLst>
          </p:cNvPr>
          <p:cNvSpPr/>
          <p:nvPr/>
        </p:nvSpPr>
        <p:spPr>
          <a:xfrm>
            <a:off x="838200" y="900421"/>
            <a:ext cx="10214499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с именем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присвойте ей значение 10.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результат сложения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en-US" sz="1600" dirty="0"/>
              <a:t> </a:t>
            </a:r>
            <a:r>
              <a:rPr lang="ru-RU" sz="1600" dirty="0"/>
              <a:t>и 13, отдельно выведите значение переменной </a:t>
            </a:r>
            <a:r>
              <a:rPr lang="en-US" sz="1600" dirty="0">
                <a:solidFill>
                  <a:schemeClr val="accent1"/>
                </a:solidFill>
              </a:rPr>
              <a:t>var1</a:t>
            </a:r>
            <a:r>
              <a:rPr lang="ru-RU" sz="1600" dirty="0"/>
              <a:t> 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</a:t>
            </a:r>
            <a:r>
              <a:rPr lang="en-US" sz="1600" dirty="0">
                <a:solidFill>
                  <a:schemeClr val="accent1"/>
                </a:solidFill>
              </a:rPr>
              <a:t>tpl1</a:t>
            </a:r>
            <a:r>
              <a:rPr lang="en-US" sz="1600" dirty="0"/>
              <a:t> </a:t>
            </a:r>
            <a:r>
              <a:rPr lang="ru-RU" sz="1600" dirty="0"/>
              <a:t>и присвойте ей в качестве значения кортеж, состоящий из целочисленных значений от 1 до 10.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по очереди: результат умножения кортежа </a:t>
            </a:r>
            <a:r>
              <a:rPr lang="en-US" sz="1600" dirty="0">
                <a:solidFill>
                  <a:schemeClr val="accent1"/>
                </a:solidFill>
              </a:rPr>
              <a:t>tpl1</a:t>
            </a:r>
            <a:r>
              <a:rPr lang="en-US" sz="1600" dirty="0"/>
              <a:t> </a:t>
            </a:r>
            <a:r>
              <a:rPr lang="ru-RU" sz="1600" dirty="0"/>
              <a:t>на 2, последний элемент кортежа, элемент с первого по пятый включительно, значение кортежа.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второму элементу кортежа значение 10, выведите в консоль значение второго элемента.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переменную </a:t>
            </a:r>
            <a:r>
              <a:rPr lang="en-US" sz="1600" dirty="0">
                <a:solidFill>
                  <a:schemeClr val="accent1"/>
                </a:solidFill>
              </a:rPr>
              <a:t>lst1</a:t>
            </a:r>
            <a:r>
              <a:rPr lang="en-US" sz="1600" dirty="0"/>
              <a:t> </a:t>
            </a:r>
            <a:r>
              <a:rPr lang="ru-RU" sz="1600" dirty="0"/>
              <a:t>и присвойте ей в качестве значения список, состоящий из целочисленных значений от 1 до 5, расположенных в случайном порядке. Отсортируйте</a:t>
            </a:r>
            <a:r>
              <a:rPr lang="en-US" sz="1600" dirty="0"/>
              <a:t> </a:t>
            </a:r>
            <a:r>
              <a:rPr lang="ru-RU" sz="1600" dirty="0"/>
              <a:t>список по убыванию, но не присваивайте полученный результат переменной </a:t>
            </a:r>
            <a:r>
              <a:rPr lang="en-US" sz="1600" dirty="0">
                <a:solidFill>
                  <a:schemeClr val="accent1"/>
                </a:solidFill>
              </a:rPr>
              <a:t>lst1</a:t>
            </a:r>
            <a:r>
              <a:rPr lang="ru-RU" sz="1600" dirty="0"/>
              <a:t>, а выведите в консоль ее значение.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 кортеж </a:t>
            </a:r>
            <a:r>
              <a:rPr lang="en-US" sz="1600" dirty="0">
                <a:solidFill>
                  <a:schemeClr val="accent1"/>
                </a:solidFill>
              </a:rPr>
              <a:t>tpl2</a:t>
            </a:r>
            <a:r>
              <a:rPr lang="ru-RU" sz="1600" dirty="0"/>
              <a:t>, состоящий из произвольных значений, одно из которых будет являться списком из трех элементов. Обратитесь через индекс кортежа к элементу, который является списком, и измените его второй элемент. Выведите значение кортежа в консоль.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Произведите действия, аналогичные предыдущему пункту, только в качестве списка для кортежа укажите переменную </a:t>
            </a:r>
            <a:r>
              <a:rPr lang="en-US" sz="1600" dirty="0">
                <a:solidFill>
                  <a:schemeClr val="accent1"/>
                </a:solidFill>
              </a:rPr>
              <a:t>lst1</a:t>
            </a:r>
            <a:r>
              <a:rPr lang="ru-RU" sz="1600" dirty="0"/>
              <a:t>. После манипуляций выведите значение кортежа </a:t>
            </a:r>
            <a:r>
              <a:rPr lang="en-US" sz="1600" dirty="0">
                <a:solidFill>
                  <a:schemeClr val="accent1"/>
                </a:solidFill>
              </a:rPr>
              <a:t>tpl2</a:t>
            </a:r>
            <a:r>
              <a:rPr lang="en-US" sz="1600" dirty="0"/>
              <a:t> </a:t>
            </a:r>
            <a:r>
              <a:rPr lang="ru-RU" sz="1600" dirty="0"/>
              <a:t>и списка </a:t>
            </a:r>
            <a:r>
              <a:rPr lang="en-US" sz="1600" dirty="0">
                <a:solidFill>
                  <a:schemeClr val="accent1"/>
                </a:solidFill>
              </a:rPr>
              <a:t>lst1</a:t>
            </a:r>
            <a:r>
              <a:rPr lang="en-US" sz="1600" dirty="0"/>
              <a:t> </a:t>
            </a:r>
            <a:r>
              <a:rPr lang="ru-RU" sz="1600" dirty="0"/>
              <a:t>в консоль.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029028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Применение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BF0D06-4B8B-4A8B-BECC-FFD575C692D5}"/>
              </a:ext>
            </a:extLst>
          </p:cNvPr>
          <p:cNvSpPr txBox="1"/>
          <p:nvPr/>
        </p:nvSpPr>
        <p:spPr>
          <a:xfrm>
            <a:off x="1742249" y="1739948"/>
            <a:ext cx="4037766" cy="3747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Веб-разработка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Data Science </a:t>
            </a:r>
            <a:r>
              <a:rPr lang="ru-RU" sz="1600" dirty="0"/>
              <a:t>и машинное обучение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Написание скриптов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Тестирование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Прототипирование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Системное программирование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Приложения баз данных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Графические интерфейсы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Бизнес-приложения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…</a:t>
            </a:r>
          </a:p>
        </p:txBody>
      </p:sp>
      <p:pic>
        <p:nvPicPr>
          <p:cNvPr id="18" name="Picture 6" descr="https://qph.cf2.quoracdn.net/main-qimg-e482454fce035355a4fc9226cece714d-pjlq">
            <a:extLst>
              <a:ext uri="{FF2B5EF4-FFF2-40B4-BE49-F238E27FC236}">
                <a16:creationId xmlns:a16="http://schemas.microsoft.com/office/drawing/2014/main" id="{5C72D4AA-6730-4B1C-AC65-00274847AD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604"/>
          <a:stretch/>
        </p:blipFill>
        <p:spPr bwMode="auto">
          <a:xfrm>
            <a:off x="7273255" y="1055468"/>
            <a:ext cx="3793309" cy="1620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81B2262F-E1FA-4A58-ACF7-B79E7936EC18}"/>
              </a:ext>
            </a:extLst>
          </p:cNvPr>
          <p:cNvSpPr/>
          <p:nvPr/>
        </p:nvSpPr>
        <p:spPr>
          <a:xfrm>
            <a:off x="7620920" y="2704809"/>
            <a:ext cx="339548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/>
              <a:t>https://brainstation.io/career-guides/who-uses-python-today</a:t>
            </a:r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89CCB86F-45EB-4501-8038-6F57C221CB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5015" y="3270223"/>
            <a:ext cx="3508518" cy="2684228"/>
          </a:xfrm>
          <a:prstGeom prst="rect">
            <a:avLst/>
          </a:prstGeom>
        </p:spPr>
      </p:pic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B6883286-7186-4F98-A61F-CE35358B05AF}"/>
              </a:ext>
            </a:extLst>
          </p:cNvPr>
          <p:cNvSpPr/>
          <p:nvPr/>
        </p:nvSpPr>
        <p:spPr>
          <a:xfrm>
            <a:off x="7620920" y="5909179"/>
            <a:ext cx="330731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000" dirty="0"/>
              <a:t>https://www.trio.dev/python/resources/python-framework</a:t>
            </a:r>
          </a:p>
        </p:txBody>
      </p:sp>
    </p:spTree>
    <p:extLst>
      <p:ext uri="{BB962C8B-B14F-4D97-AF65-F5344CB8AC3E}">
        <p14:creationId xmlns:p14="http://schemas.microsoft.com/office/powerpoint/2010/main" val="13499903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Операции над строками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40FE358-7645-40C3-A266-9E41F1E4C3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12" y="1220961"/>
            <a:ext cx="4850329" cy="500883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0FABC9-4793-4119-94D9-358D519E0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0566" y="1226175"/>
            <a:ext cx="4580506" cy="2795456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DC709DC-EAD7-4C4F-895A-9A719BA934CE}"/>
              </a:ext>
            </a:extLst>
          </p:cNvPr>
          <p:cNvSpPr/>
          <p:nvPr/>
        </p:nvSpPr>
        <p:spPr>
          <a:xfrm>
            <a:off x="512979" y="821450"/>
            <a:ext cx="5000194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Примеры операций со строками</a:t>
            </a:r>
            <a:endParaRPr lang="en-US" sz="16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40960541-87AD-4363-93EE-E43B01FC72F6}"/>
              </a:ext>
            </a:extLst>
          </p:cNvPr>
          <p:cNvSpPr/>
          <p:nvPr/>
        </p:nvSpPr>
        <p:spPr>
          <a:xfrm>
            <a:off x="6678828" y="834083"/>
            <a:ext cx="4580506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Строка – </a:t>
            </a:r>
            <a:r>
              <a:rPr lang="ru-RU" sz="1600" dirty="0">
                <a:solidFill>
                  <a:schemeClr val="accent1"/>
                </a:solidFill>
              </a:rPr>
              <a:t>итерируемый объект</a:t>
            </a:r>
            <a:endParaRPr lang="en-US" sz="1600" dirty="0">
              <a:solidFill>
                <a:schemeClr val="accent1"/>
              </a:solidFill>
            </a:endParaRP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37B8E17-0EEB-4718-9C8A-42B7395F95FE}"/>
              </a:ext>
            </a:extLst>
          </p:cNvPr>
          <p:cNvSpPr/>
          <p:nvPr/>
        </p:nvSpPr>
        <p:spPr>
          <a:xfrm>
            <a:off x="6678828" y="3710521"/>
            <a:ext cx="4674972" cy="29260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И еще методы работы со строками:</a:t>
            </a:r>
            <a:endParaRPr lang="en-US" sz="1600" dirty="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replace() </a:t>
            </a:r>
            <a:r>
              <a:rPr lang="en-US" sz="1200" dirty="0"/>
              <a:t>– </a:t>
            </a:r>
            <a:r>
              <a:rPr lang="ru-RU" sz="1200" dirty="0"/>
              <a:t>замена символа.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/>
              <a:t>isalnum</a:t>
            </a:r>
            <a:r>
              <a:rPr lang="en-US" sz="1200" b="1" dirty="0"/>
              <a:t>(), </a:t>
            </a:r>
            <a:r>
              <a:rPr lang="en-US" sz="1200" b="1" dirty="0" err="1"/>
              <a:t>isalpha</a:t>
            </a:r>
            <a:r>
              <a:rPr lang="en-US" sz="1200" b="1" dirty="0"/>
              <a:t>(), </a:t>
            </a:r>
            <a:r>
              <a:rPr lang="en-US" sz="1200" b="1" dirty="0" err="1"/>
              <a:t>isdigit</a:t>
            </a:r>
            <a:r>
              <a:rPr lang="en-US" sz="1200" b="1" dirty="0"/>
              <a:t>() </a:t>
            </a:r>
            <a:r>
              <a:rPr lang="en-US" sz="1200" dirty="0"/>
              <a:t>– </a:t>
            </a:r>
            <a:r>
              <a:rPr lang="ru-RU" sz="1200" dirty="0"/>
              <a:t>определение, состоит строка только из букв/цифр, только букв или только цифр соответственно.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find()</a:t>
            </a:r>
            <a:r>
              <a:rPr lang="ru-RU" sz="1200" b="1" dirty="0"/>
              <a:t>, </a:t>
            </a:r>
            <a:r>
              <a:rPr lang="en-US" sz="1200" b="1" dirty="0" err="1"/>
              <a:t>rfind</a:t>
            </a:r>
            <a:r>
              <a:rPr lang="en-US" sz="1200" b="1" dirty="0"/>
              <a:t>() </a:t>
            </a:r>
            <a:r>
              <a:rPr lang="en-US" sz="1200" dirty="0"/>
              <a:t>– </a:t>
            </a:r>
            <a:r>
              <a:rPr lang="ru-RU" sz="1200" dirty="0"/>
              <a:t>поиск искомой подстроки в строке, возвращает индекс первого вхождения слева или справа соответственно.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 err="1"/>
              <a:t>startswith</a:t>
            </a:r>
            <a:r>
              <a:rPr lang="en-US" sz="1200" b="1" dirty="0"/>
              <a:t>()</a:t>
            </a:r>
            <a:r>
              <a:rPr lang="ru-RU" sz="1200" b="1" dirty="0"/>
              <a:t> </a:t>
            </a:r>
            <a:r>
              <a:rPr lang="ru-RU" sz="1200" dirty="0"/>
              <a:t>– возвращает </a:t>
            </a:r>
            <a:r>
              <a:rPr lang="en-US" sz="1200" dirty="0"/>
              <a:t>True</a:t>
            </a:r>
            <a:r>
              <a:rPr lang="ru-RU" sz="1200" dirty="0"/>
              <a:t>, если строка начинается с заданного символа.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 dirty="0"/>
              <a:t>strip(), </a:t>
            </a:r>
            <a:r>
              <a:rPr lang="en-US" sz="1200" b="1" dirty="0" err="1"/>
              <a:t>lstrip</a:t>
            </a:r>
            <a:r>
              <a:rPr lang="en-US" sz="1200" b="1" dirty="0"/>
              <a:t>() </a:t>
            </a:r>
            <a:r>
              <a:rPr lang="ru-RU" sz="1200" dirty="0"/>
              <a:t>и</a:t>
            </a:r>
            <a:r>
              <a:rPr lang="ru-RU" sz="1200" b="1" dirty="0"/>
              <a:t> </a:t>
            </a:r>
            <a:r>
              <a:rPr lang="en-US" sz="1200" b="1" dirty="0" err="1"/>
              <a:t>rstrip</a:t>
            </a:r>
            <a:r>
              <a:rPr lang="en-US" sz="1200" b="1" dirty="0"/>
              <a:t>()</a:t>
            </a:r>
            <a:r>
              <a:rPr lang="ru-RU" sz="1200" b="1" dirty="0"/>
              <a:t> </a:t>
            </a:r>
            <a:r>
              <a:rPr lang="ru-RU" sz="1200" dirty="0"/>
              <a:t>– удаление пробелов в начале и конце строки, только слева или только справа соответственно</a:t>
            </a:r>
            <a:endParaRPr lang="en-US" sz="12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89A7262-DC4E-419A-9CED-D405599E965C}"/>
              </a:ext>
            </a:extLst>
          </p:cNvPr>
          <p:cNvSpPr/>
          <p:nvPr/>
        </p:nvSpPr>
        <p:spPr>
          <a:xfrm>
            <a:off x="512979" y="621166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sz="1200" dirty="0">
                <a:hlinkClick r:id="rId6"/>
              </a:rPr>
              <a:t>https://proglib.io/p/samouchitel-po-python-dlya-nachinayushchih-chast-4-metody-raboty-so-strokami-2022-10-24</a:t>
            </a:r>
            <a:r>
              <a:rPr lang="ru-RU" sz="1200" dirty="0"/>
              <a:t> </a:t>
            </a:r>
            <a:endParaRPr lang="en-US" sz="1200" dirty="0"/>
          </a:p>
          <a:p>
            <a:r>
              <a:rPr lang="en-US" sz="1200" dirty="0">
                <a:hlinkClick r:id="rId7"/>
              </a:rPr>
              <a:t>https://pythonworld.ru/tipy-dannyx-v-python/stroki-funkcii-i-metody-strok.html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372626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4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7B0E7A-6111-4774-9A94-6051DB0840F1}"/>
              </a:ext>
            </a:extLst>
          </p:cNvPr>
          <p:cNvSpPr/>
          <p:nvPr/>
        </p:nvSpPr>
        <p:spPr>
          <a:xfrm>
            <a:off x="838200" y="1035613"/>
            <a:ext cx="1022603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строковой переменной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/>
              <a:t> </a:t>
            </a:r>
            <a:r>
              <a:rPr lang="ru-RU" sz="1600" dirty="0"/>
              <a:t>любой текст из нескольких (</a:t>
            </a:r>
            <a:r>
              <a:rPr lang="en-US" sz="1600" dirty="0"/>
              <a:t>&gt;2</a:t>
            </a:r>
            <a:r>
              <a:rPr lang="ru-RU" sz="1600" dirty="0"/>
              <a:t>) предложений длиной не менее 20 символов.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на экран </a:t>
            </a:r>
            <a:r>
              <a:rPr lang="ru-RU" sz="1600" dirty="0">
                <a:solidFill>
                  <a:schemeClr val="accent1"/>
                </a:solidFill>
              </a:rPr>
              <a:t>длину</a:t>
            </a:r>
            <a:r>
              <a:rPr lang="ru-RU" sz="1600" dirty="0"/>
              <a:t> переменной </a:t>
            </a:r>
            <a:r>
              <a:rPr lang="en-US" sz="1600" i="1" dirty="0">
                <a:solidFill>
                  <a:schemeClr val="accent1"/>
                </a:solidFill>
              </a:rPr>
              <a:t>s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Приведите весь текст к </a:t>
            </a:r>
            <a:r>
              <a:rPr lang="ru-RU" sz="1600" dirty="0">
                <a:solidFill>
                  <a:schemeClr val="accent1"/>
                </a:solidFill>
              </a:rPr>
              <a:t>нижнему регистру</a:t>
            </a:r>
            <a:r>
              <a:rPr lang="ru-RU" sz="1600" dirty="0"/>
              <a:t>, выведите на экран.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Замените все пробелы в переменной на знак </a:t>
            </a:r>
            <a:r>
              <a:rPr lang="en-US" sz="1600" i="1" dirty="0">
                <a:solidFill>
                  <a:schemeClr val="accent1"/>
                </a:solidFill>
              </a:rPr>
              <a:t>@</a:t>
            </a:r>
            <a:r>
              <a:rPr lang="ru-RU" sz="1600" dirty="0"/>
              <a:t>, выведите на экран.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Разбейте ваш текст на предложения и выведите их на экран в виде </a:t>
            </a:r>
            <a:r>
              <a:rPr lang="ru-RU" sz="1600" dirty="0">
                <a:solidFill>
                  <a:schemeClr val="accent1"/>
                </a:solidFill>
              </a:rPr>
              <a:t>списка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Проверьте, состоит ли ваше первое предложение </a:t>
            </a:r>
            <a:r>
              <a:rPr lang="ru-RU" sz="1600" dirty="0">
                <a:solidFill>
                  <a:schemeClr val="accent1"/>
                </a:solidFill>
              </a:rPr>
              <a:t>только из букв</a:t>
            </a:r>
            <a:r>
              <a:rPr lang="ru-RU" sz="1600" dirty="0"/>
              <a:t>. Выведите результат на экран.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Выведите на экран второе слово первого предложения вашего текста </a:t>
            </a:r>
            <a:r>
              <a:rPr lang="ru-RU" sz="1600" dirty="0">
                <a:solidFill>
                  <a:schemeClr val="accent1"/>
                </a:solidFill>
              </a:rPr>
              <a:t>в обратном порядке</a:t>
            </a:r>
            <a:r>
              <a:rPr lang="ru-RU" sz="1600" dirty="0"/>
              <a:t>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Разбейте ваше второе предложение и выведите на экран слова с первого по пятое включительно, через одно.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8960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Множества (</a:t>
            </a:r>
            <a:r>
              <a:rPr lang="en-US" sz="2800" b="1" dirty="0">
                <a:solidFill>
                  <a:srgbClr val="FF0000"/>
                </a:solidFill>
              </a:rPr>
              <a:t>set)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0651B3-268F-435C-AEB0-4307781C93AD}"/>
              </a:ext>
            </a:extLst>
          </p:cNvPr>
          <p:cNvSpPr/>
          <p:nvPr/>
        </p:nvSpPr>
        <p:spPr>
          <a:xfrm>
            <a:off x="838200" y="906256"/>
            <a:ext cx="9894903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Множество</a:t>
            </a:r>
            <a:r>
              <a:rPr lang="ru-RU" sz="1600" dirty="0"/>
              <a:t> – </a:t>
            </a:r>
            <a:r>
              <a:rPr lang="ru-RU" sz="1600" dirty="0">
                <a:solidFill>
                  <a:schemeClr val="accent1"/>
                </a:solidFill>
              </a:rPr>
              <a:t>неупорядоченная изменяемая </a:t>
            </a:r>
            <a:r>
              <a:rPr lang="ru-RU" sz="1600" dirty="0"/>
              <a:t>коллекция </a:t>
            </a:r>
            <a:r>
              <a:rPr lang="ru-RU" sz="1600" dirty="0">
                <a:solidFill>
                  <a:schemeClr val="accent1"/>
                </a:solidFill>
              </a:rPr>
              <a:t>неповторяющихся</a:t>
            </a:r>
            <a:r>
              <a:rPr lang="ru-RU" sz="1600" dirty="0"/>
              <a:t> объектов произвольных типов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441504-1EE3-4B33-A5D9-88E7A8D74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329705"/>
            <a:ext cx="6543444" cy="5308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574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EEF9733-AE1B-474E-92B6-F4F3B232ADE1}"/>
              </a:ext>
            </a:extLst>
          </p:cNvPr>
          <p:cNvSpPr/>
          <p:nvPr/>
        </p:nvSpPr>
        <p:spPr>
          <a:xfrm>
            <a:off x="838200" y="941765"/>
            <a:ext cx="10226039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два множества </a:t>
            </a:r>
            <a:r>
              <a:rPr lang="en-US" sz="1600" dirty="0">
                <a:solidFill>
                  <a:schemeClr val="accent1"/>
                </a:solidFill>
              </a:rPr>
              <a:t>st1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dirty="0">
                <a:solidFill>
                  <a:schemeClr val="accent1"/>
                </a:solidFill>
              </a:rPr>
              <a:t>st2</a:t>
            </a:r>
            <a:r>
              <a:rPr lang="ru-RU" sz="1600" dirty="0"/>
              <a:t>, каждое из которых заполните 10 случайными (модуль </a:t>
            </a:r>
            <a:r>
              <a:rPr lang="en-US" sz="1600" dirty="0">
                <a:solidFill>
                  <a:schemeClr val="accent1"/>
                </a:solidFill>
              </a:rPr>
              <a:t>random</a:t>
            </a:r>
            <a:r>
              <a:rPr lang="en-US" sz="1600" dirty="0"/>
              <a:t> </a:t>
            </a:r>
            <a:r>
              <a:rPr lang="ru-RU" sz="1600" dirty="0"/>
              <a:t>функция </a:t>
            </a:r>
            <a:r>
              <a:rPr lang="en-US" sz="1600" dirty="0" err="1">
                <a:solidFill>
                  <a:schemeClr val="accent1"/>
                </a:solidFill>
              </a:rPr>
              <a:t>randint</a:t>
            </a:r>
            <a:r>
              <a:rPr lang="ru-RU" sz="1600" dirty="0"/>
              <a:t>) целочисленными значениями от 0 до 20.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длины множеств.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элементы, которые есть в множестве </a:t>
            </a:r>
            <a:r>
              <a:rPr lang="en-US" sz="1600" dirty="0">
                <a:solidFill>
                  <a:schemeClr val="accent1"/>
                </a:solidFill>
              </a:rPr>
              <a:t>st1</a:t>
            </a:r>
            <a:r>
              <a:rPr lang="ru-RU" sz="1600" dirty="0"/>
              <a:t>, но нет в </a:t>
            </a:r>
            <a:r>
              <a:rPr lang="en-US" sz="1600" dirty="0">
                <a:solidFill>
                  <a:schemeClr val="accent1"/>
                </a:solidFill>
              </a:rPr>
              <a:t>st2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в консоль элементы, которые встречаются только в одном множестве.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элементы, которые встречаются в обоих множествах.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801348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Словари (</a:t>
            </a:r>
            <a:r>
              <a:rPr lang="en-US" sz="2800" b="1" dirty="0" err="1">
                <a:solidFill>
                  <a:srgbClr val="FF0000"/>
                </a:solidFill>
              </a:rPr>
              <a:t>dict</a:t>
            </a:r>
            <a:r>
              <a:rPr lang="en-US" sz="2800" b="1" dirty="0">
                <a:solidFill>
                  <a:srgbClr val="FF0000"/>
                </a:solidFill>
              </a:rPr>
              <a:t>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D809A67A-2C51-4FC6-86C1-4202E21362C2}"/>
              </a:ext>
            </a:extLst>
          </p:cNvPr>
          <p:cNvSpPr/>
          <p:nvPr/>
        </p:nvSpPr>
        <p:spPr>
          <a:xfrm>
            <a:off x="838201" y="843452"/>
            <a:ext cx="6059750" cy="11621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Словарь</a:t>
            </a:r>
            <a:r>
              <a:rPr lang="ru-RU" sz="1600" dirty="0"/>
              <a:t> (ассоциативный массив, хеш-таблица) – </a:t>
            </a:r>
            <a:r>
              <a:rPr lang="ru-RU" sz="1600" dirty="0">
                <a:solidFill>
                  <a:schemeClr val="accent1"/>
                </a:solidFill>
              </a:rPr>
              <a:t>неупорядоченная изменяемая</a:t>
            </a:r>
            <a:r>
              <a:rPr lang="ru-RU" sz="1600" dirty="0"/>
              <a:t> коллекция произвольных объектов с </a:t>
            </a:r>
            <a:r>
              <a:rPr lang="ru-RU" sz="1600" dirty="0">
                <a:solidFill>
                  <a:schemeClr val="accent1"/>
                </a:solidFill>
              </a:rPr>
              <a:t>доступом по ключу</a:t>
            </a:r>
            <a:r>
              <a:rPr lang="ru-RU" sz="1600" dirty="0"/>
              <a:t>.</a:t>
            </a:r>
            <a:endParaRPr lang="en-US" sz="1600" dirty="0"/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97637D36-AD7E-46B5-B48C-D9D6350B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911107"/>
              </p:ext>
            </p:extLst>
          </p:nvPr>
        </p:nvGraphicFramePr>
        <p:xfrm>
          <a:off x="6897951" y="1065009"/>
          <a:ext cx="4651897" cy="5499474"/>
        </p:xfrm>
        <a:graphic>
          <a:graphicData uri="http://schemas.openxmlformats.org/drawingml/2006/table">
            <a:tbl>
              <a:tblPr/>
              <a:tblGrid>
                <a:gridCol w="1837676">
                  <a:extLst>
                    <a:ext uri="{9D8B030D-6E8A-4147-A177-3AD203B41FA5}">
                      <a16:colId xmlns:a16="http://schemas.microsoft.com/office/drawing/2014/main" val="2017417602"/>
                    </a:ext>
                  </a:extLst>
                </a:gridCol>
                <a:gridCol w="2814221">
                  <a:extLst>
                    <a:ext uri="{9D8B030D-6E8A-4147-A177-3AD203B41FA5}">
                      <a16:colId xmlns:a16="http://schemas.microsoft.com/office/drawing/2014/main" val="418476233"/>
                    </a:ext>
                  </a:extLst>
                </a:gridCol>
              </a:tblGrid>
              <a:tr h="226801"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Метод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>
                          <a:effectLst/>
                        </a:rPr>
                        <a:t>Описание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2513547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dict.fromkeys</a:t>
                      </a:r>
                      <a:r>
                        <a:rPr lang="en-US" sz="1400" b="0" dirty="0">
                          <a:effectLst/>
                        </a:rPr>
                        <a:t>(seq[, value])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Создает словарь с ключами из </a:t>
                      </a:r>
                      <a:r>
                        <a:rPr lang="ru-RU" sz="1200" dirty="0" err="1">
                          <a:effectLst/>
                        </a:rPr>
                        <a:t>seq</a:t>
                      </a:r>
                      <a:r>
                        <a:rPr lang="ru-RU" sz="1200" dirty="0">
                          <a:effectLst/>
                        </a:rPr>
                        <a:t> и значением </a:t>
                      </a:r>
                      <a:r>
                        <a:rPr lang="ru-RU" sz="1200" dirty="0" err="1">
                          <a:effectLst/>
                        </a:rPr>
                        <a:t>value</a:t>
                      </a:r>
                      <a:r>
                        <a:rPr lang="ru-RU" sz="1200" dirty="0">
                          <a:effectLst/>
                        </a:rPr>
                        <a:t> (по умолчанию </a:t>
                      </a:r>
                      <a:r>
                        <a:rPr lang="ru-RU" sz="1200" dirty="0" err="1">
                          <a:effectLst/>
                        </a:rPr>
                        <a:t>None</a:t>
                      </a:r>
                      <a:r>
                        <a:rPr lang="ru-RU" sz="1200" dirty="0">
                          <a:effectLst/>
                        </a:rPr>
                        <a:t>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501852"/>
                  </a:ext>
                </a:extLst>
              </a:tr>
              <a:tr h="519703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dict.get</a:t>
                      </a:r>
                      <a:r>
                        <a:rPr lang="en-US" sz="1400" b="0" dirty="0">
                          <a:effectLst/>
                        </a:rPr>
                        <a:t>(key[, default])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значение ключа, но если его нет, не бросает исключение, а возвращает </a:t>
                      </a:r>
                      <a:r>
                        <a:rPr lang="ru-RU" sz="1200" dirty="0" err="1">
                          <a:effectLst/>
                        </a:rPr>
                        <a:t>default</a:t>
                      </a:r>
                      <a:r>
                        <a:rPr lang="ru-RU" sz="1200" dirty="0">
                          <a:effectLst/>
                        </a:rPr>
                        <a:t> (по умолчанию </a:t>
                      </a:r>
                      <a:r>
                        <a:rPr lang="ru-RU" sz="1200" dirty="0" err="1">
                          <a:effectLst/>
                        </a:rPr>
                        <a:t>None</a:t>
                      </a:r>
                      <a:r>
                        <a:rPr lang="ru-RU" sz="1200" dirty="0">
                          <a:effectLst/>
                        </a:rPr>
                        <a:t>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095061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dict.items</a:t>
                      </a:r>
                      <a:r>
                        <a:rPr lang="en-US" sz="1400" b="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пары (ключ, значение).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62098292"/>
                  </a:ext>
                </a:extLst>
              </a:tr>
              <a:tr h="301188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dict.keys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ключи в словаре.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2059485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ключ и возвращает значение. Если ключа нет, возвращает </a:t>
                      </a:r>
                      <a:r>
                        <a:rPr lang="ru-RU" sz="1200" dirty="0" err="1">
                          <a:effectLst/>
                        </a:rPr>
                        <a:t>default</a:t>
                      </a:r>
                      <a:r>
                        <a:rPr lang="ru-RU" sz="1200" dirty="0">
                          <a:effectLst/>
                        </a:rPr>
                        <a:t> (по умолчанию бросает исключение).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025168"/>
                  </a:ext>
                </a:extLst>
              </a:tr>
              <a:tr h="675615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dict.popitem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Удаляет и возвращает пару (ключ, значение). Если словарь пуст, бросает исключение </a:t>
                      </a:r>
                      <a:r>
                        <a:rPr lang="ru-RU" sz="1200" dirty="0" err="1">
                          <a:effectLst/>
                        </a:rPr>
                        <a:t>KeyError</a:t>
                      </a:r>
                      <a:r>
                        <a:rPr lang="ru-RU" sz="1200" dirty="0">
                          <a:effectLst/>
                        </a:rPr>
                        <a:t>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47510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dict.setdefault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(key[, default])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значение ключа, но если его нет, не бросает исключение, а создает ключ со значением </a:t>
                      </a:r>
                      <a:r>
                        <a:rPr lang="ru-RU" sz="1200" dirty="0" err="1">
                          <a:effectLst/>
                        </a:rPr>
                        <a:t>default</a:t>
                      </a:r>
                      <a:r>
                        <a:rPr lang="ru-RU" sz="1200" dirty="0">
                          <a:effectLst/>
                        </a:rPr>
                        <a:t> (по умолчанию </a:t>
                      </a:r>
                      <a:r>
                        <a:rPr lang="ru-RU" sz="1200" dirty="0" err="1">
                          <a:effectLst/>
                        </a:rPr>
                        <a:t>None</a:t>
                      </a:r>
                      <a:r>
                        <a:rPr lang="ru-RU" sz="1200" dirty="0">
                          <a:effectLst/>
                        </a:rPr>
                        <a:t>).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5875146"/>
                  </a:ext>
                </a:extLst>
              </a:tr>
              <a:tr h="363792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dict.update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([other])</a:t>
                      </a:r>
                      <a:endParaRPr lang="ru-RU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Обновляет словарь, добавляя пары (ключ, значение) из </a:t>
                      </a:r>
                      <a:r>
                        <a:rPr lang="ru-RU" sz="1200" dirty="0" err="1">
                          <a:effectLst/>
                        </a:rPr>
                        <a:t>other</a:t>
                      </a:r>
                      <a:r>
                        <a:rPr lang="ru-RU" sz="1200" dirty="0">
                          <a:effectLst/>
                        </a:rPr>
                        <a:t>. Существующие ключи перезаписываются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22794043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dict.values</a:t>
                      </a:r>
                      <a:r>
                        <a:rPr lang="en-US" sz="1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sz="1400" dirty="0">
                        <a:effectLst/>
                      </a:endParaRP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Возвращает значения в словаре.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1008978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dict.copy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Поверхностная копия словаря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9360054"/>
                  </a:ext>
                </a:extLst>
              </a:tr>
              <a:tr h="207881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effectLst/>
                        </a:rPr>
                        <a:t>dict.clear</a:t>
                      </a:r>
                      <a:r>
                        <a:rPr lang="en-US" sz="1400" dirty="0">
                          <a:effectLst/>
                        </a:rPr>
                        <a:t>()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effectLst/>
                        </a:rPr>
                        <a:t>Очистка словаря</a:t>
                      </a:r>
                    </a:p>
                  </a:txBody>
                  <a:tcPr marL="46789" marR="46789" marT="23394" marB="23394" anchor="ctr">
                    <a:lnL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BBBBB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8428851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749845E-B33E-45E0-BB57-DEFF99D751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92067"/>
            <a:ext cx="6059750" cy="4165697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6C27B35C-9A5F-4951-B138-0B9EB993EBB4}"/>
              </a:ext>
            </a:extLst>
          </p:cNvPr>
          <p:cNvSpPr/>
          <p:nvPr/>
        </p:nvSpPr>
        <p:spPr>
          <a:xfrm>
            <a:off x="642152" y="6157764"/>
            <a:ext cx="629056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Ключами</a:t>
            </a:r>
            <a:r>
              <a:rPr lang="ru-RU" sz="1600" dirty="0"/>
              <a:t> в словаре могут выступать </a:t>
            </a:r>
            <a:r>
              <a:rPr lang="ru-RU" sz="1600" dirty="0">
                <a:solidFill>
                  <a:schemeClr val="accent1"/>
                </a:solidFill>
              </a:rPr>
              <a:t>только неизменяемые </a:t>
            </a:r>
            <a:r>
              <a:rPr lang="ru-RU" sz="1600" dirty="0"/>
              <a:t>объекты!</a:t>
            </a:r>
            <a:endParaRPr lang="en-US" sz="16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07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6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8BDB5C8-0C07-4D91-A687-282AABA9352E}"/>
              </a:ext>
            </a:extLst>
          </p:cNvPr>
          <p:cNvSpPr/>
          <p:nvPr/>
        </p:nvSpPr>
        <p:spPr>
          <a:xfrm>
            <a:off x="838200" y="924244"/>
            <a:ext cx="9880600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словарь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где ключом будет выступать кортеж из имени (</a:t>
            </a:r>
            <a:r>
              <a:rPr lang="en-US" sz="1600" dirty="0"/>
              <a:t>‘</a:t>
            </a:r>
            <a:r>
              <a:rPr lang="en-US" sz="1600" i="1" dirty="0">
                <a:solidFill>
                  <a:schemeClr val="accent1"/>
                </a:solidFill>
              </a:rPr>
              <a:t>name</a:t>
            </a:r>
            <a:r>
              <a:rPr lang="en-US" sz="1600" dirty="0"/>
              <a:t>’</a:t>
            </a:r>
            <a:r>
              <a:rPr lang="ru-RU" sz="1600" dirty="0"/>
              <a:t>) и фамилии</a:t>
            </a:r>
            <a:r>
              <a:rPr lang="en-US" sz="1600" dirty="0"/>
              <a:t> (‘</a:t>
            </a:r>
            <a:r>
              <a:rPr lang="en-US" sz="1600" i="1" dirty="0">
                <a:solidFill>
                  <a:schemeClr val="accent1"/>
                </a:solidFill>
              </a:rPr>
              <a:t>surname</a:t>
            </a:r>
            <a:r>
              <a:rPr lang="en-US" sz="1600" dirty="0"/>
              <a:t>’)</a:t>
            </a:r>
            <a:r>
              <a:rPr lang="ru-RU" sz="1600" dirty="0"/>
              <a:t> сотрудника, а значениями – словарь из возраста (</a:t>
            </a:r>
            <a:r>
              <a:rPr lang="en-US" sz="1600" dirty="0"/>
              <a:t>‘</a:t>
            </a:r>
            <a:r>
              <a:rPr lang="en-US" sz="1600" i="1" dirty="0">
                <a:solidFill>
                  <a:schemeClr val="accent1"/>
                </a:solidFill>
              </a:rPr>
              <a:t>age</a:t>
            </a:r>
            <a:r>
              <a:rPr lang="en-US" sz="1600" dirty="0"/>
              <a:t>’</a:t>
            </a:r>
            <a:r>
              <a:rPr lang="ru-RU" sz="1600" dirty="0"/>
              <a:t>) и должности </a:t>
            </a:r>
            <a:r>
              <a:rPr lang="en-US" sz="1600" dirty="0"/>
              <a:t>(‘</a:t>
            </a:r>
            <a:r>
              <a:rPr lang="en-US" sz="1600" i="1" dirty="0">
                <a:solidFill>
                  <a:schemeClr val="accent1"/>
                </a:solidFill>
              </a:rPr>
              <a:t>position</a:t>
            </a:r>
            <a:r>
              <a:rPr lang="en-US" sz="1600" dirty="0"/>
              <a:t>’)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Добавьте еще одного сотрудника в словарь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на экран запрос несуществующего сотрудника, чтобы запрос вернул (</a:t>
            </a:r>
            <a:r>
              <a:rPr lang="en-US" sz="1600" i="1" dirty="0">
                <a:solidFill>
                  <a:schemeClr val="accent1"/>
                </a:solidFill>
              </a:rPr>
              <a:t>None</a:t>
            </a:r>
            <a:r>
              <a:rPr lang="ru-RU" sz="1600" dirty="0"/>
              <a:t>)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Выведите на экран </a:t>
            </a:r>
            <a:r>
              <a:rPr lang="ru-RU" sz="1600" dirty="0">
                <a:solidFill>
                  <a:schemeClr val="accent1"/>
                </a:solidFill>
              </a:rPr>
              <a:t>всех</a:t>
            </a:r>
            <a:r>
              <a:rPr lang="ru-RU" sz="1600" dirty="0"/>
              <a:t> сотрудников в формате </a:t>
            </a:r>
            <a:r>
              <a:rPr lang="en-US" sz="1600" dirty="0"/>
              <a:t>&lt;</a:t>
            </a:r>
            <a:r>
              <a:rPr lang="ru-RU" sz="1600" dirty="0"/>
              <a:t>имя</a:t>
            </a:r>
            <a:r>
              <a:rPr lang="en-US" sz="1600" dirty="0"/>
              <a:t>&gt; &lt;</a:t>
            </a:r>
            <a:r>
              <a:rPr lang="ru-RU" sz="1600" dirty="0"/>
              <a:t>фамилия</a:t>
            </a:r>
            <a:r>
              <a:rPr lang="en-US" sz="1600" dirty="0"/>
              <a:t>&gt;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9192795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Условные выражения и операторы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3822B8A-8299-4AD6-A890-8DC8AC40A7FF}"/>
              </a:ext>
            </a:extLst>
          </p:cNvPr>
          <p:cNvSpPr txBox="1"/>
          <p:nvPr/>
        </p:nvSpPr>
        <p:spPr>
          <a:xfrm>
            <a:off x="912743" y="1015235"/>
            <a:ext cx="1780151" cy="2062103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if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условие1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действие1</a:t>
            </a:r>
            <a:r>
              <a:rPr lang="en-US" sz="1400" i="1" dirty="0"/>
              <a:t>&gt;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elif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условие2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действие2</a:t>
            </a:r>
            <a:r>
              <a:rPr lang="en-US" sz="1400" i="1" dirty="0"/>
              <a:t>&gt;</a:t>
            </a:r>
          </a:p>
          <a:p>
            <a:r>
              <a:rPr lang="en-US" sz="1600" b="1" dirty="0" err="1">
                <a:solidFill>
                  <a:schemeClr val="accent1"/>
                </a:solidFill>
              </a:rPr>
              <a:t>elif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условие</a:t>
            </a:r>
            <a:r>
              <a:rPr lang="en-US" sz="1400" i="1" dirty="0"/>
              <a:t>3&gt;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3&gt;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else: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4&gt;</a:t>
            </a:r>
            <a:endParaRPr lang="ru-RU" sz="1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8348F5-FFAE-4F35-9E6D-546D68EA498D}"/>
              </a:ext>
            </a:extLst>
          </p:cNvPr>
          <p:cNvSpPr txBox="1"/>
          <p:nvPr/>
        </p:nvSpPr>
        <p:spPr>
          <a:xfrm>
            <a:off x="2688540" y="922113"/>
            <a:ext cx="563026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&lt;</a:t>
            </a:r>
            <a:r>
              <a:rPr lang="ru-RU" sz="1400" b="1" i="1" dirty="0"/>
              <a:t>условие1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i="1" dirty="0"/>
              <a:t>– </a:t>
            </a:r>
            <a:r>
              <a:rPr lang="ru-RU" sz="1400" dirty="0"/>
              <a:t>выражение, возвращающее объект типа </a:t>
            </a:r>
            <a:r>
              <a:rPr lang="en-US" sz="1400" dirty="0"/>
              <a:t>bool: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операций сравнения: </a:t>
            </a:r>
            <a:r>
              <a:rPr lang="en-US" sz="1400" b="1" dirty="0">
                <a:solidFill>
                  <a:schemeClr val="accent1"/>
                </a:solidFill>
              </a:rPr>
              <a:t>&gt;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&lt;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&gt;=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&lt;=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==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!=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вычисления логических операций: </a:t>
            </a:r>
            <a:r>
              <a:rPr lang="en-US" sz="1400" b="1" dirty="0">
                <a:solidFill>
                  <a:schemeClr val="accent1"/>
                </a:solidFill>
              </a:rPr>
              <a:t>and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or</a:t>
            </a:r>
            <a:r>
              <a:rPr lang="en-US" sz="1400" dirty="0"/>
              <a:t>, </a:t>
            </a:r>
            <a:r>
              <a:rPr lang="en-US" sz="1400" b="1" dirty="0">
                <a:solidFill>
                  <a:schemeClr val="accent1"/>
                </a:solidFill>
              </a:rPr>
              <a:t>not</a:t>
            </a:r>
            <a:endParaRPr lang="ru-RU" sz="1400" b="1" dirty="0">
              <a:solidFill>
                <a:schemeClr val="accent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работы оператора </a:t>
            </a:r>
            <a:r>
              <a:rPr lang="en-US" sz="1400" b="1" dirty="0">
                <a:solidFill>
                  <a:schemeClr val="accent1"/>
                </a:solidFill>
              </a:rPr>
              <a:t>in</a:t>
            </a:r>
            <a:r>
              <a:rPr lang="ru-RU" sz="1400" b="1" dirty="0">
                <a:solidFill>
                  <a:schemeClr val="accent1"/>
                </a:solidFill>
              </a:rPr>
              <a:t> </a:t>
            </a:r>
            <a:r>
              <a:rPr lang="en-US" sz="1400" dirty="0"/>
              <a:t>/</a:t>
            </a:r>
            <a:r>
              <a:rPr lang="en-US" sz="1400" b="1" dirty="0">
                <a:solidFill>
                  <a:schemeClr val="accent1"/>
                </a:solidFill>
              </a:rPr>
              <a:t>not in</a:t>
            </a:r>
            <a:r>
              <a:rPr lang="en-US" sz="1400" dirty="0"/>
              <a:t>: </a:t>
            </a:r>
            <a:r>
              <a:rPr lang="ru-RU" sz="1400" dirty="0"/>
              <a:t>наличие</a:t>
            </a:r>
            <a:r>
              <a:rPr lang="en-US" sz="1400" dirty="0"/>
              <a:t>/</a:t>
            </a:r>
            <a:r>
              <a:rPr lang="ru-RU" sz="1400" dirty="0"/>
              <a:t>отсутствие значения в наборе значений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Результат работы оператора </a:t>
            </a:r>
            <a:r>
              <a:rPr lang="en-US" sz="1400" b="1" dirty="0">
                <a:solidFill>
                  <a:schemeClr val="accent1"/>
                </a:solidFill>
              </a:rPr>
              <a:t>is</a:t>
            </a:r>
            <a:r>
              <a:rPr lang="en-US" sz="1400" dirty="0"/>
              <a:t>: </a:t>
            </a:r>
            <a:r>
              <a:rPr lang="ru-RU" sz="1400" dirty="0"/>
              <a:t>идентичность объектов</a:t>
            </a:r>
            <a:endParaRPr lang="en-US" sz="1400" dirty="0"/>
          </a:p>
        </p:txBody>
      </p: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D9249ED-846E-4395-9DEE-448578D5F4CE}"/>
              </a:ext>
            </a:extLst>
          </p:cNvPr>
          <p:cNvGrpSpPr/>
          <p:nvPr/>
        </p:nvGrpSpPr>
        <p:grpSpPr>
          <a:xfrm>
            <a:off x="912743" y="3144911"/>
            <a:ext cx="2396804" cy="1881368"/>
            <a:chOff x="912743" y="3144911"/>
            <a:chExt cx="2396804" cy="18813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44480A2-019D-4B5F-B302-592BE662C0F8}"/>
                </a:ext>
              </a:extLst>
            </p:cNvPr>
            <p:cNvSpPr txBox="1"/>
            <p:nvPr/>
          </p:nvSpPr>
          <p:spPr>
            <a:xfrm>
              <a:off x="912743" y="3210397"/>
              <a:ext cx="2339444" cy="18158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sz="1600" b="1" dirty="0">
                  <a:solidFill>
                    <a:schemeClr val="accent1"/>
                  </a:solidFill>
                </a:rPr>
                <a:t>match </a:t>
              </a:r>
              <a:r>
                <a:rPr lang="en-US" sz="1400" i="1" dirty="0"/>
                <a:t>&lt;</a:t>
              </a:r>
              <a:r>
                <a:rPr lang="ru-RU" sz="1400" i="1" dirty="0"/>
                <a:t>переменная</a:t>
              </a:r>
              <a:r>
                <a:rPr lang="en-US" sz="1400" i="1" dirty="0"/>
                <a:t>&gt;</a:t>
              </a:r>
              <a:r>
                <a:rPr lang="en-US" sz="1600" b="1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ru-RU" sz="1600" b="1" dirty="0">
                  <a:solidFill>
                    <a:schemeClr val="accent1"/>
                  </a:solidFill>
                </a:rPr>
                <a:t>    </a:t>
              </a:r>
              <a:r>
                <a:rPr lang="en-US" sz="1600" b="1" dirty="0">
                  <a:solidFill>
                    <a:schemeClr val="accent1"/>
                  </a:solidFill>
                </a:rPr>
                <a:t>case</a:t>
              </a:r>
              <a:r>
                <a:rPr lang="en-US" sz="1600" b="1" dirty="0"/>
                <a:t> </a:t>
              </a:r>
              <a:r>
                <a:rPr lang="en-US" sz="1400" i="1" dirty="0"/>
                <a:t>&lt;</a:t>
              </a:r>
              <a:r>
                <a:rPr lang="ru-RU" sz="1400" i="1" dirty="0"/>
                <a:t>значение1</a:t>
              </a:r>
              <a:r>
                <a:rPr lang="en-US" sz="1400" i="1" dirty="0"/>
                <a:t>&gt;</a:t>
              </a:r>
              <a:r>
                <a:rPr lang="en-US" sz="1600" b="1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en-US" sz="1600" b="1" dirty="0"/>
                <a:t>    </a:t>
              </a:r>
              <a:r>
                <a:rPr lang="ru-RU" sz="1600" b="1" dirty="0"/>
                <a:t>    </a:t>
              </a:r>
              <a:r>
                <a:rPr lang="en-US" sz="1400" i="1" dirty="0"/>
                <a:t>&lt;</a:t>
              </a:r>
              <a:r>
                <a:rPr lang="ru-RU" sz="1400" i="1" dirty="0"/>
                <a:t>действие1</a:t>
              </a:r>
              <a:r>
                <a:rPr lang="en-US" sz="1400" i="1" dirty="0"/>
                <a:t>&gt;</a:t>
              </a:r>
            </a:p>
            <a:p>
              <a:r>
                <a:rPr lang="ru-RU" sz="1600" b="1" dirty="0">
                  <a:solidFill>
                    <a:schemeClr val="accent1"/>
                  </a:solidFill>
                </a:rPr>
                <a:t>    </a:t>
              </a:r>
              <a:r>
                <a:rPr lang="en-US" sz="1600" b="1" dirty="0">
                  <a:solidFill>
                    <a:schemeClr val="accent1"/>
                  </a:solidFill>
                </a:rPr>
                <a:t>case</a:t>
              </a:r>
              <a:r>
                <a:rPr lang="en-US" sz="1600" b="1" dirty="0"/>
                <a:t> </a:t>
              </a:r>
              <a:r>
                <a:rPr lang="en-US" sz="1400" i="1" dirty="0"/>
                <a:t>&lt;</a:t>
              </a:r>
              <a:r>
                <a:rPr lang="ru-RU" sz="1400" i="1" dirty="0"/>
                <a:t>значение</a:t>
              </a:r>
              <a:r>
                <a:rPr lang="en-US" sz="1400" i="1" dirty="0"/>
                <a:t>2&gt;</a:t>
              </a:r>
              <a:r>
                <a:rPr lang="en-US" sz="1600" b="1" dirty="0">
                  <a:solidFill>
                    <a:schemeClr val="accent1"/>
                  </a:solidFill>
                </a:rPr>
                <a:t>:</a:t>
              </a:r>
            </a:p>
            <a:p>
              <a:r>
                <a:rPr lang="en-US" sz="1600" b="1" dirty="0"/>
                <a:t>    </a:t>
              </a:r>
              <a:r>
                <a:rPr lang="ru-RU" sz="1600" b="1" dirty="0"/>
                <a:t>    </a:t>
              </a:r>
              <a:r>
                <a:rPr lang="en-US" sz="1400" i="1" dirty="0"/>
                <a:t>&lt;</a:t>
              </a:r>
              <a:r>
                <a:rPr lang="ru-RU" sz="1400" i="1" dirty="0"/>
                <a:t>действие2</a:t>
              </a:r>
              <a:r>
                <a:rPr lang="en-US" sz="1400" i="1" dirty="0"/>
                <a:t>&gt;</a:t>
              </a:r>
            </a:p>
            <a:p>
              <a:r>
                <a:rPr lang="ru-RU" sz="1600" b="1" dirty="0">
                  <a:solidFill>
                    <a:schemeClr val="accent1"/>
                  </a:solidFill>
                </a:rPr>
                <a:t>    </a:t>
              </a:r>
              <a:r>
                <a:rPr lang="en-US" sz="1600" b="1" dirty="0">
                  <a:solidFill>
                    <a:schemeClr val="accent1"/>
                  </a:solidFill>
                </a:rPr>
                <a:t>case _:</a:t>
              </a:r>
            </a:p>
            <a:p>
              <a:r>
                <a:rPr lang="en-US" sz="1600" b="1" dirty="0"/>
                <a:t>        </a:t>
              </a:r>
              <a:r>
                <a:rPr lang="en-US" sz="1200" i="1" dirty="0"/>
                <a:t>&lt;</a:t>
              </a:r>
              <a:r>
                <a:rPr lang="ru-RU" sz="1200" i="1" dirty="0"/>
                <a:t>действие</a:t>
              </a:r>
              <a:r>
                <a:rPr lang="en-US" sz="1200" i="1" dirty="0"/>
                <a:t> </a:t>
              </a:r>
              <a:r>
                <a:rPr lang="ru-RU" sz="1200" i="1" dirty="0"/>
                <a:t>по умолчанию</a:t>
              </a:r>
              <a:r>
                <a:rPr lang="en-US" sz="1200" i="1" dirty="0"/>
                <a:t>&gt;</a:t>
              </a:r>
              <a:endParaRPr lang="ru-RU" sz="1200" i="1" dirty="0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4C2EAACB-7351-4E25-877B-34BB80FDEB02}"/>
                </a:ext>
              </a:extLst>
            </p:cNvPr>
            <p:cNvSpPr/>
            <p:nvPr/>
          </p:nvSpPr>
          <p:spPr>
            <a:xfrm>
              <a:off x="2182251" y="3144911"/>
              <a:ext cx="11272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solidFill>
                    <a:srgbClr val="FF0000"/>
                  </a:solidFill>
                </a:rPr>
                <a:t>Python &gt;= 3.10</a:t>
              </a:r>
              <a:endParaRPr lang="ru-RU" sz="1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A544289-9775-4194-A7C3-C9B404254CCC}"/>
              </a:ext>
            </a:extLst>
          </p:cNvPr>
          <p:cNvSpPr txBox="1"/>
          <p:nvPr/>
        </p:nvSpPr>
        <p:spPr>
          <a:xfrm>
            <a:off x="3309547" y="3158927"/>
            <a:ext cx="563026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/>
              <a:t>&lt;</a:t>
            </a:r>
            <a:r>
              <a:rPr lang="ru-RU" sz="1400" b="1" i="1" dirty="0"/>
              <a:t>переменная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 имя переменной, по которой будет идти сравнение</a:t>
            </a:r>
            <a:endParaRPr lang="en-US" sz="1400" dirty="0"/>
          </a:p>
          <a:p>
            <a:endParaRPr lang="ru-RU" sz="1400" dirty="0"/>
          </a:p>
          <a:p>
            <a:r>
              <a:rPr lang="en-US" sz="1400" b="1" i="1" dirty="0"/>
              <a:t>&lt;</a:t>
            </a:r>
            <a:r>
              <a:rPr lang="ru-RU" sz="1400" b="1" i="1" dirty="0"/>
              <a:t>значение1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</a:t>
            </a:r>
            <a:r>
              <a:rPr lang="ru-RU" sz="1400" i="1" dirty="0"/>
              <a:t> </a:t>
            </a:r>
            <a:r>
              <a:rPr lang="ru-RU" sz="1400" dirty="0"/>
              <a:t>значение переменной, при котором будет выполняться</a:t>
            </a:r>
            <a:r>
              <a:rPr lang="ru-RU" sz="1400" i="1" dirty="0"/>
              <a:t> 	      </a:t>
            </a:r>
            <a:r>
              <a:rPr lang="en-US" sz="1400" b="1" i="1" dirty="0"/>
              <a:t>&lt;</a:t>
            </a:r>
            <a:r>
              <a:rPr lang="ru-RU" sz="1400" b="1" i="1" dirty="0"/>
              <a:t>действие1</a:t>
            </a:r>
            <a:r>
              <a:rPr lang="en-US" sz="1400" b="1" i="1" dirty="0"/>
              <a:t>&gt;</a:t>
            </a:r>
            <a:r>
              <a:rPr lang="ru-RU" sz="1400" i="1" dirty="0"/>
              <a:t>, </a:t>
            </a:r>
            <a:r>
              <a:rPr lang="ru-RU" sz="1400" dirty="0"/>
              <a:t>аналогично конструкции:</a:t>
            </a:r>
          </a:p>
          <a:p>
            <a:pPr lvl="1"/>
            <a:r>
              <a:rPr lang="en-US" sz="1400" b="1" dirty="0">
                <a:solidFill>
                  <a:schemeClr val="accent1"/>
                </a:solidFill>
              </a:rPr>
              <a:t>if</a:t>
            </a:r>
            <a:r>
              <a:rPr lang="en-US" sz="14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переменная</a:t>
            </a:r>
            <a:r>
              <a:rPr lang="en-US" sz="1400" i="1" dirty="0"/>
              <a:t>&gt;</a:t>
            </a:r>
            <a:r>
              <a:rPr lang="ru-RU" sz="1400" i="1" dirty="0"/>
              <a:t> </a:t>
            </a:r>
            <a:r>
              <a:rPr lang="ru-RU" sz="1400" b="1" i="1" dirty="0">
                <a:solidFill>
                  <a:schemeClr val="accent1"/>
                </a:solidFill>
              </a:rPr>
              <a:t>==</a:t>
            </a:r>
            <a:r>
              <a:rPr lang="ru-RU" sz="1400" i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значение1</a:t>
            </a:r>
            <a:r>
              <a:rPr lang="en-US" sz="1400" i="1" dirty="0"/>
              <a:t>&gt;</a:t>
            </a:r>
            <a:r>
              <a:rPr lang="en-US" sz="1400" b="1" dirty="0">
                <a:solidFill>
                  <a:schemeClr val="accent1"/>
                </a:solidFill>
              </a:rPr>
              <a:t>:</a:t>
            </a:r>
            <a:r>
              <a:rPr lang="ru-RU" sz="1400" b="1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ru-RU" sz="1400" i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действие1</a:t>
            </a:r>
            <a:r>
              <a:rPr lang="en-US" sz="1400" i="1" dirty="0"/>
              <a:t>&gt;</a:t>
            </a:r>
            <a:r>
              <a:rPr lang="ru-RU" sz="1400" i="1" dirty="0"/>
              <a:t> </a:t>
            </a:r>
            <a:endParaRPr lang="en-US" sz="1400" i="1" dirty="0"/>
          </a:p>
          <a:p>
            <a:endParaRPr lang="en-US" sz="14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975130E-38BF-4399-A4D9-14659C7369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7301" y="4504706"/>
            <a:ext cx="2474261" cy="1917552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3BE36A1-A1F7-411C-B2AA-3CB9C54FB9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46726" y="4479158"/>
            <a:ext cx="790575" cy="1943100"/>
          </a:xfrm>
          <a:prstGeom prst="rect">
            <a:avLst/>
          </a:prstGeo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BE842AA-264A-4821-A7C4-BE9D6C73EA79}"/>
              </a:ext>
            </a:extLst>
          </p:cNvPr>
          <p:cNvSpPr/>
          <p:nvPr/>
        </p:nvSpPr>
        <p:spPr>
          <a:xfrm>
            <a:off x="838200" y="5222173"/>
            <a:ext cx="7116192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Любое число, не равное 0, или непустой объект – истина</a:t>
            </a:r>
            <a:r>
              <a:rPr lang="en-US" sz="1400" dirty="0"/>
              <a:t> (</a:t>
            </a:r>
            <a:r>
              <a:rPr lang="en-US" sz="1400" b="1" dirty="0"/>
              <a:t>True</a:t>
            </a:r>
            <a:r>
              <a:rPr lang="en-US" sz="1400" dirty="0"/>
              <a:t>)</a:t>
            </a:r>
            <a:r>
              <a:rPr lang="ru-RU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Числа, равные 0, пустые объекты и значение </a:t>
            </a:r>
            <a:r>
              <a:rPr lang="ru-RU" sz="1400" b="1" dirty="0" err="1"/>
              <a:t>None</a:t>
            </a:r>
            <a:r>
              <a:rPr lang="ru-RU" sz="1400" dirty="0"/>
              <a:t> – ложь</a:t>
            </a:r>
            <a:r>
              <a:rPr lang="en-US" sz="1400" dirty="0"/>
              <a:t> (</a:t>
            </a:r>
            <a:r>
              <a:rPr lang="en-US" sz="1400" b="1" dirty="0"/>
              <a:t>False</a:t>
            </a:r>
            <a:r>
              <a:rPr lang="en-US" sz="1400" dirty="0"/>
              <a:t>)</a:t>
            </a:r>
            <a:endParaRPr lang="ru-RU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Операции сравнения применяются к структурам данных рекурсивно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Операции сравнения возвращают </a:t>
            </a:r>
            <a:r>
              <a:rPr lang="ru-RU" sz="1400" b="1" dirty="0" err="1"/>
              <a:t>True</a:t>
            </a:r>
            <a:r>
              <a:rPr lang="ru-RU" sz="1400" dirty="0"/>
              <a:t> или </a:t>
            </a:r>
            <a:r>
              <a:rPr lang="ru-RU" sz="1400" b="1" dirty="0" err="1"/>
              <a:t>False</a:t>
            </a:r>
            <a:endParaRPr lang="en-US" sz="1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Логические операторы </a:t>
            </a:r>
            <a:r>
              <a:rPr lang="ru-RU" sz="1400" b="1" dirty="0" err="1"/>
              <a:t>and</a:t>
            </a:r>
            <a:r>
              <a:rPr lang="ru-RU" sz="1400" dirty="0"/>
              <a:t> и </a:t>
            </a:r>
            <a:r>
              <a:rPr lang="ru-RU" sz="1400" b="1" dirty="0" err="1"/>
              <a:t>or</a:t>
            </a:r>
            <a:r>
              <a:rPr lang="ru-RU" sz="1400" dirty="0"/>
              <a:t> возвращают истинный или ложный объект-операнд</a:t>
            </a:r>
          </a:p>
        </p:txBody>
      </p:sp>
    </p:spTree>
    <p:extLst>
      <p:ext uri="{BB962C8B-B14F-4D97-AF65-F5344CB8AC3E}">
        <p14:creationId xmlns:p14="http://schemas.microsoft.com/office/powerpoint/2010/main" val="5086561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Циклы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38819A-8BDD-436F-8939-BAF88312B596}"/>
              </a:ext>
            </a:extLst>
          </p:cNvPr>
          <p:cNvSpPr txBox="1"/>
          <p:nvPr/>
        </p:nvSpPr>
        <p:spPr>
          <a:xfrm>
            <a:off x="912744" y="1015235"/>
            <a:ext cx="2647202" cy="187743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for</a:t>
            </a:r>
            <a:r>
              <a:rPr lang="en-US" sz="1600" b="1" dirty="0"/>
              <a:t> </a:t>
            </a:r>
            <a:r>
              <a:rPr lang="en-US" sz="1400" i="1" dirty="0"/>
              <a:t>&lt;</a:t>
            </a:r>
            <a:r>
              <a:rPr lang="ru-RU" sz="1400" i="1" dirty="0"/>
              <a:t>элемент</a:t>
            </a:r>
            <a:r>
              <a:rPr lang="en-US" sz="1400" i="1" dirty="0"/>
              <a:t>&gt;</a:t>
            </a:r>
            <a:r>
              <a:rPr lang="ru-RU" sz="1400" i="1" dirty="0"/>
              <a:t> </a:t>
            </a:r>
            <a:r>
              <a:rPr lang="en-US" sz="1600" b="1" dirty="0">
                <a:solidFill>
                  <a:schemeClr val="accent1"/>
                </a:solidFill>
              </a:rPr>
              <a:t>in </a:t>
            </a:r>
            <a:r>
              <a:rPr lang="en-US" sz="1400" i="1" dirty="0"/>
              <a:t>&lt;</a:t>
            </a:r>
            <a:r>
              <a:rPr lang="ru-RU" sz="1400" i="1" dirty="0"/>
              <a:t>объект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b="1" dirty="0"/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действие1</a:t>
            </a:r>
            <a:r>
              <a:rPr lang="en-US" sz="1400" i="1" dirty="0"/>
              <a:t>&gt;</a:t>
            </a:r>
          </a:p>
          <a:p>
            <a:r>
              <a:rPr lang="en-US" sz="1400" i="1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break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2&gt;</a:t>
            </a:r>
          </a:p>
          <a:p>
            <a:r>
              <a:rPr lang="en-US" sz="1400" i="1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continue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3&gt;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else: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4&gt;</a:t>
            </a:r>
            <a:endParaRPr lang="ru-RU" sz="1400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B9466B-5D9A-4C15-82DD-A559EFF508A8}"/>
              </a:ext>
            </a:extLst>
          </p:cNvPr>
          <p:cNvSpPr txBox="1"/>
          <p:nvPr/>
        </p:nvSpPr>
        <p:spPr>
          <a:xfrm>
            <a:off x="3728438" y="1015235"/>
            <a:ext cx="563026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400" b="1" i="1" dirty="0"/>
              <a:t>&lt;объект&gt; </a:t>
            </a:r>
            <a:r>
              <a:rPr lang="ru-RU" sz="1400" i="1" dirty="0"/>
              <a:t>– </a:t>
            </a:r>
            <a:r>
              <a:rPr lang="ru-RU" sz="1400" dirty="0"/>
              <a:t>итерируемый объект (списки, строки, кортежи, словари)</a:t>
            </a:r>
            <a:endParaRPr lang="en-US" sz="1400" dirty="0"/>
          </a:p>
          <a:p>
            <a:endParaRPr lang="ru-RU" sz="1400" dirty="0"/>
          </a:p>
          <a:p>
            <a:r>
              <a:rPr lang="en-US" sz="1400" b="1" i="1" dirty="0"/>
              <a:t>&lt;</a:t>
            </a:r>
            <a:r>
              <a:rPr lang="ru-RU" sz="1400" b="1" i="1" dirty="0"/>
              <a:t>элемент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 переменная, которой будут поочередно присваиваться 	значения итерируемого объекта</a:t>
            </a:r>
            <a:endParaRPr lang="en-US" sz="1400" dirty="0"/>
          </a:p>
          <a:p>
            <a:endParaRPr lang="en-US" sz="1400" dirty="0"/>
          </a:p>
          <a:p>
            <a:r>
              <a:rPr lang="en-US" sz="1400" b="1" i="1" dirty="0"/>
              <a:t>&lt;</a:t>
            </a:r>
            <a:r>
              <a:rPr lang="ru-RU" sz="1400" b="1" i="1" dirty="0"/>
              <a:t>условие</a:t>
            </a:r>
            <a:r>
              <a:rPr lang="en-US" sz="1400" b="1" i="1" dirty="0"/>
              <a:t>&gt;</a:t>
            </a:r>
            <a:r>
              <a:rPr lang="ru-RU" sz="1400" b="1" i="1" dirty="0"/>
              <a:t> </a:t>
            </a:r>
            <a:r>
              <a:rPr lang="ru-RU" sz="1400" dirty="0"/>
              <a:t>– условие, которое будет проверятся перед каждым 	выполнение цикла</a:t>
            </a:r>
            <a:endParaRPr lang="en-US" sz="1400" dirty="0"/>
          </a:p>
          <a:p>
            <a:endParaRPr lang="ru-RU" sz="1400" dirty="0"/>
          </a:p>
          <a:p>
            <a:r>
              <a:rPr lang="en-US" sz="1400" dirty="0">
                <a:solidFill>
                  <a:srgbClr val="0070C0"/>
                </a:solidFill>
              </a:rPr>
              <a:t>else</a:t>
            </a:r>
            <a:r>
              <a:rPr lang="ru-RU" sz="1400" dirty="0"/>
              <a:t> (опционально) – добавление действия, которое выполнится после 	прохождения всего цикла (или исключения </a:t>
            </a:r>
            <a:r>
              <a:rPr lang="ru-RU" sz="1400" dirty="0" err="1"/>
              <a:t>StopIteration</a:t>
            </a:r>
            <a:r>
              <a:rPr lang="ru-RU" sz="1400" dirty="0"/>
              <a:t>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break</a:t>
            </a:r>
            <a:r>
              <a:rPr lang="ru-RU" sz="1400" dirty="0"/>
              <a:t> (опционально) – прерывание цикла (</a:t>
            </a:r>
            <a:r>
              <a:rPr lang="en-US" sz="1400" dirty="0"/>
              <a:t>else </a:t>
            </a:r>
            <a:r>
              <a:rPr lang="ru-RU" sz="1400" dirty="0"/>
              <a:t>игнорируется)</a:t>
            </a:r>
          </a:p>
          <a:p>
            <a:r>
              <a:rPr lang="en-US" sz="1400" dirty="0">
                <a:solidFill>
                  <a:srgbClr val="0070C0"/>
                </a:solidFill>
              </a:rPr>
              <a:t>continue</a:t>
            </a:r>
            <a:r>
              <a:rPr lang="en-US" sz="1400" dirty="0"/>
              <a:t> </a:t>
            </a:r>
            <a:r>
              <a:rPr lang="ru-RU" sz="1400" dirty="0"/>
              <a:t>(опционально) – переход к следующему итерируемому 	объекту без выполнения оставшегося кода.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885E161-24CE-4C59-85BE-A458673FA4A0}"/>
              </a:ext>
            </a:extLst>
          </p:cNvPr>
          <p:cNvSpPr txBox="1"/>
          <p:nvPr/>
        </p:nvSpPr>
        <p:spPr>
          <a:xfrm>
            <a:off x="884062" y="3308673"/>
            <a:ext cx="2339444" cy="1846659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while </a:t>
            </a:r>
            <a:r>
              <a:rPr lang="en-US" sz="1400" i="1" dirty="0"/>
              <a:t>&lt;</a:t>
            </a:r>
            <a:r>
              <a:rPr lang="ru-RU" sz="1400" i="1" dirty="0"/>
              <a:t>условие</a:t>
            </a:r>
            <a:r>
              <a:rPr lang="en-US" sz="1400" i="1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  <a:endParaRPr lang="ru-RU" sz="1600" b="1" dirty="0">
              <a:solidFill>
                <a:schemeClr val="accent1"/>
              </a:solidFill>
            </a:endParaRPr>
          </a:p>
          <a:p>
            <a:r>
              <a:rPr lang="ru-RU" sz="1400" b="1" i="1" dirty="0">
                <a:solidFill>
                  <a:schemeClr val="accent1"/>
                </a:solidFill>
              </a:rPr>
              <a:t>   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1&gt; </a:t>
            </a:r>
          </a:p>
          <a:p>
            <a:r>
              <a:rPr lang="ru-RU" sz="1400" dirty="0">
                <a:solidFill>
                  <a:srgbClr val="0070C0"/>
                </a:solidFill>
              </a:rPr>
              <a:t>    </a:t>
            </a:r>
            <a:r>
              <a:rPr lang="en-US" sz="1400" dirty="0">
                <a:solidFill>
                  <a:srgbClr val="0070C0"/>
                </a:solidFill>
              </a:rPr>
              <a:t>break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2&gt;</a:t>
            </a:r>
          </a:p>
          <a:p>
            <a:r>
              <a:rPr lang="en-US" sz="1400" i="1" dirty="0"/>
              <a:t>    </a:t>
            </a:r>
            <a:r>
              <a:rPr lang="en-US" sz="1400" dirty="0">
                <a:solidFill>
                  <a:srgbClr val="0070C0"/>
                </a:solidFill>
              </a:rPr>
              <a:t>continue</a:t>
            </a:r>
          </a:p>
          <a:p>
            <a:r>
              <a:rPr lang="en-US" sz="1400" i="1" dirty="0"/>
              <a:t>    &lt;</a:t>
            </a:r>
            <a:r>
              <a:rPr lang="ru-RU" sz="1400" i="1" dirty="0"/>
              <a:t>действие</a:t>
            </a:r>
            <a:r>
              <a:rPr lang="en-US" sz="1400" i="1" dirty="0"/>
              <a:t>3&gt;</a:t>
            </a:r>
          </a:p>
          <a:p>
            <a:r>
              <a:rPr lang="en-US" sz="1400" dirty="0">
                <a:solidFill>
                  <a:srgbClr val="0070C0"/>
                </a:solidFill>
              </a:rPr>
              <a:t>else:</a:t>
            </a:r>
          </a:p>
          <a:p>
            <a:r>
              <a:rPr lang="en-US" sz="1400" dirty="0"/>
              <a:t>   </a:t>
            </a:r>
            <a:r>
              <a:rPr lang="en-US" sz="1400" dirty="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1400" i="1" dirty="0"/>
              <a:t>&lt;</a:t>
            </a:r>
            <a:r>
              <a:rPr lang="ru-RU" sz="1400" i="1" dirty="0"/>
              <a:t>действие</a:t>
            </a:r>
            <a:r>
              <a:rPr lang="en-US" sz="1400" i="1" dirty="0"/>
              <a:t>4&gt;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21444AA-7689-4B9F-867E-E2E66B1C646D}"/>
              </a:ext>
            </a:extLst>
          </p:cNvPr>
          <p:cNvSpPr/>
          <p:nvPr/>
        </p:nvSpPr>
        <p:spPr>
          <a:xfrm>
            <a:off x="3669715" y="4352951"/>
            <a:ext cx="75795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Если цикл </a:t>
            </a:r>
            <a:r>
              <a:rPr lang="en-US" sz="1200" b="1" dirty="0"/>
              <a:t>for</a:t>
            </a:r>
            <a:r>
              <a:rPr lang="ru-RU" sz="1200" dirty="0"/>
              <a:t> не сложный для ускорения обработки лучше использовать функцию </a:t>
            </a:r>
            <a:r>
              <a:rPr lang="en-US" sz="1200" b="1" dirty="0"/>
              <a:t>map</a:t>
            </a:r>
            <a:r>
              <a:rPr lang="ru-RU" sz="1200" b="1" dirty="0"/>
              <a:t>()</a:t>
            </a:r>
            <a:r>
              <a:rPr lang="en-US" sz="1200" dirty="0"/>
              <a:t> </a:t>
            </a:r>
            <a:r>
              <a:rPr lang="ru-RU" sz="1200" dirty="0"/>
              <a:t>или генераторы.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По завершению цикла</a:t>
            </a:r>
            <a:r>
              <a:rPr lang="en-US" sz="1200" dirty="0"/>
              <a:t> </a:t>
            </a:r>
            <a:r>
              <a:rPr lang="en-US" sz="1200" b="1" dirty="0"/>
              <a:t>for</a:t>
            </a:r>
            <a:r>
              <a:rPr lang="ru-RU" sz="1200" dirty="0"/>
              <a:t> переменная, </a:t>
            </a:r>
            <a:r>
              <a:rPr lang="en-US" sz="1200" b="1" i="1" dirty="0"/>
              <a:t>&lt;</a:t>
            </a:r>
            <a:r>
              <a:rPr lang="ru-RU" sz="1200" b="1" i="1" dirty="0"/>
              <a:t>элемент</a:t>
            </a:r>
            <a:r>
              <a:rPr lang="en-US" sz="1200" b="1" i="1" dirty="0"/>
              <a:t>&gt;</a:t>
            </a:r>
            <a:r>
              <a:rPr lang="ru-RU" sz="1200" b="1" i="1" dirty="0"/>
              <a:t> </a:t>
            </a:r>
            <a:r>
              <a:rPr lang="ru-RU" sz="1200" dirty="0"/>
              <a:t>остаётся доступным, равным последнему</a:t>
            </a:r>
            <a:r>
              <a:rPr lang="en-US" sz="1200" dirty="0"/>
              <a:t> </a:t>
            </a:r>
            <a:r>
              <a:rPr lang="ru-RU" sz="1200" dirty="0"/>
              <a:t>значению итерируемого объекта.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Изменение последовательности </a:t>
            </a:r>
            <a:r>
              <a:rPr lang="en-US" sz="1200" b="1" i="1" dirty="0"/>
              <a:t>&lt;</a:t>
            </a:r>
            <a:r>
              <a:rPr lang="ru-RU" sz="1200" b="1" i="1" dirty="0"/>
              <a:t>объект</a:t>
            </a:r>
            <a:r>
              <a:rPr lang="en-US" sz="1200" b="1" i="1" dirty="0"/>
              <a:t>&gt;</a:t>
            </a:r>
            <a:r>
              <a:rPr lang="ru-RU" sz="1200" b="1" dirty="0"/>
              <a:t> </a:t>
            </a:r>
            <a:r>
              <a:rPr lang="ru-RU" sz="1200" dirty="0"/>
              <a:t>в ходе итерирования может приводить к ошибкам и пропускам элементов.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Цикл </a:t>
            </a:r>
            <a:r>
              <a:rPr lang="ru-RU" sz="1200" b="1" dirty="0" err="1"/>
              <a:t>while</a:t>
            </a:r>
            <a:r>
              <a:rPr lang="ru-RU" sz="1200" dirty="0"/>
              <a:t> используется, когда точное число повторений неизвестно и может изменяться в зависимости от поведения переменной в теле цикла.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В других случаях предпочтительнее использовать цикл </a:t>
            </a:r>
            <a:r>
              <a:rPr lang="en-US" sz="1200" b="1" dirty="0"/>
              <a:t>for</a:t>
            </a:r>
            <a:r>
              <a:rPr lang="ru-RU" sz="1200" dirty="0"/>
              <a:t>, т.к. он быстрее </a:t>
            </a:r>
            <a:r>
              <a:rPr lang="en-US" sz="1200" b="1" dirty="0"/>
              <a:t>while</a:t>
            </a:r>
            <a:r>
              <a:rPr lang="ru-RU" sz="12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200" dirty="0"/>
              <a:t>Цикл </a:t>
            </a:r>
            <a:r>
              <a:rPr lang="ru-RU" sz="1200" b="1" dirty="0" err="1"/>
              <a:t>while</a:t>
            </a:r>
            <a:r>
              <a:rPr lang="ru-RU" sz="1200" dirty="0"/>
              <a:t> может стать бесконечным, необходимо предусматривать механизмы защиты.</a:t>
            </a:r>
          </a:p>
        </p:txBody>
      </p:sp>
    </p:spTree>
    <p:extLst>
      <p:ext uri="{BB962C8B-B14F-4D97-AF65-F5344CB8AC3E}">
        <p14:creationId xmlns:p14="http://schemas.microsoft.com/office/powerpoint/2010/main" val="19885021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Примеры циклов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538D14D2-902E-4780-B587-9612D1F6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140262"/>
            <a:ext cx="1543050" cy="141922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9E0C14A-FF62-4A62-A6A5-CB2FB8508A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938728"/>
            <a:ext cx="1746726" cy="176492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C161B0-A8D7-4BD3-8A1A-F02ED86EE3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81225" y="1266777"/>
            <a:ext cx="3905250" cy="2466975"/>
          </a:xfrm>
          <a:prstGeom prst="rect">
            <a:avLst/>
          </a:prstGeo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178EB6BB-DABB-4DC2-BACD-525AF219EF98}"/>
              </a:ext>
            </a:extLst>
          </p:cNvPr>
          <p:cNvSpPr/>
          <p:nvPr/>
        </p:nvSpPr>
        <p:spPr>
          <a:xfrm>
            <a:off x="838199" y="989778"/>
            <a:ext cx="191338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1. Минималистичный </a:t>
            </a:r>
            <a:r>
              <a:rPr lang="en-US" sz="1200" b="1" dirty="0"/>
              <a:t>for</a:t>
            </a:r>
            <a:endParaRPr lang="ru-RU" sz="1200" b="1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7B4EB36-65E4-461C-990D-4FBF722D7F66}"/>
              </a:ext>
            </a:extLst>
          </p:cNvPr>
          <p:cNvSpPr/>
          <p:nvPr/>
        </p:nvSpPr>
        <p:spPr>
          <a:xfrm>
            <a:off x="733567" y="2559487"/>
            <a:ext cx="215224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2. </a:t>
            </a:r>
            <a:r>
              <a:rPr lang="en-US" sz="1200" b="1" dirty="0"/>
              <a:t>while</a:t>
            </a:r>
            <a:r>
              <a:rPr lang="ru-RU" sz="1200" b="1" dirty="0"/>
              <a:t> для той же задачи выглядит не так изящно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0EC614A-6CB9-4693-87BE-5C27F7ED23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7403" y="5501454"/>
            <a:ext cx="2390775" cy="904875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0CEC5A95-B562-4755-9D35-0542F5319921}"/>
              </a:ext>
            </a:extLst>
          </p:cNvPr>
          <p:cNvSpPr/>
          <p:nvPr/>
        </p:nvSpPr>
        <p:spPr>
          <a:xfrm>
            <a:off x="733567" y="4628612"/>
            <a:ext cx="21522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3</a:t>
            </a:r>
            <a:r>
              <a:rPr lang="ru-RU" sz="1200" b="1" dirty="0"/>
              <a:t>. Зато </a:t>
            </a:r>
            <a:r>
              <a:rPr lang="en-US" sz="1200" b="1" dirty="0"/>
              <a:t>while</a:t>
            </a:r>
            <a:r>
              <a:rPr lang="ru-RU" sz="1200" b="1" dirty="0"/>
              <a:t> подойдет для задач с условием. Но если переменная </a:t>
            </a:r>
            <a:r>
              <a:rPr lang="en-US" sz="1200" b="1" dirty="0"/>
              <a:t>error </a:t>
            </a:r>
            <a:r>
              <a:rPr lang="ru-RU" sz="1200" b="1" dirty="0"/>
              <a:t>никогда не изменится, цикл станет бесконечным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4B6D5A73-4F2A-4055-A1BE-31AC3859AF7E}"/>
              </a:ext>
            </a:extLst>
          </p:cNvPr>
          <p:cNvSpPr/>
          <p:nvPr/>
        </p:nvSpPr>
        <p:spPr>
          <a:xfrm>
            <a:off x="3513818" y="989778"/>
            <a:ext cx="316381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4</a:t>
            </a:r>
            <a:r>
              <a:rPr lang="ru-RU" sz="1200" b="1" dirty="0"/>
              <a:t>. Работа операторов </a:t>
            </a:r>
            <a:r>
              <a:rPr lang="en-US" sz="1200" b="1" dirty="0"/>
              <a:t>break</a:t>
            </a:r>
            <a:r>
              <a:rPr lang="ru-RU" sz="1200" b="1" dirty="0"/>
              <a:t> и </a:t>
            </a:r>
            <a:r>
              <a:rPr lang="en-US" sz="1200" b="1" dirty="0"/>
              <a:t>continue</a:t>
            </a:r>
            <a:endParaRPr lang="ru-RU" sz="1200" b="1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EE24A5B-E3B6-4918-8895-E39317E4C4F9}"/>
              </a:ext>
            </a:extLst>
          </p:cNvPr>
          <p:cNvSpPr/>
          <p:nvPr/>
        </p:nvSpPr>
        <p:spPr>
          <a:xfrm>
            <a:off x="3564795" y="4380083"/>
            <a:ext cx="390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200" b="1" dirty="0"/>
              <a:t>5. Можно перебирать итерируемые объекты с порядковым номеров (</a:t>
            </a:r>
            <a:r>
              <a:rPr lang="en-US" sz="1200" b="1" dirty="0"/>
              <a:t>enumerate</a:t>
            </a:r>
            <a:r>
              <a:rPr lang="ru-RU" sz="1200" b="1" dirty="0"/>
              <a:t>)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10E8FDE-3759-40AF-84A6-275341294A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81225" y="4831529"/>
            <a:ext cx="3514725" cy="1495425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8DBC7CE1-0CD6-4053-8A9A-0D0D6615891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23370" y="1299394"/>
            <a:ext cx="2257425" cy="2409825"/>
          </a:xfrm>
          <a:prstGeom prst="rect">
            <a:avLst/>
          </a:prstGeom>
        </p:spPr>
      </p:pic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2CE37D1-3C5D-4E6A-9690-098CD9E00B45}"/>
              </a:ext>
            </a:extLst>
          </p:cNvPr>
          <p:cNvSpPr/>
          <p:nvPr/>
        </p:nvSpPr>
        <p:spPr>
          <a:xfrm>
            <a:off x="7936857" y="989778"/>
            <a:ext cx="390525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6</a:t>
            </a:r>
            <a:r>
              <a:rPr lang="ru-RU" sz="1200" b="1" dirty="0"/>
              <a:t>. Можно перебирать сразу несколько объектов (</a:t>
            </a:r>
            <a:r>
              <a:rPr lang="en-US" sz="1200" b="1" dirty="0"/>
              <a:t>zip</a:t>
            </a:r>
            <a:r>
              <a:rPr lang="ru-RU" sz="1200" b="1" dirty="0"/>
              <a:t>)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2F10A469-C0E8-412E-98FB-82FD52553792}"/>
              </a:ext>
            </a:extLst>
          </p:cNvPr>
          <p:cNvSpPr/>
          <p:nvPr/>
        </p:nvSpPr>
        <p:spPr>
          <a:xfrm>
            <a:off x="7936857" y="3756443"/>
            <a:ext cx="390525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b="1" dirty="0"/>
              <a:t>7</a:t>
            </a:r>
            <a:r>
              <a:rPr lang="ru-RU" sz="1200" b="1" dirty="0"/>
              <a:t>. Можно использовать несколько уровней вложений циклов (вложенные циклы)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DE96108A-6507-456E-BCF5-9CC16837E09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936857" y="4230949"/>
            <a:ext cx="2982286" cy="2490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9832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7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39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4D253B-B64E-417D-BE20-BDA470E45EFD}"/>
              </a:ext>
            </a:extLst>
          </p:cNvPr>
          <p:cNvSpPr/>
          <p:nvPr/>
        </p:nvSpPr>
        <p:spPr>
          <a:xfrm>
            <a:off x="838200" y="920165"/>
            <a:ext cx="8473579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Используйте ваш словарь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добавьте каждому сотруднику в словарь</a:t>
            </a:r>
            <a:r>
              <a:rPr lang="en-US" sz="1600" dirty="0"/>
              <a:t> </a:t>
            </a:r>
            <a:r>
              <a:rPr lang="ru-RU" sz="1600" dirty="0"/>
              <a:t>его параметров параметр «зарплата» (</a:t>
            </a:r>
            <a:r>
              <a:rPr lang="en-US" sz="1600" dirty="0"/>
              <a:t>‘</a:t>
            </a:r>
            <a:r>
              <a:rPr lang="en-US" sz="1600" i="1" dirty="0">
                <a:solidFill>
                  <a:schemeClr val="accent1"/>
                </a:solidFill>
              </a:rPr>
              <a:t>salary</a:t>
            </a:r>
            <a:r>
              <a:rPr lang="en-US" sz="1600" dirty="0"/>
              <a:t>’</a:t>
            </a:r>
            <a:r>
              <a:rPr lang="ru-RU" sz="1600" dirty="0"/>
              <a:t>) с произвольными целочисленными значениями.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Найдите </a:t>
            </a:r>
            <a:r>
              <a:rPr lang="en-US" sz="1600" dirty="0"/>
              <a:t>(</a:t>
            </a:r>
            <a:r>
              <a:rPr lang="en-US" sz="1600" i="1" dirty="0">
                <a:solidFill>
                  <a:schemeClr val="accent1"/>
                </a:solidFill>
              </a:rPr>
              <a:t>for</a:t>
            </a:r>
            <a:r>
              <a:rPr lang="en-US" sz="1600" dirty="0"/>
              <a:t>) </a:t>
            </a:r>
            <a:r>
              <a:rPr lang="ru-RU" sz="1600" dirty="0"/>
              <a:t>самого низкооплачиваемого и высокооплачиваемого сотрудника, выведите на экран (например, </a:t>
            </a:r>
            <a:r>
              <a:rPr lang="en-US" sz="1600" dirty="0"/>
              <a:t>“</a:t>
            </a:r>
            <a:r>
              <a:rPr lang="ru-RU" sz="1600" dirty="0"/>
              <a:t>Петров получает 100000, а Сидоров 10000</a:t>
            </a:r>
            <a:r>
              <a:rPr lang="en-US" sz="1600" dirty="0"/>
              <a:t>”</a:t>
            </a:r>
            <a:r>
              <a:rPr lang="ru-RU" sz="1600" dirty="0"/>
              <a:t>). Для форматирования можно воспользоваться </a:t>
            </a:r>
            <a:r>
              <a:rPr lang="en-US" sz="1600" dirty="0"/>
              <a:t>f-string</a:t>
            </a:r>
            <a:r>
              <a:rPr lang="ru-RU" sz="1600" dirty="0"/>
              <a:t>: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Повышайте зарплату самому низкооплачиваемому сотруднику до тех пор, пока (</a:t>
            </a:r>
            <a:r>
              <a:rPr lang="en-US" sz="1600" i="1" dirty="0">
                <a:solidFill>
                  <a:schemeClr val="accent1"/>
                </a:solidFill>
              </a:rPr>
              <a:t>while</a:t>
            </a:r>
            <a:r>
              <a:rPr lang="ru-RU" sz="1600" dirty="0"/>
              <a:t>) она не сравняется или не станет выше зарплаты самого высокооплачиваемого сотрудника.</a:t>
            </a:r>
            <a:r>
              <a:rPr lang="en-US" sz="1600" dirty="0"/>
              <a:t> </a:t>
            </a:r>
            <a:r>
              <a:rPr lang="ru-RU" sz="1600" dirty="0"/>
              <a:t>Шаг повышения зарплаты должен быть равен одной десятой разницы между зарплатами указанных сотрудников.</a:t>
            </a:r>
            <a:r>
              <a:rPr lang="en-US" sz="1600" dirty="0"/>
              <a:t> </a:t>
            </a:r>
            <a:r>
              <a:rPr lang="ru-RU" sz="1600" dirty="0"/>
              <a:t>После каждого повышения выводите на экран новую зарплату, а в конце – увольте сотрудника путем удаления его из словаря.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92DC4EC-80AA-45EC-B151-ACF2C9A62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600" y="3267758"/>
            <a:ext cx="8553450" cy="61912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4C8143-41B9-40C5-8BFF-30625EBB1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0906" y="2224091"/>
            <a:ext cx="2744073" cy="80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6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Пример кода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CB1EBD7-8A0A-46B5-8571-D46D1288AB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8735" y="1027521"/>
            <a:ext cx="5265332" cy="5394251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4E619BD8-F3A5-47E9-94F6-2517D30146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5789" y="1027521"/>
            <a:ext cx="4364906" cy="1606579"/>
          </a:xfrm>
          <a:prstGeom prst="rect">
            <a:avLst/>
          </a:prstGeom>
        </p:spPr>
      </p:pic>
      <p:graphicFrame>
        <p:nvGraphicFramePr>
          <p:cNvPr id="13" name="Таблица 12">
            <a:extLst>
              <a:ext uri="{FF2B5EF4-FFF2-40B4-BE49-F238E27FC236}">
                <a16:creationId xmlns:a16="http://schemas.microsoft.com/office/drawing/2014/main" id="{4AB8415E-366A-4213-87F8-FCDE6A97F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747833"/>
              </p:ext>
            </p:extLst>
          </p:nvPr>
        </p:nvGraphicFramePr>
        <p:xfrm>
          <a:off x="6501469" y="2881445"/>
          <a:ext cx="4852332" cy="3513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6854">
                  <a:extLst>
                    <a:ext uri="{9D8B030D-6E8A-4147-A177-3AD203B41FA5}">
                      <a16:colId xmlns:a16="http://schemas.microsoft.com/office/drawing/2014/main" val="2302531475"/>
                    </a:ext>
                  </a:extLst>
                </a:gridCol>
                <a:gridCol w="3065478">
                  <a:extLst>
                    <a:ext uri="{9D8B030D-6E8A-4147-A177-3AD203B41FA5}">
                      <a16:colId xmlns:a16="http://schemas.microsoft.com/office/drawing/2014/main" val="1134143180"/>
                    </a:ext>
                  </a:extLst>
                </a:gridCol>
              </a:tblGrid>
              <a:tr h="314761">
                <a:tc>
                  <a:txBody>
                    <a:bodyPr/>
                    <a:lstStyle/>
                    <a:p>
                      <a:r>
                        <a:rPr lang="ru-RU" sz="1200" dirty="0"/>
                        <a:t>Строка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Значение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756574"/>
                  </a:ext>
                </a:extLst>
              </a:tr>
              <a:tr h="310392">
                <a:tc>
                  <a:txBody>
                    <a:bodyPr/>
                    <a:lstStyle/>
                    <a:p>
                      <a:r>
                        <a:rPr lang="en-US" sz="1200" dirty="0"/>
                        <a:t>import random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Импорт библиотеки </a:t>
                      </a:r>
                      <a:r>
                        <a:rPr lang="en-US" sz="1200" dirty="0"/>
                        <a:t>random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01456"/>
                  </a:ext>
                </a:extLst>
              </a:tr>
              <a:tr h="302004">
                <a:tc>
                  <a:txBody>
                    <a:bodyPr/>
                    <a:lstStyle/>
                    <a:p>
                      <a:r>
                        <a:rPr lang="en-US" sz="1200" dirty="0"/>
                        <a:t>Class Person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Объявление класса </a:t>
                      </a:r>
                      <a:r>
                        <a:rPr lang="en-US" sz="1200" dirty="0"/>
                        <a:t>Person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722457"/>
                  </a:ext>
                </a:extLst>
              </a:tr>
              <a:tr h="436227">
                <a:tc>
                  <a:txBody>
                    <a:bodyPr/>
                    <a:lstStyle/>
                    <a:p>
                      <a:r>
                        <a:rPr lang="en-US" sz="1200" dirty="0"/>
                        <a:t>def __</a:t>
                      </a:r>
                      <a:r>
                        <a:rPr lang="en-US" sz="1200" dirty="0" err="1"/>
                        <a:t>init</a:t>
                      </a:r>
                      <a:r>
                        <a:rPr lang="en-US" sz="1200" dirty="0"/>
                        <a:t>__(…)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Задание начальных значений для объекта класса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929229"/>
                  </a:ext>
                </a:extLst>
              </a:tr>
              <a:tr h="440422">
                <a:tc>
                  <a:txBody>
                    <a:bodyPr/>
                    <a:lstStyle/>
                    <a:p>
                      <a:r>
                        <a:rPr lang="en-US" sz="1200" dirty="0"/>
                        <a:t>def </a:t>
                      </a:r>
                      <a:r>
                        <a:rPr lang="en-US" sz="1200" dirty="0" err="1"/>
                        <a:t>make_happier</a:t>
                      </a:r>
                      <a:r>
                        <a:rPr lang="en-US" sz="1200" dirty="0"/>
                        <a:t>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Объявление метода, который делает объект класса </a:t>
                      </a:r>
                      <a:r>
                        <a:rPr lang="en-US" sz="1200" dirty="0"/>
                        <a:t>Person </a:t>
                      </a:r>
                      <a:r>
                        <a:rPr lang="ru-RU" sz="1200" dirty="0"/>
                        <a:t>счастливее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1601292"/>
                  </a:ext>
                </a:extLst>
              </a:tr>
              <a:tr h="310392">
                <a:tc>
                  <a:txBody>
                    <a:bodyPr/>
                    <a:lstStyle/>
                    <a:p>
                      <a:r>
                        <a:rPr lang="en-US" sz="1200" dirty="0" err="1"/>
                        <a:t>random.choice</a:t>
                      </a:r>
                      <a:r>
                        <a:rPr lang="en-US" sz="1200" dirty="0"/>
                        <a:t>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Выбор произвольного элемента из списка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2915972"/>
                  </a:ext>
                </a:extLst>
              </a:tr>
              <a:tr h="469784">
                <a:tc>
                  <a:txBody>
                    <a:bodyPr/>
                    <a:lstStyle/>
                    <a:p>
                      <a:r>
                        <a:rPr lang="en-US" sz="1200" dirty="0" err="1"/>
                        <a:t>self.happyness_level</a:t>
                      </a:r>
                      <a:r>
                        <a:rPr lang="en-US" sz="1200" dirty="0"/>
                        <a:t> = </a:t>
                      </a:r>
                      <a:r>
                        <a:rPr lang="en-US" sz="1200" dirty="0" err="1"/>
                        <a:t>self.happyness_level</a:t>
                      </a:r>
                      <a:r>
                        <a:rPr lang="en-US" sz="1200" dirty="0"/>
                        <a:t> + 10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Увеличение уровня счастья объекта класса на 10 пунктов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3517910"/>
                  </a:ext>
                </a:extLst>
              </a:tr>
              <a:tr h="310393">
                <a:tc>
                  <a:txBody>
                    <a:bodyPr/>
                    <a:lstStyle/>
                    <a:p>
                      <a:r>
                        <a:rPr lang="en-US" sz="1200" dirty="0"/>
                        <a:t>person1 = Person(…)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Объявление объекта </a:t>
                      </a:r>
                      <a:r>
                        <a:rPr lang="en-US" sz="1200" dirty="0"/>
                        <a:t>person1 </a:t>
                      </a:r>
                      <a:r>
                        <a:rPr lang="ru-RU" sz="1200" dirty="0"/>
                        <a:t>класса </a:t>
                      </a:r>
                      <a:r>
                        <a:rPr lang="en-US" sz="1200" dirty="0"/>
                        <a:t>Person</a:t>
                      </a:r>
                      <a:endParaRPr lang="ru-RU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9464899"/>
                  </a:ext>
                </a:extLst>
              </a:tr>
              <a:tr h="581061">
                <a:tc>
                  <a:txBody>
                    <a:bodyPr/>
                    <a:lstStyle/>
                    <a:p>
                      <a:r>
                        <a:rPr lang="en-US" sz="1200" dirty="0"/>
                        <a:t>person1.make_happier()</a:t>
                      </a:r>
                      <a:endParaRPr lang="ru-RU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Вызов метода, который сделает </a:t>
                      </a:r>
                      <a:r>
                        <a:rPr lang="en-US" sz="1200" dirty="0"/>
                        <a:t>person1 </a:t>
                      </a:r>
                      <a:r>
                        <a:rPr lang="ru-RU" sz="1200" dirty="0"/>
                        <a:t>счастливее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09218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7802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Генераторы словарей и списков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AA63A53-AA00-48ED-A215-52C9D2A58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453" y="1412458"/>
            <a:ext cx="4191000" cy="2238375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6462613-2138-4475-B96A-1BEA8E2DD6FD}"/>
              </a:ext>
            </a:extLst>
          </p:cNvPr>
          <p:cNvSpPr/>
          <p:nvPr/>
        </p:nvSpPr>
        <p:spPr>
          <a:xfrm>
            <a:off x="1567430" y="1079054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Создание списка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C765D2E-1B79-40C6-A2ED-C3AE2E7A21BE}"/>
              </a:ext>
            </a:extLst>
          </p:cNvPr>
          <p:cNvSpPr/>
          <p:nvPr/>
        </p:nvSpPr>
        <p:spPr>
          <a:xfrm>
            <a:off x="7663468" y="1073904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Создание словаря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B789AB-5199-4CAA-84FD-04C33AC25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090" y="3949700"/>
            <a:ext cx="3741049" cy="2663627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BFF8B961-0C1A-485C-B24F-1813BDC32007}"/>
              </a:ext>
            </a:extLst>
          </p:cNvPr>
          <p:cNvSpPr/>
          <p:nvPr/>
        </p:nvSpPr>
        <p:spPr>
          <a:xfrm>
            <a:off x="2882953" y="3323453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</a:rPr>
              <a:t>List comprehension</a:t>
            </a:r>
            <a:endParaRPr lang="ru-RU" sz="1600" dirty="0">
              <a:solidFill>
                <a:srgbClr val="0070C0"/>
              </a:solidFill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ED754FE-334A-470B-8665-DA8EEA15C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75156" y="1415613"/>
            <a:ext cx="4419600" cy="2152650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5132DFB5-9194-4ACE-8890-31EC6C9DC6F5}"/>
              </a:ext>
            </a:extLst>
          </p:cNvPr>
          <p:cNvSpPr/>
          <p:nvPr/>
        </p:nvSpPr>
        <p:spPr>
          <a:xfrm>
            <a:off x="8850510" y="3259723"/>
            <a:ext cx="191338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70C0"/>
                </a:solidFill>
              </a:rPr>
              <a:t>Dict</a:t>
            </a:r>
            <a:r>
              <a:rPr lang="en-US" sz="1600" dirty="0">
                <a:solidFill>
                  <a:srgbClr val="0070C0"/>
                </a:solidFill>
              </a:rPr>
              <a:t> comprehension</a:t>
            </a:r>
            <a:endParaRPr lang="ru-RU" sz="1600" dirty="0">
              <a:solidFill>
                <a:srgbClr val="0070C0"/>
              </a:solidFill>
            </a:endParaRP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66C94201-1C2A-4190-AF78-E08435B334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26259" y="4141129"/>
            <a:ext cx="4191000" cy="218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405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8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83BE6029-A476-4D96-ABE5-F0AFDECC5043}"/>
              </a:ext>
            </a:extLst>
          </p:cNvPr>
          <p:cNvSpPr/>
          <p:nvPr/>
        </p:nvSpPr>
        <p:spPr>
          <a:xfrm>
            <a:off x="838200" y="1107951"/>
            <a:ext cx="8473579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>
                <a:solidFill>
                  <a:schemeClr val="accent1"/>
                </a:solidFill>
              </a:rPr>
              <a:t>list comprehension </a:t>
            </a:r>
            <a:r>
              <a:rPr lang="ru-RU" sz="1600" dirty="0"/>
              <a:t>создайте список из целочисленных значений от 1 до 20.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>
                <a:solidFill>
                  <a:schemeClr val="accent1"/>
                </a:solidFill>
              </a:rPr>
              <a:t>list comprehension </a:t>
            </a:r>
            <a:r>
              <a:rPr lang="ru-RU" sz="1600" dirty="0"/>
              <a:t>создайте список из целочисленных значений от 1 до 20, но только нечетные числа.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 err="1">
                <a:solidFill>
                  <a:schemeClr val="accent1"/>
                </a:solidFill>
              </a:rPr>
              <a:t>dict</a:t>
            </a:r>
            <a:r>
              <a:rPr lang="en-US" sz="1600" i="1" dirty="0">
                <a:solidFill>
                  <a:schemeClr val="accent1"/>
                </a:solidFill>
              </a:rPr>
              <a:t> comprehension </a:t>
            </a:r>
            <a:r>
              <a:rPr lang="ru-RU" sz="1600" dirty="0"/>
              <a:t>создайте новый словарь из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где ключом будет фамилия, а значением – должность сотрудника.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</a:t>
            </a:r>
            <a:r>
              <a:rPr lang="en-US" sz="1600" i="1" dirty="0" err="1">
                <a:solidFill>
                  <a:schemeClr val="accent1"/>
                </a:solidFill>
              </a:rPr>
              <a:t>dict</a:t>
            </a:r>
            <a:r>
              <a:rPr lang="en-US" sz="1600" i="1" dirty="0">
                <a:solidFill>
                  <a:schemeClr val="accent1"/>
                </a:solidFill>
              </a:rPr>
              <a:t> comprehension </a:t>
            </a:r>
            <a:r>
              <a:rPr lang="ru-RU" sz="1600" dirty="0"/>
              <a:t>создайте новый словарь из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, где ключом будет фамилия, а значением – должность сотрудника, если его зарплата больше 50000.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423396446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D30EF14-FAE5-406A-9777-9CFA72ACE7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1706" y="2375766"/>
            <a:ext cx="3409893" cy="29350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63CCBF7-7B7F-4214-A335-B8B23662C7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9111" y="1611793"/>
            <a:ext cx="3694440" cy="5109682"/>
          </a:xfrm>
          <a:prstGeom prst="rect">
            <a:avLst/>
          </a:prstGeom>
        </p:spPr>
      </p:pic>
      <p:sp>
        <p:nvSpPr>
          <p:cNvPr id="10" name="Стрелка: вправо 9">
            <a:extLst>
              <a:ext uri="{FF2B5EF4-FFF2-40B4-BE49-F238E27FC236}">
                <a16:creationId xmlns:a16="http://schemas.microsoft.com/office/drawing/2014/main" id="{1D99E7AF-3D5F-48FA-BD4B-18DA554E3F20}"/>
              </a:ext>
            </a:extLst>
          </p:cNvPr>
          <p:cNvSpPr/>
          <p:nvPr/>
        </p:nvSpPr>
        <p:spPr>
          <a:xfrm>
            <a:off x="5328208" y="3285236"/>
            <a:ext cx="578841" cy="31039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49B6CAD-EBA0-45DC-814D-96B1603A8DBB}"/>
              </a:ext>
            </a:extLst>
          </p:cNvPr>
          <p:cNvSpPr/>
          <p:nvPr/>
        </p:nvSpPr>
        <p:spPr>
          <a:xfrm>
            <a:off x="6809167" y="1952317"/>
            <a:ext cx="2603790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С использованием функций</a:t>
            </a:r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EC227064-CA85-42D3-99EE-8531009990FE}"/>
              </a:ext>
            </a:extLst>
          </p:cNvPr>
          <p:cNvSpPr/>
          <p:nvPr/>
        </p:nvSpPr>
        <p:spPr>
          <a:xfrm>
            <a:off x="925620" y="817449"/>
            <a:ext cx="9188156" cy="7927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Функция</a:t>
            </a:r>
            <a:r>
              <a:rPr lang="ru-RU" sz="1600" dirty="0"/>
              <a:t> – объект, принимающий аргументы и возвращающий значение.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Функции позволяют многократно использовать повторяющийся код, упростить код, избежать ошибок.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87075046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Встроенные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B32302-4DF9-4C83-92C4-D751D3262400}"/>
              </a:ext>
            </a:extLst>
          </p:cNvPr>
          <p:cNvSpPr/>
          <p:nvPr/>
        </p:nvSpPr>
        <p:spPr>
          <a:xfrm>
            <a:off x="838200" y="886423"/>
            <a:ext cx="5729645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Python </a:t>
            </a:r>
            <a:r>
              <a:rPr lang="ru-RU" sz="1600" dirty="0"/>
              <a:t>имеет огромный набор встроенных функций, например: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88FD216-0185-4476-9E91-40AB797AE0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2658" y="1471769"/>
            <a:ext cx="4714875" cy="25431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D18EC52-B222-4925-BAA0-B2A9D35FD5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53904" y="2696028"/>
            <a:ext cx="3056592" cy="3762472"/>
          </a:xfrm>
          <a:prstGeom prst="rect">
            <a:avLst/>
          </a:prstGeom>
        </p:spPr>
      </p:pic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E82C9C30-3FB9-40F1-9462-115C48DC17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068314"/>
              </p:ext>
            </p:extLst>
          </p:nvPr>
        </p:nvGraphicFramePr>
        <p:xfrm>
          <a:off x="974467" y="1312384"/>
          <a:ext cx="5364189" cy="540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3525">
                  <a:extLst>
                    <a:ext uri="{9D8B030D-6E8A-4147-A177-3AD203B41FA5}">
                      <a16:colId xmlns:a16="http://schemas.microsoft.com/office/drawing/2014/main" val="1187420638"/>
                    </a:ext>
                  </a:extLst>
                </a:gridCol>
                <a:gridCol w="3870664">
                  <a:extLst>
                    <a:ext uri="{9D8B030D-6E8A-4147-A177-3AD203B41FA5}">
                      <a16:colId xmlns:a16="http://schemas.microsoft.com/office/drawing/2014/main" val="7157137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200" dirty="0"/>
                        <a:t>Функция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312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print</a:t>
                      </a:r>
                      <a:r>
                        <a:rPr lang="en-US" sz="1200" b="0" dirty="0"/>
                        <a:t>()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Выводит данные на стандартный вывод (консоль).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139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len</a:t>
                      </a:r>
                      <a:r>
                        <a:rPr lang="en-US" sz="1200" b="0" dirty="0"/>
                        <a:t>(</a:t>
                      </a:r>
                      <a:r>
                        <a:rPr lang="en-US" sz="1200" b="0" dirty="0" err="1"/>
                        <a:t>iterable</a:t>
                      </a:r>
                      <a:r>
                        <a:rPr lang="en-US" sz="1200" b="0" dirty="0"/>
                        <a:t>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длину (количество элементов) итерируемого объекта, такого как список, кортеж или строка.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27899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type</a:t>
                      </a:r>
                      <a:r>
                        <a:rPr lang="en-US" sz="1200" b="0" dirty="0"/>
                        <a:t>(object)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тип объекта, например, </a:t>
                      </a:r>
                      <a:r>
                        <a:rPr lang="ru-RU" sz="1200" dirty="0" err="1"/>
                        <a:t>int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str</a:t>
                      </a:r>
                      <a:r>
                        <a:rPr lang="ru-RU" sz="1200" dirty="0"/>
                        <a:t>, </a:t>
                      </a:r>
                      <a:r>
                        <a:rPr lang="ru-RU" sz="1200" dirty="0" err="1"/>
                        <a:t>list</a:t>
                      </a:r>
                      <a:r>
                        <a:rPr lang="ru-RU" sz="1200" dirty="0"/>
                        <a:t>, и так далее.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59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input</a:t>
                      </a:r>
                      <a:r>
                        <a:rPr lang="en-US" sz="1200" b="0" dirty="0"/>
                        <a:t>(prompt)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Считывает строку с консоли, часто используется для ввода данных пользователем.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7376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range</a:t>
                      </a:r>
                      <a:r>
                        <a:rPr lang="en-US" sz="1200" b="0" dirty="0"/>
                        <a:t>([start], stop[, step])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Создает последовательность чисел от </a:t>
                      </a:r>
                      <a:r>
                        <a:rPr lang="ru-RU" sz="1200" dirty="0" err="1"/>
                        <a:t>start</a:t>
                      </a:r>
                      <a:r>
                        <a:rPr lang="ru-RU" sz="1200" dirty="0"/>
                        <a:t> до </a:t>
                      </a:r>
                      <a:r>
                        <a:rPr lang="ru-RU" sz="1200" dirty="0" err="1"/>
                        <a:t>stop</a:t>
                      </a:r>
                      <a:r>
                        <a:rPr lang="ru-RU" sz="1200" dirty="0"/>
                        <a:t> (не включая </a:t>
                      </a:r>
                      <a:r>
                        <a:rPr lang="ru-RU" sz="1200" dirty="0" err="1"/>
                        <a:t>stop</a:t>
                      </a:r>
                      <a:r>
                        <a:rPr lang="ru-RU" sz="1200" dirty="0"/>
                        <a:t>) с заданным шагом </a:t>
                      </a:r>
                      <a:r>
                        <a:rPr lang="ru-RU" sz="1200" dirty="0" err="1"/>
                        <a:t>step</a:t>
                      </a:r>
                      <a:r>
                        <a:rPr lang="ru-RU" sz="12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46229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sum</a:t>
                      </a:r>
                      <a:r>
                        <a:rPr lang="en-US" sz="1200" b="0" dirty="0"/>
                        <a:t>(</a:t>
                      </a:r>
                      <a:r>
                        <a:rPr lang="en-US" sz="1200" b="0" dirty="0" err="1"/>
                        <a:t>iterable</a:t>
                      </a:r>
                      <a:r>
                        <a:rPr lang="en-US" sz="1200" b="0" dirty="0"/>
                        <a:t>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сумму всех элементов итерируемого объекта, например, сумму всех элементов списка.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32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sorted</a:t>
                      </a:r>
                      <a:r>
                        <a:rPr lang="en-US" sz="1200" b="0" dirty="0"/>
                        <a:t>(</a:t>
                      </a:r>
                      <a:r>
                        <a:rPr lang="en-US" sz="1200" b="0" dirty="0" err="1"/>
                        <a:t>iterable</a:t>
                      </a:r>
                      <a:r>
                        <a:rPr lang="en-US" sz="1200" b="0" dirty="0"/>
                        <a:t>[, key=</a:t>
                      </a:r>
                      <a:r>
                        <a:rPr lang="en-US" sz="1200" b="0" dirty="0" err="1"/>
                        <a:t>функция</a:t>
                      </a:r>
                      <a:r>
                        <a:rPr lang="en-US" sz="1200" b="0" dirty="0"/>
                        <a:t>, reverse=</a:t>
                      </a:r>
                      <a:r>
                        <a:rPr lang="en-US" sz="1200" b="0" dirty="0" err="1"/>
                        <a:t>булево</a:t>
                      </a:r>
                      <a:r>
                        <a:rPr lang="en-US" sz="1200" b="0" dirty="0"/>
                        <a:t>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новый список, отсортированный в порядке возрастания (или убывания). Может использовать функцию </a:t>
                      </a:r>
                      <a:r>
                        <a:rPr lang="ru-RU" sz="1200" dirty="0" err="1"/>
                        <a:t>key</a:t>
                      </a:r>
                      <a:r>
                        <a:rPr lang="ru-RU" sz="1200" dirty="0"/>
                        <a:t> для более сложных сортировок.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4220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 err="1"/>
                        <a:t>dir</a:t>
                      </a:r>
                      <a:r>
                        <a:rPr lang="en-US" sz="1200" b="0" dirty="0"/>
                        <a:t>([object])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Возвращает список всех атрибутов и методов объекта (или текущего модуля, если объект не указан).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91730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help</a:t>
                      </a:r>
                      <a:r>
                        <a:rPr lang="en-US" sz="1200" b="0" dirty="0"/>
                        <a:t>([object])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dirty="0"/>
                        <a:t>Выводит справочную информацию об объекте (или текущем модуле, если объект не указан).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83668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/>
                        <a:t>open</a:t>
                      </a:r>
                      <a:r>
                        <a:rPr lang="en-US" sz="1200" b="0" dirty="0"/>
                        <a:t>(file, mode)</a:t>
                      </a:r>
                      <a:endParaRPr lang="ru-RU" sz="1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Открывает файл и возвращает объект файла, который может использоваться для чтения ('r'), записи ('w'), добавления ('a') и других операций над файлами.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5442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279664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Пользовательские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2F36020-BD0F-4953-8DB0-29F124F127B7}"/>
              </a:ext>
            </a:extLst>
          </p:cNvPr>
          <p:cNvSpPr/>
          <p:nvPr/>
        </p:nvSpPr>
        <p:spPr>
          <a:xfrm>
            <a:off x="838200" y="918398"/>
            <a:ext cx="3308085" cy="4234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Пример пользовательской функции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E6BE62-FB28-4CAF-9465-76110B80F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9618" y="1554064"/>
            <a:ext cx="7616301" cy="4028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7232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Аргументы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935B31B-260D-475A-A16D-7CA0C03137E8}"/>
              </a:ext>
            </a:extLst>
          </p:cNvPr>
          <p:cNvSpPr/>
          <p:nvPr/>
        </p:nvSpPr>
        <p:spPr>
          <a:xfrm>
            <a:off x="838201" y="941765"/>
            <a:ext cx="6602834" cy="37522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Аргументы: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Позиционные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Именованные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Сначала в функцию передаются позиционные аргументы, а затем – именованные.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 случае с именованными аргументами порядок перечисления может не совпадать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В функцию можно передавать неограниченное количество аргументов, при этом позиционные обозначаются </a:t>
            </a:r>
            <a:r>
              <a:rPr lang="en-US" sz="1400" b="1" dirty="0">
                <a:solidFill>
                  <a:schemeClr val="accent1"/>
                </a:solidFill>
              </a:rPr>
              <a:t>*</a:t>
            </a:r>
            <a:r>
              <a:rPr lang="en-US" sz="1400" b="1" dirty="0" err="1">
                <a:solidFill>
                  <a:schemeClr val="accent1"/>
                </a:solidFill>
              </a:rPr>
              <a:t>agrs</a:t>
            </a:r>
            <a:r>
              <a:rPr lang="en-US" sz="1400" dirty="0"/>
              <a:t>, </a:t>
            </a:r>
            <a:r>
              <a:rPr lang="ru-RU" sz="1400" dirty="0"/>
              <a:t>а именованные </a:t>
            </a:r>
            <a:r>
              <a:rPr lang="en-US" sz="1400" b="1" dirty="0">
                <a:solidFill>
                  <a:schemeClr val="accent1"/>
                </a:solidFill>
              </a:rPr>
              <a:t>**</a:t>
            </a:r>
            <a:r>
              <a:rPr lang="en-US" sz="1400" b="1" dirty="0" err="1">
                <a:solidFill>
                  <a:schemeClr val="accent1"/>
                </a:solidFill>
              </a:rPr>
              <a:t>kwargs</a:t>
            </a:r>
            <a:r>
              <a:rPr lang="ru-RU" sz="1400" dirty="0"/>
              <a:t>, при этом </a:t>
            </a:r>
            <a:r>
              <a:rPr lang="ru-RU" sz="1400" b="1" dirty="0"/>
              <a:t>*</a:t>
            </a:r>
            <a:r>
              <a:rPr lang="en-US" sz="1400" b="1" dirty="0" err="1"/>
              <a:t>args</a:t>
            </a:r>
            <a:r>
              <a:rPr lang="en-US" sz="1400" b="1" dirty="0"/>
              <a:t> </a:t>
            </a:r>
            <a:r>
              <a:rPr lang="ru-RU" sz="1400" dirty="0"/>
              <a:t>распаковываются в кортеж, а </a:t>
            </a:r>
            <a:r>
              <a:rPr lang="en-US" sz="1400" b="1" dirty="0"/>
              <a:t>**</a:t>
            </a:r>
            <a:r>
              <a:rPr lang="en-US" sz="1400" b="1" dirty="0" err="1"/>
              <a:t>kwargs</a:t>
            </a:r>
            <a:r>
              <a:rPr lang="en-US" sz="1400" b="1" dirty="0"/>
              <a:t> </a:t>
            </a:r>
            <a:r>
              <a:rPr lang="ru-RU" sz="1400" dirty="0"/>
              <a:t>– в словарь.</a:t>
            </a:r>
          </a:p>
          <a:p>
            <a:pPr>
              <a:lnSpc>
                <a:spcPct val="150000"/>
              </a:lnSpc>
            </a:pPr>
            <a:endParaRPr lang="ru-RU" sz="1400" b="1" dirty="0"/>
          </a:p>
          <a:p>
            <a:pPr>
              <a:lnSpc>
                <a:spcPct val="150000"/>
              </a:lnSpc>
            </a:pPr>
            <a:r>
              <a:rPr lang="ru-RU" sz="1400" b="1" dirty="0">
                <a:solidFill>
                  <a:schemeClr val="accent1"/>
                </a:solidFill>
              </a:rPr>
              <a:t>Оператор *</a:t>
            </a:r>
            <a:r>
              <a:rPr lang="ru-RU" sz="1400" b="1" dirty="0"/>
              <a:t> </a:t>
            </a:r>
            <a:r>
              <a:rPr lang="ru-RU" sz="1400" dirty="0"/>
              <a:t>отвечает за распаковку итерируемого объекта:</a:t>
            </a:r>
            <a:endParaRPr lang="ru-RU" sz="14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23FA972-6BFE-4541-9C9C-F1E9A533AD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53325" y="1132732"/>
            <a:ext cx="3800475" cy="14382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3624A65-3B1C-42F3-80C1-36A49CB263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11861" y="3429000"/>
            <a:ext cx="4541938" cy="285103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86040B9-A81D-4266-984C-4B3939C3BF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62950" y="4715611"/>
            <a:ext cx="2668442" cy="1144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1404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Возвращаемое значение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DB48FA8-6026-44CD-80DB-6A312296E9B9}"/>
              </a:ext>
            </a:extLst>
          </p:cNvPr>
          <p:cNvSpPr/>
          <p:nvPr/>
        </p:nvSpPr>
        <p:spPr>
          <a:xfrm>
            <a:off x="838201" y="941765"/>
            <a:ext cx="6316079" cy="30597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Функция всегда возвращает значение</a:t>
            </a:r>
            <a:r>
              <a:rPr lang="ru-RU" sz="1600" dirty="0"/>
              <a:t>, это может быть в т.ч. пустое значение (</a:t>
            </a:r>
            <a:r>
              <a:rPr lang="en-US" sz="1600" dirty="0"/>
              <a:t>None).</a:t>
            </a:r>
          </a:p>
          <a:p>
            <a:pPr>
              <a:lnSpc>
                <a:spcPct val="150000"/>
              </a:lnSpc>
            </a:pPr>
            <a:r>
              <a:rPr lang="ru-RU" sz="1400" dirty="0">
                <a:solidFill>
                  <a:schemeClr val="accent1"/>
                </a:solidFill>
              </a:rPr>
              <a:t>Ключевое слово </a:t>
            </a:r>
            <a:r>
              <a:rPr lang="ru-RU" sz="1400" dirty="0"/>
              <a:t>для возвращения значения – оператор </a:t>
            </a:r>
            <a:r>
              <a:rPr lang="en-US" sz="1400" b="1" dirty="0">
                <a:solidFill>
                  <a:schemeClr val="accent1"/>
                </a:solidFill>
              </a:rPr>
              <a:t>return</a:t>
            </a:r>
            <a:r>
              <a:rPr lang="en-US" sz="1400" dirty="0"/>
              <a:t>. </a:t>
            </a:r>
            <a:r>
              <a:rPr lang="ru-RU" sz="1400" dirty="0"/>
              <a:t>Таких операторов в теле функции может быть несколько, после выполнения оператора</a:t>
            </a:r>
            <a:r>
              <a:rPr lang="en-US" sz="1400" dirty="0"/>
              <a:t> </a:t>
            </a:r>
            <a:r>
              <a:rPr lang="en-US" sz="1400" b="1" dirty="0"/>
              <a:t>return</a:t>
            </a:r>
            <a:r>
              <a:rPr lang="en-US" sz="1400" dirty="0"/>
              <a:t> </a:t>
            </a:r>
            <a:r>
              <a:rPr lang="ru-RU" sz="1400" dirty="0"/>
              <a:t>исполнение функции прекращается.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Возвращаемых значений может быть несколько, для этого нужно перечислить значения через запятую после оператора </a:t>
            </a:r>
            <a:r>
              <a:rPr lang="en-US" sz="1400" b="1" dirty="0"/>
              <a:t>return</a:t>
            </a:r>
            <a:r>
              <a:rPr lang="en-US" sz="1400" dirty="0"/>
              <a:t>. </a:t>
            </a:r>
            <a:r>
              <a:rPr lang="ru-RU" sz="1400" dirty="0"/>
              <a:t>В этом случае функция будет возвращать кортеж (</a:t>
            </a:r>
            <a:r>
              <a:rPr lang="en-US" sz="1400" dirty="0"/>
              <a:t>tuple):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EDF2D1B-E189-41AB-AE84-04A87ED52F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4280" y="944198"/>
            <a:ext cx="4486275" cy="424815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68D37F3-CE12-45EC-8DC2-8E665CB266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77967" y="3675228"/>
            <a:ext cx="3405930" cy="29792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0731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Область видимости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D809403E-C8E5-4F46-B578-D25EDB8046AF}"/>
              </a:ext>
            </a:extLst>
          </p:cNvPr>
          <p:cNvSpPr/>
          <p:nvPr/>
        </p:nvSpPr>
        <p:spPr>
          <a:xfrm>
            <a:off x="820616" y="941765"/>
            <a:ext cx="6316079" cy="3105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Область видимости переменных: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Локальная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schemeClr val="accent1"/>
                </a:solidFill>
              </a:rPr>
              <a:t>Глобальная</a:t>
            </a:r>
            <a:endParaRPr lang="en-US" sz="1600" dirty="0">
              <a:solidFill>
                <a:schemeClr val="accent1"/>
              </a:solidFill>
            </a:endParaRPr>
          </a:p>
          <a:p>
            <a:pPr>
              <a:lnSpc>
                <a:spcPct val="150000"/>
              </a:lnSpc>
            </a:pPr>
            <a:r>
              <a:rPr lang="ru-RU" sz="1400" dirty="0"/>
              <a:t>Переменные, объявленные в теле функции, создаются во время выполнения функции и остаются видимыми только внутри этой функции. Для доступа к глобальным области видимости необходимо использовать ключевое слово </a:t>
            </a:r>
            <a:r>
              <a:rPr lang="en-US" sz="1400" b="1" dirty="0">
                <a:solidFill>
                  <a:schemeClr val="accent1"/>
                </a:solidFill>
              </a:rPr>
              <a:t>global</a:t>
            </a:r>
            <a:r>
              <a:rPr lang="ru-RU" sz="1400" dirty="0"/>
              <a:t>, в этом случае локальная переменная создаваться не будет, а будет меняться значение глобальной переменной. Использование глобальных переменных усложняет анализ кода и в целом не рекомендуется.</a:t>
            </a:r>
            <a:endParaRPr lang="en-US" sz="1400" dirty="0"/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175857C3-6A0F-4EF1-A789-0DF3A5DBA6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5450" y="1046269"/>
            <a:ext cx="3593218" cy="559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42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Изменяемые аргументы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789BEB8-B8DD-4E67-8127-9DB17422A47E}"/>
              </a:ext>
            </a:extLst>
          </p:cNvPr>
          <p:cNvSpPr/>
          <p:nvPr/>
        </p:nvSpPr>
        <p:spPr>
          <a:xfrm>
            <a:off x="831195" y="930965"/>
            <a:ext cx="5527088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Если в качестве аргумента функции передается изменяемый параметр, то есть риск этот параметр изменить.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Следует очень аккуратно взаимодействовать с изменяемыми аргументами, т.к. они могут привести к неожиданному поведению алгоритма.</a:t>
            </a:r>
            <a:endParaRPr lang="en-US" sz="16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511A9E3-9048-402D-8DC0-64A99A972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1756" y="1115625"/>
            <a:ext cx="5219191" cy="5066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0138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9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49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C03CCD7-7896-4709-A79E-AEF350718881}"/>
              </a:ext>
            </a:extLst>
          </p:cNvPr>
          <p:cNvSpPr/>
          <p:nvPr/>
        </p:nvSpPr>
        <p:spPr>
          <a:xfrm>
            <a:off x="838200" y="771844"/>
            <a:ext cx="10214499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calculate_bmi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рассчитывает индекс массы тела (ИМТ, </a:t>
            </a:r>
            <a:r>
              <a:rPr lang="en-US" sz="1600" dirty="0" err="1"/>
              <a:t>bmi</a:t>
            </a:r>
            <a:r>
              <a:rPr lang="ru-RU" sz="1600" dirty="0"/>
              <a:t>). На вход функция будет принимать вес (</a:t>
            </a:r>
            <a:r>
              <a:rPr lang="en-US" sz="1600" i="1" dirty="0">
                <a:solidFill>
                  <a:schemeClr val="accent1"/>
                </a:solidFill>
              </a:rPr>
              <a:t>weight:</a:t>
            </a:r>
            <a:r>
              <a:rPr lang="ru-RU" sz="1600" i="1" dirty="0">
                <a:solidFill>
                  <a:schemeClr val="accent1"/>
                </a:solidFill>
              </a:rPr>
              <a:t> </a:t>
            </a:r>
            <a:r>
              <a:rPr lang="en-US" sz="1600" i="1" dirty="0">
                <a:solidFill>
                  <a:schemeClr val="accent1"/>
                </a:solidFill>
              </a:rPr>
              <a:t>float</a:t>
            </a:r>
            <a:r>
              <a:rPr lang="ru-RU" sz="1600" dirty="0"/>
              <a:t>) в килограммах и рост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height: float</a:t>
            </a:r>
            <a:r>
              <a:rPr lang="en-US" sz="1600" dirty="0"/>
              <a:t>)</a:t>
            </a:r>
            <a:r>
              <a:rPr lang="ru-RU" sz="1600" dirty="0"/>
              <a:t> в метрах.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Предусмотрите проверку отрицательных, нулевых и нечисловых значений для аргументов функции. В случае некорректных входных аргументов необходимо вывести на экран, например «Вес и</a:t>
            </a:r>
            <a:r>
              <a:rPr lang="en-US" sz="1600" dirty="0"/>
              <a:t>/</a:t>
            </a:r>
            <a:r>
              <a:rPr lang="ru-RU" sz="1600" dirty="0"/>
              <a:t>или рост имеют некорректные значения!», и остановить выполнение функции.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ИМТ – отношение массы человека к квадрату его роста. Функция должна возвращать значение ИМТ и выводить его на экран.</a:t>
            </a:r>
          </a:p>
        </p:txBody>
      </p:sp>
    </p:spTree>
    <p:extLst>
      <p:ext uri="{BB962C8B-B14F-4D97-AF65-F5344CB8AC3E}">
        <p14:creationId xmlns:p14="http://schemas.microsoft.com/office/powerpoint/2010/main" val="323370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01893F1-CF35-4148-8BCC-E57EA1932717}"/>
              </a:ext>
            </a:extLst>
          </p:cNvPr>
          <p:cNvSpPr txBox="1"/>
          <p:nvPr/>
        </p:nvSpPr>
        <p:spPr>
          <a:xfrm>
            <a:off x="945293" y="980201"/>
            <a:ext cx="10329347" cy="4486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PEP (Python Enhanced Proposal) – </a:t>
            </a:r>
            <a:r>
              <a:rPr lang="ru-RU" sz="1600" dirty="0"/>
              <a:t>набор документов, описывающих особенности языка</a:t>
            </a:r>
            <a:r>
              <a:rPr lang="en-US" sz="1600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PEP1: Purpose and Guidelines </a:t>
            </a:r>
            <a:r>
              <a:rPr lang="ru-RU" sz="1600" dirty="0"/>
              <a:t> 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PEP2: Procedure for Adding New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PEP4: Deprecation of Standard Modules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PEP5: Guidelines for Language Evolution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PEP6: Bug Fix Releases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PEP7: Style Guide for C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PEP8: Style Guide for Python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…</a:t>
            </a:r>
            <a:endParaRPr lang="ru-RU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PEP20: The Zen of Python </a:t>
            </a:r>
            <a:r>
              <a:rPr lang="en-US" sz="1600" dirty="0"/>
              <a:t>(</a:t>
            </a:r>
            <a:r>
              <a:rPr lang="ru-RU" sz="1600" dirty="0"/>
              <a:t>Простое лучше, чем сложное</a:t>
            </a:r>
            <a:r>
              <a:rPr lang="en-US" sz="1600" dirty="0"/>
              <a:t>. </a:t>
            </a:r>
            <a:r>
              <a:rPr lang="ru-RU" sz="1600" dirty="0"/>
              <a:t>Сложное лучше, чем запутанное…</a:t>
            </a:r>
            <a:r>
              <a:rPr lang="en-US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600" dirty="0">
                <a:hlinkClick r:id="rId4"/>
              </a:rPr>
              <a:t>https://peps.python.org/pep-0000/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8685861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10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5A72A70-1A78-46B4-A6ED-907B5984DD20}"/>
              </a:ext>
            </a:extLst>
          </p:cNvPr>
          <p:cNvSpPr/>
          <p:nvPr/>
        </p:nvSpPr>
        <p:spPr>
          <a:xfrm>
            <a:off x="838200" y="941765"/>
            <a:ext cx="10329909" cy="3747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из предыдущей части напишите функцию</a:t>
            </a:r>
            <a:r>
              <a:rPr lang="en-US" sz="1600" dirty="0"/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change_currency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переводить зарплату работников в доллары.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качестве параметров функции нужно передать</a:t>
            </a:r>
            <a:r>
              <a:rPr lang="en-US" sz="1600" dirty="0"/>
              <a:t> </a:t>
            </a:r>
            <a:r>
              <a:rPr lang="ru-RU" sz="1600" dirty="0"/>
              <a:t>данные сотрудника (</a:t>
            </a:r>
            <a:r>
              <a:rPr lang="en-US" sz="1600" dirty="0"/>
              <a:t>“</a:t>
            </a:r>
            <a:r>
              <a:rPr lang="en-US" sz="1600" i="1" dirty="0">
                <a:solidFill>
                  <a:schemeClr val="accent1"/>
                </a:solidFill>
              </a:rPr>
              <a:t>employee</a:t>
            </a:r>
            <a:r>
              <a:rPr lang="en-US" sz="1600" dirty="0"/>
              <a:t>” –</a:t>
            </a:r>
            <a:r>
              <a:rPr lang="ru-RU" sz="1600" dirty="0"/>
              <a:t> значение ключа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) валюту (</a:t>
            </a:r>
            <a:r>
              <a:rPr lang="en-US" sz="1600" dirty="0"/>
              <a:t>“</a:t>
            </a:r>
            <a:r>
              <a:rPr lang="en-US" sz="1600" i="1" dirty="0">
                <a:solidFill>
                  <a:schemeClr val="accent1"/>
                </a:solidFill>
              </a:rPr>
              <a:t>currency</a:t>
            </a:r>
            <a:r>
              <a:rPr lang="en-US" sz="1600" dirty="0"/>
              <a:t>”</a:t>
            </a:r>
            <a:r>
              <a:rPr lang="ru-RU" sz="1600" dirty="0"/>
              <a:t>) и обменный курс</a:t>
            </a:r>
            <a:r>
              <a:rPr lang="en-US" sz="1600" dirty="0"/>
              <a:t> (“</a:t>
            </a:r>
            <a:r>
              <a:rPr lang="en-US" sz="1600" i="1" dirty="0" err="1">
                <a:solidFill>
                  <a:schemeClr val="accent1"/>
                </a:solidFill>
              </a:rPr>
              <a:t>exchange_rate</a:t>
            </a:r>
            <a:r>
              <a:rPr lang="en-US" sz="1600" dirty="0"/>
              <a:t>”)</a:t>
            </a:r>
            <a:r>
              <a:rPr lang="ru-RU" sz="1600" dirty="0"/>
              <a:t>, новое значение зарплаты будет вычисляться как текущее значение </a:t>
            </a:r>
            <a:r>
              <a:rPr lang="en-US" sz="1600" i="1" dirty="0">
                <a:solidFill>
                  <a:schemeClr val="accent1"/>
                </a:solidFill>
              </a:rPr>
              <a:t>salary</a:t>
            </a:r>
            <a:r>
              <a:rPr lang="ru-RU" sz="1600" dirty="0"/>
              <a:t>, умноженное на </a:t>
            </a:r>
            <a:r>
              <a:rPr lang="en-US" sz="1600" i="1" dirty="0" err="1">
                <a:solidFill>
                  <a:schemeClr val="accent1"/>
                </a:solidFill>
              </a:rPr>
              <a:t>exchange_rate</a:t>
            </a:r>
            <a:r>
              <a:rPr lang="ru-RU" sz="1600" dirty="0"/>
              <a:t>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того, чтобы понимать в какой валюте работник получает зарплату, нужно добавить в словарь каждого сотрудника ключ </a:t>
            </a:r>
            <a:r>
              <a:rPr lang="en-US" sz="1600" i="1" dirty="0">
                <a:solidFill>
                  <a:schemeClr val="accent1"/>
                </a:solidFill>
              </a:rPr>
              <a:t>“currency”</a:t>
            </a:r>
            <a:r>
              <a:rPr lang="ru-RU" sz="1600" i="1" dirty="0">
                <a:solidFill>
                  <a:schemeClr val="accent1"/>
                </a:solidFill>
              </a:rPr>
              <a:t>, </a:t>
            </a:r>
            <a:r>
              <a:rPr lang="ru-RU" sz="1600" dirty="0"/>
              <a:t>изначально равный </a:t>
            </a:r>
            <a:r>
              <a:rPr lang="en-US" sz="1600" i="1" dirty="0">
                <a:solidFill>
                  <a:schemeClr val="accent1"/>
                </a:solidFill>
              </a:rPr>
              <a:t>“rub”</a:t>
            </a:r>
            <a:r>
              <a:rPr lang="ru-RU" sz="1600" dirty="0"/>
              <a:t>. При смене валюты значение ключа меняется на соответствующую валюту</a:t>
            </a:r>
            <a:r>
              <a:rPr lang="en-US" sz="1600" dirty="0"/>
              <a:t> (</a:t>
            </a:r>
            <a:r>
              <a:rPr lang="ru-RU" sz="1600" dirty="0"/>
              <a:t>например, </a:t>
            </a:r>
            <a:r>
              <a:rPr lang="en-US" sz="1600" dirty="0"/>
              <a:t>“</a:t>
            </a:r>
            <a:r>
              <a:rPr lang="en-US" sz="1600" i="1" dirty="0" err="1">
                <a:solidFill>
                  <a:schemeClr val="accent1"/>
                </a:solidFill>
              </a:rPr>
              <a:t>usd</a:t>
            </a:r>
            <a:r>
              <a:rPr lang="en-US" sz="1600" dirty="0"/>
              <a:t>”)</a:t>
            </a:r>
            <a:r>
              <a:rPr lang="ru-RU" sz="1600" dirty="0"/>
              <a:t>.</a:t>
            </a:r>
            <a:r>
              <a:rPr lang="en-US" sz="1600" dirty="0"/>
              <a:t>	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Также напишите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show_salary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принимать на вход элемент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 выводить на экран сообщение формата: </a:t>
            </a:r>
            <a:r>
              <a:rPr lang="en-US" sz="1600" dirty="0"/>
              <a:t>{</a:t>
            </a:r>
            <a:r>
              <a:rPr lang="ru-RU" sz="1600" dirty="0"/>
              <a:t>должность</a:t>
            </a:r>
            <a:r>
              <a:rPr lang="en-US" sz="1600" dirty="0"/>
              <a:t>}</a:t>
            </a:r>
            <a:r>
              <a:rPr lang="ru-RU" sz="1600" dirty="0"/>
              <a:t> </a:t>
            </a:r>
            <a:r>
              <a:rPr lang="en-US" sz="1600" dirty="0"/>
              <a:t>{</a:t>
            </a:r>
            <a:r>
              <a:rPr lang="ru-RU" sz="1600" dirty="0"/>
              <a:t>фамилия</a:t>
            </a:r>
            <a:r>
              <a:rPr lang="en-US" sz="1600" dirty="0"/>
              <a:t>}</a:t>
            </a:r>
            <a:r>
              <a:rPr lang="ru-RU" sz="1600" dirty="0"/>
              <a:t> получает </a:t>
            </a:r>
            <a:r>
              <a:rPr lang="en-US" sz="1600" dirty="0"/>
              <a:t>{</a:t>
            </a:r>
            <a:r>
              <a:rPr lang="ru-RU" sz="1600" dirty="0"/>
              <a:t>зарплата</a:t>
            </a:r>
            <a:r>
              <a:rPr lang="en-US" sz="1600" dirty="0"/>
              <a:t>}</a:t>
            </a:r>
            <a:r>
              <a:rPr lang="ru-RU" sz="1600" dirty="0"/>
              <a:t> </a:t>
            </a:r>
            <a:r>
              <a:rPr lang="en-US" sz="1600" dirty="0"/>
              <a:t>{</a:t>
            </a:r>
            <a:r>
              <a:rPr lang="ru-RU" sz="1600" dirty="0"/>
              <a:t>валюта</a:t>
            </a:r>
            <a:r>
              <a:rPr lang="en-US" sz="1600" dirty="0"/>
              <a:t>}</a:t>
            </a:r>
            <a:r>
              <a:rPr lang="ru-RU" sz="1600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B63EADA-6865-440D-A2C4-94EE3F7EDF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5679" y="4649846"/>
            <a:ext cx="5314950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6251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11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606F98A-0365-476E-8F5E-192592E8B6B1}"/>
              </a:ext>
            </a:extLst>
          </p:cNvPr>
          <p:cNvSpPr/>
          <p:nvPr/>
        </p:nvSpPr>
        <p:spPr>
          <a:xfrm>
            <a:off x="820615" y="941765"/>
            <a:ext cx="9974802" cy="4486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Для словаря </a:t>
            </a:r>
            <a:r>
              <a:rPr lang="en-US" sz="1600" i="1" dirty="0">
                <a:solidFill>
                  <a:schemeClr val="accent1"/>
                </a:solidFill>
              </a:rPr>
              <a:t>employees</a:t>
            </a:r>
            <a:r>
              <a:rPr lang="ru-RU" sz="1600" dirty="0"/>
              <a:t> из  напишите функцию</a:t>
            </a:r>
            <a:r>
              <a:rPr lang="en-US" sz="1600" dirty="0"/>
              <a:t> </a:t>
            </a:r>
            <a:r>
              <a:rPr lang="en-US" sz="1600" i="1" dirty="0" err="1">
                <a:solidFill>
                  <a:schemeClr val="accent1"/>
                </a:solidFill>
              </a:rPr>
              <a:t>add_employee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добавлять сотрудников в исходный словарь. 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качестве обязательных параметров в функцию нужно передать исходный словарь (</a:t>
            </a:r>
            <a:r>
              <a:rPr lang="en-US" sz="1600" i="1" dirty="0">
                <a:solidFill>
                  <a:schemeClr val="accent1"/>
                </a:solidFill>
              </a:rPr>
              <a:t>employees: </a:t>
            </a:r>
            <a:r>
              <a:rPr lang="en-US" sz="1600" i="1" dirty="0" err="1">
                <a:solidFill>
                  <a:schemeClr val="accent1"/>
                </a:solidFill>
              </a:rPr>
              <a:t>dict</a:t>
            </a:r>
            <a:r>
              <a:rPr lang="ru-RU" sz="1600" dirty="0"/>
              <a:t>), имя (</a:t>
            </a:r>
            <a:r>
              <a:rPr lang="en-US" sz="1600" i="1" dirty="0">
                <a:solidFill>
                  <a:schemeClr val="accent1"/>
                </a:solidFill>
              </a:rPr>
              <a:t>name: str</a:t>
            </a:r>
            <a:r>
              <a:rPr lang="ru-RU" sz="1600" dirty="0"/>
              <a:t>)</a:t>
            </a:r>
            <a:r>
              <a:rPr lang="en-US" sz="1600" dirty="0"/>
              <a:t>, </a:t>
            </a:r>
            <a:r>
              <a:rPr lang="ru-RU" sz="1600" dirty="0"/>
              <a:t>фамилию (</a:t>
            </a:r>
            <a:r>
              <a:rPr lang="en-US" sz="1600" i="1" dirty="0">
                <a:solidFill>
                  <a:schemeClr val="accent1"/>
                </a:solidFill>
              </a:rPr>
              <a:t>surname: str</a:t>
            </a:r>
            <a:r>
              <a:rPr lang="ru-RU" sz="1600" dirty="0"/>
              <a:t>), должность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position: str</a:t>
            </a:r>
            <a:r>
              <a:rPr lang="en-US" sz="1600" dirty="0"/>
              <a:t>)</a:t>
            </a:r>
            <a:r>
              <a:rPr lang="ru-RU" sz="1600" dirty="0"/>
              <a:t>, возраст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age: int</a:t>
            </a:r>
            <a:r>
              <a:rPr lang="en-US" sz="1600" dirty="0"/>
              <a:t>)</a:t>
            </a:r>
            <a:r>
              <a:rPr lang="ru-RU" sz="1600" dirty="0"/>
              <a:t>, в качестве необязательных параметров – зарплату (</a:t>
            </a:r>
            <a:r>
              <a:rPr lang="en-US" sz="1600" i="1" dirty="0">
                <a:solidFill>
                  <a:schemeClr val="accent1"/>
                </a:solidFill>
              </a:rPr>
              <a:t>salary: float</a:t>
            </a:r>
            <a:r>
              <a:rPr lang="ru-RU" sz="1600" i="1" dirty="0">
                <a:solidFill>
                  <a:schemeClr val="accent1"/>
                </a:solidFill>
              </a:rPr>
              <a:t>, по умолчанию 50000</a:t>
            </a:r>
            <a:r>
              <a:rPr lang="ru-RU" sz="1600" dirty="0"/>
              <a:t>) и валюту</a:t>
            </a:r>
            <a:r>
              <a:rPr lang="en-US" sz="1600" dirty="0"/>
              <a:t> (</a:t>
            </a:r>
            <a:r>
              <a:rPr lang="en-US" sz="1600" i="1" dirty="0">
                <a:solidFill>
                  <a:schemeClr val="accent1"/>
                </a:solidFill>
              </a:rPr>
              <a:t>currency: str, </a:t>
            </a:r>
            <a:r>
              <a:rPr lang="ru-RU" sz="1600" i="1" dirty="0">
                <a:solidFill>
                  <a:schemeClr val="accent1"/>
                </a:solidFill>
              </a:rPr>
              <a:t>по умолчанию </a:t>
            </a:r>
            <a:r>
              <a:rPr lang="en-US" sz="1600" i="1" dirty="0">
                <a:solidFill>
                  <a:schemeClr val="accent1"/>
                </a:solidFill>
              </a:rPr>
              <a:t>“rub”</a:t>
            </a:r>
            <a:r>
              <a:rPr lang="en-US" sz="1600" dirty="0"/>
              <a:t>)</a:t>
            </a:r>
            <a:r>
              <a:rPr lang="ru-RU" sz="1600" dirty="0"/>
              <a:t>, в которой выплачивается зарплата.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должна добавлять сотрудника в исходный словарь в принятом для словаря формате. Если добавляемый сотрудник уже существует в исходном словаре, следует вывести на экран предупреждение и прекратить выполнение функции.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Также напишите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fire_employee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удалять сотрудника по его имени и фамилии.</a:t>
            </a:r>
            <a:r>
              <a:rPr lang="en-US" sz="1600" dirty="0"/>
              <a:t> </a:t>
            </a:r>
            <a:r>
              <a:rPr lang="ru-RU" sz="1600" dirty="0"/>
              <a:t>Если указанный сотрудник отсутствует, следует вывести на экран предупреждение и прекратить выполнение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7986287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12*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8F3E64C-F49F-41F3-B4FB-39F78F7D778E}"/>
              </a:ext>
            </a:extLst>
          </p:cNvPr>
          <p:cNvSpPr/>
          <p:nvPr/>
        </p:nvSpPr>
        <p:spPr>
          <a:xfrm>
            <a:off x="855784" y="941765"/>
            <a:ext cx="10214499" cy="15314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group_types</a:t>
            </a:r>
            <a:r>
              <a:rPr lang="en-US" sz="1600" i="1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принимать на вход любое количество позиционных аргументов и группировать их по типу. Аргументы могут быть типов </a:t>
            </a:r>
            <a:r>
              <a:rPr lang="en-US" sz="1600" i="1" dirty="0">
                <a:solidFill>
                  <a:schemeClr val="accent1"/>
                </a:solidFill>
              </a:rPr>
              <a:t>str</a:t>
            </a:r>
            <a:r>
              <a:rPr lang="en-US" sz="1600" dirty="0"/>
              <a:t>, </a:t>
            </a:r>
            <a:r>
              <a:rPr lang="en-US" sz="1600" i="1" dirty="0">
                <a:solidFill>
                  <a:schemeClr val="accent1"/>
                </a:solidFill>
              </a:rPr>
              <a:t>int</a:t>
            </a:r>
            <a:r>
              <a:rPr lang="en-US" sz="1600" dirty="0"/>
              <a:t>, </a:t>
            </a:r>
            <a:r>
              <a:rPr lang="en-US" sz="1600" i="1" dirty="0">
                <a:solidFill>
                  <a:schemeClr val="accent1"/>
                </a:solidFill>
              </a:rPr>
              <a:t>float</a:t>
            </a:r>
            <a:r>
              <a:rPr lang="ru-RU" sz="1600" dirty="0"/>
              <a:t>, другие типы игнорируются.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должна возвращать словарь, в котором ключи – это типы данных, а значения – </a:t>
            </a:r>
            <a:r>
              <a:rPr lang="en-US" sz="1600" dirty="0"/>
              <a:t> </a:t>
            </a:r>
            <a:r>
              <a:rPr lang="ru-RU" sz="1600" dirty="0"/>
              <a:t>отсортированные по убыванию значения соответствующих типов.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280A05-CF5F-4CF5-B237-9DCE608C9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783" y="2794012"/>
            <a:ext cx="7048500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4723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Функции высшего порядка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BB03A5EE-6AB2-4076-8DDC-923FD950149A}"/>
              </a:ext>
            </a:extLst>
          </p:cNvPr>
          <p:cNvSpPr/>
          <p:nvPr/>
        </p:nvSpPr>
        <p:spPr>
          <a:xfrm>
            <a:off x="838202" y="879139"/>
            <a:ext cx="9717348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Функции высшего порядка принимают одну (или более) функций в качестве аргументов и</a:t>
            </a:r>
            <a:r>
              <a:rPr lang="en-US" sz="1600" dirty="0"/>
              <a:t>/</a:t>
            </a:r>
            <a:r>
              <a:rPr lang="ru-RU" sz="1600" dirty="0"/>
              <a:t>или в качестве результата возвращают функцию.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</a:t>
            </a:r>
            <a:r>
              <a:rPr lang="en-US" sz="1600" dirty="0"/>
              <a:t>Python </a:t>
            </a:r>
            <a:r>
              <a:rPr lang="ru-RU" sz="1600" dirty="0"/>
              <a:t>существуют 3 встроенные функции высшего порядка: </a:t>
            </a:r>
            <a:r>
              <a:rPr lang="en-US" sz="1600" b="1" dirty="0">
                <a:solidFill>
                  <a:schemeClr val="accent1"/>
                </a:solidFill>
              </a:rPr>
              <a:t>map()</a:t>
            </a:r>
            <a:r>
              <a:rPr lang="en-US" sz="1600" b="1" dirty="0"/>
              <a:t>, </a:t>
            </a:r>
            <a:r>
              <a:rPr lang="en-US" sz="1600" b="1" dirty="0">
                <a:solidFill>
                  <a:schemeClr val="accent1"/>
                </a:solidFill>
              </a:rPr>
              <a:t>filter()</a:t>
            </a:r>
            <a:r>
              <a:rPr lang="en-US" sz="1600" b="1" dirty="0"/>
              <a:t> </a:t>
            </a:r>
            <a:r>
              <a:rPr lang="ru-RU" sz="1600" b="1" dirty="0"/>
              <a:t>и </a:t>
            </a:r>
            <a:r>
              <a:rPr lang="en-US" sz="1600" b="1" dirty="0">
                <a:solidFill>
                  <a:schemeClr val="accent1"/>
                </a:solidFill>
              </a:rPr>
              <a:t>reduce()</a:t>
            </a:r>
            <a:r>
              <a:rPr lang="ru-RU" sz="1600" b="1" dirty="0"/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map(function, </a:t>
            </a:r>
            <a:r>
              <a:rPr lang="en-US" sz="1600" b="1" dirty="0" err="1"/>
              <a:t>iter</a:t>
            </a:r>
            <a:r>
              <a:rPr lang="en-US" sz="1600" b="1" dirty="0"/>
              <a:t>) – </a:t>
            </a:r>
            <a:r>
              <a:rPr lang="ru-RU" sz="1600" dirty="0"/>
              <a:t>применяет функцию ко всем элементам итерируемого объекта.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filter(condition, </a:t>
            </a:r>
            <a:r>
              <a:rPr lang="en-US" sz="1600" b="1" dirty="0" err="1"/>
              <a:t>iter</a:t>
            </a:r>
            <a:r>
              <a:rPr lang="en-US" sz="1600" b="1" dirty="0"/>
              <a:t>) – </a:t>
            </a:r>
            <a:r>
              <a:rPr lang="ru-RU" sz="1600" dirty="0"/>
              <a:t>отбирает элементы итерируемого объекта согласно условию.</a:t>
            </a:r>
            <a:endParaRPr lang="en-US" sz="16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/>
              <a:t>reduce(function, </a:t>
            </a:r>
            <a:r>
              <a:rPr lang="en-US" sz="1600" b="1" dirty="0" err="1"/>
              <a:t>iter</a:t>
            </a:r>
            <a:r>
              <a:rPr lang="ru-RU" sz="1600" b="1" dirty="0"/>
              <a:t>, </a:t>
            </a:r>
            <a:r>
              <a:rPr lang="en-US" sz="1600" b="1" dirty="0"/>
              <a:t>[, initial]</a:t>
            </a:r>
            <a:r>
              <a:rPr lang="ru-RU" sz="1600" b="1" dirty="0"/>
              <a:t>) – </a:t>
            </a:r>
            <a:r>
              <a:rPr lang="ru-RU" sz="1600" dirty="0"/>
              <a:t>применяет функцию двух аргументов кумулятивно к элементам итерируемого объекта, необязательно начиная с начального аргумента. (для использования необходим импорт модуля </a:t>
            </a:r>
            <a:r>
              <a:rPr lang="en-US" sz="1600" dirty="0" err="1">
                <a:solidFill>
                  <a:schemeClr val="accent1"/>
                </a:solidFill>
              </a:rPr>
              <a:t>functools</a:t>
            </a:r>
            <a:r>
              <a:rPr lang="ru-RU" sz="1600" dirty="0"/>
              <a:t>). По сути функция уменьшает итерируемый объект до одного значения.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689C03-F6B5-4258-94C0-1E954B5F68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98" y="4343881"/>
            <a:ext cx="3057876" cy="194150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BB198A6-B0E4-424B-874E-19FB45369A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7692" y="4178476"/>
            <a:ext cx="3776616" cy="232915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E5A468F-961E-4129-856B-BDA4C4CE50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2126" y="4271076"/>
            <a:ext cx="3581400" cy="2085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76744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Лямбда-функции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4E8C6DA-59BF-4DA3-AE09-ADC8C2CEF0B1}"/>
              </a:ext>
            </a:extLst>
          </p:cNvPr>
          <p:cNvSpPr/>
          <p:nvPr/>
        </p:nvSpPr>
        <p:spPr>
          <a:xfrm>
            <a:off x="838200" y="920165"/>
            <a:ext cx="5456067" cy="3424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Лямбда-функция – </a:t>
            </a:r>
            <a:r>
              <a:rPr lang="ru-RU" sz="1600" dirty="0">
                <a:solidFill>
                  <a:schemeClr val="accent1"/>
                </a:solidFill>
              </a:rPr>
              <a:t>анонимная</a:t>
            </a:r>
            <a:r>
              <a:rPr lang="ru-RU" sz="1600" dirty="0"/>
              <a:t> функция с неограниченным количеством элементов, но только </a:t>
            </a:r>
            <a:r>
              <a:rPr lang="ru-RU" sz="1600" dirty="0">
                <a:solidFill>
                  <a:schemeClr val="accent1"/>
                </a:solidFill>
              </a:rPr>
              <a:t>с одним выражением</a:t>
            </a:r>
            <a:r>
              <a:rPr lang="ru-RU" sz="1600" dirty="0"/>
              <a:t>, которое вычисляется и возвращается.</a:t>
            </a:r>
          </a:p>
          <a:p>
            <a:pPr algn="ctr">
              <a:lnSpc>
                <a:spcPct val="150000"/>
              </a:lnSpc>
            </a:pPr>
            <a:r>
              <a:rPr lang="en-US" b="1" dirty="0"/>
              <a:t>lambda arguments: expression</a:t>
            </a:r>
            <a:endParaRPr lang="en-US" sz="1600" b="1" dirty="0"/>
          </a:p>
          <a:p>
            <a:pPr>
              <a:lnSpc>
                <a:spcPct val="150000"/>
              </a:lnSpc>
            </a:pPr>
            <a:r>
              <a:rPr lang="ru-RU" sz="1600" dirty="0"/>
              <a:t>Лямбда-функции </a:t>
            </a:r>
            <a:r>
              <a:rPr lang="ru-RU" sz="1600" dirty="0">
                <a:solidFill>
                  <a:schemeClr val="accent1"/>
                </a:solidFill>
              </a:rPr>
              <a:t>можно не объявлять </a:t>
            </a:r>
            <a:r>
              <a:rPr lang="ru-RU" sz="1600" dirty="0"/>
              <a:t>и использовать, например, в качестве аргументов для функций высшего порядка</a:t>
            </a:r>
            <a:r>
              <a:rPr lang="en-US" sz="1600" dirty="0"/>
              <a:t> (</a:t>
            </a:r>
            <a:r>
              <a:rPr lang="en-US" sz="1600" b="1" dirty="0"/>
              <a:t>map(), filter(), reduce()</a:t>
            </a:r>
            <a:r>
              <a:rPr lang="en-US" sz="1600" dirty="0"/>
              <a:t>)</a:t>
            </a:r>
            <a:r>
              <a:rPr lang="ru-RU" sz="1600" dirty="0"/>
              <a:t> или для других операций с итерируемыми объектами, например, для сортировки словарей.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B00E45-F13B-4523-9FFB-C73EB26D90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4267" y="981902"/>
            <a:ext cx="5327804" cy="229697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72EEA51-EDD7-44F0-8A12-A1CA8BC13B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8847" y="3370905"/>
            <a:ext cx="3343224" cy="1202138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CC03F4D-3B2D-494A-8610-FED5CAA05E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8847" y="4757103"/>
            <a:ext cx="3343224" cy="1173843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DA0A2A0-CA04-4FB0-B8CB-2DFEFA8B17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46031" y="3902489"/>
            <a:ext cx="4748198" cy="2883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45429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13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44CE38F4-4EFC-4169-85CD-417427F0A111}"/>
              </a:ext>
            </a:extLst>
          </p:cNvPr>
          <p:cNvSpPr/>
          <p:nvPr/>
        </p:nvSpPr>
        <p:spPr>
          <a:xfrm>
            <a:off x="838200" y="930965"/>
            <a:ext cx="9974802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помощи конструкции </a:t>
            </a:r>
            <a:r>
              <a:rPr lang="en-US" sz="1600" dirty="0">
                <a:solidFill>
                  <a:schemeClr val="accent1"/>
                </a:solidFill>
              </a:rPr>
              <a:t>List Comprehension </a:t>
            </a:r>
            <a:r>
              <a:rPr lang="ru-RU" sz="1600" dirty="0"/>
              <a:t>и модуля </a:t>
            </a:r>
            <a:r>
              <a:rPr lang="en-US" sz="1600" dirty="0">
                <a:solidFill>
                  <a:schemeClr val="accent1"/>
                </a:solidFill>
              </a:rPr>
              <a:t>random</a:t>
            </a:r>
            <a:r>
              <a:rPr lang="en-US" sz="1600" dirty="0"/>
              <a:t> </a:t>
            </a:r>
            <a:r>
              <a:rPr lang="ru-RU" sz="1600" dirty="0"/>
              <a:t>создайте список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en-US" sz="1600" dirty="0"/>
              <a:t> </a:t>
            </a:r>
            <a:r>
              <a:rPr lang="ru-RU" sz="1600" dirty="0"/>
              <a:t>из 1</a:t>
            </a:r>
            <a:r>
              <a:rPr lang="en-US" sz="1600" dirty="0"/>
              <a:t> </a:t>
            </a:r>
            <a:r>
              <a:rPr lang="ru-RU" sz="1600" dirty="0"/>
              <a:t>миллиона случайных целочисленных значений</a:t>
            </a:r>
            <a:r>
              <a:rPr lang="en-US" sz="1600" dirty="0"/>
              <a:t>. 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помощи функции </a:t>
            </a:r>
            <a:r>
              <a:rPr lang="en-US" sz="1600" dirty="0">
                <a:solidFill>
                  <a:schemeClr val="accent1"/>
                </a:solidFill>
              </a:rPr>
              <a:t>map() </a:t>
            </a:r>
            <a:r>
              <a:rPr lang="ru-RU" sz="1600" dirty="0"/>
              <a:t>и </a:t>
            </a:r>
            <a:r>
              <a:rPr lang="ru-RU" sz="1600" dirty="0">
                <a:solidFill>
                  <a:schemeClr val="accent1"/>
                </a:solidFill>
              </a:rPr>
              <a:t>лямбда-выражений</a:t>
            </a:r>
            <a:r>
              <a:rPr lang="ru-RU" sz="1600" dirty="0"/>
              <a:t> сгенерируйте список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ru-RU" sz="1600" i="1" dirty="0">
                <a:solidFill>
                  <a:schemeClr val="accent1"/>
                </a:solidFill>
              </a:rPr>
              <a:t>1</a:t>
            </a:r>
            <a:r>
              <a:rPr lang="ru-RU" sz="1600" dirty="0"/>
              <a:t>, в котором каждый элемент будет равен квадратному корню соответствующего значения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Выполните пункт 2, используя цикл </a:t>
            </a:r>
            <a:r>
              <a:rPr lang="en-US" sz="1600" dirty="0">
                <a:solidFill>
                  <a:schemeClr val="accent1"/>
                </a:solidFill>
              </a:rPr>
              <a:t>for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Выполните пункт 2, используя </a:t>
            </a:r>
            <a:r>
              <a:rPr lang="en-US" sz="1600" dirty="0">
                <a:solidFill>
                  <a:schemeClr val="accent1"/>
                </a:solidFill>
              </a:rPr>
              <a:t>List Comprehension </a:t>
            </a:r>
            <a:endParaRPr lang="ru-RU" sz="1600" dirty="0">
              <a:solidFill>
                <a:schemeClr val="accent1"/>
              </a:solidFill>
            </a:endParaRP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Сравните время выполнения формирования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ru-RU" sz="1600" i="1" dirty="0">
                <a:solidFill>
                  <a:schemeClr val="accent1"/>
                </a:solidFill>
              </a:rPr>
              <a:t>1</a:t>
            </a:r>
            <a:r>
              <a:rPr lang="ru-RU" sz="1600" dirty="0"/>
              <a:t>, для этого можно использовать модуль </a:t>
            </a:r>
            <a:r>
              <a:rPr lang="en-US" sz="1600" dirty="0">
                <a:solidFill>
                  <a:schemeClr val="accent1"/>
                </a:solidFill>
              </a:rPr>
              <a:t>datetime </a:t>
            </a:r>
            <a:r>
              <a:rPr lang="en-US" sz="1600" dirty="0"/>
              <a:t>(</a:t>
            </a:r>
            <a:r>
              <a:rPr lang="en-US" sz="1200" dirty="0" err="1"/>
              <a:t>datetime.datetime.now</a:t>
            </a:r>
            <a:r>
              <a:rPr lang="en-US" sz="1200" dirty="0"/>
              <a:t>() –</a:t>
            </a:r>
            <a:r>
              <a:rPr lang="ru-RU" sz="1200" dirty="0"/>
              <a:t> получение текущего времени в формате </a:t>
            </a:r>
            <a:r>
              <a:rPr lang="en-US" sz="1200" dirty="0"/>
              <a:t>datetime, </a:t>
            </a:r>
            <a:r>
              <a:rPr lang="ru-RU" sz="1200" dirty="0"/>
              <a:t>времена можно вычитать</a:t>
            </a:r>
            <a:r>
              <a:rPr lang="en-US" sz="1600" dirty="0"/>
              <a:t>)</a:t>
            </a:r>
            <a:r>
              <a:rPr lang="ru-RU" sz="1600" dirty="0"/>
              <a:t>, выведите на экран время выполнения для каждого варианта</a:t>
            </a:r>
            <a:r>
              <a:rPr lang="en-US" sz="1600" dirty="0"/>
              <a:t>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При помощи функции </a:t>
            </a:r>
            <a:r>
              <a:rPr lang="en-US" sz="1600" dirty="0">
                <a:solidFill>
                  <a:schemeClr val="accent1"/>
                </a:solidFill>
              </a:rPr>
              <a:t>filter() </a:t>
            </a:r>
            <a:r>
              <a:rPr lang="ru-RU" sz="1600" dirty="0"/>
              <a:t>и </a:t>
            </a:r>
            <a:r>
              <a:rPr lang="ru-RU" sz="1600" dirty="0">
                <a:solidFill>
                  <a:schemeClr val="accent1"/>
                </a:solidFill>
              </a:rPr>
              <a:t>лямбда-выражений</a:t>
            </a:r>
            <a:r>
              <a:rPr lang="ru-RU" sz="1600" dirty="0"/>
              <a:t> сгенерируйте список </a:t>
            </a:r>
            <a:r>
              <a:rPr lang="en-US" sz="1600" i="1" dirty="0">
                <a:solidFill>
                  <a:schemeClr val="accent1"/>
                </a:solidFill>
              </a:rPr>
              <a:t>lst2</a:t>
            </a:r>
            <a:r>
              <a:rPr lang="ru-RU" sz="1600" dirty="0"/>
              <a:t>, в котором будут только те элементы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ru-RU" sz="1600" dirty="0"/>
              <a:t>, которые больше среднего значения списка </a:t>
            </a:r>
            <a:r>
              <a:rPr lang="en-US" sz="1600" i="1" dirty="0" err="1">
                <a:solidFill>
                  <a:schemeClr val="accent1"/>
                </a:solidFill>
              </a:rPr>
              <a:t>lst</a:t>
            </a:r>
            <a:r>
              <a:rPr lang="en-US" sz="1600" dirty="0"/>
              <a:t>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0144384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Замыкание функции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7088BDF-AD4A-43DA-A0BE-26DA3916393D}"/>
              </a:ext>
            </a:extLst>
          </p:cNvPr>
          <p:cNvSpPr/>
          <p:nvPr/>
        </p:nvSpPr>
        <p:spPr>
          <a:xfrm>
            <a:off x="838201" y="911833"/>
            <a:ext cx="10515599" cy="7052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Замыкание (</a:t>
            </a:r>
            <a:r>
              <a:rPr lang="ru-RU" sz="1400" b="1" dirty="0" err="1"/>
              <a:t>closure</a:t>
            </a:r>
            <a:r>
              <a:rPr lang="ru-RU" sz="1400" b="1" dirty="0"/>
              <a:t>) </a:t>
            </a:r>
            <a:r>
              <a:rPr lang="ru-RU" sz="1400" dirty="0"/>
              <a:t>функции – концепция, в которой </a:t>
            </a:r>
            <a:r>
              <a:rPr lang="ru-RU" sz="1400" dirty="0">
                <a:solidFill>
                  <a:schemeClr val="accent1"/>
                </a:solidFill>
              </a:rPr>
              <a:t>вложенная функция имеет доступ </a:t>
            </a:r>
            <a:r>
              <a:rPr lang="ru-RU" sz="1400" dirty="0"/>
              <a:t>к локальным переменным функции более высокого порядка, после того, как </a:t>
            </a:r>
            <a:r>
              <a:rPr lang="ru-RU" sz="1400" dirty="0">
                <a:solidFill>
                  <a:schemeClr val="accent1"/>
                </a:solidFill>
              </a:rPr>
              <a:t>внешняя функция уже завершила свою работу</a:t>
            </a:r>
            <a:r>
              <a:rPr lang="ru-RU" sz="1400" dirty="0"/>
              <a:t>.</a:t>
            </a:r>
          </a:p>
        </p:txBody>
      </p:sp>
      <p:sp>
        <p:nvSpPr>
          <p:cNvPr id="8" name="Стрелка: вправо 7">
            <a:extLst>
              <a:ext uri="{FF2B5EF4-FFF2-40B4-BE49-F238E27FC236}">
                <a16:creationId xmlns:a16="http://schemas.microsoft.com/office/drawing/2014/main" id="{4A729F31-78D6-4076-AE85-0D81BDFB5260}"/>
              </a:ext>
            </a:extLst>
          </p:cNvPr>
          <p:cNvSpPr/>
          <p:nvPr/>
        </p:nvSpPr>
        <p:spPr>
          <a:xfrm>
            <a:off x="5410507" y="2911873"/>
            <a:ext cx="736846" cy="49715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171680B-4DEF-48CA-8E53-E83527AFB908}"/>
              </a:ext>
            </a:extLst>
          </p:cNvPr>
          <p:cNvSpPr/>
          <p:nvPr/>
        </p:nvSpPr>
        <p:spPr>
          <a:xfrm>
            <a:off x="1682986" y="1600387"/>
            <a:ext cx="2174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Вложенная функция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CCF845B3-0430-49A5-8AB9-3AFB67D1391E}"/>
              </a:ext>
            </a:extLst>
          </p:cNvPr>
          <p:cNvSpPr/>
          <p:nvPr/>
        </p:nvSpPr>
        <p:spPr>
          <a:xfrm>
            <a:off x="7662094" y="1451362"/>
            <a:ext cx="21981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Замыкание функции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6F9282B-B54C-468D-AF1D-97315A438B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61292"/>
            <a:ext cx="4427490" cy="2895461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73625B01-3314-4391-978B-74F5E57430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5887" y="1820054"/>
            <a:ext cx="5070516" cy="3108129"/>
          </a:xfrm>
          <a:prstGeom prst="rect">
            <a:avLst/>
          </a:prstGeom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63ED81EE-1B9C-48F5-B2A0-1AD2A859F9B2}"/>
              </a:ext>
            </a:extLst>
          </p:cNvPr>
          <p:cNvGrpSpPr/>
          <p:nvPr/>
        </p:nvGrpSpPr>
        <p:grpSpPr>
          <a:xfrm>
            <a:off x="763479" y="5218172"/>
            <a:ext cx="5184560" cy="1320740"/>
            <a:chOff x="1979720" y="5257613"/>
            <a:chExt cx="5184560" cy="1320740"/>
          </a:xfrm>
        </p:grpSpPr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9B569CE1-2256-4BAB-8F9F-4D2BB3F57508}"/>
                </a:ext>
              </a:extLst>
            </p:cNvPr>
            <p:cNvSpPr/>
            <p:nvPr/>
          </p:nvSpPr>
          <p:spPr>
            <a:xfrm>
              <a:off x="1979720" y="5257613"/>
              <a:ext cx="5184560" cy="132074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ru-RU" sz="1200" dirty="0"/>
                <a:t>__</a:t>
              </a:r>
              <a:r>
                <a:rPr lang="en-US" sz="1200" dirty="0"/>
                <a:t>main__</a:t>
              </a:r>
              <a:endParaRPr lang="ru-RU" sz="1200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8A4269C-FB34-4F48-A563-E6DCAF5595F9}"/>
                </a:ext>
              </a:extLst>
            </p:cNvPr>
            <p:cNvSpPr/>
            <p:nvPr/>
          </p:nvSpPr>
          <p:spPr>
            <a:xfrm>
              <a:off x="3109710" y="5382801"/>
              <a:ext cx="2986290" cy="1035753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r"/>
              <a:r>
                <a:rPr lang="en-US" sz="1200" dirty="0" err="1"/>
                <a:t>print_some_text</a:t>
              </a:r>
              <a:endParaRPr lang="en-US" sz="1200" dirty="0"/>
            </a:p>
            <a:p>
              <a:pPr algn="r"/>
              <a:r>
                <a:rPr lang="en-US" sz="1200" i="1" dirty="0">
                  <a:solidFill>
                    <a:schemeClr val="tx1"/>
                  </a:solidFill>
                </a:rPr>
                <a:t>text = </a:t>
              </a:r>
              <a:r>
                <a:rPr lang="ru-RU" sz="1200" i="1" dirty="0">
                  <a:solidFill>
                    <a:schemeClr val="tx1"/>
                  </a:solidFill>
                </a:rPr>
                <a:t>«Текст основной…»</a:t>
              </a:r>
            </a:p>
          </p:txBody>
        </p:sp>
        <p:sp>
          <p:nvSpPr>
            <p:cNvPr id="17" name="Прямоугольник 16">
              <a:extLst>
                <a:ext uri="{FF2B5EF4-FFF2-40B4-BE49-F238E27FC236}">
                  <a16:creationId xmlns:a16="http://schemas.microsoft.com/office/drawing/2014/main" id="{8FD67889-214C-4F05-B111-52BBC8A6EF7D}"/>
                </a:ext>
              </a:extLst>
            </p:cNvPr>
            <p:cNvSpPr/>
            <p:nvPr/>
          </p:nvSpPr>
          <p:spPr>
            <a:xfrm>
              <a:off x="3195960" y="5819438"/>
              <a:ext cx="2043787" cy="516771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dirty="0" err="1"/>
                <a:t>add_important_information</a:t>
              </a:r>
              <a:endParaRPr lang="en-US" sz="1200" dirty="0"/>
            </a:p>
          </p:txBody>
        </p: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CC0FB025-4B2D-4238-BF4C-660AE45DF098}"/>
                </a:ext>
              </a:extLst>
            </p:cNvPr>
            <p:cNvSpPr/>
            <p:nvPr/>
          </p:nvSpPr>
          <p:spPr>
            <a:xfrm>
              <a:off x="6453310" y="6089922"/>
              <a:ext cx="2584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/>
                <a:t>f</a:t>
              </a:r>
              <a:endParaRPr lang="ru-RU" b="1" dirty="0"/>
            </a:p>
          </p:txBody>
        </p:sp>
        <p:sp>
          <p:nvSpPr>
            <p:cNvPr id="19" name="Овал 18">
              <a:extLst>
                <a:ext uri="{FF2B5EF4-FFF2-40B4-BE49-F238E27FC236}">
                  <a16:creationId xmlns:a16="http://schemas.microsoft.com/office/drawing/2014/main" id="{10F21D7D-E7F0-4230-AFDF-2D9DB0E77A8E}"/>
                </a:ext>
              </a:extLst>
            </p:cNvPr>
            <p:cNvSpPr/>
            <p:nvPr/>
          </p:nvSpPr>
          <p:spPr>
            <a:xfrm>
              <a:off x="5096142" y="5935013"/>
              <a:ext cx="1482571" cy="270484"/>
            </a:xfrm>
            <a:prstGeom prst="ellipse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Стрелка: вправо 19">
              <a:extLst>
                <a:ext uri="{FF2B5EF4-FFF2-40B4-BE49-F238E27FC236}">
                  <a16:creationId xmlns:a16="http://schemas.microsoft.com/office/drawing/2014/main" id="{886E21EE-053E-49CD-90E4-65915E7BF483}"/>
                </a:ext>
              </a:extLst>
            </p:cNvPr>
            <p:cNvSpPr/>
            <p:nvPr/>
          </p:nvSpPr>
          <p:spPr>
            <a:xfrm rot="10800000">
              <a:off x="5096143" y="6190785"/>
              <a:ext cx="1421410" cy="145424"/>
            </a:xfrm>
            <a:prstGeom prst="rightArrow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Стрелка: вправо 20">
              <a:extLst>
                <a:ext uri="{FF2B5EF4-FFF2-40B4-BE49-F238E27FC236}">
                  <a16:creationId xmlns:a16="http://schemas.microsoft.com/office/drawing/2014/main" id="{F848627D-5868-4EFF-9BC0-5419E3CF3B43}"/>
                </a:ext>
              </a:extLst>
            </p:cNvPr>
            <p:cNvSpPr/>
            <p:nvPr/>
          </p:nvSpPr>
          <p:spPr>
            <a:xfrm>
              <a:off x="5118840" y="5844931"/>
              <a:ext cx="583334" cy="145424"/>
            </a:xfrm>
            <a:prstGeom prst="right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Стрелка: вправо 21">
              <a:extLst>
                <a:ext uri="{FF2B5EF4-FFF2-40B4-BE49-F238E27FC236}">
                  <a16:creationId xmlns:a16="http://schemas.microsoft.com/office/drawing/2014/main" id="{39004EA6-42EC-4421-8806-0F4FC912F311}"/>
                </a:ext>
              </a:extLst>
            </p:cNvPr>
            <p:cNvSpPr/>
            <p:nvPr/>
          </p:nvSpPr>
          <p:spPr>
            <a:xfrm>
              <a:off x="5934220" y="5827965"/>
              <a:ext cx="583334" cy="145424"/>
            </a:xfrm>
            <a:prstGeom prst="rightArrow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C36D963A-52D5-4293-8735-BD9F1BD5DCF7}"/>
                </a:ext>
              </a:extLst>
            </p:cNvPr>
            <p:cNvSpPr/>
            <p:nvPr/>
          </p:nvSpPr>
          <p:spPr>
            <a:xfrm>
              <a:off x="5376315" y="5939323"/>
              <a:ext cx="9165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ru-RU" sz="1200" dirty="0">
                  <a:solidFill>
                    <a:srgbClr val="FFFF00"/>
                  </a:solidFill>
                </a:rPr>
                <a:t>замыкание</a:t>
              </a:r>
            </a:p>
          </p:txBody>
        </p:sp>
      </p:grp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D3A3523E-229F-44E6-8611-870D51D17492}"/>
              </a:ext>
            </a:extLst>
          </p:cNvPr>
          <p:cNvSpPr/>
          <p:nvPr/>
        </p:nvSpPr>
        <p:spPr>
          <a:xfrm>
            <a:off x="6373665" y="5141287"/>
            <a:ext cx="4774960" cy="13515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Замыкания полезны, например, когда вам нужно создать функции с долгоживущими переменными или когда вы хотите скрыть некоторые данные от внешнего кода, делая их доступными только внутри функции.</a:t>
            </a:r>
          </a:p>
        </p:txBody>
      </p:sp>
    </p:spTree>
    <p:extLst>
      <p:ext uri="{BB962C8B-B14F-4D97-AF65-F5344CB8AC3E}">
        <p14:creationId xmlns:p14="http://schemas.microsoft.com/office/powerpoint/2010/main" val="26525417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14*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2E387D4-B900-434D-B74B-20051B063ABE}"/>
              </a:ext>
            </a:extLst>
          </p:cNvPr>
          <p:cNvSpPr/>
          <p:nvPr/>
        </p:nvSpPr>
        <p:spPr>
          <a:xfrm>
            <a:off x="838200" y="856805"/>
            <a:ext cx="9974802" cy="30087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Создайте функцию </a:t>
            </a:r>
            <a:r>
              <a:rPr lang="en-US" sz="1600" i="1" dirty="0" err="1">
                <a:solidFill>
                  <a:schemeClr val="accent1"/>
                </a:solidFill>
              </a:rPr>
              <a:t>create_multiplier</a:t>
            </a:r>
            <a:r>
              <a:rPr lang="en-US" sz="1600" i="1" dirty="0">
                <a:solidFill>
                  <a:schemeClr val="accent1"/>
                </a:solidFill>
              </a:rPr>
              <a:t>(factor)</a:t>
            </a:r>
            <a:r>
              <a:rPr lang="en-US" sz="1600" dirty="0"/>
              <a:t>, </a:t>
            </a:r>
            <a:r>
              <a:rPr lang="ru-RU" sz="1600" dirty="0"/>
              <a:t>которая принимает на вход число, которое будет являться множителем.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Внутри функции </a:t>
            </a:r>
            <a:r>
              <a:rPr lang="en-US" sz="1600" i="1" dirty="0" err="1">
                <a:solidFill>
                  <a:schemeClr val="accent1"/>
                </a:solidFill>
              </a:rPr>
              <a:t>create_multiplier</a:t>
            </a:r>
            <a:r>
              <a:rPr lang="ru-RU" sz="1600" i="1" dirty="0">
                <a:solidFill>
                  <a:schemeClr val="accent1"/>
                </a:solidFill>
              </a:rPr>
              <a:t>() </a:t>
            </a:r>
            <a:r>
              <a:rPr lang="ru-RU" sz="1600" dirty="0"/>
              <a:t>создайте функцию </a:t>
            </a:r>
            <a:r>
              <a:rPr lang="en-US" sz="1600" i="1" dirty="0">
                <a:solidFill>
                  <a:schemeClr val="accent1"/>
                </a:solidFill>
              </a:rPr>
              <a:t>multiplier(x</a:t>
            </a:r>
            <a:r>
              <a:rPr lang="ru-RU" sz="1600" i="1" dirty="0">
                <a:solidFill>
                  <a:schemeClr val="accent1"/>
                </a:solidFill>
              </a:rPr>
              <a:t>)</a:t>
            </a:r>
            <a:r>
              <a:rPr lang="ru-RU" sz="1600" dirty="0"/>
              <a:t>, которая принимает на вход число, которое нужно умножить на множитель.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Используя концепцию замыкания функций объявите два объекта </a:t>
            </a:r>
            <a:r>
              <a:rPr lang="en-US" sz="1600" i="1" dirty="0">
                <a:solidFill>
                  <a:schemeClr val="accent1"/>
                </a:solidFill>
              </a:rPr>
              <a:t>double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triple</a:t>
            </a:r>
            <a:r>
              <a:rPr lang="ru-RU" sz="1600" dirty="0"/>
              <a:t>, которые будут ссылаться на функцию </a:t>
            </a:r>
            <a:r>
              <a:rPr lang="en-US" sz="1600" i="1" dirty="0" err="1">
                <a:solidFill>
                  <a:schemeClr val="accent1"/>
                </a:solidFill>
              </a:rPr>
              <a:t>create_multiplier</a:t>
            </a:r>
            <a:r>
              <a:rPr lang="ru-RU" sz="1600" dirty="0"/>
              <a:t>, но передавать в нее разные аргументы: 2 и 3 соответственно.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Присвойте значения функций </a:t>
            </a:r>
            <a:r>
              <a:rPr lang="en-US" sz="1600" i="1" dirty="0">
                <a:solidFill>
                  <a:schemeClr val="accent1"/>
                </a:solidFill>
              </a:rPr>
              <a:t>double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triple</a:t>
            </a:r>
            <a:r>
              <a:rPr lang="ru-RU" sz="1600" i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переменным </a:t>
            </a:r>
            <a:r>
              <a:rPr lang="en-US" sz="1600" i="1" dirty="0">
                <a:solidFill>
                  <a:schemeClr val="accent1"/>
                </a:solidFill>
              </a:rPr>
              <a:t>result1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result2</a:t>
            </a:r>
            <a:r>
              <a:rPr lang="ru-RU" sz="1600" dirty="0"/>
              <a:t> соответственно. В функции </a:t>
            </a:r>
            <a:r>
              <a:rPr lang="en-US" sz="1600" i="1" dirty="0">
                <a:solidFill>
                  <a:schemeClr val="accent1"/>
                </a:solidFill>
              </a:rPr>
              <a:t>double</a:t>
            </a:r>
            <a:r>
              <a:rPr lang="en-US" sz="1600" dirty="0"/>
              <a:t> </a:t>
            </a:r>
            <a:r>
              <a:rPr lang="ru-RU" sz="1600" dirty="0"/>
              <a:t>и </a:t>
            </a:r>
            <a:r>
              <a:rPr lang="en-US" sz="1600" i="1" dirty="0">
                <a:solidFill>
                  <a:schemeClr val="accent1"/>
                </a:solidFill>
              </a:rPr>
              <a:t>triple</a:t>
            </a:r>
            <a:r>
              <a:rPr lang="ru-RU" sz="1600" i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в качестве аргумента передайте одинаковое число, например, 10.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90B342-EE98-435E-BD0B-CAC9D1F68C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1401" y="3854937"/>
            <a:ext cx="4685166" cy="2783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61159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Декораторы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9EFB49B-C4EA-450D-9471-36C97B73E2E0}"/>
              </a:ext>
            </a:extLst>
          </p:cNvPr>
          <p:cNvSpPr/>
          <p:nvPr/>
        </p:nvSpPr>
        <p:spPr>
          <a:xfrm>
            <a:off x="838201" y="941765"/>
            <a:ext cx="10788939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Декораторы</a:t>
            </a:r>
            <a:r>
              <a:rPr lang="ru-RU" sz="1600" dirty="0"/>
              <a:t> – функции, которые позволяют изменить поведение произвольной функции без изменения ее кода.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4F5F0DC-8386-47F2-9B69-A31E0069F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6911" y="1940053"/>
            <a:ext cx="4047518" cy="3741403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08AEBE4-5924-4530-B5D1-9C2E35A73823}"/>
              </a:ext>
            </a:extLst>
          </p:cNvPr>
          <p:cNvSpPr/>
          <p:nvPr/>
        </p:nvSpPr>
        <p:spPr>
          <a:xfrm>
            <a:off x="838200" y="1356816"/>
            <a:ext cx="6309220" cy="4260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Принцип работы декоратора основан на принципах механизме замыкания функций. Т.е. в функцию-декоратор передается функция, которую нужно декорировать: </a:t>
            </a:r>
            <a:r>
              <a:rPr lang="en-US" sz="1400" dirty="0"/>
              <a:t>decorator(function</a:t>
            </a:r>
            <a:r>
              <a:rPr lang="ru-RU" sz="1400" dirty="0"/>
              <a:t>). Для упрощения синтаксиса декоратор обычно обозначается с использованием «</a:t>
            </a:r>
            <a:r>
              <a:rPr lang="en-US" sz="1400" b="1" dirty="0">
                <a:solidFill>
                  <a:schemeClr val="accent1"/>
                </a:solidFill>
              </a:rPr>
              <a:t>@</a:t>
            </a:r>
            <a:r>
              <a:rPr lang="ru-RU" sz="1400" dirty="0"/>
              <a:t>»</a:t>
            </a:r>
            <a:r>
              <a:rPr lang="en-US" sz="1400" dirty="0"/>
              <a:t> </a:t>
            </a:r>
            <a:r>
              <a:rPr lang="ru-RU" sz="1400" dirty="0"/>
              <a:t>и указывается непосредственно перед объявлением функции. Для функции можно использовать несколько декораторов, при этом они указываются друг под другом, </a:t>
            </a:r>
            <a:r>
              <a:rPr lang="ru-RU" sz="1400" dirty="0">
                <a:solidFill>
                  <a:schemeClr val="accent1"/>
                </a:solidFill>
              </a:rPr>
              <a:t>порядок декорирования важен</a:t>
            </a:r>
            <a:r>
              <a:rPr lang="ru-RU" sz="1400" dirty="0"/>
              <a:t>.</a:t>
            </a:r>
          </a:p>
          <a:p>
            <a:pPr>
              <a:lnSpc>
                <a:spcPct val="150000"/>
              </a:lnSpc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В указанном примере декоратор сохраняет значение времени до запуска декорируемой функции и вычитает его из текущего времени при завершении работы декорируемой функции, что позволяет вычислить время работы функции. При этом декорируемая функция выполняет свой алгоритм без изменений.</a:t>
            </a:r>
          </a:p>
        </p:txBody>
      </p:sp>
    </p:spTree>
    <p:extLst>
      <p:ext uri="{BB962C8B-B14F-4D97-AF65-F5344CB8AC3E}">
        <p14:creationId xmlns:p14="http://schemas.microsoft.com/office/powerpoint/2010/main" val="12298873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Генераторы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59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C1256D1-1A54-40B8-B394-1F02063A67AD}"/>
              </a:ext>
            </a:extLst>
          </p:cNvPr>
          <p:cNvSpPr/>
          <p:nvPr/>
        </p:nvSpPr>
        <p:spPr>
          <a:xfrm>
            <a:off x="838201" y="908971"/>
            <a:ext cx="6316079" cy="2321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Генератор</a:t>
            </a:r>
            <a:r>
              <a:rPr lang="ru-RU" sz="1400" dirty="0"/>
              <a:t> – объект, который сразу </a:t>
            </a:r>
            <a:r>
              <a:rPr lang="ru-RU" sz="1400" dirty="0">
                <a:solidFill>
                  <a:schemeClr val="accent1"/>
                </a:solidFill>
              </a:rPr>
              <a:t>при создании не вычисляет </a:t>
            </a:r>
            <a:r>
              <a:rPr lang="ru-RU" sz="1400" dirty="0"/>
              <a:t>значения всех своих элементов, а хранит в памяти только последний вычисленный элемент, правило перехода к следующему и условие, при котором выполнение прерывается. Вычисление следующего значения происходит лишь при выполнении метода </a:t>
            </a:r>
            <a:r>
              <a:rPr lang="ru-RU" sz="1400" b="1" dirty="0" err="1">
                <a:solidFill>
                  <a:schemeClr val="accent1"/>
                </a:solidFill>
              </a:rPr>
              <a:t>next</a:t>
            </a:r>
            <a:r>
              <a:rPr lang="ru-RU" sz="1400" b="1" dirty="0">
                <a:solidFill>
                  <a:schemeClr val="accent1"/>
                </a:solidFill>
              </a:rPr>
              <a:t>(), </a:t>
            </a:r>
            <a:r>
              <a:rPr lang="ru-RU" sz="1400" dirty="0"/>
              <a:t>код выполняется до следующего оператора </a:t>
            </a:r>
            <a:r>
              <a:rPr lang="en-US" sz="1400" dirty="0">
                <a:solidFill>
                  <a:schemeClr val="accent1"/>
                </a:solidFill>
              </a:rPr>
              <a:t>yield</a:t>
            </a:r>
            <a:r>
              <a:rPr lang="ru-RU" sz="1400" dirty="0">
                <a:solidFill>
                  <a:schemeClr val="accent1"/>
                </a:solidFill>
              </a:rPr>
              <a:t>. </a:t>
            </a:r>
            <a:r>
              <a:rPr lang="ru-RU" sz="1400" dirty="0"/>
              <a:t>Предыдущее значение при этом теряется.</a:t>
            </a:r>
            <a:r>
              <a:rPr lang="en-US" sz="1400" dirty="0"/>
              <a:t> </a:t>
            </a:r>
            <a:r>
              <a:rPr lang="ru-RU" sz="1400" dirty="0"/>
              <a:t>Генератор уменьшает потребление памяти и ускоряет процесс обработки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E537890-46BD-45C3-A3C5-BA1E39264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7103" y="780176"/>
            <a:ext cx="4284829" cy="440307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85EA2C-0EE1-4A29-BC4A-FC5627E4A4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0796" y="3458881"/>
            <a:ext cx="2919644" cy="311140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D9C65DC9-10F9-456B-BCB1-F351F95B6B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87103" y="5303886"/>
            <a:ext cx="3725662" cy="912011"/>
          </a:xfrm>
          <a:prstGeom prst="rect">
            <a:avLst/>
          </a:prstGeom>
        </p:spPr>
      </p:pic>
      <p:grpSp>
        <p:nvGrpSpPr>
          <p:cNvPr id="12" name="Группа 11">
            <a:extLst>
              <a:ext uri="{FF2B5EF4-FFF2-40B4-BE49-F238E27FC236}">
                <a16:creationId xmlns:a16="http://schemas.microsoft.com/office/drawing/2014/main" id="{76E7E78A-285C-4E50-9F51-FCE4ACBB6BD7}"/>
              </a:ext>
            </a:extLst>
          </p:cNvPr>
          <p:cNvGrpSpPr/>
          <p:nvPr/>
        </p:nvGrpSpPr>
        <p:grpSpPr>
          <a:xfrm>
            <a:off x="967665" y="3245074"/>
            <a:ext cx="3666466" cy="3184630"/>
            <a:chOff x="967665" y="3245074"/>
            <a:chExt cx="3666466" cy="3184630"/>
          </a:xfrm>
        </p:grpSpPr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1DB660BA-4EED-4181-8D27-3AEE315AB414}"/>
                </a:ext>
              </a:extLst>
            </p:cNvPr>
            <p:cNvSpPr/>
            <p:nvPr/>
          </p:nvSpPr>
          <p:spPr>
            <a:xfrm>
              <a:off x="967665" y="3245074"/>
              <a:ext cx="1420427" cy="427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Создание </a:t>
              </a:r>
              <a:r>
                <a:rPr lang="en-US" sz="1200" dirty="0"/>
                <a:t>generator object</a:t>
              </a:r>
              <a:endParaRPr lang="ru-RU" sz="1200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DD6C5265-0DD6-44E3-9FC2-991C5AB934D7}"/>
                </a:ext>
              </a:extLst>
            </p:cNvPr>
            <p:cNvSpPr/>
            <p:nvPr/>
          </p:nvSpPr>
          <p:spPr>
            <a:xfrm>
              <a:off x="967665" y="3916531"/>
              <a:ext cx="1420427" cy="427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Вызов </a:t>
              </a:r>
              <a:r>
                <a:rPr lang="en-US" sz="1200" dirty="0"/>
                <a:t>generator object</a:t>
              </a:r>
              <a:r>
                <a:rPr lang="ru-RU" sz="1200" dirty="0"/>
                <a:t> через </a:t>
              </a:r>
              <a:r>
                <a:rPr lang="en-US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next()</a:t>
              </a:r>
              <a:endParaRPr lang="ru-RU" sz="12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C336DEE3-DF53-4BF0-A5D6-35B3CF8DFF9E}"/>
                </a:ext>
              </a:extLst>
            </p:cNvPr>
            <p:cNvSpPr/>
            <p:nvPr/>
          </p:nvSpPr>
          <p:spPr>
            <a:xfrm>
              <a:off x="2707209" y="3919637"/>
              <a:ext cx="1926920" cy="427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Выполнение алгоритма до первого </a:t>
              </a:r>
              <a:r>
                <a:rPr lang="en-US" sz="1200" b="1" dirty="0">
                  <a:solidFill>
                    <a:srgbClr val="A03E9E"/>
                  </a:solidFill>
                </a:rPr>
                <a:t>yield</a:t>
              </a:r>
              <a:endParaRPr lang="ru-RU" sz="1200" b="1" dirty="0">
                <a:solidFill>
                  <a:srgbClr val="A03E9E"/>
                </a:solidFill>
              </a:endParaRPr>
            </a:p>
          </p:txBody>
        </p:sp>
        <p:cxnSp>
          <p:nvCxnSpPr>
            <p:cNvPr id="16" name="Прямая со стрелкой 15">
              <a:extLst>
                <a:ext uri="{FF2B5EF4-FFF2-40B4-BE49-F238E27FC236}">
                  <a16:creationId xmlns:a16="http://schemas.microsoft.com/office/drawing/2014/main" id="{25AE1422-E67F-431B-BC4B-FEE9EA577B42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>
              <a:off x="1677879" y="3672688"/>
              <a:ext cx="0" cy="2438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FEAE22F6-2534-43F7-8393-03C022BC66B0}"/>
                </a:ext>
              </a:extLst>
            </p:cNvPr>
            <p:cNvCxnSpPr>
              <a:cxnSpLocks/>
              <a:stCxn id="14" idx="3"/>
              <a:endCxn id="15" idx="1"/>
            </p:cNvCxnSpPr>
            <p:nvPr/>
          </p:nvCxnSpPr>
          <p:spPr>
            <a:xfrm>
              <a:off x="2388092" y="4130338"/>
              <a:ext cx="319117" cy="31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Прямоугольник 17">
              <a:extLst>
                <a:ext uri="{FF2B5EF4-FFF2-40B4-BE49-F238E27FC236}">
                  <a16:creationId xmlns:a16="http://schemas.microsoft.com/office/drawing/2014/main" id="{046EE94D-4808-49C0-AE91-80C7A524649D}"/>
                </a:ext>
              </a:extLst>
            </p:cNvPr>
            <p:cNvSpPr/>
            <p:nvPr/>
          </p:nvSpPr>
          <p:spPr>
            <a:xfrm>
              <a:off x="967665" y="4695993"/>
              <a:ext cx="1420427" cy="427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Вызов </a:t>
              </a:r>
              <a:r>
                <a:rPr lang="en-US" sz="1200" dirty="0"/>
                <a:t>generator object</a:t>
              </a:r>
              <a:r>
                <a:rPr lang="ru-RU" sz="1200" dirty="0"/>
                <a:t> через </a:t>
              </a:r>
              <a:r>
                <a:rPr lang="en-US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next()</a:t>
              </a:r>
              <a:endParaRPr lang="ru-RU" sz="12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19" name="Прямая со стрелкой 18">
              <a:extLst>
                <a:ext uri="{FF2B5EF4-FFF2-40B4-BE49-F238E27FC236}">
                  <a16:creationId xmlns:a16="http://schemas.microsoft.com/office/drawing/2014/main" id="{2C6B5A08-794A-4DC7-8E5C-FA0F7578280D}"/>
                </a:ext>
              </a:extLst>
            </p:cNvPr>
            <p:cNvCxnSpPr>
              <a:stCxn id="14" idx="2"/>
              <a:endCxn id="18" idx="0"/>
            </p:cNvCxnSpPr>
            <p:nvPr/>
          </p:nvCxnSpPr>
          <p:spPr>
            <a:xfrm>
              <a:off x="1677879" y="4344145"/>
              <a:ext cx="0" cy="3518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Прямоугольник 19">
              <a:extLst>
                <a:ext uri="{FF2B5EF4-FFF2-40B4-BE49-F238E27FC236}">
                  <a16:creationId xmlns:a16="http://schemas.microsoft.com/office/drawing/2014/main" id="{72D42115-73F2-4E8D-BF6D-47448D9350A3}"/>
                </a:ext>
              </a:extLst>
            </p:cNvPr>
            <p:cNvSpPr/>
            <p:nvPr/>
          </p:nvSpPr>
          <p:spPr>
            <a:xfrm>
              <a:off x="2707208" y="4695994"/>
              <a:ext cx="1926923" cy="427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Выполнение алгоритма</a:t>
              </a:r>
              <a:r>
                <a:rPr lang="en-US" sz="1200" dirty="0"/>
                <a:t> </a:t>
              </a:r>
              <a:r>
                <a:rPr lang="ru-RU" sz="1200" dirty="0"/>
                <a:t>от первого до второго </a:t>
              </a:r>
              <a:r>
                <a:rPr lang="en-US" sz="1200" b="1" dirty="0">
                  <a:solidFill>
                    <a:srgbClr val="A03E9E"/>
                  </a:solidFill>
                </a:rPr>
                <a:t>yield</a:t>
              </a:r>
              <a:endParaRPr lang="ru-RU" sz="1200" b="1" dirty="0">
                <a:solidFill>
                  <a:srgbClr val="A03E9E"/>
                </a:solidFill>
              </a:endParaRPr>
            </a:p>
          </p:txBody>
        </p:sp>
        <p:cxnSp>
          <p:nvCxnSpPr>
            <p:cNvPr id="21" name="Прямая со стрелкой 20">
              <a:extLst>
                <a:ext uri="{FF2B5EF4-FFF2-40B4-BE49-F238E27FC236}">
                  <a16:creationId xmlns:a16="http://schemas.microsoft.com/office/drawing/2014/main" id="{F9BD87D1-B4C1-41BF-94FE-F5CE458ABD9C}"/>
                </a:ext>
              </a:extLst>
            </p:cNvPr>
            <p:cNvCxnSpPr>
              <a:cxnSpLocks/>
              <a:stCxn id="18" idx="3"/>
              <a:endCxn id="20" idx="1"/>
            </p:cNvCxnSpPr>
            <p:nvPr/>
          </p:nvCxnSpPr>
          <p:spPr>
            <a:xfrm>
              <a:off x="2388092" y="4909800"/>
              <a:ext cx="319116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93E55BE6-3372-4F84-981A-293F82F450C9}"/>
                </a:ext>
              </a:extLst>
            </p:cNvPr>
            <p:cNvSpPr/>
            <p:nvPr/>
          </p:nvSpPr>
          <p:spPr>
            <a:xfrm>
              <a:off x="967665" y="6002090"/>
              <a:ext cx="1420427" cy="42761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Вызов </a:t>
              </a:r>
              <a:r>
                <a:rPr lang="en-US" sz="1200" dirty="0"/>
                <a:t>generator object</a:t>
              </a:r>
              <a:r>
                <a:rPr lang="ru-RU" sz="1200" dirty="0"/>
                <a:t> через </a:t>
              </a:r>
              <a:r>
                <a:rPr lang="en-US" sz="1200" b="1" dirty="0">
                  <a:solidFill>
                    <a:schemeClr val="accent4">
                      <a:lumMod val="60000"/>
                      <a:lumOff val="40000"/>
                    </a:schemeClr>
                  </a:solidFill>
                </a:rPr>
                <a:t>next()</a:t>
              </a:r>
              <a:endParaRPr lang="ru-RU" sz="1200" b="1" dirty="0">
                <a:solidFill>
                  <a:schemeClr val="accent4">
                    <a:lumMod val="60000"/>
                    <a:lumOff val="40000"/>
                  </a:schemeClr>
                </a:solidFill>
              </a:endParaRPr>
            </a:p>
          </p:txBody>
        </p:sp>
        <p:cxnSp>
          <p:nvCxnSpPr>
            <p:cNvPr id="23" name="Прямая со стрелкой 22">
              <a:extLst>
                <a:ext uri="{FF2B5EF4-FFF2-40B4-BE49-F238E27FC236}">
                  <a16:creationId xmlns:a16="http://schemas.microsoft.com/office/drawing/2014/main" id="{50D3E4CC-36F1-4644-98EC-BD91FC05B69C}"/>
                </a:ext>
              </a:extLst>
            </p:cNvPr>
            <p:cNvCxnSpPr>
              <a:stCxn id="18" idx="2"/>
              <a:endCxn id="22" idx="0"/>
            </p:cNvCxnSpPr>
            <p:nvPr/>
          </p:nvCxnSpPr>
          <p:spPr>
            <a:xfrm>
              <a:off x="1677879" y="5123607"/>
              <a:ext cx="0" cy="878483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A013D781-B367-4DFF-AC59-C181654CCEA0}"/>
                </a:ext>
              </a:extLst>
            </p:cNvPr>
            <p:cNvSpPr/>
            <p:nvPr/>
          </p:nvSpPr>
          <p:spPr>
            <a:xfrm>
              <a:off x="2707208" y="5472350"/>
              <a:ext cx="1926914" cy="427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Выполнение алгоритма</a:t>
              </a:r>
              <a:r>
                <a:rPr lang="en-US" sz="1200" dirty="0"/>
                <a:t> </a:t>
              </a:r>
              <a:r>
                <a:rPr lang="ru-RU" sz="1200" dirty="0"/>
                <a:t>до последнего </a:t>
              </a:r>
              <a:r>
                <a:rPr lang="en-US" sz="1200" b="1" dirty="0">
                  <a:solidFill>
                    <a:srgbClr val="A03E9E"/>
                  </a:solidFill>
                </a:rPr>
                <a:t>yield</a:t>
              </a:r>
              <a:endParaRPr lang="ru-RU" sz="1200" b="1" dirty="0">
                <a:solidFill>
                  <a:srgbClr val="A03E9E"/>
                </a:solidFill>
              </a:endParaRPr>
            </a:p>
          </p:txBody>
        </p:sp>
        <p:cxnSp>
          <p:nvCxnSpPr>
            <p:cNvPr id="25" name="Прямая со стрелкой 24">
              <a:extLst>
                <a:ext uri="{FF2B5EF4-FFF2-40B4-BE49-F238E27FC236}">
                  <a16:creationId xmlns:a16="http://schemas.microsoft.com/office/drawing/2014/main" id="{C458E96F-6551-472E-8B9B-3C1DF58A7CC6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2316415" y="5686156"/>
              <a:ext cx="39079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12CE126A-9ABA-40D3-91C1-9516090453CA}"/>
                </a:ext>
              </a:extLst>
            </p:cNvPr>
            <p:cNvSpPr/>
            <p:nvPr/>
          </p:nvSpPr>
          <p:spPr>
            <a:xfrm>
              <a:off x="2697672" y="6002090"/>
              <a:ext cx="1926914" cy="427614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200" dirty="0"/>
                <a:t>Вызов исключения </a:t>
              </a:r>
              <a:r>
                <a:rPr lang="en-US" sz="1200" b="1" dirty="0" err="1">
                  <a:solidFill>
                    <a:srgbClr val="C00000"/>
                  </a:solidFill>
                </a:rPr>
                <a:t>StopIteration</a:t>
              </a:r>
              <a:endParaRPr lang="ru-RU" sz="1200" b="1" dirty="0">
                <a:solidFill>
                  <a:srgbClr val="C00000"/>
                </a:solidFill>
              </a:endParaRPr>
            </a:p>
          </p:txBody>
        </p:sp>
        <p:cxnSp>
          <p:nvCxnSpPr>
            <p:cNvPr id="27" name="Прямая со стрелкой 26">
              <a:extLst>
                <a:ext uri="{FF2B5EF4-FFF2-40B4-BE49-F238E27FC236}">
                  <a16:creationId xmlns:a16="http://schemas.microsoft.com/office/drawing/2014/main" id="{21276BE3-8626-44B5-AC36-B4514FF934E7}"/>
                </a:ext>
              </a:extLst>
            </p:cNvPr>
            <p:cNvCxnSpPr>
              <a:stCxn id="22" idx="3"/>
              <a:endCxn id="26" idx="1"/>
            </p:cNvCxnSpPr>
            <p:nvPr/>
          </p:nvCxnSpPr>
          <p:spPr>
            <a:xfrm>
              <a:off x="2388092" y="6215897"/>
              <a:ext cx="30958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758189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 (Style Guide for Python Code)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D93C8C6-4F05-4055-A6A4-915488309317}"/>
              </a:ext>
            </a:extLst>
          </p:cNvPr>
          <p:cNvSpPr txBox="1"/>
          <p:nvPr/>
        </p:nvSpPr>
        <p:spPr>
          <a:xfrm>
            <a:off x="945293" y="980201"/>
            <a:ext cx="10329347" cy="46294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PEP8 - </a:t>
            </a:r>
            <a:r>
              <a:rPr lang="ru-RU" sz="1600" dirty="0"/>
              <a:t> документ, описывающий общепринятый стиль написания кода на языке </a:t>
            </a:r>
            <a:r>
              <a:rPr lang="ru-RU" sz="1600" dirty="0" err="1"/>
              <a:t>Python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en-US" sz="1400" dirty="0">
                <a:hlinkClick r:id="rId4"/>
              </a:rPr>
              <a:t>https://peps.python.org/pep-0008/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hlinkClick r:id="rId4"/>
              </a:rPr>
              <a:t>https://pythonworld.ru/osnovy/pep-8-rukovodstvo-po-napisaniyu-koda-na-python.html</a:t>
            </a:r>
            <a:r>
              <a:rPr lang="en-US" sz="1400" dirty="0"/>
              <a:t> </a:t>
            </a:r>
          </a:p>
          <a:p>
            <a:pPr>
              <a:lnSpc>
                <a:spcPct val="150000"/>
              </a:lnSpc>
            </a:pPr>
            <a:endParaRPr lang="en-US" sz="1400" dirty="0">
              <a:hlinkClick r:id="rId4"/>
            </a:endParaRPr>
          </a:p>
          <a:p>
            <a:pPr>
              <a:lnSpc>
                <a:spcPct val="150000"/>
              </a:lnSpc>
            </a:pPr>
            <a:r>
              <a:rPr lang="ru-RU" sz="1400" b="1" dirty="0"/>
              <a:t>«Код читается намного больше раз, чем пишется»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Правильное использование отступов.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Правильное использование пробелов внутри строки.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Правильное использование пустых строк.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Длину строки рекомендуется ограничить 79 символами.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Каждый импорт должен быть на отдельной строке.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Импорты всегда помещаются в начало файла в порядке: стандартные библиотеки </a:t>
            </a:r>
            <a:r>
              <a:rPr lang="en-US" sz="1400" dirty="0"/>
              <a:t>-&gt; </a:t>
            </a:r>
            <a:r>
              <a:rPr lang="ru-RU" sz="1400" dirty="0"/>
              <a:t>сторонние </a:t>
            </a:r>
            <a:r>
              <a:rPr lang="en-US" sz="1400" dirty="0"/>
              <a:t>-&gt;</a:t>
            </a:r>
            <a:r>
              <a:rPr lang="ru-RU" sz="1400" dirty="0"/>
              <a:t> модули проекта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Комментарии, противоречащие коду, хуже, чем отсутствие комментариев. Всегда исправляйте комментарии, если меняете код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Соглашения по именованию.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Другие рекомендации (исключения, кодировка, контроль версий и т.п.)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7329025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Исключения (</a:t>
            </a:r>
            <a:r>
              <a:rPr lang="en-US" sz="2800" b="1" dirty="0">
                <a:solidFill>
                  <a:srgbClr val="FF0000"/>
                </a:solidFill>
              </a:rPr>
              <a:t>class Exception)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61182A9-66FB-4874-8415-55DE07CA19E1}"/>
              </a:ext>
            </a:extLst>
          </p:cNvPr>
          <p:cNvSpPr/>
          <p:nvPr/>
        </p:nvSpPr>
        <p:spPr>
          <a:xfrm>
            <a:off x="838200" y="920165"/>
            <a:ext cx="9974802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Во время выполнения программы могут возникать различные ошибки, которые в </a:t>
            </a:r>
            <a:r>
              <a:rPr lang="en-US" sz="1600" dirty="0"/>
              <a:t>Python </a:t>
            </a:r>
            <a:r>
              <a:rPr lang="ru-RU" sz="1600" dirty="0"/>
              <a:t>вызывают сработку так называемых исключений – специального типа данных, в котором передается тип ошибки, ее описание и </a:t>
            </a:r>
            <a:r>
              <a:rPr lang="ru-RU" sz="1600" dirty="0" err="1"/>
              <a:t>трейс</a:t>
            </a:r>
            <a:r>
              <a:rPr lang="ru-RU" sz="1600" dirty="0"/>
              <a:t> вызова инструкции, вызвавшей ошибку.</a:t>
            </a:r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Если возникшее исключение никак не обработать, это приведет к завершению выполнения программы.</a:t>
            </a:r>
          </a:p>
        </p:txBody>
      </p:sp>
      <p:pic>
        <p:nvPicPr>
          <p:cNvPr id="8" name="Picture 2" descr="Руководство по исключению Python | betacode.net">
            <a:extLst>
              <a:ext uri="{FF2B5EF4-FFF2-40B4-BE49-F238E27FC236}">
                <a16:creationId xmlns:a16="http://schemas.microsoft.com/office/drawing/2014/main" id="{25492C87-8013-47AC-965A-77D36E4C6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8051" y="1897938"/>
            <a:ext cx="6667500" cy="3638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05402D3-5925-459F-988E-1B3B15FB7C91}"/>
              </a:ext>
            </a:extLst>
          </p:cNvPr>
          <p:cNvSpPr/>
          <p:nvPr/>
        </p:nvSpPr>
        <p:spPr>
          <a:xfrm>
            <a:off x="3399666" y="5259489"/>
            <a:ext cx="3686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/>
              <a:t>https://betacode.net/11421/python-exception-handling</a:t>
            </a:r>
          </a:p>
        </p:txBody>
      </p:sp>
    </p:spTree>
    <p:extLst>
      <p:ext uri="{BB962C8B-B14F-4D97-AF65-F5344CB8AC3E}">
        <p14:creationId xmlns:p14="http://schemas.microsoft.com/office/powerpoint/2010/main" val="376055876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Обработка исключений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B07B722-8DE1-419F-A305-8F4CAB0463A2}"/>
              </a:ext>
            </a:extLst>
          </p:cNvPr>
          <p:cNvSpPr/>
          <p:nvPr/>
        </p:nvSpPr>
        <p:spPr>
          <a:xfrm>
            <a:off x="838200" y="834992"/>
            <a:ext cx="10738282" cy="5886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Конструкция </a:t>
            </a:r>
            <a:r>
              <a:rPr lang="en-US" sz="1600" dirty="0"/>
              <a:t>try-except </a:t>
            </a:r>
            <a:r>
              <a:rPr lang="ru-RU" sz="1600" dirty="0"/>
              <a:t>нужна для обработки исключений.</a:t>
            </a:r>
            <a:r>
              <a:rPr lang="en-US" sz="1600" dirty="0"/>
              <a:t> </a:t>
            </a:r>
            <a:r>
              <a:rPr lang="ru-RU" sz="1600" dirty="0"/>
              <a:t>Базовый синтаксис конструкции: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try: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в котором может произойти ошибка</a:t>
            </a:r>
            <a:r>
              <a:rPr lang="en-US" sz="1600" i="1" dirty="0"/>
              <a:t>&gt;</a:t>
            </a:r>
            <a:endParaRPr lang="ru-RU" sz="1600" i="1" dirty="0"/>
          </a:p>
          <a:p>
            <a:r>
              <a:rPr lang="en-US" sz="1600" b="1" dirty="0">
                <a:solidFill>
                  <a:schemeClr val="accent1"/>
                </a:solidFill>
              </a:rPr>
              <a:t>except</a:t>
            </a:r>
            <a:r>
              <a:rPr lang="ru-RU" sz="1600" b="1" dirty="0"/>
              <a:t> </a:t>
            </a:r>
            <a:r>
              <a:rPr lang="en-US" sz="1600" i="1" dirty="0"/>
              <a:t>&lt;</a:t>
            </a:r>
            <a:r>
              <a:rPr lang="ru-RU" sz="1600" i="1" dirty="0"/>
              <a:t>один тип исключения</a:t>
            </a:r>
            <a:r>
              <a:rPr lang="en-US" sz="1600" i="1" dirty="0"/>
              <a:t>&gt;</a:t>
            </a:r>
            <a:r>
              <a:rPr lang="en-US" sz="1600" b="1" i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 при возникновении ошибки</a:t>
            </a:r>
            <a:r>
              <a:rPr lang="en-US" sz="1600" i="1" dirty="0"/>
              <a:t>&gt;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except</a:t>
            </a:r>
            <a:r>
              <a:rPr lang="ru-RU" sz="1600" b="1" dirty="0"/>
              <a:t> </a:t>
            </a:r>
            <a:r>
              <a:rPr lang="en-US" sz="1600" dirty="0"/>
              <a:t>&lt;</a:t>
            </a:r>
            <a:r>
              <a:rPr lang="ru-RU" sz="1600" dirty="0"/>
              <a:t>другой тип исключения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 при возникновении ошибки</a:t>
            </a:r>
            <a:r>
              <a:rPr lang="en-US" sz="1600" i="1" dirty="0"/>
              <a:t>&gt;</a:t>
            </a:r>
            <a:endParaRPr lang="en-US" sz="1600" dirty="0"/>
          </a:p>
          <a:p>
            <a:r>
              <a:rPr lang="en-US" sz="1600" b="1" dirty="0">
                <a:solidFill>
                  <a:schemeClr val="accent1"/>
                </a:solidFill>
              </a:rPr>
              <a:t>else: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выполнится, если ошибки не было</a:t>
            </a:r>
            <a:r>
              <a:rPr lang="en-US" sz="1600" i="1" dirty="0"/>
              <a:t>&gt;</a:t>
            </a:r>
          </a:p>
          <a:p>
            <a:r>
              <a:rPr lang="en-US" sz="1600" b="1" dirty="0">
                <a:solidFill>
                  <a:schemeClr val="accent1"/>
                </a:solidFill>
              </a:rPr>
              <a:t>finally:</a:t>
            </a:r>
          </a:p>
          <a:p>
            <a:r>
              <a:rPr lang="en-US" sz="1600" dirty="0"/>
              <a:t>	</a:t>
            </a:r>
            <a:r>
              <a:rPr lang="en-US" sz="1600" i="1" dirty="0"/>
              <a:t>&lt;</a:t>
            </a:r>
            <a:r>
              <a:rPr lang="ru-RU" sz="1600" i="1" dirty="0"/>
              <a:t>код, который выполнится в любом случае</a:t>
            </a:r>
            <a:r>
              <a:rPr lang="en-US" sz="1600" i="1" dirty="0"/>
              <a:t>&gt;</a:t>
            </a:r>
            <a:r>
              <a:rPr lang="ru-RU" sz="1600" i="1" dirty="0"/>
              <a:t> </a:t>
            </a:r>
            <a:r>
              <a:rPr lang="ru-RU" sz="1400" dirty="0">
                <a:solidFill>
                  <a:srgbClr val="FF0000"/>
                </a:solidFill>
              </a:rPr>
              <a:t>В функции выполняется до оператора</a:t>
            </a:r>
            <a:r>
              <a:rPr lang="en-US" sz="1400" dirty="0">
                <a:solidFill>
                  <a:srgbClr val="FF0000"/>
                </a:solidFill>
              </a:rPr>
              <a:t> return!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После выполнения этих инструкций программа продолжает работу.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 блоке </a:t>
            </a: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ru-RU" sz="1400" dirty="0"/>
              <a:t>можно обрабатывать несколько типов исключений, например, </a:t>
            </a:r>
            <a:r>
              <a:rPr lang="en-US" sz="1400" dirty="0">
                <a:solidFill>
                  <a:schemeClr val="accent1"/>
                </a:solidFill>
              </a:rPr>
              <a:t>except (</a:t>
            </a:r>
            <a:r>
              <a:rPr lang="en-US" sz="1400" dirty="0" err="1">
                <a:solidFill>
                  <a:schemeClr val="accent1"/>
                </a:solidFill>
              </a:rPr>
              <a:t>ValueError</a:t>
            </a:r>
            <a:r>
              <a:rPr lang="en-US" sz="1400" dirty="0">
                <a:solidFill>
                  <a:schemeClr val="accent1"/>
                </a:solidFill>
              </a:rPr>
              <a:t>, </a:t>
            </a:r>
            <a:r>
              <a:rPr lang="en-US" sz="1400" dirty="0" err="1">
                <a:solidFill>
                  <a:schemeClr val="accent1"/>
                </a:solidFill>
              </a:rPr>
              <a:t>ZeroDevisionError</a:t>
            </a:r>
            <a:r>
              <a:rPr lang="en-US" sz="1400" dirty="0">
                <a:solidFill>
                  <a:schemeClr val="accent1"/>
                </a:solidFill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Блоки</a:t>
            </a:r>
            <a:r>
              <a:rPr lang="en-US" sz="1400" dirty="0"/>
              <a:t> </a:t>
            </a: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ru-RU" sz="1400" dirty="0"/>
              <a:t>обрабатываются последовательно, по аналогии с конструкцией </a:t>
            </a:r>
            <a:r>
              <a:rPr lang="en-US" sz="1400" b="1" dirty="0"/>
              <a:t>if-</a:t>
            </a:r>
            <a:r>
              <a:rPr lang="en-US" sz="1400" b="1" dirty="0" err="1"/>
              <a:t>elif</a:t>
            </a:r>
            <a:r>
              <a:rPr lang="en-US" sz="1400" b="1" dirty="0"/>
              <a:t>-</a:t>
            </a:r>
            <a:r>
              <a:rPr lang="en-US" sz="1400" b="1" dirty="0" err="1"/>
              <a:t>elif</a:t>
            </a:r>
            <a:r>
              <a:rPr lang="en-US" sz="1400" b="1" dirty="0"/>
              <a:t>-else.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Исключения имеют иерархию, например </a:t>
            </a:r>
            <a:r>
              <a:rPr lang="en-US" sz="1400" dirty="0" err="1"/>
              <a:t>BaseException</a:t>
            </a:r>
            <a:r>
              <a:rPr lang="en-US" sz="1400" dirty="0"/>
              <a:t>-&gt;Exception-&gt;</a:t>
            </a:r>
            <a:r>
              <a:rPr lang="en-US" sz="1400" dirty="0" err="1"/>
              <a:t>ArithmeticError</a:t>
            </a:r>
            <a:r>
              <a:rPr lang="en-US" sz="1400" dirty="0"/>
              <a:t>-&gt;</a:t>
            </a:r>
            <a:r>
              <a:rPr lang="en-US" sz="1400" dirty="0" err="1"/>
              <a:t>ZeroDivisionError</a:t>
            </a:r>
            <a:r>
              <a:rPr lang="ru-RU" sz="1400" dirty="0"/>
              <a:t>. Блок </a:t>
            </a:r>
            <a:r>
              <a:rPr lang="en-US" sz="1400" b="1" dirty="0"/>
              <a:t>except</a:t>
            </a:r>
            <a:r>
              <a:rPr lang="ru-RU" sz="1400" b="1" dirty="0"/>
              <a:t> </a:t>
            </a:r>
            <a:r>
              <a:rPr lang="en-US" sz="1400" b="1" dirty="0" err="1"/>
              <a:t>ArithmeticError</a:t>
            </a:r>
            <a:r>
              <a:rPr lang="en-US" sz="1400" dirty="0"/>
              <a:t> </a:t>
            </a:r>
            <a:r>
              <a:rPr lang="ru-RU" sz="1400" dirty="0"/>
              <a:t>будет перехватывать все ошибки, связанные с арифметическими ошибками. Если мы поставим после него блок </a:t>
            </a:r>
            <a:r>
              <a:rPr lang="en-US" sz="1400" b="1" dirty="0"/>
              <a:t>except </a:t>
            </a:r>
            <a:r>
              <a:rPr lang="en-US" sz="1400" b="1" dirty="0" err="1"/>
              <a:t>ZeroDivisionError</a:t>
            </a:r>
            <a:r>
              <a:rPr lang="ru-RU" sz="1400" dirty="0"/>
              <a:t>, то он уже не выполнится, т.к. выполнится </a:t>
            </a:r>
            <a:r>
              <a:rPr lang="en-US" sz="1400" dirty="0"/>
              <a:t>except </a:t>
            </a:r>
            <a:r>
              <a:rPr lang="en-US" sz="1400" dirty="0" err="1"/>
              <a:t>ArithmeticError</a:t>
            </a:r>
            <a:r>
              <a:rPr lang="ru-RU" sz="1400" b="1" dirty="0"/>
              <a:t>.</a:t>
            </a:r>
            <a:endParaRPr lang="en-US" sz="1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Если после </a:t>
            </a:r>
            <a:r>
              <a:rPr lang="en-US" sz="1400" b="1" dirty="0"/>
              <a:t>except</a:t>
            </a:r>
            <a:r>
              <a:rPr lang="en-US" sz="1400" dirty="0"/>
              <a:t> </a:t>
            </a:r>
            <a:r>
              <a:rPr lang="ru-RU" sz="1400" dirty="0"/>
              <a:t>не указывать никакое исключение, то блок будет перехватывать абсолютно все исключения.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получения исключения в виде объекта можно использовать конструкцию </a:t>
            </a:r>
            <a:r>
              <a:rPr lang="en-US" sz="1400" dirty="0">
                <a:solidFill>
                  <a:schemeClr val="accent1"/>
                </a:solidFill>
              </a:rPr>
              <a:t>except </a:t>
            </a:r>
            <a:r>
              <a:rPr lang="en-US" sz="1400" i="1" dirty="0">
                <a:solidFill>
                  <a:schemeClr val="accent1"/>
                </a:solidFill>
              </a:rPr>
              <a:t>&lt;</a:t>
            </a:r>
            <a:r>
              <a:rPr lang="ru-RU" sz="1400" i="1" dirty="0">
                <a:solidFill>
                  <a:schemeClr val="accent1"/>
                </a:solidFill>
              </a:rPr>
              <a:t>исключение</a:t>
            </a:r>
            <a:r>
              <a:rPr lang="en-US" sz="1400" i="1" dirty="0">
                <a:solidFill>
                  <a:schemeClr val="accent1"/>
                </a:solidFill>
              </a:rPr>
              <a:t>&gt; </a:t>
            </a:r>
            <a:r>
              <a:rPr lang="en-US" sz="1400" dirty="0">
                <a:solidFill>
                  <a:schemeClr val="accent1"/>
                </a:solidFill>
              </a:rPr>
              <a:t>as </a:t>
            </a:r>
            <a:r>
              <a:rPr lang="en-US" sz="1400" i="1" dirty="0">
                <a:solidFill>
                  <a:schemeClr val="accent1"/>
                </a:solidFill>
              </a:rPr>
              <a:t>&lt;</a:t>
            </a:r>
            <a:r>
              <a:rPr lang="ru-RU" sz="1400" i="1" dirty="0">
                <a:solidFill>
                  <a:schemeClr val="accent1"/>
                </a:solidFill>
              </a:rPr>
              <a:t>имя переменной</a:t>
            </a:r>
            <a:r>
              <a:rPr lang="en-US" sz="1400" i="1" dirty="0">
                <a:solidFill>
                  <a:schemeClr val="accent1"/>
                </a:solidFill>
              </a:rPr>
              <a:t>&gt;</a:t>
            </a:r>
            <a:r>
              <a:rPr lang="ru-RU" sz="1400" dirty="0"/>
              <a:t>. Указанная переменная будет ссылаться на экземпляр исключения, это может пригодится, например, для вывода исключения в консоль</a:t>
            </a:r>
            <a:r>
              <a:rPr lang="ru-RU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57187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Распространение исключений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09303602-483E-4755-88BE-567449226F5F}"/>
              </a:ext>
            </a:extLst>
          </p:cNvPr>
          <p:cNvSpPr/>
          <p:nvPr/>
        </p:nvSpPr>
        <p:spPr>
          <a:xfrm>
            <a:off x="838200" y="920165"/>
            <a:ext cx="10738282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Распространение исключений (</a:t>
            </a:r>
            <a:r>
              <a:rPr lang="en-US" sz="1600" dirty="0"/>
              <a:t>propagation exceptions</a:t>
            </a:r>
            <a:r>
              <a:rPr lang="ru-RU" sz="1600" dirty="0"/>
              <a:t>)</a:t>
            </a:r>
            <a:r>
              <a:rPr lang="en-US" sz="1600" dirty="0"/>
              <a:t> – </a:t>
            </a:r>
            <a:r>
              <a:rPr lang="ru-RU" sz="1600" dirty="0"/>
              <a:t>механизм, при котором полученное </a:t>
            </a:r>
            <a:r>
              <a:rPr lang="ru-RU" sz="1600" dirty="0">
                <a:solidFill>
                  <a:schemeClr val="accent1"/>
                </a:solidFill>
              </a:rPr>
              <a:t>исключение распространяется на все уровни</a:t>
            </a:r>
            <a:r>
              <a:rPr lang="ru-RU" sz="1600" dirty="0"/>
              <a:t> вызова программы.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17726C0-9366-4538-AC35-93BDADAC28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41280" y="1882875"/>
            <a:ext cx="2286673" cy="234744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4054C3-674A-43C3-83E9-2A2CCE9B56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8306" y="1882875"/>
            <a:ext cx="5817694" cy="462179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0B67F02-599D-4ED4-B9F4-DF6642447D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9913" y="1882875"/>
            <a:ext cx="1973887" cy="3774879"/>
          </a:xfrm>
          <a:prstGeom prst="rect">
            <a:avLst/>
          </a:prstGeom>
        </p:spPr>
      </p:pic>
      <p:sp>
        <p:nvSpPr>
          <p:cNvPr id="12" name="Стрелка: вправо 11">
            <a:extLst>
              <a:ext uri="{FF2B5EF4-FFF2-40B4-BE49-F238E27FC236}">
                <a16:creationId xmlns:a16="http://schemas.microsoft.com/office/drawing/2014/main" id="{B562EAA3-F6C2-4377-949F-CDF10AD202C1}"/>
              </a:ext>
            </a:extLst>
          </p:cNvPr>
          <p:cNvSpPr/>
          <p:nvPr/>
        </p:nvSpPr>
        <p:spPr>
          <a:xfrm>
            <a:off x="8619108" y="2776672"/>
            <a:ext cx="586666" cy="3651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552B1B-E31E-4A3A-A455-27A24BD35D08}"/>
              </a:ext>
            </a:extLst>
          </p:cNvPr>
          <p:cNvSpPr/>
          <p:nvPr/>
        </p:nvSpPr>
        <p:spPr>
          <a:xfrm>
            <a:off x="6455916" y="5615958"/>
            <a:ext cx="5286667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Можно обрабатывать исключения на любом уровне стека вызова функций. </a:t>
            </a:r>
          </a:p>
        </p:txBody>
      </p:sp>
    </p:spTree>
    <p:extLst>
      <p:ext uri="{BB962C8B-B14F-4D97-AF65-F5344CB8AC3E}">
        <p14:creationId xmlns:p14="http://schemas.microsoft.com/office/powerpoint/2010/main" val="76978001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Генерация исключений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92DC1F-487D-49E7-B003-9DD19E22AB02}"/>
              </a:ext>
            </a:extLst>
          </p:cNvPr>
          <p:cNvSpPr/>
          <p:nvPr/>
        </p:nvSpPr>
        <p:spPr>
          <a:xfrm>
            <a:off x="838200" y="920165"/>
            <a:ext cx="10738282" cy="4855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коде можно самостоятельно генерировать исключения при помощи инструкции </a:t>
            </a:r>
            <a:r>
              <a:rPr lang="en-US" sz="1600" b="1" dirty="0"/>
              <a:t>raise</a:t>
            </a:r>
            <a:r>
              <a:rPr lang="en-US" sz="1600" dirty="0"/>
              <a:t>: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Также можно создавать собственные классы исключений, которые должны наследоваться от класса </a:t>
            </a:r>
            <a:r>
              <a:rPr lang="en-US" sz="1600" dirty="0" err="1"/>
              <a:t>BaseException</a:t>
            </a:r>
            <a:r>
              <a:rPr lang="ru-RU" sz="1600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0DE7A53-F123-472C-8C27-205CE52CB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4605" y="1392037"/>
            <a:ext cx="6040606" cy="359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00042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15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54B4A08-08CD-4A01-A80F-9D1D896510DC}"/>
              </a:ext>
            </a:extLst>
          </p:cNvPr>
          <p:cNvSpPr/>
          <p:nvPr/>
        </p:nvSpPr>
        <p:spPr>
          <a:xfrm>
            <a:off x="838200" y="941765"/>
            <a:ext cx="9974802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Напишите собственную функцию </a:t>
            </a:r>
            <a:r>
              <a:rPr lang="en-US" sz="1600" dirty="0" err="1">
                <a:solidFill>
                  <a:schemeClr val="accent1"/>
                </a:solidFill>
              </a:rPr>
              <a:t>get_value_by_key</a:t>
            </a:r>
            <a:r>
              <a:rPr lang="ru-RU" sz="1600" dirty="0">
                <a:solidFill>
                  <a:schemeClr val="accent1"/>
                </a:solidFill>
              </a:rPr>
              <a:t>()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для получения значения из словаря по ключу.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Функция должна принимать на вход словарь (</a:t>
            </a:r>
            <a:r>
              <a:rPr lang="en-US" sz="1600" dirty="0">
                <a:solidFill>
                  <a:schemeClr val="accent1"/>
                </a:solidFill>
              </a:rPr>
              <a:t>dictionary</a:t>
            </a:r>
            <a:r>
              <a:rPr lang="ru-RU" sz="1600" dirty="0"/>
              <a:t>), ключ 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accent1"/>
                </a:solidFill>
              </a:rPr>
              <a:t>key</a:t>
            </a:r>
            <a:r>
              <a:rPr lang="en-US" sz="1600" dirty="0"/>
              <a:t>) </a:t>
            </a:r>
            <a:r>
              <a:rPr lang="ru-RU" sz="1600" dirty="0"/>
              <a:t>и значение</a:t>
            </a:r>
            <a:r>
              <a:rPr lang="en-US" sz="1600" dirty="0"/>
              <a:t> (</a:t>
            </a:r>
            <a:r>
              <a:rPr lang="en-US" sz="1600" dirty="0" err="1">
                <a:solidFill>
                  <a:schemeClr val="accent1"/>
                </a:solidFill>
              </a:rPr>
              <a:t>def_value</a:t>
            </a:r>
            <a:r>
              <a:rPr lang="en-US" sz="1600" dirty="0"/>
              <a:t>, </a:t>
            </a:r>
            <a:r>
              <a:rPr lang="ru-RU" sz="1600" dirty="0"/>
              <a:t>по умолчанию </a:t>
            </a:r>
            <a:r>
              <a:rPr lang="en-US" sz="1600" dirty="0"/>
              <a:t>None)</a:t>
            </a:r>
            <a:r>
              <a:rPr lang="ru-RU" sz="1600" dirty="0"/>
              <a:t>, которое будет возвращаться, если ключ в словаре отсутствует. Т.е. вести себя схожим образом со стандартной функцией </a:t>
            </a:r>
            <a:r>
              <a:rPr lang="en-US" sz="1600" dirty="0" err="1"/>
              <a:t>dict.get</a:t>
            </a:r>
            <a:r>
              <a:rPr lang="en-US" sz="1600" dirty="0"/>
              <a:t> ().</a:t>
            </a:r>
            <a:endParaRPr lang="ru-RU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ключ есть, то функция возвращает его значение.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на вход функции в качестве </a:t>
            </a:r>
            <a:r>
              <a:rPr lang="en-US" sz="1600" dirty="0">
                <a:solidFill>
                  <a:schemeClr val="accent1"/>
                </a:solidFill>
              </a:rPr>
              <a:t>dictionary </a:t>
            </a:r>
            <a:r>
              <a:rPr lang="ru-RU" sz="1600" dirty="0"/>
              <a:t>передается не словарь, в консоль должно выводиться сообщение о недопустимом значении функции, а функция должна возвращать </a:t>
            </a:r>
            <a:r>
              <a:rPr lang="en-US" sz="1600" dirty="0"/>
              <a:t>None.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ключ </a:t>
            </a:r>
            <a:r>
              <a:rPr lang="en-US" sz="1600" dirty="0">
                <a:solidFill>
                  <a:schemeClr val="accent1"/>
                </a:solidFill>
              </a:rPr>
              <a:t>key </a:t>
            </a:r>
            <a:r>
              <a:rPr lang="ru-RU" sz="1600" dirty="0"/>
              <a:t>в словаре отсутствует, функция должна выводить в консоль сообщение, что такого ключа нет, но все равно возвращать значение, указанное в </a:t>
            </a:r>
            <a:r>
              <a:rPr lang="en-US" sz="1600" dirty="0" err="1">
                <a:solidFill>
                  <a:schemeClr val="accent1"/>
                </a:solidFill>
              </a:rPr>
              <a:t>def_value</a:t>
            </a:r>
            <a:r>
              <a:rPr lang="ru-RU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24669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Задание 16*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86CC11E-C67E-4802-B4A1-8F3E2891AC39}"/>
              </a:ext>
            </a:extLst>
          </p:cNvPr>
          <p:cNvSpPr/>
          <p:nvPr/>
        </p:nvSpPr>
        <p:spPr>
          <a:xfrm>
            <a:off x="925620" y="1036675"/>
            <a:ext cx="11163300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Напишите функцию </a:t>
            </a:r>
            <a:r>
              <a:rPr lang="en-US" sz="1600" dirty="0" err="1">
                <a:solidFill>
                  <a:schemeClr val="accent1"/>
                </a:solidFill>
              </a:rPr>
              <a:t>check_value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которая будет проверять соответствие переданного ей значения определенным критериям</a:t>
            </a:r>
            <a:r>
              <a:rPr lang="en-US" sz="1600" dirty="0"/>
              <a:t> </a:t>
            </a:r>
            <a:r>
              <a:rPr lang="ru-RU" sz="1600" dirty="0"/>
              <a:t>и две функции </a:t>
            </a:r>
            <a:r>
              <a:rPr lang="en-US" sz="1600" dirty="0" err="1">
                <a:solidFill>
                  <a:schemeClr val="accent1"/>
                </a:solidFill>
              </a:rPr>
              <a:t>check_number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</a:t>
            </a:r>
            <a:r>
              <a:rPr lang="en-US" sz="1600" dirty="0" err="1">
                <a:solidFill>
                  <a:schemeClr val="accent1"/>
                </a:solidFill>
              </a:rPr>
              <a:t>check_str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, </a:t>
            </a:r>
            <a:r>
              <a:rPr lang="ru-RU" sz="1600" dirty="0"/>
              <a:t>в которых будет выполняться обработка исключений.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На вход функция </a:t>
            </a:r>
            <a:r>
              <a:rPr lang="en-US" sz="1600" dirty="0" err="1">
                <a:solidFill>
                  <a:schemeClr val="accent1"/>
                </a:solidFill>
              </a:rPr>
              <a:t>check_value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 будет принимать значение (</a:t>
            </a:r>
            <a:r>
              <a:rPr lang="en-US" sz="1600" dirty="0">
                <a:solidFill>
                  <a:schemeClr val="accent1"/>
                </a:solidFill>
              </a:rPr>
              <a:t>value</a:t>
            </a:r>
            <a:r>
              <a:rPr lang="ru-RU" sz="1600" dirty="0"/>
              <a:t>), а также неопределенное количество именованных аргументов.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случае, если на вход пришло число и среди именованных аргументов есть аргумент </a:t>
            </a:r>
            <a:r>
              <a:rPr lang="en-US" sz="1600" dirty="0">
                <a:solidFill>
                  <a:schemeClr val="accent1"/>
                </a:solidFill>
              </a:rPr>
              <a:t>limits</a:t>
            </a:r>
            <a:r>
              <a:rPr lang="en-US" sz="1600" dirty="0"/>
              <a:t> (</a:t>
            </a:r>
            <a:r>
              <a:rPr lang="ru-RU" sz="1600" dirty="0"/>
              <a:t>список из верхней и нижней границы разрешенного диапазона</a:t>
            </a:r>
            <a:r>
              <a:rPr lang="en-US" sz="1600" dirty="0"/>
              <a:t>)</a:t>
            </a:r>
            <a:r>
              <a:rPr lang="ru-RU" sz="1600" dirty="0"/>
              <a:t>, должна вызываться функция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check_number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В случае если на вход пришла строка и среди именованных аргументов есть аргумент </a:t>
            </a:r>
            <a:r>
              <a:rPr lang="en-US" sz="1600" dirty="0" err="1">
                <a:solidFill>
                  <a:schemeClr val="accent1"/>
                </a:solidFill>
              </a:rPr>
              <a:t>lenght</a:t>
            </a:r>
            <a:r>
              <a:rPr lang="en-US" sz="1600" dirty="0"/>
              <a:t> (</a:t>
            </a:r>
            <a:r>
              <a:rPr lang="ru-RU" sz="1600" dirty="0"/>
              <a:t>максимальная длина строки</a:t>
            </a:r>
            <a:r>
              <a:rPr lang="en-US" sz="1600" dirty="0"/>
              <a:t>)</a:t>
            </a:r>
            <a:r>
              <a:rPr lang="ru-RU" sz="1600" dirty="0"/>
              <a:t>, должна вызываться функция</a:t>
            </a:r>
            <a:r>
              <a:rPr lang="en-US" sz="1600" dirty="0"/>
              <a:t> </a:t>
            </a:r>
            <a:r>
              <a:rPr lang="en-US" sz="1600" dirty="0" err="1">
                <a:solidFill>
                  <a:schemeClr val="accent1"/>
                </a:solidFill>
              </a:rPr>
              <a:t>check_str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ru-RU" sz="1600" dirty="0"/>
              <a:t>Функции </a:t>
            </a:r>
            <a:r>
              <a:rPr lang="en-US" sz="1600" dirty="0" err="1">
                <a:solidFill>
                  <a:schemeClr val="accent1"/>
                </a:solidFill>
              </a:rPr>
              <a:t>check_str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и </a:t>
            </a:r>
            <a:r>
              <a:rPr lang="en-US" sz="1600" dirty="0" err="1">
                <a:solidFill>
                  <a:schemeClr val="accent1"/>
                </a:solidFill>
              </a:rPr>
              <a:t>check_number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en-US" sz="1600" dirty="0"/>
              <a:t> </a:t>
            </a:r>
            <a:r>
              <a:rPr lang="ru-RU" sz="1600" dirty="0"/>
              <a:t>должны проверять строку и число на соответствие длине и диапазону соответственно, на вход им должно приходить проверяемое значение и необходимые для проверки параметры. При превышении максимальной длины строки или выходе числа за диапазон функции должны генерировать исключение </a:t>
            </a:r>
            <a:r>
              <a:rPr lang="en-US" sz="1600" dirty="0" err="1">
                <a:solidFill>
                  <a:schemeClr val="accent1"/>
                </a:solidFill>
              </a:rPr>
              <a:t>AttributeError</a:t>
            </a:r>
            <a:r>
              <a:rPr lang="en-US" sz="1600" dirty="0"/>
              <a:t>.</a:t>
            </a:r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При возникновении исключения в функции </a:t>
            </a:r>
            <a:r>
              <a:rPr lang="en-US" sz="1600" dirty="0" err="1">
                <a:solidFill>
                  <a:schemeClr val="accent1"/>
                </a:solidFill>
              </a:rPr>
              <a:t>check_value</a:t>
            </a:r>
            <a:r>
              <a:rPr lang="en-US" sz="1600" dirty="0">
                <a:solidFill>
                  <a:schemeClr val="accent1"/>
                </a:solidFill>
              </a:rPr>
              <a:t>()</a:t>
            </a:r>
            <a:r>
              <a:rPr lang="ru-RU" sz="1600" dirty="0"/>
              <a:t>, исключение нужно обработать и вывести его текст в консоль.</a:t>
            </a:r>
            <a:endParaRPr lang="en-US" sz="1600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ru-RU" sz="1600" dirty="0"/>
              <a:t>В любом случае в конце выполнения функции она должна выводить в консоль сообщение о завершенной проверке, значение </a:t>
            </a:r>
            <a:r>
              <a:rPr lang="en-US" sz="1600" dirty="0">
                <a:solidFill>
                  <a:schemeClr val="accent1"/>
                </a:solidFill>
              </a:rPr>
              <a:t>value</a:t>
            </a:r>
            <a:r>
              <a:rPr lang="ru-RU" sz="1600" dirty="0"/>
              <a:t> и его тип.</a:t>
            </a:r>
          </a:p>
        </p:txBody>
      </p:sp>
    </p:spTree>
    <p:extLst>
      <p:ext uri="{BB962C8B-B14F-4D97-AF65-F5344CB8AC3E}">
        <p14:creationId xmlns:p14="http://schemas.microsoft.com/office/powerpoint/2010/main" val="188329581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Объектно-ориентированное программирование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0498B8B-367E-4141-B271-AB26F4A89AC1}"/>
              </a:ext>
            </a:extLst>
          </p:cNvPr>
          <p:cNvSpPr/>
          <p:nvPr/>
        </p:nvSpPr>
        <p:spPr>
          <a:xfrm>
            <a:off x="838200" y="944345"/>
            <a:ext cx="10866120" cy="559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accent1"/>
                </a:solidFill>
              </a:rPr>
              <a:t>ООП</a:t>
            </a:r>
            <a:r>
              <a:rPr lang="ru-RU" sz="1600" dirty="0"/>
              <a:t> – методология программирования, основанная на представлении программы в виде совокупности взаимодействующих объектов, каждый из которых является экземпляром определённого класса, а классы образуют иерархию наследования (</a:t>
            </a:r>
            <a:r>
              <a:rPr lang="en-US" sz="1600" dirty="0"/>
              <a:t>Wikipedia</a:t>
            </a:r>
            <a:r>
              <a:rPr lang="ru-RU" sz="1600" dirty="0"/>
              <a:t>).</a:t>
            </a:r>
          </a:p>
          <a:p>
            <a:pPr>
              <a:lnSpc>
                <a:spcPct val="150000"/>
              </a:lnSpc>
            </a:pP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Основные принципы ООП: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Полиморфизм</a:t>
            </a:r>
            <a:r>
              <a:rPr lang="ru-RU" sz="1600" dirty="0"/>
              <a:t> – разное поведение одного и того же метода в разных классах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Инкапсуляция</a:t>
            </a:r>
            <a:r>
              <a:rPr lang="en-US" sz="1600" dirty="0"/>
              <a:t> – </a:t>
            </a:r>
            <a:r>
              <a:rPr lang="ru-RU" sz="1600" dirty="0"/>
              <a:t>ограничение доступа к методам и переменным объекта </a:t>
            </a:r>
            <a:endParaRPr lang="en-US" sz="16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Наследование</a:t>
            </a:r>
            <a:r>
              <a:rPr lang="ru-RU" sz="1600" dirty="0"/>
              <a:t> – наследование дочерним классом атрибутов родительского класса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Абстракция</a:t>
            </a:r>
            <a:r>
              <a:rPr lang="ru-RU" sz="1600" dirty="0"/>
              <a:t> – скрытие внутренних реализаций процесса или метода от пользователя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Основные понятия: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Класс</a:t>
            </a:r>
            <a:r>
              <a:rPr lang="ru-RU" sz="1600" dirty="0"/>
              <a:t> – модель для создания объектов определённого типа, описывающая их структуру.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Объект</a:t>
            </a:r>
            <a:r>
              <a:rPr lang="ru-RU" sz="1600" dirty="0"/>
              <a:t> – экземпляр класса.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Атрибут</a:t>
            </a:r>
            <a:r>
              <a:rPr lang="ru-RU" sz="1600" dirty="0"/>
              <a:t> – свойства (переменные), принадлежащие классу или объекту класса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Метод</a:t>
            </a:r>
            <a:r>
              <a:rPr lang="ru-RU" sz="1600" dirty="0"/>
              <a:t> – функции, принадлежащие классу или объекту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1147732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Пример объявления и вызова объекта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804A7ED-75EB-4AE2-A612-492CA4C82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51" y="1118751"/>
            <a:ext cx="6261439" cy="5073137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212D222-2965-4D97-AF45-485B4235C58B}"/>
              </a:ext>
            </a:extLst>
          </p:cNvPr>
          <p:cNvSpPr/>
          <p:nvPr/>
        </p:nvSpPr>
        <p:spPr>
          <a:xfrm>
            <a:off x="7483876" y="981559"/>
            <a:ext cx="4220444" cy="53999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Определение класса: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chemeClr val="accent1"/>
                </a:solidFill>
              </a:rPr>
              <a:t>class</a:t>
            </a:r>
            <a:r>
              <a:rPr lang="en-US" sz="1600" dirty="0"/>
              <a:t> </a:t>
            </a:r>
            <a:r>
              <a:rPr lang="en-US" sz="1600" i="1" dirty="0" err="1"/>
              <a:t>NewClass</a:t>
            </a:r>
            <a:r>
              <a:rPr lang="ru-RU" sz="1600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i="1" dirty="0"/>
              <a:t>method1</a:t>
            </a:r>
            <a:r>
              <a:rPr lang="en-US" sz="1600" b="1" dirty="0">
                <a:solidFill>
                  <a:schemeClr val="accent1"/>
                </a:solidFill>
              </a:rPr>
              <a:t>(self, x)</a:t>
            </a:r>
            <a:r>
              <a:rPr lang="ru-RU" sz="1600" b="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	</a:t>
            </a:r>
            <a:r>
              <a:rPr lang="en-US" sz="1600" i="1" dirty="0" err="1"/>
              <a:t>self.attribute</a:t>
            </a:r>
            <a:r>
              <a:rPr lang="en-US" sz="1600" i="1" dirty="0"/>
              <a:t> = x</a:t>
            </a:r>
            <a:endParaRPr lang="ru-RU" sz="1600" i="1" dirty="0"/>
          </a:p>
          <a:p>
            <a:pPr>
              <a:lnSpc>
                <a:spcPct val="150000"/>
              </a:lnSpc>
            </a:pPr>
            <a:r>
              <a:rPr lang="ru-RU" sz="1600" dirty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i="1" dirty="0"/>
              <a:t>method2</a:t>
            </a:r>
            <a:r>
              <a:rPr lang="en-US" sz="1600" b="1" dirty="0">
                <a:solidFill>
                  <a:schemeClr val="accent1"/>
                </a:solidFill>
              </a:rPr>
              <a:t>(self, …)</a:t>
            </a:r>
            <a:r>
              <a:rPr lang="ru-RU" sz="1600" b="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	</a:t>
            </a:r>
            <a:r>
              <a:rPr lang="en-US" sz="1600" i="1" dirty="0"/>
              <a:t>&lt;</a:t>
            </a:r>
            <a:r>
              <a:rPr lang="ru-RU" sz="1600" i="1" dirty="0"/>
              <a:t>инструкции метода</a:t>
            </a:r>
            <a:r>
              <a:rPr lang="en-US" sz="1600" i="1" dirty="0"/>
              <a:t>&gt;</a:t>
            </a:r>
            <a:endParaRPr lang="ru-RU" sz="1600" i="1" dirty="0"/>
          </a:p>
          <a:p>
            <a:pPr>
              <a:lnSpc>
                <a:spcPct val="150000"/>
              </a:lnSpc>
            </a:pPr>
            <a:r>
              <a:rPr lang="ru-RU" sz="1600" dirty="0"/>
              <a:t>	</a:t>
            </a:r>
            <a:r>
              <a:rPr lang="en-US" sz="1600" b="1" dirty="0">
                <a:solidFill>
                  <a:schemeClr val="accent1"/>
                </a:solidFill>
              </a:rPr>
              <a:t>def</a:t>
            </a:r>
            <a:r>
              <a:rPr lang="en-US" sz="1600" dirty="0"/>
              <a:t> </a:t>
            </a:r>
            <a:r>
              <a:rPr lang="en-US" sz="1600" i="1" dirty="0"/>
              <a:t>method3</a:t>
            </a:r>
            <a:r>
              <a:rPr lang="en-US" sz="1600" b="1" dirty="0">
                <a:solidFill>
                  <a:schemeClr val="accent1"/>
                </a:solidFill>
              </a:rPr>
              <a:t>(self, …)</a:t>
            </a:r>
            <a:r>
              <a:rPr lang="ru-RU" sz="1600" b="1" dirty="0">
                <a:solidFill>
                  <a:schemeClr val="accent1"/>
                </a:solidFill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		</a:t>
            </a:r>
            <a:r>
              <a:rPr lang="en-US" sz="1600" i="1" dirty="0"/>
              <a:t>&lt;</a:t>
            </a:r>
            <a:r>
              <a:rPr lang="ru-RU" sz="1600" i="1" dirty="0"/>
              <a:t>инструкции метода</a:t>
            </a:r>
            <a:r>
              <a:rPr lang="en-US" sz="1600" i="1" dirty="0"/>
              <a:t>&gt;</a:t>
            </a:r>
            <a:endParaRPr lang="ru-RU" sz="1600" i="1" dirty="0"/>
          </a:p>
          <a:p>
            <a:pPr>
              <a:lnSpc>
                <a:spcPct val="150000"/>
              </a:lnSpc>
            </a:pPr>
            <a:r>
              <a:rPr lang="ru-RU" sz="1600" b="1" dirty="0"/>
              <a:t>Создание объекта класса:</a:t>
            </a:r>
          </a:p>
          <a:p>
            <a:pPr>
              <a:lnSpc>
                <a:spcPct val="150000"/>
              </a:lnSpc>
            </a:pPr>
            <a:r>
              <a:rPr lang="en-US" sz="1600" i="1" dirty="0" err="1"/>
              <a:t>class_object</a:t>
            </a:r>
            <a:r>
              <a:rPr lang="en-US" sz="1600" i="1" dirty="0"/>
              <a:t> </a:t>
            </a:r>
            <a:r>
              <a:rPr lang="ru-RU" sz="1600" dirty="0"/>
              <a:t>= </a:t>
            </a:r>
            <a:r>
              <a:rPr lang="en-US" sz="1600" i="1" dirty="0" err="1"/>
              <a:t>NewClass</a:t>
            </a:r>
            <a:r>
              <a:rPr lang="ru-RU" sz="1600" b="1" dirty="0">
                <a:solidFill>
                  <a:schemeClr val="accent1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Вызов метода класса:</a:t>
            </a:r>
          </a:p>
          <a:p>
            <a:pPr>
              <a:lnSpc>
                <a:spcPct val="150000"/>
              </a:lnSpc>
            </a:pPr>
            <a:r>
              <a:rPr lang="en-US" sz="1600" i="1" dirty="0" err="1"/>
              <a:t>class_object</a:t>
            </a:r>
            <a:r>
              <a:rPr lang="ru-RU" sz="2000" b="1" i="1" dirty="0">
                <a:solidFill>
                  <a:schemeClr val="accent1"/>
                </a:solidFill>
              </a:rPr>
              <a:t>.</a:t>
            </a:r>
            <a:r>
              <a:rPr lang="en-US" sz="1600" i="1" dirty="0"/>
              <a:t>method1</a:t>
            </a:r>
            <a:r>
              <a:rPr lang="ru-RU" sz="1600" b="1" dirty="0">
                <a:solidFill>
                  <a:schemeClr val="accent1"/>
                </a:solidFill>
              </a:rPr>
              <a:t>(</a:t>
            </a:r>
            <a:r>
              <a:rPr lang="en-US" sz="1600" i="1" dirty="0"/>
              <a:t>&lt;</a:t>
            </a:r>
            <a:r>
              <a:rPr lang="ru-RU" sz="1600" i="1" dirty="0"/>
              <a:t>аргументы</a:t>
            </a:r>
            <a:r>
              <a:rPr lang="en-US" sz="1600" i="1" dirty="0"/>
              <a:t>&gt;</a:t>
            </a:r>
            <a:r>
              <a:rPr lang="ru-RU" sz="1600" b="1" dirty="0">
                <a:solidFill>
                  <a:schemeClr val="accent1"/>
                </a:solidFill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ru-RU" sz="1600" b="1" dirty="0"/>
              <a:t>Доступ к атрибуту класса:</a:t>
            </a:r>
          </a:p>
          <a:p>
            <a:pPr>
              <a:lnSpc>
                <a:spcPct val="150000"/>
              </a:lnSpc>
            </a:pPr>
            <a:r>
              <a:rPr lang="en-US" sz="1600" i="1" dirty="0" err="1"/>
              <a:t>class_object</a:t>
            </a:r>
            <a:r>
              <a:rPr lang="ru-RU" sz="2000" b="1" i="1" dirty="0">
                <a:solidFill>
                  <a:schemeClr val="accent1"/>
                </a:solidFill>
              </a:rPr>
              <a:t>.</a:t>
            </a:r>
            <a:r>
              <a:rPr lang="en-US" sz="1600" i="1" dirty="0"/>
              <a:t>attribute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39288112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Встроенные (магические, </a:t>
            </a:r>
            <a:r>
              <a:rPr lang="ru-RU" sz="2800" b="1" dirty="0" err="1">
                <a:solidFill>
                  <a:srgbClr val="FF0000"/>
                </a:solidFill>
              </a:rPr>
              <a:t>dunder</a:t>
            </a:r>
            <a:r>
              <a:rPr lang="ru-RU" sz="2800" b="1" dirty="0">
                <a:solidFill>
                  <a:srgbClr val="FF0000"/>
                </a:solidFill>
              </a:rPr>
              <a:t>) методы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5DD9B17F-9F7D-4A6D-8AAF-9F7233F7A4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005770"/>
              </p:ext>
            </p:extLst>
          </p:nvPr>
        </p:nvGraphicFramePr>
        <p:xfrm>
          <a:off x="1069020" y="1003752"/>
          <a:ext cx="8802949" cy="5262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1341">
                  <a:extLst>
                    <a:ext uri="{9D8B030D-6E8A-4147-A177-3AD203B41FA5}">
                      <a16:colId xmlns:a16="http://schemas.microsoft.com/office/drawing/2014/main" val="1816199363"/>
                    </a:ext>
                  </a:extLst>
                </a:gridCol>
                <a:gridCol w="5761608">
                  <a:extLst>
                    <a:ext uri="{9D8B030D-6E8A-4147-A177-3AD203B41FA5}">
                      <a16:colId xmlns:a16="http://schemas.microsoft.com/office/drawing/2014/main" val="124684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Когда вызывается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8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__new__(</a:t>
                      </a:r>
                      <a:r>
                        <a:rPr lang="en-US" sz="1400" b="1" dirty="0" err="1"/>
                        <a:t>cls</a:t>
                      </a:r>
                      <a:r>
                        <a:rPr lang="en-US" sz="1400" b="1" dirty="0"/>
                        <a:t>, [...)</a:t>
                      </a:r>
                      <a:r>
                        <a:rPr lang="ru-RU" sz="1400" b="1" dirty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создании объекта класса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5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</a:t>
                      </a:r>
                      <a:r>
                        <a:rPr lang="en-US" sz="1400" b="1" dirty="0" err="1"/>
                        <a:t>init</a:t>
                      </a:r>
                      <a:r>
                        <a:rPr lang="en-US" sz="1400" b="1" dirty="0"/>
                        <a:t>__(self, [...)</a:t>
                      </a:r>
                      <a:r>
                        <a:rPr lang="ru-RU" sz="1400" b="1" dirty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инициализации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__del__(self)</a:t>
                      </a:r>
                      <a:r>
                        <a:rPr lang="ru-RU" sz="1400" b="1" dirty="0"/>
                        <a:t> 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Перед удалением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__eq__(self, other)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сравнении через оператор ==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(Операторы </a:t>
                      </a:r>
                      <a:r>
                        <a:rPr lang="en-US" sz="1400" i="1" dirty="0"/>
                        <a:t>!=, &lt;, &gt; &lt;=, &gt;=</a:t>
                      </a:r>
                      <a:r>
                        <a:rPr lang="ru-RU" sz="1400" i="1" dirty="0"/>
                        <a:t> : </a:t>
                      </a:r>
                      <a:r>
                        <a:rPr lang="en-US" sz="1400" b="0" i="1" dirty="0"/>
                        <a:t>__ne__, __</a:t>
                      </a:r>
                      <a:r>
                        <a:rPr lang="en-US" sz="1400" b="0" i="1" dirty="0" err="1"/>
                        <a:t>lt</a:t>
                      </a:r>
                      <a:r>
                        <a:rPr lang="en-US" sz="1400" b="0" i="1" dirty="0"/>
                        <a:t>__, __</a:t>
                      </a:r>
                      <a:r>
                        <a:rPr lang="en-US" sz="1400" b="0" i="1" dirty="0" err="1"/>
                        <a:t>gt</a:t>
                      </a:r>
                      <a:r>
                        <a:rPr lang="en-US" sz="1400" b="0" i="1" dirty="0"/>
                        <a:t>__, __le__, __</a:t>
                      </a:r>
                      <a:r>
                        <a:rPr lang="en-US" sz="1400" b="0" i="1" dirty="0" err="1"/>
                        <a:t>ge</a:t>
                      </a:r>
                      <a:r>
                        <a:rPr lang="en-US" sz="1400" b="0" i="1" dirty="0"/>
                        <a:t>__</a:t>
                      </a:r>
                      <a:r>
                        <a:rPr lang="ru-RU" sz="1400" b="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__call__(self, [</a:t>
                      </a:r>
                      <a:r>
                        <a:rPr lang="en-US" sz="1400" b="1" dirty="0" err="1"/>
                        <a:t>args</a:t>
                      </a:r>
                      <a:r>
                        <a:rPr lang="en-US" sz="1400" b="1" dirty="0"/>
                        <a:t>...])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973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__str__(self)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через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функцию </a:t>
                      </a:r>
                      <a:r>
                        <a:rPr lang="en-US" sz="1400" b="1" dirty="0"/>
                        <a:t>str(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en-US" sz="1400" b="1" dirty="0"/>
                        <a:t>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5250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__abs__(self)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через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функцию </a:t>
                      </a:r>
                      <a:r>
                        <a:rPr lang="en-US" sz="1400" b="1" dirty="0"/>
                        <a:t>abs(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en-US" sz="1400" b="1" dirty="0"/>
                        <a:t>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959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</a:t>
                      </a:r>
                      <a:r>
                        <a:rPr lang="en-US" sz="1400" b="1" dirty="0" err="1"/>
                        <a:t>len</a:t>
                      </a:r>
                      <a:r>
                        <a:rPr lang="en-US" sz="1400" b="1" dirty="0"/>
                        <a:t>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вызове через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функцию </a:t>
                      </a:r>
                      <a:r>
                        <a:rPr lang="en-US" sz="1400" b="1" dirty="0" err="1"/>
                        <a:t>len</a:t>
                      </a:r>
                      <a:r>
                        <a:rPr lang="en-US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en-US" sz="1400" b="1" dirty="0"/>
                        <a:t>)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9982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</a:t>
                      </a:r>
                      <a:r>
                        <a:rPr lang="en-US" sz="1400" b="1" dirty="0" err="1"/>
                        <a:t>setattr</a:t>
                      </a:r>
                      <a:r>
                        <a:rPr lang="en-US" sz="1400" b="1" dirty="0"/>
                        <a:t>__(self, name, value)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/>
                        <a:t>При изменении атрибута объекта</a:t>
                      </a:r>
                    </a:p>
                    <a:p>
                      <a:r>
                        <a:rPr lang="ru-RU" sz="1400" b="0" i="1" dirty="0"/>
                        <a:t>(При обращении к атрибуту или его удалении: </a:t>
                      </a:r>
                      <a:r>
                        <a:rPr lang="en-US" sz="1400" b="0" i="1" dirty="0"/>
                        <a:t>__</a:t>
                      </a:r>
                      <a:r>
                        <a:rPr lang="en-US" sz="1400" b="0" i="1" dirty="0" err="1"/>
                        <a:t>getattr</a:t>
                      </a:r>
                      <a:r>
                        <a:rPr lang="en-US" sz="1400" b="0" i="1" dirty="0"/>
                        <a:t>__, __</a:t>
                      </a:r>
                      <a:r>
                        <a:rPr lang="en-US" sz="1400" b="0" i="1" dirty="0" err="1"/>
                        <a:t>delattr</a:t>
                      </a:r>
                      <a:r>
                        <a:rPr lang="en-US" sz="1400" b="0" i="1" dirty="0"/>
                        <a:t>__</a:t>
                      </a:r>
                      <a:r>
                        <a:rPr lang="ru-RU" sz="1400" b="0" i="1" dirty="0"/>
                        <a:t>)</a:t>
                      </a:r>
                      <a:endParaRPr lang="en-US" sz="1400" b="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6837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__add__(self, other)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 сложении через оператор +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i="1" dirty="0"/>
                        <a:t>(Операторы -</a:t>
                      </a:r>
                      <a:r>
                        <a:rPr lang="en-US" sz="1400" i="1" dirty="0"/>
                        <a:t>, </a:t>
                      </a:r>
                      <a:r>
                        <a:rPr lang="ru-RU" sz="1400" i="1" dirty="0"/>
                        <a:t>*</a:t>
                      </a:r>
                      <a:r>
                        <a:rPr lang="en-US" sz="1400" i="1" dirty="0"/>
                        <a:t>, </a:t>
                      </a:r>
                      <a:r>
                        <a:rPr lang="ru-RU" sz="1400" i="1" dirty="0"/>
                        <a:t>/ : </a:t>
                      </a:r>
                      <a:r>
                        <a:rPr lang="en-US" sz="1400" b="0" i="1" dirty="0"/>
                        <a:t>__sub__, __</a:t>
                      </a:r>
                      <a:r>
                        <a:rPr lang="en-US" sz="1400" b="0" i="1" dirty="0" err="1"/>
                        <a:t>mul</a:t>
                      </a:r>
                      <a:r>
                        <a:rPr lang="en-US" sz="1400" b="0" i="1" dirty="0"/>
                        <a:t>__, __div__</a:t>
                      </a:r>
                      <a:r>
                        <a:rPr lang="ru-RU" sz="1400" b="0" i="1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2875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__hash__(self)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b="0" dirty="0"/>
                        <a:t>При вызове через функцию </a:t>
                      </a:r>
                      <a:r>
                        <a:rPr lang="en-US" sz="1400" b="0" dirty="0"/>
                        <a:t>hash()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9201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/>
                        <a:t>__next__(self)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b="0" dirty="0"/>
                        <a:t>При вызове через функцию </a:t>
                      </a:r>
                      <a:r>
                        <a:rPr lang="en-US" sz="1400" b="0" dirty="0"/>
                        <a:t>hash()</a:t>
                      </a:r>
                      <a:endParaRPr lang="ru-RU" sz="14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7495092"/>
                  </a:ext>
                </a:extLst>
              </a:tr>
            </a:tbl>
          </a:graphicData>
        </a:graphic>
      </p:graphicFrame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1C744B1-7139-4509-ADDF-4E2C32EF88B4}"/>
              </a:ext>
            </a:extLst>
          </p:cNvPr>
          <p:cNvSpPr/>
          <p:nvPr/>
        </p:nvSpPr>
        <p:spPr>
          <a:xfrm>
            <a:off x="9982200" y="1003752"/>
            <a:ext cx="1922755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/>
              <a:t>Это далеко не все методы!</a:t>
            </a:r>
            <a:endParaRPr lang="ru-RU" sz="16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EE57F9DE-208F-4470-A6BA-C48A7FD6D3BD}"/>
              </a:ext>
            </a:extLst>
          </p:cNvPr>
          <p:cNvSpPr/>
          <p:nvPr/>
        </p:nvSpPr>
        <p:spPr>
          <a:xfrm>
            <a:off x="7412073" y="6266632"/>
            <a:ext cx="25701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1200" dirty="0">
                <a:hlinkClick r:id="rId4"/>
              </a:rPr>
              <a:t>https://habr.com/ru/articles/186608/</a:t>
            </a:r>
            <a:r>
              <a:rPr lang="en-US" sz="1200" dirty="0"/>
              <a:t> 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113734320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Жизненный цикл объекта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69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0322889-EA8A-47FC-AF29-A41B8342AA0E}"/>
              </a:ext>
            </a:extLst>
          </p:cNvPr>
          <p:cNvSpPr/>
          <p:nvPr/>
        </p:nvSpPr>
        <p:spPr>
          <a:xfrm>
            <a:off x="978365" y="2097952"/>
            <a:ext cx="193533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__</a:t>
            </a:r>
            <a:r>
              <a:rPr lang="en-US" dirty="0"/>
              <a:t>new__</a:t>
            </a:r>
            <a:endParaRPr lang="ru-RU" dirty="0"/>
          </a:p>
          <a:p>
            <a:pPr algn="ctr"/>
            <a:r>
              <a:rPr lang="en-US" sz="1400" dirty="0" err="1"/>
              <a:t>Country.__new</a:t>
            </a:r>
            <a:r>
              <a:rPr lang="en-US" sz="1400" dirty="0"/>
              <a:t>__()</a:t>
            </a:r>
            <a:endParaRPr lang="ru-RU" sz="1400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B634972-6F73-48F8-AB75-AEDFB4B31599}"/>
              </a:ext>
            </a:extLst>
          </p:cNvPr>
          <p:cNvSpPr/>
          <p:nvPr/>
        </p:nvSpPr>
        <p:spPr>
          <a:xfrm>
            <a:off x="978365" y="3162710"/>
            <a:ext cx="193533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__</a:t>
            </a:r>
            <a:r>
              <a:rPr lang="en-US" dirty="0" err="1"/>
              <a:t>init</a:t>
            </a:r>
            <a:r>
              <a:rPr lang="en-US" dirty="0"/>
              <a:t>__</a:t>
            </a:r>
          </a:p>
          <a:p>
            <a:pPr algn="ctr"/>
            <a:r>
              <a:rPr lang="en-US" sz="1400" dirty="0" err="1"/>
              <a:t>russia</a:t>
            </a:r>
            <a:r>
              <a:rPr lang="en-US" sz="1400" dirty="0"/>
              <a:t>.__</a:t>
            </a:r>
            <a:r>
              <a:rPr lang="en-US" sz="1400" dirty="0" err="1"/>
              <a:t>init</a:t>
            </a:r>
            <a:r>
              <a:rPr lang="en-US" sz="1400" dirty="0"/>
              <a:t>__()</a:t>
            </a:r>
            <a:endParaRPr lang="ru-RU" sz="1400" dirty="0"/>
          </a:p>
          <a:p>
            <a:pPr algn="ctr"/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2D9E3EA-CE14-47CC-B2C2-58373C7D2717}"/>
              </a:ext>
            </a:extLst>
          </p:cNvPr>
          <p:cNvSpPr/>
          <p:nvPr/>
        </p:nvSpPr>
        <p:spPr>
          <a:xfrm>
            <a:off x="978365" y="5453708"/>
            <a:ext cx="1935332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__</a:t>
            </a:r>
            <a:r>
              <a:rPr lang="en-US" dirty="0"/>
              <a:t>del__</a:t>
            </a:r>
          </a:p>
          <a:p>
            <a:pPr algn="ctr"/>
            <a:r>
              <a:rPr lang="en-US" sz="1400" dirty="0" err="1"/>
              <a:t>russia</a:t>
            </a:r>
            <a:r>
              <a:rPr lang="en-US" sz="1400" dirty="0"/>
              <a:t>.__del__()</a:t>
            </a:r>
            <a:endParaRPr lang="ru-RU" sz="1400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23F7F9C-D1F9-4829-B26B-3163364E09CF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946031" y="2896942"/>
            <a:ext cx="0" cy="265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BF4497A-424C-49FB-8BD1-6972C07FA863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1946031" y="3961700"/>
            <a:ext cx="0" cy="1492008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EB9F7597-011C-432F-9AAE-F9A5C6E8C263}"/>
              </a:ext>
            </a:extLst>
          </p:cNvPr>
          <p:cNvSpPr/>
          <p:nvPr/>
        </p:nvSpPr>
        <p:spPr>
          <a:xfrm>
            <a:off x="3224417" y="1992844"/>
            <a:ext cx="7874492" cy="337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После объявления объекта класса: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вызывается магический метод </a:t>
            </a:r>
            <a:r>
              <a:rPr lang="en-US" sz="1600" dirty="0"/>
              <a:t>__new__</a:t>
            </a:r>
            <a:r>
              <a:rPr lang="ru-RU" sz="1600" dirty="0"/>
              <a:t>, который возвращает ссылку на объект нового класса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вызывается магический метод </a:t>
            </a: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</a:t>
            </a:r>
            <a:r>
              <a:rPr lang="ru-RU" sz="1600" dirty="0"/>
              <a:t> для объекта класса, где выполняются инициализирующие процедуры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происходит работа с объектом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dirty="0"/>
              <a:t>при отсутствии ссылок на объект или при вызове инструкции </a:t>
            </a:r>
            <a:r>
              <a:rPr lang="en-US" sz="1600" dirty="0"/>
              <a:t>del </a:t>
            </a:r>
            <a:r>
              <a:rPr lang="ru-RU" sz="1600" dirty="0"/>
              <a:t>вызывается магический метод __</a:t>
            </a:r>
            <a:r>
              <a:rPr lang="en-US" sz="1600" dirty="0"/>
              <a:t>del__</a:t>
            </a:r>
            <a:r>
              <a:rPr lang="ru-RU" sz="1600" dirty="0"/>
              <a:t>, после чего объект удаляется.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600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E90FAE3-0234-4479-BEAF-83F1766F4000}"/>
              </a:ext>
            </a:extLst>
          </p:cNvPr>
          <p:cNvSpPr/>
          <p:nvPr/>
        </p:nvSpPr>
        <p:spPr>
          <a:xfrm>
            <a:off x="720913" y="1045416"/>
            <a:ext cx="2441360" cy="79899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 err="1"/>
              <a:t>russia</a:t>
            </a:r>
            <a:r>
              <a:rPr lang="en-US" sz="1200" dirty="0"/>
              <a:t> = Country('Russia', 150_000_000, ['Asia', 'Europe'])</a:t>
            </a:r>
            <a:endParaRPr lang="ru-RU" sz="1200" dirty="0"/>
          </a:p>
        </p:txBody>
      </p: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B0AEBC75-B91D-4551-A4E3-800B9A62E6A2}"/>
              </a:ext>
            </a:extLst>
          </p:cNvPr>
          <p:cNvCxnSpPr>
            <a:cxnSpLocks/>
            <a:stCxn id="14" idx="2"/>
            <a:endCxn id="7" idx="0"/>
          </p:cNvCxnSpPr>
          <p:nvPr/>
        </p:nvCxnSpPr>
        <p:spPr>
          <a:xfrm>
            <a:off x="1941593" y="1844406"/>
            <a:ext cx="4438" cy="2535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11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PEP8. </a:t>
            </a:r>
            <a:r>
              <a:rPr lang="ru-RU" sz="2800" b="1" dirty="0">
                <a:solidFill>
                  <a:srgbClr val="FF0000"/>
                </a:solidFill>
              </a:rPr>
              <a:t>Отступы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918E541-9AE0-4DFB-9147-65B02D117BC7}"/>
              </a:ext>
            </a:extLst>
          </p:cNvPr>
          <p:cNvSpPr txBox="1"/>
          <p:nvPr/>
        </p:nvSpPr>
        <p:spPr>
          <a:xfrm>
            <a:off x="945294" y="980201"/>
            <a:ext cx="4434574" cy="36137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4 пробела на каждый уровень отступа.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Выравнивание длинных строк с использованием висячего отступа или неявной линии внутри скобок.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Закрывающие скобки могут находиться или под первым </a:t>
            </a:r>
            <a:r>
              <a:rPr lang="ru-RU" sz="1400" dirty="0" err="1"/>
              <a:t>непробельным</a:t>
            </a:r>
            <a:r>
              <a:rPr lang="ru-RU" sz="1400" dirty="0"/>
              <a:t> символом или под первым символом строки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переноса строки можно использовать </a:t>
            </a:r>
            <a:r>
              <a:rPr lang="en-US" sz="1400" dirty="0"/>
              <a:t>“\”</a:t>
            </a:r>
            <a:r>
              <a:rPr lang="ru-RU" sz="1400" dirty="0"/>
              <a:t> или скобки вокруг предложения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При переносе строк лучше использовать перенос после оператора</a:t>
            </a:r>
          </a:p>
          <a:p>
            <a:pPr>
              <a:lnSpc>
                <a:spcPct val="150000"/>
              </a:lnSpc>
            </a:pPr>
            <a:endParaRPr lang="ru-RU" sz="14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7AAD26A-2736-4260-B0E6-510A37A1CA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7017" y="940178"/>
            <a:ext cx="5714907" cy="547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050499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Атрибуты объекта и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C849914-0590-4CE1-A53C-6B93FDE0EF09}"/>
              </a:ext>
            </a:extLst>
          </p:cNvPr>
          <p:cNvSpPr/>
          <p:nvPr/>
        </p:nvSpPr>
        <p:spPr>
          <a:xfrm>
            <a:off x="838199" y="844806"/>
            <a:ext cx="8057225" cy="423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Для получения атрибутов объекта или класса можно воспользоваться методом </a:t>
            </a:r>
            <a:r>
              <a:rPr lang="ru-RU" sz="1600" b="1" dirty="0">
                <a:solidFill>
                  <a:schemeClr val="accent1"/>
                </a:solidFill>
              </a:rPr>
              <a:t>__</a:t>
            </a:r>
            <a:r>
              <a:rPr lang="en-US" sz="1600" b="1" dirty="0" err="1">
                <a:solidFill>
                  <a:schemeClr val="accent1"/>
                </a:solidFill>
              </a:rPr>
              <a:t>dict</a:t>
            </a:r>
            <a:r>
              <a:rPr lang="en-US" sz="1600" b="1" dirty="0">
                <a:solidFill>
                  <a:schemeClr val="accent1"/>
                </a:solidFill>
              </a:rPr>
              <a:t>__.</a:t>
            </a:r>
            <a:endParaRPr lang="ru-RU" sz="1600" b="1" dirty="0">
              <a:solidFill>
                <a:schemeClr val="accent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9B66BBE-9619-4F86-BEDB-8F7185485C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4399" y="1314863"/>
            <a:ext cx="7255155" cy="2520290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921410F-6D67-4255-943C-D6CA3696B0B7}"/>
              </a:ext>
            </a:extLst>
          </p:cNvPr>
          <p:cNvSpPr/>
          <p:nvPr/>
        </p:nvSpPr>
        <p:spPr>
          <a:xfrm>
            <a:off x="838199" y="3897846"/>
            <a:ext cx="8257827" cy="26442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b="1" dirty="0"/>
              <a:t>Получение значений атрибута: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При обращении к несуществующему атрибуту объекта этот объект будет искаться в атрибутах класса.</a:t>
            </a:r>
            <a:endParaRPr lang="en-US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При отсутствии атрибута в пространстве имен объекта или класса будет вызвано исключение.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получения значения </a:t>
            </a:r>
            <a:r>
              <a:rPr lang="ru-RU" sz="1400" dirty="0"/>
              <a:t>атрибута объекта </a:t>
            </a:r>
            <a:r>
              <a:rPr lang="en-US" sz="1400" dirty="0"/>
              <a:t>/</a:t>
            </a:r>
            <a:r>
              <a:rPr lang="ru-RU" sz="1400" dirty="0"/>
              <a:t> класса можно использовать функцию </a:t>
            </a:r>
            <a:r>
              <a:rPr lang="en-US" sz="1400" b="1" dirty="0" err="1">
                <a:solidFill>
                  <a:schemeClr val="accent1"/>
                </a:solidFill>
              </a:rPr>
              <a:t>getattr</a:t>
            </a:r>
            <a:r>
              <a:rPr lang="en-US" sz="1400" b="1" dirty="0">
                <a:solidFill>
                  <a:schemeClr val="accent1"/>
                </a:solidFill>
              </a:rPr>
              <a:t>()</a:t>
            </a:r>
            <a:r>
              <a:rPr lang="ru-RU" sz="14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400" b="1" dirty="0"/>
              <a:t>Изменение значений атрибута: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При обращении к несуществующему атрибуту объекта будет создан новый атрибут объекта, даже если имя атрибута есть в пространстве имен класса.</a:t>
            </a:r>
          </a:p>
          <a:p>
            <a:pPr>
              <a:lnSpc>
                <a:spcPct val="150000"/>
              </a:lnSpc>
            </a:pPr>
            <a:r>
              <a:rPr lang="ru-RU" sz="1400" dirty="0"/>
              <a:t>Для </a:t>
            </a:r>
            <a:r>
              <a:rPr lang="ru-RU" sz="1400" dirty="0">
                <a:solidFill>
                  <a:schemeClr val="accent1"/>
                </a:solidFill>
              </a:rPr>
              <a:t>изменения значения </a:t>
            </a:r>
            <a:r>
              <a:rPr lang="ru-RU" sz="1400" dirty="0"/>
              <a:t>атрибута объекта </a:t>
            </a:r>
            <a:r>
              <a:rPr lang="en-US" sz="1400" dirty="0"/>
              <a:t>/</a:t>
            </a:r>
            <a:r>
              <a:rPr lang="ru-RU" sz="1400" dirty="0"/>
              <a:t> класса можно использовать функцию </a:t>
            </a:r>
            <a:r>
              <a:rPr lang="en-US" sz="1400" b="1" dirty="0" err="1">
                <a:solidFill>
                  <a:schemeClr val="accent1"/>
                </a:solidFill>
              </a:rPr>
              <a:t>setattr</a:t>
            </a:r>
            <a:r>
              <a:rPr lang="en-US" sz="1400" b="1" dirty="0">
                <a:solidFill>
                  <a:schemeClr val="accent1"/>
                </a:solidFill>
              </a:rPr>
              <a:t>()</a:t>
            </a:r>
            <a:r>
              <a:rPr lang="ru-RU" sz="1400" b="1" dirty="0"/>
              <a:t>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EECA9DB-DB40-4904-BAEC-4E1E13A8C3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64779" y="2347686"/>
            <a:ext cx="1654668" cy="1087730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05F34F3-E839-4840-A4E1-9F7CF3D37B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6559" y="3635980"/>
            <a:ext cx="2431695" cy="15802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3D4784FB-A463-4627-B4CF-7EB8A9DE794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06559" y="5392173"/>
            <a:ext cx="1551282" cy="1100702"/>
          </a:xfrm>
          <a:prstGeom prst="rect">
            <a:avLst/>
          </a:prstGeom>
        </p:spPr>
      </p:pic>
      <p:sp>
        <p:nvSpPr>
          <p:cNvPr id="14" name="Стрелка: вниз 13">
            <a:extLst>
              <a:ext uri="{FF2B5EF4-FFF2-40B4-BE49-F238E27FC236}">
                <a16:creationId xmlns:a16="http://schemas.microsoft.com/office/drawing/2014/main" id="{66EB3F2E-F92F-4DB7-B67E-EDBE5D10150D}"/>
              </a:ext>
            </a:extLst>
          </p:cNvPr>
          <p:cNvSpPr/>
          <p:nvPr/>
        </p:nvSpPr>
        <p:spPr>
          <a:xfrm>
            <a:off x="10972800" y="3429000"/>
            <a:ext cx="186431" cy="264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Стрелка: вниз 14">
            <a:extLst>
              <a:ext uri="{FF2B5EF4-FFF2-40B4-BE49-F238E27FC236}">
                <a16:creationId xmlns:a16="http://schemas.microsoft.com/office/drawing/2014/main" id="{FE43E850-1B1E-4D39-9CE9-3425C1F11B0F}"/>
              </a:ext>
            </a:extLst>
          </p:cNvPr>
          <p:cNvSpPr/>
          <p:nvPr/>
        </p:nvSpPr>
        <p:spPr>
          <a:xfrm>
            <a:off x="10460877" y="5163573"/>
            <a:ext cx="186431" cy="26487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63977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Функции для работы с атрибутами объекта/класса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71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F2EE0E7A-6B7A-4239-82FA-1132CE145D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180342"/>
              </p:ext>
            </p:extLst>
          </p:nvPr>
        </p:nvGraphicFramePr>
        <p:xfrm>
          <a:off x="909222" y="1199062"/>
          <a:ext cx="9770615" cy="242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20052">
                  <a:extLst>
                    <a:ext uri="{9D8B030D-6E8A-4147-A177-3AD203B41FA5}">
                      <a16:colId xmlns:a16="http://schemas.microsoft.com/office/drawing/2014/main" val="1816199363"/>
                    </a:ext>
                  </a:extLst>
                </a:gridCol>
                <a:gridCol w="3950563">
                  <a:extLst>
                    <a:ext uri="{9D8B030D-6E8A-4147-A177-3AD203B41FA5}">
                      <a16:colId xmlns:a16="http://schemas.microsoft.com/office/drawing/2014/main" val="124684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400" dirty="0"/>
                        <a:t>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Описание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8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setattr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значение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Присваивание значения атрибуту класса/объекта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5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getattr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значение при отсутствии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Получение значения атрибута класса/объекта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delattr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Удаление атрибута класса/объекта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b="1" dirty="0" err="1"/>
                        <a:t>hasattr</a:t>
                      </a:r>
                      <a:r>
                        <a:rPr lang="ru-RU" sz="1400" b="1" dirty="0"/>
                        <a:t>(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класс/объект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0" i="1" dirty="0"/>
                        <a:t>, </a:t>
                      </a:r>
                      <a:r>
                        <a:rPr lang="en-US" sz="1400" b="0" i="1" dirty="0"/>
                        <a:t>&lt;</a:t>
                      </a:r>
                      <a:r>
                        <a:rPr lang="ru-RU" sz="1400" b="0" i="1" dirty="0"/>
                        <a:t>имя атрибута</a:t>
                      </a:r>
                      <a:r>
                        <a:rPr lang="en-US" sz="1400" b="0" i="1" dirty="0"/>
                        <a:t>&gt;</a:t>
                      </a:r>
                      <a:r>
                        <a:rPr lang="ru-RU" sz="1400" b="1" dirty="0"/>
                        <a:t>)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Наличие указанного атрибута у класса/объекта. Возвращает </a:t>
                      </a:r>
                      <a:r>
                        <a:rPr lang="en-US" sz="1400" dirty="0"/>
                        <a:t>True/False. </a:t>
                      </a:r>
                      <a:r>
                        <a:rPr lang="ru-RU" sz="1400" dirty="0"/>
                        <a:t>В случае отсутствия атрибута у объекта, но присутствия его в класса все равно возвратит </a:t>
                      </a:r>
                      <a:r>
                        <a:rPr lang="en-US" sz="1400" dirty="0"/>
                        <a:t>True.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90578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Вызов методов класса, параметр </a:t>
            </a:r>
            <a:r>
              <a:rPr lang="ru-RU" sz="2800" b="1" dirty="0" err="1">
                <a:solidFill>
                  <a:srgbClr val="FF0000"/>
                </a:solidFill>
              </a:rPr>
              <a:t>self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72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A0D6CA6-5233-42B4-BEE9-1AA605ED21AA}"/>
              </a:ext>
            </a:extLst>
          </p:cNvPr>
          <p:cNvSpPr/>
          <p:nvPr/>
        </p:nvSpPr>
        <p:spPr>
          <a:xfrm>
            <a:off x="838199" y="844806"/>
            <a:ext cx="9007137" cy="1900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При определении методов класса первым параметром всегда идет параметр </a:t>
            </a:r>
            <a:r>
              <a:rPr lang="en-US" sz="1600" b="1" dirty="0">
                <a:solidFill>
                  <a:schemeClr val="accent1"/>
                </a:solidFill>
              </a:rPr>
              <a:t>self</a:t>
            </a:r>
            <a:r>
              <a:rPr lang="ru-RU" sz="1600" dirty="0"/>
              <a:t>, который </a:t>
            </a:r>
            <a:r>
              <a:rPr lang="ru-RU" sz="1600" b="1" dirty="0">
                <a:solidFill>
                  <a:schemeClr val="accent1"/>
                </a:solidFill>
              </a:rPr>
              <a:t>указывает на объект класса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При вызове метода класса интерпретатор автоматически передает в метод в качестве первого аргумента ссылку на объект, который вызвал этот метод.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Передача ссылки на объект, вызвавший метод, нужны для работы с объектом внутри метода.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3A289BC-F3C4-4FB7-B833-09817B845A14}"/>
              </a:ext>
            </a:extLst>
          </p:cNvPr>
          <p:cNvSpPr/>
          <p:nvPr/>
        </p:nvSpPr>
        <p:spPr>
          <a:xfrm>
            <a:off x="5992427" y="4283225"/>
            <a:ext cx="3622090" cy="79899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400" dirty="0"/>
              <a:t>__</a:t>
            </a:r>
            <a:r>
              <a:rPr lang="en-US" sz="1400" dirty="0" err="1"/>
              <a:t>increase_population</a:t>
            </a:r>
            <a:r>
              <a:rPr lang="en-US" sz="1400" dirty="0"/>
              <a:t>__(self, value)</a:t>
            </a:r>
            <a:endParaRPr lang="ru-RU" sz="1400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501EAE78-A222-45E9-AE62-132F2D2C8A4C}"/>
              </a:ext>
            </a:extLst>
          </p:cNvPr>
          <p:cNvSpPr/>
          <p:nvPr/>
        </p:nvSpPr>
        <p:spPr>
          <a:xfrm>
            <a:off x="1305017" y="4489895"/>
            <a:ext cx="2982897" cy="3856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/>
              <a:t>russia.increase_population</a:t>
            </a:r>
            <a:r>
              <a:rPr lang="en-US" sz="1400" dirty="0"/>
              <a:t>(99999)</a:t>
            </a:r>
            <a:endParaRPr lang="ru-RU" sz="1400" dirty="0"/>
          </a:p>
        </p:txBody>
      </p:sp>
      <p:sp>
        <p:nvSpPr>
          <p:cNvPr id="11" name="Полилиния: фигура 10">
            <a:extLst>
              <a:ext uri="{FF2B5EF4-FFF2-40B4-BE49-F238E27FC236}">
                <a16:creationId xmlns:a16="http://schemas.microsoft.com/office/drawing/2014/main" id="{23DD5B53-9E31-4FE8-BCCE-5A174833994C}"/>
              </a:ext>
            </a:extLst>
          </p:cNvPr>
          <p:cNvSpPr/>
          <p:nvPr/>
        </p:nvSpPr>
        <p:spPr>
          <a:xfrm>
            <a:off x="1606859" y="3649001"/>
            <a:ext cx="6871625" cy="994299"/>
          </a:xfrm>
          <a:custGeom>
            <a:avLst/>
            <a:gdLst>
              <a:gd name="connsiteX0" fmla="*/ 0 w 6871625"/>
              <a:gd name="connsiteY0" fmla="*/ 994299 h 994299"/>
              <a:gd name="connsiteX1" fmla="*/ 17755 w 6871625"/>
              <a:gd name="connsiteY1" fmla="*/ 949911 h 994299"/>
              <a:gd name="connsiteX2" fmla="*/ 35510 w 6871625"/>
              <a:gd name="connsiteY2" fmla="*/ 870012 h 994299"/>
              <a:gd name="connsiteX3" fmla="*/ 53266 w 6871625"/>
              <a:gd name="connsiteY3" fmla="*/ 852256 h 994299"/>
              <a:gd name="connsiteX4" fmla="*/ 71021 w 6871625"/>
              <a:gd name="connsiteY4" fmla="*/ 825623 h 994299"/>
              <a:gd name="connsiteX5" fmla="*/ 115409 w 6871625"/>
              <a:gd name="connsiteY5" fmla="*/ 745724 h 994299"/>
              <a:gd name="connsiteX6" fmla="*/ 142042 w 6871625"/>
              <a:gd name="connsiteY6" fmla="*/ 736847 h 994299"/>
              <a:gd name="connsiteX7" fmla="*/ 150920 w 6871625"/>
              <a:gd name="connsiteY7" fmla="*/ 710214 h 994299"/>
              <a:gd name="connsiteX8" fmla="*/ 213064 w 6871625"/>
              <a:gd name="connsiteY8" fmla="*/ 683580 h 994299"/>
              <a:gd name="connsiteX9" fmla="*/ 239697 w 6871625"/>
              <a:gd name="connsiteY9" fmla="*/ 665825 h 994299"/>
              <a:gd name="connsiteX10" fmla="*/ 292963 w 6871625"/>
              <a:gd name="connsiteY10" fmla="*/ 648070 h 994299"/>
              <a:gd name="connsiteX11" fmla="*/ 372862 w 6871625"/>
              <a:gd name="connsiteY11" fmla="*/ 621437 h 994299"/>
              <a:gd name="connsiteX12" fmla="*/ 426128 w 6871625"/>
              <a:gd name="connsiteY12" fmla="*/ 603681 h 994299"/>
              <a:gd name="connsiteX13" fmla="*/ 452761 w 6871625"/>
              <a:gd name="connsiteY13" fmla="*/ 594804 h 994299"/>
              <a:gd name="connsiteX14" fmla="*/ 523782 w 6871625"/>
              <a:gd name="connsiteY14" fmla="*/ 559293 h 994299"/>
              <a:gd name="connsiteX15" fmla="*/ 523782 w 6871625"/>
              <a:gd name="connsiteY15" fmla="*/ 559293 h 994299"/>
              <a:gd name="connsiteX16" fmla="*/ 603681 w 6871625"/>
              <a:gd name="connsiteY16" fmla="*/ 514905 h 994299"/>
              <a:gd name="connsiteX17" fmla="*/ 648069 w 6871625"/>
              <a:gd name="connsiteY17" fmla="*/ 488272 h 994299"/>
              <a:gd name="connsiteX18" fmla="*/ 692458 w 6871625"/>
              <a:gd name="connsiteY18" fmla="*/ 461639 h 994299"/>
              <a:gd name="connsiteX19" fmla="*/ 745724 w 6871625"/>
              <a:gd name="connsiteY19" fmla="*/ 435006 h 994299"/>
              <a:gd name="connsiteX20" fmla="*/ 772357 w 6871625"/>
              <a:gd name="connsiteY20" fmla="*/ 417250 h 994299"/>
              <a:gd name="connsiteX21" fmla="*/ 834501 w 6871625"/>
              <a:gd name="connsiteY21" fmla="*/ 390617 h 994299"/>
              <a:gd name="connsiteX22" fmla="*/ 861134 w 6871625"/>
              <a:gd name="connsiteY22" fmla="*/ 372862 h 994299"/>
              <a:gd name="connsiteX23" fmla="*/ 887767 w 6871625"/>
              <a:gd name="connsiteY23" fmla="*/ 363984 h 994299"/>
              <a:gd name="connsiteX24" fmla="*/ 941033 w 6871625"/>
              <a:gd name="connsiteY24" fmla="*/ 328474 h 994299"/>
              <a:gd name="connsiteX25" fmla="*/ 994299 w 6871625"/>
              <a:gd name="connsiteY25" fmla="*/ 319596 h 994299"/>
              <a:gd name="connsiteX26" fmla="*/ 1091953 w 6871625"/>
              <a:gd name="connsiteY26" fmla="*/ 284085 h 994299"/>
              <a:gd name="connsiteX27" fmla="*/ 1118586 w 6871625"/>
              <a:gd name="connsiteY27" fmla="*/ 275208 h 994299"/>
              <a:gd name="connsiteX28" fmla="*/ 1154097 w 6871625"/>
              <a:gd name="connsiteY28" fmla="*/ 257452 h 994299"/>
              <a:gd name="connsiteX29" fmla="*/ 1260629 w 6871625"/>
              <a:gd name="connsiteY29" fmla="*/ 239697 h 994299"/>
              <a:gd name="connsiteX30" fmla="*/ 1322772 w 6871625"/>
              <a:gd name="connsiteY30" fmla="*/ 221942 h 994299"/>
              <a:gd name="connsiteX31" fmla="*/ 1367161 w 6871625"/>
              <a:gd name="connsiteY31" fmla="*/ 213064 h 994299"/>
              <a:gd name="connsiteX32" fmla="*/ 1438182 w 6871625"/>
              <a:gd name="connsiteY32" fmla="*/ 204186 h 994299"/>
              <a:gd name="connsiteX33" fmla="*/ 1482570 w 6871625"/>
              <a:gd name="connsiteY33" fmla="*/ 195309 h 994299"/>
              <a:gd name="connsiteX34" fmla="*/ 1651246 w 6871625"/>
              <a:gd name="connsiteY34" fmla="*/ 186431 h 994299"/>
              <a:gd name="connsiteX35" fmla="*/ 1713390 w 6871625"/>
              <a:gd name="connsiteY35" fmla="*/ 168676 h 994299"/>
              <a:gd name="connsiteX36" fmla="*/ 1784411 w 6871625"/>
              <a:gd name="connsiteY36" fmla="*/ 159798 h 994299"/>
              <a:gd name="connsiteX37" fmla="*/ 1837677 w 6871625"/>
              <a:gd name="connsiteY37" fmla="*/ 150920 h 994299"/>
              <a:gd name="connsiteX38" fmla="*/ 1873188 w 6871625"/>
              <a:gd name="connsiteY38" fmla="*/ 142043 h 994299"/>
              <a:gd name="connsiteX39" fmla="*/ 1961965 w 6871625"/>
              <a:gd name="connsiteY39" fmla="*/ 133165 h 994299"/>
              <a:gd name="connsiteX40" fmla="*/ 2024108 w 6871625"/>
              <a:gd name="connsiteY40" fmla="*/ 115410 h 994299"/>
              <a:gd name="connsiteX41" fmla="*/ 2104007 w 6871625"/>
              <a:gd name="connsiteY41" fmla="*/ 106532 h 994299"/>
              <a:gd name="connsiteX42" fmla="*/ 2157273 w 6871625"/>
              <a:gd name="connsiteY42" fmla="*/ 97654 h 994299"/>
              <a:gd name="connsiteX43" fmla="*/ 2405848 w 6871625"/>
              <a:gd name="connsiteY43" fmla="*/ 79899 h 994299"/>
              <a:gd name="connsiteX44" fmla="*/ 3293615 w 6871625"/>
              <a:gd name="connsiteY44" fmla="*/ 71021 h 994299"/>
              <a:gd name="connsiteX45" fmla="*/ 3338003 w 6871625"/>
              <a:gd name="connsiteY45" fmla="*/ 62144 h 994299"/>
              <a:gd name="connsiteX46" fmla="*/ 3364636 w 6871625"/>
              <a:gd name="connsiteY46" fmla="*/ 53266 h 994299"/>
              <a:gd name="connsiteX47" fmla="*/ 3506679 w 6871625"/>
              <a:gd name="connsiteY47" fmla="*/ 44388 h 994299"/>
              <a:gd name="connsiteX48" fmla="*/ 3675355 w 6871625"/>
              <a:gd name="connsiteY48" fmla="*/ 26633 h 994299"/>
              <a:gd name="connsiteX49" fmla="*/ 4003829 w 6871625"/>
              <a:gd name="connsiteY49" fmla="*/ 8878 h 994299"/>
              <a:gd name="connsiteX50" fmla="*/ 4199137 w 6871625"/>
              <a:gd name="connsiteY50" fmla="*/ 0 h 994299"/>
              <a:gd name="connsiteX51" fmla="*/ 4820574 w 6871625"/>
              <a:gd name="connsiteY51" fmla="*/ 8878 h 994299"/>
              <a:gd name="connsiteX52" fmla="*/ 4909351 w 6871625"/>
              <a:gd name="connsiteY52" fmla="*/ 26633 h 994299"/>
              <a:gd name="connsiteX53" fmla="*/ 5007005 w 6871625"/>
              <a:gd name="connsiteY53" fmla="*/ 44388 h 994299"/>
              <a:gd name="connsiteX54" fmla="*/ 5069149 w 6871625"/>
              <a:gd name="connsiteY54" fmla="*/ 62144 h 994299"/>
              <a:gd name="connsiteX55" fmla="*/ 5122415 w 6871625"/>
              <a:gd name="connsiteY55" fmla="*/ 71021 h 994299"/>
              <a:gd name="connsiteX56" fmla="*/ 5175681 w 6871625"/>
              <a:gd name="connsiteY56" fmla="*/ 88777 h 994299"/>
              <a:gd name="connsiteX57" fmla="*/ 5477522 w 6871625"/>
              <a:gd name="connsiteY57" fmla="*/ 106532 h 994299"/>
              <a:gd name="connsiteX58" fmla="*/ 5584054 w 6871625"/>
              <a:gd name="connsiteY58" fmla="*/ 124287 h 994299"/>
              <a:gd name="connsiteX59" fmla="*/ 5637320 w 6871625"/>
              <a:gd name="connsiteY59" fmla="*/ 142043 h 994299"/>
              <a:gd name="connsiteX60" fmla="*/ 5788240 w 6871625"/>
              <a:gd name="connsiteY60" fmla="*/ 159798 h 994299"/>
              <a:gd name="connsiteX61" fmla="*/ 5859262 w 6871625"/>
              <a:gd name="connsiteY61" fmla="*/ 177553 h 994299"/>
              <a:gd name="connsiteX62" fmla="*/ 5894772 w 6871625"/>
              <a:gd name="connsiteY62" fmla="*/ 186431 h 994299"/>
              <a:gd name="connsiteX63" fmla="*/ 5974671 w 6871625"/>
              <a:gd name="connsiteY63" fmla="*/ 195309 h 994299"/>
              <a:gd name="connsiteX64" fmla="*/ 6019060 w 6871625"/>
              <a:gd name="connsiteY64" fmla="*/ 204186 h 994299"/>
              <a:gd name="connsiteX65" fmla="*/ 6169980 w 6871625"/>
              <a:gd name="connsiteY65" fmla="*/ 221942 h 994299"/>
              <a:gd name="connsiteX66" fmla="*/ 6205491 w 6871625"/>
              <a:gd name="connsiteY66" fmla="*/ 230819 h 994299"/>
              <a:gd name="connsiteX67" fmla="*/ 6232124 w 6871625"/>
              <a:gd name="connsiteY67" fmla="*/ 239697 h 994299"/>
              <a:gd name="connsiteX68" fmla="*/ 6365289 w 6871625"/>
              <a:gd name="connsiteY68" fmla="*/ 248575 h 994299"/>
              <a:gd name="connsiteX69" fmla="*/ 6454066 w 6871625"/>
              <a:gd name="connsiteY69" fmla="*/ 275208 h 994299"/>
              <a:gd name="connsiteX70" fmla="*/ 6480699 w 6871625"/>
              <a:gd name="connsiteY70" fmla="*/ 284085 h 994299"/>
              <a:gd name="connsiteX71" fmla="*/ 6596108 w 6871625"/>
              <a:gd name="connsiteY71" fmla="*/ 310718 h 994299"/>
              <a:gd name="connsiteX72" fmla="*/ 6622741 w 6871625"/>
              <a:gd name="connsiteY72" fmla="*/ 328474 h 994299"/>
              <a:gd name="connsiteX73" fmla="*/ 6649374 w 6871625"/>
              <a:gd name="connsiteY73" fmla="*/ 337351 h 994299"/>
              <a:gd name="connsiteX74" fmla="*/ 6667130 w 6871625"/>
              <a:gd name="connsiteY74" fmla="*/ 355107 h 994299"/>
              <a:gd name="connsiteX75" fmla="*/ 6720396 w 6871625"/>
              <a:gd name="connsiteY75" fmla="*/ 390617 h 994299"/>
              <a:gd name="connsiteX76" fmla="*/ 6782539 w 6871625"/>
              <a:gd name="connsiteY76" fmla="*/ 461639 h 994299"/>
              <a:gd name="connsiteX77" fmla="*/ 6800295 w 6871625"/>
              <a:gd name="connsiteY77" fmla="*/ 514905 h 994299"/>
              <a:gd name="connsiteX78" fmla="*/ 6818050 w 6871625"/>
              <a:gd name="connsiteY78" fmla="*/ 568171 h 994299"/>
              <a:gd name="connsiteX79" fmla="*/ 6826928 w 6871625"/>
              <a:gd name="connsiteY79" fmla="*/ 594804 h 994299"/>
              <a:gd name="connsiteX80" fmla="*/ 6853561 w 6871625"/>
              <a:gd name="connsiteY80" fmla="*/ 648070 h 994299"/>
              <a:gd name="connsiteX81" fmla="*/ 6862438 w 6871625"/>
              <a:gd name="connsiteY81" fmla="*/ 905522 h 994299"/>
              <a:gd name="connsiteX82" fmla="*/ 6871316 w 6871625"/>
              <a:gd name="connsiteY82" fmla="*/ 976544 h 994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6871625" h="994299">
                <a:moveTo>
                  <a:pt x="0" y="994299"/>
                </a:moveTo>
                <a:cubicBezTo>
                  <a:pt x="5918" y="979503"/>
                  <a:pt x="13562" y="965285"/>
                  <a:pt x="17755" y="949911"/>
                </a:cubicBezTo>
                <a:cubicBezTo>
                  <a:pt x="21637" y="935676"/>
                  <a:pt x="24338" y="888632"/>
                  <a:pt x="35510" y="870012"/>
                </a:cubicBezTo>
                <a:cubicBezTo>
                  <a:pt x="39816" y="862835"/>
                  <a:pt x="48037" y="858792"/>
                  <a:pt x="53266" y="852256"/>
                </a:cubicBezTo>
                <a:cubicBezTo>
                  <a:pt x="59931" y="843924"/>
                  <a:pt x="66249" y="835166"/>
                  <a:pt x="71021" y="825623"/>
                </a:cubicBezTo>
                <a:cubicBezTo>
                  <a:pt x="83527" y="800610"/>
                  <a:pt x="81823" y="756919"/>
                  <a:pt x="115409" y="745724"/>
                </a:cubicBezTo>
                <a:lnTo>
                  <a:pt x="142042" y="736847"/>
                </a:lnTo>
                <a:cubicBezTo>
                  <a:pt x="145001" y="727969"/>
                  <a:pt x="145074" y="717521"/>
                  <a:pt x="150920" y="710214"/>
                </a:cubicBezTo>
                <a:cubicBezTo>
                  <a:pt x="166248" y="691054"/>
                  <a:pt x="191739" y="688911"/>
                  <a:pt x="213064" y="683580"/>
                </a:cubicBezTo>
                <a:cubicBezTo>
                  <a:pt x="221942" y="677662"/>
                  <a:pt x="229947" y="670158"/>
                  <a:pt x="239697" y="665825"/>
                </a:cubicBezTo>
                <a:cubicBezTo>
                  <a:pt x="256800" y="658224"/>
                  <a:pt x="275208" y="653988"/>
                  <a:pt x="292963" y="648070"/>
                </a:cubicBezTo>
                <a:lnTo>
                  <a:pt x="372862" y="621437"/>
                </a:lnTo>
                <a:lnTo>
                  <a:pt x="426128" y="603681"/>
                </a:lnTo>
                <a:lnTo>
                  <a:pt x="452761" y="594804"/>
                </a:lnTo>
                <a:cubicBezTo>
                  <a:pt x="483750" y="563814"/>
                  <a:pt x="462575" y="579695"/>
                  <a:pt x="523782" y="559293"/>
                </a:cubicBezTo>
                <a:lnTo>
                  <a:pt x="523782" y="559293"/>
                </a:lnTo>
                <a:cubicBezTo>
                  <a:pt x="584834" y="518591"/>
                  <a:pt x="556804" y="530530"/>
                  <a:pt x="603681" y="514905"/>
                </a:cubicBezTo>
                <a:cubicBezTo>
                  <a:pt x="648667" y="469917"/>
                  <a:pt x="590449" y="522844"/>
                  <a:pt x="648069" y="488272"/>
                </a:cubicBezTo>
                <a:cubicBezTo>
                  <a:pt x="709000" y="451714"/>
                  <a:pt x="617013" y="486785"/>
                  <a:pt x="692458" y="461639"/>
                </a:cubicBezTo>
                <a:cubicBezTo>
                  <a:pt x="768785" y="410752"/>
                  <a:pt x="672213" y="471761"/>
                  <a:pt x="745724" y="435006"/>
                </a:cubicBezTo>
                <a:cubicBezTo>
                  <a:pt x="755267" y="430234"/>
                  <a:pt x="762814" y="422022"/>
                  <a:pt x="772357" y="417250"/>
                </a:cubicBezTo>
                <a:cubicBezTo>
                  <a:pt x="871974" y="367442"/>
                  <a:pt x="705160" y="464527"/>
                  <a:pt x="834501" y="390617"/>
                </a:cubicBezTo>
                <a:cubicBezTo>
                  <a:pt x="843765" y="385323"/>
                  <a:pt x="851591" y="377634"/>
                  <a:pt x="861134" y="372862"/>
                </a:cubicBezTo>
                <a:cubicBezTo>
                  <a:pt x="869504" y="368677"/>
                  <a:pt x="879587" y="368529"/>
                  <a:pt x="887767" y="363984"/>
                </a:cubicBezTo>
                <a:cubicBezTo>
                  <a:pt x="906421" y="353621"/>
                  <a:pt x="919984" y="331982"/>
                  <a:pt x="941033" y="328474"/>
                </a:cubicBezTo>
                <a:cubicBezTo>
                  <a:pt x="958788" y="325515"/>
                  <a:pt x="976836" y="323962"/>
                  <a:pt x="994299" y="319596"/>
                </a:cubicBezTo>
                <a:cubicBezTo>
                  <a:pt x="1031615" y="310267"/>
                  <a:pt x="1056642" y="297327"/>
                  <a:pt x="1091953" y="284085"/>
                </a:cubicBezTo>
                <a:cubicBezTo>
                  <a:pt x="1100715" y="280799"/>
                  <a:pt x="1109985" y="278894"/>
                  <a:pt x="1118586" y="275208"/>
                </a:cubicBezTo>
                <a:cubicBezTo>
                  <a:pt x="1130750" y="269995"/>
                  <a:pt x="1141542" y="261637"/>
                  <a:pt x="1154097" y="257452"/>
                </a:cubicBezTo>
                <a:cubicBezTo>
                  <a:pt x="1176172" y="250094"/>
                  <a:pt x="1242946" y="242912"/>
                  <a:pt x="1260629" y="239697"/>
                </a:cubicBezTo>
                <a:cubicBezTo>
                  <a:pt x="1321502" y="228629"/>
                  <a:pt x="1272074" y="234616"/>
                  <a:pt x="1322772" y="221942"/>
                </a:cubicBezTo>
                <a:cubicBezTo>
                  <a:pt x="1337411" y="218282"/>
                  <a:pt x="1352247" y="215359"/>
                  <a:pt x="1367161" y="213064"/>
                </a:cubicBezTo>
                <a:cubicBezTo>
                  <a:pt x="1390741" y="209436"/>
                  <a:pt x="1414602" y="207814"/>
                  <a:pt x="1438182" y="204186"/>
                </a:cubicBezTo>
                <a:cubicBezTo>
                  <a:pt x="1453096" y="201892"/>
                  <a:pt x="1467533" y="196562"/>
                  <a:pt x="1482570" y="195309"/>
                </a:cubicBezTo>
                <a:cubicBezTo>
                  <a:pt x="1538679" y="190633"/>
                  <a:pt x="1595021" y="189390"/>
                  <a:pt x="1651246" y="186431"/>
                </a:cubicBezTo>
                <a:cubicBezTo>
                  <a:pt x="1672360" y="179393"/>
                  <a:pt x="1691088" y="172393"/>
                  <a:pt x="1713390" y="168676"/>
                </a:cubicBezTo>
                <a:cubicBezTo>
                  <a:pt x="1736923" y="164754"/>
                  <a:pt x="1760793" y="163172"/>
                  <a:pt x="1784411" y="159798"/>
                </a:cubicBezTo>
                <a:cubicBezTo>
                  <a:pt x="1802230" y="157252"/>
                  <a:pt x="1820026" y="154450"/>
                  <a:pt x="1837677" y="150920"/>
                </a:cubicBezTo>
                <a:cubicBezTo>
                  <a:pt x="1849641" y="148527"/>
                  <a:pt x="1861109" y="143768"/>
                  <a:pt x="1873188" y="142043"/>
                </a:cubicBezTo>
                <a:cubicBezTo>
                  <a:pt x="1902629" y="137837"/>
                  <a:pt x="1932373" y="136124"/>
                  <a:pt x="1961965" y="133165"/>
                </a:cubicBezTo>
                <a:cubicBezTo>
                  <a:pt x="1981856" y="126534"/>
                  <a:pt x="2003401" y="118596"/>
                  <a:pt x="2024108" y="115410"/>
                </a:cubicBezTo>
                <a:cubicBezTo>
                  <a:pt x="2050593" y="111335"/>
                  <a:pt x="2077445" y="110074"/>
                  <a:pt x="2104007" y="106532"/>
                </a:cubicBezTo>
                <a:cubicBezTo>
                  <a:pt x="2121849" y="104153"/>
                  <a:pt x="2139412" y="99887"/>
                  <a:pt x="2157273" y="97654"/>
                </a:cubicBezTo>
                <a:cubicBezTo>
                  <a:pt x="2228557" y="88744"/>
                  <a:pt x="2342958" y="80965"/>
                  <a:pt x="2405848" y="79899"/>
                </a:cubicBezTo>
                <a:lnTo>
                  <a:pt x="3293615" y="71021"/>
                </a:lnTo>
                <a:cubicBezTo>
                  <a:pt x="3308411" y="68062"/>
                  <a:pt x="3323365" y="65804"/>
                  <a:pt x="3338003" y="62144"/>
                </a:cubicBezTo>
                <a:cubicBezTo>
                  <a:pt x="3347082" y="59874"/>
                  <a:pt x="3355330" y="54246"/>
                  <a:pt x="3364636" y="53266"/>
                </a:cubicBezTo>
                <a:cubicBezTo>
                  <a:pt x="3411815" y="48300"/>
                  <a:pt x="3459412" y="48439"/>
                  <a:pt x="3506679" y="44388"/>
                </a:cubicBezTo>
                <a:cubicBezTo>
                  <a:pt x="3563008" y="39560"/>
                  <a:pt x="3675355" y="26633"/>
                  <a:pt x="3675355" y="26633"/>
                </a:cubicBezTo>
                <a:cubicBezTo>
                  <a:pt x="3806729" y="-6212"/>
                  <a:pt x="3690011" y="20289"/>
                  <a:pt x="4003829" y="8878"/>
                </a:cubicBezTo>
                <a:lnTo>
                  <a:pt x="4199137" y="0"/>
                </a:lnTo>
                <a:lnTo>
                  <a:pt x="4820574" y="8878"/>
                </a:lnTo>
                <a:cubicBezTo>
                  <a:pt x="4893394" y="10769"/>
                  <a:pt x="4862235" y="14854"/>
                  <a:pt x="4909351" y="26633"/>
                </a:cubicBezTo>
                <a:cubicBezTo>
                  <a:pt x="4934176" y="32839"/>
                  <a:pt x="4983249" y="40429"/>
                  <a:pt x="5007005" y="44388"/>
                </a:cubicBezTo>
                <a:cubicBezTo>
                  <a:pt x="5032387" y="52849"/>
                  <a:pt x="5041282" y="56571"/>
                  <a:pt x="5069149" y="62144"/>
                </a:cubicBezTo>
                <a:cubicBezTo>
                  <a:pt x="5086800" y="65674"/>
                  <a:pt x="5104660" y="68062"/>
                  <a:pt x="5122415" y="71021"/>
                </a:cubicBezTo>
                <a:cubicBezTo>
                  <a:pt x="5140170" y="76940"/>
                  <a:pt x="5157153" y="86130"/>
                  <a:pt x="5175681" y="88777"/>
                </a:cubicBezTo>
                <a:cubicBezTo>
                  <a:pt x="5316975" y="108960"/>
                  <a:pt x="5216914" y="96880"/>
                  <a:pt x="5477522" y="106532"/>
                </a:cubicBezTo>
                <a:cubicBezTo>
                  <a:pt x="5504186" y="110341"/>
                  <a:pt x="5555503" y="116500"/>
                  <a:pt x="5584054" y="124287"/>
                </a:cubicBezTo>
                <a:cubicBezTo>
                  <a:pt x="5602110" y="129211"/>
                  <a:pt x="5618859" y="138966"/>
                  <a:pt x="5637320" y="142043"/>
                </a:cubicBezTo>
                <a:cubicBezTo>
                  <a:pt x="5722827" y="156293"/>
                  <a:pt x="5672660" y="149290"/>
                  <a:pt x="5788240" y="159798"/>
                </a:cubicBezTo>
                <a:cubicBezTo>
                  <a:pt x="5835835" y="175664"/>
                  <a:pt x="5794979" y="163268"/>
                  <a:pt x="5859262" y="177553"/>
                </a:cubicBezTo>
                <a:cubicBezTo>
                  <a:pt x="5871172" y="180200"/>
                  <a:pt x="5882713" y="184576"/>
                  <a:pt x="5894772" y="186431"/>
                </a:cubicBezTo>
                <a:cubicBezTo>
                  <a:pt x="5921257" y="190506"/>
                  <a:pt x="5948143" y="191519"/>
                  <a:pt x="5974671" y="195309"/>
                </a:cubicBezTo>
                <a:cubicBezTo>
                  <a:pt x="5989609" y="197443"/>
                  <a:pt x="6004176" y="201705"/>
                  <a:pt x="6019060" y="204186"/>
                </a:cubicBezTo>
                <a:cubicBezTo>
                  <a:pt x="6077946" y="214000"/>
                  <a:pt x="6106855" y="215629"/>
                  <a:pt x="6169980" y="221942"/>
                </a:cubicBezTo>
                <a:cubicBezTo>
                  <a:pt x="6181817" y="224901"/>
                  <a:pt x="6193759" y="227467"/>
                  <a:pt x="6205491" y="230819"/>
                </a:cubicBezTo>
                <a:cubicBezTo>
                  <a:pt x="6214489" y="233390"/>
                  <a:pt x="6222823" y="238664"/>
                  <a:pt x="6232124" y="239697"/>
                </a:cubicBezTo>
                <a:cubicBezTo>
                  <a:pt x="6276339" y="244610"/>
                  <a:pt x="6320901" y="245616"/>
                  <a:pt x="6365289" y="248575"/>
                </a:cubicBezTo>
                <a:cubicBezTo>
                  <a:pt x="6491847" y="290760"/>
                  <a:pt x="6360163" y="248379"/>
                  <a:pt x="6454066" y="275208"/>
                </a:cubicBezTo>
                <a:cubicBezTo>
                  <a:pt x="6463064" y="277779"/>
                  <a:pt x="6471581" y="281981"/>
                  <a:pt x="6480699" y="284085"/>
                </a:cubicBezTo>
                <a:cubicBezTo>
                  <a:pt x="6608037" y="313471"/>
                  <a:pt x="6531733" y="289261"/>
                  <a:pt x="6596108" y="310718"/>
                </a:cubicBezTo>
                <a:cubicBezTo>
                  <a:pt x="6604986" y="316637"/>
                  <a:pt x="6613198" y="323702"/>
                  <a:pt x="6622741" y="328474"/>
                </a:cubicBezTo>
                <a:cubicBezTo>
                  <a:pt x="6631111" y="332659"/>
                  <a:pt x="6641350" y="332536"/>
                  <a:pt x="6649374" y="337351"/>
                </a:cubicBezTo>
                <a:cubicBezTo>
                  <a:pt x="6656551" y="341657"/>
                  <a:pt x="6660434" y="350085"/>
                  <a:pt x="6667130" y="355107"/>
                </a:cubicBezTo>
                <a:cubicBezTo>
                  <a:pt x="6684201" y="367910"/>
                  <a:pt x="6705307" y="375528"/>
                  <a:pt x="6720396" y="390617"/>
                </a:cubicBezTo>
                <a:cubicBezTo>
                  <a:pt x="6737779" y="408000"/>
                  <a:pt x="6770794" y="435212"/>
                  <a:pt x="6782539" y="461639"/>
                </a:cubicBezTo>
                <a:cubicBezTo>
                  <a:pt x="6790140" y="478742"/>
                  <a:pt x="6794377" y="497150"/>
                  <a:pt x="6800295" y="514905"/>
                </a:cubicBezTo>
                <a:lnTo>
                  <a:pt x="6818050" y="568171"/>
                </a:lnTo>
                <a:cubicBezTo>
                  <a:pt x="6821009" y="577049"/>
                  <a:pt x="6824658" y="585725"/>
                  <a:pt x="6826928" y="594804"/>
                </a:cubicBezTo>
                <a:cubicBezTo>
                  <a:pt x="6837835" y="638434"/>
                  <a:pt x="6827178" y="621687"/>
                  <a:pt x="6853561" y="648070"/>
                </a:cubicBezTo>
                <a:cubicBezTo>
                  <a:pt x="6856520" y="733887"/>
                  <a:pt x="6857243" y="819811"/>
                  <a:pt x="6862438" y="905522"/>
                </a:cubicBezTo>
                <a:cubicBezTo>
                  <a:pt x="6874187" y="1099384"/>
                  <a:pt x="6871316" y="786350"/>
                  <a:pt x="6871316" y="976544"/>
                </a:cubicBezTo>
              </a:path>
            </a:pathLst>
          </a:custGeom>
          <a:noFill/>
          <a:ln w="28575">
            <a:solidFill>
              <a:schemeClr val="accent1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400" dirty="0">
              <a:solidFill>
                <a:schemeClr val="tx1"/>
              </a:solidFill>
            </a:endParaRPr>
          </a:p>
        </p:txBody>
      </p:sp>
      <p:sp>
        <p:nvSpPr>
          <p:cNvPr id="12" name="Полилиния: фигура 11">
            <a:extLst>
              <a:ext uri="{FF2B5EF4-FFF2-40B4-BE49-F238E27FC236}">
                <a16:creationId xmlns:a16="http://schemas.microsoft.com/office/drawing/2014/main" id="{CC32E04D-AA09-4D75-AE19-184FD280D70F}"/>
              </a:ext>
            </a:extLst>
          </p:cNvPr>
          <p:cNvSpPr/>
          <p:nvPr/>
        </p:nvSpPr>
        <p:spPr>
          <a:xfrm>
            <a:off x="3613212" y="3506958"/>
            <a:ext cx="5211936" cy="1127464"/>
          </a:xfrm>
          <a:custGeom>
            <a:avLst/>
            <a:gdLst>
              <a:gd name="connsiteX0" fmla="*/ 0 w 5211936"/>
              <a:gd name="connsiteY0" fmla="*/ 1074198 h 1127464"/>
              <a:gd name="connsiteX1" fmla="*/ 97654 w 5211936"/>
              <a:gd name="connsiteY1" fmla="*/ 994299 h 1127464"/>
              <a:gd name="connsiteX2" fmla="*/ 124287 w 5211936"/>
              <a:gd name="connsiteY2" fmla="*/ 967666 h 1127464"/>
              <a:gd name="connsiteX3" fmla="*/ 159798 w 5211936"/>
              <a:gd name="connsiteY3" fmla="*/ 949911 h 1127464"/>
              <a:gd name="connsiteX4" fmla="*/ 213064 w 5211936"/>
              <a:gd name="connsiteY4" fmla="*/ 905523 h 1127464"/>
              <a:gd name="connsiteX5" fmla="*/ 248575 w 5211936"/>
              <a:gd name="connsiteY5" fmla="*/ 878890 h 1127464"/>
              <a:gd name="connsiteX6" fmla="*/ 275208 w 5211936"/>
              <a:gd name="connsiteY6" fmla="*/ 852257 h 1127464"/>
              <a:gd name="connsiteX7" fmla="*/ 355107 w 5211936"/>
              <a:gd name="connsiteY7" fmla="*/ 798990 h 1127464"/>
              <a:gd name="connsiteX8" fmla="*/ 435006 w 5211936"/>
              <a:gd name="connsiteY8" fmla="*/ 754602 h 1127464"/>
              <a:gd name="connsiteX9" fmla="*/ 461639 w 5211936"/>
              <a:gd name="connsiteY9" fmla="*/ 727969 h 1127464"/>
              <a:gd name="connsiteX10" fmla="*/ 488272 w 5211936"/>
              <a:gd name="connsiteY10" fmla="*/ 719091 h 1127464"/>
              <a:gd name="connsiteX11" fmla="*/ 523782 w 5211936"/>
              <a:gd name="connsiteY11" fmla="*/ 683581 h 1127464"/>
              <a:gd name="connsiteX12" fmla="*/ 577048 w 5211936"/>
              <a:gd name="connsiteY12" fmla="*/ 665825 h 1127464"/>
              <a:gd name="connsiteX13" fmla="*/ 630314 w 5211936"/>
              <a:gd name="connsiteY13" fmla="*/ 639192 h 1127464"/>
              <a:gd name="connsiteX14" fmla="*/ 674703 w 5211936"/>
              <a:gd name="connsiteY14" fmla="*/ 603682 h 1127464"/>
              <a:gd name="connsiteX15" fmla="*/ 692458 w 5211936"/>
              <a:gd name="connsiteY15" fmla="*/ 585926 h 1127464"/>
              <a:gd name="connsiteX16" fmla="*/ 763480 w 5211936"/>
              <a:gd name="connsiteY16" fmla="*/ 568171 h 1127464"/>
              <a:gd name="connsiteX17" fmla="*/ 843379 w 5211936"/>
              <a:gd name="connsiteY17" fmla="*/ 523783 h 1127464"/>
              <a:gd name="connsiteX18" fmla="*/ 870012 w 5211936"/>
              <a:gd name="connsiteY18" fmla="*/ 506027 h 1127464"/>
              <a:gd name="connsiteX19" fmla="*/ 905522 w 5211936"/>
              <a:gd name="connsiteY19" fmla="*/ 488272 h 1127464"/>
              <a:gd name="connsiteX20" fmla="*/ 932155 w 5211936"/>
              <a:gd name="connsiteY20" fmla="*/ 470517 h 1127464"/>
              <a:gd name="connsiteX21" fmla="*/ 1003177 w 5211936"/>
              <a:gd name="connsiteY21" fmla="*/ 452761 h 1127464"/>
              <a:gd name="connsiteX22" fmla="*/ 1047565 w 5211936"/>
              <a:gd name="connsiteY22" fmla="*/ 435006 h 1127464"/>
              <a:gd name="connsiteX23" fmla="*/ 1083076 w 5211936"/>
              <a:gd name="connsiteY23" fmla="*/ 417251 h 1127464"/>
              <a:gd name="connsiteX24" fmla="*/ 1127464 w 5211936"/>
              <a:gd name="connsiteY24" fmla="*/ 399495 h 1127464"/>
              <a:gd name="connsiteX25" fmla="*/ 1154097 w 5211936"/>
              <a:gd name="connsiteY25" fmla="*/ 381740 h 1127464"/>
              <a:gd name="connsiteX26" fmla="*/ 1180730 w 5211936"/>
              <a:gd name="connsiteY26" fmla="*/ 372862 h 1127464"/>
              <a:gd name="connsiteX27" fmla="*/ 1225118 w 5211936"/>
              <a:gd name="connsiteY27" fmla="*/ 355107 h 1127464"/>
              <a:gd name="connsiteX28" fmla="*/ 1260629 w 5211936"/>
              <a:gd name="connsiteY28" fmla="*/ 337352 h 1127464"/>
              <a:gd name="connsiteX29" fmla="*/ 1296140 w 5211936"/>
              <a:gd name="connsiteY29" fmla="*/ 328474 h 1127464"/>
              <a:gd name="connsiteX30" fmla="*/ 1331650 w 5211936"/>
              <a:gd name="connsiteY30" fmla="*/ 310719 h 1127464"/>
              <a:gd name="connsiteX31" fmla="*/ 1384916 w 5211936"/>
              <a:gd name="connsiteY31" fmla="*/ 292963 h 1127464"/>
              <a:gd name="connsiteX32" fmla="*/ 1411549 w 5211936"/>
              <a:gd name="connsiteY32" fmla="*/ 284086 h 1127464"/>
              <a:gd name="connsiteX33" fmla="*/ 1447060 w 5211936"/>
              <a:gd name="connsiteY33" fmla="*/ 266330 h 1127464"/>
              <a:gd name="connsiteX34" fmla="*/ 1509204 w 5211936"/>
              <a:gd name="connsiteY34" fmla="*/ 257453 h 1127464"/>
              <a:gd name="connsiteX35" fmla="*/ 1606858 w 5211936"/>
              <a:gd name="connsiteY35" fmla="*/ 230820 h 1127464"/>
              <a:gd name="connsiteX36" fmla="*/ 1624614 w 5211936"/>
              <a:gd name="connsiteY36" fmla="*/ 213064 h 1127464"/>
              <a:gd name="connsiteX37" fmla="*/ 1677880 w 5211936"/>
              <a:gd name="connsiteY37" fmla="*/ 204187 h 1127464"/>
              <a:gd name="connsiteX38" fmla="*/ 1713390 w 5211936"/>
              <a:gd name="connsiteY38" fmla="*/ 195309 h 1127464"/>
              <a:gd name="connsiteX39" fmla="*/ 1775534 w 5211936"/>
              <a:gd name="connsiteY39" fmla="*/ 177554 h 1127464"/>
              <a:gd name="connsiteX40" fmla="*/ 1828800 w 5211936"/>
              <a:gd name="connsiteY40" fmla="*/ 168676 h 1127464"/>
              <a:gd name="connsiteX41" fmla="*/ 1864311 w 5211936"/>
              <a:gd name="connsiteY41" fmla="*/ 159798 h 1127464"/>
              <a:gd name="connsiteX42" fmla="*/ 1979720 w 5211936"/>
              <a:gd name="connsiteY42" fmla="*/ 150921 h 1127464"/>
              <a:gd name="connsiteX43" fmla="*/ 2183907 w 5211936"/>
              <a:gd name="connsiteY43" fmla="*/ 133165 h 1127464"/>
              <a:gd name="connsiteX44" fmla="*/ 2290439 w 5211936"/>
              <a:gd name="connsiteY44" fmla="*/ 115410 h 1127464"/>
              <a:gd name="connsiteX45" fmla="*/ 2467992 w 5211936"/>
              <a:gd name="connsiteY45" fmla="*/ 97655 h 1127464"/>
              <a:gd name="connsiteX46" fmla="*/ 2574524 w 5211936"/>
              <a:gd name="connsiteY46" fmla="*/ 71022 h 1127464"/>
              <a:gd name="connsiteX47" fmla="*/ 2645546 w 5211936"/>
              <a:gd name="connsiteY47" fmla="*/ 53266 h 1127464"/>
              <a:gd name="connsiteX48" fmla="*/ 2796466 w 5211936"/>
              <a:gd name="connsiteY48" fmla="*/ 35511 h 1127464"/>
              <a:gd name="connsiteX49" fmla="*/ 3062796 w 5211936"/>
              <a:gd name="connsiteY49" fmla="*/ 35511 h 1127464"/>
              <a:gd name="connsiteX50" fmla="*/ 3098307 w 5211936"/>
              <a:gd name="connsiteY50" fmla="*/ 44389 h 1127464"/>
              <a:gd name="connsiteX51" fmla="*/ 3320248 w 5211936"/>
              <a:gd name="connsiteY51" fmla="*/ 53266 h 1127464"/>
              <a:gd name="connsiteX52" fmla="*/ 3417903 w 5211936"/>
              <a:gd name="connsiteY52" fmla="*/ 62144 h 1127464"/>
              <a:gd name="connsiteX53" fmla="*/ 3515557 w 5211936"/>
              <a:gd name="connsiteY53" fmla="*/ 53266 h 1127464"/>
              <a:gd name="connsiteX54" fmla="*/ 3551068 w 5211936"/>
              <a:gd name="connsiteY54" fmla="*/ 44389 h 1127464"/>
              <a:gd name="connsiteX55" fmla="*/ 3604334 w 5211936"/>
              <a:gd name="connsiteY55" fmla="*/ 35511 h 1127464"/>
              <a:gd name="connsiteX56" fmla="*/ 3648722 w 5211936"/>
              <a:gd name="connsiteY56" fmla="*/ 17756 h 1127464"/>
              <a:gd name="connsiteX57" fmla="*/ 3808520 w 5211936"/>
              <a:gd name="connsiteY57" fmla="*/ 0 h 1127464"/>
              <a:gd name="connsiteX58" fmla="*/ 4190260 w 5211936"/>
              <a:gd name="connsiteY58" fmla="*/ 8878 h 1127464"/>
              <a:gd name="connsiteX59" fmla="*/ 4305670 w 5211936"/>
              <a:gd name="connsiteY59" fmla="*/ 26633 h 1127464"/>
              <a:gd name="connsiteX60" fmla="*/ 4376691 w 5211936"/>
              <a:gd name="connsiteY60" fmla="*/ 35511 h 1127464"/>
              <a:gd name="connsiteX61" fmla="*/ 4438835 w 5211936"/>
              <a:gd name="connsiteY61" fmla="*/ 53266 h 1127464"/>
              <a:gd name="connsiteX62" fmla="*/ 4492101 w 5211936"/>
              <a:gd name="connsiteY62" fmla="*/ 62144 h 1127464"/>
              <a:gd name="connsiteX63" fmla="*/ 4580878 w 5211936"/>
              <a:gd name="connsiteY63" fmla="*/ 88777 h 1127464"/>
              <a:gd name="connsiteX64" fmla="*/ 4678532 w 5211936"/>
              <a:gd name="connsiteY64" fmla="*/ 133165 h 1127464"/>
              <a:gd name="connsiteX65" fmla="*/ 4731798 w 5211936"/>
              <a:gd name="connsiteY65" fmla="*/ 159798 h 1127464"/>
              <a:gd name="connsiteX66" fmla="*/ 4785064 w 5211936"/>
              <a:gd name="connsiteY66" fmla="*/ 195309 h 1127464"/>
              <a:gd name="connsiteX67" fmla="*/ 4820575 w 5211936"/>
              <a:gd name="connsiteY67" fmla="*/ 221942 h 1127464"/>
              <a:gd name="connsiteX68" fmla="*/ 4847208 w 5211936"/>
              <a:gd name="connsiteY68" fmla="*/ 239697 h 1127464"/>
              <a:gd name="connsiteX69" fmla="*/ 4891596 w 5211936"/>
              <a:gd name="connsiteY69" fmla="*/ 284086 h 1127464"/>
              <a:gd name="connsiteX70" fmla="*/ 4918229 w 5211936"/>
              <a:gd name="connsiteY70" fmla="*/ 310719 h 1127464"/>
              <a:gd name="connsiteX71" fmla="*/ 4944862 w 5211936"/>
              <a:gd name="connsiteY71" fmla="*/ 328474 h 1127464"/>
              <a:gd name="connsiteX72" fmla="*/ 4980373 w 5211936"/>
              <a:gd name="connsiteY72" fmla="*/ 372862 h 1127464"/>
              <a:gd name="connsiteX73" fmla="*/ 5042516 w 5211936"/>
              <a:gd name="connsiteY73" fmla="*/ 443884 h 1127464"/>
              <a:gd name="connsiteX74" fmla="*/ 5086905 w 5211936"/>
              <a:gd name="connsiteY74" fmla="*/ 488272 h 1127464"/>
              <a:gd name="connsiteX75" fmla="*/ 5122415 w 5211936"/>
              <a:gd name="connsiteY75" fmla="*/ 541538 h 1127464"/>
              <a:gd name="connsiteX76" fmla="*/ 5149048 w 5211936"/>
              <a:gd name="connsiteY76" fmla="*/ 594804 h 1127464"/>
              <a:gd name="connsiteX77" fmla="*/ 5157926 w 5211936"/>
              <a:gd name="connsiteY77" fmla="*/ 648070 h 1127464"/>
              <a:gd name="connsiteX78" fmla="*/ 5166804 w 5211936"/>
              <a:gd name="connsiteY78" fmla="*/ 683581 h 1127464"/>
              <a:gd name="connsiteX79" fmla="*/ 5175681 w 5211936"/>
              <a:gd name="connsiteY79" fmla="*/ 949911 h 1127464"/>
              <a:gd name="connsiteX80" fmla="*/ 5184559 w 5211936"/>
              <a:gd name="connsiteY80" fmla="*/ 976544 h 1127464"/>
              <a:gd name="connsiteX81" fmla="*/ 5202314 w 5211936"/>
              <a:gd name="connsiteY81" fmla="*/ 1065321 h 1127464"/>
              <a:gd name="connsiteX82" fmla="*/ 5211192 w 5211936"/>
              <a:gd name="connsiteY82" fmla="*/ 1091954 h 1127464"/>
              <a:gd name="connsiteX83" fmla="*/ 5211192 w 5211936"/>
              <a:gd name="connsiteY83" fmla="*/ 1127464 h 1127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5211936" h="1127464">
                <a:moveTo>
                  <a:pt x="0" y="1074198"/>
                </a:moveTo>
                <a:cubicBezTo>
                  <a:pt x="32551" y="1047565"/>
                  <a:pt x="67914" y="1024039"/>
                  <a:pt x="97654" y="994299"/>
                </a:cubicBezTo>
                <a:cubicBezTo>
                  <a:pt x="106532" y="985421"/>
                  <a:pt x="114071" y="974963"/>
                  <a:pt x="124287" y="967666"/>
                </a:cubicBezTo>
                <a:cubicBezTo>
                  <a:pt x="135056" y="959974"/>
                  <a:pt x="148956" y="957500"/>
                  <a:pt x="159798" y="949911"/>
                </a:cubicBezTo>
                <a:cubicBezTo>
                  <a:pt x="178732" y="936657"/>
                  <a:pt x="195016" y="919961"/>
                  <a:pt x="213064" y="905523"/>
                </a:cubicBezTo>
                <a:cubicBezTo>
                  <a:pt x="224618" y="896280"/>
                  <a:pt x="237341" y="888519"/>
                  <a:pt x="248575" y="878890"/>
                </a:cubicBezTo>
                <a:cubicBezTo>
                  <a:pt x="258107" y="870719"/>
                  <a:pt x="265164" y="859790"/>
                  <a:pt x="275208" y="852257"/>
                </a:cubicBezTo>
                <a:cubicBezTo>
                  <a:pt x="300815" y="833051"/>
                  <a:pt x="330112" y="818986"/>
                  <a:pt x="355107" y="798990"/>
                </a:cubicBezTo>
                <a:cubicBezTo>
                  <a:pt x="409023" y="755858"/>
                  <a:pt x="381113" y="768076"/>
                  <a:pt x="435006" y="754602"/>
                </a:cubicBezTo>
                <a:cubicBezTo>
                  <a:pt x="443884" y="745724"/>
                  <a:pt x="451193" y="734933"/>
                  <a:pt x="461639" y="727969"/>
                </a:cubicBezTo>
                <a:cubicBezTo>
                  <a:pt x="469425" y="722778"/>
                  <a:pt x="480657" y="724530"/>
                  <a:pt x="488272" y="719091"/>
                </a:cubicBezTo>
                <a:cubicBezTo>
                  <a:pt x="501894" y="709361"/>
                  <a:pt x="509428" y="692193"/>
                  <a:pt x="523782" y="683581"/>
                </a:cubicBezTo>
                <a:cubicBezTo>
                  <a:pt x="539831" y="673952"/>
                  <a:pt x="561475" y="676207"/>
                  <a:pt x="577048" y="665825"/>
                </a:cubicBezTo>
                <a:cubicBezTo>
                  <a:pt x="611467" y="642879"/>
                  <a:pt x="593559" y="651444"/>
                  <a:pt x="630314" y="639192"/>
                </a:cubicBezTo>
                <a:cubicBezTo>
                  <a:pt x="673195" y="596313"/>
                  <a:pt x="618695" y="648489"/>
                  <a:pt x="674703" y="603682"/>
                </a:cubicBezTo>
                <a:cubicBezTo>
                  <a:pt x="681239" y="598453"/>
                  <a:pt x="685281" y="590232"/>
                  <a:pt x="692458" y="585926"/>
                </a:cubicBezTo>
                <a:cubicBezTo>
                  <a:pt x="706104" y="577738"/>
                  <a:pt x="753939" y="570079"/>
                  <a:pt x="763480" y="568171"/>
                </a:cubicBezTo>
                <a:cubicBezTo>
                  <a:pt x="833328" y="515784"/>
                  <a:pt x="762000" y="564473"/>
                  <a:pt x="843379" y="523783"/>
                </a:cubicBezTo>
                <a:cubicBezTo>
                  <a:pt x="852922" y="519011"/>
                  <a:pt x="860748" y="511321"/>
                  <a:pt x="870012" y="506027"/>
                </a:cubicBezTo>
                <a:cubicBezTo>
                  <a:pt x="881502" y="499461"/>
                  <a:pt x="894032" y="494838"/>
                  <a:pt x="905522" y="488272"/>
                </a:cubicBezTo>
                <a:cubicBezTo>
                  <a:pt x="914786" y="482978"/>
                  <a:pt x="922612" y="475289"/>
                  <a:pt x="932155" y="470517"/>
                </a:cubicBezTo>
                <a:cubicBezTo>
                  <a:pt x="955591" y="458799"/>
                  <a:pt x="977849" y="460359"/>
                  <a:pt x="1003177" y="452761"/>
                </a:cubicBezTo>
                <a:cubicBezTo>
                  <a:pt x="1018441" y="448182"/>
                  <a:pt x="1033003" y="441478"/>
                  <a:pt x="1047565" y="435006"/>
                </a:cubicBezTo>
                <a:cubicBezTo>
                  <a:pt x="1059659" y="429631"/>
                  <a:pt x="1070983" y="422626"/>
                  <a:pt x="1083076" y="417251"/>
                </a:cubicBezTo>
                <a:cubicBezTo>
                  <a:pt x="1097638" y="410779"/>
                  <a:pt x="1113211" y="406622"/>
                  <a:pt x="1127464" y="399495"/>
                </a:cubicBezTo>
                <a:cubicBezTo>
                  <a:pt x="1137007" y="394723"/>
                  <a:pt x="1144554" y="386512"/>
                  <a:pt x="1154097" y="381740"/>
                </a:cubicBezTo>
                <a:cubicBezTo>
                  <a:pt x="1162467" y="377555"/>
                  <a:pt x="1171968" y="376148"/>
                  <a:pt x="1180730" y="372862"/>
                </a:cubicBezTo>
                <a:cubicBezTo>
                  <a:pt x="1195651" y="367267"/>
                  <a:pt x="1210556" y="361579"/>
                  <a:pt x="1225118" y="355107"/>
                </a:cubicBezTo>
                <a:cubicBezTo>
                  <a:pt x="1237212" y="349732"/>
                  <a:pt x="1248238" y="341999"/>
                  <a:pt x="1260629" y="337352"/>
                </a:cubicBezTo>
                <a:cubicBezTo>
                  <a:pt x="1272053" y="333068"/>
                  <a:pt x="1284716" y="332758"/>
                  <a:pt x="1296140" y="328474"/>
                </a:cubicBezTo>
                <a:cubicBezTo>
                  <a:pt x="1308531" y="323827"/>
                  <a:pt x="1319363" y="315634"/>
                  <a:pt x="1331650" y="310719"/>
                </a:cubicBezTo>
                <a:cubicBezTo>
                  <a:pt x="1349027" y="303768"/>
                  <a:pt x="1367161" y="298881"/>
                  <a:pt x="1384916" y="292963"/>
                </a:cubicBezTo>
                <a:cubicBezTo>
                  <a:pt x="1393794" y="290004"/>
                  <a:pt x="1403179" y="288271"/>
                  <a:pt x="1411549" y="284086"/>
                </a:cubicBezTo>
                <a:cubicBezTo>
                  <a:pt x="1423386" y="278167"/>
                  <a:pt x="1434292" y="269812"/>
                  <a:pt x="1447060" y="266330"/>
                </a:cubicBezTo>
                <a:cubicBezTo>
                  <a:pt x="1467248" y="260824"/>
                  <a:pt x="1488489" y="260412"/>
                  <a:pt x="1509204" y="257453"/>
                </a:cubicBezTo>
                <a:cubicBezTo>
                  <a:pt x="1576785" y="234925"/>
                  <a:pt x="1544118" y="243367"/>
                  <a:pt x="1606858" y="230820"/>
                </a:cubicBezTo>
                <a:cubicBezTo>
                  <a:pt x="1612777" y="224901"/>
                  <a:pt x="1616777" y="216003"/>
                  <a:pt x="1624614" y="213064"/>
                </a:cubicBezTo>
                <a:cubicBezTo>
                  <a:pt x="1641468" y="206744"/>
                  <a:pt x="1660229" y="207717"/>
                  <a:pt x="1677880" y="204187"/>
                </a:cubicBezTo>
                <a:cubicBezTo>
                  <a:pt x="1689844" y="201794"/>
                  <a:pt x="1701658" y="198661"/>
                  <a:pt x="1713390" y="195309"/>
                </a:cubicBezTo>
                <a:cubicBezTo>
                  <a:pt x="1752881" y="184025"/>
                  <a:pt x="1729271" y="186806"/>
                  <a:pt x="1775534" y="177554"/>
                </a:cubicBezTo>
                <a:cubicBezTo>
                  <a:pt x="1793185" y="174024"/>
                  <a:pt x="1811149" y="172206"/>
                  <a:pt x="1828800" y="168676"/>
                </a:cubicBezTo>
                <a:cubicBezTo>
                  <a:pt x="1840764" y="166283"/>
                  <a:pt x="1852193" y="161224"/>
                  <a:pt x="1864311" y="159798"/>
                </a:cubicBezTo>
                <a:cubicBezTo>
                  <a:pt x="1902630" y="155290"/>
                  <a:pt x="1941250" y="153880"/>
                  <a:pt x="1979720" y="150921"/>
                </a:cubicBezTo>
                <a:cubicBezTo>
                  <a:pt x="2125271" y="126662"/>
                  <a:pt x="1895818" y="162967"/>
                  <a:pt x="2183907" y="133165"/>
                </a:cubicBezTo>
                <a:cubicBezTo>
                  <a:pt x="2219716" y="129461"/>
                  <a:pt x="2254563" y="118400"/>
                  <a:pt x="2290439" y="115410"/>
                </a:cubicBezTo>
                <a:cubicBezTo>
                  <a:pt x="2420746" y="104551"/>
                  <a:pt x="2361612" y="110952"/>
                  <a:pt x="2467992" y="97655"/>
                </a:cubicBezTo>
                <a:cubicBezTo>
                  <a:pt x="2568170" y="64261"/>
                  <a:pt x="2474102" y="92541"/>
                  <a:pt x="2574524" y="71022"/>
                </a:cubicBezTo>
                <a:cubicBezTo>
                  <a:pt x="2598385" y="65909"/>
                  <a:pt x="2621475" y="57277"/>
                  <a:pt x="2645546" y="53266"/>
                </a:cubicBezTo>
                <a:cubicBezTo>
                  <a:pt x="2731053" y="39016"/>
                  <a:pt x="2680886" y="46019"/>
                  <a:pt x="2796466" y="35511"/>
                </a:cubicBezTo>
                <a:cubicBezTo>
                  <a:pt x="2908254" y="13152"/>
                  <a:pt x="2851302" y="20925"/>
                  <a:pt x="3062796" y="35511"/>
                </a:cubicBezTo>
                <a:cubicBezTo>
                  <a:pt x="3074968" y="36351"/>
                  <a:pt x="3086135" y="43550"/>
                  <a:pt x="3098307" y="44389"/>
                </a:cubicBezTo>
                <a:cubicBezTo>
                  <a:pt x="3172171" y="49483"/>
                  <a:pt x="3246268" y="50307"/>
                  <a:pt x="3320248" y="53266"/>
                </a:cubicBezTo>
                <a:cubicBezTo>
                  <a:pt x="3352800" y="56225"/>
                  <a:pt x="3385217" y="62144"/>
                  <a:pt x="3417903" y="62144"/>
                </a:cubicBezTo>
                <a:cubicBezTo>
                  <a:pt x="3450589" y="62144"/>
                  <a:pt x="3483158" y="57586"/>
                  <a:pt x="3515557" y="53266"/>
                </a:cubicBezTo>
                <a:cubicBezTo>
                  <a:pt x="3527651" y="51653"/>
                  <a:pt x="3539104" y="46782"/>
                  <a:pt x="3551068" y="44389"/>
                </a:cubicBezTo>
                <a:cubicBezTo>
                  <a:pt x="3568719" y="40859"/>
                  <a:pt x="3586579" y="38470"/>
                  <a:pt x="3604334" y="35511"/>
                </a:cubicBezTo>
                <a:cubicBezTo>
                  <a:pt x="3619130" y="29593"/>
                  <a:pt x="3633262" y="21621"/>
                  <a:pt x="3648722" y="17756"/>
                </a:cubicBezTo>
                <a:cubicBezTo>
                  <a:pt x="3679581" y="10041"/>
                  <a:pt x="3789439" y="1735"/>
                  <a:pt x="3808520" y="0"/>
                </a:cubicBezTo>
                <a:lnTo>
                  <a:pt x="4190260" y="8878"/>
                </a:lnTo>
                <a:cubicBezTo>
                  <a:pt x="4429237" y="17896"/>
                  <a:pt x="4206492" y="8601"/>
                  <a:pt x="4305670" y="26633"/>
                </a:cubicBezTo>
                <a:cubicBezTo>
                  <a:pt x="4329143" y="30901"/>
                  <a:pt x="4353158" y="31589"/>
                  <a:pt x="4376691" y="35511"/>
                </a:cubicBezTo>
                <a:cubicBezTo>
                  <a:pt x="4454020" y="48400"/>
                  <a:pt x="4375517" y="39196"/>
                  <a:pt x="4438835" y="53266"/>
                </a:cubicBezTo>
                <a:cubicBezTo>
                  <a:pt x="4456407" y="57171"/>
                  <a:pt x="4474450" y="58614"/>
                  <a:pt x="4492101" y="62144"/>
                </a:cubicBezTo>
                <a:cubicBezTo>
                  <a:pt x="4513338" y="66392"/>
                  <a:pt x="4565783" y="81229"/>
                  <a:pt x="4580878" y="88777"/>
                </a:cubicBezTo>
                <a:cubicBezTo>
                  <a:pt x="4660269" y="128473"/>
                  <a:pt x="4626789" y="115919"/>
                  <a:pt x="4678532" y="133165"/>
                </a:cubicBezTo>
                <a:cubicBezTo>
                  <a:pt x="4719879" y="174514"/>
                  <a:pt x="4666353" y="127076"/>
                  <a:pt x="4731798" y="159798"/>
                </a:cubicBezTo>
                <a:cubicBezTo>
                  <a:pt x="4750885" y="169341"/>
                  <a:pt x="4767992" y="182505"/>
                  <a:pt x="4785064" y="195309"/>
                </a:cubicBezTo>
                <a:cubicBezTo>
                  <a:pt x="4796901" y="204187"/>
                  <a:pt x="4808535" y="213342"/>
                  <a:pt x="4820575" y="221942"/>
                </a:cubicBezTo>
                <a:cubicBezTo>
                  <a:pt x="4829257" y="228144"/>
                  <a:pt x="4839178" y="232671"/>
                  <a:pt x="4847208" y="239697"/>
                </a:cubicBezTo>
                <a:cubicBezTo>
                  <a:pt x="4862956" y="253476"/>
                  <a:pt x="4876800" y="269290"/>
                  <a:pt x="4891596" y="284086"/>
                </a:cubicBezTo>
                <a:cubicBezTo>
                  <a:pt x="4900474" y="292964"/>
                  <a:pt x="4907783" y="303755"/>
                  <a:pt x="4918229" y="310719"/>
                </a:cubicBezTo>
                <a:lnTo>
                  <a:pt x="4944862" y="328474"/>
                </a:lnTo>
                <a:cubicBezTo>
                  <a:pt x="4999510" y="410447"/>
                  <a:pt x="4929773" y="309613"/>
                  <a:pt x="4980373" y="372862"/>
                </a:cubicBezTo>
                <a:cubicBezTo>
                  <a:pt x="5039103" y="446273"/>
                  <a:pt x="4932988" y="334356"/>
                  <a:pt x="5042516" y="443884"/>
                </a:cubicBezTo>
                <a:lnTo>
                  <a:pt x="5086905" y="488272"/>
                </a:lnTo>
                <a:cubicBezTo>
                  <a:pt x="5098742" y="506027"/>
                  <a:pt x="5115667" y="521294"/>
                  <a:pt x="5122415" y="541538"/>
                </a:cubicBezTo>
                <a:cubicBezTo>
                  <a:pt x="5134667" y="578293"/>
                  <a:pt x="5126102" y="560385"/>
                  <a:pt x="5149048" y="594804"/>
                </a:cubicBezTo>
                <a:cubicBezTo>
                  <a:pt x="5152007" y="612559"/>
                  <a:pt x="5154396" y="630419"/>
                  <a:pt x="5157926" y="648070"/>
                </a:cubicBezTo>
                <a:cubicBezTo>
                  <a:pt x="5160319" y="660034"/>
                  <a:pt x="5166088" y="671401"/>
                  <a:pt x="5166804" y="683581"/>
                </a:cubicBezTo>
                <a:cubicBezTo>
                  <a:pt x="5172020" y="772254"/>
                  <a:pt x="5170308" y="861248"/>
                  <a:pt x="5175681" y="949911"/>
                </a:cubicBezTo>
                <a:cubicBezTo>
                  <a:pt x="5176247" y="959252"/>
                  <a:pt x="5182455" y="967426"/>
                  <a:pt x="5184559" y="976544"/>
                </a:cubicBezTo>
                <a:cubicBezTo>
                  <a:pt x="5191345" y="1005950"/>
                  <a:pt x="5192770" y="1036691"/>
                  <a:pt x="5202314" y="1065321"/>
                </a:cubicBezTo>
                <a:cubicBezTo>
                  <a:pt x="5205273" y="1074199"/>
                  <a:pt x="5209869" y="1082690"/>
                  <a:pt x="5211192" y="1091954"/>
                </a:cubicBezTo>
                <a:cubicBezTo>
                  <a:pt x="5212866" y="1103672"/>
                  <a:pt x="5211192" y="1115627"/>
                  <a:pt x="5211192" y="1127464"/>
                </a:cubicBezTo>
              </a:path>
            </a:pathLst>
          </a:custGeom>
          <a:noFill/>
          <a:ln w="28575">
            <a:solidFill>
              <a:srgbClr val="FFFF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9E75AE0C-404F-49B9-8D15-8043DD9649AF}"/>
              </a:ext>
            </a:extLst>
          </p:cNvPr>
          <p:cNvSpPr/>
          <p:nvPr/>
        </p:nvSpPr>
        <p:spPr>
          <a:xfrm>
            <a:off x="3071041" y="3429000"/>
            <a:ext cx="197163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1400" dirty="0">
                <a:solidFill>
                  <a:srgbClr val="002060"/>
                </a:solidFill>
              </a:rPr>
              <a:t>ссылка на объект </a:t>
            </a:r>
            <a:r>
              <a:rPr lang="en-US" sz="1400" dirty="0" err="1">
                <a:solidFill>
                  <a:srgbClr val="002060"/>
                </a:solidFill>
              </a:rPr>
              <a:t>russia</a:t>
            </a:r>
            <a:endParaRPr lang="ru-RU" sz="14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890010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Статические методы и методы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73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EDD552B1-A0F0-40E5-9C5A-2DA1797526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659920"/>
              </p:ext>
            </p:extLst>
          </p:nvPr>
        </p:nvGraphicFramePr>
        <p:xfrm>
          <a:off x="1193307" y="1044063"/>
          <a:ext cx="674333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19905">
                  <a:extLst>
                    <a:ext uri="{9D8B030D-6E8A-4147-A177-3AD203B41FA5}">
                      <a16:colId xmlns:a16="http://schemas.microsoft.com/office/drawing/2014/main" val="1105249627"/>
                    </a:ext>
                  </a:extLst>
                </a:gridCol>
                <a:gridCol w="2121763">
                  <a:extLst>
                    <a:ext uri="{9D8B030D-6E8A-4147-A177-3AD203B41FA5}">
                      <a16:colId xmlns:a16="http://schemas.microsoft.com/office/drawing/2014/main" val="1816199363"/>
                    </a:ext>
                  </a:extLst>
                </a:gridCol>
                <a:gridCol w="2201662">
                  <a:extLst>
                    <a:ext uri="{9D8B030D-6E8A-4147-A177-3AD203B41FA5}">
                      <a16:colId xmlns:a16="http://schemas.microsoft.com/office/drawing/2014/main" val="12468474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Статический метод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Метод класса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1884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Ссылка на объект/класс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 требуется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Нужна ссылка на класс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152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к атрибутам объекта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50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к атрибутам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ДА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1462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внутри класса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self.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self.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2501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Доступ извне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объект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имя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объект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через </a:t>
                      </a:r>
                      <a:r>
                        <a:rPr lang="en-US" sz="1400" b="1" dirty="0"/>
                        <a:t>&lt;</a:t>
                      </a:r>
                      <a:r>
                        <a:rPr lang="ru-RU" sz="1400" b="1" dirty="0"/>
                        <a:t>имя класса</a:t>
                      </a:r>
                      <a:r>
                        <a:rPr lang="en-US" sz="1400" b="1" dirty="0"/>
                        <a:t>&gt;.</a:t>
                      </a:r>
                      <a:endParaRPr lang="ru-RU" sz="1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3436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400" b="1" dirty="0"/>
                        <a:t>Декоратор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staticmethod</a:t>
                      </a:r>
                      <a:endParaRPr lang="ru-RU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@</a:t>
                      </a:r>
                      <a:r>
                        <a:rPr lang="en-US" sz="1400" dirty="0" err="1"/>
                        <a:t>classmethod</a:t>
                      </a:r>
                      <a:endParaRPr lang="ru-RU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937536"/>
                  </a:ext>
                </a:extLst>
              </a:tr>
            </a:tbl>
          </a:graphicData>
        </a:graphic>
      </p:graphicFrame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445D27-BDB0-422C-AABF-5635F5912A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3816" y="2015231"/>
            <a:ext cx="4171513" cy="4132648"/>
          </a:xfrm>
          <a:prstGeom prst="rect">
            <a:avLst/>
          </a:prstGeom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2C6B16ED-6304-48DD-B9C6-A88507BCFCBC}"/>
              </a:ext>
            </a:extLst>
          </p:cNvPr>
          <p:cNvSpPr/>
          <p:nvPr/>
        </p:nvSpPr>
        <p:spPr>
          <a:xfrm>
            <a:off x="1193307" y="4081555"/>
            <a:ext cx="6113015" cy="7927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метод класса вместо обычной ссылки на объект класса (</a:t>
            </a:r>
            <a:r>
              <a:rPr lang="en-US" sz="1600" dirty="0"/>
              <a:t>self)</a:t>
            </a:r>
            <a:r>
              <a:rPr lang="ru-RU" sz="1600" dirty="0"/>
              <a:t> передается </a:t>
            </a:r>
            <a:r>
              <a:rPr lang="ru-RU" sz="1600" dirty="0">
                <a:solidFill>
                  <a:schemeClr val="accent1"/>
                </a:solidFill>
              </a:rPr>
              <a:t>ссылка на </a:t>
            </a:r>
            <a:r>
              <a:rPr lang="ru-RU" sz="1600" dirty="0"/>
              <a:t>сам </a:t>
            </a:r>
            <a:r>
              <a:rPr lang="ru-RU" sz="1600" dirty="0">
                <a:solidFill>
                  <a:schemeClr val="accent1"/>
                </a:solidFill>
              </a:rPr>
              <a:t>класс</a:t>
            </a:r>
            <a:r>
              <a:rPr lang="ru-RU" sz="1600" dirty="0"/>
              <a:t>: </a:t>
            </a:r>
            <a:r>
              <a:rPr lang="en-US" sz="1600" b="1" dirty="0" err="1">
                <a:solidFill>
                  <a:schemeClr val="accent1"/>
                </a:solidFill>
              </a:rPr>
              <a:t>cls</a:t>
            </a:r>
            <a:endParaRPr lang="ru-RU" sz="16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766931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Режимы доступа к атрибутам класса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74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1293530E-D455-46B2-914A-C44EABB865F0}"/>
              </a:ext>
            </a:extLst>
          </p:cNvPr>
          <p:cNvSpPr/>
          <p:nvPr/>
        </p:nvSpPr>
        <p:spPr>
          <a:xfrm>
            <a:off x="838200" y="855431"/>
            <a:ext cx="10729404" cy="41167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В </a:t>
            </a:r>
            <a:r>
              <a:rPr lang="en-US" sz="1600" dirty="0"/>
              <a:t>Python </a:t>
            </a:r>
            <a:r>
              <a:rPr lang="ru-RU" sz="1600" dirty="0"/>
              <a:t>предусмотрено 3 режима доступа к объектам: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public (</a:t>
            </a:r>
            <a:r>
              <a:rPr lang="ru-RU" sz="1600" b="1" dirty="0">
                <a:solidFill>
                  <a:schemeClr val="accent1"/>
                </a:solidFill>
              </a:rPr>
              <a:t>публичный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</a:t>
            </a:r>
            <a:r>
              <a:rPr lang="en-US" sz="1600" dirty="0"/>
              <a:t> </a:t>
            </a:r>
            <a:r>
              <a:rPr lang="ru-RU" sz="1600" dirty="0"/>
              <a:t>доступ извне разрешен. Имена публичных атрибутов не содержат «_» в начале: </a:t>
            </a:r>
            <a:r>
              <a:rPr lang="en-US" sz="1600" b="1" dirty="0">
                <a:solidFill>
                  <a:schemeClr val="accent1"/>
                </a:solidFill>
              </a:rPr>
              <a:t>attribute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protected (</a:t>
            </a:r>
            <a:r>
              <a:rPr lang="ru-RU" sz="1600" b="1" dirty="0">
                <a:solidFill>
                  <a:schemeClr val="accent1"/>
                </a:solidFill>
              </a:rPr>
              <a:t>защищенный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не ограничивает доступ, но предупреждает разработчика о том, что атрибут является защищенным и его не следует менять. Имена защищенных атрибутов начинаются с «_»: </a:t>
            </a:r>
            <a:r>
              <a:rPr lang="en-US" sz="1600" b="1" dirty="0">
                <a:solidFill>
                  <a:schemeClr val="accent1"/>
                </a:solidFill>
              </a:rPr>
              <a:t>_attribute</a:t>
            </a:r>
            <a:endParaRPr lang="ru-RU" sz="16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accent1"/>
                </a:solidFill>
              </a:rPr>
              <a:t>private (</a:t>
            </a:r>
            <a:r>
              <a:rPr lang="ru-RU" sz="1600" b="1" dirty="0">
                <a:solidFill>
                  <a:schemeClr val="accent1"/>
                </a:solidFill>
              </a:rPr>
              <a:t>локальный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– доступ есть только внутри класса. Имена локальных атрибутов начинаются с «__»: </a:t>
            </a:r>
            <a:r>
              <a:rPr lang="en-US" sz="1600" b="1" dirty="0">
                <a:solidFill>
                  <a:schemeClr val="accent1"/>
                </a:solidFill>
              </a:rPr>
              <a:t>_</a:t>
            </a:r>
            <a:r>
              <a:rPr lang="ru-RU" sz="1600" b="1" dirty="0">
                <a:solidFill>
                  <a:schemeClr val="accent1"/>
                </a:solidFill>
              </a:rPr>
              <a:t>_</a:t>
            </a:r>
            <a:r>
              <a:rPr lang="en-US" sz="1600" b="1" dirty="0">
                <a:solidFill>
                  <a:schemeClr val="accent1"/>
                </a:solidFill>
              </a:rPr>
              <a:t>attribute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Режимы доступа обеспечивают один из принципов ООП – </a:t>
            </a:r>
            <a:r>
              <a:rPr lang="ru-RU" sz="1600" b="1" dirty="0">
                <a:solidFill>
                  <a:schemeClr val="accent1"/>
                </a:solidFill>
              </a:rPr>
              <a:t>инкапсуляцию</a:t>
            </a:r>
            <a:r>
              <a:rPr lang="ru-RU" sz="1600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Правила наименования атрибутов справедливы как для переменных, так и для функций внутри класса. Для изменения режима доступа к функциям кроме подчеркиваний («_», «__») можно</a:t>
            </a:r>
            <a:r>
              <a:rPr lang="en-US" sz="1600" dirty="0"/>
              <a:t> </a:t>
            </a:r>
            <a:r>
              <a:rPr lang="ru-RU" sz="1600" dirty="0"/>
              <a:t>также использовать декораторы</a:t>
            </a:r>
            <a:r>
              <a:rPr lang="ru-RU" sz="1600" dirty="0">
                <a:solidFill>
                  <a:schemeClr val="accent1"/>
                </a:solidFill>
              </a:rPr>
              <a:t> </a:t>
            </a:r>
            <a:r>
              <a:rPr lang="en-US" sz="1600" b="1" dirty="0">
                <a:solidFill>
                  <a:schemeClr val="accent1"/>
                </a:solidFill>
              </a:rPr>
              <a:t>@private</a:t>
            </a:r>
            <a:r>
              <a:rPr lang="en-US" sz="1600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или </a:t>
            </a:r>
            <a:r>
              <a:rPr lang="en-US" sz="1600" b="1" dirty="0">
                <a:solidFill>
                  <a:schemeClr val="accent1"/>
                </a:solidFill>
              </a:rPr>
              <a:t>@protected</a:t>
            </a:r>
            <a:r>
              <a:rPr lang="ru-RU" sz="1600" b="1" dirty="0">
                <a:solidFill>
                  <a:schemeClr val="accent1"/>
                </a:solidFill>
              </a:rPr>
              <a:t> </a:t>
            </a:r>
            <a:r>
              <a:rPr lang="ru-RU" sz="1600" dirty="0"/>
              <a:t>(предварительно нужно их импортировать: </a:t>
            </a:r>
            <a:r>
              <a:rPr lang="en-US" sz="1600" dirty="0"/>
              <a:t>from </a:t>
            </a:r>
            <a:r>
              <a:rPr lang="en-US" sz="1600" dirty="0" err="1"/>
              <a:t>accessify</a:t>
            </a:r>
            <a:r>
              <a:rPr lang="en-US" sz="1600" dirty="0"/>
              <a:t> import protected</a:t>
            </a:r>
            <a:r>
              <a:rPr lang="ru-RU" sz="1600" dirty="0"/>
              <a:t>,</a:t>
            </a:r>
            <a:r>
              <a:rPr lang="en-US" sz="1600" dirty="0"/>
              <a:t> private</a:t>
            </a:r>
            <a:r>
              <a:rPr lang="ru-RU" sz="1600" dirty="0"/>
              <a:t>).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На самом деле доступ к локальным атрибутам класса извне есть, но для этого нужно обращаться не по имени атрибута, а по кодовому имени «_</a:t>
            </a:r>
            <a:r>
              <a:rPr lang="en-US" sz="1600" dirty="0"/>
              <a:t>&lt;</a:t>
            </a:r>
            <a:r>
              <a:rPr lang="ru-RU" sz="1600" dirty="0"/>
              <a:t>имя класса</a:t>
            </a:r>
            <a:r>
              <a:rPr lang="en-US" sz="1600" dirty="0"/>
              <a:t>&gt;&lt;</a:t>
            </a:r>
            <a:r>
              <a:rPr lang="ru-RU" sz="1600" dirty="0"/>
              <a:t>имя атрибута</a:t>
            </a:r>
            <a:r>
              <a:rPr lang="en-US" sz="1600" dirty="0"/>
              <a:t>&gt;</a:t>
            </a:r>
            <a:r>
              <a:rPr lang="ru-RU" sz="1600" dirty="0"/>
              <a:t>».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149A445-C267-486E-A426-8149A863EE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949" y="4972199"/>
            <a:ext cx="5282953" cy="174927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AD929AB-B76D-4321-956E-0B7D1A3F31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60598" y="4760223"/>
            <a:ext cx="4350058" cy="52520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D29AB6-2F07-4AC9-A665-56D40FCB64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60598" y="5342538"/>
            <a:ext cx="3848331" cy="137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27456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Доступ к атрибутам класса. Сеттеры и геттеры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75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532384C-85DD-42AD-892D-22E53C422400}"/>
              </a:ext>
            </a:extLst>
          </p:cNvPr>
          <p:cNvSpPr/>
          <p:nvPr/>
        </p:nvSpPr>
        <p:spPr>
          <a:xfrm>
            <a:off x="838200" y="771844"/>
            <a:ext cx="10729404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Для изменения и получения значений локальных атрибутов рекомендуется использовать специальные методы – сеттеры (изменение атрибута) и геттеры (получение значения). Можно их создавать как отдельные методы, например, для переменной </a:t>
            </a:r>
            <a:r>
              <a:rPr lang="en-US" sz="1600" dirty="0"/>
              <a:t>x: </a:t>
            </a:r>
            <a:r>
              <a:rPr lang="en-US" sz="1600" b="1" dirty="0" err="1"/>
              <a:t>set_x</a:t>
            </a:r>
            <a:r>
              <a:rPr lang="en-US" sz="1600" b="1" dirty="0"/>
              <a:t>() </a:t>
            </a:r>
            <a:r>
              <a:rPr lang="ru-RU" sz="1600" dirty="0"/>
              <a:t>и </a:t>
            </a:r>
            <a:r>
              <a:rPr lang="en-US" sz="1600" b="1" dirty="0" err="1"/>
              <a:t>get_x</a:t>
            </a:r>
            <a:r>
              <a:rPr lang="ru-RU" sz="1600" b="1" dirty="0"/>
              <a:t>()</a:t>
            </a:r>
            <a:r>
              <a:rPr lang="ru-RU" sz="1600" dirty="0"/>
              <a:t>, но тогда придется обращаться к различным методам для получения и изменения атрибута. Также можно использовать специальный декоратор </a:t>
            </a:r>
            <a:r>
              <a:rPr lang="en-US" sz="1600" b="1" dirty="0">
                <a:solidFill>
                  <a:schemeClr val="accent1"/>
                </a:solidFill>
              </a:rPr>
              <a:t>@property</a:t>
            </a:r>
            <a:r>
              <a:rPr lang="ru-RU" sz="1600" dirty="0"/>
              <a:t>, который позволяет обращаться к сеттеру и геттеру по названию переменной. Для этого геттер называется по имени локальной переменной, а к геттеру добавляется декоратор </a:t>
            </a:r>
            <a:r>
              <a:rPr lang="en-US" sz="1600" dirty="0">
                <a:solidFill>
                  <a:schemeClr val="accent1"/>
                </a:solidFill>
              </a:rPr>
              <a:t>@property</a:t>
            </a:r>
            <a:r>
              <a:rPr lang="ru-RU" sz="1600" dirty="0"/>
              <a:t>. Сеттер также называется по имени переменной и к нему добавляется декоратор </a:t>
            </a:r>
            <a:r>
              <a:rPr lang="en-US" sz="1600" b="1" dirty="0">
                <a:solidFill>
                  <a:schemeClr val="accent1"/>
                </a:solidFill>
              </a:rPr>
              <a:t>@&lt;</a:t>
            </a:r>
            <a:r>
              <a:rPr lang="ru-RU" sz="1600" b="1" dirty="0">
                <a:solidFill>
                  <a:schemeClr val="accent1"/>
                </a:solidFill>
              </a:rPr>
              <a:t>имя геттера</a:t>
            </a:r>
            <a:r>
              <a:rPr lang="en-US" sz="1600" b="1" dirty="0">
                <a:solidFill>
                  <a:schemeClr val="accent1"/>
                </a:solidFill>
              </a:rPr>
              <a:t>&gt;.setter</a:t>
            </a:r>
            <a:r>
              <a:rPr lang="ru-RU" sz="1600" dirty="0"/>
              <a:t>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653B3A4-2303-4E46-A915-877FE89DC5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709" y="3485066"/>
            <a:ext cx="4586657" cy="280186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DBF66D1-1320-457F-8755-C8A7603EB1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8753" y="4094610"/>
            <a:ext cx="4403694" cy="1787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5703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Магические методы. __</a:t>
            </a:r>
            <a:r>
              <a:rPr lang="en-US" sz="2800" b="1" dirty="0" err="1">
                <a:solidFill>
                  <a:srgbClr val="FF0000"/>
                </a:solidFill>
              </a:rPr>
              <a:t>setattr</a:t>
            </a:r>
            <a:r>
              <a:rPr lang="en-US" sz="2800" b="1" dirty="0">
                <a:solidFill>
                  <a:srgbClr val="FF0000"/>
                </a:solidFill>
              </a:rPr>
              <a:t>__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76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2D75408B-87F1-4ED1-8237-C9CFD2581FCC}"/>
              </a:ext>
            </a:extLst>
          </p:cNvPr>
          <p:cNvSpPr/>
          <p:nvPr/>
        </p:nvSpPr>
        <p:spPr>
          <a:xfrm>
            <a:off x="846993" y="842182"/>
            <a:ext cx="10729404" cy="1577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</a:t>
            </a:r>
            <a:r>
              <a:rPr lang="en-US" b="1" dirty="0" err="1"/>
              <a:t>setattr</a:t>
            </a:r>
            <a:r>
              <a:rPr lang="en-US" b="1" dirty="0"/>
              <a:t>__(self, name, value)</a:t>
            </a:r>
            <a:endParaRPr lang="ru-RU" dirty="0"/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каждом изменении атрибута класса. Это можно использовать, например, для проверки передаваемых значений</a:t>
            </a:r>
            <a:r>
              <a:rPr lang="en-US" sz="1600" dirty="0"/>
              <a:t> </a:t>
            </a:r>
            <a:r>
              <a:rPr lang="ru-RU" sz="1600" dirty="0"/>
              <a:t>или если нужно запретить создание атрибутов с определенным именем.</a:t>
            </a:r>
            <a:r>
              <a:rPr lang="en-US" sz="1600" dirty="0"/>
              <a:t> </a:t>
            </a:r>
            <a:r>
              <a:rPr lang="ru-RU" sz="1600" dirty="0"/>
              <a:t>Если переопределять этот метод, то он должен возвращать </a:t>
            </a:r>
            <a:r>
              <a:rPr lang="en-US" sz="1600" b="1" dirty="0"/>
              <a:t>object.__</a:t>
            </a:r>
            <a:r>
              <a:rPr lang="en-US" sz="1600" b="1" dirty="0" err="1"/>
              <a:t>setattr</a:t>
            </a:r>
            <a:r>
              <a:rPr lang="en-US" sz="1600" b="1" dirty="0"/>
              <a:t>__(self, key, value)</a:t>
            </a:r>
            <a:r>
              <a:rPr lang="ru-RU" sz="1600" dirty="0"/>
              <a:t>, иначе атрибут не будет изменен.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74F8646-9F6D-4E14-B31F-75682ACBED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9964" y="3286412"/>
            <a:ext cx="6048375" cy="3000375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C5A876A8-6D35-4BD8-978D-0BA259F36C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20461" y="4133509"/>
            <a:ext cx="24765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58720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Магические методы. __</a:t>
            </a:r>
            <a:r>
              <a:rPr lang="ru-RU" sz="2800" b="1" dirty="0" err="1">
                <a:solidFill>
                  <a:srgbClr val="FF0000"/>
                </a:solidFill>
              </a:rPr>
              <a:t>call</a:t>
            </a:r>
            <a:r>
              <a:rPr lang="ru-RU" sz="2800" b="1" dirty="0">
                <a:solidFill>
                  <a:srgbClr val="FF0000"/>
                </a:solidFill>
              </a:rPr>
              <a:t>__, __</a:t>
            </a:r>
            <a:r>
              <a:rPr lang="ru-RU" sz="2800" b="1" dirty="0" err="1">
                <a:solidFill>
                  <a:srgbClr val="FF0000"/>
                </a:solidFill>
              </a:rPr>
              <a:t>str</a:t>
            </a:r>
            <a:r>
              <a:rPr lang="ru-RU" sz="2800" b="1" dirty="0">
                <a:solidFill>
                  <a:srgbClr val="FF0000"/>
                </a:solidFill>
              </a:rPr>
              <a:t>__, __</a:t>
            </a:r>
            <a:r>
              <a:rPr lang="ru-RU" sz="2800" b="1" dirty="0" err="1">
                <a:solidFill>
                  <a:srgbClr val="FF0000"/>
                </a:solidFill>
              </a:rPr>
              <a:t>eq</a:t>
            </a:r>
            <a:r>
              <a:rPr lang="ru-RU" sz="2800" b="1" dirty="0">
                <a:solidFill>
                  <a:srgbClr val="FF0000"/>
                </a:solidFill>
              </a:rPr>
              <a:t>__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77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8B856F9F-7268-455B-8D5C-5EB61745D577}"/>
              </a:ext>
            </a:extLst>
          </p:cNvPr>
          <p:cNvSpPr/>
          <p:nvPr/>
        </p:nvSpPr>
        <p:spPr>
          <a:xfrm>
            <a:off x="838200" y="856805"/>
            <a:ext cx="10729404" cy="120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__call__(self, [</a:t>
            </a:r>
            <a:r>
              <a:rPr lang="en-US" b="1" dirty="0" err="1"/>
              <a:t>args</a:t>
            </a:r>
            <a:r>
              <a:rPr lang="en-US" b="1" dirty="0"/>
              <a:t>...])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обращению к объекту как к методу (</a:t>
            </a:r>
            <a:r>
              <a:rPr lang="ru-RU" sz="1600" b="1" dirty="0"/>
              <a:t>()</a:t>
            </a:r>
            <a:r>
              <a:rPr lang="ru-RU" sz="1600" dirty="0"/>
              <a:t>). Классы, которые могут себя вести как функции называются функторы. Это может применяться, например для использования класса в качестве декоратора.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DEB74070-2274-4F9D-8EC1-2A0DCDD68A62}"/>
              </a:ext>
            </a:extLst>
          </p:cNvPr>
          <p:cNvSpPr/>
          <p:nvPr/>
        </p:nvSpPr>
        <p:spPr>
          <a:xfrm>
            <a:off x="838200" y="2017372"/>
            <a:ext cx="10729404" cy="8389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__str__(self)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обращению к объекту через функцию </a:t>
            </a:r>
            <a:r>
              <a:rPr lang="en-US" sz="1600" dirty="0"/>
              <a:t>str().</a:t>
            </a:r>
            <a:endParaRPr lang="ru-RU" sz="1600" dirty="0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44A4B99A-D9B8-4111-863A-D256BDEF19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034" y="4016887"/>
            <a:ext cx="5796423" cy="2424424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FAB81D7-141E-452F-80CD-BC701F3C07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7959" y="4016887"/>
            <a:ext cx="4529645" cy="2424424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63FA4D6A-3C16-442A-B56E-5B45EEB98685}"/>
              </a:ext>
            </a:extLst>
          </p:cNvPr>
          <p:cNvSpPr/>
          <p:nvPr/>
        </p:nvSpPr>
        <p:spPr>
          <a:xfrm>
            <a:off x="838200" y="2808608"/>
            <a:ext cx="10729404" cy="12082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__eq__(self, other)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Данный метод вызывается при сравнении объекта с другим объектом (оператор ==). При определении метода </a:t>
            </a:r>
            <a:r>
              <a:rPr lang="en-US" sz="1600" dirty="0"/>
              <a:t>__eq__</a:t>
            </a:r>
            <a:r>
              <a:rPr lang="ru-RU" sz="1600" dirty="0"/>
              <a:t> обычно также будет возможно применение к объектам оператора</a:t>
            </a:r>
            <a:r>
              <a:rPr lang="en-US" sz="1600" dirty="0"/>
              <a:t> !=.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65375424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Наследование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936ABD41-40F7-46F0-AC96-561C8A5F2D95}"/>
              </a:ext>
            </a:extLst>
          </p:cNvPr>
          <p:cNvSpPr/>
          <p:nvPr/>
        </p:nvSpPr>
        <p:spPr>
          <a:xfrm>
            <a:off x="692464" y="896815"/>
            <a:ext cx="7688052" cy="52247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Наследование</a:t>
            </a:r>
            <a:r>
              <a:rPr lang="ru-RU" sz="1600" b="1" dirty="0"/>
              <a:t> – </a:t>
            </a:r>
            <a:r>
              <a:rPr lang="ru-RU" sz="1600" dirty="0"/>
              <a:t>механизм создания класса на основе другого существующего класса.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Основные понятия: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Базовый (родительский) класс </a:t>
            </a:r>
            <a:r>
              <a:rPr lang="ru-RU" sz="1600" dirty="0"/>
              <a:t>– класс, от которого производится наследование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600" b="1" dirty="0">
                <a:solidFill>
                  <a:schemeClr val="accent1"/>
                </a:solidFill>
              </a:rPr>
              <a:t>Подкласс (дочерний класс) </a:t>
            </a:r>
            <a:r>
              <a:rPr lang="ru-RU" sz="1600" dirty="0"/>
              <a:t>– класс, который наследуется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подклассе доступны все атрибуты и методы родительского класса.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В подклассе возможно переопределить атрибуты и методы родительского класса.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Все объекты в </a:t>
            </a:r>
            <a:r>
              <a:rPr lang="en-US" sz="1600" dirty="0"/>
              <a:t>Python </a:t>
            </a:r>
            <a:r>
              <a:rPr lang="ru-RU" sz="1600" dirty="0"/>
              <a:t>в конечном итоге</a:t>
            </a:r>
            <a:r>
              <a:rPr lang="en-US" sz="1600" dirty="0"/>
              <a:t> </a:t>
            </a:r>
            <a:r>
              <a:rPr lang="ru-RU" sz="1600" dirty="0"/>
              <a:t>наследуются от базового класса </a:t>
            </a:r>
            <a:r>
              <a:rPr lang="en-US" sz="1600" b="1" dirty="0"/>
              <a:t>object</a:t>
            </a:r>
            <a:r>
              <a:rPr lang="en-US" sz="1600" dirty="0"/>
              <a:t>.</a:t>
            </a:r>
            <a:endParaRPr lang="ru-RU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Для определения того, что какой-либо класс является подклассом другого класса, можно использовать функцию </a:t>
            </a:r>
            <a:r>
              <a:rPr lang="en-US" sz="1600" b="1" dirty="0" err="1">
                <a:solidFill>
                  <a:schemeClr val="accent1"/>
                </a:solidFill>
              </a:rPr>
              <a:t>issubclass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dirty="0"/>
              <a:t>&lt;</a:t>
            </a:r>
            <a:r>
              <a:rPr lang="ru-RU" sz="1600" dirty="0"/>
              <a:t>подкласс</a:t>
            </a:r>
            <a:r>
              <a:rPr lang="en-US" sz="1600" dirty="0"/>
              <a:t>&gt;</a:t>
            </a:r>
            <a:r>
              <a:rPr lang="ru-RU" sz="1600" dirty="0"/>
              <a:t>, </a:t>
            </a:r>
            <a:r>
              <a:rPr lang="en-US" sz="1600" dirty="0"/>
              <a:t>&lt;</a:t>
            </a:r>
            <a:r>
              <a:rPr lang="ru-RU" sz="1600" dirty="0"/>
              <a:t>базовый класс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определения того, что какой-либо класс</a:t>
            </a:r>
            <a:r>
              <a:rPr lang="en-US" sz="1600" dirty="0"/>
              <a:t>/</a:t>
            </a:r>
            <a:r>
              <a:rPr lang="ru-RU" sz="1600" dirty="0"/>
              <a:t>объект наследуется от другого класса, можно использовать функцию </a:t>
            </a:r>
            <a:r>
              <a:rPr lang="en-US" sz="1600" b="1" dirty="0" err="1">
                <a:solidFill>
                  <a:schemeClr val="accent1"/>
                </a:solidFill>
              </a:rPr>
              <a:t>isinstance</a:t>
            </a:r>
            <a:r>
              <a:rPr lang="en-US" sz="1600" b="1" dirty="0">
                <a:solidFill>
                  <a:schemeClr val="accent1"/>
                </a:solidFill>
              </a:rPr>
              <a:t>(</a:t>
            </a:r>
            <a:r>
              <a:rPr lang="en-US" sz="1600" dirty="0"/>
              <a:t>&lt;</a:t>
            </a:r>
            <a:r>
              <a:rPr lang="ru-RU" sz="1600" dirty="0"/>
              <a:t>подкласс</a:t>
            </a:r>
            <a:r>
              <a:rPr lang="en-US" sz="1600" dirty="0"/>
              <a:t>/</a:t>
            </a:r>
            <a:r>
              <a:rPr lang="ru-RU" sz="1600" dirty="0"/>
              <a:t>объект</a:t>
            </a:r>
            <a:r>
              <a:rPr lang="en-US" sz="1600" dirty="0"/>
              <a:t>&gt;</a:t>
            </a:r>
            <a:r>
              <a:rPr lang="ru-RU" sz="1600" dirty="0"/>
              <a:t>, </a:t>
            </a:r>
            <a:r>
              <a:rPr lang="en-US" sz="1600" dirty="0"/>
              <a:t>&lt;</a:t>
            </a:r>
            <a:r>
              <a:rPr lang="ru-RU" sz="1600" dirty="0"/>
              <a:t>базовый класс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Если подкласс переопределяет атрибуты базового класса – </a:t>
            </a:r>
            <a:r>
              <a:rPr lang="ru-RU" sz="1600" b="1" dirty="0"/>
              <a:t>переопределение (</a:t>
            </a:r>
            <a:r>
              <a:rPr lang="en-US" sz="1600" b="1" dirty="0"/>
              <a:t>overriding</a:t>
            </a:r>
            <a:r>
              <a:rPr lang="ru-RU" sz="1600" b="1" dirty="0"/>
              <a:t>) класса</a:t>
            </a:r>
            <a:r>
              <a:rPr lang="en-US" sz="1600" b="1" dirty="0"/>
              <a:t>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Если подкласс дополняет атрибуты базового класса – </a:t>
            </a:r>
            <a:r>
              <a:rPr lang="ru-RU" sz="1600" b="1" dirty="0"/>
              <a:t>расширенный (</a:t>
            </a:r>
            <a:r>
              <a:rPr lang="en-US" sz="1600" b="1" dirty="0"/>
              <a:t>extended</a:t>
            </a:r>
            <a:r>
              <a:rPr lang="ru-RU" sz="1600" b="1" dirty="0"/>
              <a:t>) класс</a:t>
            </a:r>
            <a:r>
              <a:rPr lang="en-US" sz="1600" b="1" dirty="0"/>
              <a:t>.</a:t>
            </a:r>
            <a:endParaRPr lang="ru-RU" sz="1600" b="1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71C9F8CB-7834-432B-B150-006FBEFFF47D}"/>
              </a:ext>
            </a:extLst>
          </p:cNvPr>
          <p:cNvSpPr/>
          <p:nvPr/>
        </p:nvSpPr>
        <p:spPr>
          <a:xfrm>
            <a:off x="9623394" y="1155254"/>
            <a:ext cx="173040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Базовый класс</a:t>
            </a:r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BCB02BC-2DC8-4A04-B480-A771085E1815}"/>
              </a:ext>
            </a:extLst>
          </p:cNvPr>
          <p:cNvSpPr/>
          <p:nvPr/>
        </p:nvSpPr>
        <p:spPr>
          <a:xfrm>
            <a:off x="9623394" y="2100305"/>
            <a:ext cx="1730406" cy="5681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Подкласс</a:t>
            </a: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ED31E7B3-952A-4982-8B30-DA53BD4BC89D}"/>
              </a:ext>
            </a:extLst>
          </p:cNvPr>
          <p:cNvCxnSpPr>
            <a:stCxn id="10" idx="0"/>
            <a:endCxn id="8" idx="2"/>
          </p:cNvCxnSpPr>
          <p:nvPr/>
        </p:nvCxnSpPr>
        <p:spPr>
          <a:xfrm flipV="1">
            <a:off x="10488597" y="1723425"/>
            <a:ext cx="0" cy="376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6CC621F1-D148-4815-AD75-27371EC1D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515" y="3080551"/>
            <a:ext cx="3506321" cy="3204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8755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Делегирование и функция </a:t>
            </a:r>
            <a:r>
              <a:rPr lang="en-US" sz="2800" b="1" dirty="0">
                <a:solidFill>
                  <a:srgbClr val="FF0000"/>
                </a:solidFill>
              </a:rPr>
              <a:t>super()</a:t>
            </a:r>
            <a:endParaRPr lang="ru-RU" sz="2800" b="1" dirty="0">
              <a:solidFill>
                <a:srgbClr val="FF0000"/>
              </a:solidFill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79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FC0E43D-0557-4CBF-BDDD-F943108E6FAE}"/>
              </a:ext>
            </a:extLst>
          </p:cNvPr>
          <p:cNvSpPr/>
          <p:nvPr/>
        </p:nvSpPr>
        <p:spPr>
          <a:xfrm>
            <a:off x="838199" y="885347"/>
            <a:ext cx="9690718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dirty="0"/>
              <a:t>Если в подклассе переопределен метод базового класса, то при вызове метода будет вызван метод подкласса. Это касается в т.ч. магических методов.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При определении в подклассе метода </a:t>
            </a:r>
            <a:r>
              <a:rPr lang="en-US" sz="1600" dirty="0"/>
              <a:t>__</a:t>
            </a:r>
            <a:r>
              <a:rPr lang="en-US" sz="1600" dirty="0" err="1"/>
              <a:t>init</a:t>
            </a:r>
            <a:r>
              <a:rPr lang="en-US" sz="1600" dirty="0"/>
              <a:t>__</a:t>
            </a:r>
            <a:r>
              <a:rPr lang="ru-RU" sz="1600" dirty="0"/>
              <a:t> метод инициализатор базового класса не будет вызван без явной инструкции, поэтому, если нам нужно вызвать инициализатор базового класса, в инициализаторе подкласса необходимо использовать метод </a:t>
            </a:r>
            <a:r>
              <a:rPr lang="en-US" sz="1600" b="1" dirty="0">
                <a:solidFill>
                  <a:schemeClr val="accent1"/>
                </a:solidFill>
              </a:rPr>
              <a:t>super()</a:t>
            </a:r>
            <a:r>
              <a:rPr lang="ru-RU" sz="1600" dirty="0"/>
              <a:t>, который ссылается на базовый класс</a:t>
            </a:r>
            <a:r>
              <a:rPr lang="en-US" sz="1600" b="1" dirty="0"/>
              <a:t>: </a:t>
            </a:r>
            <a:r>
              <a:rPr lang="en-US" sz="1600" b="1" dirty="0">
                <a:solidFill>
                  <a:schemeClr val="accent1"/>
                </a:solidFill>
              </a:rPr>
              <a:t>super().__</a:t>
            </a:r>
            <a:r>
              <a:rPr lang="en-US" sz="1600" b="1" dirty="0" err="1">
                <a:solidFill>
                  <a:schemeClr val="accent1"/>
                </a:solidFill>
              </a:rPr>
              <a:t>init</a:t>
            </a:r>
            <a:r>
              <a:rPr lang="en-US" sz="1600" b="1" dirty="0">
                <a:solidFill>
                  <a:schemeClr val="accent1"/>
                </a:solidFill>
              </a:rPr>
              <a:t>__(</a:t>
            </a:r>
            <a:r>
              <a:rPr lang="en-US" sz="1600" dirty="0"/>
              <a:t>&lt;</a:t>
            </a:r>
            <a:r>
              <a:rPr lang="ru-RU" sz="1600" dirty="0"/>
              <a:t>аргументы</a:t>
            </a:r>
            <a:r>
              <a:rPr lang="en-US" sz="1600" dirty="0"/>
              <a:t>&gt;</a:t>
            </a:r>
            <a:r>
              <a:rPr lang="en-US" sz="1600" b="1" dirty="0">
                <a:solidFill>
                  <a:schemeClr val="accent1"/>
                </a:solidFill>
              </a:rPr>
              <a:t>)</a:t>
            </a:r>
            <a:r>
              <a:rPr lang="ru-RU" sz="1600" b="1" dirty="0"/>
              <a:t>. Причем его нужно вызывать в самом начале инициализации! </a:t>
            </a:r>
            <a:r>
              <a:rPr lang="ru-RU" sz="1600" dirty="0"/>
              <a:t>Вызов методов базового класса через функцию </a:t>
            </a:r>
            <a:r>
              <a:rPr lang="en-US" sz="1600" dirty="0">
                <a:solidFill>
                  <a:schemeClr val="accent1"/>
                </a:solidFill>
              </a:rPr>
              <a:t>super() </a:t>
            </a:r>
            <a:r>
              <a:rPr lang="ru-RU" sz="1600" dirty="0"/>
              <a:t>называет </a:t>
            </a:r>
            <a:r>
              <a:rPr lang="ru-RU" sz="1600" b="1" dirty="0">
                <a:solidFill>
                  <a:schemeClr val="accent1"/>
                </a:solidFill>
              </a:rPr>
              <a:t>делегированием</a:t>
            </a:r>
            <a:r>
              <a:rPr lang="ru-RU" sz="1600" dirty="0"/>
              <a:t>.</a:t>
            </a:r>
            <a:endParaRPr lang="ru-RU" sz="1600" b="1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90ABF5D-30DF-4F48-B39C-E7DC4AE46F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0327" y="3681412"/>
            <a:ext cx="3295650" cy="28575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FF409D7-5940-4914-BC69-47D2D44C1E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123" y="3677756"/>
            <a:ext cx="3308685" cy="2857501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55073AD-7A52-4118-9282-53BAA0D480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91770" y="4173505"/>
            <a:ext cx="1981061" cy="123396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96B6119E-5644-456D-8CC8-8A7E58AC21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2856" y="4201566"/>
            <a:ext cx="1976021" cy="115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8169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PEP8. </a:t>
            </a:r>
            <a:r>
              <a:rPr lang="ru-RU" sz="2800" b="1" dirty="0">
                <a:solidFill>
                  <a:srgbClr val="FF0000"/>
                </a:solidFill>
              </a:rPr>
              <a:t>Пробелы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7D86F66-750C-44BA-88A2-28385B686A52}"/>
              </a:ext>
            </a:extLst>
          </p:cNvPr>
          <p:cNvSpPr txBox="1"/>
          <p:nvPr/>
        </p:nvSpPr>
        <p:spPr>
          <a:xfrm>
            <a:off x="945294" y="980201"/>
            <a:ext cx="4434574" cy="4906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Не используются: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После открывающей или перед закрывающей скобкой.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Перед двоеточием, запятой, точкой с запятой.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Перед открывающей скобкой после вызова функции, обращения к массиву, списку и т.п.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Более одного пробела вокруг операторов.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Вокруг знака присваивания для именованных аргументов функции.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ru-RU" sz="1400" dirty="0"/>
          </a:p>
          <a:p>
            <a:pPr>
              <a:lnSpc>
                <a:spcPct val="150000"/>
              </a:lnSpc>
            </a:pPr>
            <a:r>
              <a:rPr lang="ru-RU" sz="1400" dirty="0"/>
              <a:t>Используются: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выделения операторов (=, +, - и т.п.).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После двоеточия, запятой, точкой с запятой.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выделения приоритета операторов внутри выражения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5BC0A6F-E265-4E45-8837-ED6263E4C0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5202" y="1192521"/>
            <a:ext cx="5472132" cy="3486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16238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</a:t>
            </a:r>
            <a:r>
              <a:rPr lang="ru-RU" sz="2800" b="1" dirty="0">
                <a:solidFill>
                  <a:srgbClr val="FF0000"/>
                </a:solidFill>
              </a:rPr>
              <a:t>Полиморфизм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80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C5DCCE3C-A81F-47E6-A3F1-882C14A80FFD}"/>
              </a:ext>
            </a:extLst>
          </p:cNvPr>
          <p:cNvSpPr/>
          <p:nvPr/>
        </p:nvSpPr>
        <p:spPr>
          <a:xfrm>
            <a:off x="838199" y="846797"/>
            <a:ext cx="9690718" cy="263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600" b="1" dirty="0">
                <a:solidFill>
                  <a:schemeClr val="accent1"/>
                </a:solidFill>
              </a:rPr>
              <a:t>Полиморфизм</a:t>
            </a:r>
            <a:r>
              <a:rPr lang="ru-RU" sz="1600" dirty="0"/>
              <a:t> – возможность работы единым образом с различными объектами, через единый интерфейс.</a:t>
            </a:r>
            <a:endParaRPr lang="en-US" sz="1600" dirty="0"/>
          </a:p>
          <a:p>
            <a:pPr>
              <a:lnSpc>
                <a:spcPct val="150000"/>
              </a:lnSpc>
            </a:pPr>
            <a:r>
              <a:rPr lang="ru-RU" sz="1600" dirty="0"/>
              <a:t>Для создания единого интерфейса необходимо, чтобы методы интерфейса были определены во всех классах.</a:t>
            </a:r>
          </a:p>
          <a:p>
            <a:pPr>
              <a:lnSpc>
                <a:spcPct val="150000"/>
              </a:lnSpc>
            </a:pPr>
            <a:r>
              <a:rPr lang="ru-RU" sz="1600" dirty="0"/>
              <a:t>Для реализации этого требования можно воспользоваться абстрактными методами, которые определить в базовом классе.</a:t>
            </a:r>
          </a:p>
          <a:p>
            <a:pPr>
              <a:lnSpc>
                <a:spcPct val="150000"/>
              </a:lnSpc>
            </a:pPr>
            <a:r>
              <a:rPr lang="ru-RU" sz="1600" dirty="0">
                <a:solidFill>
                  <a:schemeClr val="accent1"/>
                </a:solidFill>
              </a:rPr>
              <a:t>Абстрактный метод </a:t>
            </a:r>
            <a:r>
              <a:rPr lang="ru-RU" sz="1600" dirty="0"/>
              <a:t>– метод, который не </a:t>
            </a:r>
            <a:r>
              <a:rPr lang="ru-RU" sz="1600" dirty="0">
                <a:solidFill>
                  <a:schemeClr val="accent1"/>
                </a:solidFill>
              </a:rPr>
              <a:t>содержит реализации</a:t>
            </a:r>
            <a:r>
              <a:rPr lang="ru-RU" sz="1600" dirty="0"/>
              <a:t>. Для реализации абстрактного метода в </a:t>
            </a:r>
            <a:r>
              <a:rPr lang="en-US" sz="1600" dirty="0"/>
              <a:t>Python </a:t>
            </a:r>
            <a:r>
              <a:rPr lang="ru-RU" sz="1600" dirty="0"/>
              <a:t>есть декоратор </a:t>
            </a:r>
            <a:r>
              <a:rPr lang="en-US" sz="1600" b="1" dirty="0" err="1">
                <a:solidFill>
                  <a:schemeClr val="accent1"/>
                </a:solidFill>
              </a:rPr>
              <a:t>abstractmethod</a:t>
            </a:r>
            <a:r>
              <a:rPr lang="en-US" sz="1600" dirty="0"/>
              <a:t> </a:t>
            </a:r>
            <a:r>
              <a:rPr lang="ru-RU" sz="1600" dirty="0"/>
              <a:t>модуля </a:t>
            </a:r>
            <a:r>
              <a:rPr lang="en-US" sz="1600" b="1" dirty="0" err="1">
                <a:solidFill>
                  <a:schemeClr val="accent1"/>
                </a:solidFill>
              </a:rPr>
              <a:t>abc</a:t>
            </a:r>
            <a:r>
              <a:rPr lang="en-US" sz="1600" dirty="0"/>
              <a:t> (from </a:t>
            </a:r>
            <a:r>
              <a:rPr lang="en-US" sz="1600" dirty="0" err="1"/>
              <a:t>abc</a:t>
            </a:r>
            <a:r>
              <a:rPr lang="en-US" sz="1600" dirty="0"/>
              <a:t> import ABC, </a:t>
            </a:r>
            <a:r>
              <a:rPr lang="en-US" sz="1600" dirty="0" err="1"/>
              <a:t>abstractmethod</a:t>
            </a:r>
            <a:r>
              <a:rPr lang="en-US" sz="1600" dirty="0"/>
              <a:t>).</a:t>
            </a:r>
            <a:endParaRPr lang="ru-RU" sz="1600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F90E777-B08B-4705-B5CC-ECD0B65065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544" y="3431300"/>
            <a:ext cx="2502486" cy="298373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B6FD1A6C-5207-4491-A9CD-8F6E6ED474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60451" y="4890533"/>
            <a:ext cx="3332131" cy="16483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3039C7-0196-4C5F-8C4D-330FBC93BB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56371" y="3411285"/>
            <a:ext cx="2273320" cy="2983733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5A87AE39-1775-4198-B024-CE5BFB403E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54785" y="5415966"/>
            <a:ext cx="1635896" cy="1122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3616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925619" y="3044279"/>
            <a:ext cx="108653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4400" b="1" dirty="0">
                <a:solidFill>
                  <a:srgbClr val="FF0000"/>
                </a:solidFill>
              </a:rPr>
              <a:t>Пока все.</a:t>
            </a:r>
          </a:p>
        </p:txBody>
      </p:sp>
      <p:pic>
        <p:nvPicPr>
          <p:cNvPr id="7" name="Объект 1">
            <a:extLst>
              <a:ext uri="{FF2B5EF4-FFF2-40B4-BE49-F238E27FC236}">
                <a16:creationId xmlns:a16="http://schemas.microsoft.com/office/drawing/2014/main" id="{3D7E922A-E574-C847-BA5B-E66D8477CB3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981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 flipV="1">
            <a:off x="925620" y="920165"/>
            <a:ext cx="10865327" cy="21600"/>
          </a:xfrm>
          <a:prstGeom prst="rect">
            <a:avLst/>
          </a:prstGeom>
          <a:solidFill>
            <a:srgbClr val="E204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E20443"/>
              </a:solidFill>
            </a:endParaRP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6D1610F7-A0C9-4E50-9206-D9E394A55B73}"/>
              </a:ext>
            </a:extLst>
          </p:cNvPr>
          <p:cNvSpPr txBox="1"/>
          <p:nvPr/>
        </p:nvSpPr>
        <p:spPr>
          <a:xfrm>
            <a:off x="2057400" y="219959"/>
            <a:ext cx="97949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FF0000"/>
                </a:solidFill>
              </a:rPr>
              <a:t>Python. PEP8. </a:t>
            </a:r>
            <a:r>
              <a:rPr lang="ru-RU" sz="2800" b="1" dirty="0">
                <a:solidFill>
                  <a:srgbClr val="FF0000"/>
                </a:solidFill>
              </a:rPr>
              <a:t>Пустые строки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A73E36B-93CF-4B6D-9D12-D242EBAEB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9AC15E-FCD1-4167-800F-1DB8497ABFCE}" type="slidenum">
              <a:rPr lang="ru-RU" smtClean="0"/>
              <a:t>9</a:t>
            </a:fld>
            <a:endParaRPr lang="ru-RU"/>
          </a:p>
        </p:txBody>
      </p:sp>
      <p:pic>
        <p:nvPicPr>
          <p:cNvPr id="9" name="Объект 1">
            <a:extLst>
              <a:ext uri="{FF2B5EF4-FFF2-40B4-BE49-F238E27FC236}">
                <a16:creationId xmlns:a16="http://schemas.microsoft.com/office/drawing/2014/main" id="{D8975343-2B37-104D-8757-0404410E45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340"/>
          <a:stretch/>
        </p:blipFill>
        <p:spPr>
          <a:xfrm>
            <a:off x="603100" y="319559"/>
            <a:ext cx="1342931" cy="434420"/>
          </a:xfr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3E5236D-7247-4592-8B7D-2CDE2E59F2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1519" y="3334297"/>
            <a:ext cx="6706517" cy="28489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2690D6A-3708-4CF1-82D2-82BF22635D6E}"/>
              </a:ext>
            </a:extLst>
          </p:cNvPr>
          <p:cNvSpPr txBox="1"/>
          <p:nvPr/>
        </p:nvSpPr>
        <p:spPr>
          <a:xfrm>
            <a:off x="1112668" y="1219859"/>
            <a:ext cx="6562853" cy="167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sz="1400" dirty="0"/>
              <a:t>Используются: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отделения функций верхнего уровня и определения классов – 2 строки.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Определения методов внутри классов.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Разделения различных групп внутри функций.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/>
              <a:t>Для разделения логических разделов.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BC02F72-CABE-40EB-ABF9-5E0D620041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6218" y="980201"/>
            <a:ext cx="2963114" cy="2631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07961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10081</TotalTime>
  <Words>8688</Words>
  <Application>Microsoft Office PowerPoint</Application>
  <PresentationFormat>Широкоэкранный</PresentationFormat>
  <Paragraphs>1082</Paragraphs>
  <Slides>81</Slides>
  <Notes>79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81</vt:i4>
      </vt:variant>
    </vt:vector>
  </HeadingPairs>
  <TitlesOfParts>
    <vt:vector size="85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Скороходов Андрей Владимирович</dc:creator>
  <cp:lastModifiedBy>Скороходов Андрей Владимирович</cp:lastModifiedBy>
  <cp:revision>184</cp:revision>
  <dcterms:created xsi:type="dcterms:W3CDTF">2023-08-22T10:17:13Z</dcterms:created>
  <dcterms:modified xsi:type="dcterms:W3CDTF">2023-10-10T10:05:30Z</dcterms:modified>
</cp:coreProperties>
</file>