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30" r:id="rId3"/>
    <p:sldId id="397" r:id="rId4"/>
    <p:sldId id="332" r:id="rId5"/>
    <p:sldId id="334" r:id="rId6"/>
    <p:sldId id="349" r:id="rId7"/>
    <p:sldId id="336" r:id="rId8"/>
    <p:sldId id="337" r:id="rId9"/>
    <p:sldId id="338" r:id="rId10"/>
    <p:sldId id="339" r:id="rId11"/>
    <p:sldId id="350" r:id="rId12"/>
    <p:sldId id="340" r:id="rId13"/>
    <p:sldId id="341" r:id="rId14"/>
    <p:sldId id="351" r:id="rId15"/>
    <p:sldId id="342" r:id="rId16"/>
    <p:sldId id="352" r:id="rId17"/>
    <p:sldId id="353" r:id="rId18"/>
    <p:sldId id="343" r:id="rId19"/>
    <p:sldId id="396" r:id="rId20"/>
    <p:sldId id="345" r:id="rId21"/>
    <p:sldId id="344" r:id="rId22"/>
    <p:sldId id="346" r:id="rId23"/>
    <p:sldId id="347" r:id="rId24"/>
    <p:sldId id="354" r:id="rId25"/>
    <p:sldId id="355" r:id="rId26"/>
    <p:sldId id="356" r:id="rId27"/>
    <p:sldId id="357" r:id="rId28"/>
    <p:sldId id="358" r:id="rId29"/>
    <p:sldId id="359" r:id="rId30"/>
    <p:sldId id="364" r:id="rId31"/>
    <p:sldId id="365" r:id="rId32"/>
    <p:sldId id="360" r:id="rId33"/>
    <p:sldId id="361" r:id="rId34"/>
    <p:sldId id="395" r:id="rId35"/>
    <p:sldId id="362" r:id="rId36"/>
    <p:sldId id="363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80" r:id="rId50"/>
    <p:sldId id="394" r:id="rId51"/>
    <p:sldId id="387" r:id="rId52"/>
    <p:sldId id="388" r:id="rId53"/>
    <p:sldId id="381" r:id="rId54"/>
    <p:sldId id="398" r:id="rId55"/>
    <p:sldId id="382" r:id="rId56"/>
    <p:sldId id="383" r:id="rId57"/>
    <p:sldId id="384" r:id="rId58"/>
    <p:sldId id="403" r:id="rId59"/>
    <p:sldId id="385" r:id="rId60"/>
    <p:sldId id="386" r:id="rId61"/>
    <p:sldId id="389" r:id="rId62"/>
    <p:sldId id="399" r:id="rId63"/>
    <p:sldId id="390" r:id="rId64"/>
    <p:sldId id="391" r:id="rId65"/>
    <p:sldId id="392" r:id="rId66"/>
    <p:sldId id="393" r:id="rId67"/>
    <p:sldId id="404" r:id="rId68"/>
    <p:sldId id="318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7ABBB3-DFA8-43CC-8002-928E72900ECE}">
          <p14:sldIdLst>
            <p14:sldId id="256"/>
            <p14:sldId id="330"/>
          </p14:sldIdLst>
        </p14:section>
        <p14:section name="Введение - существующие СУБД" id="{653D6B04-1197-4298-9425-7205AC91DC47}">
          <p14:sldIdLst>
            <p14:sldId id="397"/>
            <p14:sldId id="332"/>
            <p14:sldId id="334"/>
            <p14:sldId id="349"/>
            <p14:sldId id="336"/>
            <p14:sldId id="337"/>
            <p14:sldId id="338"/>
            <p14:sldId id="339"/>
            <p14:sldId id="350"/>
            <p14:sldId id="340"/>
            <p14:sldId id="341"/>
            <p14:sldId id="351"/>
            <p14:sldId id="342"/>
            <p14:sldId id="352"/>
            <p14:sldId id="353"/>
            <p14:sldId id="343"/>
          </p14:sldIdLst>
        </p14:section>
        <p14:section name="SQL: выборка данных по одной таблице" id="{0945DF69-3B44-40F8-952E-678C16939392}">
          <p14:sldIdLst>
            <p14:sldId id="396"/>
            <p14:sldId id="345"/>
            <p14:sldId id="344"/>
            <p14:sldId id="346"/>
            <p14:sldId id="347"/>
            <p14:sldId id="354"/>
            <p14:sldId id="355"/>
            <p14:sldId id="356"/>
            <p14:sldId id="357"/>
            <p14:sldId id="358"/>
            <p14:sldId id="359"/>
            <p14:sldId id="364"/>
            <p14:sldId id="365"/>
            <p14:sldId id="360"/>
            <p14:sldId id="361"/>
          </p14:sldIdLst>
        </p14:section>
        <p14:section name="SQL: выборка данных по нескольким таблицам" id="{860876AE-5B6C-4D9B-8EBE-6B83E5F5FFEE}">
          <p14:sldIdLst>
            <p14:sldId id="395"/>
            <p14:sldId id="362"/>
            <p14:sldId id="363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0"/>
          </p14:sldIdLst>
        </p14:section>
        <p14:section name="SQL: манипулирование данными" id="{F6683F1A-07AF-44B7-8B27-FE12750DF92E}">
          <p14:sldIdLst>
            <p14:sldId id="394"/>
            <p14:sldId id="387"/>
            <p14:sldId id="388"/>
            <p14:sldId id="381"/>
          </p14:sldIdLst>
        </p14:section>
        <p14:section name="SQL: типы данных" id="{009DEF33-2A6A-4224-93CC-2670603D1F79}">
          <p14:sldIdLst>
            <p14:sldId id="398"/>
            <p14:sldId id="382"/>
            <p14:sldId id="383"/>
            <p14:sldId id="384"/>
            <p14:sldId id="403"/>
            <p14:sldId id="385"/>
            <p14:sldId id="386"/>
            <p14:sldId id="389"/>
          </p14:sldIdLst>
        </p14:section>
        <p14:section name="SQL: базы данных и таблицы" id="{D58DE5A6-8063-4B3F-BB91-D3B655D62D44}">
          <p14:sldIdLst>
            <p14:sldId id="399"/>
            <p14:sldId id="390"/>
            <p14:sldId id="391"/>
            <p14:sldId id="392"/>
            <p14:sldId id="393"/>
          </p14:sldIdLst>
        </p14:section>
        <p14:section name="Заключение" id="{C3ED5A51-75FD-4AD5-B064-329CD795C974}">
          <p14:sldIdLst>
            <p14:sldId id="404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5" autoAdjust="0"/>
    <p:restoredTop sz="90465" autoAdjust="0"/>
  </p:normalViewPr>
  <p:slideViewPr>
    <p:cSldViewPr snapToGrid="0">
      <p:cViewPr>
        <p:scale>
          <a:sx n="100" d="100"/>
          <a:sy n="100" d="100"/>
        </p:scale>
        <p:origin x="56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1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75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83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85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наличие первичного ключа – это обязательное требование для каждой таблицы в реляционной базе данных, то правило внешнего ключа – нет.</a:t>
            </a:r>
          </a:p>
          <a:p>
            <a:r>
              <a:rPr lang="ru-RU" dirty="0"/>
              <a:t>Если внешний ключ не определён, то всё также будет работать, но СУБД не будет проверять, что, например, при создании записи в таблице </a:t>
            </a:r>
            <a:r>
              <a:rPr lang="ru-RU" dirty="0" err="1"/>
              <a:t>Purchase</a:t>
            </a:r>
            <a:r>
              <a:rPr lang="ru-RU" dirty="0"/>
              <a:t> в полях </a:t>
            </a:r>
            <a:r>
              <a:rPr lang="ru-RU" dirty="0" err="1"/>
              <a:t>buyer_id</a:t>
            </a:r>
            <a:r>
              <a:rPr lang="ru-RU" dirty="0"/>
              <a:t> и </a:t>
            </a:r>
            <a:r>
              <a:rPr lang="ru-RU" dirty="0" err="1"/>
              <a:t>good_id</a:t>
            </a:r>
            <a:r>
              <a:rPr lang="ru-RU" dirty="0"/>
              <a:t> лежат значения, которые определены в соответствующих таблицах в поле </a:t>
            </a:r>
            <a:r>
              <a:rPr lang="ru-RU" dirty="0" err="1"/>
              <a:t>id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4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08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6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8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18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39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24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25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99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89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384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63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168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21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03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1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029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37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30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66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22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69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143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75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26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4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34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132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65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488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272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903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343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6936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93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866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9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1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6181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78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700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6606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28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64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810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54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1369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4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314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8827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195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349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9522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8017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019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81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1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2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4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-academy.org/ru/handbook/CEILIN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хранения и анализа информации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80155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Синадский Алексей Николаевич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 в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UDV Group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младший научный сотрудник УНЦ ИБ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УрФУ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asinadskiy@yandex.ru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Документоориентированные</a:t>
            </a:r>
            <a:r>
              <a:rPr lang="ru-RU" sz="2800" b="1" dirty="0">
                <a:solidFill>
                  <a:srgbClr val="FF0000"/>
                </a:solidFill>
              </a:rPr>
              <a:t>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Тип баз данных, направленный на хранение и запрос данных в виде документов, подобном JSON.</a:t>
            </a:r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Отсутствует схема данных: можно добавлять новую информацию в некоторые записи, не требуя при этом, чтобы все остальные записи в базе данных имели одинаковую структуру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Язык запросов отличается от одной реализации к другой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MongoDB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2708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Графовые</a:t>
            </a:r>
            <a:r>
              <a:rPr lang="ru-RU" sz="2800" b="1" dirty="0">
                <a:solidFill>
                  <a:srgbClr val="FF0000"/>
                </a:solidFill>
              </a:rPr>
              <a:t>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Данные и их связи представляются как вершины и ребра графа</a:t>
            </a:r>
            <a:endParaRPr lang="en-US" sz="3200" dirty="0"/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Анализ отношений связи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Упрощение «километровых» </a:t>
            </a:r>
            <a:r>
              <a:rPr lang="en-US" sz="2000" dirty="0"/>
              <a:t>JOIN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Neo4j, </a:t>
            </a:r>
            <a:r>
              <a:rPr lang="en-US" sz="2000" dirty="0" err="1"/>
              <a:t>EdgeDB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242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Ограничение этого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13280" y="1586241"/>
            <a:ext cx="7247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Говорить будем про </a:t>
            </a:r>
            <a:r>
              <a:rPr lang="ru-RU" sz="3200" b="1" dirty="0">
                <a:solidFill>
                  <a:srgbClr val="FF0000"/>
                </a:solidFill>
              </a:rPr>
              <a:t>реляционные</a:t>
            </a:r>
            <a:r>
              <a:rPr lang="ru-RU" sz="3200" dirty="0"/>
              <a:t> БД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F74207-739A-4208-AA57-64A0A0BBA73D}"/>
              </a:ext>
            </a:extLst>
          </p:cNvPr>
          <p:cNvSpPr/>
          <p:nvPr/>
        </p:nvSpPr>
        <p:spPr>
          <a:xfrm>
            <a:off x="3775831" y="5757432"/>
            <a:ext cx="3515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https://db-engines.com/en/ranking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A007E-3727-43CE-BD42-C331DF834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93" y="2483521"/>
            <a:ext cx="6746240" cy="32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3E4DBE-C9A3-4F14-AFE9-55DF43D5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18" y="2422988"/>
            <a:ext cx="7470096" cy="22746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Структура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498186"/>
            <a:ext cx="1119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Информация хранится в связанных друг с другом </a:t>
            </a:r>
            <a:r>
              <a:rPr lang="ru-RU" sz="3200" b="1" dirty="0"/>
              <a:t>таблицах</a:t>
            </a:r>
          </a:p>
          <a:p>
            <a:r>
              <a:rPr lang="ru-RU" sz="3200" dirty="0"/>
              <a:t>Таблицы состоят из </a:t>
            </a:r>
            <a:r>
              <a:rPr lang="ru-RU" sz="3200" b="1" dirty="0"/>
              <a:t>строк</a:t>
            </a:r>
            <a:r>
              <a:rPr lang="ru-RU" sz="3200" dirty="0"/>
              <a:t> («записи») и </a:t>
            </a:r>
            <a:r>
              <a:rPr lang="ru-RU" sz="3200" b="1" dirty="0"/>
              <a:t>столбцов</a:t>
            </a:r>
            <a:r>
              <a:rPr lang="ru-RU" sz="3200" dirty="0"/>
              <a:t> («поля», «атрибуты»)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998253-B47F-4633-B20B-A9F534AF4946}"/>
              </a:ext>
            </a:extLst>
          </p:cNvPr>
          <p:cNvSpPr/>
          <p:nvPr/>
        </p:nvSpPr>
        <p:spPr>
          <a:xfrm>
            <a:off x="3281585" y="4727487"/>
            <a:ext cx="70960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/>
              <a:t>https://sql-academy.org/ru/guide/structure-of-relation-databases#struktura-tablicy</a:t>
            </a:r>
          </a:p>
        </p:txBody>
      </p:sp>
    </p:spTree>
    <p:extLst>
      <p:ext uri="{BB962C8B-B14F-4D97-AF65-F5344CB8AC3E}">
        <p14:creationId xmlns:p14="http://schemas.microsoft.com/office/powerpoint/2010/main" val="272532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Типы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46652"/>
            <a:ext cx="111963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Столбец имеет заранее определённый тип данных</a:t>
            </a:r>
          </a:p>
          <a:p>
            <a:r>
              <a:rPr lang="ru-RU" sz="2400" dirty="0"/>
              <a:t>Примеры: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VARCHAR (строковый тип данных)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INTEGER (числовой тип данных)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DATETIME (тип данных для даты и времени)</a:t>
            </a:r>
          </a:p>
          <a:p>
            <a:r>
              <a:rPr lang="ru-RU" sz="3200" dirty="0"/>
              <a:t>Узнать типы данных атрибутов:</a:t>
            </a:r>
          </a:p>
          <a:p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DESCRIBE</a:t>
            </a:r>
            <a:endParaRPr lang="ru-RU" sz="2800" dirty="0"/>
          </a:p>
          <a:p>
            <a:endParaRPr lang="en-US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A2502D-2BDE-404D-8C33-B7D500D89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0" y="4515231"/>
            <a:ext cx="4040871" cy="15687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516ECF-11D4-474A-BC6C-6F8468E92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763" y="4421580"/>
            <a:ext cx="3131606" cy="235539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2AEFF5-942F-42AD-BDEB-1B35046B4296}"/>
              </a:ext>
            </a:extLst>
          </p:cNvPr>
          <p:cNvSpPr/>
          <p:nvPr/>
        </p:nvSpPr>
        <p:spPr>
          <a:xfrm>
            <a:off x="6275493" y="3496179"/>
            <a:ext cx="5371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Посмотреть </a:t>
            </a:r>
            <a:r>
              <a:rPr lang="en-US" sz="2800" dirty="0"/>
              <a:t>ER-</a:t>
            </a:r>
            <a:r>
              <a:rPr lang="ru-RU" sz="2800" dirty="0"/>
              <a:t>диаграмму</a:t>
            </a:r>
          </a:p>
          <a:p>
            <a:pPr>
              <a:defRPr/>
            </a:pPr>
            <a:r>
              <a:rPr lang="ru-RU" sz="2800" dirty="0"/>
              <a:t>(«сущность-связь») схемы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6071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A3A9C3-3ADD-482C-AA4E-CD65B9F0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54" y="3777718"/>
            <a:ext cx="5813213" cy="308028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Ключи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94512"/>
            <a:ext cx="11196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/>
              <a:t>Ключевое</a:t>
            </a:r>
            <a:r>
              <a:rPr lang="ru-RU" sz="2400" dirty="0"/>
              <a:t> </a:t>
            </a:r>
            <a:r>
              <a:rPr lang="ru-RU" sz="2400" b="1" dirty="0"/>
              <a:t>поле</a:t>
            </a:r>
            <a:r>
              <a:rPr lang="ru-RU" sz="2400" dirty="0"/>
              <a:t> (первичный ключ) – это поле (или набор полей), значение которого </a:t>
            </a:r>
            <a:r>
              <a:rPr lang="ru-RU" sz="2400" b="1" dirty="0"/>
              <a:t>однозначно</a:t>
            </a:r>
            <a:r>
              <a:rPr lang="ru-RU" sz="2400" dirty="0"/>
              <a:t> определяет запись в таблице</a:t>
            </a:r>
          </a:p>
          <a:p>
            <a:pPr>
              <a:defRPr/>
            </a:pPr>
            <a:endParaRPr lang="ru-RU" sz="2400" b="1" dirty="0"/>
          </a:p>
          <a:p>
            <a:pPr>
              <a:defRPr/>
            </a:pPr>
            <a:r>
              <a:rPr lang="ru-RU" sz="2400" b="1" dirty="0"/>
              <a:t>Внешний ключ </a:t>
            </a:r>
            <a:r>
              <a:rPr lang="ru-RU" sz="2400" dirty="0"/>
              <a:t>– это поле (или набор полей) в одной таблице, которое ссылается на первичный ключ в другой таблице.</a:t>
            </a:r>
          </a:p>
          <a:p>
            <a:pPr>
              <a:defRPr/>
            </a:pPr>
            <a:r>
              <a:rPr lang="ru-RU" sz="2400" dirty="0"/>
              <a:t>Для создания записи вторичного ключа </a:t>
            </a:r>
            <a:r>
              <a:rPr lang="ru-RU" sz="2400" b="1" dirty="0"/>
              <a:t>должен существовать </a:t>
            </a:r>
            <a:r>
              <a:rPr lang="ru-RU" sz="2400" dirty="0"/>
              <a:t>соответствующий первичный ключ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E70B04-7AEE-4A1E-B7BC-9C2B44A80FB1}"/>
              </a:ext>
            </a:extLst>
          </p:cNvPr>
          <p:cNvSpPr/>
          <p:nvPr/>
        </p:nvSpPr>
        <p:spPr>
          <a:xfrm>
            <a:off x="6284762" y="6721475"/>
            <a:ext cx="288633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/>
              <a:t>https://sql-academy.org/ru/guide/structure-of-relation-databases#struktura-tablicy</a:t>
            </a:r>
          </a:p>
        </p:txBody>
      </p:sp>
    </p:spTree>
    <p:extLst>
      <p:ext uri="{BB962C8B-B14F-4D97-AF65-F5344CB8AC3E}">
        <p14:creationId xmlns:p14="http://schemas.microsoft.com/office/powerpoint/2010/main" val="251064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BA51D-844F-4CDC-9951-85242D05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888" y="2338235"/>
            <a:ext cx="8402223" cy="218152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9673BD-4F88-4CAB-8982-9E4A9642D25D}"/>
              </a:ext>
            </a:extLst>
          </p:cNvPr>
          <p:cNvSpPr/>
          <p:nvPr/>
        </p:nvSpPr>
        <p:spPr>
          <a:xfrm>
            <a:off x="1274565" y="1688784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Выберите </a:t>
            </a:r>
            <a:r>
              <a:rPr lang="ru-RU" sz="2400" b="1" dirty="0" err="1"/>
              <a:t>НЕ</a:t>
            </a:r>
            <a:r>
              <a:rPr lang="ru-RU" sz="2400" dirty="0" err="1"/>
              <a:t>верное</a:t>
            </a:r>
            <a:r>
              <a:rPr lang="ru-RU" sz="2400" dirty="0"/>
              <a:t> утверждение:</a:t>
            </a:r>
          </a:p>
        </p:txBody>
      </p:sp>
    </p:spTree>
    <p:extLst>
      <p:ext uri="{BB962C8B-B14F-4D97-AF65-F5344CB8AC3E}">
        <p14:creationId xmlns:p14="http://schemas.microsoft.com/office/powerpoint/2010/main" val="281498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2E3C8B-A67F-4703-BBDB-79B8267C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125" y="2309656"/>
            <a:ext cx="841174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9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SQL</a:t>
            </a:r>
            <a:r>
              <a:rPr lang="ru-RU" sz="2800" b="1" dirty="0">
                <a:solidFill>
                  <a:srgbClr val="FF0000"/>
                </a:solidFill>
              </a:rPr>
              <a:t>. Как управлять системами управления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64134"/>
            <a:ext cx="111963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SQL</a:t>
            </a:r>
            <a:r>
              <a:rPr lang="ru-RU" sz="2800" dirty="0"/>
              <a:t> — язык </a:t>
            </a:r>
            <a:r>
              <a:rPr lang="ru-RU" sz="2800" b="1" dirty="0"/>
              <a:t>структурированных запросов </a:t>
            </a:r>
            <a:r>
              <a:rPr lang="ru-RU" sz="2800" dirty="0"/>
              <a:t>(</a:t>
            </a:r>
            <a:r>
              <a:rPr lang="ru-RU" sz="2800" dirty="0" err="1"/>
              <a:t>Structured</a:t>
            </a:r>
            <a:r>
              <a:rPr lang="ru-RU" sz="2800" dirty="0"/>
              <a:t> </a:t>
            </a:r>
            <a:r>
              <a:rPr lang="ru-RU" sz="2800" dirty="0" err="1"/>
              <a:t>Query</a:t>
            </a:r>
            <a:r>
              <a:rPr lang="ru-RU" sz="2800" dirty="0"/>
              <a:t> </a:t>
            </a:r>
            <a:r>
              <a:rPr lang="ru-RU" sz="2800" dirty="0" err="1"/>
              <a:t>Language</a:t>
            </a:r>
            <a:r>
              <a:rPr lang="ru-RU" sz="2800" dirty="0"/>
              <a:t>), который используется в качестве эффективного способа сохранения данных, поиска их частей, обновления, извлечения и удаления из базы данных</a:t>
            </a:r>
          </a:p>
          <a:p>
            <a:pPr>
              <a:defRPr/>
            </a:pPr>
            <a:endParaRPr lang="ru-RU" sz="2800" dirty="0"/>
          </a:p>
          <a:p>
            <a:r>
              <a:rPr lang="ru-RU" sz="2800" dirty="0"/>
              <a:t>С помощью него можно: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Извлекать данные из 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Вставлять, обновлять, удалять записи в 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Создавать новые БД, таблицы, процедуры, представления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Устанавливать разрешения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Существуют диалекты (расширения) </a:t>
            </a:r>
            <a:r>
              <a:rPr lang="en-US" sz="2800" dirty="0"/>
              <a:t>SQL</a:t>
            </a:r>
            <a:r>
              <a:rPr lang="ru-RU" sz="2800" dirty="0"/>
              <a:t>. Будем говорить о </a:t>
            </a:r>
            <a:r>
              <a:rPr lang="en-US" sz="2800" dirty="0"/>
              <a:t>MySQL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993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467951" y="3136612"/>
            <a:ext cx="7256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</a:t>
            </a:r>
            <a:r>
              <a:rPr lang="ru-RU" sz="3200" dirty="0"/>
              <a:t>: выборка данных по одной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52949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План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866513" y="1219727"/>
            <a:ext cx="1073209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Лекция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Введение. Существующие СУБД. Типы, структура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Выборка данных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Манипулирование данными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Типы данных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Работа с БД и таблицами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 по основам </a:t>
            </a:r>
            <a:r>
              <a:rPr lang="en-US" sz="3200" dirty="0"/>
              <a:t>SQL</a:t>
            </a:r>
            <a:endParaRPr lang="ru-RU" sz="3200" dirty="0"/>
          </a:p>
          <a:p>
            <a:pPr lvl="1">
              <a:defRPr/>
            </a:pPr>
            <a:r>
              <a:rPr lang="ru-RU" sz="2400" dirty="0"/>
              <a:t>	</a:t>
            </a:r>
            <a:r>
              <a:rPr lang="en-US" sz="2400" dirty="0" err="1"/>
              <a:t>Python+SQLite</a:t>
            </a:r>
            <a:r>
              <a:rPr lang="en-US" sz="2400" dirty="0"/>
              <a:t>, </a:t>
            </a:r>
            <a:r>
              <a:rPr lang="ru-RU" sz="2400" dirty="0"/>
              <a:t>делаем вместе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 по поиску злоумышленников с </a:t>
            </a:r>
            <a:r>
              <a:rPr lang="en-US" sz="3200" dirty="0"/>
              <a:t>SQL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ru-RU" sz="2400" dirty="0"/>
              <a:t>Расследование с применением запросов к БД оператора сотовой связи. 	Делаем дома, защищаем на паре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929A3-FCDE-4FFB-BD8E-78CEB0062D86}"/>
              </a:ext>
            </a:extLst>
          </p:cNvPr>
          <p:cNvSpPr txBox="1"/>
          <p:nvPr/>
        </p:nvSpPr>
        <p:spPr>
          <a:xfrm>
            <a:off x="247828" y="6405584"/>
            <a:ext cx="513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материалы</a:t>
            </a:r>
            <a:r>
              <a:rPr lang="en-US" sz="1400" dirty="0"/>
              <a:t> </a:t>
            </a:r>
            <a:r>
              <a:rPr lang="ru-RU" sz="1400" dirty="0"/>
              <a:t>для презентации взяты с </a:t>
            </a:r>
            <a:r>
              <a:rPr lang="en-US" sz="1400" dirty="0"/>
              <a:t>sql-academy.org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Демонстрационная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8AD8A4-A2E8-4EA5-8BED-DDF31E848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166" y="1492913"/>
            <a:ext cx="5934434" cy="43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6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9F702F8-703C-479B-89A5-9394DA09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31" y="5065343"/>
            <a:ext cx="3955616" cy="17608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Базовый синтаксис </a:t>
            </a:r>
            <a:r>
              <a:rPr lang="en-US" sz="2800" b="1" dirty="0">
                <a:solidFill>
                  <a:srgbClr val="FF0000"/>
                </a:solidFill>
              </a:rPr>
              <a:t>SQL</a:t>
            </a:r>
            <a:r>
              <a:rPr lang="ru-RU" sz="2800" b="1" dirty="0">
                <a:solidFill>
                  <a:srgbClr val="FF0000"/>
                </a:solidFill>
              </a:rPr>
              <a:t>-запроса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6747" y="1053876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Важная функция </a:t>
            </a:r>
            <a:r>
              <a:rPr lang="en-US" sz="2800" dirty="0"/>
              <a:t>SQL</a:t>
            </a:r>
            <a:r>
              <a:rPr lang="ru-RU" sz="2800" dirty="0"/>
              <a:t> – получение </a:t>
            </a:r>
            <a:r>
              <a:rPr lang="ru-RU" sz="2800" b="1" dirty="0"/>
              <a:t>выборок</a:t>
            </a:r>
            <a:r>
              <a:rPr lang="ru-RU" sz="2800" dirty="0"/>
              <a:t> данных </a:t>
            </a:r>
          </a:p>
          <a:p>
            <a:pPr>
              <a:defRPr/>
            </a:pPr>
            <a:r>
              <a:rPr lang="en-US" sz="2800" dirty="0"/>
              <a:t>SELECT “Hello world” </a:t>
            </a:r>
            <a:r>
              <a:rPr lang="ru-RU" sz="2800" dirty="0"/>
              <a:t>– база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Вывод </a:t>
            </a:r>
            <a:r>
              <a:rPr lang="ru-RU" sz="2800" b="1" dirty="0"/>
              <a:t>всех</a:t>
            </a:r>
            <a:r>
              <a:rPr lang="ru-RU" sz="2800" dirty="0"/>
              <a:t> данных из таблицы</a:t>
            </a:r>
          </a:p>
          <a:p>
            <a:pPr>
              <a:defRPr/>
            </a:pPr>
            <a:r>
              <a:rPr lang="ru-RU" sz="2800" dirty="0"/>
              <a:t>	Использование</a:t>
            </a:r>
            <a:r>
              <a:rPr lang="en-US" sz="2800" dirty="0"/>
              <a:t> </a:t>
            </a:r>
            <a:r>
              <a:rPr lang="ru-RU" sz="2800" dirty="0"/>
              <a:t>символа «*»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800" dirty="0"/>
              <a:t>Вывод данных из определённых </a:t>
            </a:r>
            <a:r>
              <a:rPr lang="ru-RU" altLang="ru-RU" sz="2800" b="1" dirty="0"/>
              <a:t>колонок</a:t>
            </a:r>
            <a:r>
              <a:rPr lang="ru-RU" altLang="ru-RU" sz="2800" dirty="0"/>
              <a:t> таблицы</a:t>
            </a:r>
          </a:p>
          <a:p>
            <a:pPr>
              <a:defRPr/>
            </a:pPr>
            <a:r>
              <a:rPr lang="ru-RU" altLang="ru-RU" sz="2800" dirty="0"/>
              <a:t>	Перечисление названий через запятую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800" b="1" dirty="0"/>
              <a:t>Псевдонимы</a:t>
            </a:r>
            <a:r>
              <a:rPr lang="ru-RU" altLang="ru-RU" sz="2800" dirty="0"/>
              <a:t>: переименовать столбцы (</a:t>
            </a:r>
            <a:r>
              <a:rPr lang="ru-RU" altLang="ru-RU" sz="2800" dirty="0" err="1"/>
              <a:t>алиасы</a:t>
            </a:r>
            <a:r>
              <a:rPr lang="ru-RU" altLang="ru-RU" sz="2800" dirty="0"/>
              <a:t>)</a:t>
            </a:r>
          </a:p>
          <a:p>
            <a:pPr>
              <a:defRPr/>
            </a:pPr>
            <a:r>
              <a:rPr lang="ru-RU" altLang="ru-RU" sz="2800" dirty="0"/>
              <a:t>	Использование оператора «</a:t>
            </a:r>
            <a:r>
              <a:rPr lang="en-US" altLang="ru-RU" sz="2800" dirty="0"/>
              <a:t>AS</a:t>
            </a:r>
            <a:r>
              <a:rPr lang="ru-RU" altLang="ru-RU" sz="2800" dirty="0"/>
              <a:t>»</a:t>
            </a:r>
          </a:p>
          <a:p>
            <a:pPr>
              <a:defRPr/>
            </a:pPr>
            <a:endParaRPr lang="ru-RU" alt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F3B000A-7F88-4080-8017-D98C6088E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617" y="1529970"/>
            <a:ext cx="5337503" cy="17747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7AD7B00-9939-496E-8CFB-8397B7FA5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019" y="3259724"/>
            <a:ext cx="3578528" cy="180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Литералы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17568"/>
            <a:ext cx="1119632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Литерал</a:t>
            </a:r>
            <a:r>
              <a:rPr lang="ru-RU" sz="2800" dirty="0"/>
              <a:t> — это указанное явным образом фиксированное значение.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Основные типы литералов в </a:t>
            </a:r>
            <a:r>
              <a:rPr lang="ru-RU" sz="2800" dirty="0" err="1"/>
              <a:t>MySQL</a:t>
            </a:r>
            <a:r>
              <a:rPr lang="ru-RU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Строковый</a:t>
            </a:r>
            <a:r>
              <a:rPr lang="ru-RU" sz="2800" dirty="0"/>
              <a:t> - символы, заключённые в ' или </a:t>
            </a:r>
            <a:r>
              <a:rPr lang="en-US" sz="2800" dirty="0"/>
              <a:t>“</a:t>
            </a:r>
            <a:r>
              <a:rPr lang="ru-RU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Могут содержать </a:t>
            </a:r>
            <a:r>
              <a:rPr lang="ru-RU" sz="2800" dirty="0" err="1"/>
              <a:t>спецпоследовательности</a:t>
            </a:r>
            <a:r>
              <a:rPr lang="ru-RU" sz="2800" dirty="0"/>
              <a:t>, начинающиеся с "\"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Числовой</a:t>
            </a:r>
            <a:r>
              <a:rPr lang="ru-RU" sz="2800" dirty="0"/>
              <a:t>: числа </a:t>
            </a:r>
            <a:r>
              <a:rPr lang="ru-RU" sz="2800" dirty="0">
                <a:sym typeface="Wingdings" panose="05000000000000000000" pitchFamily="2" charset="2"/>
              </a:rPr>
              <a:t> 2.9, -10, </a:t>
            </a:r>
            <a:r>
              <a:rPr lang="en-US" sz="2800" dirty="0">
                <a:sym typeface="Wingdings" panose="05000000000000000000" pitchFamily="2" charset="2"/>
              </a:rPr>
              <a:t>1e</a:t>
            </a:r>
            <a:r>
              <a:rPr lang="ru-RU" sz="2800" dirty="0">
                <a:sym typeface="Wingdings" panose="05000000000000000000" pitchFamily="2" charset="2"/>
              </a:rPr>
              <a:t>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ym typeface="Wingdings" panose="05000000000000000000" pitchFamily="2" charset="2"/>
              </a:rPr>
              <a:t>Для них определены арифметические операторы </a:t>
            </a:r>
            <a:r>
              <a:rPr lang="en-US" sz="2800" dirty="0">
                <a:sym typeface="Wingdings" panose="05000000000000000000" pitchFamily="2" charset="2"/>
              </a:rPr>
              <a:t>*, +, -, /, DIV, </a:t>
            </a:r>
            <a:r>
              <a:rPr lang="ru-RU" sz="2800" dirty="0">
                <a:sym typeface="Wingdings" panose="05000000000000000000" pitchFamily="2" charset="2"/>
              </a:rPr>
              <a:t>%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Логический</a:t>
            </a:r>
            <a:r>
              <a:rPr lang="en-US" sz="2800" dirty="0"/>
              <a:t>: True, False </a:t>
            </a:r>
            <a:r>
              <a:rPr lang="ru-RU" sz="2800" dirty="0"/>
              <a:t>(1</a:t>
            </a:r>
            <a:r>
              <a:rPr lang="en-US" sz="2800" dirty="0"/>
              <a:t>/</a:t>
            </a:r>
            <a:r>
              <a:rPr lang="ru-RU" sz="2800" dirty="0"/>
              <a:t>0</a:t>
            </a:r>
            <a:r>
              <a:rPr lang="en-US" sz="2800" dirty="0"/>
              <a:t> </a:t>
            </a:r>
            <a:r>
              <a:rPr lang="ru-RU" sz="2800" dirty="0"/>
              <a:t>при обработке запроса)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NULL</a:t>
            </a:r>
            <a:r>
              <a:rPr lang="ru-RU" sz="2800" dirty="0"/>
              <a:t>: «нет данных», «нет значения»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Даты и времени</a:t>
            </a:r>
            <a:r>
              <a:rPr lang="ru-RU" sz="2800" dirty="0"/>
              <a:t>: дата, время, дата и время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Представлен в виде строки или числа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YYYY-MM-DD, YYYYMMDD</a:t>
            </a:r>
            <a:r>
              <a:rPr lang="ru-RU" sz="2800" dirty="0"/>
              <a:t>, </a:t>
            </a:r>
            <a:r>
              <a:rPr lang="en-US" sz="2800" dirty="0"/>
              <a:t>YYYY-MM-DD </a:t>
            </a:r>
            <a:r>
              <a:rPr lang="en-US" sz="2800" dirty="0" err="1"/>
              <a:t>hh:mm:ss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ru-RU" sz="2800" dirty="0"/>
              <a:t>2020-01-01</a:t>
            </a:r>
            <a:r>
              <a:rPr lang="en-US" sz="2800" dirty="0"/>
              <a:t>”</a:t>
            </a:r>
            <a:r>
              <a:rPr lang="ru-RU" sz="2800" dirty="0"/>
              <a:t>, </a:t>
            </a:r>
            <a:r>
              <a:rPr lang="en-US" sz="2800" dirty="0"/>
              <a:t>“</a:t>
            </a:r>
            <a:r>
              <a:rPr lang="ru-RU" sz="2800" dirty="0"/>
              <a:t>2020-01-01</a:t>
            </a:r>
            <a:r>
              <a:rPr lang="en-US" sz="2800" dirty="0"/>
              <a:t>”</a:t>
            </a:r>
            <a:r>
              <a:rPr lang="ru-RU" sz="2800" dirty="0"/>
              <a:t>, 20200101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8AC6E9-3E35-4F1B-A52D-0AEFB7E7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623" y="1713495"/>
            <a:ext cx="2522337" cy="10365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47FFC-E4E4-473D-830A-DD2EC5C18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875" y="4060586"/>
            <a:ext cx="2633072" cy="11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8BCC7D-6309-4083-BAD2-AC10560B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86" y="4123576"/>
            <a:ext cx="3763027" cy="27344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Применение функций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25469" y="1491413"/>
            <a:ext cx="114738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Встроенная функция – реализованный в СУБД кусок кода, с помощью которого можно выполнять преобразования данных в запросах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Примеры: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	SELECT </a:t>
            </a:r>
            <a:r>
              <a:rPr lang="en-US" sz="2800" b="1" dirty="0"/>
              <a:t>LOWER</a:t>
            </a:r>
            <a:r>
              <a:rPr lang="en-US" sz="2800" dirty="0"/>
              <a:t>(‘IS Bachelor’) -&gt; ‘is bachelor’</a:t>
            </a:r>
          </a:p>
          <a:p>
            <a:pPr>
              <a:defRPr/>
            </a:pPr>
            <a:r>
              <a:rPr lang="en-US" sz="2800" dirty="0"/>
              <a:t>	SELECT </a:t>
            </a:r>
            <a:r>
              <a:rPr lang="en-US" sz="2800" b="1" dirty="0"/>
              <a:t>INSTR</a:t>
            </a:r>
            <a:r>
              <a:rPr lang="en-US" sz="2800" dirty="0"/>
              <a:t>(‘IS Bachelor’, ‘ache’) -&gt; 5  # </a:t>
            </a:r>
            <a:r>
              <a:rPr lang="ru-RU" sz="2800" dirty="0"/>
              <a:t>поиск подстроки (с 1)</a:t>
            </a:r>
          </a:p>
          <a:p>
            <a:pPr>
              <a:defRPr/>
            </a:pPr>
            <a:r>
              <a:rPr lang="ru-RU" sz="2800" dirty="0"/>
              <a:t>Функции над значениями полей:</a:t>
            </a:r>
          </a:p>
          <a:p>
            <a:pPr>
              <a:defRPr/>
            </a:pPr>
            <a:r>
              <a:rPr lang="ru-RU" sz="2800" dirty="0"/>
              <a:t>	</a:t>
            </a:r>
            <a:endParaRPr lang="en-US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DB958-830E-4101-BF2E-61008A37C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24" y="4561418"/>
            <a:ext cx="4643705" cy="19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Исключение дубликатов, </a:t>
            </a:r>
            <a:r>
              <a:rPr lang="en-US" sz="2800" b="1" dirty="0">
                <a:solidFill>
                  <a:srgbClr val="FF0000"/>
                </a:solidFill>
              </a:rPr>
              <a:t>DISTINCT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184731" y="1491413"/>
            <a:ext cx="11915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Удаление дубликатов. Аналог </a:t>
            </a:r>
            <a:r>
              <a:rPr lang="en-US" sz="3200" dirty="0"/>
              <a:t>set() </a:t>
            </a:r>
            <a:r>
              <a:rPr lang="ru-RU" sz="3200" dirty="0"/>
              <a:t>в </a:t>
            </a:r>
            <a:r>
              <a:rPr lang="en-US" sz="3200" dirty="0"/>
              <a:t>Python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SELECT [</a:t>
            </a:r>
            <a:r>
              <a:rPr lang="ru-RU" sz="2800" b="1" dirty="0"/>
              <a:t>DISTINCT</a:t>
            </a:r>
            <a:r>
              <a:rPr lang="ru-RU" sz="2800" dirty="0"/>
              <a:t>] поле FROM таблица; 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Если полей больше одного, то удаляются только полные дубликаты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SELECT [</a:t>
            </a:r>
            <a:r>
              <a:rPr lang="ru-RU" sz="2800" b="1" dirty="0"/>
              <a:t>DISTINCT</a:t>
            </a:r>
            <a:r>
              <a:rPr lang="ru-RU" sz="2800" dirty="0"/>
              <a:t>] поле1</a:t>
            </a:r>
            <a:r>
              <a:rPr lang="en-US" sz="2800" dirty="0"/>
              <a:t>, </a:t>
            </a:r>
            <a:r>
              <a:rPr lang="ru-RU" sz="2800" dirty="0"/>
              <a:t>поле_2 FROM таблица; </a:t>
            </a:r>
          </a:p>
          <a:p>
            <a:pPr>
              <a:defRPr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930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Условный оператор </a:t>
            </a:r>
            <a:r>
              <a:rPr lang="en-US" sz="2800" b="1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Общая </a:t>
            </a:r>
            <a:r>
              <a:rPr lang="ru-RU" sz="3200" b="1" dirty="0"/>
              <a:t>структура</a:t>
            </a:r>
          </a:p>
          <a:p>
            <a:pPr>
              <a:defRPr/>
            </a:pPr>
            <a:r>
              <a:rPr lang="ru-RU" altLang="ru-RU" sz="2400" dirty="0"/>
              <a:t>	SELECT [DISTINCT] </a:t>
            </a:r>
            <a:r>
              <a:rPr lang="ru-RU" altLang="ru-RU" sz="2400" dirty="0" err="1"/>
              <a:t>поля_таблиц</a:t>
            </a:r>
            <a:r>
              <a:rPr lang="ru-RU" altLang="ru-RU" sz="2400" dirty="0"/>
              <a:t> FROM </a:t>
            </a:r>
            <a:r>
              <a:rPr lang="ru-RU" altLang="ru-RU" sz="2400" dirty="0" err="1"/>
              <a:t>наименование_таблицы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b="1" dirty="0"/>
              <a:t>	WHERE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условие_на_строку</a:t>
            </a:r>
            <a:r>
              <a:rPr lang="ru-RU" altLang="ru-RU" sz="2400" dirty="0"/>
              <a:t>; </a:t>
            </a:r>
          </a:p>
          <a:p>
            <a:pPr>
              <a:defRPr/>
            </a:pPr>
            <a:r>
              <a:rPr lang="ru-RU" sz="3200" dirty="0"/>
              <a:t>Операторы </a:t>
            </a:r>
            <a:r>
              <a:rPr lang="ru-RU" sz="3200" b="1" dirty="0"/>
              <a:t>сравнения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ru-RU" sz="2800" dirty="0"/>
              <a:t>Привычные: =, </a:t>
            </a:r>
            <a:r>
              <a:rPr lang="en-US" sz="2800" dirty="0"/>
              <a:t>&lt;&gt; (!=), &lt;, &lt;=, &gt;, &gt;=</a:t>
            </a:r>
          </a:p>
          <a:p>
            <a:pPr>
              <a:defRPr/>
            </a:pPr>
            <a:r>
              <a:rPr lang="ru-RU" sz="2800" dirty="0"/>
              <a:t>	Эквивалентность: </a:t>
            </a:r>
            <a:r>
              <a:rPr lang="en-US" sz="2800" dirty="0">
                <a:sym typeface="Wingdings" panose="05000000000000000000" pitchFamily="2" charset="2"/>
              </a:rPr>
              <a:t>&lt;=&gt;</a:t>
            </a:r>
          </a:p>
          <a:p>
            <a:pPr>
              <a:defRPr/>
            </a:pPr>
            <a:r>
              <a:rPr lang="en-US" sz="2800" dirty="0">
                <a:sym typeface="Wingdings" panose="05000000000000000000" pitchFamily="2" charset="2"/>
              </a:rPr>
              <a:t>		</a:t>
            </a:r>
            <a:r>
              <a:rPr lang="ru-RU" sz="2800" dirty="0">
                <a:sym typeface="Wingdings" panose="05000000000000000000" pitchFamily="2" charset="2"/>
              </a:rPr>
              <a:t>Как </a:t>
            </a:r>
            <a:r>
              <a:rPr lang="en-US" sz="2800" dirty="0">
                <a:sym typeface="Wingdings" panose="05000000000000000000" pitchFamily="2" charset="2"/>
              </a:rPr>
              <a:t>=</a:t>
            </a:r>
            <a:r>
              <a:rPr lang="ru-RU" sz="2800" dirty="0">
                <a:sym typeface="Wingdings" panose="05000000000000000000" pitchFamily="2" charset="2"/>
              </a:rPr>
              <a:t>, только </a:t>
            </a:r>
            <a:r>
              <a:rPr lang="en-US" sz="2800" dirty="0">
                <a:sym typeface="Wingdings" panose="05000000000000000000" pitchFamily="2" charset="2"/>
              </a:rPr>
              <a:t>NULL&lt;=&gt;NULL -&gt; </a:t>
            </a:r>
            <a:r>
              <a:rPr lang="ru-RU" sz="2800" dirty="0">
                <a:sym typeface="Wingdings" panose="05000000000000000000" pitchFamily="2" charset="2"/>
              </a:rPr>
              <a:t>1, </a:t>
            </a:r>
            <a:r>
              <a:rPr lang="en-US" sz="2800" dirty="0">
                <a:sym typeface="Wingdings" panose="05000000000000000000" pitchFamily="2" charset="2"/>
              </a:rPr>
              <a:t>NULL=any -&gt; 0</a:t>
            </a:r>
            <a:endParaRPr lang="ru-RU" sz="2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ru-RU" sz="2800" dirty="0">
                <a:sym typeface="Wingdings" panose="05000000000000000000" pitchFamily="2" charset="2"/>
              </a:rPr>
              <a:t>		Обычный = вернёт </a:t>
            </a:r>
            <a:r>
              <a:rPr lang="en-US" sz="2800" dirty="0">
                <a:sym typeface="Wingdings" panose="05000000000000000000" pitchFamily="2" charset="2"/>
              </a:rPr>
              <a:t>NULL: NULL=any -&gt; NULL</a:t>
            </a:r>
            <a:endParaRPr lang="ru-RU" sz="2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ru-RU" sz="3200" b="1" dirty="0">
                <a:sym typeface="Wingdings" panose="05000000000000000000" pitchFamily="2" charset="2"/>
              </a:rPr>
              <a:t>Логические</a:t>
            </a:r>
            <a:r>
              <a:rPr lang="ru-RU" sz="3200" dirty="0">
                <a:sym typeface="Wingdings" panose="05000000000000000000" pitchFamily="2" charset="2"/>
              </a:rPr>
              <a:t> операторы</a:t>
            </a:r>
          </a:p>
          <a:p>
            <a:pPr>
              <a:defRPr/>
            </a:pPr>
            <a:r>
              <a:rPr lang="ru-RU" sz="2800" dirty="0">
                <a:sym typeface="Wingdings" panose="05000000000000000000" pitchFamily="2" charset="2"/>
              </a:rPr>
              <a:t>	</a:t>
            </a:r>
            <a:r>
              <a:rPr lang="en-US" sz="2800" dirty="0">
                <a:sym typeface="Wingdings" panose="05000000000000000000" pitchFamily="2" charset="2"/>
              </a:rPr>
              <a:t>NOT, OR, AND, XOR</a:t>
            </a:r>
            <a:endParaRPr lang="ru-RU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2158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Операторы </a:t>
            </a:r>
            <a:r>
              <a:rPr lang="en-US" sz="2800" b="1" dirty="0">
                <a:solidFill>
                  <a:srgbClr val="FF0000"/>
                </a:solidFill>
              </a:rPr>
              <a:t>IS NULL, BETWEEN, IN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IS NULL</a:t>
            </a:r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пустое ли значение (</a:t>
            </a:r>
            <a:r>
              <a:rPr lang="en-US" sz="2800" dirty="0"/>
              <a:t>NULL)</a:t>
            </a:r>
            <a:endParaRPr lang="ru-RU" sz="2800" dirty="0"/>
          </a:p>
          <a:p>
            <a:pPr>
              <a:defRPr/>
            </a:pPr>
            <a:r>
              <a:rPr lang="en-US" sz="2800" dirty="0"/>
              <a:t>BETWEEN min AND max</a:t>
            </a:r>
          </a:p>
          <a:p>
            <a:pPr>
              <a:defRPr/>
            </a:pPr>
            <a:r>
              <a:rPr lang="ru-RU" sz="2800" dirty="0"/>
              <a:t>	Расположено ли проверяемое значение в интервале от 	</a:t>
            </a:r>
            <a:r>
              <a:rPr lang="en-US" sz="2800" dirty="0"/>
              <a:t>min </a:t>
            </a:r>
            <a:r>
              <a:rPr lang="ru-RU" sz="2800" dirty="0"/>
              <a:t>до </a:t>
            </a:r>
            <a:r>
              <a:rPr lang="en-US" sz="2800" dirty="0"/>
              <a:t>max</a:t>
            </a:r>
          </a:p>
          <a:p>
            <a:pPr>
              <a:defRPr/>
            </a:pPr>
            <a:r>
              <a:rPr lang="en-US" sz="2800" dirty="0"/>
              <a:t>IN (values)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	Входит ли проверяемое значение столбца в список определённых значений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SELECT column FROM table WHERE column IN NOT NULL;</a:t>
            </a:r>
          </a:p>
          <a:p>
            <a:pPr>
              <a:defRPr/>
            </a:pPr>
            <a:r>
              <a:rPr lang="en-US" sz="2800" dirty="0"/>
              <a:t>							IN (‘val_1’, ‘val_2’);</a:t>
            </a:r>
          </a:p>
          <a:p>
            <a:pPr>
              <a:defRPr/>
            </a:pPr>
            <a:r>
              <a:rPr lang="en-US" sz="2800" dirty="0"/>
              <a:t>							BETWEEN 5 AND 10;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6647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 </a:t>
            </a:r>
            <a:r>
              <a:rPr lang="en-US" sz="2800" b="1" dirty="0">
                <a:solidFill>
                  <a:srgbClr val="FF0000"/>
                </a:solidFill>
              </a:rPr>
              <a:t>LIKE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5362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Соответствует ли строка определённому шаблону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... WHERE столбец [NOT] </a:t>
            </a:r>
            <a:r>
              <a:rPr lang="ru-RU" sz="2800" b="1" dirty="0"/>
              <a:t>LIKE</a:t>
            </a:r>
            <a:r>
              <a:rPr lang="ru-RU" sz="2800" dirty="0"/>
              <a:t> </a:t>
            </a:r>
            <a:r>
              <a:rPr lang="ru-RU" sz="2800" dirty="0" err="1"/>
              <a:t>шаблон_строки</a:t>
            </a:r>
            <a:endParaRPr lang="ru-RU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Может включать спецсимволы. Примеры: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%</a:t>
            </a:r>
            <a:r>
              <a:rPr lang="ru-RU" sz="2800" dirty="0"/>
              <a:t> - любые символы (0 и более)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_</a:t>
            </a:r>
            <a:r>
              <a:rPr lang="ru-RU" sz="2800" dirty="0"/>
              <a:t> - один любой символ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/>
              <a:t>ESCAPE</a:t>
            </a:r>
            <a:r>
              <a:rPr lang="ru-RU" sz="2800" dirty="0"/>
              <a:t>-символ – для экранирования спецсимволов.</a:t>
            </a:r>
          </a:p>
          <a:p>
            <a:pPr>
              <a:defRPr/>
            </a:pPr>
            <a:r>
              <a:rPr lang="en-US" sz="2800" dirty="0"/>
              <a:t>	WHERE column LIKE ‘</a:t>
            </a:r>
            <a:r>
              <a:rPr lang="en-US" sz="2800" dirty="0" err="1"/>
              <a:t>abc</a:t>
            </a:r>
            <a:r>
              <a:rPr lang="en-US" sz="2800" dirty="0"/>
              <a:t>!%</a:t>
            </a:r>
            <a:r>
              <a:rPr lang="en-US" sz="2800" dirty="0" err="1"/>
              <a:t>abc</a:t>
            </a:r>
            <a:r>
              <a:rPr lang="en-US" sz="2800" dirty="0"/>
              <a:t> ESCAPE ‘!’’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	Поиск строки </a:t>
            </a:r>
            <a:r>
              <a:rPr lang="en-US" sz="2800" dirty="0" err="1"/>
              <a:t>abc%abc</a:t>
            </a:r>
            <a:r>
              <a:rPr lang="ru-RU" sz="2800" dirty="0"/>
              <a:t>. Иначе искал бы </a:t>
            </a:r>
            <a:r>
              <a:rPr lang="en-US" sz="2800" dirty="0" err="1"/>
              <a:t>abc</a:t>
            </a:r>
            <a:r>
              <a:rPr lang="en-US" sz="2800" dirty="0"/>
              <a:t>&lt;</a:t>
            </a:r>
            <a:r>
              <a:rPr lang="ru-RU" sz="2800" dirty="0"/>
              <a:t>что угодно</a:t>
            </a:r>
            <a:r>
              <a:rPr lang="en-US" sz="2800" dirty="0"/>
              <a:t>&gt;</a:t>
            </a:r>
            <a:r>
              <a:rPr lang="en-US" sz="2800" dirty="0" err="1"/>
              <a:t>abc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812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Сортировка, оператор </a:t>
            </a:r>
            <a:r>
              <a:rPr lang="en-US" sz="2800" b="1" dirty="0">
                <a:solidFill>
                  <a:srgbClr val="FF0000"/>
                </a:solidFill>
              </a:rPr>
              <a:t>ORDER BY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 умолчанию строки возвращаются в </a:t>
            </a:r>
            <a:r>
              <a:rPr lang="ru-RU" sz="2800" b="1" dirty="0"/>
              <a:t>неопределённом </a:t>
            </a:r>
            <a:r>
              <a:rPr lang="ru-RU" sz="2800" dirty="0"/>
              <a:t>порядке, зависит от плана соединения и сканирования, расположения данных на диске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dirty="0"/>
              <a:t>SELECT … FROM … WHERE …</a:t>
            </a:r>
          </a:p>
          <a:p>
            <a:pPr>
              <a:defRPr/>
            </a:pPr>
            <a:r>
              <a:rPr lang="en-US" sz="2800" b="1" dirty="0"/>
              <a:t>ORDER</a:t>
            </a:r>
            <a:r>
              <a:rPr lang="en-US" sz="2800" dirty="0"/>
              <a:t> </a:t>
            </a:r>
            <a:r>
              <a:rPr lang="en-US" sz="2800" b="1" dirty="0"/>
              <a:t>BY</a:t>
            </a:r>
            <a:r>
              <a:rPr lang="en-US" sz="2800" dirty="0"/>
              <a:t> </a:t>
            </a:r>
            <a:r>
              <a:rPr lang="ru-RU" altLang="ru-RU" sz="2800" dirty="0"/>
              <a:t>столбец_1 [ASC | DESC][, </a:t>
            </a:r>
            <a:r>
              <a:rPr lang="ru-RU" altLang="ru-RU" sz="2800" dirty="0" err="1"/>
              <a:t>столбец_n</a:t>
            </a:r>
            <a:r>
              <a:rPr lang="ru-RU" altLang="ru-RU" sz="2800" dirty="0"/>
              <a:t> [ASC | DESC]]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Правила сортировки применяются к конкретному столбцу.</a:t>
            </a:r>
            <a:endParaRPr lang="en-US" sz="2800" dirty="0"/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dirty="0"/>
              <a:t>ASC </a:t>
            </a:r>
            <a:r>
              <a:rPr lang="ru-RU" sz="2800" dirty="0"/>
              <a:t>– по возрастанию</a:t>
            </a:r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dirty="0"/>
              <a:t>DESC </a:t>
            </a:r>
            <a:r>
              <a:rPr lang="ru-RU" sz="2800" dirty="0"/>
              <a:t>– по убыванию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Если столбцов несколько, то сортировка по порядку упоминания</a:t>
            </a:r>
          </a:p>
        </p:txBody>
      </p:sp>
    </p:spTree>
    <p:extLst>
      <p:ext uri="{BB962C8B-B14F-4D97-AF65-F5344CB8AC3E}">
        <p14:creationId xmlns:p14="http://schemas.microsoft.com/office/powerpoint/2010/main" val="122703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Группировка, оператор </a:t>
            </a:r>
            <a:r>
              <a:rPr lang="en-US" sz="2800" b="1" dirty="0">
                <a:solidFill>
                  <a:srgbClr val="FF0000"/>
                </a:solidFill>
              </a:rPr>
              <a:t>GROUP BY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41765"/>
            <a:ext cx="111963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Получение информации о </a:t>
            </a:r>
            <a:r>
              <a:rPr lang="ru-RU" sz="3200" b="1" dirty="0"/>
              <a:t>группах</a:t>
            </a:r>
            <a:r>
              <a:rPr lang="ru-RU" sz="3200" dirty="0"/>
              <a:t>, образовываемых записями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altLang="ru-RU" sz="3200" dirty="0"/>
              <a:t>SELECT [литералы, </a:t>
            </a:r>
            <a:r>
              <a:rPr lang="ru-RU" altLang="ru-RU" sz="3200" dirty="0" err="1"/>
              <a:t>агрегатные_функции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поля_группировки</a:t>
            </a:r>
            <a:r>
              <a:rPr lang="ru-RU" altLang="ru-RU" sz="3200" dirty="0"/>
              <a:t>] FROM </a:t>
            </a:r>
            <a:r>
              <a:rPr lang="ru-RU" altLang="ru-RU" sz="3200" dirty="0" err="1"/>
              <a:t>имя_таблицы</a:t>
            </a:r>
            <a:r>
              <a:rPr lang="ru-RU" altLang="ru-RU" sz="3200" dirty="0"/>
              <a:t> </a:t>
            </a:r>
            <a:r>
              <a:rPr lang="ru-RU" altLang="ru-RU" sz="3200" b="1" dirty="0"/>
              <a:t>GROUP BY </a:t>
            </a:r>
            <a:r>
              <a:rPr lang="ru-RU" altLang="ru-RU" sz="3200" dirty="0" err="1"/>
              <a:t>поля_группировки</a:t>
            </a:r>
            <a:r>
              <a:rPr lang="ru-RU" altLang="ru-RU" sz="3200" dirty="0"/>
              <a:t>; 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При использовании GROUP BY мы можем выводить </a:t>
            </a:r>
            <a:r>
              <a:rPr lang="ru-RU" sz="3200" b="1" dirty="0"/>
              <a:t>только: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b="1" dirty="0"/>
              <a:t>поля группировки </a:t>
            </a:r>
            <a:r>
              <a:rPr lang="ru-RU" sz="3200" dirty="0"/>
              <a:t>(одинаковы для группы)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b="1" dirty="0"/>
              <a:t>литералы</a:t>
            </a:r>
            <a:r>
              <a:rPr lang="ru-RU" sz="3200" dirty="0"/>
              <a:t> (не зависят от данных)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b="1" dirty="0"/>
              <a:t>результаты агрегатных функций </a:t>
            </a:r>
            <a:r>
              <a:rPr lang="ru-RU" sz="3200" dirty="0"/>
              <a:t>(едины для группы)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Если нужно группировать по более чем 1 полю – по аналогии с </a:t>
            </a:r>
            <a:r>
              <a:rPr lang="en-US" sz="3200" dirty="0"/>
              <a:t>ORDER BY</a:t>
            </a:r>
            <a:endParaRPr lang="ru-R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3C202-3143-43B0-8063-2ECDE437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6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62812" y="3136612"/>
            <a:ext cx="539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Введение. Существующие БД</a:t>
            </a:r>
          </a:p>
        </p:txBody>
      </p:sp>
    </p:spTree>
    <p:extLst>
      <p:ext uri="{BB962C8B-B14F-4D97-AF65-F5344CB8AC3E}">
        <p14:creationId xmlns:p14="http://schemas.microsoft.com/office/powerpoint/2010/main" val="381887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2C3037-0483-485C-86F7-C4A20E94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309" y="2428735"/>
            <a:ext cx="8459381" cy="200052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8874E8-3836-4353-AC03-6C5D5DA40985}"/>
              </a:ext>
            </a:extLst>
          </p:cNvPr>
          <p:cNvSpPr/>
          <p:nvPr/>
        </p:nvSpPr>
        <p:spPr>
          <a:xfrm>
            <a:off x="656045" y="1779284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Если используется оператор GROUP BY, то в SELECT можно выводить</a:t>
            </a:r>
          </a:p>
        </p:txBody>
      </p:sp>
    </p:spTree>
    <p:extLst>
      <p:ext uri="{BB962C8B-B14F-4D97-AF65-F5344CB8AC3E}">
        <p14:creationId xmlns:p14="http://schemas.microsoft.com/office/powerpoint/2010/main" val="3175541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6CA7B7-8ABB-4259-B969-A6E405F7F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36" y="2495419"/>
            <a:ext cx="844032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9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Агрегатные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Агрегатная функция </a:t>
            </a:r>
            <a:r>
              <a:rPr lang="ru-RU" sz="2800" dirty="0"/>
              <a:t>– это функция, которая выполняет вычисление на </a:t>
            </a:r>
            <a:r>
              <a:rPr lang="ru-RU" sz="2800" b="1" dirty="0"/>
              <a:t>наборе</a:t>
            </a:r>
            <a:r>
              <a:rPr lang="ru-RU" sz="2800" dirty="0"/>
              <a:t> значений и возвращает </a:t>
            </a:r>
            <a:r>
              <a:rPr lang="ru-RU" sz="2800" b="1" dirty="0"/>
              <a:t>одиночное</a:t>
            </a:r>
            <a:r>
              <a:rPr lang="ru-RU" sz="2800" dirty="0"/>
              <a:t> значение.</a:t>
            </a:r>
          </a:p>
          <a:p>
            <a:pPr>
              <a:defRPr/>
            </a:pPr>
            <a:r>
              <a:rPr lang="ru-RU" sz="2800" dirty="0"/>
              <a:t>Применяются для значений, не равных NULL, кроме COUNT(*).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altLang="ru-RU" sz="2800" dirty="0"/>
              <a:t>SELECT [литералы, </a:t>
            </a:r>
            <a:r>
              <a:rPr lang="ru-RU" altLang="ru-RU" sz="2800" b="1" dirty="0" err="1"/>
              <a:t>агрегатные_функции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поля_группировки</a:t>
            </a:r>
            <a:r>
              <a:rPr lang="ru-RU" altLang="ru-RU" sz="2800" dirty="0"/>
              <a:t>] FROM </a:t>
            </a:r>
            <a:r>
              <a:rPr lang="ru-RU" altLang="ru-RU" sz="2800" dirty="0" err="1"/>
              <a:t>имя_таблицы</a:t>
            </a:r>
            <a:r>
              <a:rPr lang="ru-RU" altLang="ru-RU" sz="2800" dirty="0"/>
              <a:t> GROUP BY </a:t>
            </a:r>
            <a:r>
              <a:rPr lang="ru-RU" altLang="ru-RU" sz="2800" dirty="0" err="1"/>
              <a:t>поля_группировки</a:t>
            </a:r>
            <a:r>
              <a:rPr lang="ru-RU" altLang="ru-RU" sz="2800" dirty="0"/>
              <a:t>; </a:t>
            </a:r>
          </a:p>
          <a:p>
            <a:pPr>
              <a:defRPr/>
            </a:pPr>
            <a:endParaRPr lang="en-US" altLang="ru-RU" sz="2800" dirty="0"/>
          </a:p>
          <a:p>
            <a:pPr>
              <a:defRPr/>
            </a:pPr>
            <a:r>
              <a:rPr lang="en-US" altLang="ru-RU" sz="2800" dirty="0"/>
              <a:t>SUM(), AVG(), COUNT(), MIN(), MAX()</a:t>
            </a:r>
            <a:r>
              <a:rPr lang="ru-RU" altLang="ru-RU" sz="2800" dirty="0"/>
              <a:t>. Аргумент – поле таблицы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sz="2800" dirty="0"/>
              <a:t>Пример: средний балл студента</a:t>
            </a:r>
          </a:p>
          <a:p>
            <a:pPr>
              <a:defRPr/>
            </a:pPr>
            <a:r>
              <a:rPr lang="en-US" sz="2800" dirty="0"/>
              <a:t>SELECT student, </a:t>
            </a:r>
            <a:r>
              <a:rPr lang="en-US" sz="2800" b="1" dirty="0"/>
              <a:t>AVG</a:t>
            </a:r>
            <a:r>
              <a:rPr lang="en-US" sz="2800" dirty="0"/>
              <a:t>(score) from Students </a:t>
            </a:r>
            <a:r>
              <a:rPr lang="en-US" sz="2800" b="1" dirty="0"/>
              <a:t>GROUP BY </a:t>
            </a:r>
            <a:r>
              <a:rPr lang="en-US" sz="2800" dirty="0"/>
              <a:t>student;</a:t>
            </a:r>
          </a:p>
        </p:txBody>
      </p:sp>
    </p:spTree>
    <p:extLst>
      <p:ext uri="{BB962C8B-B14F-4D97-AF65-F5344CB8AC3E}">
        <p14:creationId xmlns:p14="http://schemas.microsoft.com/office/powerpoint/2010/main" val="1585645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  </a:t>
            </a:r>
            <a:r>
              <a:rPr lang="en-US" sz="2800" b="1" dirty="0">
                <a:solidFill>
                  <a:srgbClr val="FF0000"/>
                </a:solidFill>
              </a:rPr>
              <a:t>HAVING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94627" y="1017892"/>
            <a:ext cx="11196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Для фильтрации групп нельзя использовать </a:t>
            </a:r>
            <a:r>
              <a:rPr lang="en-US" sz="2800" dirty="0"/>
              <a:t>WHERE</a:t>
            </a:r>
            <a:r>
              <a:rPr lang="ru-RU" sz="2800" dirty="0"/>
              <a:t>. Вместо него </a:t>
            </a:r>
            <a:r>
              <a:rPr lang="en-US" sz="2800" dirty="0"/>
              <a:t>– </a:t>
            </a:r>
            <a:r>
              <a:rPr lang="en-US" sz="2800" b="1" dirty="0"/>
              <a:t>HAVING</a:t>
            </a:r>
            <a:r>
              <a:rPr lang="ru-RU" sz="2800" dirty="0"/>
              <a:t>.</a:t>
            </a:r>
          </a:p>
          <a:p>
            <a:pPr>
              <a:defRPr/>
            </a:pPr>
            <a:r>
              <a:rPr lang="ru-RU" sz="2800" dirty="0"/>
              <a:t>Причина – порядок исполнения </a:t>
            </a:r>
            <a:r>
              <a:rPr lang="en-US" sz="2800" dirty="0"/>
              <a:t>SQL</a:t>
            </a:r>
            <a:r>
              <a:rPr lang="ru-RU" sz="2800" dirty="0"/>
              <a:t>-запроса: на этапе </a:t>
            </a:r>
            <a:r>
              <a:rPr lang="en-US" sz="2800" dirty="0"/>
              <a:t>WHERE </a:t>
            </a:r>
            <a:r>
              <a:rPr lang="ru-RU" sz="2800" dirty="0"/>
              <a:t>ещё нет информации о свойствах групп (они не сформированы)</a:t>
            </a:r>
          </a:p>
          <a:p>
            <a:pPr>
              <a:defRPr/>
            </a:pP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BB396E-6FA1-42F2-A548-1CC16433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" y="2811067"/>
            <a:ext cx="5298216" cy="399887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D39AA5C-F8C0-4468-99E8-8129D60DC474}"/>
              </a:ext>
            </a:extLst>
          </p:cNvPr>
          <p:cNvSpPr/>
          <p:nvPr/>
        </p:nvSpPr>
        <p:spPr>
          <a:xfrm>
            <a:off x="5532121" y="2968177"/>
            <a:ext cx="64112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2000" dirty="0"/>
              <a:t>SELECT </a:t>
            </a:r>
            <a:r>
              <a:rPr lang="ru-RU" altLang="ru-RU" dirty="0"/>
              <a:t>[константы, </a:t>
            </a:r>
            <a:r>
              <a:rPr lang="ru-RU" altLang="ru-RU" dirty="0" err="1"/>
              <a:t>агрегатные_функции</a:t>
            </a:r>
            <a:r>
              <a:rPr lang="ru-RU" altLang="ru-RU" dirty="0"/>
              <a:t>, </a:t>
            </a:r>
            <a:r>
              <a:rPr lang="ru-RU" altLang="ru-RU" dirty="0" err="1"/>
              <a:t>поля_группировки</a:t>
            </a:r>
            <a:r>
              <a:rPr lang="ru-RU" altLang="ru-RU" dirty="0"/>
              <a:t>]</a:t>
            </a:r>
            <a:endParaRPr lang="en-US" altLang="ru-RU" sz="2000" dirty="0"/>
          </a:p>
          <a:p>
            <a:pPr>
              <a:defRPr/>
            </a:pPr>
            <a:r>
              <a:rPr lang="ru-RU" altLang="ru-RU" sz="2000" dirty="0"/>
              <a:t>FROM </a:t>
            </a:r>
            <a:r>
              <a:rPr lang="ru-RU" altLang="ru-RU" dirty="0" err="1"/>
              <a:t>имя_таблицы</a:t>
            </a:r>
            <a:endParaRPr lang="en-US" altLang="ru-RU" sz="2000" dirty="0"/>
          </a:p>
          <a:p>
            <a:pPr>
              <a:defRPr/>
            </a:pPr>
            <a:r>
              <a:rPr lang="ru-RU" altLang="ru-RU" sz="2000" dirty="0"/>
              <a:t>WHERE </a:t>
            </a:r>
            <a:r>
              <a:rPr lang="ru-RU" altLang="ru-RU" dirty="0" err="1"/>
              <a:t>условия_на_ограничения_строк</a:t>
            </a:r>
            <a:endParaRPr lang="en-US" altLang="ru-RU" sz="2000" dirty="0"/>
          </a:p>
          <a:p>
            <a:pPr>
              <a:defRPr/>
            </a:pPr>
            <a:r>
              <a:rPr lang="ru-RU" altLang="ru-RU" sz="2000" dirty="0"/>
              <a:t>GROUP BY </a:t>
            </a:r>
            <a:r>
              <a:rPr lang="ru-RU" altLang="ru-RU" dirty="0" err="1"/>
              <a:t>поля_группировки</a:t>
            </a:r>
            <a:endParaRPr lang="en-US" altLang="ru-RU" sz="2000" dirty="0"/>
          </a:p>
          <a:p>
            <a:pPr>
              <a:defRPr/>
            </a:pPr>
            <a:r>
              <a:rPr lang="ru-RU" altLang="ru-RU" sz="2000" b="1" dirty="0"/>
              <a:t>HAVING</a:t>
            </a:r>
            <a:r>
              <a:rPr lang="ru-RU" altLang="ru-RU" sz="2000" dirty="0"/>
              <a:t> </a:t>
            </a:r>
            <a:r>
              <a:rPr lang="ru-RU" altLang="ru-RU" dirty="0" err="1"/>
              <a:t>условие_на_ограничение_строк_после_группировки</a:t>
            </a:r>
            <a:endParaRPr lang="en-US" altLang="ru-RU" sz="2000" dirty="0"/>
          </a:p>
          <a:p>
            <a:pPr>
              <a:defRPr/>
            </a:pPr>
            <a:r>
              <a:rPr lang="ru-RU" altLang="ru-RU" sz="2000" dirty="0"/>
              <a:t>ORDER BY </a:t>
            </a:r>
            <a:r>
              <a:rPr lang="ru-RU" altLang="ru-RU" dirty="0" err="1"/>
              <a:t>условие_сортировки</a:t>
            </a:r>
            <a:r>
              <a:rPr lang="ru-RU" altLang="ru-RU" dirty="0"/>
              <a:t> </a:t>
            </a:r>
            <a:endParaRPr lang="ru-RU" altLang="ru-RU" sz="2000" dirty="0"/>
          </a:p>
          <a:p>
            <a:pPr>
              <a:defRPr/>
            </a:pP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DBA288D-D6AC-4805-84C0-E694FF1B8403}"/>
              </a:ext>
            </a:extLst>
          </p:cNvPr>
          <p:cNvSpPr/>
          <p:nvPr/>
        </p:nvSpPr>
        <p:spPr>
          <a:xfrm>
            <a:off x="5532121" y="5106838"/>
            <a:ext cx="6157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Условие – по аналогии с </a:t>
            </a:r>
            <a:r>
              <a:rPr lang="en-US" sz="2400" dirty="0"/>
              <a:t>WHERE</a:t>
            </a:r>
            <a:r>
              <a:rPr lang="ru-RU" sz="2400" dirty="0"/>
              <a:t>, но для групп (агрегатные функции)</a:t>
            </a:r>
          </a:p>
        </p:txBody>
      </p:sp>
    </p:spTree>
    <p:extLst>
      <p:ext uri="{BB962C8B-B14F-4D97-AF65-F5344CB8AC3E}">
        <p14:creationId xmlns:p14="http://schemas.microsoft.com/office/powerpoint/2010/main" val="1804213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24700" y="3064282"/>
            <a:ext cx="8467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выборка данных по нескольким таблицам</a:t>
            </a:r>
          </a:p>
        </p:txBody>
      </p:sp>
    </p:spTree>
    <p:extLst>
      <p:ext uri="{BB962C8B-B14F-4D97-AF65-F5344CB8AC3E}">
        <p14:creationId xmlns:p14="http://schemas.microsoft.com/office/powerpoint/2010/main" val="2881053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Многотабличные запросы, </a:t>
            </a:r>
            <a:r>
              <a:rPr lang="en-US" sz="2800" b="1" dirty="0">
                <a:solidFill>
                  <a:srgbClr val="FF0000"/>
                </a:solidFill>
              </a:rPr>
              <a:t>JOIN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251951"/>
            <a:ext cx="111963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2800" dirty="0"/>
              <a:t>Данные разделены по таблицам</a:t>
            </a:r>
          </a:p>
          <a:p>
            <a:pPr>
              <a:defRPr/>
            </a:pPr>
            <a:r>
              <a:rPr lang="ru-RU" altLang="ru-RU" sz="2800" dirty="0"/>
              <a:t>Ключевое поле, внешний ключ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400" dirty="0"/>
              <a:t>SELECT </a:t>
            </a:r>
            <a:r>
              <a:rPr lang="ru-RU" altLang="ru-RU" sz="2400" dirty="0" err="1"/>
              <a:t>поля_таблиц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FROM таблица_1 </a:t>
            </a:r>
            <a:r>
              <a:rPr lang="ru-RU" altLang="ru-RU" sz="2400" b="1" dirty="0"/>
              <a:t>[INNER] | [[LEFT | RIGHT | FULL][OUTER]] </a:t>
            </a:r>
            <a:r>
              <a:rPr lang="ru-RU" altLang="ru-RU" sz="2400" b="1" dirty="0">
                <a:solidFill>
                  <a:srgbClr val="FF0000"/>
                </a:solidFill>
              </a:rPr>
              <a:t>JOIN</a:t>
            </a:r>
            <a:r>
              <a:rPr lang="ru-RU" altLang="ru-RU" sz="2400" b="1" dirty="0"/>
              <a:t> </a:t>
            </a:r>
            <a:r>
              <a:rPr lang="ru-RU" altLang="ru-RU" sz="2400" dirty="0"/>
              <a:t>таблица_2</a:t>
            </a:r>
          </a:p>
          <a:p>
            <a:pPr>
              <a:defRPr/>
            </a:pPr>
            <a:r>
              <a:rPr lang="ru-RU" altLang="ru-RU" sz="2400" dirty="0"/>
              <a:t>	</a:t>
            </a:r>
            <a:r>
              <a:rPr lang="ru-RU" altLang="ru-RU" sz="2400" b="1" dirty="0">
                <a:solidFill>
                  <a:srgbClr val="FF0000"/>
                </a:solidFill>
              </a:rPr>
              <a:t>ON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условие_соединения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b="1" dirty="0"/>
              <a:t>[INNER] | [[LEFT | RIGHT | FULL][OUTER]] </a:t>
            </a:r>
            <a:r>
              <a:rPr lang="ru-RU" altLang="ru-RU" sz="2400" b="1" dirty="0">
                <a:solidFill>
                  <a:srgbClr val="FF0000"/>
                </a:solidFill>
              </a:rPr>
              <a:t>JOIN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таблица_n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	</a:t>
            </a:r>
            <a:r>
              <a:rPr lang="ru-RU" altLang="ru-RU" sz="2400" b="1" dirty="0">
                <a:solidFill>
                  <a:srgbClr val="FF0000"/>
                </a:solidFill>
              </a:rPr>
              <a:t>ON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условие_соединения</a:t>
            </a:r>
            <a:r>
              <a:rPr lang="ru-RU" altLang="ru-RU" sz="2400" dirty="0"/>
              <a:t>] 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sz="2800" dirty="0"/>
              <a:t>Соединение бывает </a:t>
            </a:r>
            <a:r>
              <a:rPr lang="en-US" sz="2800" dirty="0"/>
              <a:t>INNER </a:t>
            </a:r>
            <a:r>
              <a:rPr lang="ru-RU" sz="2800" dirty="0"/>
              <a:t>(внутреннее) и </a:t>
            </a:r>
            <a:r>
              <a:rPr lang="en-US" sz="2800" dirty="0"/>
              <a:t>OUTER </a:t>
            </a:r>
            <a:r>
              <a:rPr lang="ru-RU" sz="2800" dirty="0"/>
              <a:t>(внешнее).</a:t>
            </a:r>
            <a:br>
              <a:rPr lang="en-US" sz="2800" dirty="0"/>
            </a:br>
            <a:r>
              <a:rPr lang="en-US" sz="2800" dirty="0"/>
              <a:t>OUTER </a:t>
            </a:r>
            <a:r>
              <a:rPr lang="ru-RU" sz="2800" dirty="0"/>
              <a:t>делится на </a:t>
            </a:r>
            <a:r>
              <a:rPr lang="en-US" sz="2800" dirty="0"/>
              <a:t>LEFT</a:t>
            </a:r>
            <a:r>
              <a:rPr lang="ru-RU" sz="2800" dirty="0"/>
              <a:t>, </a:t>
            </a:r>
            <a:r>
              <a:rPr lang="en-US" sz="2800" dirty="0"/>
              <a:t>RIGHT</a:t>
            </a:r>
            <a:r>
              <a:rPr lang="ru-RU" sz="2800" dirty="0"/>
              <a:t>, </a:t>
            </a:r>
            <a:r>
              <a:rPr lang="en-US" sz="2800" dirty="0"/>
              <a:t>FULL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altLang="ru-RU" sz="2800" dirty="0"/>
              <a:t>Условие соединения – для определения способа сопоставления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02746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Внутреннее соединение </a:t>
            </a:r>
            <a:r>
              <a:rPr lang="en-US" sz="2800" b="1" dirty="0">
                <a:solidFill>
                  <a:srgbClr val="FF0000"/>
                </a:solidFill>
              </a:rPr>
              <a:t>INNER JOIN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292827"/>
            <a:ext cx="11196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Соединение, при котором находятся пары записей из двух таблиц, удовлетворяющие условию соединения, тем самым образуя новую таблицу, содержащую поля из первой и второй исходных таблиц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6F3844-B4A9-4840-8B93-5C6E27A51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6" y="2691742"/>
            <a:ext cx="3501847" cy="315637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1F03CD-159E-44A9-B965-F7B4F144049D}"/>
              </a:ext>
            </a:extLst>
          </p:cNvPr>
          <p:cNvSpPr/>
          <p:nvPr/>
        </p:nvSpPr>
        <p:spPr>
          <a:xfrm>
            <a:off x="603100" y="6138331"/>
            <a:ext cx="11196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/>
              <a:t>Можно указывать </a:t>
            </a:r>
            <a:r>
              <a:rPr lang="en-US" sz="2000" dirty="0"/>
              <a:t>INNER JOIN</a:t>
            </a:r>
            <a:r>
              <a:rPr lang="ru-RU" sz="2000" dirty="0"/>
              <a:t>, а можно добавить во </a:t>
            </a:r>
            <a:r>
              <a:rPr lang="en-US" sz="2000" dirty="0"/>
              <a:t>FROM </a:t>
            </a:r>
            <a:r>
              <a:rPr lang="ru-RU" sz="2000" dirty="0"/>
              <a:t>ещё одну таблицу и использовать</a:t>
            </a:r>
            <a:r>
              <a:rPr lang="en-US" sz="2000" dirty="0"/>
              <a:t> WHERE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4F0BD-A3F3-4B58-B1AB-F7CC432E7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161" y="3429000"/>
            <a:ext cx="5910878" cy="16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7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Внешнее соединение </a:t>
            </a:r>
            <a:r>
              <a:rPr lang="en-US" sz="2800" b="1" dirty="0">
                <a:solidFill>
                  <a:srgbClr val="FF0000"/>
                </a:solidFill>
              </a:rPr>
              <a:t>OUTER JOIN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236360"/>
            <a:ext cx="113511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Соединение, которое возвращает </a:t>
            </a:r>
            <a:r>
              <a:rPr lang="ru-RU" sz="2400" b="1" dirty="0">
                <a:solidFill>
                  <a:srgbClr val="FF0000"/>
                </a:solidFill>
              </a:rPr>
              <a:t>все значения </a:t>
            </a:r>
            <a:r>
              <a:rPr lang="ru-RU" sz="2400" dirty="0"/>
              <a:t>из левой таблицы, соединённые с </a:t>
            </a:r>
            <a:r>
              <a:rPr lang="ru-RU" sz="2400" b="1" dirty="0">
                <a:solidFill>
                  <a:srgbClr val="FF0000"/>
                </a:solidFill>
              </a:rPr>
              <a:t>соответствующими значениями </a:t>
            </a:r>
            <a:r>
              <a:rPr lang="ru-RU" sz="2400" dirty="0"/>
              <a:t>из правой таблицы, если они удовлетворяют условию соединения, или заменяет их на NULL в обратном случае.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Отличается от </a:t>
            </a:r>
            <a:r>
              <a:rPr lang="ru-RU" sz="2400" b="1" dirty="0">
                <a:solidFill>
                  <a:srgbClr val="FF0000"/>
                </a:solidFill>
              </a:rPr>
              <a:t>внутреннего</a:t>
            </a:r>
            <a:r>
              <a:rPr lang="ru-RU" sz="2400" dirty="0"/>
              <a:t> тем, что обязательно возвращает </a:t>
            </a:r>
            <a:r>
              <a:rPr lang="ru-RU" sz="2400" b="1" dirty="0"/>
              <a:t>все</a:t>
            </a:r>
            <a:r>
              <a:rPr lang="ru-RU" sz="2400" dirty="0"/>
              <a:t> </a:t>
            </a:r>
            <a:r>
              <a:rPr lang="ru-RU" sz="2400" b="1" dirty="0"/>
              <a:t>строки</a:t>
            </a:r>
            <a:r>
              <a:rPr lang="ru-RU" sz="2400" dirty="0"/>
              <a:t> одной (LEFT, RIGHT) или двух таблиц (FULL)</a:t>
            </a:r>
            <a:r>
              <a:rPr lang="en-US" sz="2400" dirty="0"/>
              <a:t> – </a:t>
            </a:r>
            <a:r>
              <a:rPr lang="ru-RU" sz="2400" dirty="0"/>
              <a:t>внутреннее возвращает только выбранные столбцы.</a:t>
            </a:r>
          </a:p>
          <a:p>
            <a:pPr>
              <a:defRPr/>
            </a:pPr>
            <a:endParaRPr lang="ru-RU" sz="2400" dirty="0"/>
          </a:p>
          <a:p>
            <a:r>
              <a:rPr lang="ru-RU" sz="2400" dirty="0"/>
              <a:t>Алгоритм работы полного соединения: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rgbClr val="FF0000"/>
                </a:solidFill>
              </a:rPr>
              <a:t>Формируется таблица </a:t>
            </a:r>
            <a:r>
              <a:rPr lang="ru-RU" sz="2400" dirty="0"/>
              <a:t>на основе внутреннего соединения (INNER JOIN)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 таблицу </a:t>
            </a:r>
            <a:r>
              <a:rPr lang="ru-RU" sz="2400" b="1" dirty="0">
                <a:solidFill>
                  <a:srgbClr val="FF0000"/>
                </a:solidFill>
              </a:rPr>
              <a:t>добавляются</a:t>
            </a:r>
            <a:r>
              <a:rPr lang="ru-RU" sz="2400" b="1" dirty="0"/>
              <a:t> </a:t>
            </a:r>
            <a:r>
              <a:rPr lang="ru-RU" sz="2400" dirty="0"/>
              <a:t>значения</a:t>
            </a:r>
            <a:r>
              <a:rPr lang="ru-RU" sz="2400" b="1" dirty="0"/>
              <a:t> </a:t>
            </a:r>
            <a:r>
              <a:rPr lang="ru-RU" sz="2400" dirty="0"/>
              <a:t>не вошедшие в результат формирования из </a:t>
            </a:r>
            <a:r>
              <a:rPr lang="ru-RU" sz="2400" b="1" dirty="0">
                <a:solidFill>
                  <a:srgbClr val="FF0000"/>
                </a:solidFill>
              </a:rPr>
              <a:t>левой</a:t>
            </a:r>
            <a:r>
              <a:rPr lang="ru-RU" sz="2400" dirty="0"/>
              <a:t> таблицы (LEFT OUTER JOIN)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 таблицу </a:t>
            </a:r>
            <a:r>
              <a:rPr lang="ru-RU" sz="2400" b="1" dirty="0">
                <a:solidFill>
                  <a:srgbClr val="FF0000"/>
                </a:solidFill>
              </a:rPr>
              <a:t>добавляются</a:t>
            </a:r>
            <a:r>
              <a:rPr lang="ru-RU" sz="2400" dirty="0"/>
              <a:t> значения не вошедшие в результат формирования из </a:t>
            </a:r>
            <a:r>
              <a:rPr lang="ru-RU" sz="2400" b="1" dirty="0">
                <a:solidFill>
                  <a:srgbClr val="FF0000"/>
                </a:solidFill>
              </a:rPr>
              <a:t>правой</a:t>
            </a:r>
            <a:r>
              <a:rPr lang="ru-RU" sz="2400" dirty="0"/>
              <a:t> таблицы (RIGHT OUTER JOIN)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Если </a:t>
            </a:r>
            <a:r>
              <a:rPr lang="en-US" sz="2400" dirty="0"/>
              <a:t>FULL JOIN </a:t>
            </a:r>
            <a:r>
              <a:rPr lang="ru-RU" sz="2400" dirty="0"/>
              <a:t>отсутствует, его можно эмулировать с </a:t>
            </a:r>
            <a:r>
              <a:rPr lang="en-US" sz="2400" dirty="0"/>
              <a:t>UNION ALL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2490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Варианты объединения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362C6F-2865-4CF6-9DE7-6CC0227C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0" y="941765"/>
            <a:ext cx="5152598" cy="57717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E4BB3D-8195-4B38-B5F1-BAB118629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283" y="181879"/>
            <a:ext cx="5079925" cy="65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Ограничение выборки, оператор </a:t>
            </a:r>
            <a:r>
              <a:rPr lang="en-US" sz="2800" b="1" dirty="0">
                <a:solidFill>
                  <a:srgbClr val="FF0000"/>
                </a:solidFill>
              </a:rPr>
              <a:t>LIMIT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Оператор LIMIT позволяет извлечь определённый </a:t>
            </a:r>
            <a:r>
              <a:rPr lang="ru-RU" sz="2800" b="1" dirty="0"/>
              <a:t>диапазон записей</a:t>
            </a:r>
            <a:r>
              <a:rPr lang="ru-RU" sz="2800" dirty="0"/>
              <a:t> из одной или нескольких таблиц</a:t>
            </a:r>
            <a:endParaRPr lang="en-US" sz="28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altLang="ru-RU" sz="2000" dirty="0">
                <a:latin typeface="Arial Unicode MS"/>
              </a:rPr>
              <a:t>SELECT </a:t>
            </a:r>
            <a:r>
              <a:rPr lang="ru-RU" altLang="ru-RU" sz="2000" dirty="0" err="1">
                <a:latin typeface="Arial Unicode MS"/>
              </a:rPr>
              <a:t>поля_выборки</a:t>
            </a:r>
            <a:endParaRPr lang="en-US" altLang="ru-RU" sz="2000" dirty="0">
              <a:latin typeface="Arial Unicode MS"/>
            </a:endParaRPr>
          </a:p>
          <a:p>
            <a:pPr>
              <a:defRPr/>
            </a:pPr>
            <a:r>
              <a:rPr lang="ru-RU" altLang="ru-RU" sz="2000" dirty="0">
                <a:latin typeface="Arial Unicode MS"/>
              </a:rPr>
              <a:t>FROM </a:t>
            </a:r>
            <a:r>
              <a:rPr lang="ru-RU" altLang="ru-RU" sz="2000" dirty="0" err="1">
                <a:latin typeface="Arial Unicode MS"/>
              </a:rPr>
              <a:t>список_таблиц</a:t>
            </a:r>
            <a:endParaRPr lang="en-US" altLang="ru-RU" sz="2000" dirty="0">
              <a:latin typeface="Arial Unicode MS"/>
            </a:endParaRPr>
          </a:p>
          <a:p>
            <a:pPr>
              <a:defRPr/>
            </a:pPr>
            <a:r>
              <a:rPr lang="ru-RU" altLang="ru-RU" sz="2000" b="1" dirty="0">
                <a:solidFill>
                  <a:srgbClr val="FF0000"/>
                </a:solidFill>
                <a:latin typeface="Arial Unicode MS"/>
              </a:rPr>
              <a:t>LIMIT</a:t>
            </a:r>
            <a:r>
              <a:rPr lang="ru-RU" altLang="ru-RU" sz="2000" dirty="0">
                <a:latin typeface="Arial Unicode MS"/>
              </a:rPr>
              <a:t> [</a:t>
            </a:r>
            <a:r>
              <a:rPr lang="ru-RU" altLang="ru-RU" sz="2000" dirty="0" err="1">
                <a:latin typeface="Arial Unicode MS"/>
              </a:rPr>
              <a:t>количество_пропущенных_записей</a:t>
            </a:r>
            <a:r>
              <a:rPr lang="ru-RU" altLang="ru-RU" sz="2000" dirty="0">
                <a:latin typeface="Arial Unicode MS"/>
              </a:rPr>
              <a:t>,] </a:t>
            </a:r>
            <a:r>
              <a:rPr lang="ru-RU" altLang="ru-RU" sz="2000" dirty="0" err="1">
                <a:latin typeface="Arial Unicode MS"/>
              </a:rPr>
              <a:t>количество_записей_для_вывода</a:t>
            </a:r>
            <a:r>
              <a:rPr lang="ru-RU" altLang="ru-RU" sz="2000" dirty="0">
                <a:latin typeface="Arial Unicode MS"/>
              </a:rPr>
              <a:t>;</a:t>
            </a:r>
            <a:r>
              <a:rPr lang="ru-RU" altLang="ru-RU" sz="5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2800" dirty="0"/>
              <a:t>В диалектах может быть другой синтаксис.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7C914-6FC6-411F-8C2B-E4E0A6FA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2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БД, СУБД?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</a:rPr>
              <a:t>База данных (БД) </a:t>
            </a:r>
            <a:r>
              <a:rPr lang="ru-RU" sz="3200" dirty="0"/>
              <a:t>— это набор данных, хранящиеся в </a:t>
            </a:r>
            <a:r>
              <a:rPr lang="ru-RU" sz="3200" b="1" dirty="0"/>
              <a:t>структурированном</a:t>
            </a:r>
            <a:r>
              <a:rPr lang="ru-RU" sz="3200" dirty="0"/>
              <a:t> виде</a:t>
            </a:r>
          </a:p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</a:rPr>
              <a:t>Система управления базами данных </a:t>
            </a:r>
            <a:r>
              <a:rPr lang="ru-RU" sz="3200" dirty="0"/>
              <a:t>(СУБД) —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</a:t>
            </a:r>
          </a:p>
        </p:txBody>
      </p:sp>
      <p:pic>
        <p:nvPicPr>
          <p:cNvPr id="8" name="Рисунок 7" descr="Пользователь">
            <a:extLst>
              <a:ext uri="{FF2B5EF4-FFF2-40B4-BE49-F238E27FC236}">
                <a16:creationId xmlns:a16="http://schemas.microsoft.com/office/drawing/2014/main" id="{9CD13B55-28D2-4B00-80E7-823E38C1A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20" y="4975866"/>
            <a:ext cx="914400" cy="9144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666F489-CD0C-4BA5-94A2-EBF4AB8A550D}"/>
              </a:ext>
            </a:extLst>
          </p:cNvPr>
          <p:cNvSpPr/>
          <p:nvPr/>
        </p:nvSpPr>
        <p:spPr>
          <a:xfrm>
            <a:off x="5123848" y="5100246"/>
            <a:ext cx="2079414" cy="86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СУБД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16E5216-B1BF-4F39-BBD0-92E72A1D5AB9}"/>
              </a:ext>
            </a:extLst>
          </p:cNvPr>
          <p:cNvSpPr/>
          <p:nvPr/>
        </p:nvSpPr>
        <p:spPr>
          <a:xfrm>
            <a:off x="2535589" y="5853435"/>
            <a:ext cx="1490133" cy="575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8DA8BB0-6A83-414F-AB51-1D030DBE4F00}"/>
              </a:ext>
            </a:extLst>
          </p:cNvPr>
          <p:cNvSpPr/>
          <p:nvPr/>
        </p:nvSpPr>
        <p:spPr>
          <a:xfrm>
            <a:off x="8868655" y="5088049"/>
            <a:ext cx="2079414" cy="86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БД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72A57A1-21C3-43B4-B89C-683EE162E9A3}"/>
              </a:ext>
            </a:extLst>
          </p:cNvPr>
          <p:cNvSpPr/>
          <p:nvPr/>
        </p:nvSpPr>
        <p:spPr>
          <a:xfrm>
            <a:off x="2535589" y="4698316"/>
            <a:ext cx="1490133" cy="575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DB24D55A-1603-4336-B723-4D005A9C1783}"/>
              </a:ext>
            </a:extLst>
          </p:cNvPr>
          <p:cNvCxnSpPr>
            <a:stCxn id="8" idx="3"/>
            <a:endCxn id="13" idx="2"/>
          </p:cNvCxnSpPr>
          <p:nvPr/>
        </p:nvCxnSpPr>
        <p:spPr>
          <a:xfrm flipV="1">
            <a:off x="1840020" y="4986183"/>
            <a:ext cx="695569" cy="44688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025EB1A-63FC-49BC-82B9-CF016BED1B59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025722" y="4986183"/>
            <a:ext cx="1098126" cy="40621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83A353D0-A792-4C54-93B9-18EE61AC3715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1833163" y="5595094"/>
            <a:ext cx="702427" cy="54620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1CB2369A-59E2-445D-AFD8-8E0AA3BCF652}"/>
              </a:ext>
            </a:extLst>
          </p:cNvPr>
          <p:cNvCxnSpPr>
            <a:cxnSpLocks/>
            <a:endCxn id="11" idx="6"/>
          </p:cNvCxnSpPr>
          <p:nvPr/>
        </p:nvCxnSpPr>
        <p:spPr>
          <a:xfrm rot="10800000" flipV="1">
            <a:off x="4025722" y="5680264"/>
            <a:ext cx="1098126" cy="4610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33A22223-EEE7-4219-9564-FBD5542F8C70}"/>
              </a:ext>
            </a:extLst>
          </p:cNvPr>
          <p:cNvCxnSpPr>
            <a:cxnSpLocks/>
          </p:cNvCxnSpPr>
          <p:nvPr/>
        </p:nvCxnSpPr>
        <p:spPr>
          <a:xfrm>
            <a:off x="7203262" y="5259286"/>
            <a:ext cx="166539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A6D4A6CA-FE32-4ED2-9B63-2926E677E2AD}"/>
              </a:ext>
            </a:extLst>
          </p:cNvPr>
          <p:cNvCxnSpPr>
            <a:cxnSpLocks/>
          </p:cNvCxnSpPr>
          <p:nvPr/>
        </p:nvCxnSpPr>
        <p:spPr>
          <a:xfrm rot="10800000">
            <a:off x="7203263" y="5748816"/>
            <a:ext cx="166539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A8313C-E090-49A0-9715-FFAF4CB0C820}"/>
              </a:ext>
            </a:extLst>
          </p:cNvPr>
          <p:cNvSpPr txBox="1"/>
          <p:nvPr/>
        </p:nvSpPr>
        <p:spPr>
          <a:xfrm>
            <a:off x="2132557" y="468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BB17D8-8320-4831-AE4D-215E29BE530E}"/>
              </a:ext>
            </a:extLst>
          </p:cNvPr>
          <p:cNvSpPr txBox="1"/>
          <p:nvPr/>
        </p:nvSpPr>
        <p:spPr>
          <a:xfrm>
            <a:off x="7885115" y="4892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D2CDAB-7BD7-4A73-9AE6-F817F184D1B9}"/>
              </a:ext>
            </a:extLst>
          </p:cNvPr>
          <p:cNvSpPr txBox="1"/>
          <p:nvPr/>
        </p:nvSpPr>
        <p:spPr>
          <a:xfrm>
            <a:off x="7885115" y="543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9620E8-F6C4-4642-AF8D-386CD0430AC6}"/>
              </a:ext>
            </a:extLst>
          </p:cNvPr>
          <p:cNvSpPr txBox="1"/>
          <p:nvPr/>
        </p:nvSpPr>
        <p:spPr>
          <a:xfrm>
            <a:off x="4140309" y="5745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7CEBCF-0BF5-4E5D-8EC1-7A527701F954}"/>
              </a:ext>
            </a:extLst>
          </p:cNvPr>
          <p:cNvSpPr txBox="1"/>
          <p:nvPr/>
        </p:nvSpPr>
        <p:spPr>
          <a:xfrm>
            <a:off x="4802341" y="5959714"/>
            <a:ext cx="294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Oracle, MySQL, PostgreSQL, Redis, SQLite, …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Подзапрос</a:t>
            </a:r>
            <a:r>
              <a:rPr lang="ru-RU" sz="3200" dirty="0"/>
              <a:t> — это запрос, использующийся в другом SQL запросе. Подзапрос всегда заключён в круглые скобки и обычно выполняется перед основным запросом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Возвращает таблицу.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3200" dirty="0"/>
              <a:t>&lt;</a:t>
            </a:r>
            <a:r>
              <a:rPr lang="ru-RU" sz="3200" dirty="0"/>
              <a:t>что-то снаружи</a:t>
            </a:r>
            <a:r>
              <a:rPr lang="en-US" sz="3200" dirty="0"/>
              <a:t>&gt;</a:t>
            </a:r>
            <a:r>
              <a:rPr lang="ru-RU" sz="3200" dirty="0"/>
              <a:t> </a:t>
            </a:r>
            <a:r>
              <a:rPr lang="en-US" sz="3200" dirty="0"/>
              <a:t>(</a:t>
            </a:r>
          </a:p>
          <a:p>
            <a:pPr>
              <a:defRPr/>
            </a:pPr>
            <a:r>
              <a:rPr lang="en-US" sz="3200" dirty="0"/>
              <a:t>	</a:t>
            </a:r>
            <a:r>
              <a:rPr lang="en-US" sz="3200" b="1" dirty="0">
                <a:solidFill>
                  <a:srgbClr val="FF0000"/>
                </a:solidFill>
              </a:rPr>
              <a:t>SELECT ...</a:t>
            </a:r>
          </a:p>
          <a:p>
            <a:pPr>
              <a:defRPr/>
            </a:pP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83424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64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одна строка с одним столбцом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Скалярный </a:t>
            </a:r>
            <a:r>
              <a:rPr lang="ru-RU" sz="2800" dirty="0"/>
              <a:t>подзапрос возвращает единственное значение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Используется для ограничения выборки операторами сравнения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Пример:</a:t>
            </a:r>
          </a:p>
          <a:p>
            <a:pPr>
              <a:defRPr/>
            </a:pPr>
            <a:r>
              <a:rPr lang="en-US" sz="2800" dirty="0"/>
              <a:t>SELECT column FROM table</a:t>
            </a:r>
          </a:p>
          <a:p>
            <a:pPr>
              <a:defRPr/>
            </a:pPr>
            <a:r>
              <a:rPr lang="en-US" sz="2800" dirty="0"/>
              <a:t>WHERE </a:t>
            </a:r>
            <a:r>
              <a:rPr lang="en-US" sz="2800" dirty="0" err="1"/>
              <a:t>table.key</a:t>
            </a:r>
            <a:r>
              <a:rPr lang="en-US" sz="2800" dirty="0"/>
              <a:t> = (</a:t>
            </a:r>
            <a:r>
              <a:rPr lang="en-US" sz="2800" b="1" dirty="0"/>
              <a:t>SELECT MAX(</a:t>
            </a:r>
            <a:r>
              <a:rPr lang="en-US" sz="2800" b="1" dirty="0" err="1"/>
              <a:t>another_key</a:t>
            </a:r>
            <a:r>
              <a:rPr lang="en-US" sz="2800" b="1" dirty="0"/>
              <a:t>) FROM </a:t>
            </a:r>
            <a:r>
              <a:rPr lang="en-US" sz="2800" b="1" dirty="0" err="1"/>
              <a:t>another_table</a:t>
            </a:r>
            <a:r>
              <a:rPr lang="en-US" sz="2800" dirty="0"/>
              <a:t>)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Если бы тут был не скаляр:</a:t>
            </a:r>
          </a:p>
          <a:p>
            <a:pPr>
              <a:defRPr/>
            </a:pPr>
            <a:r>
              <a:rPr lang="en-US" sz="2800" i="1" dirty="0"/>
              <a:t>ER_SUBQUERY_NO_1_ROW: Subquery returns more than 1 row.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503922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несколько строк, один столбец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4987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Вместо оператора сравнения используются: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ALL</a:t>
            </a:r>
            <a:endParaRPr lang="ru-RU" sz="2800" b="1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True</a:t>
            </a:r>
            <a:r>
              <a:rPr lang="ru-RU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 </a:t>
            </a:r>
            <a:r>
              <a:rPr lang="ru-RU" sz="2800" dirty="0">
                <a:sym typeface="Wingdings" panose="05000000000000000000" pitchFamily="2" charset="2"/>
              </a:rPr>
              <a:t>все </a:t>
            </a:r>
            <a:r>
              <a:rPr lang="ru-RU" sz="2800" dirty="0"/>
              <a:t>сравнения значения с элементами набора </a:t>
            </a:r>
            <a:r>
              <a:rPr lang="en-US" sz="2800" dirty="0"/>
              <a:t>True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some_val</a:t>
            </a:r>
            <a:r>
              <a:rPr lang="en-US" sz="2800" dirty="0"/>
              <a:t> &gt; </a:t>
            </a:r>
            <a:r>
              <a:rPr lang="en-US" sz="2800" b="1" dirty="0">
                <a:solidFill>
                  <a:srgbClr val="FF0000"/>
                </a:solidFill>
              </a:rPr>
              <a:t>ALL</a:t>
            </a:r>
            <a:r>
              <a:rPr lang="en-US" sz="2800" dirty="0"/>
              <a:t>(SELECT price FROM Goods)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IN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входит ли конкретное значение в набор значений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some_col</a:t>
            </a:r>
            <a:r>
              <a:rPr lang="en-US" sz="2800" dirty="0"/>
              <a:t> FROM Table  WHERE </a:t>
            </a:r>
            <a:r>
              <a:rPr lang="en-US" sz="2800" dirty="0" err="1"/>
              <a:t>Table.key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dirty="0"/>
              <a:t>(SELECT …)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ANY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True</a:t>
            </a:r>
            <a:r>
              <a:rPr lang="ru-RU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 </a:t>
            </a:r>
            <a:r>
              <a:rPr lang="ru-RU" sz="2800" dirty="0">
                <a:sym typeface="Wingdings" panose="05000000000000000000" pitchFamily="2" charset="2"/>
              </a:rPr>
              <a:t>хотя бы одно </a:t>
            </a:r>
            <a:r>
              <a:rPr lang="ru-RU" sz="2800" dirty="0"/>
              <a:t>сравнение значения с элементами набора </a:t>
            </a:r>
            <a:r>
              <a:rPr lang="en-US" sz="2800" dirty="0"/>
              <a:t>True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some_col</a:t>
            </a:r>
            <a:r>
              <a:rPr lang="en-US" sz="2800" dirty="0"/>
              <a:t> FROM Table  WHERE </a:t>
            </a:r>
            <a:r>
              <a:rPr lang="en-US" sz="2800" dirty="0" err="1"/>
              <a:t>Table.key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ANY </a:t>
            </a:r>
            <a:r>
              <a:rPr lang="en-US" sz="2800" dirty="0"/>
              <a:t>(SELECT …)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46183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несколько столбцов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Попарное сравнение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3200" dirty="0"/>
              <a:t>SELECT * FROM </a:t>
            </a:r>
            <a:r>
              <a:rPr lang="en-US" sz="3200" dirty="0" err="1"/>
              <a:t>TableA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WHERE </a:t>
            </a:r>
            <a:r>
              <a:rPr lang="en-US" sz="3200" b="1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colA_1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colA_2</a:t>
            </a:r>
            <a:r>
              <a:rPr lang="en-US" sz="3200" b="1" dirty="0"/>
              <a:t>)</a:t>
            </a:r>
            <a:r>
              <a:rPr lang="en-US" sz="3200" dirty="0"/>
              <a:t> IN (</a:t>
            </a:r>
            <a:r>
              <a:rPr lang="en-US" sz="3200" b="1" dirty="0"/>
              <a:t>SELECT </a:t>
            </a:r>
            <a:r>
              <a:rPr lang="en-US" sz="3200" b="1" dirty="0">
                <a:solidFill>
                  <a:srgbClr val="FF0000"/>
                </a:solidFill>
              </a:rPr>
              <a:t>colB_1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colB_2</a:t>
            </a:r>
            <a:r>
              <a:rPr lang="en-US" sz="3200" b="1" dirty="0"/>
              <a:t> FROM </a:t>
            </a:r>
            <a:r>
              <a:rPr lang="en-US" sz="3200" b="1" dirty="0" err="1"/>
              <a:t>TableB</a:t>
            </a:r>
            <a:r>
              <a:rPr lang="en-US" sz="3200" dirty="0"/>
              <a:t>);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sz="3200" dirty="0"/>
              <a:t>Сравниваются </a:t>
            </a:r>
            <a:r>
              <a:rPr lang="en-US" sz="3200" dirty="0"/>
              <a:t>colA_1 </a:t>
            </a:r>
            <a:r>
              <a:rPr lang="ru-RU" sz="3200" dirty="0"/>
              <a:t>с </a:t>
            </a:r>
            <a:r>
              <a:rPr lang="en-US" sz="3200" dirty="0"/>
              <a:t>colB_1, colA_2 </a:t>
            </a:r>
            <a:r>
              <a:rPr lang="ru-RU" sz="3200" dirty="0"/>
              <a:t>с </a:t>
            </a:r>
            <a:r>
              <a:rPr lang="en-US" sz="3200" dirty="0"/>
              <a:t>colB_2</a:t>
            </a:r>
            <a:r>
              <a:rPr lang="ru-RU" sz="3200" dirty="0"/>
              <a:t>.</a:t>
            </a:r>
          </a:p>
          <a:p>
            <a:pPr>
              <a:defRPr/>
            </a:pPr>
            <a:r>
              <a:rPr lang="ru-RU" sz="3200" dirty="0"/>
              <a:t>Синтаксис требует скобки вокруг набора столбцов.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sz="3200" dirty="0"/>
              <a:t>Можно написать с двумя условиями </a:t>
            </a:r>
            <a:r>
              <a:rPr lang="en-US" sz="3200" dirty="0"/>
              <a:t>WHERE</a:t>
            </a:r>
            <a:r>
              <a:rPr lang="ru-RU" sz="3200" dirty="0"/>
              <a:t>, но это длиннее</a:t>
            </a:r>
          </a:p>
        </p:txBody>
      </p:sp>
    </p:spTree>
    <p:extLst>
      <p:ext uri="{BB962C8B-B14F-4D97-AF65-F5344CB8AC3E}">
        <p14:creationId xmlns:p14="http://schemas.microsoft.com/office/powerpoint/2010/main" val="164648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Коррелированные подзапросы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83403"/>
            <a:ext cx="1119632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Подзапросы бывают </a:t>
            </a:r>
            <a:r>
              <a:rPr lang="ru-RU" sz="2800" b="1" dirty="0"/>
              <a:t>коррелированные</a:t>
            </a:r>
            <a:r>
              <a:rPr lang="ru-RU" sz="2800" dirty="0"/>
              <a:t> и некоррелированные (независимые)</a:t>
            </a:r>
          </a:p>
          <a:p>
            <a:pPr>
              <a:defRPr/>
            </a:pPr>
            <a:r>
              <a:rPr lang="ru-RU" sz="2800" b="1" dirty="0"/>
              <a:t>Независимые</a:t>
            </a:r>
            <a:r>
              <a:rPr lang="ru-RU" sz="2800" dirty="0"/>
              <a:t> могут выполняться </a:t>
            </a:r>
            <a:r>
              <a:rPr lang="ru-RU" sz="2800" b="1" dirty="0"/>
              <a:t>автономно</a:t>
            </a:r>
            <a:r>
              <a:rPr lang="ru-RU" sz="2800" dirty="0"/>
              <a:t> от основного запроса.</a:t>
            </a:r>
          </a:p>
          <a:p>
            <a:pPr>
              <a:defRPr/>
            </a:pPr>
            <a:r>
              <a:rPr lang="ru-RU" sz="2800" dirty="0"/>
              <a:t>Их результат известен заранее, выполняются один раз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Коррелированные</a:t>
            </a:r>
            <a:r>
              <a:rPr lang="ru-RU" sz="2800" dirty="0"/>
              <a:t> подзапросы ссылаются на один или несколько столбцов основного запроса</a:t>
            </a:r>
          </a:p>
          <a:p>
            <a:pPr>
              <a:defRPr/>
            </a:pPr>
            <a:r>
              <a:rPr lang="ru-RU" sz="2800" dirty="0"/>
              <a:t>Выполняются </a:t>
            </a:r>
            <a:r>
              <a:rPr lang="ru-RU" sz="2800" b="1" dirty="0"/>
              <a:t>для каждой строки</a:t>
            </a:r>
            <a:r>
              <a:rPr lang="ru-RU" sz="2800" dirty="0"/>
              <a:t>, которая может быть включена в окончательный результат – снижение производительности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400" dirty="0"/>
              <a:t>SELECT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TableA</a:t>
            </a:r>
            <a:r>
              <a:rPr lang="en-US" sz="2400" dirty="0" err="1"/>
              <a:t>.</a:t>
            </a:r>
            <a:r>
              <a:rPr lang="en-US" sz="2400" b="1" dirty="0" err="1"/>
              <a:t>colA</a:t>
            </a:r>
            <a:r>
              <a:rPr lang="en-US" sz="2400" b="1" dirty="0"/>
              <a:t>,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выбираемое поле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(SELECT … FROM … WHERE </a:t>
            </a:r>
            <a:r>
              <a:rPr lang="en-US" sz="2400" b="1" dirty="0" err="1"/>
              <a:t>TableA</a:t>
            </a:r>
            <a:r>
              <a:rPr lang="en-US" sz="2400" dirty="0" err="1"/>
              <a:t>.</a:t>
            </a:r>
            <a:r>
              <a:rPr lang="en-US" sz="2400" b="1" dirty="0" err="1"/>
              <a:t>colA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=</a:t>
            </a:r>
            <a:r>
              <a:rPr lang="en-US" sz="2400" dirty="0"/>
              <a:t> …) AS …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сравнение с выбираемым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FROM </a:t>
            </a:r>
            <a:r>
              <a:rPr lang="en-US" sz="2400" dirty="0" err="1"/>
              <a:t>TableA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1014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Обобщённое табличное выражение, оператор WITH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75574" y="1491413"/>
            <a:ext cx="117368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Обобщённое табличное выражение </a:t>
            </a:r>
            <a:r>
              <a:rPr lang="en-US" sz="2800" dirty="0"/>
              <a:t>(</a:t>
            </a:r>
            <a:r>
              <a:rPr lang="ru-RU" sz="2800" dirty="0"/>
              <a:t>CTE</a:t>
            </a:r>
            <a:r>
              <a:rPr lang="en-US" sz="2800" dirty="0"/>
              <a:t>, </a:t>
            </a:r>
            <a:r>
              <a:rPr lang="ru-RU" sz="2800" dirty="0" err="1"/>
              <a:t>Common</a:t>
            </a:r>
            <a:r>
              <a:rPr lang="ru-RU" sz="2800" dirty="0"/>
              <a:t> </a:t>
            </a:r>
            <a:r>
              <a:rPr lang="ru-RU" sz="2800" dirty="0" err="1"/>
              <a:t>Table</a:t>
            </a:r>
            <a:r>
              <a:rPr lang="ru-RU" sz="2800" dirty="0"/>
              <a:t> </a:t>
            </a:r>
            <a:r>
              <a:rPr lang="ru-RU" sz="2800" dirty="0" err="1"/>
              <a:t>Expressions</a:t>
            </a:r>
            <a:r>
              <a:rPr lang="ru-RU" sz="2800" dirty="0"/>
              <a:t>) - временный результирующий набор данных, к которому можно обращаться в последующих запросах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Результат </a:t>
            </a:r>
            <a:r>
              <a:rPr lang="ru-RU" sz="2800" b="1" dirty="0"/>
              <a:t>не сохраняется </a:t>
            </a:r>
            <a:r>
              <a:rPr lang="ru-RU" sz="2800" dirty="0"/>
              <a:t>в схеме базы данных, а действует как временное представление, которое существует только на время выполнения запроса</a:t>
            </a:r>
            <a:r>
              <a:rPr lang="en-US" sz="2800" dirty="0"/>
              <a:t> (</a:t>
            </a:r>
            <a:r>
              <a:rPr lang="ru-RU" sz="2800" dirty="0"/>
              <a:t>и выполняется один раз)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b="1" dirty="0"/>
              <a:t>CTE_name_1 </a:t>
            </a:r>
            <a:r>
              <a:rPr lang="en-US" sz="2800" dirty="0"/>
              <a:t>[columns] AS (SELECT … ),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локальные переменные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dirty="0"/>
              <a:t> CTE_name_2 </a:t>
            </a:r>
            <a:r>
              <a:rPr lang="en-US" sz="2800" dirty="0"/>
              <a:t>[columns] AS (SELECT … )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 FROM </a:t>
            </a:r>
            <a:r>
              <a:rPr lang="en-US" sz="2800" b="1" dirty="0"/>
              <a:t>CTE_name_1 </a:t>
            </a:r>
            <a:r>
              <a:rPr lang="en-US" sz="2800" dirty="0"/>
              <a:t>union</a:t>
            </a:r>
            <a:r>
              <a:rPr lang="en-US" sz="2800" b="1" dirty="0"/>
              <a:t> </a:t>
            </a:r>
            <a:r>
              <a:rPr lang="en-US" sz="2800" dirty="0"/>
              <a:t>SELECT … FROM </a:t>
            </a:r>
            <a:r>
              <a:rPr lang="en-US" sz="2800" b="1" dirty="0"/>
              <a:t>CTE_name_2</a:t>
            </a:r>
            <a:r>
              <a:rPr lang="en-US" sz="2800" dirty="0"/>
              <a:t>;</a:t>
            </a:r>
            <a:endParaRPr lang="ru-RU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11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Объединение запросов, оператор </a:t>
            </a:r>
            <a:r>
              <a:rPr lang="en-US" sz="2800" b="1" dirty="0">
                <a:solidFill>
                  <a:srgbClr val="FF0000"/>
                </a:solidFill>
              </a:rPr>
              <a:t>Union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Объединение не связанных таблиц со схожей структурой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Условие: одинаковое </a:t>
            </a:r>
            <a:r>
              <a:rPr lang="ru-RU" sz="2800" b="1" dirty="0"/>
              <a:t>число столбцов</a:t>
            </a:r>
            <a:r>
              <a:rPr lang="ru-RU" sz="2800" dirty="0"/>
              <a:t>, с соответствующими </a:t>
            </a:r>
            <a:r>
              <a:rPr lang="ru-RU" sz="2800" b="1" dirty="0"/>
              <a:t>типами данных </a:t>
            </a:r>
            <a:r>
              <a:rPr lang="ru-RU" sz="2800" dirty="0"/>
              <a:t>и в одной </a:t>
            </a:r>
            <a:r>
              <a:rPr lang="ru-RU" sz="2800" b="1" dirty="0"/>
              <a:t>последовательности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Объединение таблиц – </a:t>
            </a:r>
            <a:r>
              <a:rPr lang="en-US" sz="2800" dirty="0"/>
              <a:t>JOIN</a:t>
            </a:r>
          </a:p>
          <a:p>
            <a:pPr>
              <a:defRPr/>
            </a:pPr>
            <a:r>
              <a:rPr lang="ru-RU" sz="2800" dirty="0"/>
              <a:t>Связанные таблицы – подзапросы</a:t>
            </a:r>
          </a:p>
          <a:p>
            <a:pPr>
              <a:defRPr/>
            </a:pPr>
            <a:r>
              <a:rPr lang="ru-RU" sz="2800" dirty="0" err="1"/>
              <a:t>Несязанные</a:t>
            </a:r>
            <a:r>
              <a:rPr lang="ru-RU" sz="2800" dirty="0"/>
              <a:t> таблицы - </a:t>
            </a:r>
            <a:r>
              <a:rPr lang="en-US" sz="2800" dirty="0"/>
              <a:t>UNION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dirty="0"/>
              <a:t>SELECT …</a:t>
            </a:r>
          </a:p>
          <a:p>
            <a:pPr>
              <a:defRPr/>
            </a:pPr>
            <a:r>
              <a:rPr lang="en-US" sz="2800" b="1" dirty="0"/>
              <a:t>UNION </a:t>
            </a:r>
            <a:r>
              <a:rPr lang="en-US" sz="2800" dirty="0"/>
              <a:t>[ALL]</a:t>
            </a:r>
            <a:r>
              <a:rPr lang="ru-RU" sz="2800" dirty="0"/>
              <a:t>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ALL 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для сохранения повторений в итоге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…;</a:t>
            </a: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EEAB46-01E4-4717-8295-0168851D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9" y="3699651"/>
            <a:ext cx="546320" cy="4481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80AC7-02CF-4BEF-9DB5-CB0358CC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930" y="4068230"/>
            <a:ext cx="612550" cy="5024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B20E79-EBF8-4A96-8BC9-95C5EB2C1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264" y="4504093"/>
            <a:ext cx="546320" cy="5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9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Варианты объединения</a:t>
            </a:r>
            <a:r>
              <a:rPr lang="en-US" sz="2800" b="1" dirty="0">
                <a:solidFill>
                  <a:srgbClr val="FF0000"/>
                </a:solidFill>
              </a:rPr>
              <a:t>: INTERSECT, EXCEPT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47759"/>
            <a:ext cx="111963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/>
              <a:t>UNION			</a:t>
            </a:r>
            <a:r>
              <a:rPr lang="en-US" altLang="ru-RU" sz="2400" dirty="0"/>
              <a:t>(FULL OUTER JOIN)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SELECT. 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/>
              <a:t>IN</a:t>
            </a:r>
            <a:r>
              <a:rPr lang="ru-RU" altLang="ru-RU" sz="2400" b="1" dirty="0"/>
              <a:t>TERSECT		</a:t>
            </a:r>
            <a:r>
              <a:rPr lang="ru-RU" altLang="ru-RU" sz="2400" dirty="0"/>
              <a:t>(</a:t>
            </a:r>
            <a:r>
              <a:rPr lang="en-US" altLang="ru-RU" sz="2400" dirty="0"/>
              <a:t>INNER JOIN)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SELECT, но возвращает записи только первого SELECT, которые </a:t>
            </a:r>
            <a:r>
              <a:rPr lang="ru-RU" altLang="ru-RU" sz="2400" b="1" dirty="0"/>
              <a:t>имеют</a:t>
            </a:r>
            <a:r>
              <a:rPr lang="ru-RU" altLang="ru-RU" sz="2400" dirty="0"/>
              <a:t> совпадения во втором элементе SELECT. 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/>
              <a:t>EXCEPT</a:t>
            </a:r>
            <a:r>
              <a:rPr lang="en-US" altLang="ru-RU" sz="2400" b="1" dirty="0"/>
              <a:t>		</a:t>
            </a:r>
            <a:r>
              <a:rPr lang="en-US" altLang="ru-RU" sz="2400" dirty="0"/>
              <a:t>(LEFT JOIN </a:t>
            </a:r>
            <a:r>
              <a:rPr lang="ru-RU" altLang="ru-RU" sz="2400" dirty="0"/>
              <a:t>с условием)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SELECT, но возвращает записи только первого SELECT, которые </a:t>
            </a:r>
            <a:r>
              <a:rPr lang="ru-RU" altLang="ru-RU" sz="2400" b="1" dirty="0"/>
              <a:t>не имеют </a:t>
            </a:r>
            <a:r>
              <a:rPr lang="ru-RU" altLang="ru-RU" sz="2400" dirty="0"/>
              <a:t>совпадения во втором элементе SELECT. 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SELECT …</a:t>
            </a:r>
          </a:p>
          <a:p>
            <a:pPr>
              <a:defRPr/>
            </a:pPr>
            <a:r>
              <a:rPr lang="en-US" sz="2800" b="1" dirty="0"/>
              <a:t>UNION | EXCEPT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…;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BAA000-0907-4FAC-8657-0374E957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893" y="2075776"/>
            <a:ext cx="800212" cy="552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A0C610-1B24-4BC8-A39D-50A6B4C13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893" y="3535622"/>
            <a:ext cx="781159" cy="533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9EFC2F-587D-4F1C-A7DC-98AE06E1D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367" y="1003034"/>
            <a:ext cx="79068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43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Условная логика, оператор </a:t>
            </a:r>
            <a:r>
              <a:rPr lang="en-US" sz="2800" b="1" dirty="0">
                <a:solidFill>
                  <a:srgbClr val="FF0000"/>
                </a:solidFill>
              </a:rPr>
              <a:t>CASE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01053" y="948117"/>
            <a:ext cx="111963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Возврат одного из значений в зависимости от набора условий.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Поисковое</a:t>
            </a:r>
            <a:r>
              <a:rPr lang="ru-RU" sz="2800" dirty="0"/>
              <a:t> выражение: условие – </a:t>
            </a:r>
            <a:r>
              <a:rPr lang="en-US" sz="2800" dirty="0"/>
              <a:t>True/False</a:t>
            </a:r>
            <a:endParaRPr lang="ru-RU" sz="2800" dirty="0"/>
          </a:p>
          <a:p>
            <a:pPr>
              <a:defRPr/>
            </a:pPr>
            <a:r>
              <a:rPr lang="ru-RU" altLang="ru-RU" sz="2400" dirty="0"/>
              <a:t>CASE</a:t>
            </a:r>
          </a:p>
          <a:p>
            <a:pPr>
              <a:defRPr/>
            </a:pPr>
            <a:r>
              <a:rPr lang="ru-RU" altLang="ru-RU" sz="2400" dirty="0"/>
              <a:t>	WHEN </a:t>
            </a:r>
            <a:r>
              <a:rPr lang="ru-RU" altLang="ru-RU" sz="2400" b="1" dirty="0"/>
              <a:t>условие</a:t>
            </a:r>
            <a:r>
              <a:rPr lang="ru-RU" altLang="ru-RU" sz="2400" dirty="0"/>
              <a:t>_1 THEN возвращаемое_значение_1</a:t>
            </a:r>
          </a:p>
          <a:p>
            <a:pPr>
              <a:defRPr/>
            </a:pPr>
            <a:r>
              <a:rPr lang="ru-RU" altLang="ru-RU" sz="2400" dirty="0"/>
              <a:t>	WHEN </a:t>
            </a:r>
            <a:r>
              <a:rPr lang="ru-RU" altLang="ru-RU" sz="2400" dirty="0" err="1"/>
              <a:t>условие_n</a:t>
            </a:r>
            <a:r>
              <a:rPr lang="ru-RU" altLang="ru-RU" sz="2400" dirty="0"/>
              <a:t> THEN </a:t>
            </a:r>
            <a:r>
              <a:rPr lang="ru-RU" altLang="ru-RU" sz="2400" dirty="0" err="1"/>
              <a:t>возвращаемое_значение_n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	[ELSE </a:t>
            </a:r>
            <a:r>
              <a:rPr lang="ru-RU" altLang="ru-RU" sz="2400" dirty="0" err="1"/>
              <a:t>возвращаемое_значение_по_умолчанию</a:t>
            </a:r>
            <a:r>
              <a:rPr lang="ru-RU" altLang="ru-RU" sz="2400" dirty="0"/>
              <a:t>]</a:t>
            </a:r>
            <a:r>
              <a:rPr lang="en-US" altLang="ru-RU" sz="2400" dirty="0"/>
              <a:t> 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altLang="ru-RU" sz="2400" dirty="0">
                <a:solidFill>
                  <a:schemeClr val="accent3">
                    <a:lumMod val="75000"/>
                  </a:schemeClr>
                </a:solidFill>
              </a:rPr>
              <a:t>иначе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NULL</a:t>
            </a:r>
            <a:endParaRPr lang="ru-RU" altLang="ru-RU" sz="24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altLang="ru-RU" sz="2400" dirty="0"/>
              <a:t>END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Простое</a:t>
            </a:r>
            <a:r>
              <a:rPr lang="ru-RU" sz="2800" dirty="0"/>
              <a:t> выражение</a:t>
            </a:r>
          </a:p>
          <a:p>
            <a:pPr>
              <a:defRPr/>
            </a:pPr>
            <a:r>
              <a:rPr lang="ru-RU" sz="2400" dirty="0"/>
              <a:t>CASE</a:t>
            </a:r>
            <a:r>
              <a:rPr lang="en-US" sz="2400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значение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	</a:t>
            </a:r>
            <a:r>
              <a:rPr lang="ru-RU" sz="2400" dirty="0"/>
              <a:t>WHEN сравниваемое_</a:t>
            </a:r>
            <a:r>
              <a:rPr lang="ru-RU" sz="2400" b="1" dirty="0"/>
              <a:t>значение</a:t>
            </a:r>
            <a:r>
              <a:rPr lang="ru-RU" sz="2400" dirty="0"/>
              <a:t>_1 THEN возвращаемое_значение_1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</a:t>
            </a:r>
            <a:r>
              <a:rPr lang="ru-RU" sz="2400" dirty="0"/>
              <a:t>WHEN </a:t>
            </a:r>
            <a:r>
              <a:rPr lang="ru-RU" sz="2400" dirty="0" err="1"/>
              <a:t>сравниваемое_значение_n</a:t>
            </a:r>
            <a:r>
              <a:rPr lang="ru-RU" sz="2400" dirty="0"/>
              <a:t> THEN </a:t>
            </a:r>
            <a:r>
              <a:rPr lang="ru-RU" sz="2400" dirty="0" err="1"/>
              <a:t>возвращаемое_значение_n</a:t>
            </a:r>
            <a:endParaRPr lang="en-US" sz="2400" dirty="0"/>
          </a:p>
          <a:p>
            <a:pPr>
              <a:defRPr/>
            </a:pPr>
            <a:r>
              <a:rPr lang="ru-RU" sz="2400" dirty="0"/>
              <a:t>[ELSE </a:t>
            </a:r>
            <a:r>
              <a:rPr lang="ru-RU" sz="2400" dirty="0" err="1"/>
              <a:t>возвращаемое_значение_по_умолчанию</a:t>
            </a:r>
            <a:r>
              <a:rPr lang="ru-RU" sz="2400" dirty="0"/>
              <a:t>]</a:t>
            </a:r>
            <a:r>
              <a:rPr lang="en-US" sz="2400" dirty="0"/>
              <a:t> 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altLang="ru-RU" sz="2400" dirty="0">
                <a:solidFill>
                  <a:schemeClr val="accent3">
                    <a:lumMod val="75000"/>
                  </a:schemeClr>
                </a:solidFill>
              </a:rPr>
              <a:t>иначе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NULL</a:t>
            </a:r>
            <a:endParaRPr lang="ru-RU" altLang="ru-RU" sz="24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400" dirty="0"/>
              <a:t>END </a:t>
            </a:r>
          </a:p>
          <a:p>
            <a:pPr>
              <a:defRPr/>
            </a:pPr>
            <a:endParaRPr lang="ru-R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975B0-53D6-466F-99FF-1391FB8FF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79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Условная функция </a:t>
            </a:r>
            <a:r>
              <a:rPr lang="en-US" sz="2800" b="1" dirty="0">
                <a:solidFill>
                  <a:srgbClr val="FF0000"/>
                </a:solidFill>
              </a:rPr>
              <a:t>IF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IF</a:t>
            </a:r>
            <a:r>
              <a:rPr lang="ru-RU" sz="3200" dirty="0"/>
              <a:t> (</a:t>
            </a:r>
            <a:r>
              <a:rPr lang="ru-RU" sz="3200" dirty="0" err="1"/>
              <a:t>условное_выражение</a:t>
            </a:r>
            <a:r>
              <a:rPr lang="ru-RU" sz="3200" dirty="0"/>
              <a:t>, значение_</a:t>
            </a:r>
            <a:r>
              <a:rPr lang="en-US" sz="3200" dirty="0"/>
              <a:t>True</a:t>
            </a:r>
            <a:r>
              <a:rPr lang="ru-RU" sz="3200" dirty="0"/>
              <a:t>, значение_</a:t>
            </a:r>
            <a:r>
              <a:rPr lang="en-US" sz="3200" dirty="0"/>
              <a:t>False</a:t>
            </a:r>
            <a:r>
              <a:rPr lang="ru-RU" sz="3200" dirty="0"/>
              <a:t>);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1" dirty="0"/>
              <a:t>IFNULL</a:t>
            </a:r>
            <a:r>
              <a:rPr lang="ru-RU" altLang="ru-RU" sz="3200" dirty="0"/>
              <a:t>(значение, </a:t>
            </a:r>
            <a:r>
              <a:rPr lang="ru-RU" altLang="ru-RU" sz="3200" dirty="0" err="1"/>
              <a:t>альтернативное_значение</a:t>
            </a:r>
            <a:r>
              <a:rPr lang="ru-RU" altLang="ru-RU" sz="3200" dirty="0"/>
              <a:t>);</a:t>
            </a:r>
          </a:p>
          <a:p>
            <a:pPr>
              <a:defRPr/>
            </a:pPr>
            <a:r>
              <a:rPr lang="ru-RU" altLang="ru-RU" sz="3200" dirty="0"/>
              <a:t>Если </a:t>
            </a:r>
            <a:r>
              <a:rPr lang="en-US" altLang="ru-RU" sz="3200" dirty="0"/>
              <a:t>NULL</a:t>
            </a:r>
            <a:r>
              <a:rPr lang="ru-RU" altLang="ru-RU" sz="3200" dirty="0"/>
              <a:t>, то альтернатива, иначе значение</a:t>
            </a:r>
          </a:p>
          <a:p>
            <a:pPr>
              <a:defRPr/>
            </a:pPr>
            <a:endParaRPr lang="ru-RU" altLang="ru-RU" sz="3200" dirty="0"/>
          </a:p>
          <a:p>
            <a:pPr>
              <a:defRPr/>
            </a:pPr>
            <a:r>
              <a:rPr lang="en-US" altLang="ru-RU" sz="3200" b="1" dirty="0"/>
              <a:t>NULLIF</a:t>
            </a:r>
            <a:r>
              <a:rPr lang="en-US" altLang="ru-RU" sz="3200" dirty="0"/>
              <a:t>(</a:t>
            </a:r>
            <a:r>
              <a:rPr lang="ru-RU" altLang="ru-RU" sz="3200" dirty="0"/>
              <a:t>значение_</a:t>
            </a:r>
            <a:r>
              <a:rPr lang="en-US" altLang="ru-RU" sz="3200" dirty="0"/>
              <a:t>1</a:t>
            </a:r>
            <a:r>
              <a:rPr lang="ru-RU" altLang="ru-RU" sz="3200" dirty="0"/>
              <a:t>, значение_2</a:t>
            </a:r>
            <a:r>
              <a:rPr lang="en-US" altLang="ru-RU" sz="3200" dirty="0"/>
              <a:t>)</a:t>
            </a:r>
            <a:endParaRPr lang="ru-RU" altLang="ru-RU" sz="3200" dirty="0"/>
          </a:p>
          <a:p>
            <a:pPr>
              <a:defRPr/>
            </a:pPr>
            <a:r>
              <a:rPr lang="en-US" altLang="ru-RU" sz="3200" dirty="0"/>
              <a:t>NULL</a:t>
            </a:r>
            <a:r>
              <a:rPr lang="ru-RU" altLang="ru-RU" sz="3200" dirty="0"/>
              <a:t>, если значения равны, иначе значение_1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ru-R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F9213-12DD-41D7-9F95-91AAF88D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7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615351-55D1-4DEE-9A1A-AC1908223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39" y="2486542"/>
            <a:ext cx="10056921" cy="222358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1FFA202-9C44-44B8-9C42-ED8B88EF3DF3}"/>
              </a:ext>
            </a:extLst>
          </p:cNvPr>
          <p:cNvSpPr/>
          <p:nvPr/>
        </p:nvSpPr>
        <p:spPr>
          <a:xfrm>
            <a:off x="1067539" y="1837091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Выберите верное утверждение:</a:t>
            </a:r>
          </a:p>
        </p:txBody>
      </p:sp>
    </p:spTree>
    <p:extLst>
      <p:ext uri="{BB962C8B-B14F-4D97-AF65-F5344CB8AC3E}">
        <p14:creationId xmlns:p14="http://schemas.microsoft.com/office/powerpoint/2010/main" val="2482065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059621" y="3136612"/>
            <a:ext cx="6072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Манипулирование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2781415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Добавление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INSERT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INSERT</a:t>
            </a:r>
            <a:r>
              <a:rPr lang="en-US" sz="2800" dirty="0"/>
              <a:t> INTO </a:t>
            </a:r>
            <a:r>
              <a:rPr lang="ru-RU" sz="2800" dirty="0" err="1"/>
              <a:t>имя_таблицы</a:t>
            </a:r>
            <a:r>
              <a:rPr lang="ru-RU" sz="2800" dirty="0"/>
              <a:t> [(</a:t>
            </a:r>
            <a:r>
              <a:rPr lang="ru-RU" sz="2800" dirty="0" err="1"/>
              <a:t>поле_таблицы</a:t>
            </a:r>
            <a:r>
              <a:rPr lang="ru-RU" sz="2800" dirty="0"/>
              <a:t>, ...)]</a:t>
            </a:r>
          </a:p>
          <a:p>
            <a:pPr>
              <a:defRPr/>
            </a:pPr>
            <a:r>
              <a:rPr lang="en-US" sz="2800" dirty="0"/>
              <a:t>VALUES (</a:t>
            </a:r>
            <a:r>
              <a:rPr lang="ru-RU" sz="2800" dirty="0" err="1"/>
              <a:t>значение_поля_таблицы</a:t>
            </a:r>
            <a:r>
              <a:rPr lang="ru-RU" sz="2800" dirty="0"/>
              <a:t>, ...)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перечисление</a:t>
            </a:r>
          </a:p>
          <a:p>
            <a:pPr>
              <a:defRPr/>
            </a:pPr>
            <a:r>
              <a:rPr lang="ru-RU" sz="2800" dirty="0"/>
              <a:t>| </a:t>
            </a:r>
            <a:r>
              <a:rPr lang="en-US" sz="2800" dirty="0"/>
              <a:t>SELECT </a:t>
            </a:r>
            <a:r>
              <a:rPr lang="ru-RU" sz="2800" dirty="0" err="1"/>
              <a:t>поле_таблицы</a:t>
            </a:r>
            <a:r>
              <a:rPr lang="ru-RU" sz="2800" dirty="0"/>
              <a:t>, ... </a:t>
            </a:r>
            <a:r>
              <a:rPr lang="en-US" sz="2800" dirty="0"/>
              <a:t>FROM </a:t>
            </a:r>
            <a:r>
              <a:rPr lang="ru-RU" sz="2800" dirty="0" err="1"/>
              <a:t>имя_таблицы</a:t>
            </a:r>
            <a:r>
              <a:rPr lang="ru-RU" sz="2800" dirty="0"/>
              <a:t> ...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или запрос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Первичный</a:t>
            </a:r>
            <a:r>
              <a:rPr lang="ru-RU" sz="2800" dirty="0"/>
              <a:t> ключ должен быть </a:t>
            </a:r>
            <a:r>
              <a:rPr lang="ru-RU" sz="2800" b="1" dirty="0"/>
              <a:t>уникальным</a:t>
            </a:r>
            <a:r>
              <a:rPr lang="ru-RU" sz="2800" dirty="0"/>
              <a:t>: </a:t>
            </a:r>
            <a:r>
              <a:rPr lang="ru-RU" sz="2800" dirty="0" err="1"/>
              <a:t>автогенерация</a:t>
            </a:r>
            <a:r>
              <a:rPr lang="ru-RU" sz="2800" dirty="0"/>
              <a:t> или запрос для выявления максимального значения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Для </a:t>
            </a:r>
            <a:r>
              <a:rPr lang="ru-RU" sz="2800" dirty="0" err="1"/>
              <a:t>автогенерации</a:t>
            </a:r>
            <a:r>
              <a:rPr lang="ru-RU" sz="2800" dirty="0"/>
              <a:t> при создании таблицы нужно явно это </a:t>
            </a:r>
            <a:r>
              <a:rPr lang="ru-RU" sz="2800" b="1" dirty="0"/>
              <a:t>указать</a:t>
            </a:r>
            <a:r>
              <a:rPr lang="ru-RU" sz="2800" dirty="0"/>
              <a:t>:</a:t>
            </a:r>
          </a:p>
          <a:p>
            <a:pPr>
              <a:defRPr/>
            </a:pPr>
            <a:r>
              <a:rPr lang="en-US" sz="2800" dirty="0"/>
              <a:t>AUTO_INCREMENT</a:t>
            </a:r>
            <a:r>
              <a:rPr lang="ru-RU" sz="2800" dirty="0"/>
              <a:t> в </a:t>
            </a:r>
            <a:r>
              <a:rPr lang="en-US" sz="2800" dirty="0"/>
              <a:t>MySQL, SERIAL </a:t>
            </a:r>
            <a:r>
              <a:rPr lang="ru-RU" sz="2800" dirty="0"/>
              <a:t>в </a:t>
            </a:r>
            <a:r>
              <a:rPr lang="en-US" sz="2800" dirty="0"/>
              <a:t>PostgreSQL</a:t>
            </a: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9648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Обновление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UPDATE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275462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Редактирование существующих данных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UPDATE</a:t>
            </a:r>
            <a:r>
              <a:rPr lang="ru-RU" sz="2800" dirty="0"/>
              <a:t>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b="1" dirty="0"/>
              <a:t>SET</a:t>
            </a:r>
            <a:r>
              <a:rPr lang="ru-RU" sz="2800" dirty="0"/>
              <a:t> поле_таблицы1 = значение_поля_таблицы1,</a:t>
            </a:r>
          </a:p>
          <a:p>
            <a:pPr>
              <a:defRPr/>
            </a:pPr>
            <a:r>
              <a:rPr lang="ru-RU" sz="2800" dirty="0"/>
              <a:t>    </a:t>
            </a:r>
            <a:r>
              <a:rPr lang="ru-RU" sz="2800" dirty="0" err="1"/>
              <a:t>поле_таблицыN</a:t>
            </a:r>
            <a:r>
              <a:rPr lang="ru-RU" sz="2800" dirty="0"/>
              <a:t> = </a:t>
            </a:r>
            <a:r>
              <a:rPr lang="ru-RU" sz="2800" dirty="0" err="1"/>
              <a:t>значение_поля_таблицыN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[</a:t>
            </a:r>
            <a:r>
              <a:rPr lang="ru-RU" sz="2800" b="1" dirty="0"/>
              <a:t>WHERE</a:t>
            </a:r>
            <a:r>
              <a:rPr lang="ru-RU" sz="2800" dirty="0"/>
              <a:t> </a:t>
            </a:r>
            <a:r>
              <a:rPr lang="ru-RU" sz="2800" dirty="0" err="1"/>
              <a:t>условие_выборки</a:t>
            </a:r>
            <a:r>
              <a:rPr lang="ru-RU" sz="2800" dirty="0"/>
              <a:t>]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если пропустить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, изменятся все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Можно использовать вычисляемые значения</a:t>
            </a:r>
          </a:p>
          <a:p>
            <a:pPr>
              <a:defRPr/>
            </a:pPr>
            <a:r>
              <a:rPr lang="ru-RU" sz="2800" dirty="0"/>
              <a:t>Удвоим все значения одного столбца:</a:t>
            </a:r>
          </a:p>
          <a:p>
            <a:pPr>
              <a:defRPr/>
            </a:pPr>
            <a:endParaRPr lang="ru-RU" sz="2800" b="1" dirty="0"/>
          </a:p>
          <a:p>
            <a:pPr>
              <a:defRPr/>
            </a:pPr>
            <a:r>
              <a:rPr lang="ru-RU" sz="2800" b="1" dirty="0"/>
              <a:t>UPDATE</a:t>
            </a:r>
            <a:r>
              <a:rPr lang="ru-RU" sz="2800" dirty="0"/>
              <a:t>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SET поле_таблицы1 = поле_таблицы1 * 2</a:t>
            </a:r>
          </a:p>
        </p:txBody>
      </p:sp>
    </p:spTree>
    <p:extLst>
      <p:ext uri="{BB962C8B-B14F-4D97-AF65-F5344CB8AC3E}">
        <p14:creationId xmlns:p14="http://schemas.microsoft.com/office/powerpoint/2010/main" val="1772989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Удаление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DELETE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</a:t>
            </a:r>
            <a:r>
              <a:rPr lang="ru-RU" sz="2800" dirty="0"/>
              <a:t>удаляет записи одну за другой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DELETE</a:t>
            </a:r>
            <a:r>
              <a:rPr lang="ru-RU" sz="2800" dirty="0"/>
              <a:t> </a:t>
            </a:r>
            <a:r>
              <a:rPr lang="en-US" sz="2800" dirty="0"/>
              <a:t>[</a:t>
            </a:r>
            <a:r>
              <a:rPr lang="ru-RU" sz="2800" dirty="0"/>
              <a:t>имя таблицы</a:t>
            </a:r>
            <a:r>
              <a:rPr lang="en-US" sz="2800" dirty="0"/>
              <a:t>]</a:t>
            </a:r>
            <a:r>
              <a:rPr lang="ru-RU" sz="2800" dirty="0"/>
              <a:t> FROM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[WHERE </a:t>
            </a:r>
            <a:r>
              <a:rPr lang="ru-RU" sz="2800" dirty="0" err="1"/>
              <a:t>условие_отбора_записей</a:t>
            </a:r>
            <a:r>
              <a:rPr lang="ru-RU" sz="2800" dirty="0"/>
              <a:t>];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TRUNCATE</a:t>
            </a:r>
            <a:r>
              <a:rPr lang="en-US" sz="2800" dirty="0"/>
              <a:t> </a:t>
            </a:r>
            <a:r>
              <a:rPr lang="ru-RU" sz="2800" dirty="0"/>
              <a:t>удаляет таблицу и пересоздаёт её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/>
              <a:t>TRUNCATE</a:t>
            </a:r>
            <a:r>
              <a:rPr lang="en-US" sz="2800" dirty="0"/>
              <a:t> </a:t>
            </a:r>
            <a:r>
              <a:rPr lang="en-US" sz="2800" b="1" dirty="0"/>
              <a:t>TABLE</a:t>
            </a:r>
            <a:r>
              <a:rPr lang="en-US" sz="2800" dirty="0"/>
              <a:t> </a:t>
            </a:r>
            <a:r>
              <a:rPr lang="ru-RU" sz="2800" dirty="0" err="1"/>
              <a:t>имя_таблицы</a:t>
            </a:r>
            <a:r>
              <a:rPr lang="ru-RU" sz="2800" dirty="0"/>
              <a:t>;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Отличия</a:t>
            </a:r>
            <a:r>
              <a:rPr lang="en-US" sz="2800" dirty="0"/>
              <a:t> TRUNCATE</a:t>
            </a:r>
            <a:r>
              <a:rPr lang="ru-RU" sz="2800" dirty="0"/>
              <a:t>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не срабатывают триггеры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не записывается журнал транзакций,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сбрасывается счётчик идентификаторов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D674F-3D50-46C6-B98E-C90000A3D80A}"/>
              </a:ext>
            </a:extLst>
          </p:cNvPr>
          <p:cNvSpPr txBox="1"/>
          <p:nvPr/>
        </p:nvSpPr>
        <p:spPr>
          <a:xfrm>
            <a:off x="2423008" y="1703540"/>
            <a:ext cx="95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ru-RU" dirty="0"/>
              <a:t>первое имя таблицы – для многотабличных запросов</a:t>
            </a:r>
            <a:r>
              <a:rPr lang="en-US" dirty="0"/>
              <a:t> c JOIN (</a:t>
            </a:r>
            <a:r>
              <a:rPr lang="ru-RU" dirty="0"/>
              <a:t>чтобы понимать, откуда удалять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98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380587" y="3136612"/>
            <a:ext cx="343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3285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Числовой тип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127323" y="996681"/>
            <a:ext cx="119373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Вводится как литерал, получается из столбца или генерируется вычислением</a:t>
            </a:r>
          </a:p>
          <a:p>
            <a:pPr>
              <a:defRPr/>
            </a:pPr>
            <a:r>
              <a:rPr lang="en-US" sz="2400" dirty="0"/>
              <a:t>&lt;</a:t>
            </a:r>
            <a:r>
              <a:rPr lang="ru-RU" sz="2400" dirty="0"/>
              <a:t>разные</a:t>
            </a:r>
            <a:r>
              <a:rPr lang="en-US" sz="2400" dirty="0"/>
              <a:t>&gt;</a:t>
            </a:r>
            <a:r>
              <a:rPr lang="ru-RU" sz="2400" dirty="0"/>
              <a:t>*</a:t>
            </a:r>
            <a:r>
              <a:rPr lang="en-US" sz="2400" b="1" dirty="0"/>
              <a:t>INT</a:t>
            </a:r>
            <a:r>
              <a:rPr lang="en-US" sz="2400" dirty="0"/>
              <a:t> </a:t>
            </a:r>
            <a:r>
              <a:rPr lang="ru-RU" sz="2400" dirty="0"/>
              <a:t>– целые числа, </a:t>
            </a:r>
            <a:r>
              <a:rPr lang="en-US" sz="2400" b="1" dirty="0"/>
              <a:t>BIT</a:t>
            </a:r>
            <a:r>
              <a:rPr lang="en-US" sz="2400" dirty="0"/>
              <a:t>(M) </a:t>
            </a:r>
            <a:r>
              <a:rPr lang="ru-RU" sz="2400" dirty="0"/>
              <a:t>– несколько битов, </a:t>
            </a:r>
            <a:r>
              <a:rPr lang="en-US" sz="2400" b="1" dirty="0"/>
              <a:t>BOOL</a:t>
            </a:r>
            <a:r>
              <a:rPr lang="en-US" sz="2400" dirty="0"/>
              <a:t> – </a:t>
            </a:r>
            <a:r>
              <a:rPr lang="ru-RU" sz="2400" dirty="0"/>
              <a:t>1 бит</a:t>
            </a:r>
            <a:r>
              <a:rPr lang="en-US" sz="2400" dirty="0"/>
              <a:t>,</a:t>
            </a:r>
          </a:p>
          <a:p>
            <a:pPr>
              <a:defRPr/>
            </a:pPr>
            <a:r>
              <a:rPr lang="en-US" sz="2400" b="1" dirty="0"/>
              <a:t>DECIMAL</a:t>
            </a:r>
            <a:r>
              <a:rPr lang="ru-RU" sz="2400" dirty="0"/>
              <a:t>(</a:t>
            </a:r>
            <a:r>
              <a:rPr lang="en-US" sz="2400" dirty="0"/>
              <a:t>M=10,D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– точные вещественные числа</a:t>
            </a:r>
          </a:p>
          <a:p>
            <a:pPr>
              <a:defRPr/>
            </a:pPr>
            <a:r>
              <a:rPr lang="en-US" sz="2400" b="1" dirty="0"/>
              <a:t>FLOAT</a:t>
            </a:r>
            <a:r>
              <a:rPr lang="en-US" sz="2400" dirty="0"/>
              <a:t>(M,D),</a:t>
            </a:r>
            <a:r>
              <a:rPr lang="en-US" sz="2400" b="1" dirty="0"/>
              <a:t> REAL/DOUBLE</a:t>
            </a:r>
            <a:r>
              <a:rPr lang="en-US" sz="2400" dirty="0"/>
              <a:t> M,D– </a:t>
            </a:r>
            <a:r>
              <a:rPr lang="ru-RU" sz="2400" dirty="0"/>
              <a:t>приближенные (плавающая точка) на 4 и 8 байтов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Применяются стандартные </a:t>
            </a:r>
            <a:r>
              <a:rPr lang="ru-RU" sz="2400" b="1" dirty="0"/>
              <a:t>арифметические</a:t>
            </a:r>
            <a:r>
              <a:rPr lang="ru-RU" sz="2400" dirty="0"/>
              <a:t> операции, работают приоритеты скобками</a:t>
            </a:r>
          </a:p>
          <a:p>
            <a:pPr>
              <a:defRPr/>
            </a:pPr>
            <a:r>
              <a:rPr lang="ru-RU" sz="2400" dirty="0"/>
              <a:t>Есть и другие </a:t>
            </a:r>
            <a:r>
              <a:rPr lang="ru-RU" sz="2400" b="1" dirty="0"/>
              <a:t>встроенные</a:t>
            </a:r>
            <a:r>
              <a:rPr lang="ru-RU" sz="2400" dirty="0"/>
              <a:t> числовые функции: </a:t>
            </a:r>
            <a:r>
              <a:rPr lang="en-US" sz="2400" dirty="0"/>
              <a:t>POW, SQRT, LOG, EXP, SIN, COS, TAN</a:t>
            </a:r>
            <a:endParaRPr lang="ru-RU" sz="2400" dirty="0"/>
          </a:p>
          <a:p>
            <a:pPr>
              <a:defRPr/>
            </a:pPr>
            <a:r>
              <a:rPr lang="ru-RU" sz="2400" b="1" dirty="0"/>
              <a:t>Округление</a:t>
            </a:r>
            <a:r>
              <a:rPr lang="ru-RU" sz="2400" dirty="0"/>
              <a:t>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CEIL, FLOOR: </a:t>
            </a:r>
            <a:r>
              <a:rPr lang="ru-RU" sz="2400" dirty="0"/>
              <a:t>округление к целому в + и – соответственно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ROUND: </a:t>
            </a:r>
            <a:r>
              <a:rPr lang="ru-RU" sz="2400" dirty="0"/>
              <a:t>математическое округление (по границе 0.5),</a:t>
            </a:r>
            <a:br>
              <a:rPr lang="ru-RU" sz="2400" dirty="0"/>
            </a:br>
            <a:r>
              <a:rPr lang="ru-RU" sz="2400" dirty="0"/>
              <a:t>		возможны знаки после (до) запятой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TRUNCATE: </a:t>
            </a:r>
            <a:r>
              <a:rPr lang="ru-RU" sz="2400" dirty="0"/>
              <a:t>как </a:t>
            </a:r>
            <a:r>
              <a:rPr lang="en-US" sz="2400" dirty="0"/>
              <a:t>ROUND</a:t>
            </a:r>
            <a:r>
              <a:rPr lang="ru-RU" sz="2400" dirty="0"/>
              <a:t>, только вместо округления отбрасывает лишние цифры</a:t>
            </a:r>
          </a:p>
          <a:p>
            <a:pPr>
              <a:defRPr/>
            </a:pPr>
            <a:r>
              <a:rPr lang="ru-RU" sz="2400" b="1" dirty="0"/>
              <a:t>Знаковые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SIGN</a:t>
            </a:r>
            <a:r>
              <a:rPr lang="ru-RU" sz="2400" dirty="0"/>
              <a:t>: -1, если число отрицательно</a:t>
            </a:r>
            <a:r>
              <a:rPr lang="en-US" sz="2400" dirty="0"/>
              <a:t>;</a:t>
            </a:r>
            <a:r>
              <a:rPr lang="ru-RU" sz="2400" dirty="0"/>
              <a:t> 1, если положительно</a:t>
            </a:r>
            <a:r>
              <a:rPr lang="en-US" sz="2400" dirty="0"/>
              <a:t>; </a:t>
            </a:r>
            <a:r>
              <a:rPr lang="ru-RU" sz="2400" dirty="0"/>
              <a:t>иначе 0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ABS</a:t>
            </a:r>
            <a:r>
              <a:rPr lang="ru-RU" sz="2400" dirty="0"/>
              <a:t>: абсолютное значение числа</a:t>
            </a:r>
          </a:p>
          <a:p>
            <a:pPr>
              <a:defRPr/>
            </a:pP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D871D7-12EB-4893-AF44-476453E88828}"/>
              </a:ext>
            </a:extLst>
          </p:cNvPr>
          <p:cNvSpPr/>
          <p:nvPr/>
        </p:nvSpPr>
        <p:spPr>
          <a:xfrm>
            <a:off x="838200" y="6453375"/>
            <a:ext cx="830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https://sql-academy.org/ru/handbook/CEILING</a:t>
            </a:r>
            <a:r>
              <a:rPr lang="ru-RU" dirty="0"/>
              <a:t> - справочник по числовым функциям</a:t>
            </a:r>
          </a:p>
        </p:txBody>
      </p:sp>
    </p:spTree>
    <p:extLst>
      <p:ext uri="{BB962C8B-B14F-4D97-AF65-F5344CB8AC3E}">
        <p14:creationId xmlns:p14="http://schemas.microsoft.com/office/powerpoint/2010/main" val="3459367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Что вернёт следующее выражение?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5A2B8-45DC-45A7-8915-E9A9BB7A9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71" y="2228757"/>
            <a:ext cx="327705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3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69C86E-83F7-4D94-865A-28593D246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24" y="2166761"/>
            <a:ext cx="341995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8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Строковый тип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86497" y="984324"/>
            <a:ext cx="1210550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Хранятся и текстовые, и двоичные данные (например, картинки)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Текстовые строки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CHAR</a:t>
            </a:r>
            <a:r>
              <a:rPr lang="ru-RU" sz="2800" dirty="0"/>
              <a:t>: короткие строки фиксированной длины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VARCHAR</a:t>
            </a:r>
            <a:r>
              <a:rPr lang="ru-RU" sz="2800" dirty="0"/>
              <a:t>: длинные строки динамической длины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Двоичные строки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BINARY</a:t>
            </a:r>
            <a:r>
              <a:rPr lang="ru-RU" sz="2800" dirty="0"/>
              <a:t>, </a:t>
            </a:r>
            <a:r>
              <a:rPr lang="en-US" sz="2800" dirty="0"/>
              <a:t>VARBINARY</a:t>
            </a:r>
            <a:r>
              <a:rPr lang="ru-RU" sz="2800" dirty="0"/>
              <a:t> – аналогично (длина и фиксированность)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Большие бинарные данные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TEXT</a:t>
            </a:r>
            <a:r>
              <a:rPr lang="ru-RU" sz="2800" dirty="0"/>
              <a:t>: текстовые строки, сортировки и сравнения нечувствительны к регистру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&lt;size&gt;BLOB</a:t>
            </a:r>
            <a:r>
              <a:rPr lang="ru-RU" sz="2800" dirty="0"/>
              <a:t>: </a:t>
            </a:r>
            <a:r>
              <a:rPr lang="ru-RU" sz="2800" spc="-100" dirty="0"/>
              <a:t>двоичные строки, сортировки и сравнения чувствительны к регистру</a:t>
            </a:r>
          </a:p>
        </p:txBody>
      </p:sp>
    </p:spTree>
    <p:extLst>
      <p:ext uri="{BB962C8B-B14F-4D97-AF65-F5344CB8AC3E}">
        <p14:creationId xmlns:p14="http://schemas.microsoft.com/office/powerpoint/2010/main" val="1903110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Дата и время. Форматы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41765"/>
            <a:ext cx="111963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Разделитель – любой знак пунктуации</a:t>
            </a:r>
          </a:p>
          <a:p>
            <a:pPr>
              <a:defRPr/>
            </a:pPr>
            <a:r>
              <a:rPr lang="en-US" sz="2000" dirty="0"/>
              <a:t>CAST("2022-06-16 16:37:23" AS DATETIME)</a:t>
            </a:r>
            <a:endParaRPr lang="ru-RU" sz="2000" dirty="0"/>
          </a:p>
          <a:p>
            <a:pPr>
              <a:defRPr/>
            </a:pPr>
            <a:r>
              <a:rPr lang="en-US" sz="2000" dirty="0"/>
              <a:t>CAST("2014/02/22 16*37*22" AS DATETIME) </a:t>
            </a:r>
          </a:p>
          <a:p>
            <a:pPr>
              <a:defRPr/>
            </a:pPr>
            <a:r>
              <a:rPr lang="ru-RU" sz="2800" dirty="0"/>
              <a:t>Если формат особенный, то можно использовать </a:t>
            </a:r>
            <a:r>
              <a:rPr lang="en-US" sz="2800" dirty="0"/>
              <a:t>STR_TO_DATE</a:t>
            </a:r>
            <a:endParaRPr lang="ru-RU" sz="2800" dirty="0"/>
          </a:p>
          <a:p>
            <a:pPr>
              <a:defRPr/>
            </a:pPr>
            <a:r>
              <a:rPr lang="en-US" sz="2000" dirty="0"/>
              <a:t>STR_TO_DATE(</a:t>
            </a:r>
            <a:r>
              <a:rPr lang="en-US" sz="2000" dirty="0" err="1"/>
              <a:t>data_string</a:t>
            </a:r>
            <a:r>
              <a:rPr lang="en-US" sz="2000" dirty="0"/>
              <a:t>, </a:t>
            </a:r>
            <a:r>
              <a:rPr lang="en-US" sz="2000" dirty="0" err="1"/>
              <a:t>format_string</a:t>
            </a:r>
            <a:r>
              <a:rPr lang="en-US" sz="2000" dirty="0"/>
              <a:t>)</a:t>
            </a:r>
            <a:endParaRPr lang="ru-RU" sz="2000" dirty="0"/>
          </a:p>
          <a:p>
            <a:pPr>
              <a:defRPr/>
            </a:pPr>
            <a:r>
              <a:rPr lang="en-US" sz="2000" dirty="0"/>
              <a:t>STR_TO_DATE('November 13, 1998', '%M %d, %Y') </a:t>
            </a:r>
            <a:endParaRPr lang="ru-RU" sz="20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A16DAC6-5F64-4EEA-9145-0AA0B51A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75741"/>
              </p:ext>
            </p:extLst>
          </p:nvPr>
        </p:nvGraphicFramePr>
        <p:xfrm>
          <a:off x="127137" y="3651001"/>
          <a:ext cx="4617857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784">
                  <a:extLst>
                    <a:ext uri="{9D8B030D-6E8A-4147-A177-3AD203B41FA5}">
                      <a16:colId xmlns:a16="http://schemas.microsoft.com/office/drawing/2014/main" val="147795111"/>
                    </a:ext>
                  </a:extLst>
                </a:gridCol>
                <a:gridCol w="2769073">
                  <a:extLst>
                    <a:ext uri="{9D8B030D-6E8A-4147-A177-3AD203B41FA5}">
                      <a16:colId xmlns:a16="http://schemas.microsoft.com/office/drawing/2014/main" val="1436081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Формат по умолчанию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7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YYYY-MM-DD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61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YYYY-MM-DD </a:t>
                      </a:r>
                      <a:r>
                        <a:rPr lang="en-US" sz="2000" dirty="0" err="1"/>
                        <a:t>hh:mm:ss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YYYY-MM-DD hh:mm:ss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4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hhh:mm:sss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7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YYYY - полный формат </a:t>
                      </a:r>
                      <a:br>
                        <a:rPr lang="ru-RU" sz="2000" dirty="0"/>
                      </a:br>
                      <a:r>
                        <a:rPr lang="ru-RU" sz="2000" dirty="0"/>
                        <a:t>YY</a:t>
                      </a:r>
                      <a:r>
                        <a:rPr lang="en-US" sz="2000" dirty="0"/>
                        <a:t>,</a:t>
                      </a:r>
                      <a:r>
                        <a:rPr lang="ru-RU" sz="2000" dirty="0"/>
                        <a:t> Y - сокращённый формат</a:t>
                      </a:r>
                      <a:r>
                        <a:rPr lang="en-US" sz="2000" dirty="0"/>
                        <a:t> (1970-2069)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09563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00B2FC5-69AE-4354-8C2D-2F1795B0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1225"/>
              </p:ext>
            </p:extLst>
          </p:nvPr>
        </p:nvGraphicFramePr>
        <p:xfrm>
          <a:off x="5882480" y="3971831"/>
          <a:ext cx="61823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88">
                  <a:extLst>
                    <a:ext uri="{9D8B030D-6E8A-4147-A177-3AD203B41FA5}">
                      <a16:colId xmlns:a16="http://schemas.microsoft.com/office/drawing/2014/main" val="838363101"/>
                    </a:ext>
                  </a:extLst>
                </a:gridCol>
                <a:gridCol w="5083295">
                  <a:extLst>
                    <a:ext uri="{9D8B030D-6E8A-4147-A177-3AD203B41FA5}">
                      <a16:colId xmlns:a16="http://schemas.microsoft.com/office/drawing/2014/main" val="412329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Функция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Возвращает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4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Год для указанной даты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27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Числовое значение месяца года (от 1 до 12) даты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86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Порядковый номер дня в месяце (от 1 до 31)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74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Значение часа (от 0 до 23) для времени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Значение минут (от 0 до 59) для времени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073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E6B077-17EF-4759-8B36-5A9D7A1B1F5D}"/>
              </a:ext>
            </a:extLst>
          </p:cNvPr>
          <p:cNvSpPr txBox="1"/>
          <p:nvPr/>
        </p:nvSpPr>
        <p:spPr>
          <a:xfrm>
            <a:off x="7447008" y="3485634"/>
            <a:ext cx="329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Если нужна не вся дата:</a:t>
            </a:r>
          </a:p>
        </p:txBody>
      </p:sp>
    </p:spTree>
    <p:extLst>
      <p:ext uri="{BB962C8B-B14F-4D97-AF65-F5344CB8AC3E}">
        <p14:creationId xmlns:p14="http://schemas.microsoft.com/office/powerpoint/2010/main" val="10538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8BBF12-E4B2-4902-A23D-C00FD564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39" y="2520334"/>
            <a:ext cx="10056921" cy="22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92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Дата и время. Часовые пояса. </a:t>
            </a:r>
            <a:r>
              <a:rPr lang="en-US" sz="2800" b="1" dirty="0">
                <a:solidFill>
                  <a:srgbClr val="FF0000"/>
                </a:solidFill>
              </a:rPr>
              <a:t>DATETIME </a:t>
            </a:r>
            <a:r>
              <a:rPr lang="ru-RU" sz="2800" b="1" dirty="0">
                <a:solidFill>
                  <a:srgbClr val="FF0000"/>
                </a:solidFill>
              </a:rPr>
              <a:t>и </a:t>
            </a:r>
            <a:r>
              <a:rPr lang="en-US" sz="2800" b="1" dirty="0">
                <a:solidFill>
                  <a:srgbClr val="FF0000"/>
                </a:solidFill>
              </a:rPr>
              <a:t>TIMESTAMP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Точка отсчёта – </a:t>
            </a:r>
            <a:r>
              <a:rPr lang="en-US" sz="2800" b="1" dirty="0"/>
              <a:t>UTC</a:t>
            </a:r>
            <a:r>
              <a:rPr lang="ru-RU" sz="2800" dirty="0"/>
              <a:t>. Часовой пояс задаётся в настройках сервера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ru-RU" sz="2400" dirty="0"/>
              <a:t>SET GLOBAL </a:t>
            </a:r>
            <a:r>
              <a:rPr lang="ru-RU" sz="2400" dirty="0" err="1"/>
              <a:t>time_zone</a:t>
            </a:r>
            <a:r>
              <a:rPr lang="ru-RU" sz="2400" dirty="0"/>
              <a:t> = '+03:00'; </a:t>
            </a:r>
            <a:r>
              <a:rPr lang="en-US" sz="2400" dirty="0"/>
              <a:t>#</a:t>
            </a:r>
            <a:r>
              <a:rPr lang="ru-RU" sz="2400" dirty="0"/>
              <a:t> глобально</a:t>
            </a:r>
          </a:p>
          <a:p>
            <a:pPr>
              <a:defRPr/>
            </a:pPr>
            <a:r>
              <a:rPr lang="ru-RU" sz="2400" dirty="0"/>
              <a:t>SET </a:t>
            </a:r>
            <a:r>
              <a:rPr lang="ru-RU" sz="2400" dirty="0" err="1"/>
              <a:t>time_zone</a:t>
            </a:r>
            <a:r>
              <a:rPr lang="ru-RU" sz="2400" dirty="0"/>
              <a:t> = '+03:00’;</a:t>
            </a:r>
            <a:r>
              <a:rPr lang="en-US" sz="2400" dirty="0"/>
              <a:t>  #</a:t>
            </a:r>
            <a:r>
              <a:rPr lang="ru-RU" sz="2400" dirty="0"/>
              <a:t> для текущего пользователя</a:t>
            </a:r>
          </a:p>
          <a:p>
            <a:pPr>
              <a:defRPr/>
            </a:pPr>
            <a:r>
              <a:rPr lang="ru-RU" sz="2400" dirty="0"/>
              <a:t>SET @@</a:t>
            </a:r>
            <a:r>
              <a:rPr lang="ru-RU" sz="2400" dirty="0" err="1"/>
              <a:t>session.time_zone</a:t>
            </a:r>
            <a:r>
              <a:rPr lang="ru-RU" sz="2400" dirty="0"/>
              <a:t> = '+03:00’;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#</a:t>
            </a:r>
            <a:r>
              <a:rPr lang="ru-RU" sz="2400" dirty="0"/>
              <a:t> для текущей пользовательской сессии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FCD19B5-663C-4D27-9F38-E7E7DDA8B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49639"/>
              </p:ext>
            </p:extLst>
          </p:nvPr>
        </p:nvGraphicFramePr>
        <p:xfrm>
          <a:off x="148279" y="3834715"/>
          <a:ext cx="118872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161">
                  <a:extLst>
                    <a:ext uri="{9D8B030D-6E8A-4147-A177-3AD203B41FA5}">
                      <a16:colId xmlns:a16="http://schemas.microsoft.com/office/drawing/2014/main" val="929756480"/>
                    </a:ext>
                  </a:extLst>
                </a:gridCol>
                <a:gridCol w="4666412">
                  <a:extLst>
                    <a:ext uri="{9D8B030D-6E8A-4147-A177-3AD203B41FA5}">
                      <a16:colId xmlns:a16="http://schemas.microsoft.com/office/drawing/2014/main" val="3141127359"/>
                    </a:ext>
                  </a:extLst>
                </a:gridCol>
                <a:gridCol w="5090629">
                  <a:extLst>
                    <a:ext uri="{9D8B030D-6E8A-4147-A177-3AD203B41FA5}">
                      <a16:colId xmlns:a16="http://schemas.microsoft.com/office/drawing/2014/main" val="103915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Критерий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TIMESTAMP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Диапазон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от 1000-01-01 00:00:00 </a:t>
                      </a:r>
                      <a:br>
                        <a:rPr lang="ru-RU" sz="2400"/>
                      </a:br>
                      <a:r>
                        <a:rPr lang="ru-RU" sz="2400"/>
                        <a:t>до 9999-12-31 23:59:59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от 1970-01-01 00:00:00 </a:t>
                      </a:r>
                      <a:br>
                        <a:rPr lang="ru-RU" sz="2400"/>
                      </a:br>
                      <a:r>
                        <a:rPr lang="ru-RU" sz="2400"/>
                        <a:t>до 2038-01-19 03:14:07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81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Часовой пояс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Не учитывается </a:t>
                      </a:r>
                      <a:br>
                        <a:rPr lang="ru-RU" sz="2400"/>
                      </a:br>
                      <a:r>
                        <a:rPr lang="ru-RU" sz="2400"/>
                        <a:t>Отображается в таком виде, в котором дата была установлена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Учитывается </a:t>
                      </a:r>
                      <a:br>
                        <a:rPr lang="ru-RU" sz="2400" dirty="0"/>
                      </a:br>
                      <a:r>
                        <a:rPr lang="ru-RU" sz="2400" dirty="0"/>
                        <a:t>При выборках отображается с учётом текущего часового пояса сервера БД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50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77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Функции преобразования типов, </a:t>
            </a:r>
            <a:r>
              <a:rPr lang="en-US" sz="2800" b="1" dirty="0">
                <a:solidFill>
                  <a:srgbClr val="FF0000"/>
                </a:solidFill>
              </a:rPr>
              <a:t>CAST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509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Иногда происходит неявно: </a:t>
            </a:r>
            <a:r>
              <a:rPr lang="en-US" sz="2800" dirty="0"/>
              <a:t>SELECT '50' &gt; 49, '50' &gt; 51;</a:t>
            </a:r>
            <a:r>
              <a:rPr lang="ru-RU" sz="2800" dirty="0"/>
              <a:t> </a:t>
            </a:r>
          </a:p>
          <a:p>
            <a:pPr>
              <a:defRPr/>
            </a:pPr>
            <a:r>
              <a:rPr lang="ru-RU" sz="2800" dirty="0"/>
              <a:t>Для явного преобразования есть </a:t>
            </a:r>
            <a:r>
              <a:rPr lang="en-US" sz="2800" b="1" dirty="0"/>
              <a:t>CAST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CONVERT</a:t>
            </a:r>
            <a:r>
              <a:rPr lang="ru-RU" sz="2800" dirty="0"/>
              <a:t>. Если конвертация невозможна, возвращается </a:t>
            </a:r>
            <a:r>
              <a:rPr lang="en-US" sz="2800" dirty="0"/>
              <a:t>&lt;NULL&gt;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CAST(value AS </a:t>
            </a:r>
            <a:r>
              <a:rPr lang="en-US" sz="2800" dirty="0" err="1"/>
              <a:t>data_type</a:t>
            </a:r>
            <a:r>
              <a:rPr lang="en-US" sz="2800" dirty="0"/>
              <a:t>)  # </a:t>
            </a:r>
            <a:r>
              <a:rPr lang="ru-RU" sz="2800" dirty="0"/>
              <a:t>стандартный </a:t>
            </a:r>
            <a:r>
              <a:rPr lang="en-US" sz="2800" dirty="0"/>
              <a:t>SQL</a:t>
            </a:r>
          </a:p>
          <a:p>
            <a:pPr>
              <a:defRPr/>
            </a:pPr>
            <a:r>
              <a:rPr lang="en-US" sz="2800" dirty="0"/>
              <a:t>CONVERT(</a:t>
            </a:r>
            <a:r>
              <a:rPr lang="en-US" sz="2800" dirty="0" err="1"/>
              <a:t>data_type</a:t>
            </a:r>
            <a:r>
              <a:rPr lang="en-US" sz="2800" dirty="0"/>
              <a:t>, value)  # </a:t>
            </a:r>
            <a:r>
              <a:rPr lang="ru-RU" sz="2800" dirty="0"/>
              <a:t>диалект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Для обработки ошибок можно использовать </a:t>
            </a:r>
            <a:r>
              <a:rPr lang="en-US" sz="2800" dirty="0"/>
              <a:t>TRY_* (CAST, CONVERT, PARSE)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2230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86192" y="3136612"/>
            <a:ext cx="5344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Базы данных и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4408513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Создание и удаление баз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558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Создание</a:t>
            </a:r>
            <a:r>
              <a:rPr lang="ru-RU" sz="3200" dirty="0"/>
              <a:t> БД: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	</a:t>
            </a:r>
            <a:r>
              <a:rPr lang="en-US" sz="3200" b="1" dirty="0"/>
              <a:t>CREATE</a:t>
            </a:r>
            <a:r>
              <a:rPr lang="en-US" sz="3200" dirty="0"/>
              <a:t> DATABASE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  <a:p>
            <a:pPr>
              <a:defRPr/>
            </a:pPr>
            <a:r>
              <a:rPr lang="ru-RU" sz="3200" b="1" dirty="0"/>
              <a:t>Просмотр</a:t>
            </a:r>
            <a:r>
              <a:rPr lang="ru-RU" sz="3200" dirty="0"/>
              <a:t> </a:t>
            </a:r>
            <a:r>
              <a:rPr lang="ru-RU" sz="3200" b="1" dirty="0"/>
              <a:t>существующих</a:t>
            </a:r>
            <a:r>
              <a:rPr lang="ru-RU" sz="3200" dirty="0"/>
              <a:t>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SHOW</a:t>
            </a:r>
            <a:r>
              <a:rPr lang="en-US" sz="3200" dirty="0"/>
              <a:t> DATABASES </a:t>
            </a:r>
            <a:r>
              <a:rPr lang="ru-RU" sz="3200" dirty="0"/>
              <a:t> </a:t>
            </a:r>
            <a:r>
              <a:rPr lang="en-US" sz="3200" dirty="0"/>
              <a:t># </a:t>
            </a:r>
            <a:r>
              <a:rPr lang="ru-RU" sz="3200" dirty="0"/>
              <a:t>вернёт пользовательские и служебные</a:t>
            </a:r>
            <a:endParaRPr lang="en-US" sz="3200" dirty="0"/>
          </a:p>
          <a:p>
            <a:pPr>
              <a:defRPr/>
            </a:pPr>
            <a:r>
              <a:rPr lang="ru-RU" sz="3200" b="1" dirty="0"/>
              <a:t>Удаление</a:t>
            </a:r>
            <a:r>
              <a:rPr lang="ru-RU" sz="3200" dirty="0"/>
              <a:t>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DROP</a:t>
            </a:r>
            <a:r>
              <a:rPr lang="en-US" sz="3200" dirty="0"/>
              <a:t> DATABASE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  <a:p>
            <a:pPr>
              <a:defRPr/>
            </a:pPr>
            <a:r>
              <a:rPr lang="ru-RU" sz="3200" b="1" dirty="0"/>
              <a:t>Условие</a:t>
            </a:r>
            <a:r>
              <a:rPr lang="ru-RU" sz="3200" dirty="0"/>
              <a:t> на существование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IF</a:t>
            </a:r>
            <a:r>
              <a:rPr lang="en-US" sz="3200" dirty="0"/>
              <a:t> [NOT] </a:t>
            </a:r>
            <a:r>
              <a:rPr lang="en-US" sz="3200" b="1" dirty="0"/>
              <a:t>EXIST</a:t>
            </a:r>
          </a:p>
          <a:p>
            <a:pPr>
              <a:defRPr/>
            </a:pPr>
            <a:r>
              <a:rPr lang="en-US" sz="3200" dirty="0"/>
              <a:t>	CREATE DATABASE </a:t>
            </a:r>
            <a:r>
              <a:rPr lang="en-US" sz="3200" b="1" dirty="0"/>
              <a:t>IF NOT EXIST </a:t>
            </a:r>
            <a:r>
              <a:rPr lang="en-US" sz="3200" dirty="0" err="1"/>
              <a:t>имя_базы_данных</a:t>
            </a:r>
            <a:r>
              <a:rPr lang="en-US" sz="3200" dirty="0"/>
              <a:t>;</a:t>
            </a:r>
          </a:p>
          <a:p>
            <a:pPr>
              <a:defRPr/>
            </a:pPr>
            <a:r>
              <a:rPr lang="en-US" sz="3200" dirty="0"/>
              <a:t>	DROP DATABASE </a:t>
            </a:r>
            <a:r>
              <a:rPr lang="en-US" sz="3200" b="1" dirty="0"/>
              <a:t>IF EXIST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49993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Создание, удаление таблицы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88324"/>
            <a:ext cx="111963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Выбор</a:t>
            </a:r>
            <a:r>
              <a:rPr lang="ru-RU" sz="2800" dirty="0"/>
              <a:t> базы данных:</a:t>
            </a:r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b="1" dirty="0"/>
              <a:t>USE</a:t>
            </a:r>
            <a:r>
              <a:rPr lang="en-US" sz="2800" dirty="0"/>
              <a:t> </a:t>
            </a:r>
            <a:r>
              <a:rPr lang="ru-RU" sz="2800" dirty="0" err="1"/>
              <a:t>имя_базы_данных</a:t>
            </a:r>
            <a:r>
              <a:rPr lang="ru-RU" sz="2800" dirty="0"/>
              <a:t>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Создание</a:t>
            </a:r>
            <a:r>
              <a:rPr lang="ru-RU" sz="2800" dirty="0"/>
              <a:t> таблицы:</a:t>
            </a:r>
          </a:p>
          <a:p>
            <a:pPr>
              <a:defRPr/>
            </a:pPr>
            <a:r>
              <a:rPr lang="en-US" sz="2800" b="1" dirty="0"/>
              <a:t>	CREATE</a:t>
            </a:r>
            <a:r>
              <a:rPr lang="en-US" sz="2800" dirty="0"/>
              <a:t> TABLE [IF NOT EXIST] </a:t>
            </a:r>
            <a:r>
              <a:rPr lang="ru-RU" sz="2800" dirty="0" err="1"/>
              <a:t>имя_таблицы</a:t>
            </a:r>
            <a:r>
              <a:rPr lang="ru-RU" sz="2800" dirty="0"/>
              <a:t> (</a:t>
            </a:r>
          </a:p>
          <a:p>
            <a:pPr lvl="2">
              <a:defRPr/>
            </a:pPr>
            <a:r>
              <a:rPr lang="ru-RU" sz="2800" dirty="0"/>
              <a:t>     столбец_1 </a:t>
            </a:r>
            <a:r>
              <a:rPr lang="ru-RU" sz="2800" dirty="0" err="1"/>
              <a:t>тип_данных</a:t>
            </a:r>
            <a:r>
              <a:rPr lang="ru-RU" sz="2800" dirty="0"/>
              <a:t>,</a:t>
            </a:r>
          </a:p>
          <a:p>
            <a:pPr lvl="2">
              <a:defRPr/>
            </a:pPr>
            <a:r>
              <a:rPr lang="ru-RU" sz="2800" dirty="0"/>
              <a:t>    [столбец_2 </a:t>
            </a:r>
            <a:r>
              <a:rPr lang="ru-RU" sz="2800" dirty="0" err="1"/>
              <a:t>тип_данных</a:t>
            </a:r>
            <a:r>
              <a:rPr lang="ru-RU" sz="2800" dirty="0"/>
              <a:t>,]</a:t>
            </a:r>
          </a:p>
          <a:p>
            <a:pPr lvl="2">
              <a:defRPr/>
            </a:pPr>
            <a:r>
              <a:rPr lang="ru-RU" sz="2800" dirty="0"/>
              <a:t>    ...</a:t>
            </a:r>
          </a:p>
          <a:p>
            <a:pPr lvl="2">
              <a:defRPr/>
            </a:pPr>
            <a:r>
              <a:rPr lang="ru-RU" sz="2800" dirty="0"/>
              <a:t>    [столбец_</a:t>
            </a:r>
            <a:r>
              <a:rPr lang="en-US" sz="2800" dirty="0"/>
              <a:t>n </a:t>
            </a:r>
            <a:r>
              <a:rPr lang="ru-RU" sz="2800" dirty="0" err="1"/>
              <a:t>тип_данных</a:t>
            </a:r>
            <a:r>
              <a:rPr lang="ru-RU" sz="2800" dirty="0"/>
              <a:t>,]</a:t>
            </a:r>
          </a:p>
          <a:p>
            <a:pPr lvl="2">
              <a:defRPr/>
            </a:pPr>
            <a:r>
              <a:rPr lang="ru-RU" sz="2800" dirty="0"/>
              <a:t>);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Удаление</a:t>
            </a:r>
            <a:r>
              <a:rPr lang="ru-RU" sz="2800" dirty="0"/>
              <a:t> таблицы:</a:t>
            </a:r>
          </a:p>
          <a:p>
            <a:pPr>
              <a:defRPr/>
            </a:pPr>
            <a:r>
              <a:rPr lang="en-US" sz="2800" dirty="0"/>
              <a:t>	</a:t>
            </a:r>
            <a:r>
              <a:rPr lang="en-US" sz="2800" b="1" dirty="0"/>
              <a:t>DROP</a:t>
            </a:r>
            <a:r>
              <a:rPr lang="en-US" sz="2800" dirty="0"/>
              <a:t> TABLE [IF EXIST] </a:t>
            </a:r>
            <a:r>
              <a:rPr lang="en-US" sz="2800" dirty="0" err="1"/>
              <a:t>имя_таблицы</a:t>
            </a:r>
            <a:r>
              <a:rPr lang="en-US" sz="2800" dirty="0"/>
              <a:t>;</a:t>
            </a:r>
            <a:endParaRPr lang="ru-RU" sz="2800" dirty="0"/>
          </a:p>
          <a:p>
            <a:pPr lvl="2"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301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Дополнительные параметры определения столбцов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PRIMARY KEY</a:t>
            </a:r>
            <a:r>
              <a:rPr lang="ru-RU" sz="2400" dirty="0"/>
              <a:t>: указывает колонку или множество колонок как </a:t>
            </a:r>
            <a:r>
              <a:rPr lang="ru-RU" sz="2400" b="1" dirty="0"/>
              <a:t>первичный ключ</a:t>
            </a:r>
            <a:r>
              <a:rPr lang="ru-RU" sz="2400" dirty="0"/>
              <a:t>.</a:t>
            </a:r>
          </a:p>
          <a:p>
            <a:r>
              <a:rPr lang="ru-RU" sz="2400" b="1" dirty="0"/>
              <a:t>AUTO_INCREMENT</a:t>
            </a:r>
            <a:r>
              <a:rPr lang="ru-RU" sz="2400" dirty="0"/>
              <a:t>: значение колонки будет </a:t>
            </a:r>
            <a:r>
              <a:rPr lang="ru-RU" sz="2400" b="1" dirty="0"/>
              <a:t>автоматически увеличиваться </a:t>
            </a:r>
            <a:r>
              <a:rPr lang="ru-RU" sz="2400" dirty="0"/>
              <a:t>при добавлении записей в таблицу. В таблице не более 1 AUTO_INCREMENT колонки.</a:t>
            </a:r>
          </a:p>
          <a:p>
            <a:r>
              <a:rPr lang="ru-RU" sz="2400" b="1" dirty="0"/>
              <a:t>UNIQUE</a:t>
            </a:r>
            <a:r>
              <a:rPr lang="ru-RU" sz="2400" dirty="0"/>
              <a:t>: Значения в колонке должны быть </a:t>
            </a:r>
            <a:r>
              <a:rPr lang="ru-RU" sz="2400" b="1" dirty="0"/>
              <a:t>уникальными</a:t>
            </a:r>
            <a:r>
              <a:rPr lang="ru-RU" sz="2400" dirty="0"/>
              <a:t> для всех записей.</a:t>
            </a:r>
          </a:p>
          <a:p>
            <a:r>
              <a:rPr lang="ru-RU" sz="2400" b="1" dirty="0"/>
              <a:t>NOT NULL</a:t>
            </a:r>
            <a:r>
              <a:rPr lang="ru-RU" sz="2400" dirty="0"/>
              <a:t>: Значения в данной колонке должны быть </a:t>
            </a:r>
            <a:r>
              <a:rPr lang="ru-RU" sz="2400" b="1" dirty="0"/>
              <a:t>отличными от NULL</a:t>
            </a:r>
            <a:r>
              <a:rPr lang="ru-RU" sz="2400" dirty="0"/>
              <a:t>.</a:t>
            </a:r>
          </a:p>
          <a:p>
            <a:r>
              <a:rPr lang="ru-RU" sz="2400" b="1" dirty="0"/>
              <a:t>DEFAULT</a:t>
            </a:r>
            <a:r>
              <a:rPr lang="ru-RU" sz="2400" dirty="0"/>
              <a:t>: Значение </a:t>
            </a:r>
            <a:r>
              <a:rPr lang="ru-RU" sz="2400" b="1" dirty="0"/>
              <a:t>по</a:t>
            </a:r>
            <a:r>
              <a:rPr lang="ru-RU" sz="2400" dirty="0"/>
              <a:t> </a:t>
            </a:r>
            <a:r>
              <a:rPr lang="ru-RU" sz="2400" b="1" dirty="0"/>
              <a:t>умолчанию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en-US" sz="2400" dirty="0"/>
              <a:t>CREATE TABLE </a:t>
            </a:r>
            <a:r>
              <a:rPr lang="ru-RU" sz="2400" dirty="0" err="1"/>
              <a:t>имя_таблицы</a:t>
            </a:r>
            <a:r>
              <a:rPr lang="ru-RU" sz="2400" dirty="0"/>
              <a:t> (</a:t>
            </a:r>
          </a:p>
          <a:p>
            <a:pPr lvl="2">
              <a:defRPr/>
            </a:pPr>
            <a:r>
              <a:rPr lang="ru-RU" sz="2400" dirty="0"/>
              <a:t>     столбец_1 </a:t>
            </a:r>
            <a:r>
              <a:rPr lang="ru-RU" sz="2400" dirty="0" err="1"/>
              <a:t>тип_данных</a:t>
            </a:r>
            <a:r>
              <a:rPr lang="en-US" sz="2400" dirty="0"/>
              <a:t> [</a:t>
            </a:r>
            <a:r>
              <a:rPr lang="ru-RU" sz="2400" b="1" dirty="0">
                <a:solidFill>
                  <a:srgbClr val="FF0000"/>
                </a:solidFill>
              </a:rPr>
              <a:t>параметры</a:t>
            </a:r>
            <a:r>
              <a:rPr lang="en-US" sz="2400" dirty="0"/>
              <a:t>]</a:t>
            </a:r>
            <a:endParaRPr lang="ru-RU" sz="2400" dirty="0"/>
          </a:p>
          <a:p>
            <a:pPr lvl="2">
              <a:defRPr/>
            </a:pPr>
            <a:r>
              <a:rPr lang="ru-RU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5445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Первичные и внешние ключи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01053" y="920165"/>
            <a:ext cx="111963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Первичный ключ можно определить отдельно:</a:t>
            </a:r>
          </a:p>
          <a:p>
            <a:pPr>
              <a:defRPr/>
            </a:pPr>
            <a:r>
              <a:rPr lang="en-US" sz="2400" dirty="0"/>
              <a:t>CREATE TABLE </a:t>
            </a:r>
            <a:r>
              <a:rPr lang="ru-RU" sz="2400" dirty="0" err="1"/>
              <a:t>имя_таблицы</a:t>
            </a:r>
            <a:r>
              <a:rPr lang="ru-RU" sz="2400" dirty="0"/>
              <a:t> (</a:t>
            </a:r>
          </a:p>
          <a:p>
            <a:pPr>
              <a:defRPr/>
            </a:pPr>
            <a:r>
              <a:rPr lang="ru-RU" sz="2400" dirty="0"/>
              <a:t>     столбец_1 </a:t>
            </a:r>
            <a:r>
              <a:rPr lang="ru-RU" sz="2400" dirty="0" err="1"/>
              <a:t>тип_данных</a:t>
            </a:r>
            <a:r>
              <a:rPr lang="ru-RU" sz="2400" dirty="0"/>
              <a:t>,</a:t>
            </a:r>
          </a:p>
          <a:p>
            <a:pPr>
              <a:defRPr/>
            </a:pPr>
            <a:r>
              <a:rPr lang="ru-RU" sz="2400" dirty="0"/>
              <a:t>    [столбец_</a:t>
            </a:r>
            <a:r>
              <a:rPr lang="en-US" sz="2400" dirty="0"/>
              <a:t>n </a:t>
            </a:r>
            <a:r>
              <a:rPr lang="ru-RU" sz="2400" dirty="0" err="1"/>
              <a:t>тип_данных</a:t>
            </a:r>
            <a:r>
              <a:rPr lang="ru-RU" sz="2400" dirty="0"/>
              <a:t>,]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    PRIMARY KEY (</a:t>
            </a:r>
            <a:r>
              <a:rPr lang="ru-RU" sz="2400" b="1" dirty="0"/>
              <a:t>столбец</a:t>
            </a:r>
            <a:r>
              <a:rPr lang="en-US" sz="2400" b="1" dirty="0"/>
              <a:t>_n)</a:t>
            </a:r>
            <a:endParaRPr lang="ru-RU" sz="2400" b="1" dirty="0"/>
          </a:p>
          <a:p>
            <a:pPr>
              <a:defRPr/>
            </a:pPr>
            <a:r>
              <a:rPr lang="ru-RU" sz="2400" dirty="0"/>
              <a:t>);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Внешний ключ: нужно гарантировать, что в другой таблице есть соответствующие первичный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400" b="1" dirty="0"/>
              <a:t>FOREIGN KEY </a:t>
            </a:r>
            <a:r>
              <a:rPr lang="ru-RU" sz="2400" dirty="0"/>
              <a:t>(</a:t>
            </a:r>
            <a:r>
              <a:rPr lang="ru-RU" sz="2400" dirty="0" err="1"/>
              <a:t>столбец_собственный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b="1" dirty="0"/>
              <a:t>REFERENCES</a:t>
            </a:r>
            <a:r>
              <a:rPr lang="en-US" sz="2400" dirty="0"/>
              <a:t> </a:t>
            </a:r>
            <a:r>
              <a:rPr lang="ru-RU" sz="2400" dirty="0" err="1"/>
              <a:t>внешняя_таблица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столбец_во_внешней_таблице</a:t>
            </a:r>
            <a:r>
              <a:rPr lang="ru-RU" sz="2400" dirty="0"/>
              <a:t>),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[ON DELETE </a:t>
            </a:r>
            <a:r>
              <a:rPr lang="ru-RU" sz="2400" dirty="0"/>
              <a:t>действие]</a:t>
            </a:r>
            <a:endParaRPr lang="en-US" sz="2400" dirty="0"/>
          </a:p>
          <a:p>
            <a:pPr>
              <a:defRPr/>
            </a:pPr>
            <a:r>
              <a:rPr lang="ru-RU" sz="2400" dirty="0"/>
              <a:t>[</a:t>
            </a:r>
            <a:r>
              <a:rPr lang="en-US" sz="2400" dirty="0"/>
              <a:t>ON UPDATE </a:t>
            </a:r>
            <a:r>
              <a:rPr lang="ru-RU" sz="2400" dirty="0"/>
              <a:t>действие]</a:t>
            </a:r>
            <a:endParaRPr lang="en-US" sz="2400" dirty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361A4-DE4B-40E3-86CE-6DBC0796BE43}"/>
              </a:ext>
            </a:extLst>
          </p:cNvPr>
          <p:cNvSpPr txBox="1"/>
          <p:nvPr/>
        </p:nvSpPr>
        <p:spPr>
          <a:xfrm>
            <a:off x="4301971" y="5617686"/>
            <a:ext cx="4502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Действия:</a:t>
            </a:r>
          </a:p>
          <a:p>
            <a:r>
              <a:rPr lang="en-US" dirty="0"/>
              <a:t>RESTRICT</a:t>
            </a:r>
            <a:r>
              <a:rPr lang="ru-RU" dirty="0"/>
              <a:t> (запретить удаление)</a:t>
            </a:r>
          </a:p>
          <a:p>
            <a:r>
              <a:rPr lang="en-US" dirty="0"/>
              <a:t>CASCADE</a:t>
            </a:r>
            <a:r>
              <a:rPr lang="ru-RU" dirty="0"/>
              <a:t> (обновить/удалить связанных),</a:t>
            </a:r>
          </a:p>
          <a:p>
            <a:r>
              <a:rPr lang="en-US" dirty="0"/>
              <a:t>SET NULL </a:t>
            </a:r>
            <a:r>
              <a:rPr lang="ru-RU" dirty="0"/>
              <a:t>(заменить значение поля на </a:t>
            </a:r>
            <a:r>
              <a:rPr lang="en-US" dirty="0"/>
              <a:t>NULL)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105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Заключение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67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877397" y="1290409"/>
            <a:ext cx="107320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Обсудили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Существующие СУБД. Типы, структура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Выборка данных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Манипулирование данными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Типы данных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Работа с БД и таблицами</a:t>
            </a:r>
          </a:p>
          <a:p>
            <a:pPr>
              <a:defRPr/>
            </a:pPr>
            <a:r>
              <a:rPr lang="ru-RU" sz="3200" dirty="0"/>
              <a:t>Далее: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dirty="0"/>
              <a:t>Практика №1 (по основам </a:t>
            </a:r>
            <a:r>
              <a:rPr lang="en-US" sz="3200" dirty="0"/>
              <a:t>SQL</a:t>
            </a:r>
            <a:r>
              <a:rPr lang="ru-RU" sz="3200" dirty="0"/>
              <a:t>): </a:t>
            </a:r>
            <a:r>
              <a:rPr lang="en-US" sz="2400" dirty="0" err="1"/>
              <a:t>Python+SQLite</a:t>
            </a:r>
            <a:r>
              <a:rPr lang="en-US" sz="2400" dirty="0"/>
              <a:t>, </a:t>
            </a:r>
            <a:r>
              <a:rPr lang="ru-RU" sz="2400" dirty="0"/>
              <a:t>делаем вместе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dirty="0"/>
              <a:t>Практика №2 (поиск злоумышленников): </a:t>
            </a:r>
            <a:r>
              <a:rPr lang="ru-RU" sz="2400" dirty="0"/>
              <a:t>Расследование с применением запросов к БД оператора сотовой </a:t>
            </a:r>
            <a:r>
              <a:rPr lang="ru-RU" sz="2400"/>
              <a:t>связи.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164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Типы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Реляционные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Key-valu</a:t>
            </a:r>
            <a:r>
              <a:rPr lang="en-US" sz="3200" dirty="0"/>
              <a:t>e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Документоориентированные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Графовые</a:t>
            </a:r>
            <a:endParaRPr lang="ru-RU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C16E89-AC26-4CC4-BBF2-05E94250109D}"/>
              </a:ext>
            </a:extLst>
          </p:cNvPr>
          <p:cNvSpPr/>
          <p:nvPr/>
        </p:nvSpPr>
        <p:spPr>
          <a:xfrm>
            <a:off x="378017" y="6352143"/>
            <a:ext cx="559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https://habr.com/ru/companies/amvera/articles/754702/</a:t>
            </a:r>
          </a:p>
        </p:txBody>
      </p:sp>
    </p:spTree>
    <p:extLst>
      <p:ext uri="{BB962C8B-B14F-4D97-AF65-F5344CB8AC3E}">
        <p14:creationId xmlns:p14="http://schemas.microsoft.com/office/powerpoint/2010/main" val="7749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Реляционные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Базы данных, в основе построения которых лежит реляционная модель</a:t>
            </a:r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Модель данных </a:t>
            </a:r>
            <a:r>
              <a:rPr lang="ru-RU" sz="2000" dirty="0"/>
              <a:t>в реляционных БД определена заранее и является строго типизированной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Данные хранятся в </a:t>
            </a:r>
            <a:r>
              <a:rPr lang="ru-RU" sz="2000" b="1" dirty="0"/>
              <a:t>таблицах</a:t>
            </a:r>
            <a:r>
              <a:rPr lang="ru-RU" sz="2000" dirty="0"/>
              <a:t>, состоящих из столбцов и строк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 пересечении каждого столбца и строчки допускается только </a:t>
            </a:r>
            <a:r>
              <a:rPr lang="ru-RU" sz="2000" b="1" dirty="0"/>
              <a:t>одно</a:t>
            </a:r>
            <a:r>
              <a:rPr lang="ru-RU" sz="2000" dirty="0"/>
              <a:t>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Каждый столбец </a:t>
            </a:r>
            <a:r>
              <a:rPr lang="ru-RU" sz="2000" dirty="0" err="1"/>
              <a:t>проименован</a:t>
            </a:r>
            <a:r>
              <a:rPr lang="ru-RU" sz="2000" dirty="0"/>
              <a:t> и имеет определённый </a:t>
            </a:r>
            <a:r>
              <a:rPr lang="ru-RU" sz="2000" b="1" dirty="0"/>
              <a:t>тип</a:t>
            </a:r>
            <a:r>
              <a:rPr lang="ru-RU" sz="2000" dirty="0"/>
              <a:t>, которому следуют значения со </a:t>
            </a:r>
            <a:r>
              <a:rPr lang="ru-RU" sz="2000" b="1" dirty="0"/>
              <a:t>всех</a:t>
            </a:r>
            <a:r>
              <a:rPr lang="ru-RU" sz="2000" dirty="0"/>
              <a:t> строк в данном столбце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Столбцы располагаются в определённом порядке, который определяется при создании таблицы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таблице может не быть ни одной строчки, но обязательно должен быть </a:t>
            </a:r>
            <a:r>
              <a:rPr lang="ru-RU" sz="2000" b="1" dirty="0"/>
              <a:t>хотя бы один столбец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Запросы к базе данных возвращают результат в виде </a:t>
            </a:r>
            <a:r>
              <a:rPr lang="ru-RU" sz="2000" b="1" dirty="0"/>
              <a:t>таблиц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2000" dirty="0"/>
              <a:t>Oracle, MySQL, PostgreSQL, SQLite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428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Key-value </a:t>
            </a:r>
            <a:r>
              <a:rPr lang="ru-RU" sz="2800" b="1" dirty="0">
                <a:solidFill>
                  <a:srgbClr val="FF0000"/>
                </a:solidFill>
              </a:rPr>
              <a:t>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Тип баз данных, которые хранят данные как совокупность пар «ключ-значение», в которых ключ служит уникальным идентификатором</a:t>
            </a:r>
          </a:p>
          <a:p>
            <a:pPr>
              <a:defRPr/>
            </a:pPr>
            <a:endParaRPr lang="ru-RU" sz="3200" dirty="0"/>
          </a:p>
          <a:p>
            <a:r>
              <a:rPr lang="ru-RU" sz="2000" dirty="0"/>
              <a:t>+ Скорость работы</a:t>
            </a:r>
          </a:p>
          <a:p>
            <a:r>
              <a:rPr lang="ru-RU" sz="2000" dirty="0"/>
              <a:t>+ Простота модели хранения данных</a:t>
            </a:r>
          </a:p>
          <a:p>
            <a:r>
              <a:rPr lang="ru-RU" sz="2000" dirty="0"/>
              <a:t>+ Гибкость: значения могут быть любыми, включая JSON</a:t>
            </a:r>
          </a:p>
          <a:p>
            <a:r>
              <a:rPr lang="ru-RU" sz="2000" dirty="0"/>
              <a:t>- Плохо масштабируются по мере усложнения моделей данных</a:t>
            </a:r>
          </a:p>
          <a:p>
            <a:r>
              <a:rPr lang="ru-RU" sz="2000" dirty="0"/>
              <a:t>- Неэффективность при работе с группой записей</a:t>
            </a:r>
          </a:p>
          <a:p>
            <a:pPr>
              <a:defRPr/>
            </a:pPr>
            <a:r>
              <a:rPr lang="en-US" sz="2000" dirty="0"/>
              <a:t>- </a:t>
            </a:r>
            <a:r>
              <a:rPr lang="ru-RU" sz="2000" dirty="0"/>
              <a:t>Отсутствие языка запросов</a:t>
            </a:r>
          </a:p>
          <a:p>
            <a:pPr marL="342900" indent="-342900">
              <a:buFontTx/>
              <a:buChar char="-"/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Redis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2659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8275</TotalTime>
  <Words>4050</Words>
  <Application>Microsoft Office PowerPoint</Application>
  <PresentationFormat>Широкоэкранный</PresentationFormat>
  <Paragraphs>708</Paragraphs>
  <Slides>68</Slides>
  <Notes>66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4" baseType="lpstr">
      <vt:lpstr>Arial Unicode MS</vt:lpstr>
      <vt:lpstr>Arial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696</cp:revision>
  <dcterms:created xsi:type="dcterms:W3CDTF">2020-07-22T09:29:31Z</dcterms:created>
  <dcterms:modified xsi:type="dcterms:W3CDTF">2024-01-23T14:55:47Z</dcterms:modified>
</cp:coreProperties>
</file>