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32" r:id="rId3"/>
    <p:sldId id="346" r:id="rId4"/>
    <p:sldId id="331" r:id="rId5"/>
    <p:sldId id="347" r:id="rId6"/>
    <p:sldId id="348" r:id="rId7"/>
    <p:sldId id="333" r:id="rId8"/>
    <p:sldId id="334" r:id="rId9"/>
    <p:sldId id="335" r:id="rId10"/>
    <p:sldId id="344" r:id="rId11"/>
    <p:sldId id="345" r:id="rId12"/>
    <p:sldId id="31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0465" autoAdjust="0"/>
  </p:normalViewPr>
  <p:slideViewPr>
    <p:cSldViewPr snapToGrid="0">
      <p:cViewPr varScale="1">
        <p:scale>
          <a:sx n="103" d="100"/>
          <a:sy n="103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82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8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1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95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51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58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40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ivanov@ussc.r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gif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компьютерного зрения в кибербезопасности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7174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Иванов Пётр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Младший исследователь исследовательского центра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UDV Group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paivanov@ussc.ru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telegram: @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Napaste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Домашнее задание (опция 1)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0B9257C1-EE6A-40A0-904A-46D3E189BBBC}"/>
              </a:ext>
            </a:extLst>
          </p:cNvPr>
          <p:cNvSpPr txBox="1">
            <a:spLocks/>
          </p:cNvSpPr>
          <p:nvPr/>
        </p:nvSpPr>
        <p:spPr>
          <a:xfrm>
            <a:off x="763284" y="1452208"/>
            <a:ext cx="10948817" cy="500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 ходе практики мы обучим простенькую </a:t>
            </a:r>
            <a:r>
              <a:rPr lang="ru-RU" dirty="0" err="1"/>
              <a:t>сверточную</a:t>
            </a:r>
            <a:r>
              <a:rPr lang="ru-RU" dirty="0"/>
              <a:t> сеть классифицировать изображения на 10 классов на </a:t>
            </a:r>
            <a:r>
              <a:rPr lang="ru-RU" dirty="0" err="1"/>
              <a:t>датасете</a:t>
            </a:r>
            <a:r>
              <a:rPr lang="ru-RU" dirty="0"/>
              <a:t> </a:t>
            </a:r>
            <a:r>
              <a:rPr lang="en-US" dirty="0"/>
              <a:t>CIFAR-10</a:t>
            </a:r>
            <a:r>
              <a:rPr lang="ru-RU" dirty="0"/>
              <a:t>. Обученная модель будет иметь около 0.9 </a:t>
            </a:r>
            <a:r>
              <a:rPr lang="en-US" dirty="0"/>
              <a:t>ROC-AUC </a:t>
            </a:r>
            <a:r>
              <a:rPr lang="ru-RU" dirty="0"/>
              <a:t>на </a:t>
            </a:r>
            <a:r>
              <a:rPr lang="ru-RU" dirty="0" err="1"/>
              <a:t>валидационной</a:t>
            </a:r>
            <a:r>
              <a:rPr lang="ru-RU" dirty="0"/>
              <a:t> части </a:t>
            </a:r>
            <a:r>
              <a:rPr lang="ru-RU" dirty="0" err="1"/>
              <a:t>датасета</a:t>
            </a:r>
            <a:r>
              <a:rPr lang="ru-RU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Ваша задача – улучшить результат, оценки прогрессивные:</a:t>
            </a:r>
          </a:p>
          <a:p>
            <a:r>
              <a:rPr lang="ru-RU" dirty="0"/>
              <a:t>0.9-0.91 – 6/10</a:t>
            </a:r>
          </a:p>
          <a:p>
            <a:r>
              <a:rPr lang="ru-RU" dirty="0"/>
              <a:t>0.91-0.93 – 8/10</a:t>
            </a:r>
          </a:p>
          <a:p>
            <a:r>
              <a:rPr lang="ru-RU" dirty="0"/>
              <a:t>0.93+ - 10/10</a:t>
            </a:r>
          </a:p>
          <a:p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Срок – до следующей практики</a:t>
            </a:r>
            <a:r>
              <a:rPr lang="en-US" dirty="0"/>
              <a:t>. </a:t>
            </a:r>
            <a:r>
              <a:rPr lang="ru-RU" dirty="0"/>
              <a:t>Форма сдачи –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Вариантов для улучшения результата множество, не обязательно менять только модель.</a:t>
            </a:r>
          </a:p>
          <a:p>
            <a:pPr marL="0" indent="0">
              <a:buNone/>
            </a:pPr>
            <a:r>
              <a:rPr lang="ru-RU" b="1"/>
              <a:t>Важно: </a:t>
            </a:r>
            <a:r>
              <a:rPr lang="ru-RU" b="1" dirty="0"/>
              <a:t>продемонстрируйте, что результат стал лучше (посчитайте метрику)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23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Домашнее задание (опция 2)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48FD038F-9E0D-4879-8283-582055B8CD9E}"/>
              </a:ext>
            </a:extLst>
          </p:cNvPr>
          <p:cNvSpPr txBox="1">
            <a:spLocks/>
          </p:cNvSpPr>
          <p:nvPr/>
        </p:nvSpPr>
        <p:spPr>
          <a:xfrm>
            <a:off x="685463" y="1393843"/>
            <a:ext cx="112865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Сделать все то же, что мы сделали на практике для другого набора данных – </a:t>
            </a:r>
            <a:r>
              <a:rPr lang="en-US" sz="2400" dirty="0"/>
              <a:t>MNIST</a:t>
            </a:r>
            <a:r>
              <a:rPr lang="ru-RU" sz="2400" dirty="0"/>
              <a:t>. Набор данных можно спокойно найти в </a:t>
            </a:r>
            <a:r>
              <a:rPr lang="ru-RU" sz="2400" dirty="0" err="1"/>
              <a:t>гугле</a:t>
            </a:r>
            <a:r>
              <a:rPr lang="ru-RU" sz="2400" dirty="0"/>
              <a:t>. Набор крайне простой, прогрессивной шкалы оценок не будет.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Кто сделает, получит 11/10 баллов.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Срок и форма сдачи те же.</a:t>
            </a:r>
          </a:p>
        </p:txBody>
      </p:sp>
      <p:pic>
        <p:nvPicPr>
          <p:cNvPr id="11" name="Picture 2" descr="https://avatars.mds.yandex.net/i?id=fad51d55ae55e138f199e75d3ecef7c6_l-5287653-images-thumbs&amp;n=13">
            <a:extLst>
              <a:ext uri="{FF2B5EF4-FFF2-40B4-BE49-F238E27FC236}">
                <a16:creationId xmlns:a16="http://schemas.microsoft.com/office/drawing/2014/main" id="{147DA516-F14E-43AB-87BB-58E1CB8B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643" y="3531755"/>
            <a:ext cx="6590722" cy="28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9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Основные компоненты </a:t>
            </a:r>
            <a:r>
              <a:rPr lang="ru-RU" sz="2800" b="1" dirty="0" err="1">
                <a:solidFill>
                  <a:srgbClr val="FF0000"/>
                </a:solidFill>
              </a:rPr>
              <a:t>сверточных</a:t>
            </a:r>
            <a:r>
              <a:rPr lang="ru-RU" sz="2800" b="1" dirty="0">
                <a:solidFill>
                  <a:srgbClr val="FF0000"/>
                </a:solidFill>
              </a:rPr>
              <a:t> сетей. Свертки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Объект 6">
            <a:extLst>
              <a:ext uri="{FF2B5EF4-FFF2-40B4-BE49-F238E27FC236}">
                <a16:creationId xmlns:a16="http://schemas.microsoft.com/office/drawing/2014/main" id="{AD869BE8-8500-4798-B470-C1BD220FB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096"/>
            <a:ext cx="4815279" cy="48241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A497BB-5A6A-4874-9C29-6EE8DD980D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58" y="4226875"/>
            <a:ext cx="2853811" cy="19405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488EB5-1E8B-43A4-8E6C-F9BB2912E6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04" y="4243001"/>
            <a:ext cx="2853811" cy="1940591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FB3E4222-637F-413E-B421-230C4A000F25}"/>
              </a:ext>
            </a:extLst>
          </p:cNvPr>
          <p:cNvSpPr txBox="1">
            <a:spLocks/>
          </p:cNvSpPr>
          <p:nvPr/>
        </p:nvSpPr>
        <p:spPr>
          <a:xfrm>
            <a:off x="5942357" y="3385893"/>
            <a:ext cx="2853812" cy="98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Изображение, содержащее локальные признаки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D72AA03F-C255-4DE9-82CD-C6AC38B07E00}"/>
              </a:ext>
            </a:extLst>
          </p:cNvPr>
          <p:cNvSpPr txBox="1">
            <a:spLocks/>
          </p:cNvSpPr>
          <p:nvPr/>
        </p:nvSpPr>
        <p:spPr>
          <a:xfrm>
            <a:off x="9118203" y="3429000"/>
            <a:ext cx="2853812" cy="89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Те же пиксели, но перемешанные. Локальности нет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403AD69-0E07-40C8-BE2D-B62C0F469F72}"/>
              </a:ext>
            </a:extLst>
          </p:cNvPr>
          <p:cNvSpPr txBox="1">
            <a:spLocks/>
          </p:cNvSpPr>
          <p:nvPr/>
        </p:nvSpPr>
        <p:spPr>
          <a:xfrm>
            <a:off x="302005" y="1683063"/>
            <a:ext cx="11670010" cy="1533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Свертка – матричная операция с </a:t>
            </a:r>
            <a:r>
              <a:rPr lang="ru-RU" sz="1800" b="1" dirty="0"/>
              <a:t>обучаемыми</a:t>
            </a:r>
            <a:r>
              <a:rPr lang="ru-RU" sz="1800" dirty="0"/>
              <a:t> ядрами, используемая для извлечения </a:t>
            </a:r>
            <a:r>
              <a:rPr lang="ru-RU" sz="1800" b="1" dirty="0"/>
              <a:t>локальных</a:t>
            </a:r>
            <a:r>
              <a:rPr lang="ru-RU" sz="1800" dirty="0"/>
              <a:t> признаков</a:t>
            </a:r>
            <a:r>
              <a:rPr lang="en-US" sz="1800" dirty="0"/>
              <a:t> </a:t>
            </a:r>
            <a:r>
              <a:rPr lang="ru-RU" sz="1800" dirty="0"/>
              <a:t>из изображений (и не только). </a:t>
            </a:r>
          </a:p>
          <a:p>
            <a:pPr marL="0" indent="0">
              <a:buNone/>
            </a:pPr>
            <a:r>
              <a:rPr lang="ru-RU" sz="1800" dirty="0"/>
              <a:t>Каждое из ядер учится выявлять определенный признак и на основе наличия/отсутствия этих признаков «головой» сети принимается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Свертки в </a:t>
            </a:r>
            <a:r>
              <a:rPr lang="en-US" sz="2800" b="1" dirty="0" err="1">
                <a:solidFill>
                  <a:srgbClr val="FF0000"/>
                </a:solidFill>
              </a:rPr>
              <a:t>Keras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7" name="Объект 2">
            <a:extLst>
              <a:ext uri="{FF2B5EF4-FFF2-40B4-BE49-F238E27FC236}">
                <a16:creationId xmlns:a16="http://schemas.microsoft.com/office/drawing/2014/main" id="{3E797956-C8B2-422F-8804-9E294629FDF0}"/>
              </a:ext>
            </a:extLst>
          </p:cNvPr>
          <p:cNvSpPr txBox="1">
            <a:spLocks/>
          </p:cNvSpPr>
          <p:nvPr/>
        </p:nvSpPr>
        <p:spPr>
          <a:xfrm>
            <a:off x="685463" y="1393843"/>
            <a:ext cx="11026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В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ru-RU" sz="2400" dirty="0"/>
              <a:t>свертки представлены семейством слоев </a:t>
            </a:r>
            <a:r>
              <a:rPr lang="en-US" sz="2400" dirty="0" err="1"/>
              <a:t>ConvXD</a:t>
            </a:r>
            <a:r>
              <a:rPr lang="ru-RU" sz="2400" dirty="0"/>
              <a:t>, очевидно для обработки изображений используются </a:t>
            </a:r>
            <a:r>
              <a:rPr lang="en-US" sz="2400" dirty="0"/>
              <a:t>Conv2D</a:t>
            </a:r>
            <a:r>
              <a:rPr lang="ru-RU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Conv2D(</a:t>
            </a:r>
            <a:r>
              <a:rPr lang="ru-RU" altLang="ru-RU" sz="2400" dirty="0" err="1"/>
              <a:t>filters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kernel_size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strides</a:t>
            </a:r>
            <a:r>
              <a:rPr lang="ru-RU" altLang="ru-RU" sz="2400" dirty="0"/>
              <a:t>=(1, 1), </a:t>
            </a:r>
            <a:r>
              <a:rPr lang="ru-RU" altLang="ru-RU" sz="2400" dirty="0" err="1"/>
              <a:t>padding</a:t>
            </a:r>
            <a:r>
              <a:rPr lang="ru-RU" altLang="ru-RU" sz="2400" dirty="0"/>
              <a:t>="</a:t>
            </a:r>
            <a:r>
              <a:rPr lang="ru-RU" altLang="ru-RU" sz="2400" dirty="0" err="1"/>
              <a:t>valid</a:t>
            </a:r>
            <a:r>
              <a:rPr lang="ru-RU" altLang="ru-RU" sz="2400" dirty="0"/>
              <a:t>", …), где</a:t>
            </a:r>
          </a:p>
          <a:p>
            <a:r>
              <a:rPr lang="en-US" altLang="ru-RU" sz="2400" dirty="0"/>
              <a:t>filters – </a:t>
            </a:r>
            <a:r>
              <a:rPr lang="ru-RU" altLang="ru-RU" sz="2400" dirty="0"/>
              <a:t>число каналов на выходе;</a:t>
            </a:r>
          </a:p>
          <a:p>
            <a:r>
              <a:rPr lang="en-US" altLang="ru-RU" sz="2400" dirty="0" err="1"/>
              <a:t>kernel_size</a:t>
            </a:r>
            <a:r>
              <a:rPr lang="en-US" altLang="ru-RU" sz="2400" dirty="0"/>
              <a:t> – </a:t>
            </a:r>
            <a:r>
              <a:rPr lang="ru-RU" altLang="ru-RU" sz="2400" dirty="0"/>
              <a:t>размер ядра свертки;</a:t>
            </a:r>
          </a:p>
          <a:p>
            <a:r>
              <a:rPr lang="en-US" altLang="ru-RU" sz="2400" dirty="0"/>
              <a:t>strides –</a:t>
            </a:r>
            <a:r>
              <a:rPr lang="ru-RU" altLang="ru-RU" sz="2400" dirty="0"/>
              <a:t> шаги свертки вдоль каждой из осей;</a:t>
            </a:r>
          </a:p>
          <a:p>
            <a:r>
              <a:rPr lang="en-US" altLang="ru-RU" sz="2400" dirty="0"/>
              <a:t>padding – </a:t>
            </a:r>
            <a:r>
              <a:rPr lang="ru-RU" altLang="ru-RU" sz="2400" dirty="0"/>
              <a:t>размер или способ </a:t>
            </a:r>
            <a:r>
              <a:rPr lang="ru-RU" altLang="ru-RU" sz="2400" dirty="0" err="1"/>
              <a:t>паддинга</a:t>
            </a:r>
            <a:r>
              <a:rPr lang="ru-RU" altLang="ru-RU" sz="2400" dirty="0"/>
              <a:t> входного изображения.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451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Основные компоненты </a:t>
            </a:r>
            <a:r>
              <a:rPr lang="ru-RU" sz="2800" b="1" dirty="0" err="1">
                <a:solidFill>
                  <a:srgbClr val="FF0000"/>
                </a:solidFill>
              </a:rPr>
              <a:t>сверточных</a:t>
            </a:r>
            <a:r>
              <a:rPr lang="ru-RU" sz="2800" b="1" dirty="0">
                <a:solidFill>
                  <a:srgbClr val="FF0000"/>
                </a:solidFill>
              </a:rPr>
              <a:t> сетей. </a:t>
            </a:r>
            <a:r>
              <a:rPr lang="ru-RU" sz="2800" b="1" dirty="0" err="1">
                <a:solidFill>
                  <a:srgbClr val="FF0000"/>
                </a:solidFill>
              </a:rPr>
              <a:t>Пулинг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44F03FCF-F657-491C-A2BF-6932D8CD2B93}"/>
              </a:ext>
            </a:extLst>
          </p:cNvPr>
          <p:cNvSpPr txBox="1">
            <a:spLocks/>
          </p:cNvSpPr>
          <p:nvPr/>
        </p:nvSpPr>
        <p:spPr>
          <a:xfrm>
            <a:off x="302005" y="1683063"/>
            <a:ext cx="11670010" cy="1533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err="1"/>
              <a:t>Пулинг</a:t>
            </a:r>
            <a:r>
              <a:rPr lang="ru-RU" sz="1800" dirty="0"/>
              <a:t> – матричная операция без обучаемых ядер, используемая для фильтрации результатов свертки и понижения размерности данных. </a:t>
            </a:r>
          </a:p>
          <a:p>
            <a:pPr marL="0" indent="0">
              <a:buNone/>
            </a:pPr>
            <a:r>
              <a:rPr lang="ru-RU" sz="1800" dirty="0" err="1"/>
              <a:t>Пулинги</a:t>
            </a:r>
            <a:r>
              <a:rPr lang="ru-RU" sz="1800" dirty="0"/>
              <a:t> бывают множества разных видов, самые популярные – </a:t>
            </a:r>
            <a:r>
              <a:rPr lang="en-US" sz="1800" dirty="0"/>
              <a:t>MaxPooling</a:t>
            </a:r>
            <a:r>
              <a:rPr lang="ru-RU" sz="1800" dirty="0"/>
              <a:t> и </a:t>
            </a:r>
            <a:r>
              <a:rPr lang="en-US" sz="1800" dirty="0" err="1"/>
              <a:t>AveragePooling</a:t>
            </a:r>
            <a:r>
              <a:rPr lang="ru-RU" sz="1800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Picture 4" descr="https://camo.githubusercontent.com/6d0f5eac1c020be6f540df82378de7cc1570c1ba500b7e83ee6377e10a508ecc/68747470733a2f2f6d6c6e6f7465626f6f6b2e6769746875622e696f2f696d672f434e4e2f706f6f6c6669672e676966">
            <a:extLst>
              <a:ext uri="{FF2B5EF4-FFF2-40B4-BE49-F238E27FC236}">
                <a16:creationId xmlns:a16="http://schemas.microsoft.com/office/drawing/2014/main" id="{67573671-C6B8-4F41-B3C7-664B375974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74" y="2673694"/>
            <a:ext cx="517207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6F6BC24-2AED-4974-B6AC-6DB9B84BBF29}"/>
              </a:ext>
            </a:extLst>
          </p:cNvPr>
          <p:cNvGrpSpPr/>
          <p:nvPr/>
        </p:nvGrpSpPr>
        <p:grpSpPr>
          <a:xfrm>
            <a:off x="6137010" y="3366367"/>
            <a:ext cx="5319320" cy="3427819"/>
            <a:chOff x="5998066" y="2938528"/>
            <a:chExt cx="5319320" cy="3427819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37A360CD-890D-4183-A08B-6AE22B7FA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066" y="2938528"/>
              <a:ext cx="2659660" cy="180856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26652601-C5F8-4D97-BD99-5859780E9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726" y="2938529"/>
              <a:ext cx="2659660" cy="1808569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479E22A-5791-4DD5-8B2E-FFFA655F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066" y="4747097"/>
              <a:ext cx="2381250" cy="1619250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D0067060-94BC-4C26-B6FD-793349A5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9316" y="4747096"/>
              <a:ext cx="1190625" cy="80962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32CEAC2-5FF2-4503-B349-41A6515F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41" y="4744999"/>
              <a:ext cx="590550" cy="400050"/>
            </a:xfrm>
            <a:prstGeom prst="rect">
              <a:avLst/>
            </a:prstGeom>
          </p:spPr>
        </p:pic>
      </p:grpSp>
      <p:sp>
        <p:nvSpPr>
          <p:cNvPr id="17" name="Объект 2">
            <a:extLst>
              <a:ext uri="{FF2B5EF4-FFF2-40B4-BE49-F238E27FC236}">
                <a16:creationId xmlns:a16="http://schemas.microsoft.com/office/drawing/2014/main" id="{F3B87CB7-1289-4307-A994-F42DFDD4B62B}"/>
              </a:ext>
            </a:extLst>
          </p:cNvPr>
          <p:cNvSpPr txBox="1">
            <a:spLocks/>
          </p:cNvSpPr>
          <p:nvPr/>
        </p:nvSpPr>
        <p:spPr>
          <a:xfrm>
            <a:off x="7185227" y="3011646"/>
            <a:ext cx="3495264" cy="3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MaxPooling </a:t>
            </a:r>
            <a:r>
              <a:rPr lang="ru-RU" sz="1800" dirty="0"/>
              <a:t>нашего котика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Пулинг</a:t>
            </a:r>
            <a:r>
              <a:rPr lang="ru-RU" sz="2800" b="1" dirty="0">
                <a:solidFill>
                  <a:srgbClr val="FF0000"/>
                </a:solidFill>
              </a:rPr>
              <a:t> в </a:t>
            </a:r>
            <a:r>
              <a:rPr lang="en-US" sz="2800" b="1" dirty="0" err="1">
                <a:solidFill>
                  <a:srgbClr val="FF0000"/>
                </a:solidFill>
              </a:rPr>
              <a:t>Keras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5761531-2693-4A64-9D6E-BB396778CEFF}"/>
              </a:ext>
            </a:extLst>
          </p:cNvPr>
          <p:cNvSpPr txBox="1">
            <a:spLocks/>
          </p:cNvSpPr>
          <p:nvPr/>
        </p:nvSpPr>
        <p:spPr>
          <a:xfrm>
            <a:off x="837863" y="1546243"/>
            <a:ext cx="11026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В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ru-RU" sz="2400" dirty="0"/>
              <a:t>операция </a:t>
            </a:r>
            <a:r>
              <a:rPr lang="ru-RU" sz="2400" dirty="0" err="1"/>
              <a:t>пулинга</a:t>
            </a:r>
            <a:r>
              <a:rPr lang="ru-RU" sz="2400" dirty="0"/>
              <a:t> представлена несколькими семействами слоев </a:t>
            </a:r>
            <a:r>
              <a:rPr lang="en-US" sz="2400" dirty="0" err="1"/>
              <a:t>MaxPoolingXD</a:t>
            </a:r>
            <a:r>
              <a:rPr lang="en-US" sz="2400" dirty="0"/>
              <a:t>, </a:t>
            </a:r>
            <a:r>
              <a:rPr lang="en-US" sz="2400" dirty="0" err="1"/>
              <a:t>AveragePoolingXD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MaxPooling2D(</a:t>
            </a:r>
            <a:r>
              <a:rPr lang="ru-RU" altLang="ru-RU" sz="2400" dirty="0" err="1"/>
              <a:t>pool_size</a:t>
            </a:r>
            <a:r>
              <a:rPr lang="ru-RU" altLang="ru-RU" sz="2400" dirty="0"/>
              <a:t>=(2, 2), </a:t>
            </a:r>
            <a:r>
              <a:rPr lang="ru-RU" altLang="ru-RU" sz="2400" dirty="0" err="1"/>
              <a:t>strides</a:t>
            </a:r>
            <a:r>
              <a:rPr lang="ru-RU" altLang="ru-RU" sz="2400" dirty="0"/>
              <a:t>=</a:t>
            </a:r>
            <a:r>
              <a:rPr lang="ru-RU" altLang="ru-RU" sz="2400" dirty="0" err="1"/>
              <a:t>None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padding</a:t>
            </a:r>
            <a:r>
              <a:rPr lang="ru-RU" altLang="ru-RU" sz="2400" dirty="0"/>
              <a:t>="</a:t>
            </a:r>
            <a:r>
              <a:rPr lang="ru-RU" altLang="ru-RU" sz="2400" dirty="0" err="1"/>
              <a:t>valid</a:t>
            </a:r>
            <a:r>
              <a:rPr lang="ru-RU" altLang="ru-RU" sz="2400" dirty="0"/>
              <a:t>“</a:t>
            </a:r>
            <a:r>
              <a:rPr lang="en-US" altLang="ru-RU" sz="2400" dirty="0"/>
              <a:t>, …) </a:t>
            </a:r>
            <a:r>
              <a:rPr lang="ru-RU" altLang="ru-RU" sz="2400" dirty="0"/>
              <a:t>где</a:t>
            </a:r>
          </a:p>
          <a:p>
            <a:r>
              <a:rPr lang="ru-RU" altLang="ru-RU" sz="2400" dirty="0" err="1"/>
              <a:t>pool_size</a:t>
            </a:r>
            <a:r>
              <a:rPr lang="en-US" altLang="ru-RU" sz="2400" dirty="0"/>
              <a:t> – </a:t>
            </a:r>
            <a:r>
              <a:rPr lang="ru-RU" altLang="ru-RU" sz="2400" dirty="0"/>
              <a:t>размер ядра </a:t>
            </a:r>
            <a:r>
              <a:rPr lang="ru-RU" altLang="ru-RU" sz="2400" dirty="0" err="1"/>
              <a:t>пулинга</a:t>
            </a:r>
            <a:r>
              <a:rPr lang="ru-RU" altLang="ru-RU" sz="2400" dirty="0"/>
              <a:t>; </a:t>
            </a:r>
          </a:p>
          <a:p>
            <a:r>
              <a:rPr lang="en-US" altLang="ru-RU" sz="2400" dirty="0"/>
              <a:t>strides –</a:t>
            </a:r>
            <a:r>
              <a:rPr lang="ru-RU" altLang="ru-RU" sz="2400" dirty="0"/>
              <a:t> шаги </a:t>
            </a:r>
            <a:r>
              <a:rPr lang="ru-RU" altLang="ru-RU" sz="2400" dirty="0" err="1"/>
              <a:t>пулинга</a:t>
            </a:r>
            <a:r>
              <a:rPr lang="ru-RU" altLang="ru-RU" sz="2400" dirty="0"/>
              <a:t> вдоль каждой из осей;</a:t>
            </a:r>
          </a:p>
          <a:p>
            <a:r>
              <a:rPr lang="en-US" altLang="ru-RU" sz="2400" dirty="0"/>
              <a:t>padding – </a:t>
            </a:r>
            <a:r>
              <a:rPr lang="ru-RU" altLang="ru-RU" sz="2400" dirty="0"/>
              <a:t>размер или способ </a:t>
            </a:r>
            <a:r>
              <a:rPr lang="ru-RU" altLang="ru-RU" sz="2400" dirty="0" err="1"/>
              <a:t>паддинга</a:t>
            </a:r>
            <a:r>
              <a:rPr lang="ru-RU" altLang="ru-RU" sz="2400" dirty="0"/>
              <a:t> входного изображения.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689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На всякий случай про функции активации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3AC532-618C-4D08-B37F-C553BCC6A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1043709"/>
            <a:ext cx="4421089" cy="41905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F3E977-763D-4A68-9DAD-BBEDF3EA1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23" y="5029200"/>
            <a:ext cx="3860222" cy="1458982"/>
          </a:xfrm>
          <a:prstGeom prst="rect">
            <a:avLst/>
          </a:prstGeom>
        </p:spPr>
      </p:pic>
      <p:pic>
        <p:nvPicPr>
          <p:cNvPr id="12" name="Picture 2" descr="https://img1.daumcdn.net/thumb/R1280x0/?scode=mtistory2&amp;fname=https:%2F%2Fblog.kakaocdn.net%2Fdn%2FQGFKh%2FbtqPQtew8NG%2FP5e54TRwt9fZqmXi55866k%2Fimg.jpg">
            <a:extLst>
              <a:ext uri="{FF2B5EF4-FFF2-40B4-BE49-F238E27FC236}">
                <a16:creationId xmlns:a16="http://schemas.microsoft.com/office/drawing/2014/main" id="{DB3BB754-B375-4BD1-A7FE-C03632AB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16478"/>
            <a:ext cx="4716461" cy="24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7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Основные компоненты </a:t>
            </a:r>
            <a:r>
              <a:rPr lang="ru-RU" sz="2800" b="1" dirty="0" err="1">
                <a:solidFill>
                  <a:srgbClr val="FF0000"/>
                </a:solidFill>
              </a:rPr>
              <a:t>сверточный</a:t>
            </a:r>
            <a:r>
              <a:rPr lang="ru-RU" sz="2800" b="1" dirty="0">
                <a:solidFill>
                  <a:srgbClr val="FF0000"/>
                </a:solidFill>
              </a:rPr>
              <a:t> сетей. </a:t>
            </a:r>
            <a:r>
              <a:rPr lang="ru-RU" sz="2800" b="1" dirty="0" err="1">
                <a:solidFill>
                  <a:srgbClr val="FF0000"/>
                </a:solidFill>
              </a:rPr>
              <a:t>Сверточный</a:t>
            </a:r>
            <a:r>
              <a:rPr lang="ru-RU" sz="2800" b="1" dirty="0">
                <a:solidFill>
                  <a:srgbClr val="FF0000"/>
                </a:solidFill>
              </a:rPr>
              <a:t> блок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27500DAA-2F50-4D46-9863-C413E7B1CCE4}"/>
              </a:ext>
            </a:extLst>
          </p:cNvPr>
          <p:cNvSpPr txBox="1">
            <a:spLocks/>
          </p:cNvSpPr>
          <p:nvPr/>
        </p:nvSpPr>
        <p:spPr>
          <a:xfrm>
            <a:off x="408627" y="1253331"/>
            <a:ext cx="11503740" cy="2316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Свертки и пулиги объединяются в блоки вида «свертка-функция_активации-пулинг».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/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Рецепт простейшей сверточной сети – несколько последовательно объединенных сверточных блоков и один-два полносвязых слоя в конце. Сверточных блоки понижают размерность данных, постепенно превращая их в вектор, который попадает в полносвязную «голову», принимающую решение.</a:t>
            </a:r>
            <a:endParaRPr lang="ru-RU" dirty="0"/>
          </a:p>
        </p:txBody>
      </p:sp>
      <p:pic>
        <p:nvPicPr>
          <p:cNvPr id="19" name="Picture 4" descr="https://indoml.files.wordpress.com/2018/03/lenet-52.png">
            <a:extLst>
              <a:ext uri="{FF2B5EF4-FFF2-40B4-BE49-F238E27FC236}">
                <a16:creationId xmlns:a16="http://schemas.microsoft.com/office/drawing/2014/main" id="{DB22282E-64E4-47D4-BF11-D7205D79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54" y="3913541"/>
            <a:ext cx="9073292" cy="24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0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Метрики оценки моделей КЗ. Классификация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7CA6DCBA-E236-444A-B169-DF8420450EAE}"/>
              </a:ext>
            </a:extLst>
          </p:cNvPr>
          <p:cNvSpPr txBox="1">
            <a:spLocks/>
          </p:cNvSpPr>
          <p:nvPr/>
        </p:nvSpPr>
        <p:spPr>
          <a:xfrm>
            <a:off x="685464" y="1393843"/>
            <a:ext cx="71726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TP – </a:t>
            </a:r>
            <a:r>
              <a:rPr lang="ru-RU" sz="2400" dirty="0"/>
              <a:t>число верно отмеченных меткой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объектов, принадлежащих классу </a:t>
            </a:r>
            <a:r>
              <a:rPr lang="en-US" sz="2400" dirty="0" err="1"/>
              <a:t>i</a:t>
            </a:r>
            <a:r>
              <a:rPr lang="en-US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FP – </a:t>
            </a:r>
            <a:r>
              <a:rPr lang="ru-RU" sz="2400" dirty="0"/>
              <a:t>число ложно отмеченных меткой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объектов, не принадлежащих классу </a:t>
            </a:r>
            <a:r>
              <a:rPr lang="en-US" sz="2400" dirty="0" err="1"/>
              <a:t>i</a:t>
            </a:r>
            <a:r>
              <a:rPr lang="en-US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FN – </a:t>
            </a:r>
            <a:r>
              <a:rPr lang="ru-RU" sz="2400" dirty="0"/>
              <a:t>число не отмеченных меткой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ru-RU" sz="2400" dirty="0"/>
              <a:t>объектов, принадлежащих классу </a:t>
            </a:r>
            <a:r>
              <a:rPr lang="en-US" sz="2400" dirty="0" err="1"/>
              <a:t>i</a:t>
            </a:r>
            <a:r>
              <a:rPr lang="ru-RU" sz="2400" dirty="0"/>
              <a:t>.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TN </a:t>
            </a:r>
            <a:r>
              <a:rPr lang="ru-RU" sz="2400" dirty="0"/>
              <a:t>- число не отмеченных меткой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ru-RU" sz="2400" dirty="0" err="1"/>
              <a:t>объектов,не</a:t>
            </a:r>
            <a:r>
              <a:rPr lang="ru-RU" sz="2400" dirty="0"/>
              <a:t> принадлежащих классу </a:t>
            </a:r>
            <a:r>
              <a:rPr lang="en-US" sz="2400" dirty="0" err="1"/>
              <a:t>i</a:t>
            </a:r>
            <a:r>
              <a:rPr lang="ru-RU" sz="2400" dirty="0"/>
              <a:t>.</a:t>
            </a:r>
            <a:endParaRPr lang="en-US" sz="2400" dirty="0"/>
          </a:p>
        </p:txBody>
      </p:sp>
      <p:pic>
        <p:nvPicPr>
          <p:cNvPr id="12" name="Picture 2" descr="https://www.tutorialexample.com/wp-content/uploads/2022/01/how-to-compute-accuracy-precision-recall-and-f1-score-in-machine-learning.png">
            <a:extLst>
              <a:ext uri="{FF2B5EF4-FFF2-40B4-BE49-F238E27FC236}">
                <a16:creationId xmlns:a16="http://schemas.microsoft.com/office/drawing/2014/main" id="{7CAA3C13-F181-4D1D-97DD-3819C8B8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1393843"/>
            <a:ext cx="38290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4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Практика. Классификация изображений на </a:t>
            </a:r>
            <a:r>
              <a:rPr lang="ru-RU" sz="2800" b="1" dirty="0" err="1">
                <a:solidFill>
                  <a:srgbClr val="FF0000"/>
                </a:solidFill>
              </a:rPr>
              <a:t>датасете</a:t>
            </a:r>
            <a:r>
              <a:rPr lang="ru-RU" sz="2800" b="1" dirty="0">
                <a:solidFill>
                  <a:srgbClr val="FF0000"/>
                </a:solidFill>
              </a:rPr>
              <a:t> CIFAR-10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ADDDAC7F-47EA-412B-8191-2EA81D2E10A6}"/>
              </a:ext>
            </a:extLst>
          </p:cNvPr>
          <p:cNvSpPr txBox="1">
            <a:spLocks/>
          </p:cNvSpPr>
          <p:nvPr/>
        </p:nvSpPr>
        <p:spPr>
          <a:xfrm>
            <a:off x="685464" y="1393843"/>
            <a:ext cx="5252053" cy="1719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10 классов, 5 тыс. изображений на класс.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/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Построим простую сверточную сеть для классификации</a:t>
            </a:r>
            <a:r>
              <a:rPr lang="en-US"/>
              <a:t> </a:t>
            </a:r>
            <a:r>
              <a:rPr lang="ru-RU"/>
              <a:t>изображений.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23003E-913E-429E-B286-82D0198F1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517" y="1239737"/>
            <a:ext cx="6034498" cy="4659549"/>
          </a:xfrm>
          <a:prstGeom prst="rect">
            <a:avLst/>
          </a:prstGeom>
        </p:spPr>
      </p:pic>
      <p:pic>
        <p:nvPicPr>
          <p:cNvPr id="12" name="Picture 4" descr="https://i2.wp.com/miro.medium.com/1*lw7nvSHBwsxjVkAw2Po2Mg.png">
            <a:extLst>
              <a:ext uri="{FF2B5EF4-FFF2-40B4-BE49-F238E27FC236}">
                <a16:creationId xmlns:a16="http://schemas.microsoft.com/office/drawing/2014/main" id="{4E496396-8010-4A26-84F5-1871C1C6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4" y="3150225"/>
            <a:ext cx="34861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avishaan.com/assets/posts/unsorted/roc-auc-en.png">
            <a:extLst>
              <a:ext uri="{FF2B5EF4-FFF2-40B4-BE49-F238E27FC236}">
                <a16:creationId xmlns:a16="http://schemas.microsoft.com/office/drawing/2014/main" id="{2B34012E-C63E-4D18-9BB8-540E54C5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" y="4486493"/>
            <a:ext cx="5877968" cy="189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963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6669</TotalTime>
  <Words>576</Words>
  <Application>Microsoft Office PowerPoint</Application>
  <PresentationFormat>Широкоэкранный</PresentationFormat>
  <Paragraphs>79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Golos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Иванов Петр Алексеевич</cp:lastModifiedBy>
  <cp:revision>280</cp:revision>
  <dcterms:created xsi:type="dcterms:W3CDTF">2020-07-22T09:29:31Z</dcterms:created>
  <dcterms:modified xsi:type="dcterms:W3CDTF">2023-10-19T11:25:45Z</dcterms:modified>
</cp:coreProperties>
</file>