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2" r:id="rId3"/>
    <p:sldId id="352" r:id="rId4"/>
    <p:sldId id="331" r:id="rId5"/>
    <p:sldId id="353" r:id="rId6"/>
    <p:sldId id="333" r:id="rId7"/>
    <p:sldId id="335" r:id="rId8"/>
    <p:sldId id="339" r:id="rId9"/>
    <p:sldId id="346" r:id="rId10"/>
    <p:sldId id="340" r:id="rId11"/>
    <p:sldId id="354" r:id="rId12"/>
    <p:sldId id="347" r:id="rId13"/>
    <p:sldId id="341" r:id="rId14"/>
    <p:sldId id="342" r:id="rId15"/>
    <p:sldId id="348" r:id="rId16"/>
    <p:sldId id="349" r:id="rId17"/>
    <p:sldId id="351" r:id="rId18"/>
    <p:sldId id="31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0465" autoAdjust="0"/>
  </p:normalViewPr>
  <p:slideViewPr>
    <p:cSldViewPr snapToGrid="0">
      <p:cViewPr varScale="1">
        <p:scale>
          <a:sx n="78" d="100"/>
          <a:sy n="78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987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993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0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7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738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320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90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3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81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5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58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0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8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30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ivanov@ussc.r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hyperlink" Target="https://www.kaggle.com/datasets?search=segmentation&amp;tags=13207-Computer+Vis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gif"/><Relationship Id="rId9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компьютерного зрения в кибербезопасности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7174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Иванов Пётр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Младший исследователь исследовательского центра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paivanov@ussc.ru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telegram: @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Napaste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Свертка наоборот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a.k.a</a:t>
            </a:r>
            <a:r>
              <a:rPr lang="en-US" sz="2800" b="1" dirty="0">
                <a:solidFill>
                  <a:srgbClr val="FF0000"/>
                </a:solidFill>
              </a:rPr>
              <a:t> Transposed Convolution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49EB92-3721-4128-8946-614AE54CE7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78" t="6523" r="2428" b="21125"/>
          <a:stretch/>
        </p:blipFill>
        <p:spPr>
          <a:xfrm>
            <a:off x="1577731" y="1218351"/>
            <a:ext cx="8488219" cy="495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Обратная свертка в </a:t>
            </a:r>
            <a:r>
              <a:rPr lang="en-US" sz="2800" b="1" dirty="0" err="1">
                <a:solidFill>
                  <a:srgbClr val="FF0000"/>
                </a:solidFill>
              </a:rPr>
              <a:t>Keras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5761531-2693-4A64-9D6E-BB396778CEFF}"/>
              </a:ext>
            </a:extLst>
          </p:cNvPr>
          <p:cNvSpPr txBox="1">
            <a:spLocks/>
          </p:cNvSpPr>
          <p:nvPr/>
        </p:nvSpPr>
        <p:spPr>
          <a:xfrm>
            <a:off x="837863" y="1546243"/>
            <a:ext cx="11026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В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ru-RU" sz="2400" dirty="0"/>
              <a:t>операция обратной свертки представлена семейством слоев </a:t>
            </a:r>
            <a:r>
              <a:rPr lang="ru-RU" altLang="ru-RU" sz="2400" dirty="0" err="1"/>
              <a:t>Conv</a:t>
            </a:r>
            <a:r>
              <a:rPr lang="en-US" altLang="ru-RU" sz="2400" dirty="0"/>
              <a:t>X</a:t>
            </a:r>
            <a:r>
              <a:rPr lang="ru-RU" altLang="ru-RU" sz="2400" dirty="0" err="1"/>
              <a:t>DTranspose</a:t>
            </a:r>
            <a:endParaRPr lang="en-US" altLang="ru-RU" sz="2400" dirty="0"/>
          </a:p>
          <a:p>
            <a:pPr marL="0" indent="0">
              <a:buNone/>
            </a:pPr>
            <a:endParaRPr lang="ru-RU" altLang="ru-RU" sz="2400" dirty="0"/>
          </a:p>
          <a:p>
            <a:pPr marL="0" indent="0">
              <a:buNone/>
            </a:pPr>
            <a:r>
              <a:rPr lang="ru-RU" altLang="ru-RU" sz="2400" dirty="0"/>
              <a:t>tf.keras.layers.Conv2DTranspose(</a:t>
            </a:r>
            <a:r>
              <a:rPr lang="ru-RU" altLang="ru-RU" sz="2400" dirty="0" err="1"/>
              <a:t>filters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kernel_size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strides</a:t>
            </a:r>
            <a:r>
              <a:rPr lang="ru-RU" altLang="ru-RU" sz="2400" dirty="0"/>
              <a:t>=(1, 1), </a:t>
            </a:r>
            <a:r>
              <a:rPr lang="ru-RU" altLang="ru-RU" sz="2400" dirty="0" err="1"/>
              <a:t>padding</a:t>
            </a:r>
            <a:r>
              <a:rPr lang="ru-RU" altLang="ru-RU" sz="2400" dirty="0"/>
              <a:t>="</a:t>
            </a:r>
            <a:r>
              <a:rPr lang="ru-RU" altLang="ru-RU" sz="2400" dirty="0" err="1"/>
              <a:t>valid</a:t>
            </a:r>
            <a:r>
              <a:rPr lang="ru-RU" altLang="ru-RU" sz="2400" dirty="0"/>
              <a:t>", </a:t>
            </a:r>
            <a:r>
              <a:rPr lang="ru-RU" altLang="ru-RU" sz="2400" dirty="0" err="1"/>
              <a:t>output_padding</a:t>
            </a:r>
            <a:r>
              <a:rPr lang="ru-RU" altLang="ru-RU" sz="2400" dirty="0"/>
              <a:t>=</a:t>
            </a:r>
            <a:r>
              <a:rPr lang="ru-RU" altLang="ru-RU" sz="2400" dirty="0" err="1"/>
              <a:t>Non</a:t>
            </a:r>
            <a:r>
              <a:rPr lang="en-US" altLang="ru-RU" sz="2400" dirty="0"/>
              <a:t>e, …)</a:t>
            </a:r>
            <a:r>
              <a:rPr lang="ru-RU" altLang="ru-RU" sz="2400" dirty="0"/>
              <a:t> где</a:t>
            </a:r>
            <a:endParaRPr lang="en-US" altLang="ru-RU" sz="2400" dirty="0"/>
          </a:p>
          <a:p>
            <a:r>
              <a:rPr lang="en-US" altLang="ru-RU" sz="2400" dirty="0"/>
              <a:t>filters – </a:t>
            </a:r>
            <a:r>
              <a:rPr lang="ru-RU" altLang="ru-RU" sz="2400" dirty="0"/>
              <a:t>число каналов на выходе;</a:t>
            </a:r>
          </a:p>
          <a:p>
            <a:r>
              <a:rPr lang="en-US" altLang="ru-RU" sz="2400" dirty="0" err="1"/>
              <a:t>kernel_size</a:t>
            </a:r>
            <a:r>
              <a:rPr lang="en-US" altLang="ru-RU" sz="2400" dirty="0"/>
              <a:t> – </a:t>
            </a:r>
            <a:r>
              <a:rPr lang="ru-RU" altLang="ru-RU" sz="2400" dirty="0"/>
              <a:t>размер ядра свертки;</a:t>
            </a:r>
          </a:p>
          <a:p>
            <a:r>
              <a:rPr lang="en-US" altLang="ru-RU" sz="2400" dirty="0"/>
              <a:t>strides –</a:t>
            </a:r>
            <a:r>
              <a:rPr lang="ru-RU" altLang="ru-RU" sz="2400" dirty="0"/>
              <a:t> шаги свертки вдоль каждой из осей;</a:t>
            </a:r>
          </a:p>
          <a:p>
            <a:r>
              <a:rPr lang="en-US" altLang="ru-RU" sz="2400" dirty="0"/>
              <a:t>padding – </a:t>
            </a:r>
            <a:r>
              <a:rPr lang="ru-RU" altLang="ru-RU" sz="2400" dirty="0"/>
              <a:t>размер или способ </a:t>
            </a:r>
            <a:r>
              <a:rPr lang="ru-RU" altLang="ru-RU" sz="2400" dirty="0" err="1"/>
              <a:t>паддинга</a:t>
            </a:r>
            <a:r>
              <a:rPr lang="ru-RU" altLang="ru-RU" sz="2400" dirty="0"/>
              <a:t> входного изображения</a:t>
            </a:r>
            <a:r>
              <a:rPr lang="en-US" altLang="ru-RU" sz="2400" dirty="0"/>
              <a:t>,</a:t>
            </a:r>
          </a:p>
          <a:p>
            <a:r>
              <a:rPr lang="en-US" altLang="ru-RU" sz="2400" dirty="0" err="1"/>
              <a:t>output_padding</a:t>
            </a:r>
            <a:r>
              <a:rPr lang="en-US" altLang="ru-RU" sz="2400" dirty="0"/>
              <a:t> – </a:t>
            </a:r>
            <a:r>
              <a:rPr lang="ru-RU" altLang="ru-RU" sz="2400" dirty="0"/>
              <a:t>размер доп. </a:t>
            </a:r>
            <a:r>
              <a:rPr lang="ru-RU" altLang="ru-RU" sz="2400" dirty="0" err="1"/>
              <a:t>паддинга</a:t>
            </a:r>
            <a:r>
              <a:rPr lang="ru-RU" altLang="ru-RU" sz="2400" dirty="0"/>
              <a:t> на выходе.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575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Свертка наоборот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a.k.a</a:t>
            </a:r>
            <a:r>
              <a:rPr lang="en-US" sz="2800" b="1" dirty="0">
                <a:solidFill>
                  <a:srgbClr val="FF0000"/>
                </a:solidFill>
              </a:rPr>
              <a:t> Transposed Convolution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Picture 4" descr="https://s2.ax1x.com/2019/09/20/njW8CF.gif">
            <a:extLst>
              <a:ext uri="{FF2B5EF4-FFF2-40B4-BE49-F238E27FC236}">
                <a16:creationId xmlns:a16="http://schemas.microsoft.com/office/drawing/2014/main" id="{F0950161-59D8-4CCF-B240-832A53649FC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49" y="1107951"/>
            <a:ext cx="9117302" cy="552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70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1" y="59715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Функции потерь моделей сегментации. Функции оценки распределения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0566E0-C031-463F-873B-B1D9E2308D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9" t="22383" r="4526" b="26928"/>
          <a:stretch/>
        </p:blipFill>
        <p:spPr>
          <a:xfrm>
            <a:off x="657080" y="1814488"/>
            <a:ext cx="3519054" cy="2124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580496-9D9D-498B-A6CA-1C4B2D20F8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4" t="25758" r="3740" b="25758"/>
          <a:stretch/>
        </p:blipFill>
        <p:spPr>
          <a:xfrm>
            <a:off x="657080" y="2352216"/>
            <a:ext cx="3833091" cy="2124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67BD3F9-0351-41FA-A2E8-70E10033755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66" t="30870" r="3457" b="23614"/>
          <a:stretch/>
        </p:blipFill>
        <p:spPr>
          <a:xfrm>
            <a:off x="657080" y="2889944"/>
            <a:ext cx="4350328" cy="2124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3DC776-FFB5-402B-ABF3-B0776BA67A6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20" t="5774"/>
          <a:stretch/>
        </p:blipFill>
        <p:spPr>
          <a:xfrm>
            <a:off x="657080" y="3427672"/>
            <a:ext cx="7902141" cy="23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46031" y="74610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Функции потерь моделей сегментации. Функции оценки пересечения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5C67956C-9B45-47A4-8815-4D9E08470E04}"/>
              </a:ext>
            </a:extLst>
          </p:cNvPr>
          <p:cNvSpPr txBox="1">
            <a:spLocks/>
          </p:cNvSpPr>
          <p:nvPr/>
        </p:nvSpPr>
        <p:spPr>
          <a:xfrm>
            <a:off x="685464" y="1393842"/>
            <a:ext cx="10769178" cy="182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 качестве множеств </a:t>
            </a:r>
            <a:r>
              <a:rPr lang="en-US" sz="2400" dirty="0"/>
              <a:t>A </a:t>
            </a:r>
            <a:r>
              <a:rPr lang="ru-RU" sz="2400" dirty="0"/>
              <a:t>и </a:t>
            </a:r>
            <a:r>
              <a:rPr lang="en-US" sz="2400" dirty="0"/>
              <a:t>B </a:t>
            </a:r>
            <a:r>
              <a:rPr lang="ru-RU" sz="2400" dirty="0"/>
              <a:t>выступают предсказанная маска и </a:t>
            </a:r>
            <a:r>
              <a:rPr lang="en-US" sz="2400" dirty="0"/>
              <a:t>ground truth </a:t>
            </a:r>
            <a:r>
              <a:rPr lang="ru-RU" sz="2400" dirty="0"/>
              <a:t>маска.</a:t>
            </a:r>
          </a:p>
        </p:txBody>
      </p:sp>
      <p:pic>
        <p:nvPicPr>
          <p:cNvPr id="8" name="Picture 4" descr="https://i.ytimg.com/vi/Ah_4xqvS1WU/maxresdefault.jpg">
            <a:extLst>
              <a:ext uri="{FF2B5EF4-FFF2-40B4-BE49-F238E27FC236}">
                <a16:creationId xmlns:a16="http://schemas.microsoft.com/office/drawing/2014/main" id="{7F4AACA7-E295-46B6-9911-C624F3760E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4"/>
          <a:stretch/>
        </p:blipFill>
        <p:spPr bwMode="auto">
          <a:xfrm>
            <a:off x="4724064" y="3222546"/>
            <a:ext cx="5714294" cy="313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blog.capitaltg.com/content/images/2021/10/Screen-Shot-2021-10-07-at-9.11.19-PM.png">
            <a:extLst>
              <a:ext uri="{FF2B5EF4-FFF2-40B4-BE49-F238E27FC236}">
                <a16:creationId xmlns:a16="http://schemas.microsoft.com/office/drawing/2014/main" id="{30F83C11-6A33-46AD-92CD-A4950A86E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6" t="5119" r="8067" b="6652"/>
          <a:stretch/>
        </p:blipFill>
        <p:spPr bwMode="auto">
          <a:xfrm>
            <a:off x="1042819" y="3222546"/>
            <a:ext cx="3286125" cy="331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7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91129" y="240040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Практика. Сегментация рыбок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36981A-FEEA-4AAD-B3C6-CCE739AD6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57"/>
          <a:stretch/>
        </p:blipFill>
        <p:spPr>
          <a:xfrm>
            <a:off x="202357" y="3825037"/>
            <a:ext cx="7905750" cy="2896438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DE6EF384-A8F3-4A85-A361-47213E5D1709}"/>
              </a:ext>
            </a:extLst>
          </p:cNvPr>
          <p:cNvSpPr txBox="1">
            <a:spLocks/>
          </p:cNvSpPr>
          <p:nvPr/>
        </p:nvSpPr>
        <p:spPr>
          <a:xfrm>
            <a:off x="685464" y="1393842"/>
            <a:ext cx="10769178" cy="1828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Научим модель создавать бинарные маски для фотографий рыб.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Используем </a:t>
            </a:r>
            <a:r>
              <a:rPr lang="en-US" sz="2400" dirty="0"/>
              <a:t>Conv-</a:t>
            </a:r>
            <a:r>
              <a:rPr lang="en-US" sz="2400" dirty="0" err="1"/>
              <a:t>DeconvNet</a:t>
            </a:r>
            <a:r>
              <a:rPr lang="ru-RU" sz="2400" dirty="0"/>
              <a:t> и </a:t>
            </a:r>
            <a:r>
              <a:rPr lang="en-US" sz="2400" dirty="0" err="1"/>
              <a:t>Unet</a:t>
            </a:r>
            <a:r>
              <a:rPr lang="ru-RU" sz="2400" dirty="0"/>
              <a:t>, </a:t>
            </a:r>
            <a:r>
              <a:rPr lang="ru-RU" sz="2400"/>
              <a:t>если успеем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5923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91129" y="240040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Домашнее задание (опция 1)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DE6EF384-A8F3-4A85-A361-47213E5D1709}"/>
              </a:ext>
            </a:extLst>
          </p:cNvPr>
          <p:cNvSpPr txBox="1">
            <a:spLocks/>
          </p:cNvSpPr>
          <p:nvPr/>
        </p:nvSpPr>
        <p:spPr>
          <a:xfrm>
            <a:off x="685464" y="1393842"/>
            <a:ext cx="10769178" cy="2655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На практике мы обучили модель сегментировать рыб, получили точность </a:t>
            </a:r>
            <a:r>
              <a:rPr lang="en-US" sz="2400" dirty="0"/>
              <a:t>~</a:t>
            </a:r>
            <a:r>
              <a:rPr lang="ru-RU" sz="2400" dirty="0"/>
              <a:t>97%. Ваша задача – улучшить полученную точность минимум на 0.1%.</a:t>
            </a:r>
          </a:p>
          <a:p>
            <a:pPr marL="0" indent="0">
              <a:buNone/>
            </a:pPr>
            <a:r>
              <a:rPr lang="ru-RU" sz="2400" dirty="0"/>
              <a:t>Срок – до следующей практики</a:t>
            </a:r>
            <a:r>
              <a:rPr lang="en-US" sz="2400" dirty="0"/>
              <a:t>. </a:t>
            </a:r>
            <a:r>
              <a:rPr lang="ru-RU" sz="2400" dirty="0"/>
              <a:t>Форма сдачи – </a:t>
            </a:r>
            <a:r>
              <a:rPr lang="en-US" sz="2400" dirty="0" err="1"/>
              <a:t>jupyter</a:t>
            </a:r>
            <a:r>
              <a:rPr lang="en-US" sz="2400" dirty="0"/>
              <a:t> notebook.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Вариантов для улучшения результата множество, не обязательно менять только модель.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/>
              <a:t>Важно: продемонстрируйте, что результат стал лучше (посчитайте метрику)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748E83-0C60-4BA4-A341-0DA399B10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03" y="4319709"/>
            <a:ext cx="6216909" cy="240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1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1991129" y="240040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Домашнее задание (опция 2)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DE6EF384-A8F3-4A85-A361-47213E5D1709}"/>
              </a:ext>
            </a:extLst>
          </p:cNvPr>
          <p:cNvSpPr txBox="1">
            <a:spLocks/>
          </p:cNvSpPr>
          <p:nvPr/>
        </p:nvSpPr>
        <p:spPr>
          <a:xfrm>
            <a:off x="685464" y="1393842"/>
            <a:ext cx="10769178" cy="2468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Сами выберете </a:t>
            </a:r>
            <a:r>
              <a:rPr lang="ru-RU" sz="2000" dirty="0" err="1"/>
              <a:t>датасет</a:t>
            </a:r>
            <a:r>
              <a:rPr lang="ru-RU" sz="2000" dirty="0"/>
              <a:t> на </a:t>
            </a:r>
            <a:r>
              <a:rPr lang="en-US" sz="2000" dirty="0"/>
              <a:t>Kaggle</a:t>
            </a:r>
            <a:r>
              <a:rPr lang="ru-RU" sz="2000" dirty="0"/>
              <a:t> и с помощью ноутбука с практики </a:t>
            </a:r>
            <a:r>
              <a:rPr lang="en-US" sz="2000" dirty="0"/>
              <a:t> (</a:t>
            </a:r>
            <a:r>
              <a:rPr lang="en-US" sz="2000" dirty="0">
                <a:hlinkClick r:id="rId4"/>
              </a:rPr>
              <a:t>https://www.kaggle.com/datasets?search=segmentation&amp;tags=13207-Computer+Vision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Срок – до следующей практики</a:t>
            </a:r>
            <a:r>
              <a:rPr lang="en-US" sz="2000" dirty="0"/>
              <a:t>. </a:t>
            </a:r>
            <a:r>
              <a:rPr lang="ru-RU" sz="2000" dirty="0"/>
              <a:t>Форма сдачи – </a:t>
            </a:r>
            <a:r>
              <a:rPr lang="en-US" sz="2000" dirty="0" err="1"/>
              <a:t>jupyter</a:t>
            </a:r>
            <a:r>
              <a:rPr lang="en-US" sz="2000" dirty="0"/>
              <a:t> notebook.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Важно: продемонстрируйте, что модель умеет сегментировать изображения из выбранного вами </a:t>
            </a:r>
            <a:r>
              <a:rPr lang="ru-RU" sz="2000" b="1" dirty="0" err="1"/>
              <a:t>датасета</a:t>
            </a:r>
            <a:r>
              <a:rPr lang="ru-RU" sz="2000" b="1" dirty="0"/>
              <a:t> (отрисуйте пару картинок и масок к ним, </a:t>
            </a:r>
            <a:r>
              <a:rPr lang="ru-RU" sz="2000" b="1"/>
              <a:t>предсказанных моделью)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748E83-0C60-4BA4-A341-0DA399B10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3" y="3862408"/>
            <a:ext cx="7886700" cy="285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87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Основные компоненты </a:t>
            </a:r>
            <a:r>
              <a:rPr lang="ru-RU" sz="2800" b="1" dirty="0" err="1">
                <a:solidFill>
                  <a:srgbClr val="FF0000"/>
                </a:solidFill>
              </a:rPr>
              <a:t>сверточных</a:t>
            </a:r>
            <a:r>
              <a:rPr lang="ru-RU" sz="2800" b="1" dirty="0">
                <a:solidFill>
                  <a:srgbClr val="FF0000"/>
                </a:solidFill>
              </a:rPr>
              <a:t> сетей. Свертки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Объект 6">
            <a:extLst>
              <a:ext uri="{FF2B5EF4-FFF2-40B4-BE49-F238E27FC236}">
                <a16:creationId xmlns:a16="http://schemas.microsoft.com/office/drawing/2014/main" id="{AD869BE8-8500-4798-B470-C1BD220FB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5096"/>
            <a:ext cx="4815279" cy="482414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A497BB-5A6A-4874-9C29-6EE8DD980D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358" y="4226875"/>
            <a:ext cx="2853811" cy="19405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488EB5-1E8B-43A4-8E6C-F9BB2912E6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204" y="4243001"/>
            <a:ext cx="2853811" cy="1940591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FB3E4222-637F-413E-B421-230C4A000F25}"/>
              </a:ext>
            </a:extLst>
          </p:cNvPr>
          <p:cNvSpPr txBox="1">
            <a:spLocks/>
          </p:cNvSpPr>
          <p:nvPr/>
        </p:nvSpPr>
        <p:spPr>
          <a:xfrm>
            <a:off x="5942357" y="3385893"/>
            <a:ext cx="2853812" cy="98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Изображение, содержащее локальные признаки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D72AA03F-C255-4DE9-82CD-C6AC38B07E00}"/>
              </a:ext>
            </a:extLst>
          </p:cNvPr>
          <p:cNvSpPr txBox="1">
            <a:spLocks/>
          </p:cNvSpPr>
          <p:nvPr/>
        </p:nvSpPr>
        <p:spPr>
          <a:xfrm>
            <a:off x="9118203" y="3429000"/>
            <a:ext cx="2853812" cy="898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dirty="0"/>
              <a:t>Те же пиксели, но перемешанные. Локальности нет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A403AD69-0E07-40C8-BE2D-B62C0F469F72}"/>
              </a:ext>
            </a:extLst>
          </p:cNvPr>
          <p:cNvSpPr txBox="1">
            <a:spLocks/>
          </p:cNvSpPr>
          <p:nvPr/>
        </p:nvSpPr>
        <p:spPr>
          <a:xfrm>
            <a:off x="302005" y="1683063"/>
            <a:ext cx="11670010" cy="153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Свертка – матричная операция с </a:t>
            </a:r>
            <a:r>
              <a:rPr lang="ru-RU" sz="1800" b="1" dirty="0"/>
              <a:t>обучаемыми</a:t>
            </a:r>
            <a:r>
              <a:rPr lang="ru-RU" sz="1800" dirty="0"/>
              <a:t> ядрами, используемая для извлечения </a:t>
            </a:r>
            <a:r>
              <a:rPr lang="ru-RU" sz="1800" b="1" dirty="0"/>
              <a:t>локальных</a:t>
            </a:r>
            <a:r>
              <a:rPr lang="ru-RU" sz="1800" dirty="0"/>
              <a:t> признаков</a:t>
            </a:r>
            <a:r>
              <a:rPr lang="en-US" sz="1800" dirty="0"/>
              <a:t> </a:t>
            </a:r>
            <a:r>
              <a:rPr lang="ru-RU" sz="1800" dirty="0"/>
              <a:t>из изображений (и не только). </a:t>
            </a:r>
          </a:p>
          <a:p>
            <a:pPr marL="0" indent="0">
              <a:buNone/>
            </a:pPr>
            <a:r>
              <a:rPr lang="ru-RU" sz="1800" dirty="0"/>
              <a:t>Каждое из ядер учится выявлять определенный признак и на основе наличия/отсутствия этих признаков «головой» сети принимается решение.</a:t>
            </a:r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Свертки в </a:t>
            </a:r>
            <a:r>
              <a:rPr lang="en-US" sz="2800" b="1" dirty="0" err="1">
                <a:solidFill>
                  <a:srgbClr val="FF0000"/>
                </a:solidFill>
              </a:rPr>
              <a:t>Keras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id="{3E797956-C8B2-422F-8804-9E294629FDF0}"/>
              </a:ext>
            </a:extLst>
          </p:cNvPr>
          <p:cNvSpPr txBox="1">
            <a:spLocks/>
          </p:cNvSpPr>
          <p:nvPr/>
        </p:nvSpPr>
        <p:spPr>
          <a:xfrm>
            <a:off x="685463" y="1393843"/>
            <a:ext cx="11026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ru-RU" sz="2400" dirty="0"/>
              <a:t>свертки представлены семейством слоев </a:t>
            </a:r>
            <a:r>
              <a:rPr lang="en-US" sz="2400" dirty="0" err="1"/>
              <a:t>ConvXD</a:t>
            </a:r>
            <a:r>
              <a:rPr lang="ru-RU" sz="2400" dirty="0"/>
              <a:t>, очевидно для обработки изображений используются </a:t>
            </a:r>
            <a:r>
              <a:rPr lang="en-US" sz="2400" dirty="0"/>
              <a:t>Conv2D</a:t>
            </a:r>
            <a:r>
              <a:rPr lang="ru-RU" sz="24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Conv2D(</a:t>
            </a:r>
            <a:r>
              <a:rPr lang="ru-RU" altLang="ru-RU" sz="2400" dirty="0" err="1"/>
              <a:t>filters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kernel_size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strides</a:t>
            </a:r>
            <a:r>
              <a:rPr lang="ru-RU" altLang="ru-RU" sz="2400" dirty="0"/>
              <a:t>=(1, 1), </a:t>
            </a:r>
            <a:r>
              <a:rPr lang="ru-RU" altLang="ru-RU" sz="2400" dirty="0" err="1"/>
              <a:t>padding</a:t>
            </a:r>
            <a:r>
              <a:rPr lang="ru-RU" altLang="ru-RU" sz="2400" dirty="0"/>
              <a:t>="</a:t>
            </a:r>
            <a:r>
              <a:rPr lang="ru-RU" altLang="ru-RU" sz="2400" dirty="0" err="1"/>
              <a:t>valid</a:t>
            </a:r>
            <a:r>
              <a:rPr lang="ru-RU" altLang="ru-RU" sz="2400" dirty="0"/>
              <a:t>", …), где</a:t>
            </a:r>
          </a:p>
          <a:p>
            <a:r>
              <a:rPr lang="en-US" altLang="ru-RU" sz="2400" dirty="0"/>
              <a:t>filters – </a:t>
            </a:r>
            <a:r>
              <a:rPr lang="ru-RU" altLang="ru-RU" sz="2400" dirty="0"/>
              <a:t>число каналов на выходе;</a:t>
            </a:r>
          </a:p>
          <a:p>
            <a:r>
              <a:rPr lang="en-US" altLang="ru-RU" sz="2400" dirty="0" err="1"/>
              <a:t>kernel_size</a:t>
            </a:r>
            <a:r>
              <a:rPr lang="en-US" altLang="ru-RU" sz="2400" dirty="0"/>
              <a:t> – </a:t>
            </a:r>
            <a:r>
              <a:rPr lang="ru-RU" altLang="ru-RU" sz="2400" dirty="0"/>
              <a:t>размер ядра свертки;</a:t>
            </a:r>
          </a:p>
          <a:p>
            <a:r>
              <a:rPr lang="en-US" altLang="ru-RU" sz="2400" dirty="0"/>
              <a:t>strides –</a:t>
            </a:r>
            <a:r>
              <a:rPr lang="ru-RU" altLang="ru-RU" sz="2400" dirty="0"/>
              <a:t> шаги свертки вдоль каждой из осей;</a:t>
            </a:r>
          </a:p>
          <a:p>
            <a:r>
              <a:rPr lang="en-US" altLang="ru-RU" sz="2400" dirty="0"/>
              <a:t>padding – </a:t>
            </a:r>
            <a:r>
              <a:rPr lang="ru-RU" altLang="ru-RU" sz="2400" dirty="0"/>
              <a:t>размер или способ </a:t>
            </a:r>
            <a:r>
              <a:rPr lang="ru-RU" altLang="ru-RU" sz="2400" dirty="0" err="1"/>
              <a:t>паддинга</a:t>
            </a:r>
            <a:r>
              <a:rPr lang="ru-RU" altLang="ru-RU" sz="2400" dirty="0"/>
              <a:t> входного изображения.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145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Основные компоненты </a:t>
            </a:r>
            <a:r>
              <a:rPr lang="ru-RU" sz="2800" b="1" dirty="0" err="1">
                <a:solidFill>
                  <a:srgbClr val="FF0000"/>
                </a:solidFill>
              </a:rPr>
              <a:t>сверточных</a:t>
            </a:r>
            <a:r>
              <a:rPr lang="ru-RU" sz="2800" b="1" dirty="0">
                <a:solidFill>
                  <a:srgbClr val="FF0000"/>
                </a:solidFill>
              </a:rPr>
              <a:t> сетей. </a:t>
            </a:r>
            <a:r>
              <a:rPr lang="ru-RU" sz="2800" b="1" dirty="0" err="1">
                <a:solidFill>
                  <a:srgbClr val="FF0000"/>
                </a:solidFill>
              </a:rPr>
              <a:t>Пулинг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44F03FCF-F657-491C-A2BF-6932D8CD2B93}"/>
              </a:ext>
            </a:extLst>
          </p:cNvPr>
          <p:cNvSpPr txBox="1">
            <a:spLocks/>
          </p:cNvSpPr>
          <p:nvPr/>
        </p:nvSpPr>
        <p:spPr>
          <a:xfrm>
            <a:off x="302005" y="1683063"/>
            <a:ext cx="11670010" cy="1533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err="1"/>
              <a:t>Пулинг</a:t>
            </a:r>
            <a:r>
              <a:rPr lang="ru-RU" sz="1800" dirty="0"/>
              <a:t> – матричная операция без обучаемых ядер, используемая для фильтрации результатов свертки и понижения размерности данных. </a:t>
            </a:r>
          </a:p>
          <a:p>
            <a:pPr marL="0" indent="0">
              <a:buNone/>
            </a:pPr>
            <a:r>
              <a:rPr lang="ru-RU" sz="1800" dirty="0" err="1"/>
              <a:t>Пулинги</a:t>
            </a:r>
            <a:r>
              <a:rPr lang="ru-RU" sz="1800" dirty="0"/>
              <a:t> бывают множества разных видов, самые популярные – </a:t>
            </a:r>
            <a:r>
              <a:rPr lang="en-US" sz="1800" dirty="0"/>
              <a:t>MaxPooling</a:t>
            </a:r>
            <a:r>
              <a:rPr lang="ru-RU" sz="1800" dirty="0"/>
              <a:t> и </a:t>
            </a:r>
            <a:r>
              <a:rPr lang="en-US" sz="1800" dirty="0" err="1"/>
              <a:t>AveragePooling</a:t>
            </a:r>
            <a:r>
              <a:rPr lang="ru-RU" sz="1800" dirty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" name="Picture 4" descr="https://camo.githubusercontent.com/6d0f5eac1c020be6f540df82378de7cc1570c1ba500b7e83ee6377e10a508ecc/68747470733a2f2f6d6c6e6f7465626f6f6b2e6769746875622e696f2f696d672f434e4e2f706f6f6c6669672e676966">
            <a:extLst>
              <a:ext uri="{FF2B5EF4-FFF2-40B4-BE49-F238E27FC236}">
                <a16:creationId xmlns:a16="http://schemas.microsoft.com/office/drawing/2014/main" id="{67573671-C6B8-4F41-B3C7-664B375974E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574" y="2673694"/>
            <a:ext cx="5172075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6F6BC24-2AED-4974-B6AC-6DB9B84BBF29}"/>
              </a:ext>
            </a:extLst>
          </p:cNvPr>
          <p:cNvGrpSpPr/>
          <p:nvPr/>
        </p:nvGrpSpPr>
        <p:grpSpPr>
          <a:xfrm>
            <a:off x="6137010" y="3366367"/>
            <a:ext cx="5319320" cy="3427819"/>
            <a:chOff x="5998066" y="2938528"/>
            <a:chExt cx="5319320" cy="3427819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37A360CD-890D-4183-A08B-6AE22B7FA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066" y="2938528"/>
              <a:ext cx="2659660" cy="1808569"/>
            </a:xfrm>
            <a:prstGeom prst="rect">
              <a:avLst/>
            </a:prstGeom>
          </p:spPr>
        </p:pic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26652601-C5F8-4D97-BD99-5859780E9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7726" y="2938529"/>
              <a:ext cx="2659660" cy="1808569"/>
            </a:xfrm>
            <a:prstGeom prst="rect">
              <a:avLst/>
            </a:prstGeom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479E22A-5791-4DD5-8B2E-FFFA655F2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066" y="4747097"/>
              <a:ext cx="2381250" cy="1619250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D0067060-94BC-4C26-B6FD-793349A57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9316" y="4747096"/>
              <a:ext cx="1190625" cy="80962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32CEAC2-5FF2-4503-B349-41A6515F3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9941" y="4744999"/>
              <a:ext cx="590550" cy="400050"/>
            </a:xfrm>
            <a:prstGeom prst="rect">
              <a:avLst/>
            </a:prstGeom>
          </p:spPr>
        </p:pic>
      </p:grpSp>
      <p:sp>
        <p:nvSpPr>
          <p:cNvPr id="17" name="Объект 2">
            <a:extLst>
              <a:ext uri="{FF2B5EF4-FFF2-40B4-BE49-F238E27FC236}">
                <a16:creationId xmlns:a16="http://schemas.microsoft.com/office/drawing/2014/main" id="{F3B87CB7-1289-4307-A994-F42DFDD4B62B}"/>
              </a:ext>
            </a:extLst>
          </p:cNvPr>
          <p:cNvSpPr txBox="1">
            <a:spLocks/>
          </p:cNvSpPr>
          <p:nvPr/>
        </p:nvSpPr>
        <p:spPr>
          <a:xfrm>
            <a:off x="7185227" y="3011646"/>
            <a:ext cx="3495264" cy="35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olos Text" panose="020B0503020202020204" pitchFamily="34" charset="0"/>
                <a:ea typeface="Golos Text" panose="020B0503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MaxPooling </a:t>
            </a:r>
            <a:r>
              <a:rPr lang="ru-RU" sz="1800" dirty="0"/>
              <a:t>нашего котика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4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Пулинг</a:t>
            </a:r>
            <a:r>
              <a:rPr lang="ru-RU" sz="2800" b="1" dirty="0">
                <a:solidFill>
                  <a:srgbClr val="FF0000"/>
                </a:solidFill>
              </a:rPr>
              <a:t> в </a:t>
            </a:r>
            <a:r>
              <a:rPr lang="en-US" sz="2800" b="1" dirty="0" err="1">
                <a:solidFill>
                  <a:srgbClr val="FF0000"/>
                </a:solidFill>
              </a:rPr>
              <a:t>Keras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5761531-2693-4A64-9D6E-BB396778CEFF}"/>
              </a:ext>
            </a:extLst>
          </p:cNvPr>
          <p:cNvSpPr txBox="1">
            <a:spLocks/>
          </p:cNvSpPr>
          <p:nvPr/>
        </p:nvSpPr>
        <p:spPr>
          <a:xfrm>
            <a:off x="837863" y="1546243"/>
            <a:ext cx="11026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В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ru-RU" sz="2400" dirty="0"/>
              <a:t>операция </a:t>
            </a:r>
            <a:r>
              <a:rPr lang="ru-RU" sz="2400" dirty="0" err="1"/>
              <a:t>пулинга</a:t>
            </a:r>
            <a:r>
              <a:rPr lang="ru-RU" sz="2400" dirty="0"/>
              <a:t> представлена несколькими семействами слоев </a:t>
            </a:r>
            <a:r>
              <a:rPr lang="en-US" sz="2400" dirty="0" err="1"/>
              <a:t>MaxPoolingXD</a:t>
            </a:r>
            <a:r>
              <a:rPr lang="en-US" sz="2400" dirty="0"/>
              <a:t>, </a:t>
            </a:r>
            <a:r>
              <a:rPr lang="en-US" sz="2400" dirty="0" err="1"/>
              <a:t>AveragePoolingXD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ru-RU" altLang="ru-RU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altLang="ru-RU" sz="2400" dirty="0"/>
              <a:t>MaxPooling2D(</a:t>
            </a:r>
            <a:r>
              <a:rPr lang="ru-RU" altLang="ru-RU" sz="2400" dirty="0" err="1"/>
              <a:t>pool_size</a:t>
            </a:r>
            <a:r>
              <a:rPr lang="ru-RU" altLang="ru-RU" sz="2400" dirty="0"/>
              <a:t>=(2, 2), </a:t>
            </a:r>
            <a:r>
              <a:rPr lang="ru-RU" altLang="ru-RU" sz="2400" dirty="0" err="1"/>
              <a:t>strides</a:t>
            </a:r>
            <a:r>
              <a:rPr lang="ru-RU" altLang="ru-RU" sz="2400" dirty="0"/>
              <a:t>=</a:t>
            </a:r>
            <a:r>
              <a:rPr lang="ru-RU" altLang="ru-RU" sz="2400" dirty="0" err="1"/>
              <a:t>None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padding</a:t>
            </a:r>
            <a:r>
              <a:rPr lang="ru-RU" altLang="ru-RU" sz="2400" dirty="0"/>
              <a:t>="</a:t>
            </a:r>
            <a:r>
              <a:rPr lang="ru-RU" altLang="ru-RU" sz="2400" dirty="0" err="1"/>
              <a:t>valid</a:t>
            </a:r>
            <a:r>
              <a:rPr lang="ru-RU" altLang="ru-RU" sz="2400" dirty="0"/>
              <a:t>“</a:t>
            </a:r>
            <a:r>
              <a:rPr lang="en-US" altLang="ru-RU" sz="2400" dirty="0"/>
              <a:t>, …) </a:t>
            </a:r>
            <a:r>
              <a:rPr lang="ru-RU" altLang="ru-RU" sz="2400" dirty="0"/>
              <a:t>где</a:t>
            </a:r>
          </a:p>
          <a:p>
            <a:r>
              <a:rPr lang="ru-RU" altLang="ru-RU" sz="2400" dirty="0" err="1"/>
              <a:t>pool_size</a:t>
            </a:r>
            <a:r>
              <a:rPr lang="en-US" altLang="ru-RU" sz="2400" dirty="0"/>
              <a:t> – </a:t>
            </a:r>
            <a:r>
              <a:rPr lang="ru-RU" altLang="ru-RU" sz="2400" dirty="0"/>
              <a:t>размер ядра </a:t>
            </a:r>
            <a:r>
              <a:rPr lang="ru-RU" altLang="ru-RU" sz="2400" dirty="0" err="1"/>
              <a:t>пулинга</a:t>
            </a:r>
            <a:r>
              <a:rPr lang="ru-RU" altLang="ru-RU" sz="2400" dirty="0"/>
              <a:t>; </a:t>
            </a:r>
          </a:p>
          <a:p>
            <a:r>
              <a:rPr lang="en-US" altLang="ru-RU" sz="2400" dirty="0"/>
              <a:t>strides –</a:t>
            </a:r>
            <a:r>
              <a:rPr lang="ru-RU" altLang="ru-RU" sz="2400" dirty="0"/>
              <a:t> шаги </a:t>
            </a:r>
            <a:r>
              <a:rPr lang="ru-RU" altLang="ru-RU" sz="2400" dirty="0" err="1"/>
              <a:t>пулинга</a:t>
            </a:r>
            <a:r>
              <a:rPr lang="ru-RU" altLang="ru-RU" sz="2400" dirty="0"/>
              <a:t> вдоль каждой из осей;</a:t>
            </a:r>
          </a:p>
          <a:p>
            <a:r>
              <a:rPr lang="en-US" altLang="ru-RU" sz="2400" dirty="0"/>
              <a:t>padding – </a:t>
            </a:r>
            <a:r>
              <a:rPr lang="ru-RU" altLang="ru-RU" sz="2400" dirty="0"/>
              <a:t>размер или способ </a:t>
            </a:r>
            <a:r>
              <a:rPr lang="ru-RU" altLang="ru-RU" sz="2400" dirty="0" err="1"/>
              <a:t>паддинга</a:t>
            </a:r>
            <a:r>
              <a:rPr lang="ru-RU" altLang="ru-RU" sz="2400" dirty="0"/>
              <a:t> входного изображения.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689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Основные компоненты </a:t>
            </a:r>
            <a:r>
              <a:rPr lang="ru-RU" sz="2800" b="1" dirty="0" err="1">
                <a:solidFill>
                  <a:srgbClr val="FF0000"/>
                </a:solidFill>
              </a:rPr>
              <a:t>сверточный</a:t>
            </a:r>
            <a:r>
              <a:rPr lang="ru-RU" sz="2800" b="1" dirty="0">
                <a:solidFill>
                  <a:srgbClr val="FF0000"/>
                </a:solidFill>
              </a:rPr>
              <a:t> сетей. </a:t>
            </a:r>
            <a:r>
              <a:rPr lang="ru-RU" sz="2800" b="1" dirty="0" err="1">
                <a:solidFill>
                  <a:srgbClr val="FF0000"/>
                </a:solidFill>
              </a:rPr>
              <a:t>Сверточный</a:t>
            </a:r>
            <a:r>
              <a:rPr lang="ru-RU" sz="2800" b="1" dirty="0">
                <a:solidFill>
                  <a:srgbClr val="FF0000"/>
                </a:solidFill>
              </a:rPr>
              <a:t> блок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27500DAA-2F50-4D46-9863-C413E7B1CCE4}"/>
              </a:ext>
            </a:extLst>
          </p:cNvPr>
          <p:cNvSpPr txBox="1">
            <a:spLocks/>
          </p:cNvSpPr>
          <p:nvPr/>
        </p:nvSpPr>
        <p:spPr>
          <a:xfrm>
            <a:off x="408627" y="1253331"/>
            <a:ext cx="11503740" cy="2316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Свертки и пулиги объединяются в блоки вида «свертка-функция_активации-пулинг».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Рецепт простейшей сверточной сети – несколько последовательно объединенных сверточных блоков и один-два полносвязых слоя в конце. Сверточных блоки понижают размерность данных, постепенно превращая их в вектор, который попадает в полносвязную «голову», принимающую решение.</a:t>
            </a:r>
            <a:endParaRPr lang="ru-RU" dirty="0"/>
          </a:p>
        </p:txBody>
      </p:sp>
      <p:pic>
        <p:nvPicPr>
          <p:cNvPr id="19" name="Picture 4" descr="https://indoml.files.wordpress.com/2018/03/lenet-52.png">
            <a:extLst>
              <a:ext uri="{FF2B5EF4-FFF2-40B4-BE49-F238E27FC236}">
                <a16:creationId xmlns:a16="http://schemas.microsoft.com/office/drawing/2014/main" id="{DB22282E-64E4-47D4-BF11-D7205D79E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354" y="3913541"/>
            <a:ext cx="9073292" cy="24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101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Типовые задачи КЗ. Сегментация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06A154BF-3918-44AA-ADA4-6D8BEB24248B}"/>
              </a:ext>
            </a:extLst>
          </p:cNvPr>
          <p:cNvSpPr txBox="1">
            <a:spLocks/>
          </p:cNvSpPr>
          <p:nvPr/>
        </p:nvSpPr>
        <p:spPr>
          <a:xfrm>
            <a:off x="5327009" y="1065402"/>
            <a:ext cx="6453845" cy="51340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Сегментация – построение маски для входного изображения.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Размерности входного изображения и маски </a:t>
            </a:r>
            <a:r>
              <a:rPr lang="ru-RU" b="1" dirty="0"/>
              <a:t>одинаковы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Существует несколько видов сегментации: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dirty="0"/>
              <a:t>семантическая сегментация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instance </a:t>
            </a:r>
            <a:r>
              <a:rPr lang="ru-RU" dirty="0"/>
              <a:t>сегментация</a:t>
            </a:r>
            <a:r>
              <a:rPr lang="en-US" dirty="0"/>
              <a:t>;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panoptic </a:t>
            </a:r>
            <a:r>
              <a:rPr lang="ru-RU" dirty="0"/>
              <a:t>сегментация.</a:t>
            </a:r>
          </a:p>
        </p:txBody>
      </p:sp>
      <p:pic>
        <p:nvPicPr>
          <p:cNvPr id="8" name="Picture 4" descr="https://camo.githubusercontent.com/d0fa57199de7f63fa9e66b925093fe0246580f5a3b06c34800648b0988536f06/68747470733a2f2f6d69726f2e6d656469756d2e636f6d2f6d61782f313430302f312a4f656c5675763274685547416a5f34303057667365512e706e67">
            <a:extLst>
              <a:ext uri="{FF2B5EF4-FFF2-40B4-BE49-F238E27FC236}">
                <a16:creationId xmlns:a16="http://schemas.microsoft.com/office/drawing/2014/main" id="{E900509A-89DC-42D0-A459-48534FD62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" y="2692400"/>
            <a:ext cx="48990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963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Типовые архитектуры моделей КЗ. </a:t>
            </a:r>
            <a:r>
              <a:rPr lang="en-US" sz="2800" b="1" dirty="0">
                <a:solidFill>
                  <a:srgbClr val="FF0000"/>
                </a:solidFill>
              </a:rPr>
              <a:t>Conv-</a:t>
            </a:r>
            <a:r>
              <a:rPr lang="en-US" sz="2800" b="1" dirty="0" err="1">
                <a:solidFill>
                  <a:srgbClr val="FF0000"/>
                </a:solidFill>
              </a:rPr>
              <a:t>DeconvNet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DF945C9-2AC4-4784-9765-48F34F98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55" y="1708687"/>
            <a:ext cx="10233890" cy="33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666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Типовые архитектуры моделей КЗ. </a:t>
            </a:r>
            <a:r>
              <a:rPr lang="ru-RU" sz="2800" b="1" dirty="0" err="1">
                <a:solidFill>
                  <a:srgbClr val="FF0000"/>
                </a:solidFill>
              </a:rPr>
              <a:t>UNet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Picture 4" descr="https://edunet.kea.su/repo/EduNet-web_dependencies/L12/unet_scheme.png">
            <a:extLst>
              <a:ext uri="{FF2B5EF4-FFF2-40B4-BE49-F238E27FC236}">
                <a16:creationId xmlns:a16="http://schemas.microsoft.com/office/drawing/2014/main" id="{6CF01845-7609-4CEA-90BC-D9E81C697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65" y="1223445"/>
            <a:ext cx="8098069" cy="510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9654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699</Words>
  <Application>Microsoft Office PowerPoint</Application>
  <PresentationFormat>Широкоэкранный</PresentationFormat>
  <Paragraphs>103</Paragraphs>
  <Slides>18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Golos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Иванов Петр Алексеевич</cp:lastModifiedBy>
  <cp:revision>286</cp:revision>
  <dcterms:created xsi:type="dcterms:W3CDTF">2020-07-22T09:29:31Z</dcterms:created>
  <dcterms:modified xsi:type="dcterms:W3CDTF">2023-10-19T16:23:38Z</dcterms:modified>
</cp:coreProperties>
</file>