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375" r:id="rId2"/>
    <p:sldId id="354" r:id="rId3"/>
    <p:sldId id="347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318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5332" autoAdjust="0"/>
  </p:normalViewPr>
  <p:slideViewPr>
    <p:cSldViewPr snapToGrid="0">
      <p:cViewPr varScale="1">
        <p:scale>
          <a:sx n="82" d="100"/>
          <a:sy n="82" d="100"/>
        </p:scale>
        <p:origin x="494" y="72"/>
      </p:cViewPr>
      <p:guideLst/>
    </p:cSldViewPr>
  </p:slideViewPr>
  <p:outlineViewPr>
    <p:cViewPr>
      <p:scale>
        <a:sx n="33" d="100"/>
        <a:sy n="33" d="100"/>
      </p:scale>
      <p:origin x="0" y="-29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32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EA67F-9356-4DA6-9033-19F2873F7581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70514-C44A-4B66-8623-681661CF3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458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9DCA1-5FEE-455B-B8AC-EA8D444EC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E9BE68-59CC-49EF-A52E-BD6583597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5F12C6-404F-4BB4-88F3-63016157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89AE-803C-47C3-9C9E-A592131FB293}" type="datetime1">
              <a:rPr lang="ru-RU" smtClean="0"/>
              <a:t>10.03.2024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856A6A-48C1-41FA-978B-01C403DC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6F53FB-E257-487E-BDBE-50C26D58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39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DD7E2-8C1C-4564-BE2D-B322AD94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CF4B75-CCC6-417B-BD17-5F948C114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6FC7B4-9CFC-494A-9AAF-0C9FDB9A6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BB26-E179-47DD-B048-89A9418BA37D}" type="datetime1">
              <a:rPr lang="ru-RU" smtClean="0"/>
              <a:t>10.03.2024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104A90-70A8-4BD2-A5A0-EB0E9E27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87BD6D-F431-4533-91AE-2A9AF031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60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E3EC96-71BE-44C8-9E6A-79392F0D6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CA05CA-7C9A-4351-AC09-1B762F952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DDE6FF-CB5C-4BBF-8DA3-2C45C4D0E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B682-5985-491A-86D9-4074A9A84062}" type="datetime1">
              <a:rPr lang="ru-RU" smtClean="0"/>
              <a:t>10.03.2024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DD702F-BA34-4600-B670-82DC08A8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21D091-6C2B-48D5-80B1-8518BE06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90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5CF82-50D3-43F6-A23F-FAAAC298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E471B-A79D-4574-9D34-0B8C950B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3D5D46-9475-4CBA-8F71-ED4AB7F7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1DEE-6BD7-4A60-8295-1A134A53D5F8}" type="datetime1">
              <a:rPr lang="ru-RU" smtClean="0"/>
              <a:t>10.03.2024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8609F6-0775-44ED-99E6-5EFC0094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10AAD2-88FD-442F-99A8-CC20202E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80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7BDC1-3011-4434-808F-C643B97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687AD1-0AE5-4ED2-9ABB-66A79D6E6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7DF862-34DB-47D1-A7B0-D2C3E0E5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1702-73F5-4FDC-A12E-F263F7005A1F}" type="datetime1">
              <a:rPr lang="ru-RU" smtClean="0"/>
              <a:t>10.03.2024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20EAE-F0BD-42E9-9EC4-A3817A20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77D8F8-6B47-4755-B476-77FE41DF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66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BA13D-E12B-471C-97D6-AFBCF420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178B1F-F421-423D-8800-6EE92CFAE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DF893A-938F-4A3C-AA8E-ABE322D5E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B5FA7E-7A0E-4DB3-B266-806E1BB7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91A6-FA7E-4E96-9EA7-D6210F66E3F5}" type="datetime1">
              <a:rPr lang="ru-RU" smtClean="0"/>
              <a:t>10.03.2024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38D9B3-9E31-415E-9AFC-34B576D3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275CF0-0113-4F20-B3FB-52481D9A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81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94C90-2FBB-4659-8BCC-CE695257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400242-CCE4-4BE0-B67A-E2C9EF294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4B1D76-451E-4CA0-8ED8-263F1E4EA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F25BCB0-0B9A-4856-9A38-F3A26A405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1AFE0E-23BA-4F8E-97A9-922F1CFF8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470DCFD-A55D-4533-AFCA-95C694B7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5E19-50A6-4D2E-B027-0088341E3DC2}" type="datetime1">
              <a:rPr lang="ru-RU" smtClean="0"/>
              <a:t>10.03.2024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FC9A22-AF45-4DF7-B03F-231912A98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FF2520-E54F-4277-9CBF-EAEC5CB0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85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1144D-6BC0-46F6-A789-BE6F358F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47B55D8-80C8-411E-B167-EEE10AF8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6459-0F8C-4179-8E32-A1A64131AC87}" type="datetime1">
              <a:rPr lang="ru-RU" smtClean="0"/>
              <a:t>10.03.2024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B10CD8-B7CE-46F0-8D39-73CCD8D5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7CD0D8-9BEE-4330-BD67-B405EAC2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86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218907-A13D-4E0A-B7BE-278015B3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8C71-2257-46B0-BF79-A9A1740B3B13}" type="datetime1">
              <a:rPr lang="ru-RU" smtClean="0"/>
              <a:t>10.03.2024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1F03131-D60A-4014-BEE8-B274638F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8BD5CA-E752-42A3-9320-71E33981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35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ADFAA-B33D-4FFC-A38C-551F61F7F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48E818-6F79-45A7-9B71-46DC4D7B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E2BDE9-BFEB-44ED-8481-E46C2A8C8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AC8D07-EF41-4D9A-8411-5B9099C3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29A-F6C1-4173-BA6B-E2083E606E8F}" type="datetime1">
              <a:rPr lang="ru-RU" smtClean="0"/>
              <a:t>10.03.2024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F1BCF6-AD47-4E91-BD4B-68F946CF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BDC25F-B36F-466A-A265-046525E1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46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5A48C-8D2E-45BA-B1B9-B2F21935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8D75660-F835-4254-9B6E-1EEF63AC3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6DFE45-AC7B-4D5E-98DC-9017F0A20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D37E63-469A-45F9-8656-F577A71D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CFE5-B9CD-4F5A-A0BF-8232E3668DD6}" type="datetime1">
              <a:rPr lang="ru-RU" smtClean="0"/>
              <a:t>10.03.2024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6C4A13-036C-4A69-BFCD-1F454F66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2D20CB-6EE1-42AC-A3DB-434187D4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66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AFBE6-3F11-4851-A5CF-AAA80903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7D489D-3315-4F60-8B7E-108F2528A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188E7A-DA17-4334-951D-50A89BED2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1E980-2B94-434F-B39D-D7E035AB18DF}" type="datetime1">
              <a:rPr lang="ru-RU" smtClean="0"/>
              <a:t>10.03.2024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D9E370-45AE-45D4-B7B6-B8B984D46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F8B178-DB5C-44C1-801F-969CE030C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50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fedorov.spb.ru/pandas/%D0%9F%D0%BE%D0%B4%D1%80%D0%BE%D0%B1%D0%BD%D0%BE%D0%B5%20%D1%80%D1%83%D0%BA%D0%BE%D0%B2%D0%BE%D0%B4%D1%81%D1%82%D0%B2%D0%BE%20%D0%BF%D0%BE%20%D0%B3%D1%80%D1%83%D0%BF%D0%BF%D0%B8%D1%80%D0%BE%D0%B2%D0%BA%D0%B5%20%D0%B8%20%D0%B0%D0%B3%D1%80%D0%B5%D0%B3%D0%B8%D1%80%D0%BE%D0%B2%D0%B0%D0%BD%D0%B8%D1%8E%20%D1%81%20%D0%BF%D0%BE%D0%BC%D0%BE%D1%89%D1%8C%D1%8E%20pandas.html" TargetMode="Externa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hyperlink" Target="http://cs.petrsu.ru/~musen/python/prezent_pdf/lecture_7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4.png"/><Relationship Id="rId7" Type="http://schemas.openxmlformats.org/officeDocument/2006/relationships/image" Target="../media/image5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78.png"/><Relationship Id="rId4" Type="http://schemas.openxmlformats.org/officeDocument/2006/relationships/image" Target="../media/image9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338" y="0"/>
            <a:ext cx="12200338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52052" y="1858063"/>
            <a:ext cx="7657110" cy="34522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Программирование на </a:t>
            </a:r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>
              <a:lnSpc>
                <a:spcPct val="100000"/>
              </a:lnSpc>
            </a:pP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ДАННЫХ. ПРАКТИКА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B04525-F42B-0A4F-A843-6E85C99DD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1037230" y="467642"/>
            <a:ext cx="2016631" cy="1070243"/>
          </a:xfrm>
          <a:prstGeom prst="rect">
            <a:avLst/>
          </a:prstGeom>
        </p:spPr>
      </p:pic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81308468-897D-495F-8693-E20AD0138DDE}"/>
              </a:ext>
            </a:extLst>
          </p:cNvPr>
          <p:cNvGrpSpPr/>
          <p:nvPr/>
        </p:nvGrpSpPr>
        <p:grpSpPr>
          <a:xfrm>
            <a:off x="952052" y="6036582"/>
            <a:ext cx="2435589" cy="654338"/>
            <a:chOff x="9106427" y="5752722"/>
            <a:chExt cx="2435589" cy="65433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B74413-3359-4E30-9844-A655BD7CF515}"/>
                </a:ext>
              </a:extLst>
            </p:cNvPr>
            <p:cNvSpPr txBox="1"/>
            <p:nvPr/>
          </p:nvSpPr>
          <p:spPr>
            <a:xfrm>
              <a:off x="9397583" y="5752722"/>
              <a:ext cx="21444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dirty="0">
                  <a:solidFill>
                    <a:schemeClr val="bg1"/>
                  </a:solidFill>
                </a:rPr>
                <a:t>Андрей Скороходов</a:t>
              </a:r>
            </a:p>
            <a:p>
              <a:pPr algn="r"/>
              <a:r>
                <a:rPr lang="ru-RU" dirty="0">
                  <a:solidFill>
                    <a:schemeClr val="bg1"/>
                  </a:solidFill>
                </a:rPr>
                <a:t>2023</a:t>
              </a:r>
            </a:p>
          </p:txBody>
        </p: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8B86E805-80D0-4A9C-B689-0E364A130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06427" y="6045110"/>
              <a:ext cx="1790700" cy="361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2ACE321-214B-487F-A6EB-2CD136A699DE}"/>
              </a:ext>
            </a:extLst>
          </p:cNvPr>
          <p:cNvSpPr/>
          <p:nvPr/>
        </p:nvSpPr>
        <p:spPr>
          <a:xfrm>
            <a:off x="8610600" y="980201"/>
            <a:ext cx="2872154" cy="17973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10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Pandas. </a:t>
            </a:r>
            <a:r>
              <a:rPr lang="ru-RU" sz="2800" b="1" dirty="0">
                <a:solidFill>
                  <a:srgbClr val="FF0000"/>
                </a:solidFill>
              </a:rPr>
              <a:t>Сортировка данных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CF57E3D-5D6C-4D77-B836-0812FFA53995}"/>
              </a:ext>
            </a:extLst>
          </p:cNvPr>
          <p:cNvSpPr/>
          <p:nvPr/>
        </p:nvSpPr>
        <p:spPr>
          <a:xfrm>
            <a:off x="9174510" y="972391"/>
            <a:ext cx="16153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2">
                    <a:lumMod val="50000"/>
                  </a:schemeClr>
                </a:solidFill>
              </a:rPr>
              <a:t>Исходный </a:t>
            </a:r>
            <a:r>
              <a:rPr lang="ru-RU" sz="1200" dirty="0" err="1">
                <a:solidFill>
                  <a:schemeClr val="bg2">
                    <a:lumMod val="50000"/>
                  </a:schemeClr>
                </a:solidFill>
              </a:rPr>
              <a:t>датафрейм</a:t>
            </a:r>
            <a:endParaRPr lang="ru-RU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689187-0734-4449-99B9-A63B988F7D09}"/>
              </a:ext>
            </a:extLst>
          </p:cNvPr>
          <p:cNvSpPr txBox="1"/>
          <p:nvPr/>
        </p:nvSpPr>
        <p:spPr>
          <a:xfrm>
            <a:off x="945294" y="980201"/>
            <a:ext cx="7665306" cy="329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Для сортировки по определенной колонке следует применять функцию </a:t>
            </a:r>
            <a:r>
              <a:rPr lang="en-US" sz="1400" dirty="0" err="1">
                <a:solidFill>
                  <a:schemeClr val="accent1"/>
                </a:solidFill>
              </a:rPr>
              <a:t>df.sort_values</a:t>
            </a:r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dirty="0"/>
              <a:t>&lt;</a:t>
            </a:r>
            <a:r>
              <a:rPr lang="ru-RU" sz="1400" dirty="0"/>
              <a:t>колонка</a:t>
            </a:r>
            <a:r>
              <a:rPr lang="en-US" sz="1400" dirty="0"/>
              <a:t>&gt;</a:t>
            </a:r>
            <a:r>
              <a:rPr lang="en-US" sz="1400" dirty="0">
                <a:solidFill>
                  <a:schemeClr val="accent1"/>
                </a:solidFill>
              </a:rPr>
              <a:t>)</a:t>
            </a:r>
            <a:endParaRPr lang="ru-RU" sz="1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Для по сортировки по индексу следует применять функцию </a:t>
            </a:r>
            <a:r>
              <a:rPr lang="en-US" sz="1400" dirty="0" err="1">
                <a:solidFill>
                  <a:schemeClr val="accent1"/>
                </a:solidFill>
              </a:rPr>
              <a:t>df.sort_index</a:t>
            </a:r>
            <a:r>
              <a:rPr lang="en-US" sz="1400" dirty="0">
                <a:solidFill>
                  <a:schemeClr val="accent1"/>
                </a:solidFill>
              </a:rPr>
              <a:t>()</a:t>
            </a:r>
            <a:endParaRPr lang="ru-RU" sz="1400" dirty="0">
              <a:solidFill>
                <a:schemeClr val="accent1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3CD531A-D677-492D-B1CD-F175C23377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90"/>
          <a:stretch/>
        </p:blipFill>
        <p:spPr>
          <a:xfrm>
            <a:off x="8721509" y="1287826"/>
            <a:ext cx="2674650" cy="127724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B86B46E-8DFC-40FA-8ABC-7DDBA133F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780" y="1554374"/>
            <a:ext cx="4551243" cy="228187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40FB0C2-E300-4E3C-B63C-F760EA8A7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7780" y="4170497"/>
            <a:ext cx="4551243" cy="226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47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11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Pandas. </a:t>
            </a:r>
            <a:r>
              <a:rPr lang="ru-RU" sz="2800" b="1" dirty="0">
                <a:solidFill>
                  <a:srgbClr val="FF0000"/>
                </a:solidFill>
              </a:rPr>
              <a:t>Статистика </a:t>
            </a:r>
            <a:r>
              <a:rPr lang="ru-RU" sz="2800" b="1" dirty="0" err="1">
                <a:solidFill>
                  <a:srgbClr val="FF0000"/>
                </a:solidFill>
              </a:rPr>
              <a:t>датафрейма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0568FD-7A2C-4D1D-A0AE-C501CBC6EB46}"/>
              </a:ext>
            </a:extLst>
          </p:cNvPr>
          <p:cNvSpPr txBox="1"/>
          <p:nvPr/>
        </p:nvSpPr>
        <p:spPr>
          <a:xfrm>
            <a:off x="945294" y="980201"/>
            <a:ext cx="9621106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Pandas </a:t>
            </a:r>
            <a:r>
              <a:rPr lang="ru-RU" sz="1400" dirty="0"/>
              <a:t>позволяет получить множество статистик из </a:t>
            </a:r>
            <a:r>
              <a:rPr lang="ru-RU" sz="1400" dirty="0" err="1"/>
              <a:t>датафрейма</a:t>
            </a:r>
            <a:r>
              <a:rPr lang="ru-RU" sz="1400" dirty="0"/>
              <a:t> и отлично подходит для описательной аналитики.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Для примера мы возьмем </a:t>
            </a:r>
            <a:r>
              <a:rPr lang="ru-RU" sz="1400" dirty="0" err="1"/>
              <a:t>датасет</a:t>
            </a:r>
            <a:r>
              <a:rPr lang="ru-RU" sz="1400" dirty="0"/>
              <a:t> с информацией о пассажирах Титаника.</a:t>
            </a:r>
          </a:p>
          <a:p>
            <a:pPr>
              <a:lnSpc>
                <a:spcPct val="150000"/>
              </a:lnSpc>
            </a:pPr>
            <a:endParaRPr lang="ru-RU" sz="14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BCE9B95-4B22-4CBB-802A-24810B503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2" y="1728152"/>
            <a:ext cx="7653338" cy="20640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9D22F46-8E2D-4218-BB02-26657434E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94" y="4136101"/>
            <a:ext cx="4266786" cy="25166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E54FF0-C931-4FAB-A343-876A8BB50ABF}"/>
              </a:ext>
            </a:extLst>
          </p:cNvPr>
          <p:cNvSpPr txBox="1"/>
          <p:nvPr/>
        </p:nvSpPr>
        <p:spPr>
          <a:xfrm>
            <a:off x="2214880" y="3800395"/>
            <a:ext cx="2184400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Сводная статистика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5CDD87-1D26-4C1B-B13D-795FC1E909BB}"/>
              </a:ext>
            </a:extLst>
          </p:cNvPr>
          <p:cNvSpPr txBox="1"/>
          <p:nvPr/>
        </p:nvSpPr>
        <p:spPr>
          <a:xfrm>
            <a:off x="6522721" y="3792213"/>
            <a:ext cx="3081716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Статистика по колонкам</a:t>
            </a:r>
            <a:r>
              <a:rPr lang="en-US" sz="1400" dirty="0">
                <a:solidFill>
                  <a:schemeClr val="accent1"/>
                </a:solidFill>
              </a:rPr>
              <a:t>/</a:t>
            </a:r>
            <a:r>
              <a:rPr lang="ru-RU" sz="1400" dirty="0">
                <a:solidFill>
                  <a:schemeClr val="accent1"/>
                </a:solidFill>
              </a:rPr>
              <a:t>строкам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C90729B-7687-4EC6-B373-43489B618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721" y="4136101"/>
            <a:ext cx="2744470" cy="255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23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2ACE321-214B-487F-A6EB-2CD136A699DE}"/>
              </a:ext>
            </a:extLst>
          </p:cNvPr>
          <p:cNvSpPr/>
          <p:nvPr/>
        </p:nvSpPr>
        <p:spPr>
          <a:xfrm>
            <a:off x="8393184" y="980201"/>
            <a:ext cx="3397763" cy="148811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12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Pandas. </a:t>
            </a:r>
            <a:r>
              <a:rPr lang="ru-RU" sz="2800" b="1" dirty="0">
                <a:solidFill>
                  <a:srgbClr val="FF0000"/>
                </a:solidFill>
              </a:rPr>
              <a:t>Группировка данных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CF57E3D-5D6C-4D77-B836-0812FFA53995}"/>
              </a:ext>
            </a:extLst>
          </p:cNvPr>
          <p:cNvSpPr/>
          <p:nvPr/>
        </p:nvSpPr>
        <p:spPr>
          <a:xfrm>
            <a:off x="9174510" y="972391"/>
            <a:ext cx="16153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2">
                    <a:lumMod val="50000"/>
                  </a:schemeClr>
                </a:solidFill>
              </a:rPr>
              <a:t>Исходный </a:t>
            </a:r>
            <a:r>
              <a:rPr lang="ru-RU" sz="1200" dirty="0" err="1">
                <a:solidFill>
                  <a:schemeClr val="bg2">
                    <a:lumMod val="50000"/>
                  </a:schemeClr>
                </a:solidFill>
              </a:rPr>
              <a:t>датафрейм</a:t>
            </a:r>
            <a:endParaRPr lang="ru-RU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069C8-BA7F-4DFD-96E0-2E12B7F19DCD}"/>
              </a:ext>
            </a:extLst>
          </p:cNvPr>
          <p:cNvSpPr txBox="1"/>
          <p:nvPr/>
        </p:nvSpPr>
        <p:spPr>
          <a:xfrm>
            <a:off x="945294" y="980201"/>
            <a:ext cx="7665306" cy="16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Для группировки данных  в </a:t>
            </a:r>
            <a:r>
              <a:rPr lang="en-US" sz="1400" dirty="0"/>
              <a:t>pandas </a:t>
            </a:r>
            <a:r>
              <a:rPr lang="ru-RU" sz="1400" dirty="0"/>
              <a:t>используется функция </a:t>
            </a:r>
            <a:r>
              <a:rPr lang="en-US" sz="1400" dirty="0" err="1"/>
              <a:t>groupby</a:t>
            </a:r>
            <a:r>
              <a:rPr lang="en-US" sz="1400" dirty="0"/>
              <a:t>(): </a:t>
            </a:r>
            <a:endParaRPr lang="ru-RU" sz="1400" dirty="0"/>
          </a:p>
          <a:p>
            <a:pPr>
              <a:lnSpc>
                <a:spcPct val="150000"/>
              </a:lnSpc>
            </a:pPr>
            <a:r>
              <a:rPr lang="en-US" sz="1400" b="1" dirty="0" err="1">
                <a:solidFill>
                  <a:schemeClr val="accent1"/>
                </a:solidFill>
              </a:rPr>
              <a:t>df.groupby</a:t>
            </a:r>
            <a:r>
              <a:rPr lang="en-US" sz="1400" b="1" dirty="0">
                <a:solidFill>
                  <a:schemeClr val="accent1"/>
                </a:solidFill>
              </a:rPr>
              <a:t>([</a:t>
            </a:r>
            <a:r>
              <a:rPr lang="en-US" sz="1400" i="1" dirty="0"/>
              <a:t>&lt;</a:t>
            </a:r>
            <a:r>
              <a:rPr lang="ru-RU" sz="1400" i="1" dirty="0"/>
              <a:t>колонки для агрегации</a:t>
            </a:r>
            <a:r>
              <a:rPr lang="en-US" sz="1400" i="1" dirty="0"/>
              <a:t>&gt;</a:t>
            </a:r>
            <a:r>
              <a:rPr lang="en-US" sz="1400" b="1" dirty="0">
                <a:solidFill>
                  <a:schemeClr val="accent1"/>
                </a:solidFill>
              </a:rPr>
              <a:t>])[</a:t>
            </a:r>
            <a:r>
              <a:rPr lang="en-US" sz="1400" i="1" dirty="0"/>
              <a:t>&lt;</a:t>
            </a:r>
            <a:r>
              <a:rPr lang="ru-RU" sz="1400" i="1" dirty="0"/>
              <a:t>колонки для подсчета</a:t>
            </a:r>
            <a:r>
              <a:rPr lang="en-US" sz="1400" i="1" dirty="0"/>
              <a:t>&gt;</a:t>
            </a:r>
            <a:r>
              <a:rPr lang="en-US" sz="1400" b="1" dirty="0">
                <a:solidFill>
                  <a:schemeClr val="accent1"/>
                </a:solidFill>
              </a:rPr>
              <a:t>]</a:t>
            </a:r>
            <a:r>
              <a:rPr lang="ru-RU" sz="1400" b="1" dirty="0">
                <a:solidFill>
                  <a:schemeClr val="accent1"/>
                </a:solidFill>
              </a:rPr>
              <a:t>.</a:t>
            </a:r>
            <a:r>
              <a:rPr lang="en-US" sz="1400" i="1" dirty="0"/>
              <a:t>&lt;</a:t>
            </a:r>
            <a:r>
              <a:rPr lang="ru-RU" sz="1400" i="1" dirty="0"/>
              <a:t>агрегирующая функция</a:t>
            </a:r>
            <a:r>
              <a:rPr lang="en-US" sz="1400" i="1" dirty="0"/>
              <a:t>&gt;</a:t>
            </a:r>
            <a:r>
              <a:rPr lang="ru-RU" sz="1400" b="1" dirty="0">
                <a:solidFill>
                  <a:schemeClr val="accent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Стандартные агрегирующие функции: </a:t>
            </a:r>
            <a:r>
              <a:rPr lang="en-US" sz="1400" dirty="0">
                <a:solidFill>
                  <a:schemeClr val="accent1"/>
                </a:solidFill>
              </a:rPr>
              <a:t>'sum', 'mean', 'median', 'min', 'max', 'std', 'var', 'mad', 'prod’</a:t>
            </a:r>
            <a:r>
              <a:rPr lang="ru-RU" sz="1400" dirty="0">
                <a:solidFill>
                  <a:schemeClr val="accent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Можно применять к разным колонкам разные агрегирующие функции.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Можно написать собственную агрегирующую функцию.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78056C9-6C83-4E8A-9553-C93B9FA8F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769" y="1240501"/>
            <a:ext cx="3362007" cy="117743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632B678-7EDD-421F-8F3C-5269879E6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94" y="2724727"/>
            <a:ext cx="2823616" cy="164877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83F72F9-45EF-4EDE-AA4B-675D51FA2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8429" y="2654955"/>
            <a:ext cx="3729777" cy="2404725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9D4A14F-A533-4A20-8D0A-E6A804455A3A}"/>
              </a:ext>
            </a:extLst>
          </p:cNvPr>
          <p:cNvSpPr/>
          <p:nvPr/>
        </p:nvSpPr>
        <p:spPr>
          <a:xfrm>
            <a:off x="838200" y="6257835"/>
            <a:ext cx="92811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hlinkClick r:id="rId6"/>
              </a:rPr>
              <a:t>Подробное руководство по группировке и агрегированию в </a:t>
            </a:r>
            <a:r>
              <a:rPr lang="ru-RU" sz="1200" dirty="0" err="1">
                <a:hlinkClick r:id="rId6"/>
              </a:rPr>
              <a:t>pandas</a:t>
            </a:r>
            <a:endParaRPr lang="ru-RU" sz="120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E027CE1-88EB-44BD-80BE-B27E51D66B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4606" y="2654955"/>
            <a:ext cx="3120433" cy="376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79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2ACE321-214B-487F-A6EB-2CD136A699DE}"/>
              </a:ext>
            </a:extLst>
          </p:cNvPr>
          <p:cNvSpPr/>
          <p:nvPr/>
        </p:nvSpPr>
        <p:spPr>
          <a:xfrm>
            <a:off x="8231137" y="980200"/>
            <a:ext cx="3621227" cy="24487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13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Pandas. </a:t>
            </a:r>
            <a:r>
              <a:rPr lang="ru-RU" sz="2800" b="1" dirty="0">
                <a:solidFill>
                  <a:srgbClr val="FF0000"/>
                </a:solidFill>
              </a:rPr>
              <a:t>Операции с датой и временем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CF57E3D-5D6C-4D77-B836-0812FFA53995}"/>
              </a:ext>
            </a:extLst>
          </p:cNvPr>
          <p:cNvSpPr/>
          <p:nvPr/>
        </p:nvSpPr>
        <p:spPr>
          <a:xfrm>
            <a:off x="9174510" y="972391"/>
            <a:ext cx="16153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2">
                    <a:lumMod val="50000"/>
                  </a:schemeClr>
                </a:solidFill>
              </a:rPr>
              <a:t>Исходный </a:t>
            </a:r>
            <a:r>
              <a:rPr lang="ru-RU" sz="1200" dirty="0" err="1">
                <a:solidFill>
                  <a:schemeClr val="bg2">
                    <a:lumMod val="50000"/>
                  </a:schemeClr>
                </a:solidFill>
              </a:rPr>
              <a:t>датафрейм</a:t>
            </a:r>
            <a:endParaRPr lang="ru-RU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706A9F-DD65-4961-9484-479F1CAE5874}"/>
              </a:ext>
            </a:extLst>
          </p:cNvPr>
          <p:cNvSpPr txBox="1"/>
          <p:nvPr/>
        </p:nvSpPr>
        <p:spPr>
          <a:xfrm>
            <a:off x="945294" y="980201"/>
            <a:ext cx="7297323" cy="2321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В </a:t>
            </a:r>
            <a:r>
              <a:rPr lang="en-US" sz="1400" dirty="0"/>
              <a:t>Pandas </a:t>
            </a:r>
            <a:r>
              <a:rPr lang="ru-RU" sz="1400" dirty="0"/>
              <a:t>существует специальные форматы для времени и даты – </a:t>
            </a:r>
            <a:r>
              <a:rPr lang="en-US" sz="1400" dirty="0">
                <a:solidFill>
                  <a:schemeClr val="accent1"/>
                </a:solidFill>
              </a:rPr>
              <a:t>Timestamp</a:t>
            </a:r>
            <a:r>
              <a:rPr lang="ru-RU" sz="1400" dirty="0">
                <a:solidFill>
                  <a:schemeClr val="accent1"/>
                </a:solidFill>
              </a:rPr>
              <a:t>, </a:t>
            </a:r>
            <a:r>
              <a:rPr lang="en-US" sz="1400" dirty="0" err="1">
                <a:solidFill>
                  <a:schemeClr val="accent1"/>
                </a:solidFill>
              </a:rPr>
              <a:t>Timedelta</a:t>
            </a:r>
            <a:r>
              <a:rPr lang="ru-RU" sz="1400" dirty="0"/>
              <a:t> и </a:t>
            </a:r>
            <a:r>
              <a:rPr lang="en-US" sz="1400" dirty="0">
                <a:solidFill>
                  <a:schemeClr val="accent1"/>
                </a:solidFill>
              </a:rPr>
              <a:t>datetime64[ns]</a:t>
            </a:r>
            <a:r>
              <a:rPr lang="en-US" sz="1400" dirty="0"/>
              <a:t>. </a:t>
            </a:r>
            <a:r>
              <a:rPr lang="ru-RU" sz="1400" dirty="0"/>
              <a:t>Преобразование к ним выполняется через функцию </a:t>
            </a:r>
            <a:r>
              <a:rPr lang="en-US" sz="1400" dirty="0" err="1">
                <a:solidFill>
                  <a:schemeClr val="accent1"/>
                </a:solidFill>
              </a:rPr>
              <a:t>pd.to_datetime</a:t>
            </a:r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dirty="0"/>
              <a:t>&lt;</a:t>
            </a:r>
            <a:r>
              <a:rPr lang="ru-RU" sz="1400" dirty="0"/>
              <a:t>строка</a:t>
            </a:r>
            <a:r>
              <a:rPr lang="en-US" sz="1400" dirty="0"/>
              <a:t>&gt;</a:t>
            </a:r>
            <a:r>
              <a:rPr lang="ru-RU" sz="1400" dirty="0"/>
              <a:t>, </a:t>
            </a:r>
            <a:r>
              <a:rPr lang="en-US" sz="1400" dirty="0"/>
              <a:t>&lt;</a:t>
            </a:r>
            <a:r>
              <a:rPr lang="ru-RU" sz="1400" dirty="0"/>
              <a:t>формат</a:t>
            </a:r>
            <a:r>
              <a:rPr lang="en-US" sz="1400" dirty="0"/>
              <a:t>&gt;</a:t>
            </a:r>
            <a:r>
              <a:rPr lang="en-US" sz="1400" dirty="0">
                <a:solidFill>
                  <a:schemeClr val="accent1"/>
                </a:solidFill>
              </a:rPr>
              <a:t>) </a:t>
            </a:r>
            <a:r>
              <a:rPr lang="ru-RU" sz="1400" dirty="0"/>
              <a:t>или через</a:t>
            </a:r>
            <a:r>
              <a:rPr lang="ru-RU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pd.to_timedelta</a:t>
            </a:r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dirty="0"/>
              <a:t>&lt;</a:t>
            </a:r>
            <a:r>
              <a:rPr lang="ru-RU" sz="1400" dirty="0"/>
              <a:t>строка</a:t>
            </a:r>
            <a:r>
              <a:rPr lang="en-US" sz="1400" dirty="0"/>
              <a:t>&gt;</a:t>
            </a:r>
            <a:r>
              <a:rPr lang="en-US" sz="1400" dirty="0">
                <a:solidFill>
                  <a:schemeClr val="accent1"/>
                </a:solidFill>
              </a:rPr>
              <a:t>)</a:t>
            </a:r>
            <a:r>
              <a:rPr lang="ru-RU" sz="1400" dirty="0"/>
              <a:t>, если речь идет о разнице во времени.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После преобразования в нужный формат становятся доступными операции с этими значениями как со временем (например, вычитание или </a:t>
            </a:r>
            <a:r>
              <a:rPr lang="ru-RU" sz="1400" dirty="0" err="1"/>
              <a:t>ресэмплирование</a:t>
            </a:r>
            <a:r>
              <a:rPr lang="ru-RU" sz="1400" dirty="0"/>
              <a:t>), а также получение дополнительных данных через специальный </a:t>
            </a:r>
            <a:r>
              <a:rPr lang="ru-RU" sz="1400" dirty="0" err="1"/>
              <a:t>форматтер</a:t>
            </a:r>
            <a:r>
              <a:rPr lang="ru-RU" sz="1400" dirty="0"/>
              <a:t> </a:t>
            </a:r>
            <a:r>
              <a:rPr lang="en-US" sz="1400" b="1" dirty="0">
                <a:solidFill>
                  <a:schemeClr val="accent1"/>
                </a:solidFill>
              </a:rPr>
              <a:t>dt</a:t>
            </a:r>
            <a:r>
              <a:rPr lang="ru-RU" sz="1400" dirty="0"/>
              <a:t>, например дня, даты или часа. 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CDA21AA-0C92-47A9-8EC8-460DA1680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4" y="3739595"/>
            <a:ext cx="2194146" cy="225150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7CEDAA8-FDA4-4D10-909F-EF24523A0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333" y="3692525"/>
            <a:ext cx="2299188" cy="232108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71CD959-63C1-426D-8A01-CE99D143B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414" y="3692525"/>
            <a:ext cx="2341770" cy="239499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8C52072-8B1E-41F1-A1E7-CBF6F00C98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4023" y="3660870"/>
            <a:ext cx="3002915" cy="249980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D18F244-9EA7-43B8-9D87-84774B339E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5978" y="1236963"/>
            <a:ext cx="3559810" cy="20643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BEA89C-E1BA-4E96-AEB9-674D43F70527}"/>
              </a:ext>
            </a:extLst>
          </p:cNvPr>
          <p:cNvSpPr txBox="1"/>
          <p:nvPr/>
        </p:nvSpPr>
        <p:spPr>
          <a:xfrm>
            <a:off x="1711406" y="3428999"/>
            <a:ext cx="661921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Дата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4FDB22-ED25-40BA-AC9D-364E5EE3E1F7}"/>
              </a:ext>
            </a:extLst>
          </p:cNvPr>
          <p:cNvSpPr txBox="1"/>
          <p:nvPr/>
        </p:nvSpPr>
        <p:spPr>
          <a:xfrm>
            <a:off x="4166062" y="3382123"/>
            <a:ext cx="661921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День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28731E-165E-4B96-A4F2-DB922E497FB3}"/>
              </a:ext>
            </a:extLst>
          </p:cNvPr>
          <p:cNvSpPr txBox="1"/>
          <p:nvPr/>
        </p:nvSpPr>
        <p:spPr>
          <a:xfrm>
            <a:off x="5848942" y="3373331"/>
            <a:ext cx="2243241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Разница по времени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EA1CBC-6A98-4AB9-A6B0-5A80B40DB044}"/>
              </a:ext>
            </a:extLst>
          </p:cNvPr>
          <p:cNvSpPr txBox="1"/>
          <p:nvPr/>
        </p:nvSpPr>
        <p:spPr>
          <a:xfrm>
            <a:off x="8610600" y="3366311"/>
            <a:ext cx="2696338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Увеличение даты на 1 день</a:t>
            </a:r>
          </a:p>
        </p:txBody>
      </p:sp>
    </p:spTree>
    <p:extLst>
      <p:ext uri="{BB962C8B-B14F-4D97-AF65-F5344CB8AC3E}">
        <p14:creationId xmlns:p14="http://schemas.microsoft.com/office/powerpoint/2010/main" val="130495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2ACE321-214B-487F-A6EB-2CD136A699DE}"/>
              </a:ext>
            </a:extLst>
          </p:cNvPr>
          <p:cNvSpPr/>
          <p:nvPr/>
        </p:nvSpPr>
        <p:spPr>
          <a:xfrm>
            <a:off x="8757139" y="980201"/>
            <a:ext cx="2672862" cy="214382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14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Pandas. </a:t>
            </a:r>
            <a:r>
              <a:rPr lang="ru-RU" sz="2800" b="1" dirty="0">
                <a:solidFill>
                  <a:srgbClr val="FF0000"/>
                </a:solidFill>
              </a:rPr>
              <a:t>Операции со строками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CF57E3D-5D6C-4D77-B836-0812FFA53995}"/>
              </a:ext>
            </a:extLst>
          </p:cNvPr>
          <p:cNvSpPr/>
          <p:nvPr/>
        </p:nvSpPr>
        <p:spPr>
          <a:xfrm>
            <a:off x="9174510" y="972391"/>
            <a:ext cx="16153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2">
                    <a:lumMod val="50000"/>
                  </a:schemeClr>
                </a:solidFill>
              </a:rPr>
              <a:t>Исходный </a:t>
            </a:r>
            <a:r>
              <a:rPr lang="ru-RU" sz="1200" dirty="0" err="1">
                <a:solidFill>
                  <a:schemeClr val="bg2">
                    <a:lumMod val="50000"/>
                  </a:schemeClr>
                </a:solidFill>
              </a:rPr>
              <a:t>датафрейм</a:t>
            </a:r>
            <a:endParaRPr lang="ru-RU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618B5-5886-42DB-AFA0-85D06DFD57E9}"/>
              </a:ext>
            </a:extLst>
          </p:cNvPr>
          <p:cNvSpPr txBox="1"/>
          <p:nvPr/>
        </p:nvSpPr>
        <p:spPr>
          <a:xfrm>
            <a:off x="945294" y="980201"/>
            <a:ext cx="8283350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В </a:t>
            </a:r>
            <a:r>
              <a:rPr lang="en-US" sz="1400" dirty="0"/>
              <a:t>Pandas </a:t>
            </a:r>
            <a:r>
              <a:rPr lang="ru-RU" sz="1400" dirty="0"/>
              <a:t>существует специальный </a:t>
            </a:r>
            <a:r>
              <a:rPr lang="ru-RU" sz="1400" dirty="0" err="1"/>
              <a:t>форматтер</a:t>
            </a:r>
            <a:r>
              <a:rPr lang="ru-RU" sz="1400" dirty="0"/>
              <a:t> для удобной работы со строками</a:t>
            </a:r>
            <a:r>
              <a:rPr lang="en-US" sz="1400" dirty="0"/>
              <a:t>: </a:t>
            </a:r>
            <a:r>
              <a:rPr lang="en-US" sz="1400" b="1" dirty="0">
                <a:solidFill>
                  <a:schemeClr val="accent1"/>
                </a:solidFill>
              </a:rPr>
              <a:t>str</a:t>
            </a:r>
            <a:r>
              <a:rPr lang="ru-RU" sz="1400" dirty="0"/>
              <a:t>.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При его использовании становятся доступными все основные функции работы со строками.</a:t>
            </a:r>
            <a:endParaRPr lang="en-US" sz="1400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5F2B9BF-114B-4C8C-B3FF-D4CCB919E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787" y="1270072"/>
            <a:ext cx="2513012" cy="175717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AA55708-2A56-4285-8B56-210785812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2174797"/>
            <a:ext cx="2513012" cy="1788710"/>
          </a:xfrm>
          <a:prstGeom prst="rect">
            <a:avLst/>
          </a:prstGeom>
        </p:spPr>
      </p:pic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87CC867F-692C-49C6-90A5-B2022C74CBC1}"/>
              </a:ext>
            </a:extLst>
          </p:cNvPr>
          <p:cNvSpPr/>
          <p:nvPr/>
        </p:nvSpPr>
        <p:spPr>
          <a:xfrm>
            <a:off x="909647" y="1903637"/>
            <a:ext cx="2441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contains</a:t>
            </a:r>
            <a:r>
              <a:rPr lang="en-US" sz="1400" dirty="0"/>
              <a:t> </a:t>
            </a:r>
            <a:r>
              <a:rPr lang="ru-RU" sz="1400" dirty="0"/>
              <a:t>(содержит значение)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13F107A-3C9B-4E51-B123-A2DB1BD62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1931" y="2390571"/>
            <a:ext cx="1874789" cy="1550962"/>
          </a:xfrm>
          <a:prstGeom prst="rect">
            <a:avLst/>
          </a:prstGeom>
        </p:spPr>
      </p:pic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B5D97672-A286-4417-9B7B-E07C822BE73E}"/>
              </a:ext>
            </a:extLst>
          </p:cNvPr>
          <p:cNvSpPr/>
          <p:nvPr/>
        </p:nvSpPr>
        <p:spPr>
          <a:xfrm>
            <a:off x="3514898" y="1929162"/>
            <a:ext cx="23743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upper</a:t>
            </a:r>
            <a:r>
              <a:rPr lang="en-US" sz="1400" dirty="0"/>
              <a:t> </a:t>
            </a:r>
          </a:p>
          <a:p>
            <a:r>
              <a:rPr lang="en-US" sz="1400" dirty="0"/>
              <a:t>(</a:t>
            </a:r>
            <a:r>
              <a:rPr lang="ru-RU" sz="1400" dirty="0"/>
              <a:t>преобразование регистров</a:t>
            </a:r>
            <a:r>
              <a:rPr lang="en-US" sz="1400" dirty="0"/>
              <a:t>)</a:t>
            </a:r>
            <a:endParaRPr lang="ru-RU" sz="1400" dirty="0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BEC72C22-3457-4D65-B0AF-4F73C3701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6299" y="2390571"/>
            <a:ext cx="2174467" cy="1421441"/>
          </a:xfrm>
          <a:prstGeom prst="rect">
            <a:avLst/>
          </a:prstGeom>
        </p:spPr>
      </p:pic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70F054DA-9287-473C-ACA2-4CF5F8C0E730}"/>
              </a:ext>
            </a:extLst>
          </p:cNvPr>
          <p:cNvSpPr/>
          <p:nvPr/>
        </p:nvSpPr>
        <p:spPr>
          <a:xfrm>
            <a:off x="6004301" y="1929162"/>
            <a:ext cx="1679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count</a:t>
            </a:r>
            <a:r>
              <a:rPr lang="en-US" sz="1400" dirty="0"/>
              <a:t> </a:t>
            </a:r>
          </a:p>
          <a:p>
            <a:r>
              <a:rPr lang="en-US" sz="1400" dirty="0"/>
              <a:t>(</a:t>
            </a:r>
            <a:r>
              <a:rPr lang="ru-RU" sz="1400" dirty="0"/>
              <a:t>подсчет символов</a:t>
            </a:r>
            <a:r>
              <a:rPr lang="en-US" sz="1400" dirty="0"/>
              <a:t>)</a:t>
            </a:r>
            <a:endParaRPr lang="ru-RU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9C8F72-DD31-401D-9736-FBFCEE03F44F}"/>
              </a:ext>
            </a:extLst>
          </p:cNvPr>
          <p:cNvSpPr txBox="1"/>
          <p:nvPr/>
        </p:nvSpPr>
        <p:spPr>
          <a:xfrm>
            <a:off x="909647" y="4066306"/>
            <a:ext cx="8283350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Можно выполнять быстрое преобразование из одного текста в другой:</a:t>
            </a:r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81AE03AA-5B42-446C-8171-E52C840AEF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5943" y="4454797"/>
            <a:ext cx="5309497" cy="20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9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15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Pandas. </a:t>
            </a:r>
            <a:r>
              <a:rPr lang="ru-RU" sz="2800" b="1" dirty="0">
                <a:solidFill>
                  <a:srgbClr val="FF0000"/>
                </a:solidFill>
              </a:rPr>
              <a:t>Сохранение </a:t>
            </a:r>
            <a:r>
              <a:rPr lang="ru-RU" sz="2800" b="1" dirty="0" err="1">
                <a:solidFill>
                  <a:srgbClr val="FF0000"/>
                </a:solidFill>
              </a:rPr>
              <a:t>датафрейма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38F573C-CA9A-4246-9C42-0A333E928415}"/>
              </a:ext>
            </a:extLst>
          </p:cNvPr>
          <p:cNvSpPr txBox="1"/>
          <p:nvPr/>
        </p:nvSpPr>
        <p:spPr>
          <a:xfrm>
            <a:off x="945294" y="980201"/>
            <a:ext cx="10660552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dirty="0"/>
              <a:t>Сохранять данные в файл в </a:t>
            </a:r>
            <a:r>
              <a:rPr lang="en-US" sz="1400" dirty="0"/>
              <a:t>pandas</a:t>
            </a:r>
            <a:r>
              <a:rPr lang="ru-RU" sz="1400" dirty="0"/>
              <a:t> очень просто</a:t>
            </a:r>
            <a:r>
              <a:rPr lang="en-US" sz="1400" dirty="0"/>
              <a:t>:</a:t>
            </a:r>
            <a:r>
              <a:rPr lang="ru-RU" sz="1400" dirty="0"/>
              <a:t> </a:t>
            </a:r>
            <a:r>
              <a:rPr lang="en-US" sz="1400" b="1" dirty="0">
                <a:solidFill>
                  <a:schemeClr val="accent1"/>
                </a:solidFill>
              </a:rPr>
              <a:t>df.to_</a:t>
            </a:r>
            <a:r>
              <a:rPr lang="en-US" sz="1400" i="1" dirty="0"/>
              <a:t>&lt;</a:t>
            </a:r>
            <a:r>
              <a:rPr lang="ru-RU" sz="1400" i="1" dirty="0"/>
              <a:t>нужный формат</a:t>
            </a:r>
            <a:r>
              <a:rPr lang="en-US" sz="1400" i="1" dirty="0"/>
              <a:t>&gt;</a:t>
            </a:r>
            <a:r>
              <a:rPr lang="ru-RU" sz="1400" b="1" dirty="0">
                <a:solidFill>
                  <a:schemeClr val="accent1"/>
                </a:solidFill>
              </a:rPr>
              <a:t>(</a:t>
            </a:r>
            <a:r>
              <a:rPr lang="en-US" sz="1400" i="1" dirty="0"/>
              <a:t>&lt;</a:t>
            </a:r>
            <a:r>
              <a:rPr lang="ru-RU" sz="1400" i="1" dirty="0"/>
              <a:t>имя файла</a:t>
            </a:r>
            <a:r>
              <a:rPr lang="en-US" sz="1400" i="1" dirty="0"/>
              <a:t>&gt;</a:t>
            </a:r>
            <a:r>
              <a:rPr lang="ru-RU" sz="1400" i="1" dirty="0"/>
              <a:t>, </a:t>
            </a:r>
            <a:r>
              <a:rPr lang="en-US" sz="1400" i="1" dirty="0"/>
              <a:t>&lt;</a:t>
            </a:r>
            <a:r>
              <a:rPr lang="ru-RU" sz="1400" i="1" dirty="0"/>
              <a:t>опции</a:t>
            </a:r>
            <a:r>
              <a:rPr lang="en-US" sz="1400" i="1" dirty="0"/>
              <a:t>&gt;</a:t>
            </a:r>
            <a:r>
              <a:rPr lang="ru-RU" sz="1400" b="1" dirty="0">
                <a:solidFill>
                  <a:schemeClr val="accent1"/>
                </a:solidFill>
              </a:rPr>
              <a:t>)</a:t>
            </a:r>
            <a:r>
              <a:rPr lang="ru-RU" sz="14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ru-RU" sz="1400" dirty="0"/>
              <a:t>Поддерживаются все те же форматы, что и при загрузке данных: </a:t>
            </a:r>
            <a:r>
              <a:rPr lang="en-US" sz="1400" dirty="0"/>
              <a:t>csv, excel, json, parquet, pickle </a:t>
            </a:r>
            <a:r>
              <a:rPr lang="ru-RU" sz="1400" dirty="0"/>
              <a:t>и т.п.</a:t>
            </a:r>
          </a:p>
          <a:p>
            <a:pPr algn="ctr">
              <a:lnSpc>
                <a:spcPct val="150000"/>
              </a:lnSpc>
            </a:pPr>
            <a:endParaRPr lang="ru-RU" sz="1400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D2D9EC0-277A-469C-AF9D-5E9DE9549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241" y="1823853"/>
            <a:ext cx="5006657" cy="42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69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16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SciPy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0C1FD8-2C8F-4D23-A5F2-7D0E0B50D035}"/>
              </a:ext>
            </a:extLst>
          </p:cNvPr>
          <p:cNvSpPr txBox="1"/>
          <p:nvPr/>
        </p:nvSpPr>
        <p:spPr>
          <a:xfrm>
            <a:off x="936840" y="977754"/>
            <a:ext cx="10329347" cy="587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SciPy </a:t>
            </a:r>
            <a:r>
              <a:rPr lang="ru-RU" sz="1400" dirty="0"/>
              <a:t>– библиотека для научных и инженерных расчетов в </a:t>
            </a:r>
            <a:r>
              <a:rPr lang="en-US" sz="1400" dirty="0"/>
              <a:t>Python</a:t>
            </a:r>
            <a:r>
              <a:rPr lang="ru-RU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/>
                </a:solidFill>
              </a:rPr>
              <a:t>from </a:t>
            </a:r>
            <a:r>
              <a:rPr lang="en-US" sz="1400" dirty="0" err="1">
                <a:solidFill>
                  <a:schemeClr val="accent1"/>
                </a:solidFill>
              </a:rPr>
              <a:t>scipy</a:t>
            </a:r>
            <a:r>
              <a:rPr lang="en-US" sz="1400" dirty="0">
                <a:solidFill>
                  <a:schemeClr val="accent1"/>
                </a:solidFill>
              </a:rPr>
              <a:t> import &lt;</a:t>
            </a:r>
            <a:r>
              <a:rPr lang="ru-RU" sz="1400" dirty="0">
                <a:solidFill>
                  <a:schemeClr val="accent1"/>
                </a:solidFill>
              </a:rPr>
              <a:t>имя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ru-RU" sz="1400" dirty="0">
                <a:solidFill>
                  <a:schemeClr val="accent1"/>
                </a:solidFill>
              </a:rPr>
              <a:t>пакета</a:t>
            </a:r>
            <a:r>
              <a:rPr lang="en-US" sz="1400" dirty="0">
                <a:solidFill>
                  <a:schemeClr val="accent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Основные пакеты библиотеки: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cluster</a:t>
            </a:r>
            <a:r>
              <a:rPr lang="ru-RU" sz="1400" dirty="0"/>
              <a:t> – кластерный анализ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constants</a:t>
            </a:r>
            <a:r>
              <a:rPr lang="en-US" sz="1400" dirty="0"/>
              <a:t> – </a:t>
            </a:r>
            <a:r>
              <a:rPr lang="ru-RU" sz="1400" dirty="0"/>
              <a:t>различные константы (физические и математические)</a:t>
            </a:r>
            <a:endParaRPr lang="ru-RU" sz="14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fftpack</a:t>
            </a:r>
            <a:r>
              <a:rPr lang="en-US" sz="1400" i="1" dirty="0">
                <a:solidFill>
                  <a:schemeClr val="accent1"/>
                </a:solidFill>
              </a:rPr>
              <a:t> </a:t>
            </a:r>
            <a:r>
              <a:rPr lang="en-US" sz="1400" i="1" dirty="0"/>
              <a:t>– </a:t>
            </a:r>
            <a:r>
              <a:rPr lang="ru-RU" sz="1400" i="1" dirty="0"/>
              <a:t>быстрое п</a:t>
            </a:r>
            <a:r>
              <a:rPr lang="ru-RU" sz="1400" dirty="0"/>
              <a:t>реобразование Фурье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accent1"/>
                </a:solidFill>
              </a:rPr>
              <a:t>integrate </a:t>
            </a:r>
            <a:r>
              <a:rPr lang="en-US" sz="1400" dirty="0"/>
              <a:t>– </a:t>
            </a:r>
            <a:r>
              <a:rPr lang="ru-RU" sz="1400" dirty="0"/>
              <a:t>интегральные уравнения и </a:t>
            </a:r>
            <a:r>
              <a:rPr lang="ru-RU" sz="1400" dirty="0" err="1"/>
              <a:t>диффуры</a:t>
            </a:r>
            <a:endParaRPr lang="ru-RU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accent1"/>
                </a:solidFill>
              </a:rPr>
              <a:t>interpolate </a:t>
            </a:r>
            <a:r>
              <a:rPr lang="ru-RU" sz="1400" dirty="0"/>
              <a:t>– интерполяция и сглаживание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io</a:t>
            </a:r>
            <a:r>
              <a:rPr lang="en-US" sz="1400" i="1" dirty="0">
                <a:solidFill>
                  <a:schemeClr val="accent1"/>
                </a:solidFill>
              </a:rPr>
              <a:t> </a:t>
            </a:r>
            <a:r>
              <a:rPr lang="ru-RU" sz="1400" dirty="0"/>
              <a:t>– ввод/вывод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linalg</a:t>
            </a:r>
            <a:r>
              <a:rPr lang="en-US" sz="1400" i="1" dirty="0">
                <a:solidFill>
                  <a:schemeClr val="accent1"/>
                </a:solidFill>
              </a:rPr>
              <a:t> </a:t>
            </a:r>
            <a:r>
              <a:rPr lang="ru-RU" sz="1400" dirty="0">
                <a:solidFill>
                  <a:schemeClr val="accent1"/>
                </a:solidFill>
              </a:rPr>
              <a:t>–</a:t>
            </a:r>
            <a:r>
              <a:rPr lang="ru-RU" sz="1400" dirty="0"/>
              <a:t> линейная алгебра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ndimage</a:t>
            </a:r>
            <a:r>
              <a:rPr lang="en-US" sz="1400" i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– </a:t>
            </a:r>
            <a:r>
              <a:rPr lang="ru-RU" sz="1400" dirty="0"/>
              <a:t>обработка изображений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odr</a:t>
            </a:r>
            <a:r>
              <a:rPr lang="en-US" sz="1400" i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– </a:t>
            </a:r>
            <a:r>
              <a:rPr lang="ru-RU" sz="1400" dirty="0"/>
              <a:t>метод ортогональных расстояний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accent1"/>
                </a:solidFill>
              </a:rPr>
              <a:t>optimize </a:t>
            </a:r>
            <a:r>
              <a:rPr lang="en-US" sz="1400" dirty="0"/>
              <a:t>– </a:t>
            </a:r>
            <a:r>
              <a:rPr lang="ru-RU" sz="1400" dirty="0"/>
              <a:t>оптимизация и численное решение уравнений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accent1"/>
                </a:solidFill>
              </a:rPr>
              <a:t>signal </a:t>
            </a:r>
            <a:r>
              <a:rPr lang="en-US" sz="1400" dirty="0"/>
              <a:t>– </a:t>
            </a:r>
            <a:r>
              <a:rPr lang="ru-RU" sz="1400" dirty="0"/>
              <a:t>обработка сигналов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accent1"/>
                </a:solidFill>
              </a:rPr>
              <a:t>sparse </a:t>
            </a:r>
            <a:r>
              <a:rPr lang="en-US" sz="1400" dirty="0"/>
              <a:t>– </a:t>
            </a:r>
            <a:r>
              <a:rPr lang="ru-RU" sz="1400" dirty="0"/>
              <a:t>разреженные матрицы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accent1"/>
                </a:solidFill>
              </a:rPr>
              <a:t>spatial</a:t>
            </a:r>
            <a:r>
              <a:rPr lang="ru-RU" sz="1400" i="1" dirty="0">
                <a:solidFill>
                  <a:schemeClr val="accent1"/>
                </a:solidFill>
              </a:rPr>
              <a:t> </a:t>
            </a:r>
            <a:r>
              <a:rPr lang="en-US" sz="1400" i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– </a:t>
            </a:r>
            <a:r>
              <a:rPr lang="ru-RU" sz="1400" dirty="0"/>
              <a:t>разреженные структуры данных и алгоритмы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accent1"/>
                </a:solidFill>
              </a:rPr>
              <a:t>special  </a:t>
            </a:r>
            <a:r>
              <a:rPr lang="en-US" sz="1400" dirty="0"/>
              <a:t>– </a:t>
            </a:r>
            <a:r>
              <a:rPr lang="ru-RU" sz="1400" dirty="0"/>
              <a:t>специальные функции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accent1"/>
                </a:solidFill>
              </a:rPr>
              <a:t>stats </a:t>
            </a:r>
            <a:r>
              <a:rPr lang="en-US" sz="1400" dirty="0"/>
              <a:t>– </a:t>
            </a:r>
            <a:r>
              <a:rPr lang="ru-RU" sz="1400" dirty="0"/>
              <a:t>статистические распределения и функции</a:t>
            </a:r>
          </a:p>
        </p:txBody>
      </p:sp>
      <p:pic>
        <p:nvPicPr>
          <p:cNvPr id="12" name="Picture 2" descr="SciPy — Википедия">
            <a:extLst>
              <a:ext uri="{FF2B5EF4-FFF2-40B4-BE49-F238E27FC236}">
                <a16:creationId xmlns:a16="http://schemas.microsoft.com/office/drawing/2014/main" id="{747CEC60-B490-444B-AB31-4EFF8BFA3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298" y="631917"/>
            <a:ext cx="576496" cy="57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564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17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SciPy. </a:t>
            </a:r>
            <a:r>
              <a:rPr lang="ru-RU" sz="2800" b="1" dirty="0">
                <a:solidFill>
                  <a:srgbClr val="FF0000"/>
                </a:solidFill>
              </a:rPr>
              <a:t>Примеры применения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E143E78-DFFB-4E2C-840C-17EB5483A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20" y="1483892"/>
            <a:ext cx="2609850" cy="3000375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E72B9E7-DFDB-41C1-9815-0E32A142F965}"/>
              </a:ext>
            </a:extLst>
          </p:cNvPr>
          <p:cNvSpPr/>
          <p:nvPr/>
        </p:nvSpPr>
        <p:spPr>
          <a:xfrm>
            <a:off x="798620" y="960672"/>
            <a:ext cx="2609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</a:rPr>
              <a:t>Тригонометрические и экспоненциальные функции</a:t>
            </a:r>
            <a:endParaRPr lang="ru-RU" sz="14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6839F86-A501-4F91-8FB1-059530E9905F}"/>
              </a:ext>
            </a:extLst>
          </p:cNvPr>
          <p:cNvSpPr/>
          <p:nvPr/>
        </p:nvSpPr>
        <p:spPr>
          <a:xfrm>
            <a:off x="8495282" y="960672"/>
            <a:ext cx="2609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</a:rPr>
              <a:t>Интерполяция</a:t>
            </a:r>
            <a:endParaRPr lang="ru-RU" sz="140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2D7CC2F-1A9F-4599-936D-0BF9C39BD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356" y="1340662"/>
            <a:ext cx="3143250" cy="494347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E9F18DD-B8B7-4194-981A-D6F5CBBBE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3712" y="1314103"/>
            <a:ext cx="3693545" cy="3394991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0864296-0A88-4F26-ABD9-B96E04773B97}"/>
              </a:ext>
            </a:extLst>
          </p:cNvPr>
          <p:cNvSpPr/>
          <p:nvPr/>
        </p:nvSpPr>
        <p:spPr>
          <a:xfrm>
            <a:off x="4156857" y="960672"/>
            <a:ext cx="31036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</a:rPr>
              <a:t>Частотно-модулированный сигнал</a:t>
            </a:r>
            <a:endParaRPr lang="ru-RU" sz="140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2883DDA-F0F0-4C17-B777-DEFEF6DF12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1820" y="4808682"/>
            <a:ext cx="2609850" cy="1475455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C9ECB21-3C0C-43A1-989A-52C43334A237}"/>
              </a:ext>
            </a:extLst>
          </p:cNvPr>
          <p:cNvSpPr/>
          <p:nvPr/>
        </p:nvSpPr>
        <p:spPr>
          <a:xfrm>
            <a:off x="2384215" y="4564670"/>
            <a:ext cx="2609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</a:rPr>
              <a:t>Операции с матрицами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189318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18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NumPy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DBE4B42-0C29-486F-88F2-EDF5A5490619}"/>
              </a:ext>
            </a:extLst>
          </p:cNvPr>
          <p:cNvSpPr txBox="1"/>
          <p:nvPr/>
        </p:nvSpPr>
        <p:spPr>
          <a:xfrm>
            <a:off x="945293" y="980201"/>
            <a:ext cx="10329347" cy="5552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err="1"/>
              <a:t>Numpy</a:t>
            </a:r>
            <a:r>
              <a:rPr lang="en-US" sz="1400" b="1" dirty="0"/>
              <a:t> </a:t>
            </a:r>
            <a:r>
              <a:rPr lang="ru-RU" sz="1400" dirty="0"/>
              <a:t>– библиотека для работы с многомерными массивами и матрицами.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/>
                </a:solidFill>
              </a:rPr>
              <a:t>import </a:t>
            </a:r>
            <a:r>
              <a:rPr lang="en-US" sz="1400" dirty="0" err="1">
                <a:solidFill>
                  <a:schemeClr val="accent1"/>
                </a:solidFill>
              </a:rPr>
              <a:t>numpy</a:t>
            </a:r>
            <a:r>
              <a:rPr lang="en-US" sz="1400" dirty="0">
                <a:solidFill>
                  <a:schemeClr val="accent1"/>
                </a:solidFill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Основный тип данных: </a:t>
            </a:r>
            <a:r>
              <a:rPr lang="en-US" sz="1400" b="1" dirty="0" err="1">
                <a:solidFill>
                  <a:schemeClr val="accent1"/>
                </a:solidFill>
              </a:rPr>
              <a:t>numpy.ndarray</a:t>
            </a:r>
            <a:endParaRPr lang="ru-RU" sz="1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1400" dirty="0"/>
              <a:t>Примеры методов работы с массивом: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arr</a:t>
            </a:r>
            <a:r>
              <a:rPr lang="en-US" sz="1400" i="1" dirty="0">
                <a:solidFill>
                  <a:schemeClr val="accent1"/>
                </a:solidFill>
              </a:rPr>
              <a:t> = </a:t>
            </a:r>
            <a:r>
              <a:rPr lang="en-US" sz="1400" i="1" dirty="0" err="1">
                <a:solidFill>
                  <a:schemeClr val="accent1"/>
                </a:solidFill>
              </a:rPr>
              <a:t>np.array</a:t>
            </a:r>
            <a:r>
              <a:rPr lang="en-US" sz="1400" i="1" dirty="0">
                <a:solidFill>
                  <a:schemeClr val="accent1"/>
                </a:solidFill>
              </a:rPr>
              <a:t>([1,2],[3,4])</a:t>
            </a:r>
            <a:r>
              <a:rPr lang="en-US" sz="1400" i="1" dirty="0"/>
              <a:t> – </a:t>
            </a:r>
            <a:r>
              <a:rPr lang="ru-RU" sz="1400" dirty="0"/>
              <a:t>создание</a:t>
            </a:r>
            <a:r>
              <a:rPr lang="en-US" sz="1400" dirty="0"/>
              <a:t> </a:t>
            </a:r>
            <a:r>
              <a:rPr lang="ru-RU" sz="1400" dirty="0"/>
              <a:t>двумерного массива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arr.ndim</a:t>
            </a:r>
            <a:r>
              <a:rPr lang="en-US" sz="1400" i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– </a:t>
            </a:r>
            <a:r>
              <a:rPr lang="ru-RU" sz="1400" dirty="0"/>
              <a:t>число измерений массива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arr.shape</a:t>
            </a:r>
            <a:r>
              <a:rPr lang="en-US" sz="1400" i="1" dirty="0">
                <a:solidFill>
                  <a:schemeClr val="accent1"/>
                </a:solidFill>
              </a:rPr>
              <a:t> </a:t>
            </a:r>
            <a:r>
              <a:rPr lang="ru-RU" sz="1400" dirty="0"/>
              <a:t>–</a:t>
            </a:r>
            <a:r>
              <a:rPr lang="en-US" sz="1400" dirty="0"/>
              <a:t> </a:t>
            </a:r>
            <a:r>
              <a:rPr lang="ru-RU" sz="1400" dirty="0"/>
              <a:t>размеры массива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arr.size</a:t>
            </a:r>
            <a:r>
              <a:rPr lang="en-US" sz="1400" i="1" dirty="0">
                <a:solidFill>
                  <a:schemeClr val="accent1"/>
                </a:solidFill>
              </a:rPr>
              <a:t> </a:t>
            </a:r>
            <a:r>
              <a:rPr lang="ru-RU" sz="1400" dirty="0"/>
              <a:t>– количество элементов в массиве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 err="1"/>
              <a:t>Numpy</a:t>
            </a:r>
            <a:r>
              <a:rPr lang="en-US" sz="1400" dirty="0"/>
              <a:t> </a:t>
            </a:r>
            <a:r>
              <a:rPr lang="ru-RU" sz="1400" dirty="0"/>
              <a:t>позволяет автоматически создавать различные массивы.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 </a:t>
            </a:r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Также можно воспользоваться функцией </a:t>
            </a:r>
            <a:r>
              <a:rPr lang="en-US" sz="1400" dirty="0" err="1">
                <a:solidFill>
                  <a:schemeClr val="accent1"/>
                </a:solidFill>
              </a:rPr>
              <a:t>np.empty</a:t>
            </a:r>
            <a:r>
              <a:rPr lang="en-US" sz="1400" dirty="0">
                <a:solidFill>
                  <a:schemeClr val="accent1"/>
                </a:solidFill>
              </a:rPr>
              <a:t>() </a:t>
            </a:r>
            <a:r>
              <a:rPr lang="ru-RU" sz="1400" dirty="0"/>
              <a:t>для создания пустого массива, заполненного остатками данных в памяти</a:t>
            </a:r>
            <a:endParaRPr lang="en-US" sz="1400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1DDFD1B-36D0-49CB-8BF1-9EDDA557C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009" y="1080314"/>
            <a:ext cx="2857500" cy="320040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0DC91CE-BA3F-4E55-A7A6-849BBA48C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93" y="4470807"/>
            <a:ext cx="2371725" cy="160020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4DBA8ABE-D915-4C00-B91B-7F5985BC0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2495" y="4518432"/>
            <a:ext cx="2381250" cy="155257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4C8D0031-258E-4FB0-8309-DAAE8C631D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9222" y="4518432"/>
            <a:ext cx="2695575" cy="1600200"/>
          </a:xfrm>
          <a:prstGeom prst="rect">
            <a:avLst/>
          </a:prstGeo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5195FA1A-F43E-494E-AF8F-8C43C07BAEB0}"/>
              </a:ext>
            </a:extLst>
          </p:cNvPr>
          <p:cNvSpPr/>
          <p:nvPr/>
        </p:nvSpPr>
        <p:spPr>
          <a:xfrm>
            <a:off x="945293" y="4270782"/>
            <a:ext cx="2609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</a:rPr>
              <a:t>Матрица с нулевыми эл-</a:t>
            </a:r>
            <a:r>
              <a:rPr lang="ru-RU" sz="1400" dirty="0" err="1">
                <a:solidFill>
                  <a:schemeClr val="accent1"/>
                </a:solidFill>
              </a:rPr>
              <a:t>тами</a:t>
            </a:r>
            <a:r>
              <a:rPr lang="ru-RU" sz="1400" dirty="0">
                <a:solidFill>
                  <a:schemeClr val="accent1"/>
                </a:solidFill>
              </a:rPr>
              <a:t> </a:t>
            </a:r>
            <a:endParaRPr lang="ru-RU" sz="14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22041DE-EE49-4587-BB79-73DD6D96558F}"/>
              </a:ext>
            </a:extLst>
          </p:cNvPr>
          <p:cNvSpPr/>
          <p:nvPr/>
        </p:nvSpPr>
        <p:spPr>
          <a:xfrm>
            <a:off x="3381056" y="4270782"/>
            <a:ext cx="2695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</a:rPr>
              <a:t>Матрица с единичными эл-</a:t>
            </a:r>
            <a:r>
              <a:rPr lang="ru-RU" sz="1400" dirty="0" err="1">
                <a:solidFill>
                  <a:schemeClr val="accent1"/>
                </a:solidFill>
              </a:rPr>
              <a:t>тами</a:t>
            </a:r>
            <a:r>
              <a:rPr lang="ru-RU" sz="1400" dirty="0">
                <a:solidFill>
                  <a:schemeClr val="accent1"/>
                </a:solidFill>
              </a:rPr>
              <a:t> </a:t>
            </a:r>
            <a:endParaRPr lang="ru-RU" sz="14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41EE53B3-FEE0-4DDD-A3DD-6BCF59A88FE3}"/>
              </a:ext>
            </a:extLst>
          </p:cNvPr>
          <p:cNvSpPr/>
          <p:nvPr/>
        </p:nvSpPr>
        <p:spPr>
          <a:xfrm>
            <a:off x="6519287" y="4280714"/>
            <a:ext cx="2695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</a:rPr>
              <a:t>Единичная матрица</a:t>
            </a:r>
            <a:endParaRPr lang="ru-RU" sz="1400" dirty="0"/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342C47-47F6-4B60-BF0A-251DB8DF09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7453" y="4532204"/>
            <a:ext cx="1876425" cy="1524000"/>
          </a:xfrm>
          <a:prstGeom prst="rect">
            <a:avLst/>
          </a:prstGeom>
        </p:spPr>
      </p:pic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20E7F3F7-6BFA-42AA-B892-2A49B0C3231D}"/>
              </a:ext>
            </a:extLst>
          </p:cNvPr>
          <p:cNvSpPr/>
          <p:nvPr/>
        </p:nvSpPr>
        <p:spPr>
          <a:xfrm>
            <a:off x="9129130" y="4270782"/>
            <a:ext cx="2695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</a:rPr>
              <a:t>Многомерный массив</a:t>
            </a:r>
          </a:p>
        </p:txBody>
      </p:sp>
      <p:pic>
        <p:nvPicPr>
          <p:cNvPr id="32" name="Picture 4" descr="NumPy | VESOLV">
            <a:extLst>
              <a:ext uri="{FF2B5EF4-FFF2-40B4-BE49-F238E27FC236}">
                <a16:creationId xmlns:a16="http://schemas.microsoft.com/office/drawing/2014/main" id="{A9D557DC-71D8-4903-ABE0-6AC3EC4872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8" r="19961"/>
          <a:stretch/>
        </p:blipFill>
        <p:spPr bwMode="auto">
          <a:xfrm>
            <a:off x="10673187" y="577648"/>
            <a:ext cx="653562" cy="68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197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19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NumPy</a:t>
            </a:r>
            <a:r>
              <a:rPr lang="ru-RU" sz="2800" b="1" dirty="0">
                <a:solidFill>
                  <a:srgbClr val="FF0000"/>
                </a:solidFill>
              </a:rPr>
              <a:t>. Примеры работы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3F87929-E3C4-463A-A166-BFC3B5327E9B}"/>
              </a:ext>
            </a:extLst>
          </p:cNvPr>
          <p:cNvSpPr txBox="1"/>
          <p:nvPr/>
        </p:nvSpPr>
        <p:spPr>
          <a:xfrm>
            <a:off x="945293" y="980201"/>
            <a:ext cx="4998307" cy="426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Генерация последовательностей при помощи </a:t>
            </a:r>
            <a:r>
              <a:rPr lang="en-US" sz="1400" dirty="0" err="1">
                <a:solidFill>
                  <a:schemeClr val="accent1"/>
                </a:solidFill>
              </a:rPr>
              <a:t>np.arange</a:t>
            </a:r>
            <a:r>
              <a:rPr lang="en-US" sz="1400" dirty="0">
                <a:solidFill>
                  <a:schemeClr val="accent1"/>
                </a:solidFill>
              </a:rPr>
              <a:t>() </a:t>
            </a:r>
            <a:r>
              <a:rPr lang="en-US" sz="1400" dirty="0"/>
              <a:t>(</a:t>
            </a:r>
            <a:r>
              <a:rPr lang="ru-RU" sz="1400" dirty="0"/>
              <a:t>возможно использование </a:t>
            </a:r>
            <a:r>
              <a:rPr lang="en-US" sz="1400" dirty="0" err="1">
                <a:solidFill>
                  <a:schemeClr val="accent1"/>
                </a:solidFill>
              </a:rPr>
              <a:t>np.random.random</a:t>
            </a:r>
            <a:r>
              <a:rPr lang="en-US" sz="1400" dirty="0">
                <a:solidFill>
                  <a:schemeClr val="accent1"/>
                </a:solidFill>
              </a:rPr>
              <a:t>()</a:t>
            </a:r>
            <a:r>
              <a:rPr lang="en-US" sz="1400" dirty="0"/>
              <a:t>, </a:t>
            </a:r>
            <a:r>
              <a:rPr lang="en-US" sz="1400" dirty="0" err="1">
                <a:solidFill>
                  <a:schemeClr val="accent1"/>
                </a:solidFill>
              </a:rPr>
              <a:t>np.linspace</a:t>
            </a:r>
            <a:r>
              <a:rPr lang="en-US" sz="1400" dirty="0">
                <a:solidFill>
                  <a:schemeClr val="accent1"/>
                </a:solidFill>
              </a:rPr>
              <a:t>()</a:t>
            </a:r>
            <a:r>
              <a:rPr lang="en-US" sz="1400" dirty="0"/>
              <a:t>):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Изменение размерности массива при помощи </a:t>
            </a:r>
            <a:r>
              <a:rPr lang="en-US" sz="1400" dirty="0" err="1">
                <a:solidFill>
                  <a:schemeClr val="accent1"/>
                </a:solidFill>
              </a:rPr>
              <a:t>arr.reshape</a:t>
            </a:r>
            <a:r>
              <a:rPr lang="en-US" sz="1400" dirty="0">
                <a:solidFill>
                  <a:schemeClr val="accent1"/>
                </a:solidFill>
              </a:rPr>
              <a:t>()</a:t>
            </a:r>
            <a:r>
              <a:rPr lang="ru-RU" sz="1400" dirty="0"/>
              <a:t>:</a:t>
            </a: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Приведение массива к плоскому виду при помощи </a:t>
            </a:r>
            <a:r>
              <a:rPr lang="en-US" sz="1400" dirty="0" err="1">
                <a:solidFill>
                  <a:schemeClr val="accent1"/>
                </a:solidFill>
              </a:rPr>
              <a:t>arr.flat</a:t>
            </a:r>
            <a:r>
              <a:rPr lang="ru-RU" sz="1400" dirty="0"/>
              <a:t>:</a:t>
            </a: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9EB4ABF-861A-480A-85E6-F8B307158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794" y="1705391"/>
            <a:ext cx="3000375" cy="98107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5E1DD71-6E4C-4240-856B-98F84C066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1532" y="3153268"/>
            <a:ext cx="2628900" cy="12763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2EB0457-EA70-43AD-8EA4-F48D1DF9E725}"/>
              </a:ext>
            </a:extLst>
          </p:cNvPr>
          <p:cNvSpPr txBox="1"/>
          <p:nvPr/>
        </p:nvSpPr>
        <p:spPr>
          <a:xfrm>
            <a:off x="7315612" y="1893509"/>
            <a:ext cx="3779107" cy="16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Доступ к элементам массива </a:t>
            </a:r>
            <a:r>
              <a:rPr lang="ru-RU" sz="1400" dirty="0"/>
              <a:t>осуществляется по индексам, поддерживаются слайсы.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73FCE4B-8363-49A9-8103-E5410BDC6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8168" y="5005397"/>
            <a:ext cx="3095625" cy="800100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017EBF02-3915-496A-ACF7-3787CB74F3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7816" y="2700347"/>
            <a:ext cx="33147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8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C1A7F66-A2F2-439D-91CE-E7454B343934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82B9A2-294F-4F1A-9D38-3F80EB344454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Pandas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05EC1D-FEF7-4B35-9C05-8D5C5075A001}"/>
              </a:ext>
            </a:extLst>
          </p:cNvPr>
          <p:cNvSpPr txBox="1"/>
          <p:nvPr/>
        </p:nvSpPr>
        <p:spPr>
          <a:xfrm>
            <a:off x="945293" y="980201"/>
            <a:ext cx="10329347" cy="5229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Pandas </a:t>
            </a:r>
            <a:r>
              <a:rPr lang="ru-RU" sz="1400" dirty="0"/>
              <a:t>– библиотека для обработки и анализа данных в </a:t>
            </a:r>
            <a:r>
              <a:rPr lang="en-US" sz="1400" dirty="0"/>
              <a:t>Python</a:t>
            </a:r>
            <a:r>
              <a:rPr lang="ru-RU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/>
                </a:solidFill>
              </a:rPr>
              <a:t>import pandas as pd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Основные типы данных: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/>
                </a:solidFill>
              </a:rPr>
              <a:t>Series</a:t>
            </a:r>
            <a:r>
              <a:rPr lang="ru-RU" sz="1400" dirty="0"/>
              <a:t> – одномерный массив</a:t>
            </a:r>
            <a:r>
              <a:rPr lang="en-US" sz="1400" dirty="0"/>
              <a:t>, </a:t>
            </a:r>
            <a:r>
              <a:rPr lang="en-US" sz="1400" i="1" dirty="0"/>
              <a:t>df = </a:t>
            </a:r>
            <a:r>
              <a:rPr lang="en-US" sz="1400" i="1" dirty="0" err="1"/>
              <a:t>pd.Series</a:t>
            </a:r>
            <a:r>
              <a:rPr lang="en-US" sz="1400" i="1" dirty="0"/>
              <a:t>()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accent1"/>
                </a:solidFill>
              </a:rPr>
              <a:t>DataFrame</a:t>
            </a:r>
            <a:r>
              <a:rPr lang="en-US" sz="1400" dirty="0"/>
              <a:t> – </a:t>
            </a:r>
            <a:r>
              <a:rPr lang="ru-RU" sz="1400" dirty="0"/>
              <a:t>таблица (двумерный массив), </a:t>
            </a:r>
            <a:r>
              <a:rPr lang="en-US" sz="1400" i="1" dirty="0"/>
              <a:t>df = </a:t>
            </a:r>
            <a:r>
              <a:rPr lang="en-US" sz="1400" i="1" dirty="0" err="1"/>
              <a:t>pd.DataFrame</a:t>
            </a:r>
            <a:r>
              <a:rPr lang="en-US" sz="1400" i="1" dirty="0"/>
              <a:t>()</a:t>
            </a:r>
            <a:endParaRPr lang="ru-RU" sz="1400" i="1" dirty="0"/>
          </a:p>
          <a:p>
            <a:pPr>
              <a:lnSpc>
                <a:spcPct val="150000"/>
              </a:lnSpc>
            </a:pPr>
            <a:r>
              <a:rPr lang="ru-RU" sz="1400" dirty="0"/>
              <a:t>Примеры методов для </a:t>
            </a:r>
            <a:r>
              <a:rPr lang="en-US" sz="1400" dirty="0" err="1"/>
              <a:t>DataFrame</a:t>
            </a:r>
            <a:r>
              <a:rPr lang="ru-RU" sz="1400" dirty="0"/>
              <a:t> (для </a:t>
            </a:r>
            <a:r>
              <a:rPr lang="en-US" sz="1400" dirty="0"/>
              <a:t>Series – </a:t>
            </a:r>
            <a:r>
              <a:rPr lang="ru-RU" sz="1400" dirty="0"/>
              <a:t>аналогично):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accent1"/>
                </a:solidFill>
              </a:rPr>
              <a:t>df = </a:t>
            </a:r>
            <a:r>
              <a:rPr lang="en-US" sz="1400" i="1" dirty="0" err="1">
                <a:solidFill>
                  <a:schemeClr val="accent1"/>
                </a:solidFill>
              </a:rPr>
              <a:t>pd.DataFrame</a:t>
            </a:r>
            <a:r>
              <a:rPr lang="en-US" sz="1400" i="1" dirty="0">
                <a:solidFill>
                  <a:schemeClr val="accent1"/>
                </a:solidFill>
              </a:rPr>
              <a:t>(data, index=index, …)</a:t>
            </a:r>
            <a:r>
              <a:rPr lang="en-US" sz="1400" i="1" dirty="0"/>
              <a:t> – </a:t>
            </a:r>
            <a:r>
              <a:rPr lang="ru-RU" sz="1400" dirty="0"/>
              <a:t>создание </a:t>
            </a:r>
            <a:r>
              <a:rPr lang="ru-RU" sz="1400" dirty="0" err="1"/>
              <a:t>датафрейма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df.shape</a:t>
            </a:r>
            <a:r>
              <a:rPr lang="en-US" sz="1400" i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– </a:t>
            </a:r>
            <a:r>
              <a:rPr lang="ru-RU" sz="1400" dirty="0"/>
              <a:t>размер </a:t>
            </a:r>
            <a:r>
              <a:rPr lang="ru-RU" sz="1400" dirty="0" err="1"/>
              <a:t>датафрейма</a:t>
            </a:r>
            <a:endParaRPr lang="ru-RU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accent1"/>
                </a:solidFill>
              </a:rPr>
              <a:t>df.info() </a:t>
            </a:r>
            <a:r>
              <a:rPr lang="ru-RU" sz="1400" dirty="0"/>
              <a:t>– получение информации о </a:t>
            </a:r>
            <a:r>
              <a:rPr lang="ru-RU" sz="1400" dirty="0" err="1"/>
              <a:t>датафрейме</a:t>
            </a:r>
            <a:endParaRPr lang="ru-RU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df.copy</a:t>
            </a:r>
            <a:r>
              <a:rPr lang="en-US" sz="1400" i="1" dirty="0">
                <a:solidFill>
                  <a:schemeClr val="accent1"/>
                </a:solidFill>
              </a:rPr>
              <a:t>()</a:t>
            </a:r>
            <a:r>
              <a:rPr lang="ru-RU" sz="1400" i="1" dirty="0">
                <a:solidFill>
                  <a:schemeClr val="accent1"/>
                </a:solidFill>
              </a:rPr>
              <a:t> </a:t>
            </a:r>
            <a:r>
              <a:rPr lang="ru-RU" sz="1400" dirty="0"/>
              <a:t>–</a:t>
            </a:r>
            <a:r>
              <a:rPr lang="en-US" sz="1400" dirty="0"/>
              <a:t> </a:t>
            </a:r>
            <a:r>
              <a:rPr lang="ru-RU" sz="1400" dirty="0"/>
              <a:t>копирование </a:t>
            </a:r>
            <a:r>
              <a:rPr lang="ru-RU" sz="1400" dirty="0" err="1"/>
              <a:t>датафрейма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accent1"/>
                </a:solidFill>
              </a:rPr>
              <a:t>df = </a:t>
            </a:r>
            <a:r>
              <a:rPr lang="en-US" sz="1400" i="1" dirty="0" err="1">
                <a:solidFill>
                  <a:schemeClr val="accent1"/>
                </a:solidFill>
              </a:rPr>
              <a:t>pd.read_csv</a:t>
            </a:r>
            <a:r>
              <a:rPr lang="en-US" sz="1400" i="1" dirty="0">
                <a:solidFill>
                  <a:schemeClr val="accent1"/>
                </a:solidFill>
              </a:rPr>
              <a:t>(filename) </a:t>
            </a:r>
            <a:r>
              <a:rPr lang="en-US" sz="1400" dirty="0"/>
              <a:t>– </a:t>
            </a:r>
            <a:r>
              <a:rPr lang="ru-RU" sz="1400" dirty="0"/>
              <a:t>создание </a:t>
            </a:r>
            <a:r>
              <a:rPr lang="ru-RU" sz="1400" dirty="0" err="1"/>
              <a:t>датафрейма</a:t>
            </a:r>
            <a:r>
              <a:rPr lang="ru-RU" sz="1400" dirty="0"/>
              <a:t> из </a:t>
            </a:r>
            <a:r>
              <a:rPr lang="en-US" sz="1400" dirty="0"/>
              <a:t>csv </a:t>
            </a:r>
            <a:r>
              <a:rPr lang="ru-RU" sz="1400" dirty="0"/>
              <a:t>файла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df.head</a:t>
            </a:r>
            <a:r>
              <a:rPr lang="ru-RU" sz="1400" i="1" dirty="0">
                <a:solidFill>
                  <a:schemeClr val="accent1"/>
                </a:solidFill>
              </a:rPr>
              <a:t>(</a:t>
            </a:r>
            <a:r>
              <a:rPr lang="en-US" sz="1400" i="1" dirty="0">
                <a:solidFill>
                  <a:schemeClr val="accent1"/>
                </a:solidFill>
              </a:rPr>
              <a:t>n</a:t>
            </a:r>
            <a:r>
              <a:rPr lang="ru-RU" sz="1400" i="1" dirty="0">
                <a:solidFill>
                  <a:schemeClr val="accent1"/>
                </a:solidFill>
              </a:rPr>
              <a:t>), </a:t>
            </a:r>
            <a:r>
              <a:rPr lang="en-US" sz="1400" i="1" dirty="0" err="1">
                <a:solidFill>
                  <a:schemeClr val="accent1"/>
                </a:solidFill>
              </a:rPr>
              <a:t>df.tail</a:t>
            </a:r>
            <a:r>
              <a:rPr lang="en-US" sz="1400" i="1" dirty="0">
                <a:solidFill>
                  <a:schemeClr val="accent1"/>
                </a:solidFill>
              </a:rPr>
              <a:t>(n)</a:t>
            </a:r>
            <a:r>
              <a:rPr lang="en-US" sz="1400" i="1" dirty="0"/>
              <a:t> </a:t>
            </a:r>
            <a:r>
              <a:rPr lang="en-US" sz="1400" dirty="0"/>
              <a:t>– </a:t>
            </a:r>
            <a:r>
              <a:rPr lang="ru-RU" sz="1400" dirty="0"/>
              <a:t>возвращение </a:t>
            </a:r>
            <a:r>
              <a:rPr lang="en-US" sz="1400" dirty="0"/>
              <a:t>n </a:t>
            </a:r>
            <a:r>
              <a:rPr lang="ru-RU" sz="1400" dirty="0"/>
              <a:t>первых</a:t>
            </a:r>
            <a:r>
              <a:rPr lang="en-US" sz="1400" dirty="0"/>
              <a:t>/</a:t>
            </a:r>
            <a:r>
              <a:rPr lang="ru-RU" sz="1400" dirty="0"/>
              <a:t>последних строк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df.sort_values</a:t>
            </a:r>
            <a:r>
              <a:rPr lang="en-US" sz="1400" i="1" dirty="0">
                <a:solidFill>
                  <a:schemeClr val="accent1"/>
                </a:solidFill>
              </a:rPr>
              <a:t>([columns]) </a:t>
            </a:r>
            <a:r>
              <a:rPr lang="en-US" sz="1400" dirty="0"/>
              <a:t>– </a:t>
            </a:r>
            <a:r>
              <a:rPr lang="ru-RU" sz="1400" dirty="0"/>
              <a:t>сортировка </a:t>
            </a:r>
            <a:r>
              <a:rPr lang="ru-RU" sz="1400" dirty="0" err="1"/>
              <a:t>датафрейма</a:t>
            </a:r>
            <a:endParaRPr lang="ru-RU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df.groupby</a:t>
            </a:r>
            <a:r>
              <a:rPr lang="en-US" sz="1400" i="1" dirty="0">
                <a:solidFill>
                  <a:schemeClr val="accent1"/>
                </a:solidFill>
              </a:rPr>
              <a:t>([columns])[column].</a:t>
            </a:r>
            <a:r>
              <a:rPr lang="en-US" sz="1400" i="1" dirty="0" err="1">
                <a:solidFill>
                  <a:schemeClr val="accent1"/>
                </a:solidFill>
              </a:rPr>
              <a:t>agg</a:t>
            </a:r>
            <a:r>
              <a:rPr lang="en-US" sz="1400" i="1" dirty="0">
                <a:solidFill>
                  <a:schemeClr val="accent1"/>
                </a:solidFill>
              </a:rPr>
              <a:t>() </a:t>
            </a:r>
            <a:r>
              <a:rPr lang="en-US" sz="1400" dirty="0"/>
              <a:t>– </a:t>
            </a:r>
            <a:r>
              <a:rPr lang="ru-RU" sz="1400" dirty="0"/>
              <a:t>группировка данных по </a:t>
            </a:r>
            <a:r>
              <a:rPr lang="en-US" sz="1400" dirty="0"/>
              <a:t>columns</a:t>
            </a:r>
            <a:endParaRPr lang="ru-RU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df.apply</a:t>
            </a:r>
            <a:r>
              <a:rPr lang="en-US" sz="1400" i="1" dirty="0">
                <a:solidFill>
                  <a:schemeClr val="accent1"/>
                </a:solidFill>
              </a:rPr>
              <a:t>(function) </a:t>
            </a:r>
            <a:r>
              <a:rPr lang="en-US" sz="1400" dirty="0"/>
              <a:t>– </a:t>
            </a:r>
            <a:r>
              <a:rPr lang="ru-RU" sz="1400" dirty="0"/>
              <a:t>применение функции к столбцам таблицы</a:t>
            </a:r>
          </a:p>
          <a:p>
            <a:pPr>
              <a:lnSpc>
                <a:spcPct val="150000"/>
              </a:lnSpc>
            </a:pPr>
            <a:endParaRPr lang="ru-RU" sz="1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CC8D7FE-4DFE-44DD-80B8-F4E79B2C2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677" y="572650"/>
            <a:ext cx="4031478" cy="587779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6CD056-584E-414F-99C3-7EF685EF7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003" y="555047"/>
            <a:ext cx="1485900" cy="590550"/>
          </a:xfrm>
          <a:prstGeom prst="rect">
            <a:avLst/>
          </a:prstGeom>
        </p:spPr>
      </p:pic>
      <p:pic>
        <p:nvPicPr>
          <p:cNvPr id="11" name="Объект 1">
            <a:extLst>
              <a:ext uri="{FF2B5EF4-FFF2-40B4-BE49-F238E27FC236}">
                <a16:creationId xmlns:a16="http://schemas.microsoft.com/office/drawing/2014/main" id="{2E60B11C-B82B-4237-8C95-D734C7312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</p:spTree>
    <p:extLst>
      <p:ext uri="{BB962C8B-B14F-4D97-AF65-F5344CB8AC3E}">
        <p14:creationId xmlns:p14="http://schemas.microsoft.com/office/powerpoint/2010/main" val="3955487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F8B5C45A-6683-4572-A361-288519409144}"/>
              </a:ext>
            </a:extLst>
          </p:cNvPr>
          <p:cNvSpPr/>
          <p:nvPr/>
        </p:nvSpPr>
        <p:spPr>
          <a:xfrm>
            <a:off x="8157796" y="1056180"/>
            <a:ext cx="3648807" cy="28626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20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NumPy</a:t>
            </a:r>
            <a:r>
              <a:rPr lang="ru-RU" sz="2800" b="1" dirty="0">
                <a:solidFill>
                  <a:srgbClr val="FF0000"/>
                </a:solidFill>
              </a:rPr>
              <a:t>. Операции над массивами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D2FBDE0-C0BF-4178-9AE0-9203DD151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49" y="1364119"/>
            <a:ext cx="3390900" cy="23336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4DE46BD-D1CD-4258-BAD6-F54152D5E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94" y="2426335"/>
            <a:ext cx="2162175" cy="353377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4292859-9938-4884-A487-0DA7DE9A7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5496" y="2378314"/>
            <a:ext cx="2333625" cy="238125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D2372F5-CF6E-4904-8DD5-BE9271D559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5496" y="5234531"/>
            <a:ext cx="2676525" cy="120967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D81F9BD-69AF-45CD-AA49-6B39CD9882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2356" y="4654337"/>
            <a:ext cx="4324350" cy="12096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C7D2D98-D5A2-411A-A85C-D591F965EF7C}"/>
              </a:ext>
            </a:extLst>
          </p:cNvPr>
          <p:cNvSpPr txBox="1"/>
          <p:nvPr/>
        </p:nvSpPr>
        <p:spPr>
          <a:xfrm>
            <a:off x="945294" y="980201"/>
            <a:ext cx="5496146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Для массивов поддерживаются все стандартные операции: сложение, вычитание, умножение и деление, скалярное произведение.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810AE091-B7C0-4D6E-BA33-858710244DEB}"/>
              </a:ext>
            </a:extLst>
          </p:cNvPr>
          <p:cNvSpPr/>
          <p:nvPr/>
        </p:nvSpPr>
        <p:spPr>
          <a:xfrm>
            <a:off x="9228644" y="1087120"/>
            <a:ext cx="13472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2">
                    <a:lumMod val="50000"/>
                  </a:schemeClr>
                </a:solidFill>
              </a:rPr>
              <a:t>Исходный массив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329F13C8-AB3F-4210-A25E-25730B0E8C3D}"/>
              </a:ext>
            </a:extLst>
          </p:cNvPr>
          <p:cNvSpPr/>
          <p:nvPr/>
        </p:nvSpPr>
        <p:spPr>
          <a:xfrm>
            <a:off x="838200" y="2134813"/>
            <a:ext cx="2609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</a:rPr>
              <a:t>Сложение и вычитание</a:t>
            </a:r>
            <a:endParaRPr lang="ru-RU" sz="14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ED7D2FDC-F37D-4C37-A596-655E0380B28C}"/>
              </a:ext>
            </a:extLst>
          </p:cNvPr>
          <p:cNvSpPr/>
          <p:nvPr/>
        </p:nvSpPr>
        <p:spPr>
          <a:xfrm>
            <a:off x="3477565" y="2141680"/>
            <a:ext cx="2609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</a:rPr>
              <a:t>Умножение и деление</a:t>
            </a:r>
            <a:endParaRPr lang="ru-RU" sz="1400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BBD228CC-545C-4F05-9599-DFBBB649B805}"/>
              </a:ext>
            </a:extLst>
          </p:cNvPr>
          <p:cNvSpPr/>
          <p:nvPr/>
        </p:nvSpPr>
        <p:spPr>
          <a:xfrm>
            <a:off x="3487848" y="4800565"/>
            <a:ext cx="2609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</a:rPr>
              <a:t>Скалярное произведение</a:t>
            </a:r>
            <a:endParaRPr lang="ru-RU" sz="14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A8E13D49-C158-4516-8790-AC312457EDE8}"/>
              </a:ext>
            </a:extLst>
          </p:cNvPr>
          <p:cNvSpPr/>
          <p:nvPr/>
        </p:nvSpPr>
        <p:spPr>
          <a:xfrm>
            <a:off x="7966086" y="4370482"/>
            <a:ext cx="2609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</a:rPr>
              <a:t>Другие преобразования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072804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21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NumPy</a:t>
            </a:r>
            <a:r>
              <a:rPr lang="ru-RU" sz="2800" b="1" dirty="0">
                <a:solidFill>
                  <a:srgbClr val="FF0000"/>
                </a:solidFill>
              </a:rPr>
              <a:t>. Статистики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4B6D801-9719-40BD-9BE6-A87C5508E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496" y="980201"/>
            <a:ext cx="2641738" cy="58451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84FC604-9434-41BC-AB64-B264818D0F07}"/>
              </a:ext>
            </a:extLst>
          </p:cNvPr>
          <p:cNvSpPr txBox="1"/>
          <p:nvPr/>
        </p:nvSpPr>
        <p:spPr>
          <a:xfrm>
            <a:off x="945294" y="980201"/>
            <a:ext cx="5496146" cy="2321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Для массивов поддерживается стандартный набор статистик: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максимальный (</a:t>
            </a:r>
            <a:r>
              <a:rPr lang="en-US" sz="1400" dirty="0" err="1">
                <a:solidFill>
                  <a:schemeClr val="accent1"/>
                </a:solidFill>
              </a:rPr>
              <a:t>np.max</a:t>
            </a:r>
            <a:r>
              <a:rPr lang="ru-RU" sz="1400" dirty="0"/>
              <a:t>) и минимальный </a:t>
            </a:r>
            <a:r>
              <a:rPr lang="en-US" sz="1400" dirty="0"/>
              <a:t>(</a:t>
            </a:r>
            <a:r>
              <a:rPr lang="en-US" sz="1400" dirty="0" err="1">
                <a:solidFill>
                  <a:schemeClr val="accent1"/>
                </a:solidFill>
              </a:rPr>
              <a:t>np.min</a:t>
            </a:r>
            <a:r>
              <a:rPr lang="en-US" sz="1400" dirty="0"/>
              <a:t>) </a:t>
            </a:r>
            <a:r>
              <a:rPr lang="ru-RU" sz="1400" dirty="0"/>
              <a:t>элементы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дисперсия (</a:t>
            </a:r>
            <a:r>
              <a:rPr lang="en-US" sz="1400" dirty="0" err="1">
                <a:solidFill>
                  <a:schemeClr val="accent1"/>
                </a:solidFill>
              </a:rPr>
              <a:t>np.var</a:t>
            </a:r>
            <a:r>
              <a:rPr lang="ru-RU" sz="1400" dirty="0"/>
              <a:t>) и стандартное отклонение</a:t>
            </a:r>
            <a:r>
              <a:rPr lang="en-US" sz="1400" dirty="0"/>
              <a:t> (</a:t>
            </a:r>
            <a:r>
              <a:rPr lang="en-US" sz="1400" dirty="0" err="1">
                <a:solidFill>
                  <a:schemeClr val="accent1"/>
                </a:solidFill>
              </a:rPr>
              <a:t>np.std</a:t>
            </a:r>
            <a:r>
              <a:rPr lang="en-US" sz="14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среднее значение </a:t>
            </a:r>
            <a:r>
              <a:rPr lang="en-US" sz="1400" dirty="0"/>
              <a:t>(</a:t>
            </a:r>
            <a:r>
              <a:rPr lang="en-US" sz="1400" dirty="0" err="1">
                <a:solidFill>
                  <a:schemeClr val="accent1"/>
                </a:solidFill>
              </a:rPr>
              <a:t>np.mean</a:t>
            </a:r>
            <a:r>
              <a:rPr lang="en-US" sz="1400" dirty="0"/>
              <a:t>) </a:t>
            </a:r>
            <a:r>
              <a:rPr lang="ru-RU" sz="1400" dirty="0"/>
              <a:t>и медиана (</a:t>
            </a:r>
            <a:r>
              <a:rPr lang="en-US" sz="1400" dirty="0" err="1">
                <a:solidFill>
                  <a:schemeClr val="accent1"/>
                </a:solidFill>
              </a:rPr>
              <a:t>np.median</a:t>
            </a:r>
            <a:r>
              <a:rPr lang="ru-RU" sz="1400" dirty="0"/>
              <a:t>)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суммы (</a:t>
            </a:r>
            <a:r>
              <a:rPr lang="en-US" sz="1400" dirty="0" err="1">
                <a:solidFill>
                  <a:schemeClr val="accent1"/>
                </a:solidFill>
              </a:rPr>
              <a:t>np.sum</a:t>
            </a:r>
            <a:r>
              <a:rPr lang="ru-RU" sz="1400" dirty="0"/>
              <a:t>) и т.п.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Операции могут производиться как над всем массивом, так и отдельно по его осям (</a:t>
            </a:r>
            <a:r>
              <a:rPr lang="en-US" sz="1400" dirty="0">
                <a:solidFill>
                  <a:schemeClr val="accent1"/>
                </a:solidFill>
              </a:rPr>
              <a:t>axis=0 </a:t>
            </a:r>
            <a:r>
              <a:rPr lang="ru-RU" sz="1400" dirty="0"/>
              <a:t>или </a:t>
            </a:r>
            <a:r>
              <a:rPr lang="en-US" sz="1400" dirty="0">
                <a:solidFill>
                  <a:schemeClr val="accent1"/>
                </a:solidFill>
              </a:rPr>
              <a:t>axis=1</a:t>
            </a:r>
            <a:r>
              <a:rPr lang="ru-RU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3186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22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NumPy</a:t>
            </a:r>
            <a:r>
              <a:rPr lang="ru-RU" sz="2800" b="1" dirty="0">
                <a:solidFill>
                  <a:srgbClr val="FF0000"/>
                </a:solidFill>
              </a:rPr>
              <a:t>. Объединение и разбиение массивов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A09AF7-EF38-430F-9892-01C7023CA827}"/>
              </a:ext>
            </a:extLst>
          </p:cNvPr>
          <p:cNvSpPr txBox="1"/>
          <p:nvPr/>
        </p:nvSpPr>
        <p:spPr>
          <a:xfrm>
            <a:off x="945294" y="980201"/>
            <a:ext cx="5861906" cy="264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Для </a:t>
            </a:r>
            <a:r>
              <a:rPr lang="ru-RU" sz="1400" b="1" dirty="0"/>
              <a:t>объединения</a:t>
            </a:r>
            <a:r>
              <a:rPr lang="ru-RU" sz="1400" dirty="0"/>
              <a:t> массивов существуют методы: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1"/>
                </a:solidFill>
              </a:rPr>
              <a:t>np.hstack</a:t>
            </a:r>
            <a:r>
              <a:rPr lang="en-US" sz="1400" dirty="0">
                <a:solidFill>
                  <a:schemeClr val="accent1"/>
                </a:solidFill>
              </a:rPr>
              <a:t>() </a:t>
            </a:r>
            <a:r>
              <a:rPr lang="en-US" sz="1400" dirty="0"/>
              <a:t>– </a:t>
            </a:r>
            <a:r>
              <a:rPr lang="ru-RU" sz="1400" dirty="0"/>
              <a:t>объединение по горизонтальной оси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1"/>
                </a:solidFill>
              </a:rPr>
              <a:t>np.vstack</a:t>
            </a:r>
            <a:r>
              <a:rPr lang="en-US" sz="1400" dirty="0">
                <a:solidFill>
                  <a:schemeClr val="accent1"/>
                </a:solidFill>
              </a:rPr>
              <a:t>() </a:t>
            </a:r>
            <a:r>
              <a:rPr lang="en-US" sz="1400" dirty="0"/>
              <a:t>– </a:t>
            </a:r>
            <a:r>
              <a:rPr lang="ru-RU" sz="1400" dirty="0"/>
              <a:t>объединение по вертикальной оси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1"/>
                </a:solidFill>
              </a:rPr>
              <a:t>np.column_stack</a:t>
            </a:r>
            <a:r>
              <a:rPr lang="en-US" sz="1400" dirty="0">
                <a:solidFill>
                  <a:schemeClr val="accent1"/>
                </a:solidFill>
              </a:rPr>
              <a:t>() </a:t>
            </a:r>
            <a:r>
              <a:rPr lang="en-US" sz="1400" dirty="0"/>
              <a:t>– </a:t>
            </a:r>
            <a:r>
              <a:rPr lang="ru-RU" sz="1400" dirty="0"/>
              <a:t>объединение одномерных массивов как столбцов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1"/>
                </a:solidFill>
              </a:rPr>
              <a:t>np.row_stack</a:t>
            </a:r>
            <a:r>
              <a:rPr lang="en-US" sz="1400" dirty="0">
                <a:solidFill>
                  <a:schemeClr val="accent1"/>
                </a:solidFill>
              </a:rPr>
              <a:t>() </a:t>
            </a:r>
            <a:r>
              <a:rPr lang="en-US" sz="1400" dirty="0"/>
              <a:t>– </a:t>
            </a:r>
            <a:r>
              <a:rPr lang="ru-RU" sz="1400" dirty="0"/>
              <a:t>объединение одномерных массивов как строк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Для </a:t>
            </a:r>
            <a:r>
              <a:rPr lang="ru-RU" sz="1400" b="1" dirty="0"/>
              <a:t>разбиения</a:t>
            </a:r>
            <a:r>
              <a:rPr lang="ru-RU" sz="1400" dirty="0"/>
              <a:t> массивов аналогично: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1"/>
                </a:solidFill>
              </a:rPr>
              <a:t>np.hsplit</a:t>
            </a:r>
            <a:r>
              <a:rPr lang="en-US" sz="1400" dirty="0">
                <a:solidFill>
                  <a:schemeClr val="accent1"/>
                </a:solidFill>
              </a:rPr>
              <a:t>() </a:t>
            </a:r>
            <a:r>
              <a:rPr lang="en-US" sz="1400" dirty="0"/>
              <a:t>– </a:t>
            </a:r>
            <a:r>
              <a:rPr lang="ru-RU" sz="1400" dirty="0"/>
              <a:t>разбиение вдоль горизонтальной оси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1"/>
                </a:solidFill>
              </a:rPr>
              <a:t>np.vsplit</a:t>
            </a:r>
            <a:r>
              <a:rPr lang="en-US" sz="1400" dirty="0">
                <a:solidFill>
                  <a:schemeClr val="accent1"/>
                </a:solidFill>
              </a:rPr>
              <a:t>() </a:t>
            </a:r>
            <a:r>
              <a:rPr lang="en-US" sz="1400" dirty="0"/>
              <a:t>– </a:t>
            </a:r>
            <a:r>
              <a:rPr lang="ru-RU" sz="1400" dirty="0"/>
              <a:t>разбиение вдоль вертикальной оси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07B35E4-4E08-420A-A1E6-18FECFBE9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882" y="939757"/>
            <a:ext cx="3004898" cy="587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94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23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Matplotlib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B73B73-B5D6-429E-B886-E89D7B816FDE}"/>
              </a:ext>
            </a:extLst>
          </p:cNvPr>
          <p:cNvSpPr txBox="1"/>
          <p:nvPr/>
        </p:nvSpPr>
        <p:spPr>
          <a:xfrm>
            <a:off x="945293" y="980201"/>
            <a:ext cx="10329347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Matplotlib </a:t>
            </a:r>
            <a:r>
              <a:rPr lang="ru-RU" sz="1400" dirty="0"/>
              <a:t>– пакет для визуализации данных в </a:t>
            </a:r>
            <a:r>
              <a:rPr lang="en-US" sz="1400" dirty="0"/>
              <a:t>Python, </a:t>
            </a:r>
            <a:r>
              <a:rPr lang="en-US" sz="1400" dirty="0" err="1">
                <a:solidFill>
                  <a:schemeClr val="accent1"/>
                </a:solidFill>
              </a:rPr>
              <a:t>pyplot</a:t>
            </a:r>
            <a:r>
              <a:rPr lang="en-US" sz="1400" dirty="0"/>
              <a:t> – </a:t>
            </a:r>
            <a:r>
              <a:rPr lang="ru-RU" sz="1400" dirty="0"/>
              <a:t>модуль </a:t>
            </a:r>
            <a:r>
              <a:rPr lang="en-US" sz="1400" dirty="0"/>
              <a:t>matplotlib</a:t>
            </a:r>
            <a:r>
              <a:rPr lang="ru-RU" sz="1400" dirty="0"/>
              <a:t>, который предоставляет интерфейс к созданным при помощи </a:t>
            </a:r>
            <a:r>
              <a:rPr lang="en-US" sz="1400" dirty="0"/>
              <a:t>matplotlib</a:t>
            </a:r>
            <a:r>
              <a:rPr lang="ru-RU" sz="1400" dirty="0"/>
              <a:t> объектам.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/>
                </a:solidFill>
              </a:rPr>
              <a:t>import </a:t>
            </a:r>
            <a:r>
              <a:rPr lang="en-US" sz="1400" dirty="0" err="1">
                <a:solidFill>
                  <a:schemeClr val="accent1"/>
                </a:solidFill>
              </a:rPr>
              <a:t>matplotlib.pyplot</a:t>
            </a:r>
            <a:r>
              <a:rPr lang="en-US" sz="1400" dirty="0">
                <a:solidFill>
                  <a:schemeClr val="accent1"/>
                </a:solidFill>
              </a:rPr>
              <a:t> as </a:t>
            </a:r>
            <a:r>
              <a:rPr lang="en-US" sz="1400" dirty="0" err="1">
                <a:solidFill>
                  <a:schemeClr val="accent1"/>
                </a:solidFill>
              </a:rPr>
              <a:t>plt</a:t>
            </a:r>
            <a:endParaRPr lang="ru-RU" sz="1400" dirty="0">
              <a:solidFill>
                <a:schemeClr val="accent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3C21C48-5ED1-4E04-B85D-B91725120167}"/>
              </a:ext>
            </a:extLst>
          </p:cNvPr>
          <p:cNvSpPr/>
          <p:nvPr/>
        </p:nvSpPr>
        <p:spPr>
          <a:xfrm>
            <a:off x="945293" y="1942283"/>
            <a:ext cx="6096000" cy="45832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Основные методы: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plt.plot</a:t>
            </a:r>
            <a:r>
              <a:rPr lang="en-US" sz="1400" i="1" dirty="0"/>
              <a:t>(x, y) </a:t>
            </a:r>
            <a:r>
              <a:rPr lang="ru-RU" sz="1400" dirty="0"/>
              <a:t>– построить линейный график по точкам из списков </a:t>
            </a:r>
            <a:r>
              <a:rPr lang="en-US" sz="1400" i="1" dirty="0"/>
              <a:t>x</a:t>
            </a:r>
            <a:r>
              <a:rPr lang="en-US" sz="1400" dirty="0"/>
              <a:t> </a:t>
            </a:r>
            <a:r>
              <a:rPr lang="ru-RU" sz="1400" dirty="0"/>
              <a:t>и</a:t>
            </a:r>
            <a:r>
              <a:rPr lang="ru-RU" sz="1400" i="1" dirty="0"/>
              <a:t> </a:t>
            </a:r>
            <a:r>
              <a:rPr lang="en-US" sz="1400" i="1" dirty="0"/>
              <a:t>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plt.show</a:t>
            </a:r>
            <a:r>
              <a:rPr lang="en-US" sz="1400" i="1" dirty="0"/>
              <a:t>() </a:t>
            </a:r>
            <a:r>
              <a:rPr lang="ru-RU" sz="1400" dirty="0"/>
              <a:t>– вывод визуализированных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plt.xlabel</a:t>
            </a:r>
            <a:r>
              <a:rPr lang="en-US" sz="1400" i="1" dirty="0"/>
              <a:t>('</a:t>
            </a:r>
            <a:r>
              <a:rPr lang="ru-RU" sz="1400" i="1" dirty="0"/>
              <a:t>Ось х’), </a:t>
            </a:r>
            <a:r>
              <a:rPr lang="en-US" sz="1400" i="1" dirty="0" err="1"/>
              <a:t>plt.ylabel</a:t>
            </a:r>
            <a:r>
              <a:rPr lang="en-US" sz="1400" i="1" dirty="0"/>
              <a:t>('</a:t>
            </a:r>
            <a:r>
              <a:rPr lang="ru-RU" sz="1400" i="1" dirty="0"/>
              <a:t>Ось </a:t>
            </a:r>
            <a:r>
              <a:rPr lang="en-US" sz="1400" i="1" dirty="0"/>
              <a:t>y</a:t>
            </a:r>
            <a:r>
              <a:rPr lang="ru-RU" sz="1400" i="1" dirty="0"/>
              <a:t>’)</a:t>
            </a:r>
            <a:r>
              <a:rPr lang="ru-RU" sz="1400" dirty="0"/>
              <a:t> – подписи к осям графика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plt.title</a:t>
            </a:r>
            <a:r>
              <a:rPr lang="en-US" sz="1400" i="1" dirty="0"/>
              <a:t>(‘</a:t>
            </a:r>
            <a:r>
              <a:rPr lang="ru-RU" sz="1400" i="1" dirty="0"/>
              <a:t>Название графика’)</a:t>
            </a:r>
            <a:r>
              <a:rPr lang="ru-RU" sz="1400" dirty="0"/>
              <a:t> – название графика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plt.legend</a:t>
            </a:r>
            <a:r>
              <a:rPr lang="en-US" sz="1400" i="1" dirty="0"/>
              <a:t>(</a:t>
            </a:r>
            <a:r>
              <a:rPr lang="ru-RU" sz="1400" i="1" dirty="0"/>
              <a:t>)</a:t>
            </a:r>
            <a:r>
              <a:rPr lang="ru-RU" sz="1400" dirty="0"/>
              <a:t> – добавление к графику легенды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Кроме основного метода </a:t>
            </a:r>
            <a:r>
              <a:rPr lang="en-US" sz="1400" i="1" dirty="0"/>
              <a:t>plot</a:t>
            </a:r>
            <a:r>
              <a:rPr lang="ru-RU" sz="1400" dirty="0"/>
              <a:t>, который отображает данные в виде линейного графика, доступны: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plt.scatter</a:t>
            </a:r>
            <a:r>
              <a:rPr lang="en-US" sz="1400" i="1" dirty="0"/>
              <a:t>(x, y) </a:t>
            </a:r>
            <a:r>
              <a:rPr lang="ru-RU" sz="1400" dirty="0"/>
              <a:t>–</a:t>
            </a:r>
            <a:r>
              <a:rPr lang="en-US" sz="1400" dirty="0"/>
              <a:t> </a:t>
            </a:r>
            <a:r>
              <a:rPr lang="ru-RU" sz="1400" dirty="0"/>
              <a:t>диаграмма рассеяния</a:t>
            </a:r>
            <a:endParaRPr lang="en-US" sz="14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plt.bar</a:t>
            </a:r>
            <a:r>
              <a:rPr lang="en-US" sz="1400" i="1" dirty="0"/>
              <a:t>(x, y) </a:t>
            </a:r>
            <a:r>
              <a:rPr lang="ru-RU" sz="1400" dirty="0"/>
              <a:t>– столбчатая диаграмма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plt.pie</a:t>
            </a:r>
            <a:r>
              <a:rPr lang="en-US" sz="1400" i="1" dirty="0"/>
              <a:t>(values</a:t>
            </a:r>
            <a:r>
              <a:rPr lang="ru-RU" sz="1400" i="1" dirty="0"/>
              <a:t>)</a:t>
            </a:r>
            <a:r>
              <a:rPr lang="ru-RU" sz="1400" dirty="0"/>
              <a:t> – круговая диаграмма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plt.boxplot</a:t>
            </a:r>
            <a:r>
              <a:rPr lang="en-US" sz="1400" i="1" dirty="0"/>
              <a:t>(x</a:t>
            </a:r>
            <a:r>
              <a:rPr lang="ru-RU" sz="1400" i="1" dirty="0"/>
              <a:t>)</a:t>
            </a:r>
            <a:r>
              <a:rPr lang="ru-RU" sz="1400" dirty="0"/>
              <a:t> –</a:t>
            </a:r>
            <a:r>
              <a:rPr lang="en-US" sz="1400" dirty="0"/>
              <a:t> </a:t>
            </a:r>
            <a:r>
              <a:rPr lang="ru-RU" sz="1400" dirty="0"/>
              <a:t>диаграмма распределения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И множество других…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Диаграммы обычно можно комбинировать на одном графике.</a:t>
            </a:r>
            <a:endParaRPr lang="en-US" sz="14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1B5D316-5727-4771-BC1E-A2BAFDC11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841" y="1648725"/>
            <a:ext cx="2346251" cy="48768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E03218D-1194-41DD-B9BE-9B5E7E168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7723" y="701259"/>
            <a:ext cx="1761392" cy="42273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69945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24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Matplotlib. </a:t>
            </a:r>
            <a:r>
              <a:rPr lang="ru-RU" sz="2800" b="1" dirty="0">
                <a:solidFill>
                  <a:srgbClr val="FF0000"/>
                </a:solidFill>
              </a:rPr>
              <a:t>Примеры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D3DBB5A-4E90-4880-A9E4-9EBE9B923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39" y="1162268"/>
            <a:ext cx="10288482" cy="53938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F1277C-52F2-45B0-B790-EC21BBD82D51}"/>
              </a:ext>
            </a:extLst>
          </p:cNvPr>
          <p:cNvSpPr txBox="1"/>
          <p:nvPr/>
        </p:nvSpPr>
        <p:spPr>
          <a:xfrm>
            <a:off x="6603415" y="827333"/>
            <a:ext cx="5496560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/>
              <a:t>Для демонстрации работы </a:t>
            </a:r>
            <a:r>
              <a:rPr lang="en-US" sz="1200" dirty="0"/>
              <a:t>matplotlib </a:t>
            </a:r>
            <a:r>
              <a:rPr lang="ru-RU" sz="1200" dirty="0"/>
              <a:t>будем использовать </a:t>
            </a:r>
            <a:r>
              <a:rPr lang="ru-RU" sz="1200" dirty="0" err="1"/>
              <a:t>датасет</a:t>
            </a:r>
            <a:r>
              <a:rPr lang="ru-RU" sz="1200" dirty="0"/>
              <a:t> от Титаника.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A09CE66-AB67-46B3-A1D4-7110E7BBE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414" y="1107951"/>
            <a:ext cx="5496560" cy="14214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2879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25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Matplotlib. Subplots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15DD3B4-6293-432A-9858-37013F998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622" y="1020170"/>
            <a:ext cx="6879711" cy="57013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8161F36-55ED-4800-9B9F-F8FA069C0618}"/>
              </a:ext>
            </a:extLst>
          </p:cNvPr>
          <p:cNvSpPr txBox="1"/>
          <p:nvPr/>
        </p:nvSpPr>
        <p:spPr>
          <a:xfrm>
            <a:off x="8081825" y="1646290"/>
            <a:ext cx="3800749" cy="16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Для отображения независимых графиков в одном окне можно воспользоваться методом: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accent1"/>
                </a:solidFill>
              </a:rPr>
              <a:t>plt.subplot</a:t>
            </a:r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i="1" dirty="0"/>
              <a:t>&lt;</a:t>
            </a:r>
            <a:r>
              <a:rPr lang="ru-RU" sz="1400" i="1" dirty="0"/>
              <a:t>кол-во строк</a:t>
            </a:r>
            <a:r>
              <a:rPr lang="en-US" sz="1400" i="1" dirty="0"/>
              <a:t>&gt;, &lt;</a:t>
            </a:r>
            <a:r>
              <a:rPr lang="ru-RU" sz="1400" i="1" dirty="0"/>
              <a:t>кол-во столбцов</a:t>
            </a:r>
            <a:r>
              <a:rPr lang="en-US" sz="1400" i="1" dirty="0"/>
              <a:t>&gt;,&lt;</a:t>
            </a:r>
            <a:r>
              <a:rPr lang="ru-RU" sz="1400" i="1" dirty="0"/>
              <a:t>ячейка в которой будет график</a:t>
            </a:r>
            <a:r>
              <a:rPr lang="en-US" sz="1400" i="1" dirty="0"/>
              <a:t>&gt;</a:t>
            </a:r>
            <a:r>
              <a:rPr lang="en-US" sz="1400" dirty="0">
                <a:solidFill>
                  <a:schemeClr val="accent1"/>
                </a:solidFill>
              </a:rPr>
              <a:t>)</a:t>
            </a:r>
            <a:endParaRPr lang="ru-RU" sz="1400" dirty="0"/>
          </a:p>
          <a:p>
            <a:pPr>
              <a:lnSpc>
                <a:spcPct val="150000"/>
              </a:lnSpc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02074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26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Pandas plot()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B2E0DE3-0464-4F3B-8532-8D3071D03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965" y="4221844"/>
            <a:ext cx="4016712" cy="24065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FBC4C6-74A2-4FAC-9FC9-F55A1C0106F3}"/>
              </a:ext>
            </a:extLst>
          </p:cNvPr>
          <p:cNvSpPr txBox="1"/>
          <p:nvPr/>
        </p:nvSpPr>
        <p:spPr>
          <a:xfrm>
            <a:off x="945293" y="980201"/>
            <a:ext cx="10329347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Объекты </a:t>
            </a:r>
            <a:r>
              <a:rPr lang="en-US" sz="1400" dirty="0"/>
              <a:t>Pandas (</a:t>
            </a:r>
            <a:r>
              <a:rPr lang="en-US" sz="1400" dirty="0" err="1">
                <a:solidFill>
                  <a:schemeClr val="accent1"/>
                </a:solidFill>
              </a:rPr>
              <a:t>DataFrame</a:t>
            </a:r>
            <a:r>
              <a:rPr lang="en-US" sz="1400" dirty="0"/>
              <a:t>, </a:t>
            </a:r>
            <a:r>
              <a:rPr lang="en-US" sz="1400" dirty="0">
                <a:solidFill>
                  <a:schemeClr val="accent1"/>
                </a:solidFill>
              </a:rPr>
              <a:t>Series</a:t>
            </a:r>
            <a:r>
              <a:rPr lang="en-US" sz="1400" dirty="0"/>
              <a:t>) </a:t>
            </a:r>
            <a:r>
              <a:rPr lang="ru-RU" sz="1400" dirty="0"/>
              <a:t>имеют встроенные методы для рисования графика (на базе </a:t>
            </a:r>
            <a:r>
              <a:rPr lang="en-US" sz="1400" dirty="0"/>
              <a:t>matplotlib</a:t>
            </a:r>
            <a:r>
              <a:rPr lang="ru-RU" sz="1400" dirty="0"/>
              <a:t>)</a:t>
            </a:r>
            <a:r>
              <a:rPr lang="en-US" sz="1400" dirty="0"/>
              <a:t>: </a:t>
            </a:r>
            <a:r>
              <a:rPr lang="en-US" sz="1400" dirty="0">
                <a:solidFill>
                  <a:schemeClr val="accent1"/>
                </a:solidFill>
              </a:rPr>
              <a:t>plot()</a:t>
            </a:r>
            <a:r>
              <a:rPr lang="en-US" sz="1400" dirty="0"/>
              <a:t>, </a:t>
            </a:r>
            <a:r>
              <a:rPr lang="en-US" sz="1400" dirty="0">
                <a:solidFill>
                  <a:schemeClr val="accent1"/>
                </a:solidFill>
              </a:rPr>
              <a:t>hist()</a:t>
            </a:r>
            <a:r>
              <a:rPr lang="en-US" sz="1400" dirty="0"/>
              <a:t>, </a:t>
            </a:r>
            <a:r>
              <a:rPr lang="en-US" sz="1400" dirty="0">
                <a:solidFill>
                  <a:schemeClr val="accent1"/>
                </a:solidFill>
              </a:rPr>
              <a:t>boxplot()</a:t>
            </a:r>
            <a:r>
              <a:rPr lang="en-US" sz="1400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Метод </a:t>
            </a:r>
            <a:r>
              <a:rPr lang="en-US" sz="1400" dirty="0"/>
              <a:t>plot() </a:t>
            </a:r>
            <a:r>
              <a:rPr lang="ru-RU" sz="1400" dirty="0"/>
              <a:t>в свою очередь позволять построить различные виды графиков (через параметр </a:t>
            </a:r>
            <a:r>
              <a:rPr lang="en-US" sz="1400" dirty="0">
                <a:solidFill>
                  <a:schemeClr val="accent1"/>
                </a:solidFill>
              </a:rPr>
              <a:t>kind=</a:t>
            </a:r>
            <a:r>
              <a:rPr lang="ru-RU" sz="1400" dirty="0"/>
              <a:t>):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8B8455D-E4B4-4001-95B4-C23477566A81}"/>
              </a:ext>
            </a:extLst>
          </p:cNvPr>
          <p:cNvSpPr/>
          <p:nvPr/>
        </p:nvSpPr>
        <p:spPr>
          <a:xfrm>
            <a:off x="6514321" y="6457217"/>
            <a:ext cx="6096000" cy="34073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hlinkClick r:id="rId4"/>
              </a:rPr>
              <a:t>http://cs.petrsu.ru/~musen/python/prezent_pdf/lecture_7.html</a:t>
            </a:r>
            <a:r>
              <a:rPr lang="en-US" sz="1200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95F13A-98EA-4EFB-9E9C-024C6A02E47E}"/>
              </a:ext>
            </a:extLst>
          </p:cNvPr>
          <p:cNvSpPr txBox="1"/>
          <p:nvPr/>
        </p:nvSpPr>
        <p:spPr>
          <a:xfrm>
            <a:off x="945294" y="1685459"/>
            <a:ext cx="4919176" cy="404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‘</a:t>
            </a:r>
            <a:r>
              <a:rPr lang="ru-RU" sz="1400" dirty="0" err="1">
                <a:solidFill>
                  <a:schemeClr val="accent1"/>
                </a:solidFill>
              </a:rPr>
              <a:t>area</a:t>
            </a:r>
            <a:r>
              <a:rPr lang="en-US" sz="1400" dirty="0">
                <a:solidFill>
                  <a:schemeClr val="accent1"/>
                </a:solidFill>
              </a:rPr>
              <a:t>’</a:t>
            </a:r>
            <a:r>
              <a:rPr lang="ru-RU" sz="1400" dirty="0"/>
              <a:t> – график с накоплением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‘</a:t>
            </a:r>
            <a:r>
              <a:rPr lang="ru-RU" sz="1400" dirty="0" err="1">
                <a:solidFill>
                  <a:schemeClr val="accent1"/>
                </a:solidFill>
              </a:rPr>
              <a:t>bar</a:t>
            </a:r>
            <a:r>
              <a:rPr lang="en-US" sz="1400" dirty="0">
                <a:solidFill>
                  <a:schemeClr val="accent1"/>
                </a:solidFill>
              </a:rPr>
              <a:t>’</a:t>
            </a:r>
            <a:r>
              <a:rPr lang="ru-RU" sz="1400" dirty="0"/>
              <a:t> –  вертикальная гистограмма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‘b</a:t>
            </a:r>
            <a:r>
              <a:rPr lang="ru-RU" sz="1400" dirty="0" err="1">
                <a:solidFill>
                  <a:schemeClr val="accent1"/>
                </a:solidFill>
              </a:rPr>
              <a:t>arh</a:t>
            </a:r>
            <a:r>
              <a:rPr lang="en-US" sz="1400" dirty="0">
                <a:solidFill>
                  <a:schemeClr val="accent1"/>
                </a:solidFill>
              </a:rPr>
              <a:t>’</a:t>
            </a:r>
            <a:r>
              <a:rPr lang="ru-RU" sz="1400" dirty="0"/>
              <a:t> – горизонтальная гистограмма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‘</a:t>
            </a:r>
            <a:r>
              <a:rPr lang="ru-RU" sz="1400" dirty="0" err="1">
                <a:solidFill>
                  <a:schemeClr val="accent1"/>
                </a:solidFill>
              </a:rPr>
              <a:t>box</a:t>
            </a:r>
            <a:r>
              <a:rPr lang="en-US" sz="1400" dirty="0">
                <a:solidFill>
                  <a:schemeClr val="accent1"/>
                </a:solidFill>
              </a:rPr>
              <a:t>’</a:t>
            </a:r>
            <a:r>
              <a:rPr lang="ru-RU" sz="1400" dirty="0"/>
              <a:t> –  столбчатая диаграмма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‘</a:t>
            </a:r>
            <a:r>
              <a:rPr lang="ru-RU" sz="1400" dirty="0" err="1">
                <a:solidFill>
                  <a:schemeClr val="accent1"/>
                </a:solidFill>
              </a:rPr>
              <a:t>hexbin</a:t>
            </a:r>
            <a:r>
              <a:rPr lang="en-US" sz="1400" dirty="0">
                <a:solidFill>
                  <a:schemeClr val="accent1"/>
                </a:solidFill>
              </a:rPr>
              <a:t>’</a:t>
            </a:r>
            <a:r>
              <a:rPr lang="ru-RU" sz="1400" dirty="0"/>
              <a:t> –  шестнадцатеричный график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‘</a:t>
            </a:r>
            <a:r>
              <a:rPr lang="ru-RU" sz="1400" dirty="0" err="1">
                <a:solidFill>
                  <a:schemeClr val="accent1"/>
                </a:solidFill>
              </a:rPr>
              <a:t>hist</a:t>
            </a:r>
            <a:r>
              <a:rPr lang="en-US" sz="1400" dirty="0">
                <a:solidFill>
                  <a:schemeClr val="accent1"/>
                </a:solidFill>
              </a:rPr>
              <a:t>’</a:t>
            </a:r>
            <a:r>
              <a:rPr lang="ru-RU" sz="1400" dirty="0"/>
              <a:t> – гистограмма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‘</a:t>
            </a:r>
            <a:r>
              <a:rPr lang="ru-RU" sz="1400" dirty="0" err="1">
                <a:solidFill>
                  <a:schemeClr val="accent1"/>
                </a:solidFill>
              </a:rPr>
              <a:t>kde</a:t>
            </a:r>
            <a:r>
              <a:rPr lang="en-US" sz="1400" dirty="0">
                <a:solidFill>
                  <a:schemeClr val="accent1"/>
                </a:solidFill>
              </a:rPr>
              <a:t>’</a:t>
            </a:r>
            <a:r>
              <a:rPr lang="ru-RU" sz="1400" dirty="0"/>
              <a:t> – оценка плотности ядра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‘</a:t>
            </a:r>
            <a:r>
              <a:rPr lang="ru-RU" sz="1400" dirty="0" err="1">
                <a:solidFill>
                  <a:schemeClr val="accent1"/>
                </a:solidFill>
              </a:rPr>
              <a:t>density</a:t>
            </a:r>
            <a:r>
              <a:rPr lang="en-US" sz="1400" dirty="0">
                <a:solidFill>
                  <a:schemeClr val="accent1"/>
                </a:solidFill>
              </a:rPr>
              <a:t>’</a:t>
            </a:r>
            <a:r>
              <a:rPr lang="ru-RU" sz="1400" dirty="0"/>
              <a:t> = </a:t>
            </a:r>
            <a:r>
              <a:rPr lang="en-US" sz="1400" dirty="0">
                <a:solidFill>
                  <a:schemeClr val="accent1"/>
                </a:solidFill>
              </a:rPr>
              <a:t>‘</a:t>
            </a:r>
            <a:r>
              <a:rPr lang="ru-RU" sz="1400" dirty="0" err="1">
                <a:solidFill>
                  <a:schemeClr val="accent1"/>
                </a:solidFill>
              </a:rPr>
              <a:t>kde</a:t>
            </a:r>
            <a:r>
              <a:rPr lang="en-US" sz="1400" dirty="0">
                <a:solidFill>
                  <a:schemeClr val="accent1"/>
                </a:solidFill>
              </a:rPr>
              <a:t>’</a:t>
            </a:r>
            <a:r>
              <a:rPr lang="ru-RU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‘</a:t>
            </a:r>
            <a:r>
              <a:rPr lang="ru-RU" sz="1400" dirty="0" err="1">
                <a:solidFill>
                  <a:schemeClr val="accent1"/>
                </a:solidFill>
              </a:rPr>
              <a:t>line</a:t>
            </a:r>
            <a:r>
              <a:rPr lang="en-US" sz="1400" dirty="0">
                <a:solidFill>
                  <a:schemeClr val="accent1"/>
                </a:solidFill>
              </a:rPr>
              <a:t>’</a:t>
            </a:r>
            <a:r>
              <a:rPr lang="ru-RU" sz="1400" dirty="0"/>
              <a:t> – линейный график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‘</a:t>
            </a:r>
            <a:r>
              <a:rPr lang="ru-RU" sz="1400" dirty="0" err="1">
                <a:solidFill>
                  <a:schemeClr val="accent1"/>
                </a:solidFill>
              </a:rPr>
              <a:t>pie</a:t>
            </a:r>
            <a:r>
              <a:rPr lang="en-US" sz="1400" dirty="0">
                <a:solidFill>
                  <a:schemeClr val="accent1"/>
                </a:solidFill>
              </a:rPr>
              <a:t>’</a:t>
            </a:r>
            <a:r>
              <a:rPr lang="ru-RU" sz="1400" dirty="0"/>
              <a:t> – круговая диаграмма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‘</a:t>
            </a:r>
            <a:r>
              <a:rPr lang="ru-RU" sz="1400" dirty="0" err="1">
                <a:solidFill>
                  <a:schemeClr val="accent1"/>
                </a:solidFill>
              </a:rPr>
              <a:t>scatter</a:t>
            </a:r>
            <a:r>
              <a:rPr lang="en-US" sz="1400" dirty="0">
                <a:solidFill>
                  <a:schemeClr val="accent1"/>
                </a:solidFill>
              </a:rPr>
              <a:t>’</a:t>
            </a:r>
            <a:r>
              <a:rPr lang="ru-RU" sz="1400" dirty="0"/>
              <a:t> – график рассеяния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Набор параметров функции </a:t>
            </a:r>
            <a:r>
              <a:rPr lang="en-US" sz="1400" dirty="0">
                <a:solidFill>
                  <a:schemeClr val="accent1"/>
                </a:solidFill>
              </a:rPr>
              <a:t>plot</a:t>
            </a:r>
            <a:r>
              <a:rPr lang="ru-RU" sz="1400" dirty="0">
                <a:solidFill>
                  <a:schemeClr val="accent1"/>
                </a:solidFill>
              </a:rPr>
              <a:t>()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ru-RU" sz="1400" dirty="0"/>
              <a:t>зависит от типа графика.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Чаще всего это удобнее, чем использовать исходный синтаксис </a:t>
            </a:r>
            <a:r>
              <a:rPr lang="en-US" sz="1400" dirty="0"/>
              <a:t>matplotlib</a:t>
            </a:r>
            <a:r>
              <a:rPr lang="ru-RU" sz="1400" dirty="0"/>
              <a:t>, особенно для быстрого взгляда на данные, т.к. визуализация может быть настроена в одну строчку: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FA1CA09-F407-41E5-ADFF-8F6CC17B0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0184" y="5477551"/>
            <a:ext cx="2564805" cy="107687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2F553C0-A519-4393-B10B-E4F11FB9A0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0142" y="1718180"/>
            <a:ext cx="1911452" cy="249481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2425378-A3D0-4A84-BCB9-BDC713BF52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4577" y="1709851"/>
            <a:ext cx="3158109" cy="2478428"/>
          </a:xfrm>
          <a:prstGeom prst="rect">
            <a:avLst/>
          </a:prstGeom>
        </p:spPr>
      </p:pic>
      <p:sp>
        <p:nvSpPr>
          <p:cNvPr id="21" name="Номер слайда 13">
            <a:extLst>
              <a:ext uri="{FF2B5EF4-FFF2-40B4-BE49-F238E27FC236}">
                <a16:creationId xmlns:a16="http://schemas.microsoft.com/office/drawing/2014/main" id="{B81E0C13-3CEE-42EF-BB2E-BAD9C24343F2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47A3CC-B148-48AB-A177-B8614EDA1953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692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27</a:t>
            </a:fld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Seaborn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DFD157-BFF8-4A24-A9B5-761CA4B07A4F}"/>
              </a:ext>
            </a:extLst>
          </p:cNvPr>
          <p:cNvSpPr txBox="1"/>
          <p:nvPr/>
        </p:nvSpPr>
        <p:spPr>
          <a:xfrm>
            <a:off x="945293" y="980201"/>
            <a:ext cx="10329347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Seaborn </a:t>
            </a:r>
            <a:r>
              <a:rPr lang="ru-RU" sz="1400" dirty="0"/>
              <a:t>– пакет для визуализации данных в </a:t>
            </a:r>
            <a:r>
              <a:rPr lang="en-US" sz="1400" dirty="0"/>
              <a:t>Python</a:t>
            </a:r>
            <a:r>
              <a:rPr lang="ru-RU" sz="1400" dirty="0"/>
              <a:t> (на базе </a:t>
            </a:r>
            <a:r>
              <a:rPr lang="en-US" sz="1400" dirty="0"/>
              <a:t>matplotlib</a:t>
            </a:r>
            <a:r>
              <a:rPr lang="ru-RU" sz="1400" dirty="0"/>
              <a:t>)</a:t>
            </a:r>
            <a:r>
              <a:rPr lang="en-US" sz="1400" dirty="0"/>
              <a:t>, </a:t>
            </a:r>
            <a:r>
              <a:rPr lang="ru-RU" sz="1400" dirty="0"/>
              <a:t>красивее и синтаксически проще, чем </a:t>
            </a:r>
            <a:r>
              <a:rPr lang="en-US" sz="1400" dirty="0"/>
              <a:t>matplotlib</a:t>
            </a:r>
            <a:r>
              <a:rPr lang="ru-RU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/>
                </a:solidFill>
              </a:rPr>
              <a:t>import seaborn as </a:t>
            </a:r>
            <a:r>
              <a:rPr lang="en-US" sz="1400" dirty="0" err="1">
                <a:solidFill>
                  <a:schemeClr val="accent1"/>
                </a:solidFill>
              </a:rPr>
              <a:t>sns</a:t>
            </a:r>
            <a:endParaRPr lang="ru-RU" sz="1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1400" dirty="0"/>
              <a:t>В отличие от </a:t>
            </a:r>
            <a:r>
              <a:rPr lang="en-US" sz="1400" dirty="0"/>
              <a:t>matplotlib </a:t>
            </a:r>
            <a:r>
              <a:rPr lang="ru-RU" sz="1400" dirty="0"/>
              <a:t>здесь не нужно прописывать отдельные конструкции, все атрибуты задаются в параметрах функции.</a:t>
            </a:r>
            <a:endParaRPr lang="en-US" sz="1400" dirty="0"/>
          </a:p>
          <a:p>
            <a:pPr>
              <a:lnSpc>
                <a:spcPct val="150000"/>
              </a:lnSpc>
            </a:pPr>
            <a:endParaRPr lang="ru-RU" sz="1400" dirty="0">
              <a:solidFill>
                <a:schemeClr val="accent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CEAC8D9F-118B-495D-BF9B-8FCDCDE491E4}"/>
              </a:ext>
            </a:extLst>
          </p:cNvPr>
          <p:cNvSpPr/>
          <p:nvPr/>
        </p:nvSpPr>
        <p:spPr>
          <a:xfrm>
            <a:off x="945293" y="1940887"/>
            <a:ext cx="4756866" cy="426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/>
              <a:t>Основные методы</a:t>
            </a:r>
            <a:r>
              <a:rPr lang="ru-RU" sz="1400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sns.barplot</a:t>
            </a:r>
            <a:r>
              <a:rPr lang="en-US" sz="1400" i="1" dirty="0"/>
              <a:t>(x) </a:t>
            </a:r>
            <a:r>
              <a:rPr lang="ru-RU" sz="1400" dirty="0"/>
              <a:t>– столбчатая диаграмма</a:t>
            </a:r>
            <a:endParaRPr lang="en-US" sz="14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sns.heatmap</a:t>
            </a:r>
            <a:r>
              <a:rPr lang="en-US" sz="1400" i="1" dirty="0"/>
              <a:t>(x) </a:t>
            </a:r>
            <a:r>
              <a:rPr lang="ru-RU" sz="1400" dirty="0"/>
              <a:t>– тепловая карта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sns.scatterplot</a:t>
            </a:r>
            <a:r>
              <a:rPr lang="en-US" sz="1400" i="1" dirty="0"/>
              <a:t>(x, y</a:t>
            </a:r>
            <a:r>
              <a:rPr lang="ru-RU" sz="1400" i="1" dirty="0"/>
              <a:t>)</a:t>
            </a:r>
            <a:r>
              <a:rPr lang="ru-RU" sz="1400" dirty="0"/>
              <a:t> – диаграмма рассеяния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sns.FacedGrid</a:t>
            </a:r>
            <a:r>
              <a:rPr lang="en-US" sz="1400" i="1" dirty="0"/>
              <a:t>(df</a:t>
            </a:r>
            <a:r>
              <a:rPr lang="ru-RU" sz="1400" i="1" dirty="0"/>
              <a:t>)</a:t>
            </a:r>
            <a:r>
              <a:rPr lang="ru-RU" sz="1400" dirty="0"/>
              <a:t> – связанные графики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sns.boxplot</a:t>
            </a:r>
            <a:r>
              <a:rPr lang="en-US" sz="1400" i="1" dirty="0"/>
              <a:t>(x</a:t>
            </a:r>
            <a:r>
              <a:rPr lang="ru-RU" sz="1400" i="1" dirty="0"/>
              <a:t>)</a:t>
            </a:r>
            <a:r>
              <a:rPr lang="ru-RU" sz="1400" dirty="0"/>
              <a:t> – диаграмма размаха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sns.violinplot</a:t>
            </a:r>
            <a:r>
              <a:rPr lang="en-US" sz="1400" i="1" dirty="0"/>
              <a:t>(x</a:t>
            </a:r>
            <a:r>
              <a:rPr lang="ru-RU" sz="1400" i="1" dirty="0"/>
              <a:t>)</a:t>
            </a:r>
            <a:r>
              <a:rPr lang="ru-RU" sz="1400" dirty="0"/>
              <a:t> – скрипичная диаграмма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sns.pairplot</a:t>
            </a:r>
            <a:r>
              <a:rPr lang="en-US" sz="1400" i="1" dirty="0"/>
              <a:t>(x</a:t>
            </a:r>
            <a:r>
              <a:rPr lang="ru-RU" sz="1400" i="1" dirty="0"/>
              <a:t>)</a:t>
            </a:r>
            <a:r>
              <a:rPr lang="ru-RU" sz="1400" dirty="0"/>
              <a:t> – парный график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sns</a:t>
            </a:r>
            <a:r>
              <a:rPr lang="en-US" sz="1400" i="1" dirty="0">
                <a:solidFill>
                  <a:schemeClr val="accent1"/>
                </a:solidFill>
              </a:rPr>
              <a:t>. </a:t>
            </a:r>
            <a:r>
              <a:rPr lang="en-US" sz="1400" i="1" dirty="0" err="1">
                <a:solidFill>
                  <a:schemeClr val="accent1"/>
                </a:solidFill>
              </a:rPr>
              <a:t>histplot</a:t>
            </a:r>
            <a:r>
              <a:rPr lang="en-US" sz="1400" dirty="0"/>
              <a:t>(x) – </a:t>
            </a:r>
            <a:r>
              <a:rPr lang="ru-RU" sz="1400" dirty="0"/>
              <a:t>гистограмма </a:t>
            </a:r>
            <a:r>
              <a:rPr lang="en-US" sz="1400" dirty="0"/>
              <a:t> </a:t>
            </a:r>
            <a:endParaRPr lang="ru-RU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sns</a:t>
            </a:r>
            <a:r>
              <a:rPr lang="en-US" sz="1400" i="1" dirty="0">
                <a:solidFill>
                  <a:schemeClr val="accent1"/>
                </a:solidFill>
              </a:rPr>
              <a:t>. </a:t>
            </a:r>
            <a:r>
              <a:rPr lang="en-US" sz="1400" i="1" dirty="0" err="1">
                <a:solidFill>
                  <a:schemeClr val="accent1"/>
                </a:solidFill>
              </a:rPr>
              <a:t>displot</a:t>
            </a:r>
            <a:r>
              <a:rPr lang="en-US" sz="1400" dirty="0"/>
              <a:t>(x)</a:t>
            </a:r>
            <a:r>
              <a:rPr lang="ru-RU" sz="1400" dirty="0"/>
              <a:t> – оценка распределения вероятностей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Seaborn </a:t>
            </a:r>
            <a:r>
              <a:rPr lang="ru-RU" sz="1400" dirty="0"/>
              <a:t>хорошо использовать там, где нужны более красивые и информативные графики, например, для презентации или для более глубокого анализа.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8F616F14-B01B-460C-B827-0F8ABE85E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160" y="2154115"/>
            <a:ext cx="2245353" cy="201124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0C78DBE-A2AB-4899-BF32-7DCB2003E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2154115"/>
            <a:ext cx="2245354" cy="201170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E093E6C9-A49C-46F0-9E39-086E3A26E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159" y="4341975"/>
            <a:ext cx="2245354" cy="2196937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642C6D31-6FA3-4730-980F-90679574D3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9854" y="4349505"/>
            <a:ext cx="2126099" cy="212609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3C4FDF-6613-43F2-9094-29C95897CD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7566" y="631570"/>
            <a:ext cx="1721334" cy="49366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712681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28</a:t>
            </a:fld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Матрица корреляций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3C4FDF-6613-43F2-9094-29C95897C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566" y="631570"/>
            <a:ext cx="1721334" cy="493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9B3B49-72B1-46AC-8338-E45E7A58CB84}"/>
              </a:ext>
            </a:extLst>
          </p:cNvPr>
          <p:cNvSpPr txBox="1"/>
          <p:nvPr/>
        </p:nvSpPr>
        <p:spPr>
          <a:xfrm>
            <a:off x="945293" y="980201"/>
            <a:ext cx="10329347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Матрица корреляций хорошо помогает при оценке взаимосвязей между переменными.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Для вычисления самой матрицы обычно применяется метод </a:t>
            </a:r>
            <a:r>
              <a:rPr lang="en-US" sz="1400" dirty="0" err="1">
                <a:solidFill>
                  <a:schemeClr val="accent1"/>
                </a:solidFill>
              </a:rPr>
              <a:t>corr</a:t>
            </a:r>
            <a:r>
              <a:rPr lang="en-US" sz="1400" dirty="0">
                <a:solidFill>
                  <a:schemeClr val="accent1"/>
                </a:solidFill>
              </a:rPr>
              <a:t>()</a:t>
            </a:r>
            <a:r>
              <a:rPr lang="ru-RU" sz="1400" dirty="0">
                <a:solidFill>
                  <a:schemeClr val="accent1"/>
                </a:solidFill>
              </a:rPr>
              <a:t> </a:t>
            </a:r>
            <a:r>
              <a:rPr lang="ru-RU" sz="1400" dirty="0"/>
              <a:t>/</a:t>
            </a:r>
            <a:r>
              <a:rPr lang="en-US" sz="1400" dirty="0"/>
              <a:t>pandas</a:t>
            </a:r>
            <a:r>
              <a:rPr lang="ru-RU" sz="1400" dirty="0"/>
              <a:t>, а для отображения – встроенные функции </a:t>
            </a:r>
            <a:r>
              <a:rPr lang="en-US" sz="1400" dirty="0"/>
              <a:t>pandas </a:t>
            </a:r>
            <a:r>
              <a:rPr lang="ru-RU" sz="1400" dirty="0"/>
              <a:t>или тепловая карта</a:t>
            </a:r>
            <a:r>
              <a:rPr lang="en-US" sz="1400" dirty="0"/>
              <a:t> (</a:t>
            </a:r>
            <a:r>
              <a:rPr lang="en-US" sz="1400" dirty="0">
                <a:solidFill>
                  <a:schemeClr val="accent1"/>
                </a:solidFill>
              </a:rPr>
              <a:t>heatmap()</a:t>
            </a:r>
            <a:r>
              <a:rPr lang="en-US" sz="1400" dirty="0"/>
              <a:t>)</a:t>
            </a:r>
            <a:r>
              <a:rPr lang="ru-RU" sz="1400" dirty="0"/>
              <a:t> из </a:t>
            </a:r>
            <a:r>
              <a:rPr lang="en-US" sz="1400" dirty="0" err="1"/>
              <a:t>sns</a:t>
            </a:r>
            <a:r>
              <a:rPr lang="en-US" sz="1400" dirty="0"/>
              <a:t>: </a:t>
            </a:r>
            <a:r>
              <a:rPr lang="en-US" sz="1400" dirty="0" err="1">
                <a:solidFill>
                  <a:schemeClr val="accent1"/>
                </a:solidFill>
              </a:rPr>
              <a:t>sns.heatmap</a:t>
            </a:r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dirty="0" err="1">
                <a:solidFill>
                  <a:schemeClr val="accent1"/>
                </a:solidFill>
              </a:rPr>
              <a:t>df.corr</a:t>
            </a:r>
            <a:r>
              <a:rPr lang="en-US" sz="1400" dirty="0">
                <a:solidFill>
                  <a:schemeClr val="accent1"/>
                </a:solidFill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На пересечении соответствующего столбца и строки находится значение коэффициента корреляции этих двух переменных.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5F7307D-B49E-427F-96EE-0C7CCFD22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93" y="2488726"/>
            <a:ext cx="3413979" cy="280905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E365550-18AC-44AA-B220-B61F18090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5503" y="2488726"/>
            <a:ext cx="4240090" cy="376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55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29</a:t>
            </a:fld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>
                <a:solidFill>
                  <a:srgbClr val="FF0000"/>
                </a:solidFill>
              </a:rPr>
              <a:t>Plotly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7433F0-46DA-43FB-8CCE-0FD1C31D73E0}"/>
              </a:ext>
            </a:extLst>
          </p:cNvPr>
          <p:cNvSpPr txBox="1"/>
          <p:nvPr/>
        </p:nvSpPr>
        <p:spPr>
          <a:xfrm>
            <a:off x="945293" y="980201"/>
            <a:ext cx="10329347" cy="2321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err="1"/>
              <a:t>plotly</a:t>
            </a:r>
            <a:r>
              <a:rPr lang="en-US" sz="1400" b="1" dirty="0"/>
              <a:t> </a:t>
            </a:r>
            <a:r>
              <a:rPr lang="ru-RU" sz="1400" dirty="0"/>
              <a:t>– библиотека для визуализации данных</a:t>
            </a:r>
            <a:r>
              <a:rPr lang="en-US" sz="1400" dirty="0"/>
              <a:t>,</a:t>
            </a:r>
            <a:r>
              <a:rPr lang="ru-RU" sz="1400" dirty="0"/>
              <a:t> в т.ч. </a:t>
            </a:r>
            <a:r>
              <a:rPr lang="ru-RU" sz="1400" dirty="0">
                <a:solidFill>
                  <a:schemeClr val="accent1"/>
                </a:solidFill>
              </a:rPr>
              <a:t>интерактивной</a:t>
            </a:r>
            <a:r>
              <a:rPr lang="ru-RU" sz="1400" dirty="0"/>
              <a:t>.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/>
                </a:solidFill>
              </a:rPr>
              <a:t>import </a:t>
            </a:r>
            <a:r>
              <a:rPr lang="en-US" sz="1400" dirty="0" err="1">
                <a:solidFill>
                  <a:schemeClr val="accent1"/>
                </a:solidFill>
              </a:rPr>
              <a:t>plotly</a:t>
            </a:r>
            <a:endParaRPr lang="ru-RU" sz="1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 err="1"/>
              <a:t>Plotly</a:t>
            </a:r>
            <a:r>
              <a:rPr lang="en-US" sz="1400" dirty="0"/>
              <a:t> </a:t>
            </a:r>
            <a:r>
              <a:rPr lang="ru-RU" sz="1400" dirty="0"/>
              <a:t>очень функциональная, но из-за этого не очень легкая библиотека, поэтому для нее существуют различные модули. Например, модуль </a:t>
            </a:r>
            <a:r>
              <a:rPr lang="en-US" sz="1400" dirty="0" err="1">
                <a:solidFill>
                  <a:schemeClr val="accent1"/>
                </a:solidFill>
              </a:rPr>
              <a:t>plotly.express</a:t>
            </a:r>
            <a:r>
              <a:rPr lang="ru-RU" sz="1400" dirty="0">
                <a:solidFill>
                  <a:schemeClr val="accent1"/>
                </a:solidFill>
              </a:rPr>
              <a:t>  </a:t>
            </a:r>
            <a:r>
              <a:rPr lang="ru-RU" sz="1400" dirty="0"/>
              <a:t>или</a:t>
            </a:r>
            <a:r>
              <a:rPr lang="ru-RU" sz="1400" dirty="0">
                <a:solidFill>
                  <a:schemeClr val="accent1"/>
                </a:solidFill>
              </a:rPr>
              <a:t> </a:t>
            </a:r>
            <a:r>
              <a:rPr lang="en-US" sz="1400" dirty="0">
                <a:solidFill>
                  <a:schemeClr val="accent1"/>
                </a:solidFill>
              </a:rPr>
              <a:t>cufflinks </a:t>
            </a:r>
            <a:r>
              <a:rPr lang="ru-RU" sz="1400" dirty="0"/>
              <a:t>для визуализации данных </a:t>
            </a:r>
            <a:r>
              <a:rPr lang="en-US" sz="1400" dirty="0"/>
              <a:t>Pandas</a:t>
            </a:r>
            <a:r>
              <a:rPr lang="ru-RU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cufflinks </a:t>
            </a:r>
            <a:r>
              <a:rPr lang="ru-RU" sz="1400" dirty="0"/>
              <a:t>– модуль для упрощенной визуализации данных </a:t>
            </a:r>
            <a:r>
              <a:rPr lang="en-US" sz="1400" dirty="0"/>
              <a:t>Pandas </a:t>
            </a:r>
            <a:r>
              <a:rPr lang="ru-RU" sz="1400" dirty="0"/>
              <a:t>с использование </a:t>
            </a:r>
            <a:r>
              <a:rPr lang="en-US" sz="1400" dirty="0" err="1"/>
              <a:t>Plotly</a:t>
            </a:r>
            <a:r>
              <a:rPr lang="ru-RU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/>
                </a:solidFill>
              </a:rPr>
              <a:t>import cufflinks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Для отображения графика вместо стандартного </a:t>
            </a:r>
            <a:r>
              <a:rPr lang="en-US" sz="1400" dirty="0" err="1">
                <a:solidFill>
                  <a:schemeClr val="accent1"/>
                </a:solidFill>
              </a:rPr>
              <a:t>df.plot</a:t>
            </a:r>
            <a:r>
              <a:rPr lang="ru-RU" sz="1400" dirty="0">
                <a:solidFill>
                  <a:schemeClr val="accent1"/>
                </a:solidFill>
              </a:rPr>
              <a:t>()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ru-RU" sz="1400" dirty="0"/>
              <a:t>для </a:t>
            </a:r>
            <a:r>
              <a:rPr lang="ru-RU" sz="1400" dirty="0" err="1"/>
              <a:t>датафрейма</a:t>
            </a:r>
            <a:r>
              <a:rPr lang="ru-RU" sz="1400" dirty="0"/>
              <a:t> нужно использовать </a:t>
            </a:r>
            <a:r>
              <a:rPr lang="en-US" sz="1400" dirty="0" err="1">
                <a:solidFill>
                  <a:schemeClr val="accent1"/>
                </a:solidFill>
              </a:rPr>
              <a:t>df.iplot</a:t>
            </a:r>
            <a:r>
              <a:rPr lang="en-US" sz="1400" dirty="0">
                <a:solidFill>
                  <a:schemeClr val="accent1"/>
                </a:solidFill>
              </a:rPr>
              <a:t>().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3A897A3-3002-44AF-93FB-F25A677BF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492" y="3215334"/>
            <a:ext cx="7822223" cy="31410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AAEB38-715C-4B01-A7BD-E1213684AB9E}"/>
              </a:ext>
            </a:extLst>
          </p:cNvPr>
          <p:cNvSpPr txBox="1"/>
          <p:nvPr/>
        </p:nvSpPr>
        <p:spPr>
          <a:xfrm>
            <a:off x="8951914" y="4095609"/>
            <a:ext cx="2675310" cy="16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Также можно выгрузить данные в облако и очень удобно поиграть с ними там, выбирая различные представления, настройки и т.п.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24A17967-C547-4328-933E-17E95D5C1A5A}"/>
              </a:ext>
            </a:extLst>
          </p:cNvPr>
          <p:cNvCxnSpPr>
            <a:cxnSpLocks/>
          </p:cNvCxnSpPr>
          <p:nvPr/>
        </p:nvCxnSpPr>
        <p:spPr>
          <a:xfrm flipH="1">
            <a:off x="8396655" y="5770363"/>
            <a:ext cx="861645" cy="401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BF5F19-CF8A-43A8-998E-194BFC02F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7315" y="791924"/>
            <a:ext cx="2857500" cy="31432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275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3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05EC1D-FEF7-4B35-9C05-8D5C5075A001}"/>
              </a:ext>
            </a:extLst>
          </p:cNvPr>
          <p:cNvSpPr txBox="1"/>
          <p:nvPr/>
        </p:nvSpPr>
        <p:spPr>
          <a:xfrm>
            <a:off x="945294" y="980201"/>
            <a:ext cx="7032380" cy="3936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/>
              <a:t>Из файла: </a:t>
            </a:r>
            <a:r>
              <a:rPr lang="en-US" sz="1400" dirty="0" err="1">
                <a:solidFill>
                  <a:schemeClr val="accent1"/>
                </a:solidFill>
              </a:rPr>
              <a:t>pd.read</a:t>
            </a:r>
            <a:r>
              <a:rPr lang="en-US" sz="1400" dirty="0">
                <a:solidFill>
                  <a:schemeClr val="accent1"/>
                </a:solidFill>
              </a:rPr>
              <a:t>_</a:t>
            </a:r>
            <a:r>
              <a:rPr lang="en-US" sz="1400" i="1" dirty="0"/>
              <a:t>&lt;</a:t>
            </a:r>
            <a:r>
              <a:rPr lang="ru-RU" sz="1400" i="1" dirty="0"/>
              <a:t>формат файла</a:t>
            </a:r>
            <a:r>
              <a:rPr lang="en-US" sz="1400" i="1" dirty="0"/>
              <a:t>&gt;</a:t>
            </a:r>
            <a:r>
              <a:rPr lang="ru-RU" sz="1400" dirty="0"/>
              <a:t>. Поддерживаются </a:t>
            </a:r>
            <a:r>
              <a:rPr lang="en-US" sz="1400" dirty="0"/>
              <a:t>csv, excel-</a:t>
            </a:r>
            <a:r>
              <a:rPr lang="ru-RU" sz="1400" dirty="0"/>
              <a:t>таблицы, </a:t>
            </a:r>
            <a:r>
              <a:rPr lang="en-US" sz="1400" dirty="0"/>
              <a:t>URL-</a:t>
            </a:r>
            <a:r>
              <a:rPr lang="ru-RU" sz="1400" dirty="0"/>
              <a:t>таблицы, </a:t>
            </a:r>
            <a:r>
              <a:rPr lang="en-US" sz="1400" dirty="0"/>
              <a:t>pickle, json, html</a:t>
            </a:r>
            <a:r>
              <a:rPr lang="ru-RU" sz="1400" dirty="0"/>
              <a:t>, </a:t>
            </a:r>
            <a:r>
              <a:rPr lang="en-US" sz="1400" dirty="0" err="1"/>
              <a:t>sql</a:t>
            </a:r>
            <a:r>
              <a:rPr lang="en-US" sz="1400" dirty="0"/>
              <a:t>, parquet </a:t>
            </a:r>
            <a:r>
              <a:rPr lang="ru-RU" sz="1400" dirty="0"/>
              <a:t>и др. форматы: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	</a:t>
            </a:r>
            <a:r>
              <a:rPr lang="en-US" sz="1400" i="1" dirty="0"/>
              <a:t>df =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pd.read_csv</a:t>
            </a:r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i="1" dirty="0"/>
              <a:t>&lt;</a:t>
            </a:r>
            <a:r>
              <a:rPr lang="ru-RU" sz="1400" i="1" dirty="0"/>
              <a:t>имя файла</a:t>
            </a:r>
            <a:r>
              <a:rPr lang="en-US" sz="1400" i="1" dirty="0"/>
              <a:t>&gt;</a:t>
            </a:r>
            <a:r>
              <a:rPr lang="ru-RU" sz="1400" i="1" dirty="0"/>
              <a:t>, </a:t>
            </a:r>
            <a:r>
              <a:rPr lang="en-US" sz="1400" i="1" dirty="0"/>
              <a:t>&lt;</a:t>
            </a:r>
            <a:r>
              <a:rPr lang="ru-RU" sz="1400" i="1" dirty="0"/>
              <a:t>параметры</a:t>
            </a:r>
            <a:r>
              <a:rPr lang="en-US" sz="1400" i="1" dirty="0"/>
              <a:t>&gt;</a:t>
            </a:r>
            <a:r>
              <a:rPr lang="en-US" sz="1400" dirty="0">
                <a:solidFill>
                  <a:schemeClr val="accent1"/>
                </a:solidFill>
              </a:rPr>
              <a:t>) </a:t>
            </a:r>
            <a:endParaRPr lang="ru-RU" sz="1400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/>
              <a:t>Из словаря: </a:t>
            </a:r>
            <a:r>
              <a:rPr lang="en-US" sz="1400" i="1" dirty="0"/>
              <a:t>df = </a:t>
            </a:r>
            <a:r>
              <a:rPr lang="en-US" sz="1400" dirty="0" err="1">
                <a:solidFill>
                  <a:schemeClr val="accent1"/>
                </a:solidFill>
              </a:rPr>
              <a:t>pd.DataFrame</a:t>
            </a:r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i="1" dirty="0" err="1"/>
              <a:t>some_dict</a:t>
            </a:r>
            <a:r>
              <a:rPr lang="en-US" sz="1400" dirty="0">
                <a:solidFill>
                  <a:schemeClr val="accent1"/>
                </a:solidFill>
              </a:rPr>
              <a:t>)</a:t>
            </a:r>
            <a:r>
              <a:rPr lang="en-US" sz="1400" dirty="0"/>
              <a:t>, </a:t>
            </a:r>
            <a:r>
              <a:rPr lang="en-US" sz="1400" i="1" dirty="0"/>
              <a:t>df = </a:t>
            </a:r>
            <a:r>
              <a:rPr lang="en-US" sz="1400" dirty="0" err="1">
                <a:solidFill>
                  <a:schemeClr val="accent1"/>
                </a:solidFill>
              </a:rPr>
              <a:t>pd.DataFrame.from_dict</a:t>
            </a:r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i="1" dirty="0" err="1"/>
              <a:t>some_dict</a:t>
            </a:r>
            <a:r>
              <a:rPr lang="en-US" sz="1400" dirty="0">
                <a:solidFill>
                  <a:schemeClr val="accent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/>
              <a:t>Из списка: </a:t>
            </a:r>
            <a:r>
              <a:rPr lang="en-US" sz="1400" i="1" dirty="0"/>
              <a:t>df = </a:t>
            </a:r>
            <a:r>
              <a:rPr lang="en-US" sz="1400" dirty="0" err="1">
                <a:solidFill>
                  <a:schemeClr val="accent1"/>
                </a:solidFill>
              </a:rPr>
              <a:t>pd.DataFrame</a:t>
            </a:r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i="1" dirty="0" err="1"/>
              <a:t>some_list</a:t>
            </a:r>
            <a:r>
              <a:rPr lang="en-US" sz="1400" dirty="0">
                <a:solidFill>
                  <a:schemeClr val="accent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/>
              <a:t>Пустой </a:t>
            </a:r>
            <a:r>
              <a:rPr lang="ru-RU" sz="1400" b="1" dirty="0" err="1"/>
              <a:t>датафрейм</a:t>
            </a:r>
            <a:r>
              <a:rPr lang="ru-RU" sz="1400" b="1" dirty="0"/>
              <a:t>: </a:t>
            </a:r>
            <a:r>
              <a:rPr lang="en-US" sz="1400" i="1" dirty="0"/>
              <a:t>df = </a:t>
            </a:r>
            <a:r>
              <a:rPr lang="en-US" sz="1400" dirty="0" err="1">
                <a:solidFill>
                  <a:schemeClr val="accent1"/>
                </a:solidFill>
              </a:rPr>
              <a:t>pd.DataFrame</a:t>
            </a:r>
            <a:r>
              <a:rPr lang="en-US" sz="1400" dirty="0">
                <a:solidFill>
                  <a:schemeClr val="accent1"/>
                </a:solidFill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/>
              <a:t>Пустой </a:t>
            </a:r>
            <a:r>
              <a:rPr lang="ru-RU" sz="1400" b="1" dirty="0" err="1"/>
              <a:t>датафрейм</a:t>
            </a:r>
            <a:r>
              <a:rPr lang="ru-RU" sz="1400" b="1" dirty="0"/>
              <a:t> с индексами: </a:t>
            </a:r>
            <a:r>
              <a:rPr lang="en-US" sz="1400" i="1" dirty="0"/>
              <a:t>df = </a:t>
            </a:r>
            <a:r>
              <a:rPr lang="en-US" sz="1400" dirty="0" err="1">
                <a:solidFill>
                  <a:schemeClr val="accent1"/>
                </a:solidFill>
              </a:rPr>
              <a:t>pd.DataFrame</a:t>
            </a:r>
            <a:r>
              <a:rPr lang="en-US" sz="1400" dirty="0">
                <a:solidFill>
                  <a:schemeClr val="accent1"/>
                </a:solidFill>
              </a:rPr>
              <a:t>(index=</a:t>
            </a:r>
            <a:r>
              <a:rPr lang="en-US" sz="1400" i="1" dirty="0" err="1"/>
              <a:t>some_list</a:t>
            </a:r>
            <a:r>
              <a:rPr lang="en-US" sz="1400" dirty="0">
                <a:solidFill>
                  <a:schemeClr val="accent1"/>
                </a:solidFill>
              </a:rPr>
              <a:t>)</a:t>
            </a:r>
            <a:endParaRPr lang="ru-RU" sz="1400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/>
              <a:t>Пустой </a:t>
            </a:r>
            <a:r>
              <a:rPr lang="ru-RU" sz="1400" b="1" dirty="0" err="1"/>
              <a:t>датафрейм</a:t>
            </a:r>
            <a:r>
              <a:rPr lang="ru-RU" sz="1400" b="1" dirty="0"/>
              <a:t> с колонками: </a:t>
            </a:r>
            <a:r>
              <a:rPr lang="en-US" sz="1400" i="1" dirty="0"/>
              <a:t>df = </a:t>
            </a:r>
            <a:r>
              <a:rPr lang="en-US" sz="1400" dirty="0" err="1">
                <a:solidFill>
                  <a:schemeClr val="accent1"/>
                </a:solidFill>
              </a:rPr>
              <a:t>pd.DataFrame</a:t>
            </a:r>
            <a:r>
              <a:rPr lang="en-US" sz="1400" dirty="0">
                <a:solidFill>
                  <a:schemeClr val="accent1"/>
                </a:solidFill>
              </a:rPr>
              <a:t>(columns=</a:t>
            </a:r>
            <a:r>
              <a:rPr lang="en-US" sz="1400" i="1" dirty="0" err="1"/>
              <a:t>some_list</a:t>
            </a:r>
            <a:r>
              <a:rPr lang="en-US" sz="1400" dirty="0">
                <a:solidFill>
                  <a:schemeClr val="accent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И другие способы…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/>
              <a:t>C </a:t>
            </a:r>
            <a:r>
              <a:rPr lang="en-US" sz="1400" dirty="0">
                <a:solidFill>
                  <a:schemeClr val="accent1"/>
                </a:solidFill>
              </a:rPr>
              <a:t>Series</a:t>
            </a:r>
            <a:r>
              <a:rPr lang="ru-RU" sz="1400" dirty="0"/>
              <a:t> создание объекта идентично </a:t>
            </a:r>
            <a:r>
              <a:rPr lang="en-US" sz="1400" dirty="0" err="1"/>
              <a:t>DataFrame</a:t>
            </a:r>
            <a:r>
              <a:rPr lang="ru-RU" sz="1400" dirty="0"/>
              <a:t>, разница лишь в том, что </a:t>
            </a:r>
            <a:r>
              <a:rPr lang="en-US" sz="1400" dirty="0"/>
              <a:t>Series – </a:t>
            </a:r>
            <a:r>
              <a:rPr lang="ru-RU" sz="1400" dirty="0"/>
              <a:t>одномерный массив и данные на входе нужны соответствующие.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8F00FB-8CE0-4B38-A81E-39203DAFB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680" y="1119464"/>
            <a:ext cx="3755120" cy="489759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CCD61E3-4EC2-40CB-8889-F7891FE38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741" y="4917113"/>
            <a:ext cx="3755119" cy="177960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Pandas. </a:t>
            </a:r>
            <a:r>
              <a:rPr lang="ru-RU" sz="2800" b="1" dirty="0">
                <a:solidFill>
                  <a:srgbClr val="FF0000"/>
                </a:solidFill>
              </a:rPr>
              <a:t>Создание </a:t>
            </a:r>
            <a:r>
              <a:rPr lang="en-US" sz="2800" b="1" dirty="0" err="1">
                <a:solidFill>
                  <a:srgbClr val="FF0000"/>
                </a:solidFill>
              </a:rPr>
              <a:t>DataFrame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</p:spTree>
    <p:extLst>
      <p:ext uri="{BB962C8B-B14F-4D97-AF65-F5344CB8AC3E}">
        <p14:creationId xmlns:p14="http://schemas.microsoft.com/office/powerpoint/2010/main" val="1897044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30</a:t>
            </a:fld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Итого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ABE4159A-FC67-4914-ADC6-AE39CD838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097840"/>
              </p:ext>
            </p:extLst>
          </p:nvPr>
        </p:nvGraphicFramePr>
        <p:xfrm>
          <a:off x="925620" y="1057702"/>
          <a:ext cx="10336795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660">
                  <a:extLst>
                    <a:ext uri="{9D8B030D-6E8A-4147-A177-3AD203B41FA5}">
                      <a16:colId xmlns:a16="http://schemas.microsoft.com/office/drawing/2014/main" val="1219943413"/>
                    </a:ext>
                  </a:extLst>
                </a:gridCol>
                <a:gridCol w="3507127">
                  <a:extLst>
                    <a:ext uri="{9D8B030D-6E8A-4147-A177-3AD203B41FA5}">
                      <a16:colId xmlns:a16="http://schemas.microsoft.com/office/drawing/2014/main" val="1176979148"/>
                    </a:ext>
                  </a:extLst>
                </a:gridCol>
                <a:gridCol w="4106008">
                  <a:extLst>
                    <a:ext uri="{9D8B030D-6E8A-4147-A177-3AD203B41FA5}">
                      <a16:colId xmlns:a16="http://schemas.microsoft.com/office/drawing/2014/main" val="1830973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Вид анализа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Инструменты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35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accent6"/>
                          </a:solidFill>
                        </a:rPr>
                        <a:t>Описательный</a:t>
                      </a:r>
                      <a:r>
                        <a:rPr lang="ru-RU" sz="1400" dirty="0">
                          <a:solidFill>
                            <a:schemeClr val="accent6"/>
                          </a:solidFill>
                        </a:rPr>
                        <a:t> (</a:t>
                      </a:r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descriptive</a:t>
                      </a:r>
                      <a:r>
                        <a:rPr lang="ru-RU" sz="1400" dirty="0">
                          <a:solidFill>
                            <a:schemeClr val="accent6"/>
                          </a:solidFill>
                        </a:rPr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Количественное описание основных характеристик выборки.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Pandas</a:t>
                      </a:r>
                      <a:r>
                        <a:rPr lang="ru-RU" sz="1400" dirty="0"/>
                        <a:t> в большинстве случаев достаточно, в т.ч. для визуализации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55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accent6"/>
                          </a:solidFill>
                        </a:rPr>
                        <a:t>Разведочный</a:t>
                      </a:r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 (exploratory</a:t>
                      </a:r>
                      <a:r>
                        <a:rPr lang="ru-RU" sz="1400" dirty="0">
                          <a:solidFill>
                            <a:schemeClr val="accent6"/>
                          </a:solidFill>
                        </a:rPr>
                        <a:t>, </a:t>
                      </a:r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EDA</a:t>
                      </a:r>
                      <a:r>
                        <a:rPr lang="en-US" sz="1400" dirty="0"/>
                        <a:t>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Нахождение общих закономерностей, инсайтов, распределений, выбросов в данных.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Pandas </a:t>
                      </a:r>
                      <a:r>
                        <a:rPr lang="ru-RU" sz="1400" dirty="0"/>
                        <a:t>для основных задач, </a:t>
                      </a:r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SciPy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>
                          <a:solidFill>
                            <a:schemeClr val="accent6"/>
                          </a:solidFill>
                        </a:rPr>
                        <a:t>Numpy</a:t>
                      </a:r>
                      <a:r>
                        <a:rPr lang="en-US" sz="1400" dirty="0"/>
                        <a:t>) </a:t>
                      </a:r>
                      <a:r>
                        <a:rPr lang="ru-RU" sz="1400" dirty="0"/>
                        <a:t>для математических вычислений, для интерактивной визуализации – </a:t>
                      </a:r>
                      <a:r>
                        <a:rPr lang="en-US" sz="1400" dirty="0" err="1">
                          <a:solidFill>
                            <a:schemeClr val="accent6"/>
                          </a:solidFill>
                        </a:rPr>
                        <a:t>Plotly</a:t>
                      </a:r>
                      <a:r>
                        <a:rPr lang="ru-RU" sz="1400" dirty="0"/>
                        <a:t>, для красивой – </a:t>
                      </a:r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Seaborn</a:t>
                      </a:r>
                      <a:r>
                        <a:rPr lang="ru-RU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4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/>
                        <a:t>Индуктивный</a:t>
                      </a:r>
                      <a:r>
                        <a:rPr lang="en-US" sz="1400" dirty="0"/>
                        <a:t> (inferential)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Оценка генеральной совокупности на основании выборки, выявление и оценка причинно-следственных связей между переменными.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Pandas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или </a:t>
                      </a:r>
                      <a:r>
                        <a:rPr lang="en-US" sz="1400" dirty="0" err="1">
                          <a:solidFill>
                            <a:schemeClr val="accent6"/>
                          </a:solidFill>
                        </a:rPr>
                        <a:t>Numpy</a:t>
                      </a:r>
                      <a:endParaRPr lang="ru-RU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55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/>
                        <a:t>Прогностический</a:t>
                      </a:r>
                      <a:r>
                        <a:rPr lang="en-US" sz="1400" dirty="0"/>
                        <a:t> (predictive)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Предсказать поведение данных в будущем на основании их прошлых значений.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Библиотеки машинного обучения </a:t>
                      </a:r>
                      <a:r>
                        <a:rPr lang="en-US" sz="1400" dirty="0"/>
                        <a:t>(</a:t>
                      </a:r>
                      <a:r>
                        <a:rPr lang="ru-RU" sz="1400" dirty="0"/>
                        <a:t>про это в следующем курсе</a:t>
                      </a:r>
                      <a:r>
                        <a:rPr lang="en-US" sz="1400" dirty="0"/>
                        <a:t>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29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/>
                        <a:t>Причинно-следственный</a:t>
                      </a:r>
                      <a:r>
                        <a:rPr lang="en-US" sz="1400" dirty="0"/>
                        <a:t> (causal)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Объяснение с точки зрения данных причин возникновения события (следствия).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Библиотеки машинного обучения </a:t>
                      </a:r>
                      <a:r>
                        <a:rPr lang="en-US" sz="1400" dirty="0"/>
                        <a:t>(</a:t>
                      </a:r>
                      <a:r>
                        <a:rPr lang="ru-RU" sz="1400" dirty="0"/>
                        <a:t>про это в следующем курсе</a:t>
                      </a:r>
                      <a:r>
                        <a:rPr lang="en-US" sz="1400" dirty="0"/>
                        <a:t>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101819"/>
                  </a:ext>
                </a:extLst>
              </a:tr>
            </a:tbl>
          </a:graphicData>
        </a:graphic>
      </p:graphicFrame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5527F1A-5AE7-4C7C-B9D0-AAE2F86A7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776" y="5110710"/>
            <a:ext cx="2857500" cy="31432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0E6CCBE-271E-4821-80BD-0ADB92AF3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5643859"/>
            <a:ext cx="1721334" cy="49366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A8B23AB-3E38-4C8B-BE8D-671B0FEEE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7830" y="6207503"/>
            <a:ext cx="1761392" cy="42273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Picture 4" descr="NumPy | VESOLV">
            <a:extLst>
              <a:ext uri="{FF2B5EF4-FFF2-40B4-BE49-F238E27FC236}">
                <a16:creationId xmlns:a16="http://schemas.microsoft.com/office/drawing/2014/main" id="{5003E93A-718E-4F11-BE75-EFDC295231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8" r="19961"/>
          <a:stretch/>
        </p:blipFill>
        <p:spPr bwMode="auto">
          <a:xfrm>
            <a:off x="5432194" y="5425035"/>
            <a:ext cx="653562" cy="68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SciPy — Википедия">
            <a:extLst>
              <a:ext uri="{FF2B5EF4-FFF2-40B4-BE49-F238E27FC236}">
                <a16:creationId xmlns:a16="http://schemas.microsoft.com/office/drawing/2014/main" id="{EBBF840F-E68D-483B-B0B1-7046FE92D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102" y="5919255"/>
            <a:ext cx="576496" cy="57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CF05600-BCBA-413E-8E58-118AC9A4DA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4400" y="4911213"/>
            <a:ext cx="14859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05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925619" y="3044279"/>
            <a:ext cx="10865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>
                <a:solidFill>
                  <a:srgbClr val="FF0000"/>
                </a:solidFill>
              </a:rPr>
              <a:t>Пока все.</a:t>
            </a:r>
          </a:p>
        </p:txBody>
      </p:sp>
      <p:pic>
        <p:nvPicPr>
          <p:cNvPr id="7" name="Объект 1">
            <a:extLst>
              <a:ext uri="{FF2B5EF4-FFF2-40B4-BE49-F238E27FC236}">
                <a16:creationId xmlns:a16="http://schemas.microsoft.com/office/drawing/2014/main" id="{3D7E922A-E574-C847-BA5B-E66D8477CB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8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4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Pandas. </a:t>
            </a:r>
            <a:r>
              <a:rPr lang="ru-RU" sz="2800" b="1" dirty="0">
                <a:solidFill>
                  <a:srgbClr val="FF0000"/>
                </a:solidFill>
              </a:rPr>
              <a:t>Обращение к элементам </a:t>
            </a:r>
            <a:r>
              <a:rPr lang="ru-RU" sz="2800" b="1" dirty="0" err="1">
                <a:solidFill>
                  <a:srgbClr val="FF0000"/>
                </a:solidFill>
              </a:rPr>
              <a:t>датафрейма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45BDCC-EF05-4D4F-BB86-0465E82CCC23}"/>
              </a:ext>
            </a:extLst>
          </p:cNvPr>
          <p:cNvSpPr txBox="1"/>
          <p:nvPr/>
        </p:nvSpPr>
        <p:spPr>
          <a:xfrm>
            <a:off x="945294" y="980201"/>
            <a:ext cx="7032380" cy="458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Обращение к элементам </a:t>
            </a:r>
            <a:r>
              <a:rPr lang="ru-RU" sz="1400" dirty="0" err="1"/>
              <a:t>датафрейма</a:t>
            </a:r>
            <a:r>
              <a:rPr lang="ru-RU" sz="1400" dirty="0"/>
              <a:t> возможно: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/>
              <a:t>По целочисленному индексу: </a:t>
            </a:r>
            <a:r>
              <a:rPr lang="en-US" sz="1400" b="1" dirty="0" err="1">
                <a:solidFill>
                  <a:schemeClr val="accent1"/>
                </a:solidFill>
              </a:rPr>
              <a:t>df.iloc</a:t>
            </a:r>
            <a:r>
              <a:rPr lang="en-US" sz="1400" b="1" dirty="0">
                <a:solidFill>
                  <a:schemeClr val="accent1"/>
                </a:solidFill>
              </a:rPr>
              <a:t>[</a:t>
            </a:r>
            <a:r>
              <a:rPr lang="en-US" sz="1400" i="1" dirty="0"/>
              <a:t>&lt;</a:t>
            </a:r>
            <a:r>
              <a:rPr lang="ru-RU" sz="1400" i="1" dirty="0"/>
              <a:t>индекс строки</a:t>
            </a:r>
            <a:r>
              <a:rPr lang="en-US" sz="1400" i="1" dirty="0"/>
              <a:t>&gt;</a:t>
            </a:r>
            <a:r>
              <a:rPr lang="ru-RU" sz="1400" i="1" dirty="0"/>
              <a:t>, </a:t>
            </a:r>
            <a:r>
              <a:rPr lang="en-US" sz="1400" i="1" dirty="0"/>
              <a:t>&lt;</a:t>
            </a:r>
            <a:r>
              <a:rPr lang="ru-RU" sz="1400" i="1" dirty="0"/>
              <a:t>индекс колонки</a:t>
            </a:r>
            <a:r>
              <a:rPr lang="en-US" sz="1400" i="1" dirty="0"/>
              <a:t>&gt;</a:t>
            </a:r>
            <a:r>
              <a:rPr lang="en-US" sz="1400" b="1" dirty="0">
                <a:solidFill>
                  <a:schemeClr val="accent1"/>
                </a:solidFill>
              </a:rPr>
              <a:t>]</a:t>
            </a:r>
            <a:endParaRPr lang="ru-RU" sz="1400" b="1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/>
              <a:t>По текстовой метке: </a:t>
            </a:r>
            <a:r>
              <a:rPr lang="en-US" sz="1400" b="1" dirty="0" err="1">
                <a:solidFill>
                  <a:schemeClr val="accent1"/>
                </a:solidFill>
              </a:rPr>
              <a:t>df.loc</a:t>
            </a:r>
            <a:r>
              <a:rPr lang="en-US" sz="1400" b="1" dirty="0">
                <a:solidFill>
                  <a:schemeClr val="accent1"/>
                </a:solidFill>
              </a:rPr>
              <a:t>[</a:t>
            </a:r>
            <a:r>
              <a:rPr lang="en-US" sz="1400" i="1" dirty="0"/>
              <a:t>&lt;</a:t>
            </a:r>
            <a:r>
              <a:rPr lang="ru-RU" sz="1400" i="1" dirty="0"/>
              <a:t>метка строки</a:t>
            </a:r>
            <a:r>
              <a:rPr lang="en-US" sz="1400" i="1" dirty="0"/>
              <a:t>&gt;</a:t>
            </a:r>
            <a:r>
              <a:rPr lang="ru-RU" sz="1400" i="1" dirty="0"/>
              <a:t>, </a:t>
            </a:r>
            <a:r>
              <a:rPr lang="en-US" sz="1400" i="1" dirty="0"/>
              <a:t>&lt;</a:t>
            </a:r>
            <a:r>
              <a:rPr lang="ru-RU" sz="1400" i="1" dirty="0"/>
              <a:t>метка колонки</a:t>
            </a:r>
            <a:r>
              <a:rPr lang="en-US" sz="1400" i="1" dirty="0"/>
              <a:t>&gt;</a:t>
            </a:r>
            <a:r>
              <a:rPr lang="en-US" sz="1400" b="1" dirty="0">
                <a:solidFill>
                  <a:schemeClr val="accent1"/>
                </a:solidFill>
              </a:rPr>
              <a:t>]</a:t>
            </a:r>
            <a:endParaRPr lang="ru-RU" sz="1400" b="1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Можно обращаться и без специального указания на тип запроса:</a:t>
            </a:r>
            <a:endParaRPr lang="en-US" sz="1400" dirty="0"/>
          </a:p>
          <a:p>
            <a:pPr algn="ctr">
              <a:lnSpc>
                <a:spcPct val="150000"/>
              </a:lnSpc>
            </a:pPr>
            <a:r>
              <a:rPr lang="ru-RU" sz="1400" dirty="0"/>
              <a:t> </a:t>
            </a:r>
            <a:r>
              <a:rPr lang="en-US" sz="1400" b="1" dirty="0">
                <a:solidFill>
                  <a:schemeClr val="accent1"/>
                </a:solidFill>
              </a:rPr>
              <a:t>df[</a:t>
            </a:r>
            <a:r>
              <a:rPr lang="en-US" sz="1400" i="1" dirty="0"/>
              <a:t>&lt;</a:t>
            </a:r>
            <a:r>
              <a:rPr lang="ru-RU" sz="1400" i="1" dirty="0"/>
              <a:t>индекс строки</a:t>
            </a:r>
            <a:r>
              <a:rPr lang="en-US" sz="1400" i="1" dirty="0"/>
              <a:t>&gt;</a:t>
            </a:r>
            <a:r>
              <a:rPr lang="ru-RU" sz="1400" i="1" dirty="0"/>
              <a:t>, </a:t>
            </a:r>
            <a:r>
              <a:rPr lang="en-US" sz="1400" i="1" dirty="0"/>
              <a:t>&lt;</a:t>
            </a:r>
            <a:r>
              <a:rPr lang="ru-RU" sz="1400" i="1" dirty="0"/>
              <a:t>метка колонки</a:t>
            </a:r>
            <a:r>
              <a:rPr lang="en-US" sz="1400" i="1" dirty="0"/>
              <a:t>&gt;</a:t>
            </a:r>
            <a:r>
              <a:rPr lang="en-US" sz="1400" b="1" dirty="0">
                <a:solidFill>
                  <a:schemeClr val="accent1"/>
                </a:solidFill>
              </a:rPr>
              <a:t>]</a:t>
            </a:r>
            <a:endParaRPr lang="ru-RU" sz="1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1400" dirty="0"/>
              <a:t>Возможны манипуляции с отдельными строками или колонками:</a:t>
            </a: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В </a:t>
            </a:r>
            <a:r>
              <a:rPr lang="en-US" sz="1400" dirty="0"/>
              <a:t>Pandas </a:t>
            </a:r>
            <a:r>
              <a:rPr lang="ru-RU" sz="1400" dirty="0"/>
              <a:t>реализована поддержка слайсов (как в списках или кортежах):</a:t>
            </a:r>
          </a:p>
          <a:p>
            <a:pPr>
              <a:lnSpc>
                <a:spcPct val="150000"/>
              </a:lnSpc>
            </a:pPr>
            <a:endParaRPr lang="ru-RU" sz="14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35899CE-16E7-4DF0-B313-DB0D04AD4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183" y="1102178"/>
            <a:ext cx="4387858" cy="339449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F44748C-CFFA-48BF-8708-91D0B25C7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708" y="2985796"/>
            <a:ext cx="2335736" cy="151087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D066235-A6A9-40C0-8143-BFB482B69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0623" y="2985796"/>
            <a:ext cx="2107779" cy="161429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5085FF5-60C8-4B4B-A284-240B574FD6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530" y="5179083"/>
            <a:ext cx="3458449" cy="139743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FEEE387-FA0A-4AE2-8F84-F84E4184AF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7876" y="5396823"/>
            <a:ext cx="2311357" cy="85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2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2ACE321-214B-487F-A6EB-2CD136A699DE}"/>
              </a:ext>
            </a:extLst>
          </p:cNvPr>
          <p:cNvSpPr/>
          <p:nvPr/>
        </p:nvSpPr>
        <p:spPr>
          <a:xfrm>
            <a:off x="8335108" y="980201"/>
            <a:ext cx="3613638" cy="22201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5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Pandas. </a:t>
            </a:r>
            <a:r>
              <a:rPr lang="ru-RU" sz="2800" b="1" dirty="0">
                <a:solidFill>
                  <a:srgbClr val="FF0000"/>
                </a:solidFill>
              </a:rPr>
              <a:t>Фильтрация данных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D433517-BB03-42D7-B604-1EB0EDEEA7DA}"/>
              </a:ext>
            </a:extLst>
          </p:cNvPr>
          <p:cNvSpPr txBox="1"/>
          <p:nvPr/>
        </p:nvSpPr>
        <p:spPr>
          <a:xfrm>
            <a:off x="945294" y="980201"/>
            <a:ext cx="6379237" cy="490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Для выбора значений </a:t>
            </a:r>
            <a:r>
              <a:rPr lang="ru-RU" sz="1400" dirty="0" err="1"/>
              <a:t>датафрейма</a:t>
            </a:r>
            <a:r>
              <a:rPr lang="ru-RU" sz="1400" dirty="0"/>
              <a:t>, подходящих под условие, можно: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Использовать</a:t>
            </a:r>
            <a:r>
              <a:rPr lang="ru-RU" sz="1400" b="1" dirty="0"/>
              <a:t> </a:t>
            </a:r>
            <a:r>
              <a:rPr lang="ru-RU" sz="1400" b="1" dirty="0">
                <a:solidFill>
                  <a:schemeClr val="accent1"/>
                </a:solidFill>
              </a:rPr>
              <a:t>индексы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>
              <a:lnSpc>
                <a:spcPct val="150000"/>
              </a:lnSpc>
            </a:pPr>
            <a:r>
              <a:rPr lang="ru-RU" sz="1400" dirty="0"/>
              <a:t>В этом случае при перечислении условий каждое условие заключается в (), а между скобками ставится операнд (</a:t>
            </a:r>
            <a:r>
              <a:rPr lang="en-US" sz="1400" dirty="0"/>
              <a:t>&amp;, |</a:t>
            </a:r>
            <a:r>
              <a:rPr lang="ru-RU" sz="1400" dirty="0"/>
              <a:t>)</a:t>
            </a:r>
            <a:r>
              <a:rPr lang="en-US" sz="1400" dirty="0"/>
              <a:t>. </a:t>
            </a:r>
            <a:r>
              <a:rPr lang="ru-RU" sz="1400" dirty="0"/>
              <a:t>Каждое условие возвращает на выходе </a:t>
            </a:r>
            <a:r>
              <a:rPr lang="en-US" sz="1400" dirty="0"/>
              <a:t>Series</a:t>
            </a:r>
            <a:r>
              <a:rPr lang="ru-RU" sz="1400" dirty="0"/>
              <a:t> с булевыми значениями, выражение внутри </a:t>
            </a:r>
            <a:r>
              <a:rPr lang="en-US" sz="1400" dirty="0"/>
              <a:t>df[ ] </a:t>
            </a:r>
            <a:r>
              <a:rPr lang="ru-RU" sz="1400" dirty="0"/>
              <a:t>должно иметь то же количество строк, что и фильтруемый </a:t>
            </a:r>
            <a:r>
              <a:rPr lang="ru-RU" sz="1400" dirty="0" err="1"/>
              <a:t>датафрейм</a:t>
            </a:r>
            <a:r>
              <a:rPr lang="ru-RU" sz="1400" dirty="0"/>
              <a:t>.</a:t>
            </a: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ru-RU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Использовать</a:t>
            </a:r>
            <a:r>
              <a:rPr lang="ru-RU" sz="1400" b="1" dirty="0"/>
              <a:t> </a:t>
            </a:r>
            <a:r>
              <a:rPr lang="en-US" sz="1400" b="1" dirty="0">
                <a:solidFill>
                  <a:schemeClr val="accent1"/>
                </a:solidFill>
              </a:rPr>
              <a:t>query</a:t>
            </a:r>
            <a:endParaRPr lang="ru-RU" sz="1400" b="1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400" b="1" dirty="0">
              <a:solidFill>
                <a:schemeClr val="accent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2911809-DF20-45F8-8B2C-F5AA84773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018" y="1223080"/>
            <a:ext cx="3306147" cy="184593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06DDC18-B82D-48BD-A416-987083BC3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781" y="1664859"/>
            <a:ext cx="3479256" cy="12795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345DD63-225B-46DA-9609-E00F2FF10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9173" y="5531203"/>
            <a:ext cx="3479256" cy="1190272"/>
          </a:xfrm>
          <a:prstGeom prst="rect">
            <a:avLst/>
          </a:prstGeom>
        </p:spPr>
      </p:pic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E90693F2-2BAF-4588-BB46-32145A8E3C81}"/>
              </a:ext>
            </a:extLst>
          </p:cNvPr>
          <p:cNvGrpSpPr/>
          <p:nvPr/>
        </p:nvGrpSpPr>
        <p:grpSpPr>
          <a:xfrm>
            <a:off x="2717823" y="4219213"/>
            <a:ext cx="2656169" cy="973928"/>
            <a:chOff x="5034386" y="4118611"/>
            <a:chExt cx="2656169" cy="973928"/>
          </a:xfrm>
        </p:grpSpPr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5C48731D-ABC7-418D-95F8-8A56DEC09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34387" y="4118611"/>
              <a:ext cx="1328084" cy="971893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42860E0A-BB0F-4B26-BF04-F605D15A5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62471" y="4118611"/>
              <a:ext cx="1328084" cy="973928"/>
            </a:xfrm>
            <a:prstGeom prst="rect">
              <a:avLst/>
            </a:prstGeom>
          </p:spPr>
        </p:pic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EE31DDD1-BF47-4368-8649-A623B7AA7A26}"/>
                </a:ext>
              </a:extLst>
            </p:cNvPr>
            <p:cNvSpPr/>
            <p:nvPr/>
          </p:nvSpPr>
          <p:spPr>
            <a:xfrm>
              <a:off x="5034387" y="4831080"/>
              <a:ext cx="2122193" cy="121920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7A273DA7-4993-4BED-A078-13C1C03A770F}"/>
                </a:ext>
              </a:extLst>
            </p:cNvPr>
            <p:cNvSpPr/>
            <p:nvPr/>
          </p:nvSpPr>
          <p:spPr>
            <a:xfrm>
              <a:off x="5034386" y="4409150"/>
              <a:ext cx="2122193" cy="121920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CF57E3D-5D6C-4D77-B836-0812FFA53995}"/>
              </a:ext>
            </a:extLst>
          </p:cNvPr>
          <p:cNvSpPr/>
          <p:nvPr/>
        </p:nvSpPr>
        <p:spPr>
          <a:xfrm>
            <a:off x="9334401" y="980251"/>
            <a:ext cx="16153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2">
                    <a:lumMod val="50000"/>
                  </a:schemeClr>
                </a:solidFill>
              </a:rPr>
              <a:t>Исходный </a:t>
            </a:r>
            <a:r>
              <a:rPr lang="ru-RU" sz="1200" dirty="0" err="1">
                <a:solidFill>
                  <a:schemeClr val="bg2">
                    <a:lumMod val="50000"/>
                  </a:schemeClr>
                </a:solidFill>
              </a:rPr>
              <a:t>датафрейм</a:t>
            </a:r>
            <a:endParaRPr lang="ru-RU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38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2ACE321-214B-487F-A6EB-2CD136A699DE}"/>
              </a:ext>
            </a:extLst>
          </p:cNvPr>
          <p:cNvSpPr/>
          <p:nvPr/>
        </p:nvSpPr>
        <p:spPr>
          <a:xfrm>
            <a:off x="8906608" y="980201"/>
            <a:ext cx="3042138" cy="16770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6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Pandas. </a:t>
            </a:r>
            <a:r>
              <a:rPr lang="ru-RU" sz="2800" b="1" dirty="0">
                <a:solidFill>
                  <a:srgbClr val="FF0000"/>
                </a:solidFill>
              </a:rPr>
              <a:t>Изменение/добавление элементов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CF57E3D-5D6C-4D77-B836-0812FFA53995}"/>
              </a:ext>
            </a:extLst>
          </p:cNvPr>
          <p:cNvSpPr/>
          <p:nvPr/>
        </p:nvSpPr>
        <p:spPr>
          <a:xfrm>
            <a:off x="9600412" y="972391"/>
            <a:ext cx="16153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2">
                    <a:lumMod val="50000"/>
                  </a:schemeClr>
                </a:solidFill>
              </a:rPr>
              <a:t>Исходный </a:t>
            </a:r>
            <a:r>
              <a:rPr lang="ru-RU" sz="1200" dirty="0" err="1">
                <a:solidFill>
                  <a:schemeClr val="bg2">
                    <a:lumMod val="50000"/>
                  </a:schemeClr>
                </a:solidFill>
              </a:rPr>
              <a:t>датафрейм</a:t>
            </a:r>
            <a:endParaRPr lang="ru-RU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911688-C0D8-474C-8DF0-3FD68B8A0AF0}"/>
              </a:ext>
            </a:extLst>
          </p:cNvPr>
          <p:cNvSpPr txBox="1"/>
          <p:nvPr/>
        </p:nvSpPr>
        <p:spPr>
          <a:xfrm>
            <a:off x="945294" y="980201"/>
            <a:ext cx="8283350" cy="426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Для </a:t>
            </a:r>
            <a:r>
              <a:rPr lang="ru-RU" sz="1400" dirty="0">
                <a:solidFill>
                  <a:schemeClr val="accent1"/>
                </a:solidFill>
              </a:rPr>
              <a:t>изменения элемента </a:t>
            </a:r>
            <a:r>
              <a:rPr lang="ru-RU" sz="1400" dirty="0" err="1"/>
              <a:t>датафрейма</a:t>
            </a:r>
            <a:r>
              <a:rPr lang="ru-RU" sz="1400" dirty="0"/>
              <a:t> следует обратиться к нему через </a:t>
            </a:r>
            <a:r>
              <a:rPr lang="en-US" sz="1400" dirty="0">
                <a:solidFill>
                  <a:schemeClr val="accent1"/>
                </a:solidFill>
              </a:rPr>
              <a:t>loc</a:t>
            </a:r>
            <a:r>
              <a:rPr lang="en-US" sz="1400" dirty="0"/>
              <a:t> </a:t>
            </a:r>
            <a:r>
              <a:rPr lang="ru-RU" sz="1400" dirty="0"/>
              <a:t>или </a:t>
            </a:r>
            <a:r>
              <a:rPr lang="en-US" sz="1400" dirty="0" err="1">
                <a:solidFill>
                  <a:schemeClr val="accent1"/>
                </a:solidFill>
              </a:rPr>
              <a:t>iloc</a:t>
            </a:r>
            <a:r>
              <a:rPr lang="en-US" sz="1400" dirty="0"/>
              <a:t>:</a:t>
            </a:r>
          </a:p>
          <a:p>
            <a:pPr>
              <a:lnSpc>
                <a:spcPct val="150000"/>
              </a:lnSpc>
            </a:pPr>
            <a:endParaRPr lang="ru-RU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Можно добавлять новую колонку</a:t>
            </a:r>
            <a:r>
              <a:rPr lang="en-US" sz="1400" dirty="0"/>
              <a:t>/</a:t>
            </a:r>
            <a:r>
              <a:rPr lang="ru-RU" sz="1400" dirty="0"/>
              <a:t>строку с нуля или на основании значений в другой колонке</a:t>
            </a:r>
            <a:r>
              <a:rPr lang="en-US" sz="1400" dirty="0"/>
              <a:t>/</a:t>
            </a:r>
            <a:r>
              <a:rPr lang="ru-RU" sz="1400" dirty="0"/>
              <a:t>строке: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	Добавление колонки					Добавление строки</a:t>
            </a:r>
            <a:endParaRPr lang="en-US" sz="1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ru-RU" sz="1400" b="1" dirty="0">
              <a:solidFill>
                <a:schemeClr val="accent1"/>
              </a:solidFill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21221DD-7A47-4956-8395-31FCBA41C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889" y="1391428"/>
            <a:ext cx="2843115" cy="967245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3835BB34-423C-4C35-A360-DBC4CEFF4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7747" y="1228655"/>
            <a:ext cx="2743200" cy="1342905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6452FF39-107C-480C-AD00-253AD60C6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47" y="2981733"/>
            <a:ext cx="5235257" cy="2550690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DEFA569-0E33-4074-AA10-B6850F4608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5654" y="2949389"/>
            <a:ext cx="5211359" cy="317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9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2ACE321-214B-487F-A6EB-2CD136A699DE}"/>
              </a:ext>
            </a:extLst>
          </p:cNvPr>
          <p:cNvSpPr/>
          <p:nvPr/>
        </p:nvSpPr>
        <p:spPr>
          <a:xfrm>
            <a:off x="8255978" y="980201"/>
            <a:ext cx="3534970" cy="17973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7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Pandas. </a:t>
            </a:r>
            <a:r>
              <a:rPr lang="ru-RU" sz="2800" b="1" dirty="0">
                <a:solidFill>
                  <a:srgbClr val="FF0000"/>
                </a:solidFill>
              </a:rPr>
              <a:t>Удаление элементов, параметр </a:t>
            </a:r>
            <a:r>
              <a:rPr lang="en-US" sz="2800" b="1" dirty="0">
                <a:solidFill>
                  <a:srgbClr val="FF0000"/>
                </a:solidFill>
              </a:rPr>
              <a:t>axis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CF57E3D-5D6C-4D77-B836-0812FFA53995}"/>
              </a:ext>
            </a:extLst>
          </p:cNvPr>
          <p:cNvSpPr/>
          <p:nvPr/>
        </p:nvSpPr>
        <p:spPr>
          <a:xfrm>
            <a:off x="9174510" y="972391"/>
            <a:ext cx="16153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2">
                    <a:lumMod val="50000"/>
                  </a:schemeClr>
                </a:solidFill>
              </a:rPr>
              <a:t>Исходный </a:t>
            </a:r>
            <a:r>
              <a:rPr lang="ru-RU" sz="1200" dirty="0" err="1">
                <a:solidFill>
                  <a:schemeClr val="bg2">
                    <a:lumMod val="50000"/>
                  </a:schemeClr>
                </a:solidFill>
              </a:rPr>
              <a:t>датафрейм</a:t>
            </a:r>
            <a:endParaRPr lang="ru-RU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FDADB2-BA65-49C6-B999-EC92B71C4050}"/>
              </a:ext>
            </a:extLst>
          </p:cNvPr>
          <p:cNvSpPr txBox="1"/>
          <p:nvPr/>
        </p:nvSpPr>
        <p:spPr>
          <a:xfrm>
            <a:off x="649878" y="3692036"/>
            <a:ext cx="10384467" cy="296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Для удаления несуществующих (</a:t>
            </a:r>
            <a:r>
              <a:rPr lang="en-US" sz="1400" dirty="0" err="1">
                <a:solidFill>
                  <a:schemeClr val="accent1"/>
                </a:solidFill>
              </a:rPr>
              <a:t>NaN</a:t>
            </a:r>
            <a:r>
              <a:rPr lang="ru-RU" sz="1400" dirty="0"/>
              <a:t>)</a:t>
            </a:r>
            <a:r>
              <a:rPr lang="ru-RU" sz="1400" dirty="0">
                <a:solidFill>
                  <a:schemeClr val="accent1"/>
                </a:solidFill>
              </a:rPr>
              <a:t> </a:t>
            </a:r>
            <a:r>
              <a:rPr lang="ru-RU" sz="1400" dirty="0"/>
              <a:t>значений</a:t>
            </a:r>
            <a:r>
              <a:rPr lang="en-US" sz="1400" dirty="0"/>
              <a:t> </a:t>
            </a:r>
            <a:r>
              <a:rPr lang="ru-RU" sz="1400" dirty="0"/>
              <a:t>следует использовать метод </a:t>
            </a:r>
            <a:r>
              <a:rPr lang="en-US" sz="1400" dirty="0" err="1">
                <a:solidFill>
                  <a:schemeClr val="accent1"/>
                </a:solidFill>
              </a:rPr>
              <a:t>dropna</a:t>
            </a:r>
            <a:r>
              <a:rPr lang="en-US" sz="1400" dirty="0">
                <a:solidFill>
                  <a:schemeClr val="accent1"/>
                </a:solidFill>
              </a:rPr>
              <a:t>()</a:t>
            </a:r>
            <a:r>
              <a:rPr lang="en-US" sz="1400" dirty="0"/>
              <a:t>: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1400" dirty="0"/>
              <a:t>В зависимости от установленных параметров метод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accent1"/>
                </a:solidFill>
              </a:rPr>
              <a:t>dropna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ru-RU" sz="1400" dirty="0"/>
              <a:t>может удалять строки (</a:t>
            </a:r>
            <a:r>
              <a:rPr lang="en-US" sz="1400" dirty="0">
                <a:solidFill>
                  <a:schemeClr val="accent1"/>
                </a:solidFill>
              </a:rPr>
              <a:t>axis=0</a:t>
            </a:r>
            <a:r>
              <a:rPr lang="ru-RU" sz="1400" dirty="0"/>
              <a:t>) или колонки (</a:t>
            </a:r>
            <a:r>
              <a:rPr lang="en-US" sz="1400" dirty="0">
                <a:solidFill>
                  <a:schemeClr val="accent1"/>
                </a:solidFill>
              </a:rPr>
              <a:t>axis=1</a:t>
            </a:r>
            <a:r>
              <a:rPr lang="ru-RU" sz="1400" dirty="0"/>
              <a:t>) если все </a:t>
            </a:r>
            <a:r>
              <a:rPr lang="en-US" sz="1400" dirty="0"/>
              <a:t>(</a:t>
            </a:r>
            <a:r>
              <a:rPr lang="en-US" sz="1400" dirty="0">
                <a:solidFill>
                  <a:schemeClr val="accent1"/>
                </a:solidFill>
              </a:rPr>
              <a:t>how=‘all’</a:t>
            </a:r>
            <a:r>
              <a:rPr lang="en-US" sz="1400" dirty="0"/>
              <a:t>) </a:t>
            </a:r>
            <a:r>
              <a:rPr lang="ru-RU" sz="1400" dirty="0"/>
              <a:t>или хотя бы одно</a:t>
            </a:r>
            <a:r>
              <a:rPr lang="en-US" sz="1400" dirty="0"/>
              <a:t> (</a:t>
            </a:r>
            <a:r>
              <a:rPr lang="en-US" sz="1400" dirty="0">
                <a:solidFill>
                  <a:schemeClr val="accent1"/>
                </a:solidFill>
              </a:rPr>
              <a:t>how=‘any’</a:t>
            </a:r>
            <a:r>
              <a:rPr lang="en-US" sz="1400" dirty="0"/>
              <a:t>)</a:t>
            </a:r>
            <a:r>
              <a:rPr lang="ru-RU" sz="1400" dirty="0"/>
              <a:t> значение</a:t>
            </a:r>
            <a:r>
              <a:rPr lang="en-US" sz="1400" dirty="0"/>
              <a:t> </a:t>
            </a:r>
            <a:r>
              <a:rPr lang="ru-RU" sz="1400" dirty="0"/>
              <a:t>будет </a:t>
            </a:r>
            <a:r>
              <a:rPr lang="en-US" sz="1400" dirty="0" err="1">
                <a:solidFill>
                  <a:schemeClr val="accent1"/>
                </a:solidFill>
              </a:rPr>
              <a:t>NaN</a:t>
            </a:r>
            <a:r>
              <a:rPr lang="en-US" sz="1400" dirty="0"/>
              <a:t>. </a:t>
            </a:r>
            <a:r>
              <a:rPr lang="ru-RU" sz="1400" dirty="0"/>
              <a:t>Также можно искать </a:t>
            </a:r>
            <a:r>
              <a:rPr lang="en-US" sz="1400" dirty="0" err="1">
                <a:solidFill>
                  <a:schemeClr val="accent1"/>
                </a:solidFill>
              </a:rPr>
              <a:t>NaN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ru-RU" sz="1400" dirty="0"/>
              <a:t>только в конкретных колонках (</a:t>
            </a:r>
            <a:r>
              <a:rPr lang="en-US" sz="1400" dirty="0">
                <a:solidFill>
                  <a:schemeClr val="accent1"/>
                </a:solidFill>
              </a:rPr>
              <a:t>subset=[…]</a:t>
            </a:r>
            <a:r>
              <a:rPr lang="ru-RU" sz="1400" dirty="0"/>
              <a:t>) </a:t>
            </a:r>
            <a:r>
              <a:rPr lang="ru-RU" sz="1400" dirty="0">
                <a:solidFill>
                  <a:schemeClr val="accent1"/>
                </a:solidFill>
              </a:rPr>
              <a:t>   </a:t>
            </a:r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68E8F060-0339-45E3-AB06-36AD76990028}"/>
              </a:ext>
            </a:extLst>
          </p:cNvPr>
          <p:cNvSpPr/>
          <p:nvPr/>
        </p:nvSpPr>
        <p:spPr>
          <a:xfrm>
            <a:off x="4874236" y="4861249"/>
            <a:ext cx="388229" cy="233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12E95BB-7CF4-4282-88E2-F852411B2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520" y="1249390"/>
            <a:ext cx="3326340" cy="1429464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DA2E961-DEF0-475D-9904-200E2CA21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085" y="1765155"/>
            <a:ext cx="4588694" cy="192688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0F4CB68-C0A5-4A0B-9DFE-A2D5892BB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425" y="4114279"/>
            <a:ext cx="4138553" cy="181982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B20F346-E8E8-45C2-93C5-2651782313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5050" y="4344166"/>
            <a:ext cx="4901247" cy="1366247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BFE847-582D-47EC-AB00-285F33934048}"/>
              </a:ext>
            </a:extLst>
          </p:cNvPr>
          <p:cNvSpPr/>
          <p:nvPr/>
        </p:nvSpPr>
        <p:spPr>
          <a:xfrm>
            <a:off x="603101" y="847008"/>
            <a:ext cx="7652878" cy="102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Для </a:t>
            </a:r>
            <a:r>
              <a:rPr lang="ru-RU" sz="1400" dirty="0">
                <a:solidFill>
                  <a:schemeClr val="accent1"/>
                </a:solidFill>
              </a:rPr>
              <a:t>удаления</a:t>
            </a:r>
            <a:r>
              <a:rPr lang="ru-RU" sz="1400" dirty="0"/>
              <a:t> строки или колонки можно воспользоваться методом </a:t>
            </a:r>
            <a:r>
              <a:rPr lang="en-US" sz="1400" dirty="0">
                <a:solidFill>
                  <a:schemeClr val="accent1"/>
                </a:solidFill>
              </a:rPr>
              <a:t>drop()</a:t>
            </a:r>
            <a:r>
              <a:rPr lang="ru-RU" sz="1400" dirty="0">
                <a:solidFill>
                  <a:schemeClr val="accent1"/>
                </a:solidFill>
              </a:rPr>
              <a:t>. </a:t>
            </a:r>
            <a:r>
              <a:rPr lang="ru-RU" sz="1400" dirty="0"/>
              <a:t>Здесь и далее для методов </a:t>
            </a:r>
            <a:r>
              <a:rPr lang="en-US" sz="1400" dirty="0" err="1"/>
              <a:t>DataFrame</a:t>
            </a:r>
            <a:r>
              <a:rPr lang="ru-RU" sz="1400" dirty="0"/>
              <a:t> параметр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1"/>
                </a:solidFill>
              </a:rPr>
              <a:t>axis=1 </a:t>
            </a:r>
            <a:r>
              <a:rPr lang="ru-RU" sz="1400" dirty="0"/>
              <a:t>подразумевает, что операция относится </a:t>
            </a:r>
            <a:r>
              <a:rPr lang="ru-RU" sz="1400" dirty="0">
                <a:solidFill>
                  <a:schemeClr val="accent1"/>
                </a:solidFill>
              </a:rPr>
              <a:t>к колонкам</a:t>
            </a:r>
            <a:r>
              <a:rPr lang="ru-RU" sz="1400" dirty="0"/>
              <a:t>, а </a:t>
            </a:r>
            <a:r>
              <a:rPr lang="en-US" sz="1400" dirty="0">
                <a:solidFill>
                  <a:schemeClr val="accent1"/>
                </a:solidFill>
              </a:rPr>
              <a:t>axis=0</a:t>
            </a:r>
            <a:r>
              <a:rPr lang="en-US" sz="1400" dirty="0"/>
              <a:t> – </a:t>
            </a:r>
            <a:r>
              <a:rPr lang="ru-RU" sz="1400" dirty="0">
                <a:solidFill>
                  <a:schemeClr val="accent1"/>
                </a:solidFill>
              </a:rPr>
              <a:t>к строкам</a:t>
            </a:r>
            <a:r>
              <a:rPr lang="en-US" sz="1400" dirty="0"/>
              <a:t>: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19110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8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Pandas. </a:t>
            </a:r>
            <a:r>
              <a:rPr lang="ru-RU" sz="2800" b="1" dirty="0">
                <a:solidFill>
                  <a:srgbClr val="FF0000"/>
                </a:solidFill>
              </a:rPr>
              <a:t>Объединение </a:t>
            </a:r>
            <a:r>
              <a:rPr lang="ru-RU" sz="2800" b="1" dirty="0" err="1">
                <a:solidFill>
                  <a:srgbClr val="FF0000"/>
                </a:solidFill>
              </a:rPr>
              <a:t>датафреймов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587F433-B6AE-46A7-8F4C-2BF7B2291A12}"/>
              </a:ext>
            </a:extLst>
          </p:cNvPr>
          <p:cNvSpPr/>
          <p:nvPr/>
        </p:nvSpPr>
        <p:spPr>
          <a:xfrm>
            <a:off x="912530" y="1782620"/>
            <a:ext cx="2889592" cy="357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DD328B-052F-4C70-BC2D-1CAD2FB6A6FC}"/>
              </a:ext>
            </a:extLst>
          </p:cNvPr>
          <p:cNvSpPr txBox="1"/>
          <p:nvPr/>
        </p:nvSpPr>
        <p:spPr>
          <a:xfrm>
            <a:off x="945294" y="980201"/>
            <a:ext cx="7426514" cy="3936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Для объединения </a:t>
            </a:r>
            <a:r>
              <a:rPr lang="ru-RU" sz="1400" dirty="0" err="1"/>
              <a:t>датафреймов</a:t>
            </a:r>
            <a:r>
              <a:rPr lang="ru-RU" sz="1400" dirty="0"/>
              <a:t> (или </a:t>
            </a:r>
            <a:r>
              <a:rPr lang="en-US" sz="1400" dirty="0"/>
              <a:t>Series </a:t>
            </a:r>
            <a:r>
              <a:rPr lang="ru-RU" sz="1400" dirty="0"/>
              <a:t>и </a:t>
            </a:r>
            <a:r>
              <a:rPr lang="ru-RU" sz="1400" dirty="0" err="1"/>
              <a:t>датафрейма</a:t>
            </a:r>
            <a:r>
              <a:rPr lang="ru-RU" sz="1400" dirty="0"/>
              <a:t>) можно применять функцию </a:t>
            </a:r>
            <a:r>
              <a:rPr lang="en-US" sz="1400" dirty="0" err="1">
                <a:solidFill>
                  <a:schemeClr val="accent1"/>
                </a:solidFill>
              </a:rPr>
              <a:t>pd.concat</a:t>
            </a:r>
            <a:r>
              <a:rPr lang="en-US" sz="1400" dirty="0">
                <a:solidFill>
                  <a:schemeClr val="accent1"/>
                </a:solidFill>
              </a:rPr>
              <a:t>([df1, df2, …], axis=</a:t>
            </a:r>
            <a:r>
              <a:rPr lang="en-US" sz="1400" dirty="0"/>
              <a:t>…</a:t>
            </a:r>
            <a:r>
              <a:rPr lang="en-US" sz="1400" dirty="0">
                <a:solidFill>
                  <a:schemeClr val="accent1"/>
                </a:solidFill>
              </a:rPr>
              <a:t>)</a:t>
            </a:r>
            <a:r>
              <a:rPr lang="en-US" sz="1400" dirty="0"/>
              <a:t>:</a:t>
            </a:r>
            <a:endParaRPr lang="ru-RU" sz="1400" dirty="0"/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DA2EECE-ADE5-4AAF-8784-C19A3D5B3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4" y="1852930"/>
            <a:ext cx="2285586" cy="1342782"/>
          </a:xfrm>
          <a:prstGeom prst="rect">
            <a:avLst/>
          </a:prstGeom>
        </p:spPr>
      </p:pic>
      <p:sp>
        <p:nvSpPr>
          <p:cNvPr id="23" name="Стрелка: вправо 22">
            <a:extLst>
              <a:ext uri="{FF2B5EF4-FFF2-40B4-BE49-F238E27FC236}">
                <a16:creationId xmlns:a16="http://schemas.microsoft.com/office/drawing/2014/main" id="{A74CFDDC-FEF0-40F0-BC3C-BFA8D32930B5}"/>
              </a:ext>
            </a:extLst>
          </p:cNvPr>
          <p:cNvSpPr/>
          <p:nvPr/>
        </p:nvSpPr>
        <p:spPr>
          <a:xfrm>
            <a:off x="3802124" y="2674846"/>
            <a:ext cx="835702" cy="370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A34C3B-FCBA-4AA9-8330-B0082CF06D3C}"/>
              </a:ext>
            </a:extLst>
          </p:cNvPr>
          <p:cNvSpPr txBox="1"/>
          <p:nvPr/>
        </p:nvSpPr>
        <p:spPr>
          <a:xfrm>
            <a:off x="3812284" y="2279517"/>
            <a:ext cx="1147666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accent1"/>
                </a:solidFill>
              </a:rPr>
              <a:t>pd.concat</a:t>
            </a:r>
            <a:r>
              <a:rPr lang="en-US" sz="1400" dirty="0">
                <a:solidFill>
                  <a:schemeClr val="accent1"/>
                </a:solidFill>
              </a:rPr>
              <a:t>()</a:t>
            </a:r>
            <a:endParaRPr lang="ru-RU" sz="1400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8D68E67-7B70-426D-9949-D222FF69F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94" y="3290989"/>
            <a:ext cx="2824065" cy="1726997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318D72F-B2C9-4AC7-8B37-B56EDCF30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554" y="1821257"/>
            <a:ext cx="2787046" cy="244733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641099E-E9A8-4DCD-8765-37EB1F0A21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7987" y="1795857"/>
            <a:ext cx="4048908" cy="1569730"/>
          </a:xfrm>
          <a:prstGeom prst="rect">
            <a:avLst/>
          </a:prstGeom>
        </p:spPr>
      </p:pic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3C529162-CC82-4375-8BB6-ED4CDD325904}"/>
              </a:ext>
            </a:extLst>
          </p:cNvPr>
          <p:cNvSpPr/>
          <p:nvPr/>
        </p:nvSpPr>
        <p:spPr>
          <a:xfrm>
            <a:off x="838200" y="5492026"/>
            <a:ext cx="3997960" cy="7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Для объединения по заданным условиям лучше применять функцию </a:t>
            </a:r>
            <a:r>
              <a:rPr lang="en-US" sz="1400" dirty="0">
                <a:solidFill>
                  <a:schemeClr val="accent1"/>
                </a:solidFill>
              </a:rPr>
              <a:t>df1.merge(df2,…).</a:t>
            </a:r>
          </a:p>
        </p:txBody>
      </p:sp>
      <p:sp>
        <p:nvSpPr>
          <p:cNvPr id="30" name="Стрелка: вправо 29">
            <a:extLst>
              <a:ext uri="{FF2B5EF4-FFF2-40B4-BE49-F238E27FC236}">
                <a16:creationId xmlns:a16="http://schemas.microsoft.com/office/drawing/2014/main" id="{9606774E-6D08-48E6-AA56-EE55D3CF8FEF}"/>
              </a:ext>
            </a:extLst>
          </p:cNvPr>
          <p:cNvSpPr/>
          <p:nvPr/>
        </p:nvSpPr>
        <p:spPr>
          <a:xfrm>
            <a:off x="3802123" y="4985634"/>
            <a:ext cx="835702" cy="370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18E58C-F13C-4534-89EF-BE9818E26C2A}"/>
              </a:ext>
            </a:extLst>
          </p:cNvPr>
          <p:cNvSpPr txBox="1"/>
          <p:nvPr/>
        </p:nvSpPr>
        <p:spPr>
          <a:xfrm>
            <a:off x="3852923" y="4590305"/>
            <a:ext cx="128203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accent1"/>
                </a:solidFill>
              </a:rPr>
              <a:t>df.merge</a:t>
            </a:r>
            <a:r>
              <a:rPr lang="en-US" sz="1400" dirty="0">
                <a:solidFill>
                  <a:schemeClr val="accent1"/>
                </a:solidFill>
              </a:rPr>
              <a:t>()</a:t>
            </a:r>
            <a:endParaRPr lang="ru-RU" sz="1400" dirty="0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06ACBEAB-05A8-42B6-B349-C381E94E94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2554" y="4602044"/>
            <a:ext cx="4991187" cy="1460188"/>
          </a:xfrm>
          <a:prstGeom prst="rect">
            <a:avLst/>
          </a:prstGeom>
        </p:spPr>
      </p:pic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C9A3895-35A1-4F9D-92AF-30ED0A72771B}"/>
              </a:ext>
            </a:extLst>
          </p:cNvPr>
          <p:cNvSpPr/>
          <p:nvPr/>
        </p:nvSpPr>
        <p:spPr>
          <a:xfrm>
            <a:off x="838200" y="6131994"/>
            <a:ext cx="10792250" cy="38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/>
                </a:solidFill>
              </a:rPr>
              <a:t>merge </a:t>
            </a:r>
            <a:r>
              <a:rPr lang="ru-RU" sz="1400" dirty="0"/>
              <a:t>позволяет выбирать условия объединения (по индексам, по колонкам), тип объединения (</a:t>
            </a:r>
            <a:r>
              <a:rPr lang="en-US" sz="1400" dirty="0"/>
              <a:t>inner, outer, right, left, …</a:t>
            </a:r>
            <a:r>
              <a:rPr lang="ru-RU" sz="1400" dirty="0"/>
              <a:t>)</a:t>
            </a:r>
            <a:r>
              <a:rPr lang="en-US" sz="1400" dirty="0"/>
              <a:t> </a:t>
            </a:r>
            <a:r>
              <a:rPr lang="ru-RU" sz="1400" dirty="0"/>
              <a:t>и другие опции. </a:t>
            </a:r>
            <a:endParaRPr lang="ru-RU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407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2ACE321-214B-487F-A6EB-2CD136A699DE}"/>
              </a:ext>
            </a:extLst>
          </p:cNvPr>
          <p:cNvSpPr/>
          <p:nvPr/>
        </p:nvSpPr>
        <p:spPr>
          <a:xfrm>
            <a:off x="8255978" y="980201"/>
            <a:ext cx="3534970" cy="17973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9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Pandas. </a:t>
            </a:r>
            <a:r>
              <a:rPr lang="ru-RU" sz="2800" b="1" dirty="0">
                <a:solidFill>
                  <a:srgbClr val="FF0000"/>
                </a:solidFill>
              </a:rPr>
              <a:t>Изменение </a:t>
            </a:r>
            <a:r>
              <a:rPr lang="ru-RU" sz="2800" b="1" dirty="0" err="1">
                <a:solidFill>
                  <a:srgbClr val="FF0000"/>
                </a:solidFill>
              </a:rPr>
              <a:t>датафреймов</a:t>
            </a:r>
            <a:r>
              <a:rPr lang="ru-RU" sz="2800" b="1" dirty="0">
                <a:solidFill>
                  <a:srgbClr val="FF0000"/>
                </a:solidFill>
              </a:rPr>
              <a:t>. Функция </a:t>
            </a:r>
            <a:r>
              <a:rPr lang="en-US" sz="2800" b="1" dirty="0">
                <a:solidFill>
                  <a:srgbClr val="FF0000"/>
                </a:solidFill>
              </a:rPr>
              <a:t>apply</a:t>
            </a:r>
            <a:r>
              <a:rPr lang="ru-RU" sz="2800" b="1" dirty="0">
                <a:solidFill>
                  <a:srgbClr val="FF0000"/>
                </a:solidFill>
              </a:rPr>
              <a:t>()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CF57E3D-5D6C-4D77-B836-0812FFA53995}"/>
              </a:ext>
            </a:extLst>
          </p:cNvPr>
          <p:cNvSpPr/>
          <p:nvPr/>
        </p:nvSpPr>
        <p:spPr>
          <a:xfrm>
            <a:off x="9174510" y="972391"/>
            <a:ext cx="16153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2">
                    <a:lumMod val="50000"/>
                  </a:schemeClr>
                </a:solidFill>
              </a:rPr>
              <a:t>Исходный </a:t>
            </a:r>
            <a:r>
              <a:rPr lang="ru-RU" sz="1200" dirty="0" err="1">
                <a:solidFill>
                  <a:schemeClr val="bg2">
                    <a:lumMod val="50000"/>
                  </a:schemeClr>
                </a:solidFill>
              </a:rPr>
              <a:t>датафрейм</a:t>
            </a:r>
            <a:endParaRPr lang="ru-RU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344E39-AE21-4060-AC67-146A83F9145B}"/>
              </a:ext>
            </a:extLst>
          </p:cNvPr>
          <p:cNvSpPr txBox="1"/>
          <p:nvPr/>
        </p:nvSpPr>
        <p:spPr>
          <a:xfrm>
            <a:off x="945293" y="980201"/>
            <a:ext cx="7773573" cy="3936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Функция </a:t>
            </a:r>
            <a:r>
              <a:rPr lang="en-US" sz="1400" dirty="0" err="1">
                <a:solidFill>
                  <a:schemeClr val="accent1"/>
                </a:solidFill>
              </a:rPr>
              <a:t>df.apply</a:t>
            </a:r>
            <a:r>
              <a:rPr lang="en-US" sz="1400" dirty="0"/>
              <a:t> </a:t>
            </a:r>
            <a:r>
              <a:rPr lang="ru-RU" sz="1400" dirty="0"/>
              <a:t>позволяет применить произвольную функцию к отдельным строкам</a:t>
            </a:r>
            <a:r>
              <a:rPr lang="en-US" sz="1400" dirty="0"/>
              <a:t> (</a:t>
            </a:r>
            <a:r>
              <a:rPr lang="en-US" sz="1400" dirty="0">
                <a:solidFill>
                  <a:schemeClr val="accent1"/>
                </a:solidFill>
              </a:rPr>
              <a:t>axis=0</a:t>
            </a:r>
            <a:r>
              <a:rPr lang="en-US" sz="1400" dirty="0"/>
              <a:t>)/</a:t>
            </a:r>
            <a:r>
              <a:rPr lang="ru-RU" sz="1400" dirty="0"/>
              <a:t>колонкам</a:t>
            </a:r>
            <a:r>
              <a:rPr lang="en-US" sz="1400" dirty="0"/>
              <a:t> (</a:t>
            </a:r>
            <a:r>
              <a:rPr lang="en-US" sz="1400" dirty="0">
                <a:solidFill>
                  <a:schemeClr val="accent1"/>
                </a:solidFill>
              </a:rPr>
              <a:t>axis=1</a:t>
            </a:r>
            <a:r>
              <a:rPr lang="en-US" sz="1400" dirty="0"/>
              <a:t>)</a:t>
            </a:r>
            <a:r>
              <a:rPr lang="ru-RU" sz="1400" dirty="0"/>
              <a:t> </a:t>
            </a:r>
            <a:r>
              <a:rPr lang="ru-RU" sz="1400" dirty="0" err="1"/>
              <a:t>датафрейма</a:t>
            </a:r>
            <a:r>
              <a:rPr lang="en-US" sz="1400" dirty="0"/>
              <a:t>.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К колонкам можно применять собственные функции, аргументы передаются через параметр </a:t>
            </a:r>
            <a:r>
              <a:rPr lang="en-US" sz="1400" dirty="0" err="1">
                <a:solidFill>
                  <a:schemeClr val="accent1"/>
                </a:solidFill>
              </a:rPr>
              <a:t>args</a:t>
            </a:r>
            <a:r>
              <a:rPr lang="en-US" sz="1400" dirty="0">
                <a:solidFill>
                  <a:schemeClr val="accent1"/>
                </a:solidFill>
              </a:rPr>
              <a:t>=</a:t>
            </a:r>
            <a:r>
              <a:rPr lang="ru-RU" sz="1400" dirty="0"/>
              <a:t>: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10444E5-CEDE-4145-B0C6-4BD5942D5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293" y="1259163"/>
            <a:ext cx="3326340" cy="142946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6D95D47-8993-4A84-8C95-96DACAE26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118" y="1885484"/>
            <a:ext cx="3077362" cy="2438792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B2A2C7E-6B91-41F2-9D45-C0D1617DF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6044" y="4917113"/>
            <a:ext cx="4715510" cy="17715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B4FF7B7-929E-4E2F-949B-DE66E2760697}"/>
              </a:ext>
            </a:extLst>
          </p:cNvPr>
          <p:cNvSpPr txBox="1"/>
          <p:nvPr/>
        </p:nvSpPr>
        <p:spPr>
          <a:xfrm>
            <a:off x="8319029" y="2753206"/>
            <a:ext cx="3326340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Для применения</a:t>
            </a:r>
            <a:r>
              <a:rPr lang="en-US" sz="1400" dirty="0"/>
              <a:t> </a:t>
            </a:r>
            <a:r>
              <a:rPr lang="ru-RU" sz="1400" dirty="0"/>
              <a:t>функции ко всему </a:t>
            </a:r>
            <a:r>
              <a:rPr lang="ru-RU" sz="1400" dirty="0" err="1"/>
              <a:t>датафрейму</a:t>
            </a:r>
            <a:r>
              <a:rPr lang="ru-RU" sz="1400" dirty="0"/>
              <a:t> можно применить функцию </a:t>
            </a:r>
            <a:r>
              <a:rPr lang="en-US" sz="1400" dirty="0" err="1">
                <a:solidFill>
                  <a:schemeClr val="accent1"/>
                </a:solidFill>
              </a:rPr>
              <a:t>df.applymap</a:t>
            </a:r>
            <a:r>
              <a:rPr lang="en-US" sz="1400" dirty="0">
                <a:solidFill>
                  <a:schemeClr val="accent1"/>
                </a:solidFill>
              </a:rPr>
              <a:t>()</a:t>
            </a:r>
            <a:r>
              <a:rPr lang="ru-RU" sz="1400" dirty="0"/>
              <a:t> </a:t>
            </a: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12868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16547</TotalTime>
  <Words>2525</Words>
  <Application>Microsoft Office PowerPoint</Application>
  <PresentationFormat>Широкоэкранный</PresentationFormat>
  <Paragraphs>355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Скороходов Андрей Владимирович</dc:creator>
  <cp:lastModifiedBy>Скороходов Андрей Владимирович</cp:lastModifiedBy>
  <cp:revision>255</cp:revision>
  <dcterms:created xsi:type="dcterms:W3CDTF">2023-08-22T10:17:13Z</dcterms:created>
  <dcterms:modified xsi:type="dcterms:W3CDTF">2024-03-12T13:01:16Z</dcterms:modified>
</cp:coreProperties>
</file>