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3"/>
  </p:notesMasterIdLst>
  <p:sldIdLst>
    <p:sldId id="256" r:id="rId2"/>
    <p:sldId id="257" r:id="rId3"/>
    <p:sldId id="258" r:id="rId4"/>
    <p:sldId id="259" r:id="rId5"/>
    <p:sldId id="276" r:id="rId6"/>
    <p:sldId id="298"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01" r:id="rId21"/>
    <p:sldId id="260" r:id="rId22"/>
    <p:sldId id="292" r:id="rId23"/>
    <p:sldId id="261" r:id="rId24"/>
    <p:sldId id="262" r:id="rId25"/>
    <p:sldId id="263" r:id="rId26"/>
    <p:sldId id="264" r:id="rId27"/>
    <p:sldId id="265" r:id="rId28"/>
    <p:sldId id="271" r:id="rId29"/>
    <p:sldId id="272" r:id="rId30"/>
    <p:sldId id="273" r:id="rId31"/>
    <p:sldId id="274" r:id="rId32"/>
    <p:sldId id="275" r:id="rId33"/>
    <p:sldId id="270" r:id="rId34"/>
    <p:sldId id="277" r:id="rId35"/>
    <p:sldId id="266" r:id="rId36"/>
    <p:sldId id="267" r:id="rId37"/>
    <p:sldId id="293" r:id="rId38"/>
    <p:sldId id="294" r:id="rId39"/>
    <p:sldId id="296" r:id="rId40"/>
    <p:sldId id="297" r:id="rId41"/>
    <p:sldId id="286" r:id="rId42"/>
    <p:sldId id="287" r:id="rId43"/>
    <p:sldId id="288" r:id="rId44"/>
    <p:sldId id="284" r:id="rId45"/>
    <p:sldId id="278" r:id="rId46"/>
    <p:sldId id="279" r:id="rId47"/>
    <p:sldId id="280" r:id="rId48"/>
    <p:sldId id="281" r:id="rId49"/>
    <p:sldId id="282" r:id="rId50"/>
    <p:sldId id="283" r:id="rId51"/>
    <p:sldId id="300" r:id="rId52"/>
    <p:sldId id="289" r:id="rId53"/>
    <p:sldId id="290" r:id="rId54"/>
    <p:sldId id="291" r:id="rId55"/>
    <p:sldId id="320" r:id="rId56"/>
    <p:sldId id="285" r:id="rId57"/>
    <p:sldId id="319" r:id="rId58"/>
    <p:sldId id="315" r:id="rId59"/>
    <p:sldId id="316" r:id="rId60"/>
    <p:sldId id="317" r:id="rId61"/>
    <p:sldId id="31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2" d="100"/>
          <a:sy n="112"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6AF99-4D5D-42F8-A814-2228B9FA3E2F}"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0B284-803A-445D-A9FA-2ECADA8B9080}" type="slidenum">
              <a:rPr lang="en-US" smtClean="0"/>
              <a:t>‹#›</a:t>
            </a:fld>
            <a:endParaRPr lang="en-US"/>
          </a:p>
        </p:txBody>
      </p:sp>
    </p:spTree>
    <p:extLst>
      <p:ext uri="{BB962C8B-B14F-4D97-AF65-F5344CB8AC3E}">
        <p14:creationId xmlns:p14="http://schemas.microsoft.com/office/powerpoint/2010/main" val="1251175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06176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3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42793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5/15/2019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5/15/2019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dirty="0"/>
              <a:t>Lecture 1 – Robert Jahn</a:t>
            </a: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1066800" y="2895600"/>
            <a:ext cx="9144000" cy="34290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public static void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a:t>
            </a:r>
            <a:endParaRPr lang="en-US" altLang="en-US" sz="2800" dirty="0">
              <a:solidFill>
                <a:schemeClr val="bg2"/>
              </a:solidFill>
            </a:endParaRPr>
          </a:p>
        </p:txBody>
      </p:sp>
      <p:sp>
        <p:nvSpPr>
          <p:cNvPr id="297987" name="Rectangle 3"/>
          <p:cNvSpPr>
            <a:spLocks noGrp="1" noChangeArrowheads="1"/>
          </p:cNvSpPr>
          <p:nvPr>
            <p:ph type="title"/>
          </p:nvPr>
        </p:nvSpPr>
        <p:spPr>
          <a:xfrm>
            <a:off x="2209800" y="381000"/>
            <a:ext cx="7772400" cy="533400"/>
          </a:xfrm>
          <a:noFill/>
          <a:ln/>
        </p:spPr>
        <p:txBody>
          <a:bodyPr>
            <a:normAutofit fontScale="90000"/>
          </a:bodyPr>
          <a:lstStyle/>
          <a:p>
            <a:r>
              <a:rPr lang="en-US" altLang="en-US" sz="4700"/>
              <a:t>Statement</a:t>
            </a:r>
          </a:p>
        </p:txBody>
      </p:sp>
      <p:sp>
        <p:nvSpPr>
          <p:cNvPr id="297988" name="Rectangle 4"/>
          <p:cNvSpPr>
            <a:spLocks noChangeArrowheads="1"/>
          </p:cNvSpPr>
          <p:nvPr/>
        </p:nvSpPr>
        <p:spPr bwMode="auto">
          <a:xfrm>
            <a:off x="1763486" y="4071258"/>
            <a:ext cx="72390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0" name="Rectangle 6"/>
          <p:cNvSpPr>
            <a:spLocks noGrp="1" noChangeArrowheads="1"/>
          </p:cNvSpPr>
          <p:nvPr>
            <p:ph type="body" idx="1"/>
          </p:nvPr>
        </p:nvSpPr>
        <p:spPr>
          <a:xfrm>
            <a:off x="1905000" y="1066800"/>
            <a:ext cx="8382000" cy="1828800"/>
          </a:xfrm>
          <a:noFill/>
          <a:ln/>
        </p:spPr>
        <p:txBody>
          <a:bodyPr>
            <a:normAutofit fontScale="92500"/>
          </a:bodyPr>
          <a:lstStyle/>
          <a:p>
            <a:pPr marL="0" indent="0">
              <a:buNone/>
            </a:pPr>
            <a:r>
              <a:rPr lang="en-US" altLang="en-US" sz="2800" dirty="0"/>
              <a:t>A statement represents an action or a sequence of actions. The statement </a:t>
            </a:r>
            <a:r>
              <a:rPr lang="en-US" altLang="en-US" sz="2800" dirty="0" err="1"/>
              <a:t>System.out.println</a:t>
            </a:r>
            <a:r>
              <a:rPr lang="en-US" altLang="en-US" sz="2800" dirty="0"/>
              <a:t>("Welcome to Java!") in the program is a statement to display the greeting "Welcome to Java!“.</a:t>
            </a:r>
          </a:p>
        </p:txBody>
      </p:sp>
    </p:spTree>
    <p:extLst>
      <p:ext uri="{BB962C8B-B14F-4D97-AF65-F5344CB8AC3E}">
        <p14:creationId xmlns:p14="http://schemas.microsoft.com/office/powerpoint/2010/main" val="96192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1393371" y="2754086"/>
            <a:ext cx="8817429" cy="357051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301059" name="Rectangle 3"/>
          <p:cNvSpPr>
            <a:spLocks noGrp="1" noChangeArrowheads="1"/>
          </p:cNvSpPr>
          <p:nvPr>
            <p:ph type="title"/>
          </p:nvPr>
        </p:nvSpPr>
        <p:spPr>
          <a:xfrm>
            <a:off x="2209800" y="381000"/>
            <a:ext cx="7772400" cy="533400"/>
          </a:xfrm>
          <a:noFill/>
          <a:ln/>
        </p:spPr>
        <p:txBody>
          <a:bodyPr>
            <a:normAutofit fontScale="90000"/>
          </a:bodyPr>
          <a:lstStyle/>
          <a:p>
            <a:r>
              <a:rPr lang="en-US" altLang="en-US" sz="4700"/>
              <a:t>Statement Terminator</a:t>
            </a:r>
          </a:p>
        </p:txBody>
      </p:sp>
      <p:sp>
        <p:nvSpPr>
          <p:cNvPr id="301060" name="Rectangle 4"/>
          <p:cNvSpPr>
            <a:spLocks noChangeArrowheads="1"/>
          </p:cNvSpPr>
          <p:nvPr/>
        </p:nvSpPr>
        <p:spPr bwMode="auto">
          <a:xfrm>
            <a:off x="9100457" y="3907971"/>
            <a:ext cx="228600" cy="3810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1" name="Rectangle 5"/>
          <p:cNvSpPr>
            <a:spLocks noChangeArrowheads="1"/>
          </p:cNvSpPr>
          <p:nvPr/>
        </p:nvSpPr>
        <p:spPr bwMode="auto">
          <a:xfrm>
            <a:off x="1981200" y="1447800"/>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Every statement in Java ends with a semicolon (;).</a:t>
            </a:r>
          </a:p>
        </p:txBody>
      </p:sp>
    </p:spTree>
    <p:extLst>
      <p:ext uri="{BB962C8B-B14F-4D97-AF65-F5344CB8AC3E}">
        <p14:creationId xmlns:p14="http://schemas.microsoft.com/office/powerpoint/2010/main" val="314816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317171" y="3352799"/>
            <a:ext cx="9579429" cy="3396343"/>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295939" name="Rectangle 3"/>
          <p:cNvSpPr>
            <a:spLocks noGrp="1" noChangeArrowheads="1"/>
          </p:cNvSpPr>
          <p:nvPr>
            <p:ph type="title"/>
          </p:nvPr>
        </p:nvSpPr>
        <p:spPr>
          <a:xfrm>
            <a:off x="2209800" y="228600"/>
            <a:ext cx="7696200" cy="685800"/>
          </a:xfrm>
          <a:noFill/>
          <a:ln/>
        </p:spPr>
        <p:txBody>
          <a:bodyPr/>
          <a:lstStyle/>
          <a:p>
            <a:r>
              <a:rPr lang="en-US" altLang="en-US" sz="4300"/>
              <a:t>Reserved words</a:t>
            </a:r>
          </a:p>
        </p:txBody>
      </p:sp>
      <p:sp>
        <p:nvSpPr>
          <p:cNvPr id="295940" name="Rectangle 4"/>
          <p:cNvSpPr>
            <a:spLocks noChangeArrowheads="1"/>
          </p:cNvSpPr>
          <p:nvPr/>
        </p:nvSpPr>
        <p:spPr bwMode="auto">
          <a:xfrm>
            <a:off x="1404257" y="3820886"/>
            <a:ext cx="22098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1" name="Rectangle 5"/>
          <p:cNvSpPr>
            <a:spLocks noChangeArrowheads="1"/>
          </p:cNvSpPr>
          <p:nvPr/>
        </p:nvSpPr>
        <p:spPr bwMode="auto">
          <a:xfrm>
            <a:off x="1719943" y="4180115"/>
            <a:ext cx="3429000" cy="304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942" name="Rectangle 6"/>
          <p:cNvSpPr>
            <a:spLocks noGrp="1" noChangeArrowheads="1"/>
          </p:cNvSpPr>
          <p:nvPr>
            <p:ph type="body" idx="1"/>
          </p:nvPr>
        </p:nvSpPr>
        <p:spPr>
          <a:xfrm>
            <a:off x="1828800" y="1066800"/>
            <a:ext cx="8458200" cy="2286000"/>
          </a:xfrm>
          <a:noFill/>
          <a:ln/>
        </p:spPr>
        <p:txBody>
          <a:bodyPr>
            <a:normAutofit lnSpcReduction="10000"/>
          </a:bodyPr>
          <a:lstStyle/>
          <a:p>
            <a:pPr marL="0" indent="0">
              <a:buNone/>
            </a:pPr>
            <a:r>
              <a:rPr lang="en-US" altLang="en-US" sz="280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extLst>
      <p:ext uri="{BB962C8B-B14F-4D97-AF65-F5344CB8AC3E}">
        <p14:creationId xmlns:p14="http://schemas.microsoft.com/office/powerpoint/2010/main" val="23978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209800" y="152400"/>
            <a:ext cx="7772400" cy="533400"/>
          </a:xfrm>
          <a:noFill/>
          <a:ln/>
        </p:spPr>
        <p:txBody>
          <a:bodyPr>
            <a:normAutofit fontScale="90000"/>
          </a:bodyPr>
          <a:lstStyle/>
          <a:p>
            <a:r>
              <a:rPr lang="en-US" altLang="en-US" dirty="0"/>
              <a:t>Blocks</a:t>
            </a:r>
          </a:p>
        </p:txBody>
      </p:sp>
      <p:sp>
        <p:nvSpPr>
          <p:cNvPr id="109571" name="Rectangle 3"/>
          <p:cNvSpPr>
            <a:spLocks noChangeArrowheads="1"/>
          </p:cNvSpPr>
          <p:nvPr/>
        </p:nvSpPr>
        <p:spPr bwMode="auto">
          <a:xfrm>
            <a:off x="3551238" y="17954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3" name="Rectangle 5"/>
          <p:cNvSpPr>
            <a:spLocks noChangeArrowheads="1"/>
          </p:cNvSpPr>
          <p:nvPr/>
        </p:nvSpPr>
        <p:spPr bwMode="auto">
          <a:xfrm>
            <a:off x="3467100" y="18827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4" name="Rectangle 6"/>
          <p:cNvSpPr>
            <a:spLocks noChangeArrowheads="1"/>
          </p:cNvSpPr>
          <p:nvPr/>
        </p:nvSpPr>
        <p:spPr bwMode="auto">
          <a:xfrm>
            <a:off x="3467100" y="2182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5" name="Rectangle 7"/>
          <p:cNvSpPr>
            <a:spLocks noChangeArrowheads="1"/>
          </p:cNvSpPr>
          <p:nvPr/>
        </p:nvSpPr>
        <p:spPr bwMode="auto">
          <a:xfrm>
            <a:off x="3962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6" name="Rectangle 8"/>
          <p:cNvSpPr>
            <a:spLocks noChangeArrowheads="1"/>
          </p:cNvSpPr>
          <p:nvPr/>
        </p:nvSpPr>
        <p:spPr bwMode="auto">
          <a:xfrm>
            <a:off x="4179888" y="14287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77" name="Rectangle 9"/>
          <p:cNvSpPr>
            <a:spLocks noChangeArrowheads="1"/>
          </p:cNvSpPr>
          <p:nvPr/>
        </p:nvSpPr>
        <p:spPr bwMode="auto">
          <a:xfrm>
            <a:off x="4267200" y="2324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80" name="Rectangle 12"/>
          <p:cNvSpPr>
            <a:spLocks noChangeArrowheads="1"/>
          </p:cNvSpPr>
          <p:nvPr/>
        </p:nvSpPr>
        <p:spPr bwMode="auto">
          <a:xfrm>
            <a:off x="3924300" y="27051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9582" name="Text Box 14"/>
          <p:cNvSpPr txBox="1">
            <a:spLocks noChangeArrowheads="1"/>
          </p:cNvSpPr>
          <p:nvPr/>
        </p:nvSpPr>
        <p:spPr bwMode="auto">
          <a:xfrm>
            <a:off x="1752600" y="1066801"/>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dirty="0"/>
              <a:t>A pair of braces in a program forms a block that groups components of a program.</a:t>
            </a:r>
            <a:r>
              <a:rPr lang="en-US" altLang="en-US" sz="4000" dirty="0">
                <a:solidFill>
                  <a:schemeClr val="tx2"/>
                </a:solidFill>
                <a:latin typeface="Courier" charset="0"/>
                <a:cs typeface="Times New Roman" panose="02020603050405020304" pitchFamily="18" charset="0"/>
              </a:rPr>
              <a:t> </a:t>
            </a:r>
          </a:p>
        </p:txBody>
      </p:sp>
      <p:sp>
        <p:nvSpPr>
          <p:cNvPr id="109584" name="Rectangle 16"/>
          <p:cNvSpPr>
            <a:spLocks noChangeArrowheads="1"/>
          </p:cNvSpPr>
          <p:nvPr/>
        </p:nvSpPr>
        <p:spPr bwMode="auto">
          <a:xfrm>
            <a:off x="3924300" y="2971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09583" name="Object 15"/>
          <p:cNvGraphicFramePr>
            <a:graphicFrameLocks noChangeAspect="1"/>
          </p:cNvGraphicFramePr>
          <p:nvPr>
            <p:extLst>
              <p:ext uri="{D42A27DB-BD31-4B8C-83A1-F6EECF244321}">
                <p14:modId xmlns:p14="http://schemas.microsoft.com/office/powerpoint/2010/main" val="4211260902"/>
              </p:ext>
            </p:extLst>
          </p:nvPr>
        </p:nvGraphicFramePr>
        <p:xfrm>
          <a:off x="54428" y="3219450"/>
          <a:ext cx="11043721" cy="2324327"/>
        </p:xfrm>
        <a:graphic>
          <a:graphicData uri="http://schemas.openxmlformats.org/presentationml/2006/ole">
            <mc:AlternateContent xmlns:mc="http://schemas.openxmlformats.org/markup-compatibility/2006">
              <mc:Choice xmlns:v="urn:schemas-microsoft-com:vml" Requires="v">
                <p:oleObj spid="_x0000_s3095" r:id="rId3" imgW="4343400" imgH="914400" progId="Word.Picture.8">
                  <p:embed/>
                </p:oleObj>
              </mc:Choice>
              <mc:Fallback>
                <p:oleObj r:id="rId3" imgW="4343400" imgH="914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8" y="3219450"/>
                        <a:ext cx="11043721" cy="2324327"/>
                      </a:xfrm>
                      <a:prstGeom prst="rect">
                        <a:avLst/>
                      </a:prstGeom>
                      <a:solidFill>
                        <a:schemeClr val="tx1"/>
                      </a:solidFill>
                    </p:spPr>
                  </p:pic>
                </p:oleObj>
              </mc:Fallback>
            </mc:AlternateContent>
          </a:graphicData>
        </a:graphic>
      </p:graphicFrame>
      <p:sp>
        <p:nvSpPr>
          <p:cNvPr id="2" name="Rectangle 1"/>
          <p:cNvSpPr/>
          <p:nvPr/>
        </p:nvSpPr>
        <p:spPr>
          <a:xfrm>
            <a:off x="7750629" y="3940629"/>
            <a:ext cx="315685" cy="3156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52600" y="4528457"/>
            <a:ext cx="293914" cy="3156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67200" y="3607832"/>
            <a:ext cx="250371" cy="3327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15143" y="4844143"/>
            <a:ext cx="250371" cy="3327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267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209800" y="152400"/>
            <a:ext cx="7772400" cy="609600"/>
          </a:xfrm>
          <a:noFill/>
          <a:ln/>
        </p:spPr>
        <p:txBody>
          <a:bodyPr>
            <a:normAutofit fontScale="90000"/>
          </a:bodyPr>
          <a:lstStyle/>
          <a:p>
            <a:r>
              <a:rPr lang="en-US" altLang="en-US" sz="4000"/>
              <a:t>Special Symbols</a:t>
            </a:r>
          </a:p>
        </p:txBody>
      </p:sp>
      <p:sp>
        <p:nvSpPr>
          <p:cNvPr id="302086" name="Rectangle 6"/>
          <p:cNvSpPr>
            <a:spLocks noChangeArrowheads="1"/>
          </p:cNvSpPr>
          <p:nvPr/>
        </p:nvSpPr>
        <p:spPr bwMode="auto">
          <a:xfrm>
            <a:off x="1524001" y="2329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2085" name="Object 5"/>
          <p:cNvGraphicFramePr>
            <a:graphicFrameLocks noChangeAspect="1"/>
          </p:cNvGraphicFramePr>
          <p:nvPr>
            <p:extLst>
              <p:ext uri="{D42A27DB-BD31-4B8C-83A1-F6EECF244321}">
                <p14:modId xmlns:p14="http://schemas.microsoft.com/office/powerpoint/2010/main" val="3426471179"/>
              </p:ext>
            </p:extLst>
          </p:nvPr>
        </p:nvGraphicFramePr>
        <p:xfrm>
          <a:off x="380999" y="1611086"/>
          <a:ext cx="11035503" cy="3831772"/>
        </p:xfrm>
        <a:graphic>
          <a:graphicData uri="http://schemas.openxmlformats.org/presentationml/2006/ole">
            <mc:AlternateContent xmlns:mc="http://schemas.openxmlformats.org/markup-compatibility/2006">
              <mc:Choice xmlns:v="urn:schemas-microsoft-com:vml" Requires="v">
                <p:oleObj spid="_x0000_s4119" name="Picture" r:id="rId4" imgW="5285715" imgH="1830275" progId="Word.Picture.8">
                  <p:embed/>
                </p:oleObj>
              </mc:Choice>
              <mc:Fallback>
                <p:oleObj name="Picture" r:id="rId4" imgW="5285715" imgH="1830275"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 y="1611086"/>
                        <a:ext cx="11035503" cy="383177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08796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1905000" y="3962400"/>
            <a:ext cx="8305800" cy="2362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bg2"/>
                </a:solidFill>
                <a:latin typeface="Courier New" panose="02070309020205020404" pitchFamily="49" charset="0"/>
              </a:rPr>
              <a:t>// This program prints Welcome to Java!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public static void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a:t>
            </a:r>
            <a:endParaRPr lang="en-US" altLang="en-US" sz="2800" dirty="0">
              <a:solidFill>
                <a:schemeClr val="bg2"/>
              </a:solidFill>
            </a:endParaRPr>
          </a:p>
        </p:txBody>
      </p:sp>
      <p:sp>
        <p:nvSpPr>
          <p:cNvPr id="304131" name="Rectangle 3"/>
          <p:cNvSpPr>
            <a:spLocks noGrp="1" noChangeArrowheads="1"/>
          </p:cNvSpPr>
          <p:nvPr>
            <p:ph type="title"/>
          </p:nvPr>
        </p:nvSpPr>
        <p:spPr>
          <a:noFill/>
          <a:ln/>
        </p:spPr>
        <p:txBody>
          <a:bodyPr/>
          <a:lstStyle/>
          <a:p>
            <a:r>
              <a:rPr lang="en-US" altLang="en-US"/>
              <a:t>{  … }</a:t>
            </a:r>
          </a:p>
        </p:txBody>
      </p:sp>
      <p:sp>
        <p:nvSpPr>
          <p:cNvPr id="304132" name="Rectangle 4"/>
          <p:cNvSpPr>
            <a:spLocks noChangeArrowheads="1"/>
          </p:cNvSpPr>
          <p:nvPr/>
        </p:nvSpPr>
        <p:spPr bwMode="auto">
          <a:xfrm>
            <a:off x="5791200" y="4419601"/>
            <a:ext cx="3810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7" name="Rectangle 9"/>
          <p:cNvSpPr>
            <a:spLocks noChangeArrowheads="1"/>
          </p:cNvSpPr>
          <p:nvPr/>
        </p:nvSpPr>
        <p:spPr bwMode="auto">
          <a:xfrm>
            <a:off x="9372600" y="4724401"/>
            <a:ext cx="3810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8" name="Rectangle 10"/>
          <p:cNvSpPr>
            <a:spLocks noChangeArrowheads="1"/>
          </p:cNvSpPr>
          <p:nvPr/>
        </p:nvSpPr>
        <p:spPr bwMode="auto">
          <a:xfrm>
            <a:off x="2286000" y="5486401"/>
            <a:ext cx="3810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139" name="Rectangle 11"/>
          <p:cNvSpPr>
            <a:spLocks noChangeArrowheads="1"/>
          </p:cNvSpPr>
          <p:nvPr/>
        </p:nvSpPr>
        <p:spPr bwMode="auto">
          <a:xfrm>
            <a:off x="1905000" y="5867401"/>
            <a:ext cx="3810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6031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1905000" y="3962400"/>
            <a:ext cx="8305800" cy="2362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306179" name="Rectangle 3"/>
          <p:cNvSpPr>
            <a:spLocks noGrp="1" noChangeArrowheads="1"/>
          </p:cNvSpPr>
          <p:nvPr>
            <p:ph type="title"/>
          </p:nvPr>
        </p:nvSpPr>
        <p:spPr>
          <a:noFill/>
          <a:ln/>
        </p:spPr>
        <p:txBody>
          <a:bodyPr/>
          <a:lstStyle/>
          <a:p>
            <a:r>
              <a:rPr lang="en-US" altLang="en-US"/>
              <a:t>(  …  )</a:t>
            </a:r>
          </a:p>
        </p:txBody>
      </p:sp>
      <p:sp>
        <p:nvSpPr>
          <p:cNvPr id="306180" name="Rectangle 4"/>
          <p:cNvSpPr>
            <a:spLocks noChangeArrowheads="1"/>
          </p:cNvSpPr>
          <p:nvPr/>
        </p:nvSpPr>
        <p:spPr bwMode="auto">
          <a:xfrm>
            <a:off x="6629400" y="4724401"/>
            <a:ext cx="1524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4" name="Rectangle 8"/>
          <p:cNvSpPr>
            <a:spLocks noChangeArrowheads="1"/>
          </p:cNvSpPr>
          <p:nvPr/>
        </p:nvSpPr>
        <p:spPr bwMode="auto">
          <a:xfrm>
            <a:off x="9144000" y="4724401"/>
            <a:ext cx="1524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5" name="Rectangle 9"/>
          <p:cNvSpPr>
            <a:spLocks noChangeArrowheads="1"/>
          </p:cNvSpPr>
          <p:nvPr/>
        </p:nvSpPr>
        <p:spPr bwMode="auto">
          <a:xfrm>
            <a:off x="6019800" y="5105401"/>
            <a:ext cx="1524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186" name="Rectangle 10"/>
          <p:cNvSpPr>
            <a:spLocks noChangeArrowheads="1"/>
          </p:cNvSpPr>
          <p:nvPr/>
        </p:nvSpPr>
        <p:spPr bwMode="auto">
          <a:xfrm>
            <a:off x="9525000" y="5105401"/>
            <a:ext cx="1524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3673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1905000" y="3962400"/>
            <a:ext cx="8305800" cy="2362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307203" name="Rectangle 3"/>
          <p:cNvSpPr>
            <a:spLocks noGrp="1" noChangeArrowheads="1"/>
          </p:cNvSpPr>
          <p:nvPr>
            <p:ph type="title"/>
          </p:nvPr>
        </p:nvSpPr>
        <p:spPr>
          <a:noFill/>
          <a:ln/>
        </p:spPr>
        <p:txBody>
          <a:bodyPr/>
          <a:lstStyle/>
          <a:p>
            <a:r>
              <a:rPr lang="en-US" altLang="en-US"/>
              <a:t>;</a:t>
            </a:r>
          </a:p>
        </p:txBody>
      </p:sp>
      <p:sp>
        <p:nvSpPr>
          <p:cNvPr id="307206" name="Rectangle 6"/>
          <p:cNvSpPr>
            <a:spLocks noChangeArrowheads="1"/>
          </p:cNvSpPr>
          <p:nvPr/>
        </p:nvSpPr>
        <p:spPr bwMode="auto">
          <a:xfrm>
            <a:off x="9601200" y="5105401"/>
            <a:ext cx="3048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8425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ChangeArrowheads="1"/>
          </p:cNvSpPr>
          <p:nvPr/>
        </p:nvSpPr>
        <p:spPr bwMode="auto">
          <a:xfrm>
            <a:off x="1905000" y="3962400"/>
            <a:ext cx="8305800" cy="2362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309251" name="Rectangle 3"/>
          <p:cNvSpPr>
            <a:spLocks noGrp="1" noChangeArrowheads="1"/>
          </p:cNvSpPr>
          <p:nvPr>
            <p:ph type="title"/>
          </p:nvPr>
        </p:nvSpPr>
        <p:spPr>
          <a:noFill/>
          <a:ln/>
        </p:spPr>
        <p:txBody>
          <a:bodyPr/>
          <a:lstStyle/>
          <a:p>
            <a:r>
              <a:rPr lang="en-US" altLang="en-US"/>
              <a:t>// …</a:t>
            </a:r>
          </a:p>
        </p:txBody>
      </p:sp>
      <p:sp>
        <p:nvSpPr>
          <p:cNvPr id="309252" name="Rectangle 4"/>
          <p:cNvSpPr>
            <a:spLocks noChangeArrowheads="1"/>
          </p:cNvSpPr>
          <p:nvPr/>
        </p:nvSpPr>
        <p:spPr bwMode="auto">
          <a:xfrm>
            <a:off x="1981200" y="4038601"/>
            <a:ext cx="4572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3406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1905000" y="3962400"/>
            <a:ext cx="8305800" cy="2362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 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308227" name="Rectangle 3"/>
          <p:cNvSpPr>
            <a:spLocks noGrp="1" noChangeArrowheads="1"/>
          </p:cNvSpPr>
          <p:nvPr>
            <p:ph type="title"/>
          </p:nvPr>
        </p:nvSpPr>
        <p:spPr>
          <a:noFill/>
          <a:ln/>
        </p:spPr>
        <p:txBody>
          <a:bodyPr/>
          <a:lstStyle/>
          <a:p>
            <a:r>
              <a:rPr lang="en-US" altLang="en-US"/>
              <a:t>" … "</a:t>
            </a:r>
          </a:p>
        </p:txBody>
      </p:sp>
      <p:sp>
        <p:nvSpPr>
          <p:cNvPr id="308229" name="Rectangle 5"/>
          <p:cNvSpPr>
            <a:spLocks noChangeArrowheads="1"/>
          </p:cNvSpPr>
          <p:nvPr/>
        </p:nvSpPr>
        <p:spPr bwMode="auto">
          <a:xfrm>
            <a:off x="6172200" y="5105401"/>
            <a:ext cx="228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30" name="Rectangle 6"/>
          <p:cNvSpPr>
            <a:spLocks noChangeArrowheads="1"/>
          </p:cNvSpPr>
          <p:nvPr/>
        </p:nvSpPr>
        <p:spPr bwMode="auto">
          <a:xfrm>
            <a:off x="9296400" y="5105401"/>
            <a:ext cx="228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6265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a:xfrm>
            <a:off x="195943" y="1828800"/>
            <a:ext cx="10863943" cy="4898571"/>
          </a:xfrm>
        </p:spPr>
        <p:txBody>
          <a:bodyPr>
            <a:normAutofit fontScale="92500" lnSpcReduction="20000"/>
          </a:bodyPr>
          <a:lstStyle/>
          <a:p>
            <a:r>
              <a:rPr lang="en-US" sz="2400" dirty="0"/>
              <a:t>Intro + Syllabus								</a:t>
            </a:r>
          </a:p>
          <a:p>
            <a:r>
              <a:rPr lang="en-US" sz="2400" dirty="0"/>
              <a:t>Java Intro									</a:t>
            </a:r>
          </a:p>
          <a:p>
            <a:r>
              <a:rPr lang="en-US" sz="2400" dirty="0"/>
              <a:t>Primitive Types Vs Reference Types						</a:t>
            </a:r>
          </a:p>
          <a:p>
            <a:r>
              <a:rPr lang="en-US" sz="2400" dirty="0"/>
              <a:t>Exercise 1a	</a:t>
            </a:r>
          </a:p>
          <a:p>
            <a:r>
              <a:rPr lang="en-US" sz="2400" dirty="0"/>
              <a:t>Break								</a:t>
            </a:r>
          </a:p>
          <a:p>
            <a:r>
              <a:rPr lang="en-US" sz="2400" dirty="0"/>
              <a:t>Reading in User Input								</a:t>
            </a:r>
          </a:p>
          <a:p>
            <a:r>
              <a:rPr lang="en-US" sz="2400" dirty="0"/>
              <a:t>Exercise 1b	</a:t>
            </a:r>
          </a:p>
          <a:p>
            <a:r>
              <a:rPr lang="en-US" sz="2400" dirty="0"/>
              <a:t>Setting up a Java Environment/Working with Eclipse	</a:t>
            </a:r>
          </a:p>
          <a:p>
            <a:r>
              <a:rPr lang="en-US" sz="2400" dirty="0"/>
              <a:t>Survey (Not worth any points) + Break				</a:t>
            </a:r>
          </a:p>
          <a:p>
            <a:r>
              <a:rPr lang="en-US" sz="2400" dirty="0"/>
              <a:t>Assignment #1								</a:t>
            </a:r>
          </a:p>
          <a:p>
            <a:r>
              <a:rPr lang="en-US" sz="2400" dirty="0"/>
              <a:t>Lab #1									</a:t>
            </a:r>
            <a:endParaRPr lang="en-US" dirty="0"/>
          </a:p>
        </p:txBody>
      </p:sp>
    </p:spTree>
    <p:extLst>
      <p:ext uri="{BB962C8B-B14F-4D97-AF65-F5344CB8AC3E}">
        <p14:creationId xmlns:p14="http://schemas.microsoft.com/office/powerpoint/2010/main" val="108848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in Mind</a:t>
            </a:r>
          </a:p>
        </p:txBody>
      </p:sp>
      <p:sp>
        <p:nvSpPr>
          <p:cNvPr id="3" name="Content Placeholder 2"/>
          <p:cNvSpPr>
            <a:spLocks noGrp="1"/>
          </p:cNvSpPr>
          <p:nvPr>
            <p:ph idx="1"/>
          </p:nvPr>
        </p:nvSpPr>
        <p:spPr/>
        <p:txBody>
          <a:bodyPr/>
          <a:lstStyle/>
          <a:p>
            <a:endParaRPr lang="en-US" dirty="0"/>
          </a:p>
          <a:p>
            <a:r>
              <a:rPr lang="en-US" dirty="0"/>
              <a:t>We must always name our java file for the class that appears within the file.</a:t>
            </a:r>
          </a:p>
          <a:p>
            <a:endParaRPr lang="en-US" dirty="0"/>
          </a:p>
          <a:p>
            <a:r>
              <a:rPr lang="en-US" dirty="0"/>
              <a:t>There can only be one public class defined in each file.</a:t>
            </a:r>
          </a:p>
          <a:p>
            <a:pPr lvl="1"/>
            <a:r>
              <a:rPr lang="en-US" dirty="0"/>
              <a:t>This is done for efficient compilation of your programs.</a:t>
            </a:r>
          </a:p>
          <a:p>
            <a:pPr lvl="1"/>
            <a:r>
              <a:rPr lang="en-US" dirty="0"/>
              <a:t>Keeping track of your class definitions becomes easier.</a:t>
            </a:r>
          </a:p>
        </p:txBody>
      </p:sp>
    </p:spTree>
    <p:extLst>
      <p:ext uri="{BB962C8B-B14F-4D97-AF65-F5344CB8AC3E}">
        <p14:creationId xmlns:p14="http://schemas.microsoft.com/office/powerpoint/2010/main" val="300994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a:t>
            </a:r>
          </a:p>
        </p:txBody>
      </p:sp>
      <p:sp>
        <p:nvSpPr>
          <p:cNvPr id="3" name="Content Placeholder 2"/>
          <p:cNvSpPr>
            <a:spLocks noGrp="1"/>
          </p:cNvSpPr>
          <p:nvPr>
            <p:ph idx="1"/>
          </p:nvPr>
        </p:nvSpPr>
        <p:spPr/>
        <p:txBody>
          <a:bodyPr/>
          <a:lstStyle/>
          <a:p>
            <a:r>
              <a:rPr lang="en-US" dirty="0"/>
              <a:t>In ICS 140, or in your transfer equivalent, you likely have used primitive data types (although you may not have realized this in the Python language).</a:t>
            </a:r>
          </a:p>
          <a:p>
            <a:endParaRPr lang="en-US" dirty="0"/>
          </a:p>
          <a:p>
            <a:r>
              <a:rPr lang="en-US" dirty="0"/>
              <a:t>In java, we have 8 primitive types available to us.</a:t>
            </a:r>
          </a:p>
          <a:p>
            <a:pPr lvl="1"/>
            <a:r>
              <a:rPr lang="en-US" dirty="0"/>
              <a:t>byte</a:t>
            </a:r>
          </a:p>
          <a:p>
            <a:pPr lvl="1"/>
            <a:r>
              <a:rPr lang="en-US" dirty="0"/>
              <a:t>short</a:t>
            </a:r>
          </a:p>
          <a:p>
            <a:pPr lvl="1"/>
            <a:r>
              <a:rPr lang="en-US" dirty="0"/>
              <a:t>int</a:t>
            </a:r>
          </a:p>
          <a:p>
            <a:pPr lvl="1"/>
            <a:r>
              <a:rPr lang="en-US" dirty="0"/>
              <a:t>long</a:t>
            </a:r>
          </a:p>
          <a:p>
            <a:pPr lvl="1"/>
            <a:r>
              <a:rPr lang="en-US" dirty="0"/>
              <a:t>float</a:t>
            </a:r>
          </a:p>
          <a:p>
            <a:pPr lvl="1"/>
            <a:r>
              <a:rPr lang="en-US" dirty="0"/>
              <a:t>double</a:t>
            </a:r>
          </a:p>
          <a:p>
            <a:pPr lvl="1"/>
            <a:r>
              <a:rPr lang="en-US" dirty="0"/>
              <a:t>boolean			true/false</a:t>
            </a:r>
          </a:p>
          <a:p>
            <a:pPr lvl="1"/>
            <a:r>
              <a:rPr lang="en-US" dirty="0"/>
              <a:t>char				‘a’, ‘b’, ‘c’, ‘A’, ‘5’, ‘!’</a:t>
            </a:r>
          </a:p>
          <a:p>
            <a:endParaRPr lang="en-US" dirty="0"/>
          </a:p>
        </p:txBody>
      </p:sp>
    </p:spTree>
    <p:extLst>
      <p:ext uri="{BB962C8B-B14F-4D97-AF65-F5344CB8AC3E}">
        <p14:creationId xmlns:p14="http://schemas.microsoft.com/office/powerpoint/2010/main" val="2297751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a:t>
            </a:r>
          </a:p>
        </p:txBody>
      </p:sp>
      <p:sp>
        <p:nvSpPr>
          <p:cNvPr id="3" name="Content Placeholder 2"/>
          <p:cNvSpPr>
            <a:spLocks noGrp="1"/>
          </p:cNvSpPr>
          <p:nvPr>
            <p:ph idx="1"/>
          </p:nvPr>
        </p:nvSpPr>
        <p:spPr/>
        <p:txBody>
          <a:bodyPr>
            <a:normAutofit lnSpcReduction="10000"/>
          </a:bodyPr>
          <a:lstStyle/>
          <a:p>
            <a:r>
              <a:rPr lang="en-US" dirty="0"/>
              <a:t>In Python, we had what are called dynamic types.</a:t>
            </a:r>
          </a:p>
          <a:p>
            <a:pPr lvl="1"/>
            <a:r>
              <a:rPr lang="en-US" dirty="0"/>
              <a:t>We do not declare variable types upon creating a new variable.</a:t>
            </a:r>
          </a:p>
          <a:p>
            <a:pPr lvl="1"/>
            <a:r>
              <a:rPr lang="en-US" dirty="0"/>
              <a:t>x = 5</a:t>
            </a:r>
          </a:p>
          <a:p>
            <a:pPr lvl="1"/>
            <a:r>
              <a:rPr lang="en-US" dirty="0"/>
              <a:t>x = “Hello”</a:t>
            </a:r>
          </a:p>
          <a:p>
            <a:pPr lvl="1"/>
            <a:endParaRPr lang="en-US" dirty="0"/>
          </a:p>
          <a:p>
            <a:pPr lvl="1"/>
            <a:r>
              <a:rPr lang="en-US" dirty="0"/>
              <a:t>Initially, x is of the int type, then it is of the String type.</a:t>
            </a:r>
          </a:p>
          <a:p>
            <a:pPr lvl="1"/>
            <a:endParaRPr lang="en-US" dirty="0"/>
          </a:p>
          <a:p>
            <a:r>
              <a:rPr lang="en-US" dirty="0"/>
              <a:t>We cannot do this in Java.</a:t>
            </a:r>
          </a:p>
          <a:p>
            <a:pPr lvl="1"/>
            <a:r>
              <a:rPr lang="en-US" dirty="0"/>
              <a:t>Instead, we explicitly declare the type upon variable creation.</a:t>
            </a:r>
          </a:p>
          <a:p>
            <a:pPr lvl="1"/>
            <a:r>
              <a:rPr lang="en-US" dirty="0"/>
              <a:t>int x = 5;</a:t>
            </a:r>
          </a:p>
          <a:p>
            <a:pPr lvl="1"/>
            <a:r>
              <a:rPr lang="en-US" dirty="0"/>
              <a:t>String y = “Hello”;</a:t>
            </a:r>
          </a:p>
          <a:p>
            <a:pPr lvl="1"/>
            <a:r>
              <a:rPr lang="en-US" dirty="0"/>
              <a:t>These are known as static types.</a:t>
            </a:r>
          </a:p>
          <a:p>
            <a:pPr lvl="1"/>
            <a:r>
              <a:rPr lang="en-US" dirty="0"/>
              <a:t>Note the terminating ‘;’</a:t>
            </a:r>
          </a:p>
          <a:p>
            <a:pPr lvl="2"/>
            <a:r>
              <a:rPr lang="en-US" dirty="0"/>
              <a:t>The semicolon terminates statements in java.</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752097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a:t>
            </a:r>
          </a:p>
        </p:txBody>
      </p:sp>
      <p:graphicFrame>
        <p:nvGraphicFramePr>
          <p:cNvPr id="4" name="Object 8"/>
          <p:cNvGraphicFramePr>
            <a:graphicFrameLocks noChangeAspect="1"/>
          </p:cNvGraphicFramePr>
          <p:nvPr>
            <p:extLst>
              <p:ext uri="{D42A27DB-BD31-4B8C-83A1-F6EECF244321}">
                <p14:modId xmlns:p14="http://schemas.microsoft.com/office/powerpoint/2010/main" val="1929202754"/>
              </p:ext>
            </p:extLst>
          </p:nvPr>
        </p:nvGraphicFramePr>
        <p:xfrm>
          <a:off x="1026432" y="2061710"/>
          <a:ext cx="8870950" cy="4016375"/>
        </p:xfrm>
        <a:graphic>
          <a:graphicData uri="http://schemas.openxmlformats.org/presentationml/2006/ole">
            <mc:AlternateContent xmlns:mc="http://schemas.openxmlformats.org/markup-compatibility/2006">
              <mc:Choice xmlns:v="urn:schemas-microsoft-com:vml" Requires="v">
                <p:oleObj spid="_x0000_s1119" name="Picture" r:id="rId3" imgW="5299266" imgH="2556059" progId="Word.Picture.8">
                  <p:embed/>
                </p:oleObj>
              </mc:Choice>
              <mc:Fallback>
                <p:oleObj name="Picture" r:id="rId3" imgW="5299266" imgH="255605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432" y="2061710"/>
                        <a:ext cx="8870950" cy="40163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4614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239486"/>
            <a:ext cx="7772400" cy="1428750"/>
          </a:xfrm>
          <a:noFill/>
          <a:ln/>
        </p:spPr>
        <p:txBody>
          <a:bodyPr/>
          <a:lstStyle/>
          <a:p>
            <a:r>
              <a:rPr lang="en-US" altLang="en-US" dirty="0"/>
              <a:t>Declaring Variables</a:t>
            </a:r>
          </a:p>
        </p:txBody>
      </p:sp>
      <p:sp>
        <p:nvSpPr>
          <p:cNvPr id="19459" name="Rectangle 3"/>
          <p:cNvSpPr>
            <a:spLocks noGrp="1" noChangeArrowheads="1"/>
          </p:cNvSpPr>
          <p:nvPr>
            <p:ph type="body" idx="1"/>
          </p:nvPr>
        </p:nvSpPr>
        <p:spPr>
          <a:xfrm>
            <a:off x="1295400" y="2340429"/>
            <a:ext cx="8153400" cy="2914650"/>
          </a:xfrm>
          <a:noFill/>
          <a:ln/>
        </p:spPr>
        <p:txBody>
          <a:bodyPr>
            <a:normAutofit fontScale="92500" lnSpcReduction="10000"/>
          </a:bodyPr>
          <a:lstStyle/>
          <a:p>
            <a:pPr>
              <a:lnSpc>
                <a:spcPct val="90000"/>
              </a:lnSpc>
              <a:buFont typeface="Monotype Sorts" pitchFamily="2" charset="2"/>
              <a:buNone/>
            </a:pPr>
            <a:r>
              <a:rPr lang="en-US" altLang="en-US" sz="2600" dirty="0">
                <a:latin typeface="Courier New" panose="02070309020205020404" pitchFamily="49" charset="0"/>
              </a:rPr>
              <a:t>int x;         // Declare x to be an</a:t>
            </a:r>
          </a:p>
          <a:p>
            <a:pPr>
              <a:lnSpc>
                <a:spcPct val="90000"/>
              </a:lnSpc>
              <a:buFont typeface="Monotype Sorts" pitchFamily="2" charset="2"/>
              <a:buNone/>
            </a:pPr>
            <a:r>
              <a:rPr lang="en-US" altLang="en-US" sz="2600" dirty="0">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dirty="0">
                <a:latin typeface="Courier New" panose="02070309020205020404" pitchFamily="49" charset="0"/>
              </a:rPr>
              <a:t>double radius; // Declare radius to</a:t>
            </a:r>
          </a:p>
          <a:p>
            <a:pPr>
              <a:lnSpc>
                <a:spcPct val="90000"/>
              </a:lnSpc>
              <a:buFont typeface="Monotype Sorts" pitchFamily="2" charset="2"/>
              <a:buNone/>
            </a:pPr>
            <a:r>
              <a:rPr lang="en-US" altLang="en-US" sz="2600" dirty="0">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dirty="0">
                <a:latin typeface="Courier New" panose="02070309020205020404" pitchFamily="49" charset="0"/>
              </a:rPr>
              <a:t>char a;        // Declare a to be a</a:t>
            </a:r>
          </a:p>
          <a:p>
            <a:pPr>
              <a:lnSpc>
                <a:spcPct val="90000"/>
              </a:lnSpc>
              <a:buFont typeface="Monotype Sorts" pitchFamily="2" charset="2"/>
              <a:buNone/>
            </a:pPr>
            <a:r>
              <a:rPr lang="en-US" altLang="en-US" sz="2600" dirty="0">
                <a:latin typeface="Courier New" panose="02070309020205020404" pitchFamily="49" charset="0"/>
              </a:rPr>
              <a:t>               // character variable;</a:t>
            </a: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17360713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6543" y="413657"/>
            <a:ext cx="7772400" cy="1428750"/>
          </a:xfrm>
          <a:noFill/>
          <a:ln/>
        </p:spPr>
        <p:txBody>
          <a:bodyPr/>
          <a:lstStyle/>
          <a:p>
            <a:r>
              <a:rPr lang="en-US" altLang="en-US" dirty="0"/>
              <a:t>Assignment Statements</a:t>
            </a:r>
            <a:endParaRPr lang="en-US" altLang="en-US" b="1" dirty="0"/>
          </a:p>
        </p:txBody>
      </p:sp>
      <p:sp>
        <p:nvSpPr>
          <p:cNvPr id="20483" name="Rectangle 3"/>
          <p:cNvSpPr>
            <a:spLocks noGrp="1" noChangeArrowheads="1"/>
          </p:cNvSpPr>
          <p:nvPr>
            <p:ph type="body" idx="1"/>
          </p:nvPr>
        </p:nvSpPr>
        <p:spPr>
          <a:xfrm>
            <a:off x="1186543" y="2438399"/>
            <a:ext cx="9296400" cy="2990850"/>
          </a:xfrm>
          <a:noFill/>
          <a:ln/>
        </p:spPr>
        <p:txBody>
          <a:bodyPr>
            <a:normAutofit fontScale="92500" lnSpcReduction="20000"/>
          </a:bodyPr>
          <a:lstStyle/>
          <a:p>
            <a:pPr>
              <a:spcAft>
                <a:spcPct val="25000"/>
              </a:spcAft>
              <a:buFont typeface="Monotype Sorts" pitchFamily="2" charset="2"/>
              <a:buNone/>
            </a:pPr>
            <a:r>
              <a:rPr lang="en-US" altLang="en-US" sz="2600" dirty="0">
                <a:latin typeface="Courier New" panose="02070309020205020404" pitchFamily="49" charset="0"/>
              </a:rPr>
              <a:t>x = 1;          // Assign 1 to x;</a:t>
            </a:r>
          </a:p>
          <a:p>
            <a:pPr>
              <a:spcAft>
                <a:spcPct val="25000"/>
              </a:spcAft>
              <a:buFont typeface="Monotype Sorts" pitchFamily="2" charset="2"/>
              <a:buNone/>
            </a:pPr>
            <a:endParaRPr lang="en-US" altLang="en-US" sz="2600" dirty="0">
              <a:latin typeface="Courier New" panose="02070309020205020404" pitchFamily="49" charset="0"/>
            </a:endParaRPr>
          </a:p>
          <a:p>
            <a:pPr>
              <a:spcBef>
                <a:spcPct val="50000"/>
              </a:spcBef>
              <a:buFont typeface="Monotype Sorts" pitchFamily="2" charset="2"/>
              <a:buNone/>
            </a:pPr>
            <a:r>
              <a:rPr lang="en-US" altLang="en-US" sz="2600" dirty="0">
                <a:latin typeface="Courier New" panose="02070309020205020404" pitchFamily="49" charset="0"/>
              </a:rPr>
              <a:t>radius = 1.0;   // Assign 1.0 to </a:t>
            </a:r>
            <a:r>
              <a:rPr lang="en-US" altLang="en-US" sz="2600">
                <a:latin typeface="Courier New" panose="02070309020205020404" pitchFamily="49" charset="0"/>
              </a:rPr>
              <a:t>radius;</a:t>
            </a:r>
          </a:p>
          <a:p>
            <a:pPr>
              <a:spcBef>
                <a:spcPct val="50000"/>
              </a:spcBef>
              <a:buFont typeface="Monotype Sorts" pitchFamily="2" charset="2"/>
              <a:buNone/>
            </a:pPr>
            <a:endParaRPr lang="en-US" altLang="en-US" sz="2600" dirty="0">
              <a:latin typeface="Courier New" panose="02070309020205020404" pitchFamily="49" charset="0"/>
            </a:endParaRPr>
          </a:p>
          <a:p>
            <a:pPr>
              <a:spcBef>
                <a:spcPct val="50000"/>
              </a:spcBef>
              <a:buFont typeface="Monotype Sorts" pitchFamily="2" charset="2"/>
              <a:buNone/>
            </a:pPr>
            <a:r>
              <a:rPr lang="en-US" altLang="en-US" sz="2600" dirty="0">
                <a:latin typeface="Courier New" panose="02070309020205020404" pitchFamily="49" charset="0"/>
              </a:rPr>
              <a:t>a = 'A';        // Assign 'A' to a;</a:t>
            </a:r>
            <a:br>
              <a:rPr lang="en-US" altLang="en-US" sz="2800" dirty="0">
                <a:latin typeface="Courier New" panose="02070309020205020404" pitchFamily="49" charset="0"/>
              </a:rPr>
            </a:br>
            <a:endParaRPr lang="en-US" altLang="en-US" sz="4400" dirty="0">
              <a:solidFill>
                <a:schemeClr val="tx2"/>
              </a:solidFill>
            </a:endParaRPr>
          </a:p>
        </p:txBody>
      </p:sp>
    </p:spTree>
    <p:extLst>
      <p:ext uri="{BB962C8B-B14F-4D97-AF65-F5344CB8AC3E}">
        <p14:creationId xmlns:p14="http://schemas.microsoft.com/office/powerpoint/2010/main" val="26800160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54629" y="261257"/>
            <a:ext cx="7772400" cy="1676400"/>
          </a:xfrm>
          <a:noFill/>
          <a:ln/>
        </p:spPr>
        <p:txBody>
          <a:bodyPr/>
          <a:lstStyle/>
          <a:p>
            <a:r>
              <a:rPr lang="en-US" altLang="en-US" dirty="0"/>
              <a:t>Declaring and Initializing</a:t>
            </a:r>
            <a:br>
              <a:rPr lang="en-US" altLang="en-US" dirty="0"/>
            </a:br>
            <a:r>
              <a:rPr lang="en-US" altLang="en-US" dirty="0"/>
              <a:t>in One Step</a:t>
            </a:r>
            <a:endParaRPr lang="en-US" altLang="en-US" sz="3600" b="1" dirty="0"/>
          </a:p>
        </p:txBody>
      </p:sp>
      <p:sp>
        <p:nvSpPr>
          <p:cNvPr id="21507" name="Rectangle 3"/>
          <p:cNvSpPr>
            <a:spLocks noGrp="1" noChangeArrowheads="1"/>
          </p:cNvSpPr>
          <p:nvPr>
            <p:ph type="body" idx="1"/>
          </p:nvPr>
        </p:nvSpPr>
        <p:spPr>
          <a:xfrm>
            <a:off x="1654629" y="2646362"/>
            <a:ext cx="6324600" cy="3373438"/>
          </a:xfrm>
          <a:noFill/>
          <a:ln/>
        </p:spPr>
        <p:txBody>
          <a:bodyPr/>
          <a:lstStyle/>
          <a:p>
            <a:r>
              <a:rPr lang="en-US" altLang="en-US" sz="3000" dirty="0">
                <a:latin typeface="Courier New" panose="02070309020205020404" pitchFamily="49" charset="0"/>
              </a:rPr>
              <a:t>int x = 1;</a:t>
            </a:r>
          </a:p>
          <a:p>
            <a:pPr>
              <a:spcBef>
                <a:spcPct val="50000"/>
              </a:spcBef>
            </a:pPr>
            <a:r>
              <a:rPr lang="en-US" altLang="en-US" sz="3000" dirty="0">
                <a:latin typeface="Courier New" panose="02070309020205020404" pitchFamily="49" charset="0"/>
              </a:rPr>
              <a:t>double d = 1.4;</a:t>
            </a:r>
          </a:p>
          <a:p>
            <a:pPr>
              <a:spcBef>
                <a:spcPct val="50000"/>
              </a:spcBef>
              <a:buFont typeface="Monotype Sorts" pitchFamily="2" charset="2"/>
              <a:buNone/>
            </a:pPr>
            <a:endParaRPr lang="en-US" altLang="en-US" sz="2800" dirty="0">
              <a:latin typeface="Courier New" panose="02070309020205020404" pitchFamily="49" charset="0"/>
            </a:endParaRPr>
          </a:p>
        </p:txBody>
      </p:sp>
    </p:spTree>
    <p:extLst>
      <p:ext uri="{BB962C8B-B14F-4D97-AF65-F5344CB8AC3E}">
        <p14:creationId xmlns:p14="http://schemas.microsoft.com/office/powerpoint/2010/main" val="295004872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26029" y="250372"/>
            <a:ext cx="7772400" cy="1428750"/>
          </a:xfrm>
          <a:noFill/>
          <a:ln/>
        </p:spPr>
        <p:txBody>
          <a:bodyPr/>
          <a:lstStyle/>
          <a:p>
            <a:r>
              <a:rPr lang="en-US" altLang="en-US" dirty="0"/>
              <a:t>Named Constants</a:t>
            </a:r>
          </a:p>
        </p:txBody>
      </p:sp>
      <p:sp>
        <p:nvSpPr>
          <p:cNvPr id="22531" name="Rectangle 3"/>
          <p:cNvSpPr>
            <a:spLocks noGrp="1" noChangeArrowheads="1"/>
          </p:cNvSpPr>
          <p:nvPr>
            <p:ph type="body" idx="1"/>
          </p:nvPr>
        </p:nvSpPr>
        <p:spPr>
          <a:xfrm>
            <a:off x="1426029" y="2171699"/>
            <a:ext cx="7772400" cy="4114800"/>
          </a:xfrm>
          <a:noFill/>
          <a:ln/>
        </p:spPr>
        <p:txBody>
          <a:bodyPr/>
          <a:lstStyle/>
          <a:p>
            <a:pPr>
              <a:buFont typeface="Monotype Sorts" pitchFamily="2" charset="2"/>
              <a:buNone/>
            </a:pPr>
            <a:r>
              <a:rPr lang="en-US" altLang="en-US" sz="2600" dirty="0">
                <a:latin typeface="Courier New" panose="02070309020205020404" pitchFamily="49" charset="0"/>
              </a:rPr>
              <a:t>final </a:t>
            </a:r>
            <a:r>
              <a:rPr lang="en-US" altLang="en-US" sz="2600" dirty="0" err="1">
                <a:latin typeface="Courier New" panose="02070309020205020404" pitchFamily="49" charset="0"/>
              </a:rPr>
              <a:t>datatype</a:t>
            </a:r>
            <a:r>
              <a:rPr lang="en-US" altLang="en-US" sz="2600" dirty="0">
                <a:latin typeface="Courier New" panose="02070309020205020404" pitchFamily="49" charset="0"/>
              </a:rPr>
              <a:t> </a:t>
            </a:r>
            <a:r>
              <a:rPr lang="en-US" altLang="en-US" sz="2600" dirty="0" err="1">
                <a:latin typeface="Courier New" panose="02070309020205020404" pitchFamily="49" charset="0"/>
              </a:rPr>
              <a:t>CONSTANTNAME</a:t>
            </a:r>
            <a:r>
              <a:rPr lang="en-US" altLang="en-US" sz="2600" dirty="0">
                <a:latin typeface="Courier New" panose="02070309020205020404" pitchFamily="49" charset="0"/>
              </a:rPr>
              <a:t> = VALUE;   </a:t>
            </a:r>
          </a:p>
          <a:p>
            <a:pPr>
              <a:buFont typeface="Monotype Sorts" pitchFamily="2" charset="2"/>
              <a:buNone/>
            </a:pPr>
            <a:endParaRPr lang="en-US" altLang="en-US" sz="2600" dirty="0">
              <a:latin typeface="Courier New" panose="02070309020205020404" pitchFamily="49" charset="0"/>
            </a:endParaRPr>
          </a:p>
          <a:p>
            <a:pPr>
              <a:buFont typeface="Monotype Sorts" pitchFamily="2" charset="2"/>
              <a:buNone/>
            </a:pPr>
            <a:r>
              <a:rPr lang="en-US" altLang="en-US" sz="2600" dirty="0">
                <a:latin typeface="Courier New" panose="02070309020205020404" pitchFamily="49" charset="0"/>
              </a:rPr>
              <a:t>final double PI = 3.14159; </a:t>
            </a:r>
          </a:p>
          <a:p>
            <a:pPr>
              <a:buFont typeface="Monotype Sorts" pitchFamily="2" charset="2"/>
              <a:buNone/>
            </a:pPr>
            <a:r>
              <a:rPr lang="en-US" altLang="en-US" sz="2600" dirty="0">
                <a:latin typeface="Courier New" panose="02070309020205020404" pitchFamily="49" charset="0"/>
              </a:rPr>
              <a:t>final int SIZE = 3;</a:t>
            </a:r>
          </a:p>
        </p:txBody>
      </p:sp>
    </p:spTree>
    <p:extLst>
      <p:ext uri="{BB962C8B-B14F-4D97-AF65-F5344CB8AC3E}">
        <p14:creationId xmlns:p14="http://schemas.microsoft.com/office/powerpoint/2010/main" val="12691076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979714" y="381000"/>
            <a:ext cx="8686800" cy="685800"/>
          </a:xfrm>
          <a:noFill/>
          <a:ln/>
        </p:spPr>
        <p:txBody>
          <a:bodyPr>
            <a:normAutofit fontScale="90000"/>
          </a:bodyPr>
          <a:lstStyle/>
          <a:p>
            <a:r>
              <a:rPr lang="en-US" altLang="en-US" sz="4500" dirty="0">
                <a:cs typeface="Times New Roman" panose="02020603050405020304" pitchFamily="18" charset="0"/>
              </a:rPr>
              <a:t>The String Type </a:t>
            </a:r>
          </a:p>
        </p:txBody>
      </p:sp>
      <p:sp>
        <p:nvSpPr>
          <p:cNvPr id="168963" name="Rectangle 3"/>
          <p:cNvSpPr>
            <a:spLocks noGrp="1" noChangeArrowheads="1"/>
          </p:cNvSpPr>
          <p:nvPr>
            <p:ph type="body" idx="1"/>
          </p:nvPr>
        </p:nvSpPr>
        <p:spPr>
          <a:xfrm>
            <a:off x="979714" y="1436915"/>
            <a:ext cx="8686800" cy="5257800"/>
          </a:xfrm>
          <a:noFill/>
          <a:ln/>
        </p:spPr>
        <p:txBody>
          <a:bodyPr>
            <a:normAutofit lnSpcReduction="10000"/>
          </a:bodyPr>
          <a:lstStyle/>
          <a:p>
            <a:pPr marL="0" indent="0">
              <a:spcBef>
                <a:spcPct val="0"/>
              </a:spcBef>
              <a:buClrTx/>
              <a:buSzTx/>
              <a:buNone/>
            </a:pPr>
            <a:r>
              <a:rPr lang="en-US" altLang="en-US" sz="2500" dirty="0">
                <a:cs typeface="Courier New" panose="02070309020205020404" pitchFamily="49" charset="0"/>
              </a:rPr>
              <a:t>The char type only represents one character. To represent a string of characters, use the data type called String. For example, </a:t>
            </a:r>
          </a:p>
          <a:p>
            <a:pPr marL="0" indent="0">
              <a:spcBef>
                <a:spcPct val="0"/>
              </a:spcBef>
              <a:buClrTx/>
              <a:buSzTx/>
              <a:buNone/>
            </a:pPr>
            <a:r>
              <a:rPr lang="en-US" altLang="en-US" sz="2500" dirty="0">
                <a:cs typeface="Courier New" panose="02070309020205020404" pitchFamily="49" charset="0"/>
              </a:rPr>
              <a:t> </a:t>
            </a:r>
          </a:p>
          <a:p>
            <a:pPr marL="0" indent="0">
              <a:spcBef>
                <a:spcPct val="0"/>
              </a:spcBef>
              <a:buClrTx/>
              <a:buSzTx/>
              <a:buNone/>
            </a:pPr>
            <a:r>
              <a:rPr lang="en-US" altLang="en-US" sz="2500" u="sng" dirty="0">
                <a:cs typeface="Courier New" panose="02070309020205020404" pitchFamily="49" charset="0"/>
              </a:rPr>
              <a:t>String message = "Welcome to Java";</a:t>
            </a:r>
            <a:endParaRPr lang="en-US" altLang="en-US" sz="2500" u="sng" dirty="0">
              <a:cs typeface="Times New Roman" panose="02020603050405020304" pitchFamily="18" charset="0"/>
            </a:endParaRPr>
          </a:p>
          <a:p>
            <a:pPr marL="0" indent="0">
              <a:spcBef>
                <a:spcPct val="0"/>
              </a:spcBef>
              <a:buClrTx/>
              <a:buSzTx/>
              <a:buNone/>
            </a:pPr>
            <a:r>
              <a:rPr lang="en-US" altLang="en-US" sz="2500" dirty="0">
                <a:cs typeface="Courier New" panose="02070309020205020404" pitchFamily="49" charset="0"/>
              </a:rPr>
              <a:t> </a:t>
            </a:r>
            <a:endParaRPr lang="en-US" altLang="en-US" sz="2500" dirty="0">
              <a:cs typeface="Times New Roman" panose="02020603050405020304" pitchFamily="18" charset="0"/>
            </a:endParaRPr>
          </a:p>
          <a:p>
            <a:pPr marL="0" indent="0">
              <a:spcBef>
                <a:spcPct val="0"/>
              </a:spcBef>
              <a:buClrTx/>
              <a:buSzTx/>
              <a:buNone/>
            </a:pPr>
            <a:r>
              <a:rPr lang="en-US" altLang="en-US" sz="2500" u="sng" dirty="0">
                <a:cs typeface="Courier New" panose="02070309020205020404" pitchFamily="49" charset="0"/>
              </a:rPr>
              <a:t>String</a:t>
            </a:r>
            <a:r>
              <a:rPr lang="en-US" altLang="en-US" sz="2500" dirty="0">
                <a:cs typeface="Courier New" panose="02070309020205020404" pitchFamily="49" charset="0"/>
              </a:rPr>
              <a:t> is actually a predefined class in the Java library. The </a:t>
            </a:r>
            <a:r>
              <a:rPr lang="en-US" altLang="en-US" sz="2500" u="sng" dirty="0">
                <a:cs typeface="Courier New" panose="02070309020205020404" pitchFamily="49" charset="0"/>
              </a:rPr>
              <a:t>String</a:t>
            </a:r>
            <a:r>
              <a:rPr lang="en-US" altLang="en-US" sz="2500" dirty="0">
                <a:cs typeface="Courier New" panose="02070309020205020404" pitchFamily="49" charset="0"/>
              </a:rPr>
              <a:t> type is not a primitive type. It is known as a </a:t>
            </a:r>
            <a:r>
              <a:rPr lang="en-US" altLang="en-US" sz="2500" i="1" dirty="0">
                <a:cs typeface="Courier New" panose="02070309020205020404" pitchFamily="49" charset="0"/>
              </a:rPr>
              <a:t>reference type</a:t>
            </a:r>
            <a:r>
              <a:rPr lang="en-US" altLang="en-US" sz="2500" dirty="0">
                <a:cs typeface="Courier New" panose="02070309020205020404" pitchFamily="49" charset="0"/>
              </a:rPr>
              <a:t>. Any Java class can be used as a reference type for a variable. Reference data types will be thoroughly discussed in Chapter 8, “Objects and Classes.” For the time being, you just need to know how to declare a </a:t>
            </a:r>
            <a:r>
              <a:rPr lang="en-US" altLang="en-US" sz="2500" u="sng" dirty="0">
                <a:cs typeface="Courier New" panose="02070309020205020404" pitchFamily="49" charset="0"/>
              </a:rPr>
              <a:t>String</a:t>
            </a:r>
            <a:r>
              <a:rPr lang="en-US" altLang="en-US" sz="2500" dirty="0">
                <a:cs typeface="Courier New" panose="02070309020205020404" pitchFamily="49" charset="0"/>
              </a:rPr>
              <a:t> variable, how to assign a string to the variable, and how to concatenate strings.</a:t>
            </a:r>
          </a:p>
        </p:txBody>
      </p:sp>
    </p:spTree>
    <p:extLst>
      <p:ext uri="{BB962C8B-B14F-4D97-AF65-F5344CB8AC3E}">
        <p14:creationId xmlns:p14="http://schemas.microsoft.com/office/powerpoint/2010/main" val="35607461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2.18</a:t>
            </a:r>
          </a:p>
        </p:txBody>
      </p:sp>
      <p:sp>
        <p:nvSpPr>
          <p:cNvPr id="3" name="Content Placeholder 2"/>
          <p:cNvSpPr>
            <a:spLocks noGrp="1"/>
          </p:cNvSpPr>
          <p:nvPr>
            <p:ph idx="1"/>
          </p:nvPr>
        </p:nvSpPr>
        <p:spPr/>
        <p:txBody>
          <a:bodyPr/>
          <a:lstStyle/>
          <a:p>
            <a:endParaRPr lang="en-US" b="1" dirty="0"/>
          </a:p>
          <a:p>
            <a:r>
              <a:rPr lang="en-US" b="1" dirty="0"/>
              <a:t>Declaring and initializing in two steps.</a:t>
            </a:r>
          </a:p>
          <a:p>
            <a:r>
              <a:rPr lang="en-US" dirty="0"/>
              <a:t>String s1;</a:t>
            </a:r>
          </a:p>
          <a:p>
            <a:r>
              <a:rPr lang="en-US" dirty="0"/>
              <a:t>s1 = “Hello”;</a:t>
            </a:r>
          </a:p>
          <a:p>
            <a:endParaRPr lang="en-US" dirty="0"/>
          </a:p>
          <a:p>
            <a:endParaRPr lang="en-US" dirty="0"/>
          </a:p>
          <a:p>
            <a:r>
              <a:rPr lang="en-US" b="1" dirty="0"/>
              <a:t>Declaring and initializing in one step.</a:t>
            </a:r>
          </a:p>
          <a:p>
            <a:r>
              <a:rPr lang="en-US" dirty="0"/>
              <a:t>String s1 = “Hello”;</a:t>
            </a:r>
          </a:p>
        </p:txBody>
      </p:sp>
    </p:spTree>
    <p:extLst>
      <p:ext uri="{BB962C8B-B14F-4D97-AF65-F5344CB8AC3E}">
        <p14:creationId xmlns:p14="http://schemas.microsoft.com/office/powerpoint/2010/main" val="182910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lstStyle/>
          <a:p>
            <a:r>
              <a:rPr lang="en-US" dirty="0"/>
              <a:t>Open Syllabus ~</a:t>
            </a:r>
          </a:p>
        </p:txBody>
      </p:sp>
    </p:spTree>
    <p:extLst>
      <p:ext uri="{BB962C8B-B14F-4D97-AF65-F5344CB8AC3E}">
        <p14:creationId xmlns:p14="http://schemas.microsoft.com/office/powerpoint/2010/main" val="1804616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 2.18</a:t>
            </a:r>
          </a:p>
        </p:txBody>
      </p:sp>
      <p:sp>
        <p:nvSpPr>
          <p:cNvPr id="3" name="Content Placeholder 2"/>
          <p:cNvSpPr>
            <a:spLocks noGrp="1"/>
          </p:cNvSpPr>
          <p:nvPr>
            <p:ph idx="1"/>
          </p:nvPr>
        </p:nvSpPr>
        <p:spPr/>
        <p:txBody>
          <a:bodyPr/>
          <a:lstStyle/>
          <a:p>
            <a:endParaRPr lang="en-US" dirty="0"/>
          </a:p>
          <a:p>
            <a:r>
              <a:rPr lang="en-US" dirty="0"/>
              <a:t>We concatenate, or combine, Strings using the ‘+’ operator. When used with numerical values, ‘+’ operates as a normal addition operator. However, when used with Strings, it is instead a concatenation operator.</a:t>
            </a:r>
          </a:p>
          <a:p>
            <a:endParaRPr lang="en-US" dirty="0"/>
          </a:p>
          <a:p>
            <a:r>
              <a:rPr lang="en-US" dirty="0"/>
              <a:t>String s1 = “Hello” + “ “ + “World”;  </a:t>
            </a:r>
            <a:r>
              <a:rPr lang="en-US" dirty="0">
                <a:solidFill>
                  <a:srgbClr val="FF0000"/>
                </a:solidFill>
              </a:rPr>
              <a:t>//s1 = “Hello World”</a:t>
            </a:r>
          </a:p>
          <a:p>
            <a:endParaRPr lang="en-US" dirty="0"/>
          </a:p>
          <a:p>
            <a:r>
              <a:rPr lang="en-US" dirty="0"/>
              <a:t>When using the ‘+’ with numerical values and Strings, it operates as a concatenation.</a:t>
            </a:r>
          </a:p>
          <a:p>
            <a:pPr lvl="1"/>
            <a:r>
              <a:rPr lang="en-US" dirty="0"/>
              <a:t>String s2 = “hello” + 1 + 2 + 3; </a:t>
            </a:r>
            <a:r>
              <a:rPr lang="en-US" dirty="0">
                <a:solidFill>
                  <a:srgbClr val="FF0000"/>
                </a:solidFill>
              </a:rPr>
              <a:t>//s2 = “hello123”</a:t>
            </a:r>
          </a:p>
        </p:txBody>
      </p:sp>
    </p:spTree>
    <p:extLst>
      <p:ext uri="{BB962C8B-B14F-4D97-AF65-F5344CB8AC3E}">
        <p14:creationId xmlns:p14="http://schemas.microsoft.com/office/powerpoint/2010/main" val="1000602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2.18</a:t>
            </a:r>
          </a:p>
        </p:txBody>
      </p:sp>
      <p:pic>
        <p:nvPicPr>
          <p:cNvPr id="4" name="Picture 3"/>
          <p:cNvPicPr>
            <a:picLocks noChangeAspect="1"/>
          </p:cNvPicPr>
          <p:nvPr/>
        </p:nvPicPr>
        <p:blipFill>
          <a:blip r:embed="rId2"/>
          <a:stretch>
            <a:fillRect/>
          </a:stretch>
        </p:blipFill>
        <p:spPr>
          <a:xfrm>
            <a:off x="96838" y="1854273"/>
            <a:ext cx="5313362" cy="4370014"/>
          </a:xfrm>
          <a:prstGeom prst="rect">
            <a:avLst/>
          </a:prstGeom>
        </p:spPr>
      </p:pic>
      <p:pic>
        <p:nvPicPr>
          <p:cNvPr id="5" name="Picture 4"/>
          <p:cNvPicPr>
            <a:picLocks noChangeAspect="1"/>
          </p:cNvPicPr>
          <p:nvPr/>
        </p:nvPicPr>
        <p:blipFill>
          <a:blip r:embed="rId3"/>
          <a:stretch>
            <a:fillRect/>
          </a:stretch>
        </p:blipFill>
        <p:spPr>
          <a:xfrm>
            <a:off x="7048767" y="3050722"/>
            <a:ext cx="2181225" cy="1085850"/>
          </a:xfrm>
          <a:prstGeom prst="rect">
            <a:avLst/>
          </a:prstGeom>
        </p:spPr>
      </p:pic>
      <p:cxnSp>
        <p:nvCxnSpPr>
          <p:cNvPr id="7" name="Straight Arrow Connector 6"/>
          <p:cNvCxnSpPr/>
          <p:nvPr/>
        </p:nvCxnSpPr>
        <p:spPr>
          <a:xfrm flipV="1">
            <a:off x="3568793" y="3193258"/>
            <a:ext cx="3489138" cy="55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1"/>
          </p:cNvCxnSpPr>
          <p:nvPr/>
        </p:nvCxnSpPr>
        <p:spPr>
          <a:xfrm flipV="1">
            <a:off x="3429000" y="3593647"/>
            <a:ext cx="3619767" cy="89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59629" y="3923926"/>
            <a:ext cx="3701143" cy="1278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896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752600" y="228600"/>
            <a:ext cx="8686800" cy="685800"/>
          </a:xfrm>
          <a:noFill/>
          <a:ln/>
        </p:spPr>
        <p:txBody>
          <a:bodyPr>
            <a:normAutofit fontScale="90000"/>
          </a:bodyPr>
          <a:lstStyle/>
          <a:p>
            <a:r>
              <a:rPr lang="en-US" altLang="en-US" sz="4500">
                <a:cs typeface="Times New Roman" panose="02020603050405020304" pitchFamily="18" charset="0"/>
              </a:rPr>
              <a:t>String Concatenation </a:t>
            </a:r>
          </a:p>
        </p:txBody>
      </p:sp>
      <p:sp>
        <p:nvSpPr>
          <p:cNvPr id="169987" name="Rectangle 3"/>
          <p:cNvSpPr>
            <a:spLocks noGrp="1" noChangeArrowheads="1"/>
          </p:cNvSpPr>
          <p:nvPr>
            <p:ph type="body" idx="1"/>
          </p:nvPr>
        </p:nvSpPr>
        <p:spPr>
          <a:xfrm>
            <a:off x="174171" y="1066800"/>
            <a:ext cx="10907486" cy="5257800"/>
          </a:xfrm>
          <a:noFill/>
          <a:ln/>
        </p:spPr>
        <p:txBody>
          <a:bodyPr/>
          <a:lstStyle/>
          <a:p>
            <a:pPr marL="0" indent="0">
              <a:spcBef>
                <a:spcPct val="0"/>
              </a:spcBef>
              <a:buClrTx/>
              <a:buSzTx/>
              <a:buNone/>
            </a:pPr>
            <a:endParaRPr lang="en-US" altLang="en-US" sz="2900" u="sng" dirty="0">
              <a:cs typeface="Times New Roman" panose="02020603050405020304" pitchFamily="18" charset="0"/>
            </a:endParaRPr>
          </a:p>
          <a:p>
            <a:pPr marL="0" indent="0">
              <a:spcBef>
                <a:spcPct val="0"/>
              </a:spcBef>
              <a:buClrTx/>
              <a:buSzTx/>
              <a:buNone/>
            </a:pPr>
            <a:r>
              <a:rPr lang="en-US" altLang="en-US" sz="2900" u="sng" dirty="0">
                <a:cs typeface="Times New Roman" panose="02020603050405020304" pitchFamily="18" charset="0"/>
              </a:rPr>
              <a:t>// Three strings are concatenated</a:t>
            </a:r>
          </a:p>
          <a:p>
            <a:pPr marL="0" indent="0">
              <a:spcBef>
                <a:spcPct val="0"/>
              </a:spcBef>
              <a:buClrTx/>
              <a:buSzTx/>
              <a:buNone/>
            </a:pPr>
            <a:r>
              <a:rPr lang="en-US" altLang="en-US" sz="2900" u="sng" dirty="0">
                <a:cs typeface="Times New Roman" panose="02020603050405020304" pitchFamily="18" charset="0"/>
              </a:rPr>
              <a:t>String message = "Welcome " + "to " + "Java";</a:t>
            </a:r>
          </a:p>
          <a:p>
            <a:pPr marL="0" indent="0">
              <a:spcBef>
                <a:spcPct val="0"/>
              </a:spcBef>
              <a:buClrTx/>
              <a:buSzTx/>
              <a:buNone/>
            </a:pPr>
            <a:r>
              <a:rPr lang="en-US" altLang="en-US" sz="2900" dirty="0">
                <a:cs typeface="Times New Roman" panose="02020603050405020304" pitchFamily="18" charset="0"/>
              </a:rPr>
              <a:t> </a:t>
            </a:r>
          </a:p>
          <a:p>
            <a:pPr marL="0" indent="0">
              <a:spcBef>
                <a:spcPct val="0"/>
              </a:spcBef>
              <a:buClrTx/>
              <a:buSzTx/>
              <a:buNone/>
            </a:pPr>
            <a:endParaRPr lang="en-US" altLang="en-US" sz="2900" dirty="0">
              <a:cs typeface="Times New Roman" panose="02020603050405020304" pitchFamily="18" charset="0"/>
            </a:endParaRPr>
          </a:p>
          <a:p>
            <a:pPr marL="0" indent="0">
              <a:spcBef>
                <a:spcPct val="0"/>
              </a:spcBef>
              <a:buClrTx/>
              <a:buSzTx/>
              <a:buNone/>
            </a:pPr>
            <a:r>
              <a:rPr lang="en-US" altLang="en-US" sz="2900" u="sng" dirty="0">
                <a:cs typeface="Times New Roman" panose="02020603050405020304" pitchFamily="18" charset="0"/>
              </a:rPr>
              <a:t>// String Chapter is concatenated with number 2</a:t>
            </a:r>
          </a:p>
          <a:p>
            <a:pPr marL="0" indent="0">
              <a:spcBef>
                <a:spcPct val="0"/>
              </a:spcBef>
              <a:buClrTx/>
              <a:buSzTx/>
              <a:buNone/>
            </a:pPr>
            <a:r>
              <a:rPr lang="en-US" altLang="en-US" sz="2900" u="sng" dirty="0">
                <a:cs typeface="Times New Roman" panose="02020603050405020304" pitchFamily="18" charset="0"/>
              </a:rPr>
              <a:t>String s = "Chapter" + 2; // s becomes Chapter2</a:t>
            </a:r>
          </a:p>
          <a:p>
            <a:pPr marL="0" indent="0">
              <a:spcBef>
                <a:spcPct val="0"/>
              </a:spcBef>
              <a:buClrTx/>
              <a:buSzTx/>
              <a:buNone/>
            </a:pPr>
            <a:r>
              <a:rPr lang="en-US" altLang="en-US" sz="2900" dirty="0">
                <a:cs typeface="Times New Roman" panose="02020603050405020304" pitchFamily="18" charset="0"/>
              </a:rPr>
              <a:t> </a:t>
            </a:r>
          </a:p>
          <a:p>
            <a:pPr marL="0" indent="0">
              <a:spcBef>
                <a:spcPct val="0"/>
              </a:spcBef>
              <a:buClrTx/>
              <a:buSzTx/>
              <a:buNone/>
            </a:pPr>
            <a:endParaRPr lang="en-US" altLang="en-US" sz="2900" dirty="0">
              <a:cs typeface="Times New Roman" panose="02020603050405020304" pitchFamily="18" charset="0"/>
            </a:endParaRPr>
          </a:p>
          <a:p>
            <a:pPr marL="0" indent="0">
              <a:spcBef>
                <a:spcPct val="0"/>
              </a:spcBef>
              <a:buClrTx/>
              <a:buSzTx/>
              <a:buNone/>
            </a:pPr>
            <a:r>
              <a:rPr lang="en-US" altLang="en-US" sz="2900" u="sng" dirty="0">
                <a:cs typeface="Times New Roman" panose="02020603050405020304" pitchFamily="18" charset="0"/>
              </a:rPr>
              <a:t>// String Supplement is concatenated with character B</a:t>
            </a:r>
          </a:p>
          <a:p>
            <a:pPr marL="0" indent="0">
              <a:spcBef>
                <a:spcPct val="0"/>
              </a:spcBef>
              <a:buClrTx/>
              <a:buSzTx/>
              <a:buNone/>
            </a:pPr>
            <a:r>
              <a:rPr lang="en-US" altLang="en-US" sz="2900" u="sng" dirty="0">
                <a:cs typeface="Times New Roman" panose="02020603050405020304" pitchFamily="18" charset="0"/>
              </a:rPr>
              <a:t>String s1 = "Supplement" + 'B'; // s1 becomes </a:t>
            </a:r>
            <a:r>
              <a:rPr lang="en-US" altLang="en-US" sz="2900" u="sng" dirty="0" err="1">
                <a:cs typeface="Times New Roman" panose="02020603050405020304" pitchFamily="18" charset="0"/>
              </a:rPr>
              <a:t>SupplementB</a:t>
            </a:r>
            <a:endParaRPr lang="en-US" altLang="en-US" sz="2900" u="sng" dirty="0">
              <a:cs typeface="Times New Roman" panose="02020603050405020304" pitchFamily="18" charset="0"/>
            </a:endParaRPr>
          </a:p>
        </p:txBody>
      </p:sp>
    </p:spTree>
    <p:extLst>
      <p:ext uri="{BB962C8B-B14F-4D97-AF65-F5344CB8AC3E}">
        <p14:creationId xmlns:p14="http://schemas.microsoft.com/office/powerpoint/2010/main" val="4383626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to the Command Line</a:t>
            </a:r>
          </a:p>
        </p:txBody>
      </p:sp>
      <p:sp>
        <p:nvSpPr>
          <p:cNvPr id="3" name="Content Placeholder 2"/>
          <p:cNvSpPr>
            <a:spLocks noGrp="1"/>
          </p:cNvSpPr>
          <p:nvPr>
            <p:ph idx="1"/>
          </p:nvPr>
        </p:nvSpPr>
        <p:spPr>
          <a:xfrm>
            <a:off x="1261872" y="1828800"/>
            <a:ext cx="8595360" cy="5029200"/>
          </a:xfrm>
        </p:spPr>
        <p:txBody>
          <a:bodyPr>
            <a:normAutofit fontScale="92500" lnSpcReduction="10000"/>
          </a:bodyPr>
          <a:lstStyle/>
          <a:p>
            <a:r>
              <a:rPr lang="en-US" dirty="0"/>
              <a:t>We’ll use print and </a:t>
            </a:r>
            <a:r>
              <a:rPr lang="en-US" dirty="0" err="1"/>
              <a:t>println</a:t>
            </a:r>
            <a:r>
              <a:rPr lang="en-US" dirty="0"/>
              <a:t> methods to print to the command line.</a:t>
            </a:r>
          </a:p>
          <a:p>
            <a:pPr lvl="1"/>
            <a:endParaRPr lang="en-US" dirty="0"/>
          </a:p>
          <a:p>
            <a:pPr lvl="1"/>
            <a:r>
              <a:rPr lang="en-US" dirty="0" err="1"/>
              <a:t>System.out.print</a:t>
            </a:r>
            <a:r>
              <a:rPr lang="en-US" dirty="0"/>
              <a:t>();</a:t>
            </a:r>
          </a:p>
          <a:p>
            <a:pPr lvl="1"/>
            <a:endParaRPr lang="en-US" dirty="0"/>
          </a:p>
          <a:p>
            <a:pPr lvl="1"/>
            <a:r>
              <a:rPr lang="en-US" dirty="0" err="1"/>
              <a:t>System.out.println</a:t>
            </a:r>
            <a:r>
              <a:rPr lang="en-US" dirty="0"/>
              <a:t>();</a:t>
            </a:r>
          </a:p>
          <a:p>
            <a:endParaRPr lang="en-US" dirty="0"/>
          </a:p>
          <a:p>
            <a:r>
              <a:rPr lang="en-US" dirty="0"/>
              <a:t>The Python equivalent is the print() function.</a:t>
            </a:r>
          </a:p>
          <a:p>
            <a:pPr lvl="1"/>
            <a:endParaRPr lang="en-US" dirty="0"/>
          </a:p>
          <a:p>
            <a:r>
              <a:rPr lang="en-US" dirty="0"/>
              <a:t>We’ll pass Strings to these methods.</a:t>
            </a:r>
          </a:p>
          <a:p>
            <a:pPr lvl="1"/>
            <a:endParaRPr lang="en-US" dirty="0"/>
          </a:p>
          <a:p>
            <a:pPr lvl="1"/>
            <a:r>
              <a:rPr lang="en-US" dirty="0" err="1"/>
              <a:t>System.out.print</a:t>
            </a:r>
            <a:r>
              <a:rPr lang="en-US" dirty="0"/>
              <a:t>(“Hello World”);</a:t>
            </a:r>
          </a:p>
          <a:p>
            <a:pPr lvl="1"/>
            <a:endParaRPr lang="en-US" dirty="0"/>
          </a:p>
          <a:p>
            <a:pPr lvl="1"/>
            <a:r>
              <a:rPr lang="en-US" dirty="0" err="1"/>
              <a:t>System.out.println</a:t>
            </a:r>
            <a:r>
              <a:rPr lang="en-US" dirty="0"/>
              <a:t>(“Hello “ + “Bob”);</a:t>
            </a:r>
          </a:p>
          <a:p>
            <a:pPr lvl="1"/>
            <a:endParaRPr lang="en-US" dirty="0"/>
          </a:p>
          <a:p>
            <a:pPr lvl="1"/>
            <a:r>
              <a:rPr lang="en-US" dirty="0"/>
              <a:t>String </a:t>
            </a:r>
            <a:r>
              <a:rPr lang="en-US" dirty="0" err="1"/>
              <a:t>str</a:t>
            </a:r>
            <a:r>
              <a:rPr lang="en-US" dirty="0"/>
              <a:t> = “Bob”;</a:t>
            </a:r>
          </a:p>
          <a:p>
            <a:pPr lvl="1"/>
            <a:r>
              <a:rPr lang="en-US" dirty="0" err="1"/>
              <a:t>System.out.println</a:t>
            </a:r>
            <a:r>
              <a:rPr lang="en-US" dirty="0"/>
              <a:t>(</a:t>
            </a:r>
            <a:r>
              <a:rPr lang="en-US" dirty="0" err="1"/>
              <a:t>str</a:t>
            </a:r>
            <a:r>
              <a:rPr lang="en-US" dirty="0"/>
              <a:t>);</a:t>
            </a:r>
          </a:p>
        </p:txBody>
      </p:sp>
    </p:spTree>
    <p:extLst>
      <p:ext uri="{BB962C8B-B14F-4D97-AF65-F5344CB8AC3E}">
        <p14:creationId xmlns:p14="http://schemas.microsoft.com/office/powerpoint/2010/main" val="2271184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to the Command Line</a:t>
            </a:r>
          </a:p>
        </p:txBody>
      </p:sp>
      <p:sp>
        <p:nvSpPr>
          <p:cNvPr id="3" name="Content Placeholder 2"/>
          <p:cNvSpPr>
            <a:spLocks noGrp="1"/>
          </p:cNvSpPr>
          <p:nvPr>
            <p:ph idx="1"/>
          </p:nvPr>
        </p:nvSpPr>
        <p:spPr/>
        <p:txBody>
          <a:bodyPr/>
          <a:lstStyle/>
          <a:p>
            <a:r>
              <a:rPr lang="en-US" dirty="0"/>
              <a:t>We also have available the </a:t>
            </a:r>
            <a:r>
              <a:rPr lang="en-US" dirty="0" err="1"/>
              <a:t>printf</a:t>
            </a:r>
            <a:r>
              <a:rPr lang="en-US" dirty="0"/>
              <a:t> method. Useful if we want to allow further formatting.</a:t>
            </a:r>
          </a:p>
          <a:p>
            <a:endParaRPr lang="en-US" dirty="0"/>
          </a:p>
          <a:p>
            <a:r>
              <a:rPr lang="en-US" dirty="0"/>
              <a:t>Follows quite closely the c style</a:t>
            </a:r>
          </a:p>
          <a:p>
            <a:endParaRPr lang="en-US" dirty="0"/>
          </a:p>
          <a:p>
            <a:r>
              <a:rPr lang="en-US" dirty="0"/>
              <a:t>double total = 5.5;</a:t>
            </a:r>
          </a:p>
          <a:p>
            <a:r>
              <a:rPr lang="en-US" dirty="0" err="1"/>
              <a:t>System.out.printf</a:t>
            </a:r>
            <a:r>
              <a:rPr lang="en-US" dirty="0"/>
              <a:t>("Total is: $%.2f", total); </a:t>
            </a:r>
          </a:p>
          <a:p>
            <a:endParaRPr lang="en-US" dirty="0"/>
          </a:p>
          <a:p>
            <a:r>
              <a:rPr lang="en-US" dirty="0"/>
              <a:t>“Total is $5.50”</a:t>
            </a:r>
          </a:p>
          <a:p>
            <a:endParaRPr lang="en-US" dirty="0"/>
          </a:p>
        </p:txBody>
      </p:sp>
    </p:spTree>
    <p:extLst>
      <p:ext uri="{BB962C8B-B14F-4D97-AF65-F5344CB8AC3E}">
        <p14:creationId xmlns:p14="http://schemas.microsoft.com/office/powerpoint/2010/main" val="2779389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208314" y="381000"/>
            <a:ext cx="7772400" cy="1428750"/>
          </a:xfrm>
          <a:noFill/>
          <a:ln/>
        </p:spPr>
        <p:txBody>
          <a:bodyPr/>
          <a:lstStyle/>
          <a:p>
            <a:r>
              <a:rPr lang="en-US" altLang="en-US"/>
              <a:t>Naming Conventions</a:t>
            </a:r>
          </a:p>
        </p:txBody>
      </p:sp>
      <p:sp>
        <p:nvSpPr>
          <p:cNvPr id="258051" name="Rectangle 3"/>
          <p:cNvSpPr>
            <a:spLocks noGrp="1" noChangeArrowheads="1"/>
          </p:cNvSpPr>
          <p:nvPr>
            <p:ph type="body" idx="1"/>
          </p:nvPr>
        </p:nvSpPr>
        <p:spPr>
          <a:xfrm>
            <a:off x="1284514" y="2090057"/>
            <a:ext cx="7696200" cy="4495800"/>
          </a:xfrm>
          <a:noFill/>
          <a:ln/>
        </p:spPr>
        <p:txBody>
          <a:bodyPr/>
          <a:lstStyle/>
          <a:p>
            <a:pPr algn="just"/>
            <a:r>
              <a:rPr lang="en-US" altLang="en-US" dirty="0"/>
              <a:t>Choose meaningful and descriptive names.</a:t>
            </a:r>
          </a:p>
          <a:p>
            <a:pPr algn="just"/>
            <a:endParaRPr lang="en-US" altLang="en-US" dirty="0"/>
          </a:p>
          <a:p>
            <a:pPr algn="just"/>
            <a:endParaRPr lang="en-US" altLang="en-US" dirty="0"/>
          </a:p>
          <a:p>
            <a:pPr algn="just"/>
            <a:r>
              <a:rPr lang="en-US" altLang="en-US" dirty="0"/>
              <a:t>Variables and method names:  </a:t>
            </a:r>
          </a:p>
          <a:p>
            <a:pPr lvl="1"/>
            <a:r>
              <a:rPr lang="en-US" altLang="en-US" dirty="0"/>
              <a:t>Use lowercase. If the name consists of several words, concatenate all in one, use lowercase for the first word, and capitalize the first letter of each subsequent word in the name. For example, the variables </a:t>
            </a:r>
            <a:r>
              <a:rPr lang="en-US" altLang="en-US" sz="2600" dirty="0">
                <a:latin typeface="Courier New" panose="02070309020205020404" pitchFamily="49" charset="0"/>
              </a:rPr>
              <a:t>radius</a:t>
            </a:r>
            <a:r>
              <a:rPr lang="en-US" altLang="en-US" dirty="0"/>
              <a:t> and </a:t>
            </a:r>
            <a:r>
              <a:rPr lang="en-US" altLang="en-US" sz="2600" dirty="0">
                <a:latin typeface="Courier New" panose="02070309020205020404" pitchFamily="49" charset="0"/>
              </a:rPr>
              <a:t>area</a:t>
            </a:r>
            <a:r>
              <a:rPr lang="en-US" altLang="en-US" dirty="0"/>
              <a:t>, and the method </a:t>
            </a:r>
            <a:r>
              <a:rPr lang="en-US" altLang="en-US" sz="2600" dirty="0" err="1">
                <a:latin typeface="Courier New" panose="02070309020205020404" pitchFamily="49" charset="0"/>
              </a:rPr>
              <a:t>computeArea</a:t>
            </a:r>
            <a:r>
              <a:rPr lang="en-US" altLang="en-US" dirty="0"/>
              <a:t>. </a:t>
            </a:r>
          </a:p>
        </p:txBody>
      </p:sp>
    </p:spTree>
    <p:extLst>
      <p:ext uri="{BB962C8B-B14F-4D97-AF65-F5344CB8AC3E}">
        <p14:creationId xmlns:p14="http://schemas.microsoft.com/office/powerpoint/2010/main" val="383738979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1153886" y="228600"/>
            <a:ext cx="7772400" cy="1428750"/>
          </a:xfrm>
          <a:noFill/>
          <a:ln/>
        </p:spPr>
        <p:txBody>
          <a:bodyPr/>
          <a:lstStyle/>
          <a:p>
            <a:r>
              <a:rPr lang="en-US" altLang="en-US" sz="4000" dirty="0"/>
              <a:t>Naming Conventions, cont.</a:t>
            </a:r>
            <a:endParaRPr lang="en-US" altLang="en-US" dirty="0"/>
          </a:p>
        </p:txBody>
      </p:sp>
      <p:sp>
        <p:nvSpPr>
          <p:cNvPr id="259075" name="Rectangle 3"/>
          <p:cNvSpPr>
            <a:spLocks noGrp="1" noChangeArrowheads="1"/>
          </p:cNvSpPr>
          <p:nvPr>
            <p:ph type="body" idx="1"/>
          </p:nvPr>
        </p:nvSpPr>
        <p:spPr>
          <a:xfrm>
            <a:off x="1262742" y="1905000"/>
            <a:ext cx="7968343" cy="4114800"/>
          </a:xfrm>
          <a:noFill/>
          <a:ln/>
        </p:spPr>
        <p:txBody>
          <a:bodyPr>
            <a:normAutofit/>
          </a:bodyPr>
          <a:lstStyle/>
          <a:p>
            <a:pPr algn="just">
              <a:lnSpc>
                <a:spcPct val="90000"/>
              </a:lnSpc>
            </a:pPr>
            <a:r>
              <a:rPr lang="en-US" altLang="en-US" sz="2800" dirty="0"/>
              <a:t>Class names:</a:t>
            </a:r>
            <a:r>
              <a:rPr lang="en-US" altLang="en-US" sz="2800" dirty="0">
                <a:latin typeface="Book Antiqua" panose="02040602050305030304" pitchFamily="18" charset="0"/>
              </a:rPr>
              <a:t> </a:t>
            </a:r>
          </a:p>
          <a:p>
            <a:pPr lvl="1">
              <a:lnSpc>
                <a:spcPct val="90000"/>
              </a:lnSpc>
            </a:pPr>
            <a:r>
              <a:rPr lang="en-US" altLang="en-US" sz="2400" dirty="0"/>
              <a:t>Capitalize the first letter of each word in the name.  For example, the class names Dog, Cat, and </a:t>
            </a:r>
            <a:r>
              <a:rPr lang="en-US" altLang="en-US" sz="2400" dirty="0" err="1"/>
              <a:t>UniversitySystem</a:t>
            </a:r>
            <a:r>
              <a:rPr lang="en-US" altLang="en-US" sz="2400" dirty="0"/>
              <a:t>.</a:t>
            </a:r>
            <a:endParaRPr lang="en-US" altLang="en-US" sz="2400" dirty="0">
              <a:latin typeface="Book Antiqua" panose="02040602050305030304" pitchFamily="18" charset="0"/>
            </a:endParaRPr>
          </a:p>
          <a:p>
            <a:pPr algn="just">
              <a:lnSpc>
                <a:spcPct val="90000"/>
              </a:lnSpc>
            </a:pPr>
            <a:endParaRPr lang="en-US" altLang="en-US" sz="2800" dirty="0">
              <a:latin typeface="Book Antiqua" panose="02040602050305030304" pitchFamily="18" charset="0"/>
            </a:endParaRPr>
          </a:p>
          <a:p>
            <a:pPr algn="just">
              <a:lnSpc>
                <a:spcPct val="90000"/>
              </a:lnSpc>
              <a:spcBef>
                <a:spcPct val="0"/>
              </a:spcBef>
            </a:pPr>
            <a:r>
              <a:rPr lang="en-US" altLang="en-US" sz="2800" dirty="0"/>
              <a:t>Constants: </a:t>
            </a:r>
          </a:p>
          <a:p>
            <a:pPr lvl="1">
              <a:lnSpc>
                <a:spcPct val="90000"/>
              </a:lnSpc>
            </a:pPr>
            <a:r>
              <a:rPr lang="en-US" altLang="en-US" sz="2400" dirty="0"/>
              <a:t>Capitalize all letters in constants, and use underscores to connect words.  For example, the constant </a:t>
            </a:r>
            <a:r>
              <a:rPr lang="en-US" altLang="en-US" sz="2200" dirty="0"/>
              <a:t>PI and </a:t>
            </a:r>
            <a:r>
              <a:rPr lang="en-US" altLang="en-US" sz="2400" dirty="0" err="1"/>
              <a:t>MAX_VALUE</a:t>
            </a:r>
            <a:endParaRPr lang="en-US" altLang="en-US" sz="2400" dirty="0"/>
          </a:p>
        </p:txBody>
      </p:sp>
    </p:spTree>
    <p:extLst>
      <p:ext uri="{BB962C8B-B14F-4D97-AF65-F5344CB8AC3E}">
        <p14:creationId xmlns:p14="http://schemas.microsoft.com/office/powerpoint/2010/main" val="32278691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lstStyle/>
          <a:p>
            <a:r>
              <a:rPr lang="en-US" dirty="0"/>
              <a:t>As you mature as programmers, you’ll be expected to document your code.</a:t>
            </a:r>
          </a:p>
          <a:p>
            <a:r>
              <a:rPr lang="en-US" dirty="0"/>
              <a:t>Part of this is including comments in the actual source code.</a:t>
            </a:r>
          </a:p>
          <a:p>
            <a:r>
              <a:rPr lang="en-US" dirty="0"/>
              <a:t>Your source files should include header comments.</a:t>
            </a:r>
          </a:p>
          <a:p>
            <a:pPr lvl="1"/>
            <a:r>
              <a:rPr lang="en-US" dirty="0"/>
              <a:t>This is a large comment that includes your name as well as basic idea behind the source code.</a:t>
            </a:r>
          </a:p>
          <a:p>
            <a:pPr lvl="1"/>
            <a:endParaRPr lang="en-US" dirty="0"/>
          </a:p>
          <a:p>
            <a:r>
              <a:rPr lang="en-US" dirty="0"/>
              <a:t>Additionally, you should include comments throughout the code itself.</a:t>
            </a:r>
          </a:p>
          <a:p>
            <a:pPr lvl="1"/>
            <a:r>
              <a:rPr lang="en-US" dirty="0"/>
              <a:t>Use comments to explain methods and classes.</a:t>
            </a:r>
          </a:p>
          <a:p>
            <a:pPr lvl="1"/>
            <a:r>
              <a:rPr lang="en-US" dirty="0"/>
              <a:t>Also use them to explain any code that is not straight-forward.</a:t>
            </a:r>
          </a:p>
        </p:txBody>
      </p:sp>
    </p:spTree>
    <p:extLst>
      <p:ext uri="{BB962C8B-B14F-4D97-AF65-F5344CB8AC3E}">
        <p14:creationId xmlns:p14="http://schemas.microsoft.com/office/powerpoint/2010/main" val="1709005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Indents/Whitespace</a:t>
            </a:r>
          </a:p>
        </p:txBody>
      </p:sp>
      <p:sp>
        <p:nvSpPr>
          <p:cNvPr id="3" name="Content Placeholder 2"/>
          <p:cNvSpPr>
            <a:spLocks noGrp="1"/>
          </p:cNvSpPr>
          <p:nvPr>
            <p:ph idx="1"/>
          </p:nvPr>
        </p:nvSpPr>
        <p:spPr/>
        <p:txBody>
          <a:bodyPr/>
          <a:lstStyle/>
          <a:p>
            <a:r>
              <a:rPr lang="en-US" dirty="0"/>
              <a:t>Many different organizations will have different standards when it comes to indents/whitespace.</a:t>
            </a:r>
          </a:p>
          <a:p>
            <a:r>
              <a:rPr lang="en-US" dirty="0"/>
              <a:t>Indents are horizontal space.</a:t>
            </a:r>
          </a:p>
          <a:p>
            <a:r>
              <a:rPr lang="en-US" dirty="0"/>
              <a:t>Whitespace is vertical space.</a:t>
            </a:r>
          </a:p>
          <a:p>
            <a:endParaRPr lang="en-US" dirty="0"/>
          </a:p>
          <a:p>
            <a:r>
              <a:rPr lang="en-US" dirty="0"/>
              <a:t>For our purposes, I only ask that you be consistent throughout your solutions.</a:t>
            </a:r>
          </a:p>
          <a:p>
            <a:pPr lvl="1"/>
            <a:r>
              <a:rPr lang="en-US" dirty="0"/>
              <a:t>If you use four-space indents at one point, do not switch to three-space indents later on.</a:t>
            </a:r>
          </a:p>
        </p:txBody>
      </p:sp>
    </p:spTree>
    <p:extLst>
      <p:ext uri="{BB962C8B-B14F-4D97-AF65-F5344CB8AC3E}">
        <p14:creationId xmlns:p14="http://schemas.microsoft.com/office/powerpoint/2010/main" val="1380075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Indents Example</a:t>
            </a:r>
          </a:p>
        </p:txBody>
      </p:sp>
      <p:pic>
        <p:nvPicPr>
          <p:cNvPr id="3" name="Picture 2"/>
          <p:cNvPicPr>
            <a:picLocks noChangeAspect="1"/>
          </p:cNvPicPr>
          <p:nvPr/>
        </p:nvPicPr>
        <p:blipFill>
          <a:blip r:embed="rId2"/>
          <a:stretch>
            <a:fillRect/>
          </a:stretch>
        </p:blipFill>
        <p:spPr>
          <a:xfrm>
            <a:off x="1261872" y="2491468"/>
            <a:ext cx="9474465" cy="3092904"/>
          </a:xfrm>
          <a:prstGeom prst="rect">
            <a:avLst/>
          </a:prstGeom>
        </p:spPr>
      </p:pic>
    </p:spTree>
    <p:extLst>
      <p:ext uri="{BB962C8B-B14F-4D97-AF65-F5344CB8AC3E}">
        <p14:creationId xmlns:p14="http://schemas.microsoft.com/office/powerpoint/2010/main" val="125972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a:t>
            </a:r>
          </a:p>
        </p:txBody>
      </p:sp>
      <p:sp>
        <p:nvSpPr>
          <p:cNvPr id="3" name="Content Placeholder 2"/>
          <p:cNvSpPr>
            <a:spLocks noGrp="1"/>
          </p:cNvSpPr>
          <p:nvPr>
            <p:ph idx="1"/>
          </p:nvPr>
        </p:nvSpPr>
        <p:spPr/>
        <p:txBody>
          <a:bodyPr/>
          <a:lstStyle/>
          <a:p>
            <a:r>
              <a:rPr lang="en-US" dirty="0"/>
              <a:t>Worth no points.</a:t>
            </a:r>
          </a:p>
          <a:p>
            <a:endParaRPr lang="en-US" dirty="0"/>
          </a:p>
          <a:p>
            <a:r>
              <a:rPr lang="en-US" dirty="0"/>
              <a:t>Will have absolutely no impact on your grade.</a:t>
            </a:r>
          </a:p>
          <a:p>
            <a:endParaRPr lang="en-US" dirty="0"/>
          </a:p>
          <a:p>
            <a:r>
              <a:rPr lang="en-US" dirty="0"/>
              <a:t>Simply a way for me to get an idea of your individual programming experience.</a:t>
            </a:r>
          </a:p>
        </p:txBody>
      </p:sp>
    </p:spTree>
    <p:extLst>
      <p:ext uri="{BB962C8B-B14F-4D97-AF65-F5344CB8AC3E}">
        <p14:creationId xmlns:p14="http://schemas.microsoft.com/office/powerpoint/2010/main" val="393726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in Mind</a:t>
            </a:r>
          </a:p>
        </p:txBody>
      </p:sp>
      <p:sp>
        <p:nvSpPr>
          <p:cNvPr id="3" name="Content Placeholder 2"/>
          <p:cNvSpPr>
            <a:spLocks noGrp="1"/>
          </p:cNvSpPr>
          <p:nvPr>
            <p:ph idx="1"/>
          </p:nvPr>
        </p:nvSpPr>
        <p:spPr/>
        <p:txBody>
          <a:bodyPr/>
          <a:lstStyle/>
          <a:p>
            <a:r>
              <a:rPr lang="en-US" dirty="0"/>
              <a:t>Indents were absolutely critical in Python.</a:t>
            </a:r>
          </a:p>
          <a:p>
            <a:pPr lvl="1"/>
            <a:r>
              <a:rPr lang="en-US" dirty="0"/>
              <a:t>The logic of the programs depend on the indents.</a:t>
            </a:r>
          </a:p>
          <a:p>
            <a:pPr lvl="1"/>
            <a:endParaRPr lang="en-US" dirty="0"/>
          </a:p>
          <a:p>
            <a:r>
              <a:rPr lang="en-US" dirty="0"/>
              <a:t>This is not the case in Java.</a:t>
            </a:r>
          </a:p>
          <a:p>
            <a:pPr lvl="1"/>
            <a:r>
              <a:rPr lang="en-US" dirty="0"/>
              <a:t>Indents only serve to maintain readability in the code. You could write an </a:t>
            </a:r>
            <a:r>
              <a:rPr lang="en-US"/>
              <a:t>entire Java </a:t>
            </a:r>
            <a:r>
              <a:rPr lang="en-US" dirty="0"/>
              <a:t>program on one line and it </a:t>
            </a:r>
            <a:r>
              <a:rPr lang="en-US"/>
              <a:t>would still work.</a:t>
            </a:r>
          </a:p>
        </p:txBody>
      </p:sp>
    </p:spTree>
    <p:extLst>
      <p:ext uri="{BB962C8B-B14F-4D97-AF65-F5344CB8AC3E}">
        <p14:creationId xmlns:p14="http://schemas.microsoft.com/office/powerpoint/2010/main" val="4038864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1524000" y="130629"/>
            <a:ext cx="9144000" cy="2481325"/>
          </a:xfrm>
        </p:spPr>
        <p:txBody>
          <a:bodyPr>
            <a:normAutofit fontScale="90000"/>
          </a:bodyPr>
          <a:lstStyle/>
          <a:p>
            <a:r>
              <a:rPr lang="en-US" altLang="en-US" dirty="0"/>
              <a:t>Differences between Variables of </a:t>
            </a:r>
            <a:br>
              <a:rPr lang="en-US" altLang="en-US" dirty="0"/>
            </a:br>
            <a:r>
              <a:rPr lang="en-US" altLang="en-US" dirty="0"/>
              <a:t>Primitive Data Types and Object Types</a:t>
            </a:r>
            <a:br>
              <a:rPr lang="en-US" altLang="en-US" b="1" dirty="0">
                <a:latin typeface="Courier" charset="0"/>
              </a:rPr>
            </a:br>
            <a:endParaRPr lang="en-US" altLang="en-US" b="1" dirty="0">
              <a:latin typeface="Courier" charset="0"/>
            </a:endParaRPr>
          </a:p>
        </p:txBody>
      </p:sp>
      <p:sp>
        <p:nvSpPr>
          <p:cNvPr id="197641" name="Rectangle 9"/>
          <p:cNvSpPr>
            <a:spLocks noChangeArrowheads="1"/>
          </p:cNvSpPr>
          <p:nvPr/>
        </p:nvSpPr>
        <p:spPr bwMode="auto">
          <a:xfrm>
            <a:off x="4637088" y="24272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7643" name="Rectangle 11"/>
          <p:cNvSpPr>
            <a:spLocks noChangeArrowheads="1"/>
          </p:cNvSpPr>
          <p:nvPr/>
        </p:nvSpPr>
        <p:spPr bwMode="auto">
          <a:xfrm>
            <a:off x="3895725" y="28860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 name="Picture 1"/>
          <p:cNvPicPr>
            <a:picLocks noChangeAspect="1"/>
          </p:cNvPicPr>
          <p:nvPr/>
        </p:nvPicPr>
        <p:blipFill>
          <a:blip r:embed="rId2"/>
          <a:stretch>
            <a:fillRect/>
          </a:stretch>
        </p:blipFill>
        <p:spPr>
          <a:xfrm>
            <a:off x="893989" y="3344862"/>
            <a:ext cx="9925050" cy="2028825"/>
          </a:xfrm>
          <a:prstGeom prst="rect">
            <a:avLst/>
          </a:prstGeom>
        </p:spPr>
      </p:pic>
    </p:spTree>
    <p:extLst>
      <p:ext uri="{BB962C8B-B14F-4D97-AF65-F5344CB8AC3E}">
        <p14:creationId xmlns:p14="http://schemas.microsoft.com/office/powerpoint/2010/main" val="3853603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860468" y="212768"/>
            <a:ext cx="7772400" cy="1428750"/>
          </a:xfrm>
        </p:spPr>
        <p:txBody>
          <a:bodyPr>
            <a:normAutofit fontScale="90000"/>
          </a:bodyPr>
          <a:lstStyle/>
          <a:p>
            <a:r>
              <a:rPr lang="en-US" altLang="en-US" dirty="0"/>
              <a:t>Copying Variables of Primitive Data Types and Object Types</a:t>
            </a:r>
          </a:p>
        </p:txBody>
      </p:sp>
      <p:sp>
        <p:nvSpPr>
          <p:cNvPr id="253959" name="Rectangle 7"/>
          <p:cNvSpPr>
            <a:spLocks noChangeArrowheads="1"/>
          </p:cNvSpPr>
          <p:nvPr/>
        </p:nvSpPr>
        <p:spPr bwMode="auto">
          <a:xfrm>
            <a:off x="1524001" y="2372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961" name="Rectangle 9"/>
          <p:cNvSpPr>
            <a:spLocks noChangeArrowheads="1"/>
          </p:cNvSpPr>
          <p:nvPr/>
        </p:nvSpPr>
        <p:spPr bwMode="auto">
          <a:xfrm>
            <a:off x="1524001" y="2645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3960" name="Object 8"/>
          <p:cNvGraphicFramePr>
            <a:graphicFrameLocks noChangeAspect="1"/>
          </p:cNvGraphicFramePr>
          <p:nvPr>
            <p:extLst>
              <p:ext uri="{D42A27DB-BD31-4B8C-83A1-F6EECF244321}">
                <p14:modId xmlns:p14="http://schemas.microsoft.com/office/powerpoint/2010/main" val="3088938802"/>
              </p:ext>
            </p:extLst>
          </p:nvPr>
        </p:nvGraphicFramePr>
        <p:xfrm>
          <a:off x="1860468" y="2046226"/>
          <a:ext cx="7772400" cy="4317270"/>
        </p:xfrm>
        <a:graphic>
          <a:graphicData uri="http://schemas.openxmlformats.org/presentationml/2006/ole">
            <mc:AlternateContent xmlns:mc="http://schemas.openxmlformats.org/markup-compatibility/2006">
              <mc:Choice xmlns:v="urn:schemas-microsoft-com:vml" Requires="v">
                <p:oleObj spid="_x0000_s2108" name="Picture" r:id="rId3" imgW="2156460" imgH="1197864" progId="Word.Picture.8">
                  <p:embed/>
                </p:oleObj>
              </mc:Choice>
              <mc:Fallback>
                <p:oleObj name="Picture" r:id="rId3" imgW="2156460" imgH="11978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468" y="2046226"/>
                        <a:ext cx="7772400" cy="4317270"/>
                      </a:xfrm>
                      <a:prstGeom prst="rect">
                        <a:avLst/>
                      </a:prstGeom>
                      <a:solidFill>
                        <a:schemeClr val="tx1"/>
                      </a:solidFill>
                    </p:spPr>
                  </p:pic>
                </p:oleObj>
              </mc:Fallback>
            </mc:AlternateContent>
          </a:graphicData>
        </a:graphic>
      </p:graphicFrame>
      <p:sp>
        <p:nvSpPr>
          <p:cNvPr id="253963" name="Rectangle 11"/>
          <p:cNvSpPr>
            <a:spLocks noChangeArrowheads="1"/>
          </p:cNvSpPr>
          <p:nvPr/>
        </p:nvSpPr>
        <p:spPr bwMode="auto">
          <a:xfrm>
            <a:off x="1524001" y="2372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153660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1860468" y="212768"/>
            <a:ext cx="7772400" cy="1428750"/>
          </a:xfrm>
        </p:spPr>
        <p:txBody>
          <a:bodyPr>
            <a:normAutofit fontScale="90000"/>
          </a:bodyPr>
          <a:lstStyle/>
          <a:p>
            <a:r>
              <a:rPr lang="en-US" altLang="en-US" dirty="0"/>
              <a:t>Copying Variables of Primitive Data Types and Object Types</a:t>
            </a:r>
          </a:p>
        </p:txBody>
      </p:sp>
      <p:sp>
        <p:nvSpPr>
          <p:cNvPr id="253959" name="Rectangle 7"/>
          <p:cNvSpPr>
            <a:spLocks noChangeArrowheads="1"/>
          </p:cNvSpPr>
          <p:nvPr/>
        </p:nvSpPr>
        <p:spPr bwMode="auto">
          <a:xfrm>
            <a:off x="1524001" y="2372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961" name="Rectangle 9"/>
          <p:cNvSpPr>
            <a:spLocks noChangeArrowheads="1"/>
          </p:cNvSpPr>
          <p:nvPr/>
        </p:nvSpPr>
        <p:spPr bwMode="auto">
          <a:xfrm>
            <a:off x="1524001" y="2645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963" name="Rectangle 11"/>
          <p:cNvSpPr>
            <a:spLocks noChangeArrowheads="1"/>
          </p:cNvSpPr>
          <p:nvPr/>
        </p:nvSpPr>
        <p:spPr bwMode="auto">
          <a:xfrm>
            <a:off x="1524001" y="2372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pic>
        <p:nvPicPr>
          <p:cNvPr id="2" name="Picture 1"/>
          <p:cNvPicPr>
            <a:picLocks noChangeAspect="1"/>
          </p:cNvPicPr>
          <p:nvPr/>
        </p:nvPicPr>
        <p:blipFill>
          <a:blip r:embed="rId2"/>
          <a:stretch>
            <a:fillRect/>
          </a:stretch>
        </p:blipFill>
        <p:spPr>
          <a:xfrm>
            <a:off x="898071" y="2030866"/>
            <a:ext cx="10031186" cy="4626452"/>
          </a:xfrm>
          <a:prstGeom prst="rect">
            <a:avLst/>
          </a:prstGeom>
        </p:spPr>
      </p:pic>
    </p:spTree>
    <p:extLst>
      <p:ext uri="{BB962C8B-B14F-4D97-AF65-F5344CB8AC3E}">
        <p14:creationId xmlns:p14="http://schemas.microsoft.com/office/powerpoint/2010/main" val="266064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09169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 User Input</a:t>
            </a:r>
          </a:p>
        </p:txBody>
      </p:sp>
      <p:sp>
        <p:nvSpPr>
          <p:cNvPr id="3" name="Content Placeholder 2"/>
          <p:cNvSpPr>
            <a:spLocks noGrp="1"/>
          </p:cNvSpPr>
          <p:nvPr>
            <p:ph idx="1"/>
          </p:nvPr>
        </p:nvSpPr>
        <p:spPr/>
        <p:txBody>
          <a:bodyPr/>
          <a:lstStyle/>
          <a:p>
            <a:endParaRPr lang="en-US" dirty="0"/>
          </a:p>
          <a:p>
            <a:r>
              <a:rPr lang="en-US" dirty="0"/>
              <a:t>We’ve seen how we might </a:t>
            </a:r>
            <a:r>
              <a:rPr lang="en-US"/>
              <a:t>set variable </a:t>
            </a:r>
            <a:r>
              <a:rPr lang="en-US" dirty="0"/>
              <a:t>values in our programs.</a:t>
            </a:r>
          </a:p>
          <a:p>
            <a:endParaRPr lang="en-US" dirty="0"/>
          </a:p>
          <a:p>
            <a:r>
              <a:rPr lang="en-US" dirty="0"/>
              <a:t>This is useful; however, we need to have the ability for the user to enter his own data.</a:t>
            </a:r>
          </a:p>
          <a:p>
            <a:endParaRPr lang="en-US" dirty="0"/>
          </a:p>
          <a:p>
            <a:r>
              <a:rPr lang="en-US" dirty="0"/>
              <a:t>We can do this in java.</a:t>
            </a:r>
          </a:p>
          <a:p>
            <a:endParaRPr lang="en-US" dirty="0"/>
          </a:p>
          <a:p>
            <a:r>
              <a:rPr lang="en-US" dirty="0"/>
              <a:t>However, as we’ll see, there are some pitfalls whenever we allow the user control in our programs.</a:t>
            </a:r>
          </a:p>
        </p:txBody>
      </p:sp>
    </p:spTree>
    <p:extLst>
      <p:ext uri="{BB962C8B-B14F-4D97-AF65-F5344CB8AC3E}">
        <p14:creationId xmlns:p14="http://schemas.microsoft.com/office/powerpoint/2010/main" val="158819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 User Input</a:t>
            </a:r>
          </a:p>
        </p:txBody>
      </p:sp>
      <p:sp>
        <p:nvSpPr>
          <p:cNvPr id="3" name="Content Placeholder 2"/>
          <p:cNvSpPr>
            <a:spLocks noGrp="1"/>
          </p:cNvSpPr>
          <p:nvPr>
            <p:ph idx="1"/>
          </p:nvPr>
        </p:nvSpPr>
        <p:spPr/>
        <p:txBody>
          <a:bodyPr/>
          <a:lstStyle/>
          <a:p>
            <a:endParaRPr lang="en-US" dirty="0"/>
          </a:p>
          <a:p>
            <a:r>
              <a:rPr lang="en-US" dirty="0"/>
              <a:t>In order to read in user input, we’ll begin by creating a Scanner object.</a:t>
            </a:r>
          </a:p>
          <a:p>
            <a:pPr lvl="1"/>
            <a:r>
              <a:rPr lang="en-US" dirty="0"/>
              <a:t>Scanner input = </a:t>
            </a:r>
            <a:r>
              <a:rPr lang="en-US" b="1" dirty="0"/>
              <a:t>new Scanner(System.</a:t>
            </a:r>
            <a:r>
              <a:rPr lang="en-US" b="1" i="1" dirty="0"/>
              <a:t>in);</a:t>
            </a:r>
          </a:p>
          <a:p>
            <a:endParaRPr lang="en-US" b="1" i="1" dirty="0"/>
          </a:p>
          <a:p>
            <a:r>
              <a:rPr lang="en-US" dirty="0"/>
              <a:t>The input to this Scanner object is the System.in input stream.</a:t>
            </a:r>
          </a:p>
          <a:p>
            <a:pPr lvl="1"/>
            <a:r>
              <a:rPr lang="en-US" dirty="0"/>
              <a:t>This is the standard input stream in java. It essentially hooks our Scanner object straight to the command line or terminal.</a:t>
            </a:r>
          </a:p>
          <a:p>
            <a:endParaRPr lang="en-US" dirty="0"/>
          </a:p>
          <a:p>
            <a:r>
              <a:rPr lang="en-US" dirty="0"/>
              <a:t>We can now use this Scanner object, input, to read in values from the command line.</a:t>
            </a:r>
          </a:p>
        </p:txBody>
      </p:sp>
    </p:spTree>
    <p:extLst>
      <p:ext uri="{BB962C8B-B14F-4D97-AF65-F5344CB8AC3E}">
        <p14:creationId xmlns:p14="http://schemas.microsoft.com/office/powerpoint/2010/main" val="441720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 User Input</a:t>
            </a:r>
          </a:p>
        </p:txBody>
      </p:sp>
      <p:sp>
        <p:nvSpPr>
          <p:cNvPr id="3" name="Content Placeholder 2"/>
          <p:cNvSpPr>
            <a:spLocks noGrp="1"/>
          </p:cNvSpPr>
          <p:nvPr>
            <p:ph idx="1"/>
          </p:nvPr>
        </p:nvSpPr>
        <p:spPr/>
        <p:txBody>
          <a:bodyPr/>
          <a:lstStyle/>
          <a:p>
            <a:endParaRPr lang="en-US" dirty="0"/>
          </a:p>
          <a:p>
            <a:r>
              <a:rPr lang="en-US" dirty="0"/>
              <a:t>We’ll do so with the use of a few different methods.</a:t>
            </a:r>
          </a:p>
          <a:p>
            <a:pPr lvl="1"/>
            <a:endParaRPr lang="en-US" altLang="en-US" u="sng" dirty="0">
              <a:latin typeface="Palatino" pitchFamily="18" charset="0"/>
              <a:ea typeface="PMingLiU" panose="02020500000000000000" pitchFamily="18" charset="-120"/>
            </a:endParaRPr>
          </a:p>
          <a:p>
            <a:pPr lvl="1"/>
            <a:r>
              <a:rPr lang="en-US" altLang="en-US" dirty="0">
                <a:latin typeface="Palatino" pitchFamily="18" charset="0"/>
                <a:ea typeface="PMingLiU" panose="02020500000000000000" pitchFamily="18" charset="-120"/>
              </a:rPr>
              <a:t>next()				//grabs the next String	</a:t>
            </a:r>
          </a:p>
          <a:p>
            <a:pPr lvl="1"/>
            <a:r>
              <a:rPr lang="en-US" altLang="en-US" dirty="0">
                <a:latin typeface="Palatino" pitchFamily="18" charset="0"/>
                <a:ea typeface="PMingLiU" panose="02020500000000000000" pitchFamily="18" charset="-120"/>
              </a:rPr>
              <a:t>nextByte()</a:t>
            </a:r>
          </a:p>
          <a:p>
            <a:pPr lvl="1"/>
            <a:r>
              <a:rPr lang="en-US" altLang="en-US" dirty="0">
                <a:latin typeface="Palatino" pitchFamily="18" charset="0"/>
                <a:ea typeface="PMingLiU" panose="02020500000000000000" pitchFamily="18" charset="-120"/>
              </a:rPr>
              <a:t>nextShort()</a:t>
            </a:r>
          </a:p>
          <a:p>
            <a:pPr lvl="1"/>
            <a:r>
              <a:rPr lang="en-US" altLang="en-US" dirty="0">
                <a:latin typeface="Palatino" pitchFamily="18" charset="0"/>
                <a:ea typeface="PMingLiU" panose="02020500000000000000" pitchFamily="18" charset="-120"/>
              </a:rPr>
              <a:t>nextInt()</a:t>
            </a:r>
          </a:p>
          <a:p>
            <a:pPr lvl="1"/>
            <a:r>
              <a:rPr lang="en-US" altLang="en-US" dirty="0">
                <a:latin typeface="Palatino" pitchFamily="18" charset="0"/>
                <a:ea typeface="PMingLiU" panose="02020500000000000000" pitchFamily="18" charset="-120"/>
              </a:rPr>
              <a:t>nextLong()</a:t>
            </a:r>
          </a:p>
          <a:p>
            <a:pPr lvl="1"/>
            <a:r>
              <a:rPr lang="en-US" altLang="en-US" dirty="0">
                <a:latin typeface="Palatino" pitchFamily="18" charset="0"/>
                <a:ea typeface="PMingLiU" panose="02020500000000000000" pitchFamily="18" charset="-120"/>
              </a:rPr>
              <a:t>nextFloat()</a:t>
            </a:r>
          </a:p>
          <a:p>
            <a:pPr lvl="1"/>
            <a:r>
              <a:rPr lang="en-US" altLang="en-US" dirty="0">
                <a:latin typeface="Palatino" pitchFamily="18" charset="0"/>
                <a:ea typeface="PMingLiU" panose="02020500000000000000" pitchFamily="18" charset="-120"/>
              </a:rPr>
              <a:t>nextDouble()</a:t>
            </a:r>
          </a:p>
          <a:p>
            <a:pPr lvl="1"/>
            <a:r>
              <a:rPr lang="en-US" altLang="en-US" dirty="0">
                <a:latin typeface="Palatino" pitchFamily="18" charset="0"/>
                <a:ea typeface="PMingLiU" panose="02020500000000000000" pitchFamily="18" charset="-120"/>
              </a:rPr>
              <a:t>nextBoolean()</a:t>
            </a:r>
            <a:endParaRPr lang="en-US" dirty="0"/>
          </a:p>
        </p:txBody>
      </p:sp>
    </p:spTree>
    <p:extLst>
      <p:ext uri="{BB962C8B-B14F-4D97-AF65-F5344CB8AC3E}">
        <p14:creationId xmlns:p14="http://schemas.microsoft.com/office/powerpoint/2010/main" val="3158175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180703"/>
            <a:ext cx="9692640" cy="646611"/>
          </a:xfrm>
        </p:spPr>
        <p:txBody>
          <a:bodyPr>
            <a:normAutofit fontScale="90000"/>
          </a:bodyPr>
          <a:lstStyle/>
          <a:p>
            <a:r>
              <a:rPr lang="en-US" dirty="0"/>
              <a:t>Reading in User Input</a:t>
            </a:r>
          </a:p>
        </p:txBody>
      </p:sp>
      <p:pic>
        <p:nvPicPr>
          <p:cNvPr id="5" name="Picture 4"/>
          <p:cNvPicPr>
            <a:picLocks noChangeAspect="1"/>
          </p:cNvPicPr>
          <p:nvPr/>
        </p:nvPicPr>
        <p:blipFill>
          <a:blip r:embed="rId2"/>
          <a:stretch>
            <a:fillRect/>
          </a:stretch>
        </p:blipFill>
        <p:spPr>
          <a:xfrm>
            <a:off x="300446" y="827314"/>
            <a:ext cx="10345783" cy="6006650"/>
          </a:xfrm>
          <a:prstGeom prst="rect">
            <a:avLst/>
          </a:prstGeom>
        </p:spPr>
      </p:pic>
    </p:spTree>
    <p:extLst>
      <p:ext uri="{BB962C8B-B14F-4D97-AF65-F5344CB8AC3E}">
        <p14:creationId xmlns:p14="http://schemas.microsoft.com/office/powerpoint/2010/main" val="771955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a:t>
            </a:r>
          </a:p>
        </p:txBody>
      </p:sp>
      <p:sp>
        <p:nvSpPr>
          <p:cNvPr id="3" name="Content Placeholder 2"/>
          <p:cNvSpPr>
            <a:spLocks noGrp="1"/>
          </p:cNvSpPr>
          <p:nvPr>
            <p:ph idx="1"/>
          </p:nvPr>
        </p:nvSpPr>
        <p:spPr/>
        <p:txBody>
          <a:bodyPr/>
          <a:lstStyle/>
          <a:p>
            <a:endParaRPr lang="en-US" dirty="0"/>
          </a:p>
          <a:p>
            <a:r>
              <a:rPr lang="en-US" dirty="0"/>
              <a:t>As we have just seen, there are some pitfalls we need to be careful to avoid.</a:t>
            </a:r>
          </a:p>
          <a:p>
            <a:pPr lvl="1"/>
            <a:r>
              <a:rPr lang="en-US" dirty="0"/>
              <a:t>Reading in a String when we expect a double/int.</a:t>
            </a:r>
          </a:p>
          <a:p>
            <a:pPr lvl="1"/>
            <a:r>
              <a:rPr lang="en-US" dirty="0"/>
              <a:t>Reading in a double when we expect an int.</a:t>
            </a:r>
          </a:p>
          <a:p>
            <a:pPr lvl="1"/>
            <a:r>
              <a:rPr lang="en-US" dirty="0"/>
              <a:t>Reading in negative values when we expect non-negative values.</a:t>
            </a:r>
          </a:p>
          <a:p>
            <a:endParaRPr lang="en-US" dirty="0"/>
          </a:p>
          <a:p>
            <a:r>
              <a:rPr lang="en-US" dirty="0"/>
              <a:t>Towards the end of the class, we’ll look at exception handling, which will allow us to gracefully check for these errors and handle them in an elegant way.</a:t>
            </a:r>
          </a:p>
          <a:p>
            <a:pPr lvl="1"/>
            <a:r>
              <a:rPr lang="en-US" dirty="0"/>
              <a:t>Handle them without crashing!</a:t>
            </a:r>
          </a:p>
        </p:txBody>
      </p:sp>
    </p:spTree>
    <p:extLst>
      <p:ext uri="{BB962C8B-B14F-4D97-AF65-F5344CB8AC3E}">
        <p14:creationId xmlns:p14="http://schemas.microsoft.com/office/powerpoint/2010/main" val="41302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Intro</a:t>
            </a:r>
          </a:p>
        </p:txBody>
      </p:sp>
      <p:sp>
        <p:nvSpPr>
          <p:cNvPr id="3" name="Content Placeholder 2"/>
          <p:cNvSpPr>
            <a:spLocks noGrp="1"/>
          </p:cNvSpPr>
          <p:nvPr>
            <p:ph idx="1"/>
          </p:nvPr>
        </p:nvSpPr>
        <p:spPr/>
        <p:txBody>
          <a:bodyPr/>
          <a:lstStyle/>
          <a:p>
            <a:r>
              <a:rPr lang="en-US" dirty="0"/>
              <a:t>Writing a Java program</a:t>
            </a:r>
          </a:p>
          <a:p>
            <a:r>
              <a:rPr lang="en-US" dirty="0"/>
              <a:t>Anatomy of a Java program</a:t>
            </a:r>
          </a:p>
          <a:p>
            <a:r>
              <a:rPr lang="en-US" dirty="0"/>
              <a:t>Primitive types</a:t>
            </a:r>
          </a:p>
          <a:p>
            <a:r>
              <a:rPr lang="en-US" dirty="0"/>
              <a:t>Declaring/Assigning variables</a:t>
            </a:r>
          </a:p>
          <a:p>
            <a:r>
              <a:rPr lang="en-US" dirty="0"/>
              <a:t>Constants</a:t>
            </a:r>
          </a:p>
          <a:p>
            <a:r>
              <a:rPr lang="en-US" dirty="0"/>
              <a:t>Strings</a:t>
            </a:r>
          </a:p>
          <a:p>
            <a:r>
              <a:rPr lang="en-US" dirty="0"/>
              <a:t>Printing to the command line</a:t>
            </a:r>
          </a:p>
          <a:p>
            <a:r>
              <a:rPr lang="en-US" dirty="0"/>
              <a:t>Conventions in java</a:t>
            </a:r>
          </a:p>
          <a:p>
            <a:endParaRPr lang="en-US" dirty="0"/>
          </a:p>
          <a:p>
            <a:endParaRPr lang="en-US" dirty="0"/>
          </a:p>
        </p:txBody>
      </p:sp>
    </p:spTree>
    <p:extLst>
      <p:ext uri="{BB962C8B-B14F-4D97-AF65-F5344CB8AC3E}">
        <p14:creationId xmlns:p14="http://schemas.microsoft.com/office/powerpoint/2010/main" val="3946368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1b</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9172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Java Environment</a:t>
            </a:r>
          </a:p>
        </p:txBody>
      </p:sp>
      <p:sp>
        <p:nvSpPr>
          <p:cNvPr id="3" name="Content Placeholder 2"/>
          <p:cNvSpPr>
            <a:spLocks noGrp="1"/>
          </p:cNvSpPr>
          <p:nvPr>
            <p:ph idx="1"/>
          </p:nvPr>
        </p:nvSpPr>
        <p:spPr/>
        <p:txBody>
          <a:bodyPr/>
          <a:lstStyle/>
          <a:p>
            <a:r>
              <a:rPr lang="en-US" dirty="0"/>
              <a:t>Although the lab computers have Java set up, you may want to work from your home computers/laptops.</a:t>
            </a:r>
          </a:p>
          <a:p>
            <a:endParaRPr lang="en-US" dirty="0"/>
          </a:p>
          <a:p>
            <a:r>
              <a:rPr lang="en-US" dirty="0"/>
              <a:t>I would suggest either </a:t>
            </a:r>
            <a:r>
              <a:rPr lang="en-US" dirty="0" err="1"/>
              <a:t>JDK</a:t>
            </a:r>
            <a:r>
              <a:rPr lang="en-US" dirty="0"/>
              <a:t> 7 or 8. The standard edition will be most appropriate.</a:t>
            </a:r>
          </a:p>
          <a:p>
            <a:pPr lvl="1"/>
            <a:r>
              <a:rPr lang="en-US" dirty="0">
                <a:hlinkClick r:id="rId2"/>
              </a:rPr>
              <a:t>http://www.oracle.com/technetwork/java/javase/downloads/jdk8-downloads-2133151.html</a:t>
            </a:r>
            <a:endParaRPr lang="en-US" dirty="0"/>
          </a:p>
          <a:p>
            <a:pPr lvl="1"/>
            <a:endParaRPr lang="en-US" dirty="0"/>
          </a:p>
          <a:p>
            <a:r>
              <a:rPr lang="en-US" dirty="0"/>
              <a:t>Be sure to download the </a:t>
            </a:r>
            <a:r>
              <a:rPr lang="en-US" dirty="0" err="1"/>
              <a:t>JDK</a:t>
            </a:r>
            <a:r>
              <a:rPr lang="en-US" dirty="0"/>
              <a:t> before downloading Eclipse.</a:t>
            </a:r>
          </a:p>
          <a:p>
            <a:pPr lvl="1"/>
            <a:endParaRPr lang="en-US" dirty="0"/>
          </a:p>
        </p:txBody>
      </p:sp>
    </p:spTree>
    <p:extLst>
      <p:ext uri="{BB962C8B-B14F-4D97-AF65-F5344CB8AC3E}">
        <p14:creationId xmlns:p14="http://schemas.microsoft.com/office/powerpoint/2010/main" val="2145965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Eclipse</a:t>
            </a:r>
          </a:p>
        </p:txBody>
      </p:sp>
      <p:sp>
        <p:nvSpPr>
          <p:cNvPr id="3" name="Content Placeholder 2"/>
          <p:cNvSpPr>
            <a:spLocks noGrp="1"/>
          </p:cNvSpPr>
          <p:nvPr>
            <p:ph idx="1"/>
          </p:nvPr>
        </p:nvSpPr>
        <p:spPr/>
        <p:txBody>
          <a:bodyPr/>
          <a:lstStyle/>
          <a:p>
            <a:endParaRPr lang="en-US" dirty="0"/>
          </a:p>
          <a:p>
            <a:r>
              <a:rPr lang="en-US" dirty="0"/>
              <a:t>Interactive Development Environment (IDE) for the Java language.</a:t>
            </a:r>
          </a:p>
          <a:p>
            <a:r>
              <a:rPr lang="en-US" dirty="0"/>
              <a:t>Allows us to more efficiently create, edit, and run our programs.</a:t>
            </a:r>
          </a:p>
          <a:p>
            <a:r>
              <a:rPr lang="en-US" dirty="0"/>
              <a:t>Eclipse’s debugger also allows us to more quickly find problems in our code.</a:t>
            </a:r>
          </a:p>
          <a:p>
            <a:r>
              <a:rPr lang="en-US" dirty="0"/>
              <a:t>One drawback in Eclipse is that it is sometimes too powerful…</a:t>
            </a:r>
          </a:p>
        </p:txBody>
      </p:sp>
    </p:spTree>
    <p:extLst>
      <p:ext uri="{BB962C8B-B14F-4D97-AF65-F5344CB8AC3E}">
        <p14:creationId xmlns:p14="http://schemas.microsoft.com/office/powerpoint/2010/main" val="21323598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Eclipse</a:t>
            </a:r>
          </a:p>
        </p:txBody>
      </p:sp>
      <p:sp>
        <p:nvSpPr>
          <p:cNvPr id="3" name="Content Placeholder 2"/>
          <p:cNvSpPr>
            <a:spLocks noGrp="1"/>
          </p:cNvSpPr>
          <p:nvPr>
            <p:ph idx="1"/>
          </p:nvPr>
        </p:nvSpPr>
        <p:spPr/>
        <p:txBody>
          <a:bodyPr/>
          <a:lstStyle/>
          <a:p>
            <a:endParaRPr lang="en-US" dirty="0"/>
          </a:p>
          <a:p>
            <a:r>
              <a:rPr lang="en-US" dirty="0"/>
              <a:t>Web link to download Eclipse</a:t>
            </a:r>
          </a:p>
          <a:p>
            <a:pPr lvl="1"/>
            <a:r>
              <a:rPr lang="en-US" dirty="0">
                <a:hlinkClick r:id="rId2"/>
              </a:rPr>
              <a:t>http://www.eclipse.org/downloads/</a:t>
            </a:r>
            <a:endParaRPr lang="en-US" dirty="0"/>
          </a:p>
          <a:p>
            <a:pPr lvl="1"/>
            <a:r>
              <a:rPr lang="en-US" dirty="0"/>
              <a:t>Fairly basic installation</a:t>
            </a:r>
          </a:p>
          <a:p>
            <a:pPr lvl="1"/>
            <a:r>
              <a:rPr lang="en-US" dirty="0"/>
              <a:t>Available for Windows, Mac, and Linux</a:t>
            </a:r>
          </a:p>
          <a:p>
            <a:pPr lvl="1"/>
            <a:endParaRPr lang="en-US" dirty="0"/>
          </a:p>
          <a:p>
            <a:pPr lvl="1"/>
            <a:endParaRPr lang="en-US" dirty="0"/>
          </a:p>
          <a:p>
            <a:r>
              <a:rPr lang="en-US" dirty="0"/>
              <a:t>Good tutorial on Eclipse Basics</a:t>
            </a:r>
          </a:p>
          <a:p>
            <a:pPr lvl="1"/>
            <a:r>
              <a:rPr lang="en-US" dirty="0"/>
              <a:t>Eclipse Supplement on D2L content tab.</a:t>
            </a:r>
          </a:p>
        </p:txBody>
      </p:sp>
    </p:spTree>
    <p:extLst>
      <p:ext uri="{BB962C8B-B14F-4D97-AF65-F5344CB8AC3E}">
        <p14:creationId xmlns:p14="http://schemas.microsoft.com/office/powerpoint/2010/main" val="15388741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Eclipse Demo</a:t>
            </a:r>
          </a:p>
        </p:txBody>
      </p:sp>
      <p:sp>
        <p:nvSpPr>
          <p:cNvPr id="5" name="Content Placeholder 4"/>
          <p:cNvSpPr>
            <a:spLocks noGrp="1"/>
          </p:cNvSpPr>
          <p:nvPr>
            <p:ph idx="1"/>
          </p:nvPr>
        </p:nvSpPr>
        <p:spPr/>
        <p:txBody>
          <a:bodyPr/>
          <a:lstStyle/>
          <a:p>
            <a:endParaRPr lang="en-US" dirty="0"/>
          </a:p>
          <a:p>
            <a:r>
              <a:rPr lang="en-US" dirty="0"/>
              <a:t>Let’s quickly create the Hello World example in Eclipse.</a:t>
            </a:r>
          </a:p>
        </p:txBody>
      </p:sp>
    </p:spTree>
    <p:extLst>
      <p:ext uri="{BB962C8B-B14F-4D97-AF65-F5344CB8AC3E}">
        <p14:creationId xmlns:p14="http://schemas.microsoft.com/office/powerpoint/2010/main" val="3737178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1c</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7959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Lab1</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47458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E18A-B4EF-43F6-934C-EDDD832C1969}"/>
              </a:ext>
            </a:extLst>
          </p:cNvPr>
          <p:cNvSpPr>
            <a:spLocks noGrp="1"/>
          </p:cNvSpPr>
          <p:nvPr>
            <p:ph type="title"/>
          </p:nvPr>
        </p:nvSpPr>
        <p:spPr/>
        <p:txBody>
          <a:bodyPr/>
          <a:lstStyle/>
          <a:p>
            <a:r>
              <a:rPr lang="en-US" dirty="0"/>
              <a:t>Assignment 1</a:t>
            </a:r>
          </a:p>
        </p:txBody>
      </p:sp>
      <p:sp>
        <p:nvSpPr>
          <p:cNvPr id="3" name="Content Placeholder 2">
            <a:extLst>
              <a:ext uri="{FF2B5EF4-FFF2-40B4-BE49-F238E27FC236}">
                <a16:creationId xmlns:a16="http://schemas.microsoft.com/office/drawing/2014/main" id="{CFBF1E3F-4C03-4B66-ADF4-E324356FD3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037240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2209800" y="0"/>
            <a:ext cx="7772400" cy="1428750"/>
          </a:xfrm>
          <a:noFill/>
          <a:ln/>
        </p:spPr>
        <p:txBody>
          <a:bodyPr/>
          <a:lstStyle/>
          <a:p>
            <a:r>
              <a:rPr lang="en-US" altLang="en-US"/>
              <a:t>Programming Errors</a:t>
            </a:r>
          </a:p>
        </p:txBody>
      </p:sp>
      <p:sp>
        <p:nvSpPr>
          <p:cNvPr id="312323" name="Rectangle 3"/>
          <p:cNvSpPr>
            <a:spLocks noGrp="1" noChangeArrowheads="1"/>
          </p:cNvSpPr>
          <p:nvPr>
            <p:ph type="body" idx="1"/>
          </p:nvPr>
        </p:nvSpPr>
        <p:spPr>
          <a:xfrm>
            <a:off x="2209800" y="1371600"/>
            <a:ext cx="7696200" cy="4114800"/>
          </a:xfrm>
          <a:noFill/>
          <a:ln/>
        </p:spPr>
        <p:txBody>
          <a:bodyPr/>
          <a:lstStyle/>
          <a:p>
            <a:pPr algn="just"/>
            <a:endParaRPr lang="en-US" altLang="en-US" dirty="0"/>
          </a:p>
          <a:p>
            <a:pPr algn="just"/>
            <a:endParaRPr lang="en-US" altLang="en-US" dirty="0"/>
          </a:p>
          <a:p>
            <a:pPr algn="just"/>
            <a:r>
              <a:rPr lang="en-US" altLang="en-US" dirty="0"/>
              <a:t>Syntax Errors</a:t>
            </a:r>
          </a:p>
          <a:p>
            <a:pPr lvl="1" algn="just"/>
            <a:r>
              <a:rPr lang="en-US" altLang="en-US" dirty="0"/>
              <a:t>Detected by the compiler</a:t>
            </a:r>
          </a:p>
          <a:p>
            <a:pPr algn="just"/>
            <a:r>
              <a:rPr lang="en-US" altLang="en-US" dirty="0"/>
              <a:t>Runtime Errors</a:t>
            </a:r>
          </a:p>
          <a:p>
            <a:pPr lvl="1" algn="just"/>
            <a:r>
              <a:rPr lang="en-US" altLang="en-US" dirty="0"/>
              <a:t>Causes the program to abort</a:t>
            </a:r>
          </a:p>
          <a:p>
            <a:pPr algn="just"/>
            <a:r>
              <a:rPr lang="en-US" altLang="en-US" dirty="0"/>
              <a:t>Logic Errors</a:t>
            </a:r>
          </a:p>
          <a:p>
            <a:pPr lvl="1" algn="just"/>
            <a:r>
              <a:rPr lang="en-US" altLang="en-US" dirty="0"/>
              <a:t>Produces incorrect result</a:t>
            </a:r>
          </a:p>
        </p:txBody>
      </p:sp>
    </p:spTree>
    <p:extLst>
      <p:ext uri="{BB962C8B-B14F-4D97-AF65-F5344CB8AC3E}">
        <p14:creationId xmlns:p14="http://schemas.microsoft.com/office/powerpoint/2010/main" val="60723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2209800" y="228600"/>
            <a:ext cx="7772400" cy="685800"/>
          </a:xfrm>
          <a:noFill/>
          <a:ln/>
        </p:spPr>
        <p:txBody>
          <a:bodyPr>
            <a:normAutofit fontScale="90000"/>
          </a:bodyPr>
          <a:lstStyle/>
          <a:p>
            <a:r>
              <a:rPr lang="en-US" altLang="en-US"/>
              <a:t>Syntax Errors</a:t>
            </a:r>
          </a:p>
        </p:txBody>
      </p:sp>
      <p:sp>
        <p:nvSpPr>
          <p:cNvPr id="313347" name="Rectangle 3"/>
          <p:cNvSpPr>
            <a:spLocks noGrp="1" noChangeArrowheads="1"/>
          </p:cNvSpPr>
          <p:nvPr>
            <p:ph type="body" idx="1"/>
          </p:nvPr>
        </p:nvSpPr>
        <p:spPr>
          <a:xfrm>
            <a:off x="1382485" y="2612571"/>
            <a:ext cx="8458200" cy="2209800"/>
          </a:xfrm>
          <a:solidFill>
            <a:schemeClr val="tx1"/>
          </a:solidFill>
          <a:ln/>
        </p:spPr>
        <p:txBody>
          <a:bodyPr>
            <a:normAutofit fontScale="92500" lnSpcReduction="10000"/>
          </a:bodyPr>
          <a:lstStyle/>
          <a:p>
            <a:pPr>
              <a:lnSpc>
                <a:spcPct val="80000"/>
              </a:lnSpc>
              <a:buFont typeface="Monotype Sorts" pitchFamily="2" charset="2"/>
              <a:buNone/>
            </a:pPr>
            <a:r>
              <a:rPr lang="en-US" altLang="en-US" sz="2400" dirty="0">
                <a:solidFill>
                  <a:schemeClr val="bg2"/>
                </a:solidFill>
                <a:latin typeface="Courier New" panose="02070309020205020404" pitchFamily="49" charset="0"/>
              </a:rPr>
              <a:t>public class </a:t>
            </a:r>
            <a:r>
              <a:rPr lang="en-US" altLang="en-US" sz="2400" dirty="0" err="1">
                <a:solidFill>
                  <a:schemeClr val="bg2"/>
                </a:solidFill>
                <a:latin typeface="Courier New" panose="02070309020205020404" pitchFamily="49" charset="0"/>
              </a:rPr>
              <a:t>ShowSyntaxErrors</a:t>
            </a: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public static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  }</a:t>
            </a:r>
          </a:p>
          <a:p>
            <a:pPr>
              <a:lnSpc>
                <a:spcPct val="80000"/>
              </a:lnSpc>
              <a:buFont typeface="Monotype Sorts" pitchFamily="2" charset="2"/>
              <a:buNone/>
            </a:pPr>
            <a:r>
              <a:rPr lang="en-US" altLang="en-US" sz="2400" dirty="0">
                <a:solidFill>
                  <a:schemeClr val="bg2"/>
                </a:solidFill>
                <a:latin typeface="Courier New" panose="02070309020205020404" pitchFamily="49" charset="0"/>
              </a:rPr>
              <a:t>}</a:t>
            </a:r>
          </a:p>
        </p:txBody>
      </p:sp>
    </p:spTree>
    <p:extLst>
      <p:ext uri="{BB962C8B-B14F-4D97-AF65-F5344CB8AC3E}">
        <p14:creationId xmlns:p14="http://schemas.microsoft.com/office/powerpoint/2010/main" val="253595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Java Program</a:t>
            </a:r>
          </a:p>
        </p:txBody>
      </p:sp>
      <p:sp>
        <p:nvSpPr>
          <p:cNvPr id="3" name="Content Placeholder 2"/>
          <p:cNvSpPr>
            <a:spLocks noGrp="1"/>
          </p:cNvSpPr>
          <p:nvPr>
            <p:ph idx="1"/>
          </p:nvPr>
        </p:nvSpPr>
        <p:spPr/>
        <p:txBody>
          <a:bodyPr/>
          <a:lstStyle/>
          <a:p>
            <a:r>
              <a:rPr lang="en-US" dirty="0"/>
              <a:t>Java, at its core, is an object-oriented language. That is, no matter what our goals are, we have a situation where we’ll always have to create a class to run our programs.</a:t>
            </a:r>
          </a:p>
          <a:p>
            <a:endParaRPr lang="en-US" dirty="0"/>
          </a:p>
          <a:p>
            <a:r>
              <a:rPr lang="en-US" dirty="0"/>
              <a:t>Within our class definitions, we’ll include a special method.</a:t>
            </a:r>
          </a:p>
          <a:p>
            <a:pPr lvl="1"/>
            <a:r>
              <a:rPr lang="en-US" dirty="0"/>
              <a:t>The main method.</a:t>
            </a:r>
          </a:p>
          <a:p>
            <a:pPr lvl="1"/>
            <a:r>
              <a:rPr lang="en-US" dirty="0"/>
              <a:t>This is where the execution of our programs begins.</a:t>
            </a:r>
          </a:p>
          <a:p>
            <a:pPr lvl="1"/>
            <a:r>
              <a:rPr lang="en-US" dirty="0"/>
              <a:t>Later, we’ll have solutions that span many classes. We’ll generally only include one main method in exactly one of these files. This way, we’ll have only one possible entry point when it comes to executing a large solution.</a:t>
            </a:r>
          </a:p>
          <a:p>
            <a:pPr lvl="1"/>
            <a:endParaRPr lang="en-US" dirty="0"/>
          </a:p>
          <a:p>
            <a:r>
              <a:rPr lang="en-US" dirty="0"/>
              <a:t>So, in writing our Java programs, we’ll always start with a class definition and a main method.</a:t>
            </a:r>
          </a:p>
        </p:txBody>
      </p:sp>
    </p:spTree>
    <p:extLst>
      <p:ext uri="{BB962C8B-B14F-4D97-AF65-F5344CB8AC3E}">
        <p14:creationId xmlns:p14="http://schemas.microsoft.com/office/powerpoint/2010/main" val="749068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2209800" y="228600"/>
            <a:ext cx="7772400" cy="685800"/>
          </a:xfrm>
          <a:noFill/>
          <a:ln/>
        </p:spPr>
        <p:txBody>
          <a:bodyPr>
            <a:normAutofit fontScale="90000"/>
          </a:bodyPr>
          <a:lstStyle/>
          <a:p>
            <a:r>
              <a:rPr lang="en-US" altLang="en-US"/>
              <a:t>Runtime Errors</a:t>
            </a:r>
          </a:p>
        </p:txBody>
      </p:sp>
      <p:sp>
        <p:nvSpPr>
          <p:cNvPr id="314371" name="Rectangle 3"/>
          <p:cNvSpPr>
            <a:spLocks noGrp="1" noChangeArrowheads="1"/>
          </p:cNvSpPr>
          <p:nvPr>
            <p:ph type="body" idx="1"/>
          </p:nvPr>
        </p:nvSpPr>
        <p:spPr>
          <a:xfrm>
            <a:off x="1676400" y="2460170"/>
            <a:ext cx="8305800" cy="2133600"/>
          </a:xfrm>
          <a:solidFill>
            <a:schemeClr val="tx1"/>
          </a:solidFill>
          <a:ln/>
        </p:spPr>
        <p:txBody>
          <a:bodyPr>
            <a:normAutofit fontScale="92500" lnSpcReduction="20000"/>
          </a:bodyPr>
          <a:lstStyle/>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public class ShowRuntimeErrors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public static void main(String[] args)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System.out.println(1 / 0);</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a:solidFill>
                  <a:schemeClr val="bg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43068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2209800" y="152400"/>
            <a:ext cx="7772400" cy="533400"/>
          </a:xfrm>
          <a:noFill/>
          <a:ln/>
        </p:spPr>
        <p:txBody>
          <a:bodyPr>
            <a:normAutofit fontScale="90000"/>
          </a:bodyPr>
          <a:lstStyle/>
          <a:p>
            <a:r>
              <a:rPr lang="en-US" altLang="en-US"/>
              <a:t>Logic Errors</a:t>
            </a:r>
          </a:p>
        </p:txBody>
      </p:sp>
      <p:sp>
        <p:nvSpPr>
          <p:cNvPr id="315395" name="Rectangle 3"/>
          <p:cNvSpPr>
            <a:spLocks noGrp="1" noChangeArrowheads="1"/>
          </p:cNvSpPr>
          <p:nvPr>
            <p:ph type="body" idx="1"/>
          </p:nvPr>
        </p:nvSpPr>
        <p:spPr>
          <a:xfrm>
            <a:off x="1752600" y="1295400"/>
            <a:ext cx="8686800" cy="4953000"/>
          </a:xfrm>
          <a:solidFill>
            <a:schemeClr val="tx1"/>
          </a:solidFill>
          <a:ln/>
        </p:spPr>
        <p:txBody>
          <a:bodyPr/>
          <a:lstStyle/>
          <a:p>
            <a:pPr>
              <a:lnSpc>
                <a:spcPct val="80000"/>
              </a:lnSpc>
              <a:buFont typeface="Monotype Sorts" pitchFamily="2" charset="2"/>
              <a:buNone/>
            </a:pPr>
            <a:r>
              <a:rPr lang="en-US" altLang="en-US">
                <a:solidFill>
                  <a:schemeClr val="bg2"/>
                </a:solidFill>
                <a:latin typeface="Courier New" panose="02070309020205020404" pitchFamily="49" charset="0"/>
              </a:rPr>
              <a:t>public class ShowLogicErrors {</a:t>
            </a:r>
          </a:p>
          <a:p>
            <a:pPr>
              <a:lnSpc>
                <a:spcPct val="80000"/>
              </a:lnSpc>
              <a:buFont typeface="Monotype Sorts" pitchFamily="2" charset="2"/>
              <a:buNone/>
            </a:pPr>
            <a:r>
              <a:rPr lang="en-US" altLang="en-US">
                <a:solidFill>
                  <a:schemeClr val="bg2"/>
                </a:solidFill>
                <a:latin typeface="Courier New" panose="02070309020205020404" pitchFamily="49" charset="0"/>
              </a:rPr>
              <a:t>  public static void main(String[] args) {</a:t>
            </a:r>
          </a:p>
          <a:p>
            <a:pPr>
              <a:lnSpc>
                <a:spcPct val="80000"/>
              </a:lnSpc>
              <a:buFont typeface="Monotype Sorts" pitchFamily="2" charset="2"/>
              <a:buNone/>
            </a:pPr>
            <a:r>
              <a:rPr lang="en-US" altLang="en-US">
                <a:solidFill>
                  <a:schemeClr val="bg2"/>
                </a:solidFill>
                <a:latin typeface="Courier New" panose="02070309020205020404" pitchFamily="49" charset="0"/>
              </a:rPr>
              <a:t>    </a:t>
            </a:r>
            <a:r>
              <a:rPr lang="de-DE" altLang="en-US">
                <a:solidFill>
                  <a:schemeClr val="bg2"/>
                </a:solidFill>
                <a:latin typeface="Courier New" panose="02070309020205020404" pitchFamily="49" charset="0"/>
              </a:rPr>
              <a:t>System.out.println("Celsius 35 is Fahrenheit degree ");</a:t>
            </a:r>
          </a:p>
          <a:p>
            <a:pPr>
              <a:lnSpc>
                <a:spcPct val="80000"/>
              </a:lnSpc>
              <a:buFont typeface="Monotype Sorts" pitchFamily="2" charset="2"/>
              <a:buNone/>
            </a:pPr>
            <a:r>
              <a:rPr lang="de-DE" altLang="en-US">
                <a:solidFill>
                  <a:schemeClr val="bg2"/>
                </a:solidFill>
                <a:latin typeface="Courier New" panose="02070309020205020404" pitchFamily="49" charset="0"/>
              </a:rPr>
              <a:t>    </a:t>
            </a:r>
            <a:r>
              <a:rPr lang="en-US" altLang="en-US">
                <a:solidFill>
                  <a:schemeClr val="bg2"/>
                </a:solidFill>
                <a:latin typeface="Courier New" panose="02070309020205020404" pitchFamily="49" charset="0"/>
              </a:rPr>
              <a:t>System.out.println((9 / 5) * 35 + 32);</a:t>
            </a:r>
          </a:p>
          <a:p>
            <a:pPr>
              <a:lnSpc>
                <a:spcPct val="80000"/>
              </a:lnSpc>
              <a:buFont typeface="Monotype Sorts" pitchFamily="2" charset="2"/>
              <a:buNone/>
            </a:pPr>
            <a:r>
              <a:rPr lang="en-US" altLang="en-US">
                <a:solidFill>
                  <a:schemeClr val="bg2"/>
                </a:solidFill>
                <a:latin typeface="Courier New" panose="02070309020205020404" pitchFamily="49" charset="0"/>
              </a:rPr>
              <a:t>  }</a:t>
            </a:r>
          </a:p>
          <a:p>
            <a:pPr>
              <a:lnSpc>
                <a:spcPct val="80000"/>
              </a:lnSpc>
              <a:buFont typeface="Monotype Sorts" pitchFamily="2" charset="2"/>
              <a:buNone/>
            </a:pPr>
            <a:r>
              <a:rPr lang="en-US" altLang="en-US">
                <a:solidFill>
                  <a:schemeClr val="bg2"/>
                </a:solidFill>
                <a:latin typeface="Courier New" panose="02070309020205020404" pitchFamily="49" charset="0"/>
              </a:rPr>
              <a:t>}</a:t>
            </a:r>
          </a:p>
        </p:txBody>
      </p:sp>
    </p:spTree>
    <p:extLst>
      <p:ext uri="{BB962C8B-B14F-4D97-AF65-F5344CB8AC3E}">
        <p14:creationId xmlns:p14="http://schemas.microsoft.com/office/powerpoint/2010/main" val="160659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0"/>
            <a:ext cx="7772400" cy="859971"/>
          </a:xfrm>
          <a:noFill/>
          <a:ln/>
        </p:spPr>
        <p:txBody>
          <a:bodyPr/>
          <a:lstStyle/>
          <a:p>
            <a:r>
              <a:rPr lang="en-US" altLang="en-US" dirty="0"/>
              <a:t>Anatomy of a Java Program</a:t>
            </a:r>
            <a:endParaRPr lang="en-US" altLang="en-US" dirty="0">
              <a:solidFill>
                <a:schemeClr val="tx1"/>
              </a:solidFill>
            </a:endParaRPr>
          </a:p>
        </p:txBody>
      </p:sp>
      <p:sp>
        <p:nvSpPr>
          <p:cNvPr id="6147" name="Rectangle 3"/>
          <p:cNvSpPr>
            <a:spLocks noGrp="1" noChangeArrowheads="1"/>
          </p:cNvSpPr>
          <p:nvPr>
            <p:ph type="body" idx="1"/>
          </p:nvPr>
        </p:nvSpPr>
        <p:spPr>
          <a:xfrm>
            <a:off x="1981200" y="1295400"/>
            <a:ext cx="8382000" cy="5029200"/>
          </a:xfrm>
          <a:noFill/>
          <a:ln/>
        </p:spPr>
        <p:txBody>
          <a:bodyPr/>
          <a:lstStyle/>
          <a:p>
            <a:r>
              <a:rPr lang="en-US" altLang="en-US" sz="3400" dirty="0"/>
              <a:t>Class name</a:t>
            </a:r>
          </a:p>
          <a:p>
            <a:r>
              <a:rPr lang="en-US" altLang="en-US" sz="3400" dirty="0"/>
              <a:t>Main method</a:t>
            </a:r>
          </a:p>
          <a:p>
            <a:r>
              <a:rPr lang="en-US" altLang="en-US" sz="3400" dirty="0"/>
              <a:t>Statements</a:t>
            </a:r>
          </a:p>
          <a:p>
            <a:r>
              <a:rPr lang="en-US" altLang="en-US" sz="3400" dirty="0"/>
              <a:t>Statement terminator</a:t>
            </a:r>
          </a:p>
          <a:p>
            <a:r>
              <a:rPr lang="en-US" altLang="en-US" sz="3400" dirty="0"/>
              <a:t>Reserved words</a:t>
            </a:r>
          </a:p>
          <a:p>
            <a:r>
              <a:rPr lang="en-US" altLang="en-US" sz="3400" dirty="0"/>
              <a:t>Comments</a:t>
            </a:r>
          </a:p>
          <a:p>
            <a:r>
              <a:rPr lang="en-US" altLang="en-US" sz="3400" dirty="0"/>
              <a:t>Blocks</a:t>
            </a:r>
          </a:p>
        </p:txBody>
      </p:sp>
    </p:spTree>
    <p:extLst>
      <p:ext uri="{BB962C8B-B14F-4D97-AF65-F5344CB8AC3E}">
        <p14:creationId xmlns:p14="http://schemas.microsoft.com/office/powerpoint/2010/main" val="3262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p:cNvSpPr>
          <p:nvPr/>
        </p:nvSpPr>
        <p:spPr bwMode="auto">
          <a:xfrm>
            <a:off x="876299" y="2819401"/>
            <a:ext cx="9530443" cy="3559628"/>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public static void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a:t>
            </a:r>
            <a:endParaRPr lang="en-US" altLang="en-US" sz="2800" dirty="0">
              <a:solidFill>
                <a:schemeClr val="bg2"/>
              </a:solidFill>
            </a:endParaRPr>
          </a:p>
        </p:txBody>
      </p:sp>
      <p:sp>
        <p:nvSpPr>
          <p:cNvPr id="299011" name="Rectangle 3"/>
          <p:cNvSpPr>
            <a:spLocks noGrp="1" noChangeArrowheads="1"/>
          </p:cNvSpPr>
          <p:nvPr>
            <p:ph type="title"/>
          </p:nvPr>
        </p:nvSpPr>
        <p:spPr>
          <a:xfrm>
            <a:off x="2209800" y="381000"/>
            <a:ext cx="7772400" cy="533400"/>
          </a:xfrm>
          <a:noFill/>
          <a:ln/>
        </p:spPr>
        <p:txBody>
          <a:bodyPr>
            <a:normAutofit fontScale="90000"/>
          </a:bodyPr>
          <a:lstStyle/>
          <a:p>
            <a:r>
              <a:rPr lang="en-US" altLang="en-US"/>
              <a:t>Class Name</a:t>
            </a:r>
          </a:p>
        </p:txBody>
      </p:sp>
      <p:sp>
        <p:nvSpPr>
          <p:cNvPr id="299012" name="Rectangle 4"/>
          <p:cNvSpPr>
            <a:spLocks noChangeArrowheads="1"/>
          </p:cNvSpPr>
          <p:nvPr/>
        </p:nvSpPr>
        <p:spPr bwMode="auto">
          <a:xfrm>
            <a:off x="3309257" y="3167062"/>
            <a:ext cx="1371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3" name="Rectangle 5"/>
          <p:cNvSpPr>
            <a:spLocks noGrp="1" noChangeArrowheads="1"/>
          </p:cNvSpPr>
          <p:nvPr>
            <p:ph type="body" idx="1"/>
          </p:nvPr>
        </p:nvSpPr>
        <p:spPr>
          <a:xfrm>
            <a:off x="1752600" y="1219200"/>
            <a:ext cx="8763000" cy="2133600"/>
          </a:xfrm>
          <a:noFill/>
          <a:ln/>
        </p:spPr>
        <p:txBody>
          <a:bodyPr/>
          <a:lstStyle/>
          <a:p>
            <a:pPr marL="0" indent="0">
              <a:buNone/>
            </a:pPr>
            <a:r>
              <a:rPr lang="en-US" altLang="en-US"/>
              <a:t>Every Java program must have at least one class. Each class has a name. By convention, class names start with an uppercase letter. In this example, the class name is Welcome. </a:t>
            </a:r>
          </a:p>
        </p:txBody>
      </p:sp>
    </p:spTree>
    <p:extLst>
      <p:ext uri="{BB962C8B-B14F-4D97-AF65-F5344CB8AC3E}">
        <p14:creationId xmlns:p14="http://schemas.microsoft.com/office/powerpoint/2010/main" val="5703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957943" y="2460171"/>
            <a:ext cx="9252857" cy="3864429"/>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public static void main(String[] </a:t>
            </a:r>
            <a:r>
              <a:rPr lang="en-US" altLang="en-US" sz="2400" dirty="0" err="1">
                <a:solidFill>
                  <a:schemeClr val="bg2"/>
                </a:solidFill>
                <a:latin typeface="Courier New" panose="02070309020205020404" pitchFamily="49" charset="0"/>
              </a:rPr>
              <a:t>args</a:t>
            </a:r>
            <a:r>
              <a:rPr lang="en-US" altLang="en-US" sz="2400" dirty="0">
                <a:solidFill>
                  <a:schemeClr val="bg2"/>
                </a:solidFill>
                <a:latin typeface="Courier New" panose="02070309020205020404" pitchFamily="49" charset="0"/>
              </a:rPr>
              <a:t>) {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r>
              <a:rPr lang="en-US" altLang="en-US" sz="2400" dirty="0" err="1">
                <a:solidFill>
                  <a:schemeClr val="bg2"/>
                </a:solidFill>
                <a:latin typeface="Courier New" panose="02070309020205020404" pitchFamily="49" charset="0"/>
              </a:rPr>
              <a:t>System.out.println</a:t>
            </a:r>
            <a:r>
              <a:rPr lang="en-US" altLang="en-US" sz="2400" dirty="0">
                <a:solidFill>
                  <a:schemeClr val="bg2"/>
                </a:solidFill>
                <a:latin typeface="Courier New" panose="02070309020205020404" pitchFamily="49" charset="0"/>
              </a:rPr>
              <a:t>("Welcome to Java!");</a:t>
            </a:r>
          </a:p>
          <a:p>
            <a:pPr>
              <a:spcBef>
                <a:spcPct val="0"/>
              </a:spcBef>
              <a:buFont typeface="Monotype Sorts" pitchFamily="2" charset="2"/>
              <a:buNone/>
            </a:pPr>
            <a:r>
              <a:rPr lang="en-US" altLang="en-US" sz="2400" dirty="0">
                <a:solidFill>
                  <a:schemeClr val="bg2"/>
                </a:solidFill>
                <a:latin typeface="Courier New" panose="02070309020205020404" pitchFamily="49" charset="0"/>
              </a:rPr>
              <a:t>  }</a:t>
            </a:r>
          </a:p>
          <a:p>
            <a:pPr>
              <a:spcBef>
                <a:spcPct val="0"/>
              </a:spcBef>
              <a:buFont typeface="Monotype Sorts" pitchFamily="2" charset="2"/>
              <a:buNone/>
            </a:pPr>
            <a:r>
              <a:rPr lang="en-US" altLang="en-US" sz="2400" dirty="0">
                <a:solidFill>
                  <a:schemeClr val="bg2"/>
                </a:solidFill>
                <a:latin typeface="Courier New" panose="02070309020205020404" pitchFamily="49" charset="0"/>
              </a:rPr>
              <a:t>}</a:t>
            </a:r>
            <a:endParaRPr lang="en-US" altLang="en-US" sz="2800" dirty="0">
              <a:solidFill>
                <a:schemeClr val="bg2"/>
              </a:solidFill>
            </a:endParaRPr>
          </a:p>
        </p:txBody>
      </p:sp>
      <p:sp>
        <p:nvSpPr>
          <p:cNvPr id="300035" name="Rectangle 3"/>
          <p:cNvSpPr>
            <a:spLocks noGrp="1" noChangeArrowheads="1"/>
          </p:cNvSpPr>
          <p:nvPr>
            <p:ph type="title"/>
          </p:nvPr>
        </p:nvSpPr>
        <p:spPr>
          <a:xfrm>
            <a:off x="2209800" y="381000"/>
            <a:ext cx="7772400" cy="533400"/>
          </a:xfrm>
          <a:noFill/>
          <a:ln/>
        </p:spPr>
        <p:txBody>
          <a:bodyPr>
            <a:normAutofit fontScale="90000"/>
          </a:bodyPr>
          <a:lstStyle/>
          <a:p>
            <a:r>
              <a:rPr lang="en-US" altLang="en-US"/>
              <a:t>Main Method</a:t>
            </a:r>
          </a:p>
        </p:txBody>
      </p:sp>
      <p:sp>
        <p:nvSpPr>
          <p:cNvPr id="300036" name="Rectangle 4"/>
          <p:cNvSpPr>
            <a:spLocks noChangeArrowheads="1"/>
          </p:cNvSpPr>
          <p:nvPr/>
        </p:nvSpPr>
        <p:spPr bwMode="auto">
          <a:xfrm>
            <a:off x="1328058" y="3286125"/>
            <a:ext cx="7086600" cy="3714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037" name="Rectangle 5"/>
          <p:cNvSpPr>
            <a:spLocks noGrp="1" noChangeArrowheads="1"/>
          </p:cNvSpPr>
          <p:nvPr>
            <p:ph type="body" idx="1"/>
          </p:nvPr>
        </p:nvSpPr>
        <p:spPr>
          <a:xfrm>
            <a:off x="1752600" y="1219200"/>
            <a:ext cx="8763000" cy="2133600"/>
          </a:xfrm>
          <a:noFill/>
          <a:ln/>
        </p:spPr>
        <p:txBody>
          <a:bodyPr/>
          <a:lstStyle/>
          <a:p>
            <a:pPr marL="0" indent="0">
              <a:buNone/>
            </a:pPr>
            <a:r>
              <a:rPr lang="en-US" altLang="en-US"/>
              <a:t>Line 2 defines the main method. In order to run a class, the class must contain a method named </a:t>
            </a:r>
            <a:r>
              <a:rPr lang="en-US" altLang="en-US" u="sng"/>
              <a:t>main</a:t>
            </a:r>
            <a:r>
              <a:rPr lang="en-US" altLang="en-US"/>
              <a:t>. The program is executed from the </a:t>
            </a:r>
            <a:r>
              <a:rPr lang="en-US" altLang="en-US" u="sng"/>
              <a:t>main</a:t>
            </a:r>
            <a:r>
              <a:rPr lang="en-US" altLang="en-US"/>
              <a:t> method. </a:t>
            </a:r>
          </a:p>
        </p:txBody>
      </p:sp>
    </p:spTree>
    <p:extLst>
      <p:ext uri="{BB962C8B-B14F-4D97-AF65-F5344CB8AC3E}">
        <p14:creationId xmlns:p14="http://schemas.microsoft.com/office/powerpoint/2010/main" val="1682888425"/>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272</TotalTime>
  <Words>2092</Words>
  <Application>Microsoft Office PowerPoint</Application>
  <PresentationFormat>Widescreen</PresentationFormat>
  <Paragraphs>383</Paragraphs>
  <Slides>61</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74" baseType="lpstr">
      <vt:lpstr>Arial</vt:lpstr>
      <vt:lpstr>Book Antiqua</vt:lpstr>
      <vt:lpstr>Calibri</vt:lpstr>
      <vt:lpstr>Century Schoolbook</vt:lpstr>
      <vt:lpstr>Courier</vt:lpstr>
      <vt:lpstr>Courier New</vt:lpstr>
      <vt:lpstr>Monotype Sorts</vt:lpstr>
      <vt:lpstr>Palatino</vt:lpstr>
      <vt:lpstr>Times New Roman</vt:lpstr>
      <vt:lpstr>Wingdings 2</vt:lpstr>
      <vt:lpstr>View</vt:lpstr>
      <vt:lpstr>Microsoft Word Picture</vt:lpstr>
      <vt:lpstr>Picture</vt:lpstr>
      <vt:lpstr>ICS 141 – Programming With Objects</vt:lpstr>
      <vt:lpstr>Schedule</vt:lpstr>
      <vt:lpstr>Syllabus</vt:lpstr>
      <vt:lpstr>Survey</vt:lpstr>
      <vt:lpstr>Java Intro</vt:lpstr>
      <vt:lpstr>Writing a Java Program</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Keep in Mind</vt:lpstr>
      <vt:lpstr>Primitive Types</vt:lpstr>
      <vt:lpstr>Primitive Types</vt:lpstr>
      <vt:lpstr>Primitive Types</vt:lpstr>
      <vt:lpstr>Declaring Variables</vt:lpstr>
      <vt:lpstr>Assignment Statements</vt:lpstr>
      <vt:lpstr>Declaring and Initializing in One Step</vt:lpstr>
      <vt:lpstr>Named Constants</vt:lpstr>
      <vt:lpstr>The String Type </vt:lpstr>
      <vt:lpstr>Strings, 2.18</vt:lpstr>
      <vt:lpstr>String Concatenation, 2.18</vt:lpstr>
      <vt:lpstr>Strings, 2.18</vt:lpstr>
      <vt:lpstr>String Concatenation </vt:lpstr>
      <vt:lpstr>Printing to the Command Line</vt:lpstr>
      <vt:lpstr>Printing to the Command Line</vt:lpstr>
      <vt:lpstr>Naming Conventions</vt:lpstr>
      <vt:lpstr>Naming Conventions, cont.</vt:lpstr>
      <vt:lpstr>Comments</vt:lpstr>
      <vt:lpstr>Indents/Whitespace</vt:lpstr>
      <vt:lpstr>Good Indents Example</vt:lpstr>
      <vt:lpstr>Keep in Mind</vt:lpstr>
      <vt:lpstr>Differences between Variables of  Primitive Data Types and Object Types </vt:lpstr>
      <vt:lpstr>Copying Variables of Primitive Data Types and Object Types</vt:lpstr>
      <vt:lpstr>Copying Variables of Primitive Data Types and Object Types</vt:lpstr>
      <vt:lpstr>Exercise 1a</vt:lpstr>
      <vt:lpstr>Reading in User Input</vt:lpstr>
      <vt:lpstr>Reading in User Input</vt:lpstr>
      <vt:lpstr>Reading in User Input</vt:lpstr>
      <vt:lpstr>Reading in User Input</vt:lpstr>
      <vt:lpstr>Pitfalls</vt:lpstr>
      <vt:lpstr>Exercise 1b</vt:lpstr>
      <vt:lpstr>Setting up your Java Environment</vt:lpstr>
      <vt:lpstr>Eclipse</vt:lpstr>
      <vt:lpstr>Eclipse</vt:lpstr>
      <vt:lpstr>Eclipse Demo</vt:lpstr>
      <vt:lpstr>Exercise 1c</vt:lpstr>
      <vt:lpstr>Lab1</vt:lpstr>
      <vt:lpstr>Assignment 1</vt:lpstr>
      <vt:lpstr>Programming Errors</vt:lpstr>
      <vt:lpstr>Syntax Errors</vt:lpstr>
      <vt:lpstr>Runtime Errors</vt:lpstr>
      <vt:lpstr>Logic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Rob</cp:lastModifiedBy>
  <cp:revision>71</cp:revision>
  <dcterms:created xsi:type="dcterms:W3CDTF">2014-08-27T01:00:04Z</dcterms:created>
  <dcterms:modified xsi:type="dcterms:W3CDTF">2019-05-15T22:26:33Z</dcterms:modified>
</cp:coreProperties>
</file>