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69"/>
  </p:notesMasterIdLst>
  <p:sldIdLst>
    <p:sldId id="256" r:id="rId2"/>
    <p:sldId id="257" r:id="rId3"/>
    <p:sldId id="339" r:id="rId4"/>
    <p:sldId id="340" r:id="rId5"/>
    <p:sldId id="341" r:id="rId6"/>
    <p:sldId id="342" r:id="rId7"/>
    <p:sldId id="343" r:id="rId8"/>
    <p:sldId id="261" r:id="rId9"/>
    <p:sldId id="262" r:id="rId10"/>
    <p:sldId id="263" r:id="rId11"/>
    <p:sldId id="347" r:id="rId12"/>
    <p:sldId id="348"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338" r:id="rId26"/>
    <p:sldId id="276" r:id="rId27"/>
    <p:sldId id="277" r:id="rId28"/>
    <p:sldId id="278" r:id="rId29"/>
    <p:sldId id="280" r:id="rId30"/>
    <p:sldId id="303" r:id="rId31"/>
    <p:sldId id="302"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7" r:id="rId61"/>
    <p:sldId id="332" r:id="rId62"/>
    <p:sldId id="333" r:id="rId63"/>
    <p:sldId id="334" r:id="rId64"/>
    <p:sldId id="335" r:id="rId65"/>
    <p:sldId id="336" r:id="rId66"/>
    <p:sldId id="344" r:id="rId67"/>
    <p:sldId id="345"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D9B6A-6469-470B-A75D-CBE0359A927B}" type="datetimeFigureOut">
              <a:rPr lang="en-US" smtClean="0"/>
              <a:t>5/21/2019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1A205-AE64-479C-8963-18F377322C26}" type="slidenum">
              <a:rPr lang="en-US" smtClean="0"/>
              <a:t>‹#›</a:t>
            </a:fld>
            <a:endParaRPr lang="en-US"/>
          </a:p>
        </p:txBody>
      </p:sp>
    </p:spTree>
    <p:extLst>
      <p:ext uri="{BB962C8B-B14F-4D97-AF65-F5344CB8AC3E}">
        <p14:creationId xmlns:p14="http://schemas.microsoft.com/office/powerpoint/2010/main" val="57111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080711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99484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563214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433806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993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010047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824326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4206738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911945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421708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4131019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42756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093444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61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153151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8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34273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585834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590115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5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627094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14756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252899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69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88317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835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5/21/2019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dirty="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dirty="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dirty="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dirty="0"/>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dirty="0"/>
              <a:t>5/21/2019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5/21/2019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5/21/2019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5/21/2019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52"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ICS 141 – Programming With Objects</a:t>
            </a:r>
          </a:p>
        </p:txBody>
      </p:sp>
      <p:sp>
        <p:nvSpPr>
          <p:cNvPr id="3" name="Subtitle 2"/>
          <p:cNvSpPr>
            <a:spLocks noGrp="1"/>
          </p:cNvSpPr>
          <p:nvPr>
            <p:ph type="subTitle" idx="1"/>
          </p:nvPr>
        </p:nvSpPr>
        <p:spPr/>
        <p:txBody>
          <a:bodyPr/>
          <a:lstStyle/>
          <a:p>
            <a:r>
              <a:rPr lang="en-US" dirty="0"/>
              <a:t>Lecture 2 – Robert Jahn</a:t>
            </a:r>
          </a:p>
          <a:p>
            <a:r>
              <a:rPr lang="en-US" dirty="0"/>
              <a:t>Based on the slides of Dr. Daniel Liang</a:t>
            </a:r>
          </a:p>
        </p:txBody>
      </p:sp>
    </p:spTree>
    <p:extLst>
      <p:ext uri="{BB962C8B-B14F-4D97-AF65-F5344CB8AC3E}">
        <p14:creationId xmlns:p14="http://schemas.microsoft.com/office/powerpoint/2010/main" val="113921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849086" y="264451"/>
            <a:ext cx="7772400" cy="1371600"/>
          </a:xfrm>
          <a:noFill/>
        </p:spPr>
        <p:txBody>
          <a:bodyPr/>
          <a:lstStyle/>
          <a:p>
            <a:r>
              <a:rPr lang="en-US" altLang="en-US" dirty="0"/>
              <a:t>Comparison Operators</a:t>
            </a:r>
          </a:p>
        </p:txBody>
      </p:sp>
      <p:sp>
        <p:nvSpPr>
          <p:cNvPr id="11268" name="Rectangle 5"/>
          <p:cNvSpPr>
            <a:spLocks noChangeArrowheads="1"/>
          </p:cNvSpPr>
          <p:nvPr/>
        </p:nvSpPr>
        <p:spPr bwMode="auto">
          <a:xfrm>
            <a:off x="1524001" y="24171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69" name="Rectangle 7"/>
          <p:cNvSpPr>
            <a:spLocks noChangeArrowheads="1"/>
          </p:cNvSpPr>
          <p:nvPr/>
        </p:nvSpPr>
        <p:spPr bwMode="auto">
          <a:xfrm>
            <a:off x="1524001" y="24171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1270" name="Object 6"/>
          <p:cNvGraphicFramePr>
            <a:graphicFrameLocks noChangeAspect="1"/>
          </p:cNvGraphicFramePr>
          <p:nvPr>
            <p:extLst>
              <p:ext uri="{D42A27DB-BD31-4B8C-83A1-F6EECF244321}">
                <p14:modId xmlns:p14="http://schemas.microsoft.com/office/powerpoint/2010/main" val="2686631421"/>
              </p:ext>
            </p:extLst>
          </p:nvPr>
        </p:nvGraphicFramePr>
        <p:xfrm>
          <a:off x="367845" y="2226583"/>
          <a:ext cx="10657589" cy="3945617"/>
        </p:xfrm>
        <a:graphic>
          <a:graphicData uri="http://schemas.openxmlformats.org/presentationml/2006/ole">
            <mc:AlternateContent xmlns:mc="http://schemas.openxmlformats.org/markup-compatibility/2006">
              <mc:Choice xmlns:v="urn:schemas-microsoft-com:vml" Requires="v">
                <p:oleObj spid="_x0000_s1102" name="Picture" r:id="rId4" imgW="4228500" imgH="1563247" progId="Word.Picture.8">
                  <p:embed/>
                </p:oleObj>
              </mc:Choice>
              <mc:Fallback>
                <p:oleObj name="Picture" r:id="rId4" imgW="4228500" imgH="1563247"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845" y="2226583"/>
                        <a:ext cx="10657589" cy="3945617"/>
                      </a:xfrm>
                      <a:prstGeom prst="rect">
                        <a:avLst/>
                      </a:prstGeom>
                      <a:solidFill>
                        <a:schemeClr val="tx1"/>
                      </a:solidFill>
                      <a:ln>
                        <a:noFill/>
                      </a:ln>
                      <a:extLst/>
                    </p:spPr>
                  </p:pic>
                </p:oleObj>
              </mc:Fallback>
            </mc:AlternateContent>
          </a:graphicData>
        </a:graphic>
      </p:graphicFrame>
    </p:spTree>
    <p:extLst>
      <p:ext uri="{BB962C8B-B14F-4D97-AF65-F5344CB8AC3E}">
        <p14:creationId xmlns:p14="http://schemas.microsoft.com/office/powerpoint/2010/main" val="130488226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Operators</a:t>
            </a:r>
          </a:p>
        </p:txBody>
      </p:sp>
      <p:sp>
        <p:nvSpPr>
          <p:cNvPr id="3" name="Content Placeholder 2"/>
          <p:cNvSpPr>
            <a:spLocks noGrp="1"/>
          </p:cNvSpPr>
          <p:nvPr>
            <p:ph idx="1"/>
          </p:nvPr>
        </p:nvSpPr>
        <p:spPr/>
        <p:txBody>
          <a:bodyPr/>
          <a:lstStyle/>
          <a:p>
            <a:r>
              <a:rPr lang="en-US" dirty="0"/>
              <a:t>Java also provides conditional operators.</a:t>
            </a:r>
          </a:p>
          <a:p>
            <a:endParaRPr lang="en-US" dirty="0"/>
          </a:p>
          <a:p>
            <a:r>
              <a:rPr lang="en-US" dirty="0"/>
              <a:t>&amp;&amp;</a:t>
            </a:r>
          </a:p>
          <a:p>
            <a:pPr lvl="1"/>
            <a:r>
              <a:rPr lang="en-US" dirty="0"/>
              <a:t>A pair of ampersands represents ‘and’.</a:t>
            </a:r>
          </a:p>
          <a:p>
            <a:pPr lvl="1"/>
            <a:endParaRPr lang="en-US" dirty="0"/>
          </a:p>
          <a:p>
            <a:r>
              <a:rPr lang="en-US" dirty="0"/>
              <a:t>||</a:t>
            </a:r>
          </a:p>
          <a:p>
            <a:pPr lvl="1"/>
            <a:r>
              <a:rPr lang="en-US" dirty="0"/>
              <a:t>A pair of lines represent ‘or’.</a:t>
            </a:r>
          </a:p>
          <a:p>
            <a:pPr lvl="1"/>
            <a:r>
              <a:rPr lang="en-US" dirty="0"/>
              <a:t>These lines can be found with the shift-\ key.</a:t>
            </a:r>
          </a:p>
        </p:txBody>
      </p:sp>
    </p:spTree>
    <p:extLst>
      <p:ext uri="{BB962C8B-B14F-4D97-AF65-F5344CB8AC3E}">
        <p14:creationId xmlns:p14="http://schemas.microsoft.com/office/powerpoint/2010/main" val="387361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Operators</a:t>
            </a:r>
          </a:p>
        </p:txBody>
      </p:sp>
      <p:sp>
        <p:nvSpPr>
          <p:cNvPr id="3" name="Content Placeholder 2"/>
          <p:cNvSpPr>
            <a:spLocks noGrp="1"/>
          </p:cNvSpPr>
          <p:nvPr>
            <p:ph idx="1"/>
          </p:nvPr>
        </p:nvSpPr>
        <p:spPr/>
        <p:txBody>
          <a:bodyPr/>
          <a:lstStyle/>
          <a:p>
            <a:r>
              <a:rPr lang="en-US" dirty="0" err="1"/>
              <a:t>int</a:t>
            </a:r>
            <a:r>
              <a:rPr lang="en-US" dirty="0"/>
              <a:t> x = 5;</a:t>
            </a:r>
          </a:p>
          <a:p>
            <a:r>
              <a:rPr lang="en-US" dirty="0" err="1"/>
              <a:t>int</a:t>
            </a:r>
            <a:r>
              <a:rPr lang="en-US" dirty="0"/>
              <a:t> y = 4;</a:t>
            </a:r>
          </a:p>
          <a:p>
            <a:endParaRPr lang="en-US" dirty="0"/>
          </a:p>
          <a:p>
            <a:r>
              <a:rPr lang="en-US" dirty="0"/>
              <a:t>if ( (x == 5) &amp;&amp; (y == 5) )		returns false</a:t>
            </a:r>
          </a:p>
          <a:p>
            <a:endParaRPr lang="en-US" dirty="0"/>
          </a:p>
          <a:p>
            <a:r>
              <a:rPr lang="en-US" dirty="0"/>
              <a:t>if ( (x == 5) || (y == 5) )			returns true</a:t>
            </a:r>
          </a:p>
        </p:txBody>
      </p:sp>
    </p:spTree>
    <p:extLst>
      <p:ext uri="{BB962C8B-B14F-4D97-AF65-F5344CB8AC3E}">
        <p14:creationId xmlns:p14="http://schemas.microsoft.com/office/powerpoint/2010/main" val="109502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762000" y="399754"/>
            <a:ext cx="7772400" cy="533400"/>
          </a:xfrm>
        </p:spPr>
        <p:txBody>
          <a:bodyPr>
            <a:normAutofit fontScale="90000"/>
          </a:bodyPr>
          <a:lstStyle/>
          <a:p>
            <a:r>
              <a:rPr lang="en-US" altLang="en-US" dirty="0"/>
              <a:t>One-way </a:t>
            </a:r>
            <a:r>
              <a:rPr lang="en-US" altLang="en-US" sz="4200" dirty="0">
                <a:latin typeface="Courier New" panose="02070309020205020404" pitchFamily="49" charset="0"/>
              </a:rPr>
              <a:t>if</a:t>
            </a:r>
            <a:r>
              <a:rPr lang="en-US" altLang="en-US" dirty="0"/>
              <a:t> Statements</a:t>
            </a:r>
            <a:endParaRPr lang="en-US" altLang="en-US" sz="5400" dirty="0"/>
          </a:p>
        </p:txBody>
      </p:sp>
      <p:sp>
        <p:nvSpPr>
          <p:cNvPr id="16388" name="Rectangle 6"/>
          <p:cNvSpPr>
            <a:spLocks noChangeArrowheads="1"/>
          </p:cNvSpPr>
          <p:nvPr/>
        </p:nvSpPr>
        <p:spPr bwMode="auto">
          <a:xfrm>
            <a:off x="3519488" y="2071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6389" name="Object 5"/>
          <p:cNvGraphicFramePr>
            <a:graphicFrameLocks noChangeAspect="1"/>
          </p:cNvGraphicFramePr>
          <p:nvPr>
            <p:extLst>
              <p:ext uri="{D42A27DB-BD31-4B8C-83A1-F6EECF244321}">
                <p14:modId xmlns:p14="http://schemas.microsoft.com/office/powerpoint/2010/main" val="3620703063"/>
              </p:ext>
            </p:extLst>
          </p:nvPr>
        </p:nvGraphicFramePr>
        <p:xfrm>
          <a:off x="3429000" y="3772878"/>
          <a:ext cx="5762625" cy="3035300"/>
        </p:xfrm>
        <a:graphic>
          <a:graphicData uri="http://schemas.openxmlformats.org/presentationml/2006/ole">
            <mc:AlternateContent xmlns:mc="http://schemas.openxmlformats.org/markup-compatibility/2006">
              <mc:Choice xmlns:v="urn:schemas-microsoft-com:vml" Requires="v">
                <p:oleObj spid="_x0000_s2125" name="Picture" r:id="rId4" imgW="5149596" imgH="2709672" progId="Word.Picture.8">
                  <p:embed/>
                </p:oleObj>
              </mc:Choice>
              <mc:Fallback>
                <p:oleObj name="Picture" r:id="rId4" imgW="5149596" imgH="270967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772878"/>
                        <a:ext cx="5762625" cy="3035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Rectangle 7"/>
          <p:cNvSpPr>
            <a:spLocks noGrp="1" noChangeArrowheads="1"/>
          </p:cNvSpPr>
          <p:nvPr>
            <p:ph type="body" idx="1"/>
          </p:nvPr>
        </p:nvSpPr>
        <p:spPr>
          <a:xfrm>
            <a:off x="152400" y="1790700"/>
            <a:ext cx="3886200" cy="914400"/>
          </a:xfrm>
          <a:noFill/>
        </p:spPr>
        <p:txBody>
          <a:bodyPr>
            <a:normAutofit fontScale="92500" lnSpcReduction="20000"/>
          </a:bodyPr>
          <a:lstStyle/>
          <a:p>
            <a:pPr>
              <a:lnSpc>
                <a:spcPct val="90000"/>
              </a:lnSpc>
              <a:buFont typeface="Monotype Sorts" pitchFamily="2" charset="2"/>
              <a:buNone/>
            </a:pPr>
            <a:r>
              <a:rPr lang="en-US" altLang="en-US" sz="2400" dirty="0"/>
              <a:t>if (</a:t>
            </a:r>
            <a:r>
              <a:rPr lang="en-US" altLang="en-US" sz="2400" dirty="0" err="1"/>
              <a:t>boolean</a:t>
            </a:r>
            <a:r>
              <a:rPr lang="en-US" altLang="en-US" sz="2400" dirty="0"/>
              <a:t>-expression) { </a:t>
            </a:r>
          </a:p>
          <a:p>
            <a:pPr>
              <a:lnSpc>
                <a:spcPct val="90000"/>
              </a:lnSpc>
              <a:spcBef>
                <a:spcPct val="0"/>
              </a:spcBef>
              <a:buFont typeface="Monotype Sorts" pitchFamily="2" charset="2"/>
              <a:buNone/>
            </a:pPr>
            <a:r>
              <a:rPr lang="en-US" altLang="en-US" sz="2400" dirty="0"/>
              <a:t>  statement(s);</a:t>
            </a:r>
          </a:p>
          <a:p>
            <a:pPr>
              <a:lnSpc>
                <a:spcPct val="90000"/>
              </a:lnSpc>
              <a:spcBef>
                <a:spcPct val="0"/>
              </a:spcBef>
              <a:buFont typeface="Monotype Sorts" pitchFamily="2" charset="2"/>
              <a:buNone/>
            </a:pPr>
            <a:r>
              <a:rPr lang="en-US" altLang="en-US" sz="2400" dirty="0"/>
              <a:t>}</a:t>
            </a:r>
          </a:p>
        </p:txBody>
      </p:sp>
      <p:sp>
        <p:nvSpPr>
          <p:cNvPr id="16391" name="Rectangle 9"/>
          <p:cNvSpPr>
            <a:spLocks noChangeArrowheads="1"/>
          </p:cNvSpPr>
          <p:nvPr/>
        </p:nvSpPr>
        <p:spPr bwMode="auto">
          <a:xfrm>
            <a:off x="4271319" y="990600"/>
            <a:ext cx="7484076"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dirty="0">
                <a:cs typeface="Times New Roman" panose="02020603050405020304" pitchFamily="18" charset="0"/>
              </a:rPr>
              <a:t>if (radius &gt;= 0) {</a:t>
            </a:r>
          </a:p>
          <a:p>
            <a:pPr>
              <a:buFont typeface="Monotype Sorts" pitchFamily="2" charset="2"/>
              <a:buNone/>
            </a:pPr>
            <a:r>
              <a:rPr lang="en-US" altLang="en-US" sz="2400" dirty="0">
                <a:cs typeface="Times New Roman" panose="02020603050405020304" pitchFamily="18" charset="0"/>
              </a:rPr>
              <a:t>  area = radius * radius * PI;</a:t>
            </a:r>
          </a:p>
          <a:p>
            <a:pPr>
              <a:buFont typeface="Monotype Sorts" pitchFamily="2" charset="2"/>
              <a:buNone/>
            </a:pPr>
            <a:r>
              <a:rPr lang="en-US" altLang="en-US" sz="2400" dirty="0">
                <a:cs typeface="Times New Roman" panose="02020603050405020304" pitchFamily="18" charset="0"/>
              </a:rPr>
              <a:t>  </a:t>
            </a:r>
            <a:r>
              <a:rPr lang="en-US" altLang="en-US" sz="2400" dirty="0" err="1">
                <a:cs typeface="Times New Roman" panose="02020603050405020304" pitchFamily="18" charset="0"/>
              </a:rPr>
              <a:t>System.out.println</a:t>
            </a:r>
            <a:r>
              <a:rPr lang="en-US" altLang="en-US" sz="2400" dirty="0">
                <a:cs typeface="Times New Roman" panose="02020603050405020304" pitchFamily="18" charset="0"/>
              </a:rPr>
              <a:t>("The area for the circle of radius " </a:t>
            </a:r>
          </a:p>
          <a:p>
            <a:pPr>
              <a:buFont typeface="Monotype Sorts" pitchFamily="2" charset="2"/>
              <a:buNone/>
            </a:pPr>
            <a:r>
              <a:rPr lang="en-US" altLang="en-US" sz="2400" dirty="0">
                <a:cs typeface="Times New Roman" panose="02020603050405020304" pitchFamily="18" charset="0"/>
              </a:rPr>
              <a:t>    		+ radius + " is " + area);</a:t>
            </a:r>
          </a:p>
          <a:p>
            <a:pPr>
              <a:buFont typeface="Monotype Sorts" pitchFamily="2" charset="2"/>
              <a:buNone/>
            </a:pPr>
            <a:r>
              <a:rPr lang="en-US" altLang="en-US" sz="2400" dirty="0">
                <a:cs typeface="Times New Roman" panose="02020603050405020304" pitchFamily="18" charset="0"/>
              </a:rPr>
              <a:t>}</a:t>
            </a:r>
          </a:p>
        </p:txBody>
      </p:sp>
      <p:sp>
        <p:nvSpPr>
          <p:cNvPr id="16392" name="Line 10"/>
          <p:cNvSpPr>
            <a:spLocks noChangeShapeType="1"/>
          </p:cNvSpPr>
          <p:nvPr/>
        </p:nvSpPr>
        <p:spPr bwMode="auto">
          <a:xfrm>
            <a:off x="1796879" y="3200400"/>
            <a:ext cx="121920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Line 11"/>
          <p:cNvSpPr>
            <a:spLocks noChangeShapeType="1"/>
          </p:cNvSpPr>
          <p:nvPr/>
        </p:nvSpPr>
        <p:spPr bwMode="auto">
          <a:xfrm>
            <a:off x="6043612" y="3169481"/>
            <a:ext cx="851458" cy="444961"/>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36855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121228" y="1093604"/>
            <a:ext cx="7772400" cy="533400"/>
          </a:xfrm>
        </p:spPr>
        <p:txBody>
          <a:bodyPr>
            <a:normAutofit fontScale="90000"/>
          </a:bodyPr>
          <a:lstStyle/>
          <a:p>
            <a:r>
              <a:rPr lang="en-US" altLang="en-US" dirty="0"/>
              <a:t>Note</a:t>
            </a:r>
            <a:endParaRPr lang="en-US" altLang="en-US" sz="5400" dirty="0"/>
          </a:p>
        </p:txBody>
      </p:sp>
      <p:sp>
        <p:nvSpPr>
          <p:cNvPr id="18436" name="Rectangle 3"/>
          <p:cNvSpPr>
            <a:spLocks noChangeArrowheads="1"/>
          </p:cNvSpPr>
          <p:nvPr/>
        </p:nvSpPr>
        <p:spPr bwMode="auto">
          <a:xfrm>
            <a:off x="3519488" y="2071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37" name="Rectangle 10"/>
          <p:cNvSpPr>
            <a:spLocks noChangeArrowheads="1"/>
          </p:cNvSpPr>
          <p:nvPr/>
        </p:nvSpPr>
        <p:spPr bwMode="auto">
          <a:xfrm>
            <a:off x="3662363" y="2876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38" name="Rectangle 13"/>
          <p:cNvSpPr>
            <a:spLocks noChangeArrowheads="1"/>
          </p:cNvSpPr>
          <p:nvPr/>
        </p:nvSpPr>
        <p:spPr bwMode="auto">
          <a:xfrm>
            <a:off x="1524001" y="28822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8439" name="Object 12"/>
          <p:cNvGraphicFramePr>
            <a:graphicFrameLocks noChangeAspect="1"/>
          </p:cNvGraphicFramePr>
          <p:nvPr>
            <p:extLst>
              <p:ext uri="{D42A27DB-BD31-4B8C-83A1-F6EECF244321}">
                <p14:modId xmlns:p14="http://schemas.microsoft.com/office/powerpoint/2010/main" val="1784309954"/>
              </p:ext>
            </p:extLst>
          </p:nvPr>
        </p:nvGraphicFramePr>
        <p:xfrm>
          <a:off x="1708732" y="2351959"/>
          <a:ext cx="8604250" cy="1108075"/>
        </p:xfrm>
        <a:graphic>
          <a:graphicData uri="http://schemas.openxmlformats.org/presentationml/2006/ole">
            <mc:AlternateContent xmlns:mc="http://schemas.openxmlformats.org/markup-compatibility/2006">
              <mc:Choice xmlns:v="urn:schemas-microsoft-com:vml" Requires="v">
                <p:oleObj spid="_x0000_s3224" name="Picture" r:id="rId4" imgW="5191828" imgH="558459" progId="Word.Picture.8">
                  <p:embed/>
                </p:oleObj>
              </mc:Choice>
              <mc:Fallback>
                <p:oleObj name="Picture" r:id="rId4" imgW="5191828" imgH="558459"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8732" y="2351959"/>
                        <a:ext cx="8604250" cy="1108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Rectangle 15"/>
          <p:cNvSpPr>
            <a:spLocks noChangeArrowheads="1"/>
          </p:cNvSpPr>
          <p:nvPr/>
        </p:nvSpPr>
        <p:spPr bwMode="auto">
          <a:xfrm>
            <a:off x="1524001" y="28663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8441" name="Object 14"/>
          <p:cNvGraphicFramePr>
            <a:graphicFrameLocks noChangeAspect="1"/>
          </p:cNvGraphicFramePr>
          <p:nvPr>
            <p:extLst>
              <p:ext uri="{D42A27DB-BD31-4B8C-83A1-F6EECF244321}">
                <p14:modId xmlns:p14="http://schemas.microsoft.com/office/powerpoint/2010/main" val="2859032727"/>
              </p:ext>
            </p:extLst>
          </p:nvPr>
        </p:nvGraphicFramePr>
        <p:xfrm>
          <a:off x="1708732" y="4254727"/>
          <a:ext cx="8680450" cy="1054100"/>
        </p:xfrm>
        <a:graphic>
          <a:graphicData uri="http://schemas.openxmlformats.org/presentationml/2006/ole">
            <mc:AlternateContent xmlns:mc="http://schemas.openxmlformats.org/markup-compatibility/2006">
              <mc:Choice xmlns:v="urn:schemas-microsoft-com:vml" Requires="v">
                <p:oleObj spid="_x0000_s3225" name="Picture" r:id="rId6" imgW="5748528" imgH="579120" progId="Word.Picture.8">
                  <p:embed/>
                </p:oleObj>
              </mc:Choice>
              <mc:Fallback>
                <p:oleObj name="Picture" r:id="rId6" imgW="5748528" imgH="57912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8732" y="4254727"/>
                        <a:ext cx="8680450" cy="10541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43085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979714" y="-272143"/>
            <a:ext cx="7772400" cy="1428750"/>
          </a:xfrm>
        </p:spPr>
        <p:txBody>
          <a:bodyPr/>
          <a:lstStyle/>
          <a:p>
            <a:r>
              <a:rPr lang="en-US" altLang="en-US" dirty="0"/>
              <a:t>Simple if Demo</a:t>
            </a:r>
          </a:p>
        </p:txBody>
      </p:sp>
      <p:sp>
        <p:nvSpPr>
          <p:cNvPr id="20484" name="Text Box 11"/>
          <p:cNvSpPr txBox="1">
            <a:spLocks noChangeArrowheads="1"/>
          </p:cNvSpPr>
          <p:nvPr/>
        </p:nvSpPr>
        <p:spPr bwMode="auto">
          <a:xfrm>
            <a:off x="979714" y="1445987"/>
            <a:ext cx="82565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Write a program that prompts the user to enter an integer. If the number is a multiple of </a:t>
            </a:r>
            <a:r>
              <a:rPr lang="en-US" altLang="en-US" u="sng" dirty="0"/>
              <a:t>5</a:t>
            </a:r>
            <a:r>
              <a:rPr lang="en-US" altLang="en-US" dirty="0"/>
              <a:t>, print </a:t>
            </a:r>
            <a:r>
              <a:rPr lang="en-US" altLang="en-US" u="sng" dirty="0" err="1"/>
              <a:t>HiFive</a:t>
            </a:r>
            <a:r>
              <a:rPr lang="en-US" altLang="en-US" dirty="0"/>
              <a:t>. If the number is divisible by </a:t>
            </a:r>
            <a:r>
              <a:rPr lang="en-US" altLang="en-US" u="sng" dirty="0"/>
              <a:t>2</a:t>
            </a:r>
            <a:r>
              <a:rPr lang="en-US" altLang="en-US" dirty="0"/>
              <a:t>, print </a:t>
            </a:r>
            <a:r>
              <a:rPr lang="en-US" altLang="en-US" u="sng" dirty="0" err="1"/>
              <a:t>HiEven</a:t>
            </a:r>
            <a:r>
              <a:rPr lang="en-US" altLang="en-US" dirty="0"/>
              <a:t>.</a:t>
            </a:r>
          </a:p>
        </p:txBody>
      </p:sp>
      <p:pic>
        <p:nvPicPr>
          <p:cNvPr id="2048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5102" y="2646316"/>
            <a:ext cx="5118556" cy="409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3019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012371" y="68263"/>
            <a:ext cx="7772400" cy="1428750"/>
          </a:xfrm>
        </p:spPr>
        <p:txBody>
          <a:bodyPr/>
          <a:lstStyle/>
          <a:p>
            <a:r>
              <a:rPr lang="en-US" altLang="en-US" dirty="0"/>
              <a:t>The Two-way </a:t>
            </a:r>
            <a:r>
              <a:rPr lang="en-US" altLang="en-US" sz="4200" dirty="0">
                <a:latin typeface="Courier New" panose="02070309020205020404" pitchFamily="49" charset="0"/>
              </a:rPr>
              <a:t>if</a:t>
            </a:r>
            <a:r>
              <a:rPr lang="en-US" altLang="en-US" dirty="0"/>
              <a:t> Statement</a:t>
            </a:r>
            <a:endParaRPr lang="en-US" altLang="en-US" dirty="0">
              <a:solidFill>
                <a:schemeClr val="tx1"/>
              </a:solidFill>
            </a:endParaRPr>
          </a:p>
        </p:txBody>
      </p:sp>
      <p:sp>
        <p:nvSpPr>
          <p:cNvPr id="26628" name="Rectangle 3"/>
          <p:cNvSpPr>
            <a:spLocks noGrp="1" noChangeArrowheads="1"/>
          </p:cNvSpPr>
          <p:nvPr>
            <p:ph type="body" idx="1"/>
          </p:nvPr>
        </p:nvSpPr>
        <p:spPr>
          <a:xfrm>
            <a:off x="1012371" y="1565275"/>
            <a:ext cx="8001000" cy="2057400"/>
          </a:xfrm>
        </p:spPr>
        <p:txBody>
          <a:bodyPr>
            <a:normAutofit fontScale="70000" lnSpcReduction="20000"/>
          </a:bodyPr>
          <a:lstStyle/>
          <a:p>
            <a:pPr>
              <a:lnSpc>
                <a:spcPct val="90000"/>
              </a:lnSpc>
              <a:buFont typeface="Monotype Sorts" pitchFamily="2" charset="2"/>
              <a:buNone/>
            </a:pPr>
            <a:r>
              <a:rPr lang="en-US" altLang="en-US" sz="2000" dirty="0">
                <a:latin typeface="Courier New" panose="02070309020205020404" pitchFamily="49" charset="0"/>
              </a:rPr>
              <a:t>if (</a:t>
            </a:r>
            <a:r>
              <a:rPr lang="en-US" altLang="en-US" sz="2000" dirty="0" err="1">
                <a:latin typeface="Courier New" panose="02070309020205020404" pitchFamily="49" charset="0"/>
              </a:rPr>
              <a:t>boolean</a:t>
            </a:r>
            <a:r>
              <a:rPr lang="en-US" altLang="en-US" sz="2000" dirty="0">
                <a:latin typeface="Courier New" panose="02070309020205020404" pitchFamily="49" charset="0"/>
              </a:rPr>
              <a:t>-expression) { </a:t>
            </a:r>
          </a:p>
          <a:p>
            <a:pPr>
              <a:lnSpc>
                <a:spcPct val="90000"/>
              </a:lnSpc>
              <a:buFont typeface="Monotype Sorts" pitchFamily="2" charset="2"/>
              <a:buNone/>
            </a:pPr>
            <a:r>
              <a:rPr lang="en-US" altLang="en-US" sz="2000" dirty="0">
                <a:latin typeface="Courier New" panose="02070309020205020404" pitchFamily="49" charset="0"/>
              </a:rPr>
              <a:t>  statement(s)-for-the-true-case;</a:t>
            </a:r>
          </a:p>
          <a:p>
            <a:pPr>
              <a:lnSpc>
                <a:spcPct val="90000"/>
              </a:lnSpc>
              <a:buFont typeface="Monotype Sorts" pitchFamily="2" charset="2"/>
              <a:buNone/>
            </a:pPr>
            <a:r>
              <a:rPr lang="en-US" altLang="en-US" sz="2000" dirty="0">
                <a:latin typeface="Courier New" panose="02070309020205020404" pitchFamily="49" charset="0"/>
              </a:rPr>
              <a:t>}</a:t>
            </a:r>
          </a:p>
          <a:p>
            <a:pPr>
              <a:lnSpc>
                <a:spcPct val="90000"/>
              </a:lnSpc>
              <a:buFont typeface="Monotype Sorts" pitchFamily="2" charset="2"/>
              <a:buNone/>
            </a:pPr>
            <a:r>
              <a:rPr lang="en-US" altLang="en-US" sz="2000" dirty="0">
                <a:latin typeface="Courier New" panose="02070309020205020404" pitchFamily="49" charset="0"/>
              </a:rPr>
              <a:t>else {</a:t>
            </a:r>
          </a:p>
          <a:p>
            <a:pPr>
              <a:lnSpc>
                <a:spcPct val="90000"/>
              </a:lnSpc>
              <a:buFont typeface="Monotype Sorts" pitchFamily="2" charset="2"/>
              <a:buNone/>
            </a:pPr>
            <a:r>
              <a:rPr lang="en-US" altLang="en-US" sz="2000" dirty="0">
                <a:latin typeface="Courier New" panose="02070309020205020404" pitchFamily="49" charset="0"/>
              </a:rPr>
              <a:t>  statement(s)-for-the-false-case;</a:t>
            </a:r>
          </a:p>
          <a:p>
            <a:pPr>
              <a:lnSpc>
                <a:spcPct val="90000"/>
              </a:lnSpc>
              <a:buFont typeface="Monotype Sorts" pitchFamily="2" charset="2"/>
              <a:buNone/>
            </a:pPr>
            <a:r>
              <a:rPr lang="en-US" altLang="en-US" sz="2000" dirty="0">
                <a:latin typeface="Courier New" panose="02070309020205020404" pitchFamily="49" charset="0"/>
              </a:rPr>
              <a:t>}</a:t>
            </a:r>
            <a:endParaRPr lang="en-US" altLang="en-US" sz="2800" dirty="0"/>
          </a:p>
        </p:txBody>
      </p:sp>
      <p:sp>
        <p:nvSpPr>
          <p:cNvPr id="26629" name="Rectangle 6"/>
          <p:cNvSpPr>
            <a:spLocks noChangeArrowheads="1"/>
          </p:cNvSpPr>
          <p:nvPr/>
        </p:nvSpPr>
        <p:spPr bwMode="auto">
          <a:xfrm>
            <a:off x="3686175"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6630" name="Object 5"/>
          <p:cNvGraphicFramePr>
            <a:graphicFrameLocks noChangeAspect="1"/>
          </p:cNvGraphicFramePr>
          <p:nvPr>
            <p:extLst>
              <p:ext uri="{D42A27DB-BD31-4B8C-83A1-F6EECF244321}">
                <p14:modId xmlns:p14="http://schemas.microsoft.com/office/powerpoint/2010/main" val="2023863978"/>
              </p:ext>
            </p:extLst>
          </p:nvPr>
        </p:nvGraphicFramePr>
        <p:xfrm>
          <a:off x="2209800" y="3541485"/>
          <a:ext cx="7470775" cy="3098800"/>
        </p:xfrm>
        <a:graphic>
          <a:graphicData uri="http://schemas.openxmlformats.org/presentationml/2006/ole">
            <mc:AlternateContent xmlns:mc="http://schemas.openxmlformats.org/markup-compatibility/2006">
              <mc:Choice xmlns:v="urn:schemas-microsoft-com:vml" Requires="v">
                <p:oleObj spid="_x0000_s4171" name="Picture" r:id="rId4" imgW="4820412" imgH="1999488" progId="Word.Picture.8">
                  <p:embed/>
                </p:oleObj>
              </mc:Choice>
              <mc:Fallback>
                <p:oleObj name="Picture" r:id="rId4" imgW="4820412" imgH="199948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541485"/>
                        <a:ext cx="7470775" cy="3098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1619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175657" y="239486"/>
            <a:ext cx="7772400" cy="1428750"/>
          </a:xfrm>
        </p:spPr>
        <p:txBody>
          <a:bodyPr/>
          <a:lstStyle/>
          <a:p>
            <a:r>
              <a:rPr lang="en-US" altLang="en-US" sz="4200" dirty="0">
                <a:latin typeface="Courier New" panose="02070309020205020404" pitchFamily="49" charset="0"/>
              </a:rPr>
              <a:t>if-else</a:t>
            </a:r>
            <a:r>
              <a:rPr lang="en-US" altLang="en-US" dirty="0"/>
              <a:t> Example</a:t>
            </a:r>
          </a:p>
        </p:txBody>
      </p:sp>
      <p:sp>
        <p:nvSpPr>
          <p:cNvPr id="28676" name="Rectangle 3"/>
          <p:cNvSpPr>
            <a:spLocks noGrp="1" noChangeArrowheads="1"/>
          </p:cNvSpPr>
          <p:nvPr>
            <p:ph type="body" idx="1"/>
          </p:nvPr>
        </p:nvSpPr>
        <p:spPr>
          <a:xfrm>
            <a:off x="185058" y="1992086"/>
            <a:ext cx="10493828" cy="4724400"/>
          </a:xfrm>
        </p:spPr>
        <p:txBody>
          <a:bodyPr/>
          <a:lstStyle/>
          <a:p>
            <a:pPr>
              <a:buFont typeface="Monotype Sorts" pitchFamily="2" charset="2"/>
              <a:buNone/>
            </a:pPr>
            <a:r>
              <a:rPr lang="en-US" altLang="en-US" sz="2400" dirty="0">
                <a:latin typeface="Courier New" panose="02070309020205020404" pitchFamily="49" charset="0"/>
              </a:rPr>
              <a:t>if (radius &gt;= 0) {   </a:t>
            </a:r>
          </a:p>
          <a:p>
            <a:pPr>
              <a:spcBef>
                <a:spcPct val="0"/>
              </a:spcBef>
              <a:buFont typeface="Monotype Sorts" pitchFamily="2" charset="2"/>
              <a:buNone/>
            </a:pPr>
            <a:r>
              <a:rPr lang="en-US" altLang="en-US" sz="2400" dirty="0">
                <a:latin typeface="Courier New" panose="02070309020205020404" pitchFamily="49" charset="0"/>
              </a:rPr>
              <a:t>  area = radius * radius * 3.14159;</a:t>
            </a:r>
          </a:p>
          <a:p>
            <a:pPr>
              <a:spcBef>
                <a:spcPct val="0"/>
              </a:spcBef>
              <a:buFont typeface="Monotype Sorts" pitchFamily="2" charset="2"/>
              <a:buNone/>
            </a:pPr>
            <a:endParaRPr lang="en-US" altLang="en-US" sz="2400" dirty="0">
              <a:latin typeface="Courier New" panose="02070309020205020404" pitchFamily="49" charset="0"/>
            </a:endParaRPr>
          </a:p>
          <a:p>
            <a:pPr>
              <a:spcBef>
                <a:spcPct val="0"/>
              </a:spcBef>
              <a:buFont typeface="Monotype Sorts"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System.out.println</a:t>
            </a:r>
            <a:r>
              <a:rPr lang="en-US" altLang="en-US" sz="2400" dirty="0">
                <a:latin typeface="Courier New" panose="02070309020205020404" pitchFamily="49" charset="0"/>
              </a:rPr>
              <a:t>("The area for the circle of radius" 	+ radius + " is " + area);</a:t>
            </a:r>
          </a:p>
          <a:p>
            <a:pPr>
              <a:spcBef>
                <a:spcPct val="0"/>
              </a:spcBef>
              <a:buFont typeface="Monotype Sorts" pitchFamily="2" charset="2"/>
              <a:buNone/>
            </a:pPr>
            <a:r>
              <a:rPr lang="en-US" altLang="en-US" sz="2400" dirty="0">
                <a:latin typeface="Courier New" panose="02070309020205020404" pitchFamily="49" charset="0"/>
              </a:rPr>
              <a:t>}</a:t>
            </a:r>
          </a:p>
          <a:p>
            <a:pPr>
              <a:spcBef>
                <a:spcPct val="0"/>
              </a:spcBef>
              <a:buFont typeface="Monotype Sorts" pitchFamily="2" charset="2"/>
              <a:buNone/>
            </a:pPr>
            <a:r>
              <a:rPr lang="en-US" altLang="en-US" sz="2400" dirty="0">
                <a:latin typeface="Courier New" panose="02070309020205020404" pitchFamily="49" charset="0"/>
              </a:rPr>
              <a:t>else {</a:t>
            </a:r>
          </a:p>
          <a:p>
            <a:pPr>
              <a:spcBef>
                <a:spcPct val="0"/>
              </a:spcBef>
              <a:buFont typeface="Monotype Sorts"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System.out.println</a:t>
            </a:r>
            <a:r>
              <a:rPr lang="en-US" altLang="en-US" sz="2400" dirty="0">
                <a:latin typeface="Courier New" panose="02070309020205020404" pitchFamily="49" charset="0"/>
              </a:rPr>
              <a:t>("Negative input");</a:t>
            </a:r>
          </a:p>
          <a:p>
            <a:pPr>
              <a:spcBef>
                <a:spcPct val="0"/>
              </a:spcBef>
              <a:buFont typeface="Monotype Sorts" pitchFamily="2" charset="2"/>
              <a:buNone/>
            </a:pPr>
            <a:r>
              <a:rPr lang="en-US" altLang="en-US" sz="2400" dirty="0">
                <a:latin typeface="Courier New" panose="02070309020205020404" pitchFamily="49" charset="0"/>
              </a:rPr>
              <a:t>}</a:t>
            </a:r>
          </a:p>
        </p:txBody>
      </p:sp>
    </p:spTree>
    <p:extLst>
      <p:ext uri="{BB962C8B-B14F-4D97-AF65-F5344CB8AC3E}">
        <p14:creationId xmlns:p14="http://schemas.microsoft.com/office/powerpoint/2010/main" val="392973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800100" y="642257"/>
            <a:ext cx="8001000" cy="914400"/>
          </a:xfrm>
        </p:spPr>
        <p:txBody>
          <a:bodyPr>
            <a:normAutofit fontScale="90000"/>
          </a:bodyPr>
          <a:lstStyle/>
          <a:p>
            <a:r>
              <a:rPr lang="en-US" altLang="en-US" dirty="0"/>
              <a:t>Multiple Alternative if Statements</a:t>
            </a:r>
          </a:p>
        </p:txBody>
      </p:sp>
      <p:sp>
        <p:nvSpPr>
          <p:cNvPr id="30724" name="Rectangle 7"/>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0725" name="Object 6"/>
          <p:cNvGraphicFramePr>
            <a:graphicFrameLocks noChangeAspect="1"/>
          </p:cNvGraphicFramePr>
          <p:nvPr>
            <p:extLst>
              <p:ext uri="{D42A27DB-BD31-4B8C-83A1-F6EECF244321}">
                <p14:modId xmlns:p14="http://schemas.microsoft.com/office/powerpoint/2010/main" val="2319280289"/>
              </p:ext>
            </p:extLst>
          </p:nvPr>
        </p:nvGraphicFramePr>
        <p:xfrm>
          <a:off x="989012" y="2383973"/>
          <a:ext cx="9147176" cy="3965575"/>
        </p:xfrm>
        <a:graphic>
          <a:graphicData uri="http://schemas.openxmlformats.org/presentationml/2006/ole">
            <mc:AlternateContent xmlns:mc="http://schemas.openxmlformats.org/markup-compatibility/2006">
              <mc:Choice xmlns:v="urn:schemas-microsoft-com:vml" Requires="v">
                <p:oleObj spid="_x0000_s5195" name="Picture" r:id="rId4" imgW="3873500" imgH="1676400" progId="Word.Picture.8">
                  <p:embed/>
                </p:oleObj>
              </mc:Choice>
              <mc:Fallback>
                <p:oleObj name="Picture" r:id="rId4" imgW="3873500" imgH="16764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012" y="2383973"/>
                        <a:ext cx="9147176"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48905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957943" y="976141"/>
            <a:ext cx="8001000" cy="711200"/>
          </a:xfrm>
        </p:spPr>
        <p:txBody>
          <a:bodyPr/>
          <a:lstStyle/>
          <a:p>
            <a:r>
              <a:rPr lang="en-US" altLang="en-US" sz="4000" dirty="0"/>
              <a:t>Multi-Way if-else Statements</a:t>
            </a:r>
          </a:p>
        </p:txBody>
      </p:sp>
      <p:sp>
        <p:nvSpPr>
          <p:cNvPr id="32772" name="Rectangle 3"/>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2773" name="Rectangle 6"/>
          <p:cNvSpPr>
            <a:spLocks noChangeArrowheads="1"/>
          </p:cNvSpPr>
          <p:nvPr/>
        </p:nvSpPr>
        <p:spPr bwMode="auto">
          <a:xfrm>
            <a:off x="1524001" y="18027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2774" name="Object 5"/>
          <p:cNvGraphicFramePr>
            <a:graphicFrameLocks noChangeAspect="1"/>
          </p:cNvGraphicFramePr>
          <p:nvPr>
            <p:extLst>
              <p:ext uri="{D42A27DB-BD31-4B8C-83A1-F6EECF244321}">
                <p14:modId xmlns:p14="http://schemas.microsoft.com/office/powerpoint/2010/main" val="3982093523"/>
              </p:ext>
            </p:extLst>
          </p:nvPr>
        </p:nvGraphicFramePr>
        <p:xfrm>
          <a:off x="863147" y="2033589"/>
          <a:ext cx="8832850" cy="4492625"/>
        </p:xfrm>
        <a:graphic>
          <a:graphicData uri="http://schemas.openxmlformats.org/presentationml/2006/ole">
            <mc:AlternateContent xmlns:mc="http://schemas.openxmlformats.org/markup-compatibility/2006">
              <mc:Choice xmlns:v="urn:schemas-microsoft-com:vml" Requires="v">
                <p:oleObj spid="_x0000_s6219" name="Picture" r:id="rId4" imgW="6143625" imgH="3124200" progId="Word.Picture.8">
                  <p:embed/>
                </p:oleObj>
              </mc:Choice>
              <mc:Fallback>
                <p:oleObj name="Picture" r:id="rId4" imgW="6143625" imgH="31242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147" y="2033589"/>
                        <a:ext cx="8832850" cy="4492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171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594" y="130628"/>
            <a:ext cx="9692640" cy="805543"/>
          </a:xfrm>
        </p:spPr>
        <p:txBody>
          <a:bodyPr/>
          <a:lstStyle/>
          <a:p>
            <a:r>
              <a:rPr lang="en-US" dirty="0"/>
              <a:t>Schedule</a:t>
            </a:r>
          </a:p>
        </p:txBody>
      </p:sp>
      <p:sp>
        <p:nvSpPr>
          <p:cNvPr id="3" name="Content Placeholder 2"/>
          <p:cNvSpPr>
            <a:spLocks noGrp="1"/>
          </p:cNvSpPr>
          <p:nvPr>
            <p:ph idx="1"/>
          </p:nvPr>
        </p:nvSpPr>
        <p:spPr>
          <a:xfrm>
            <a:off x="195943" y="1468192"/>
            <a:ext cx="10863943" cy="5389808"/>
          </a:xfrm>
        </p:spPr>
        <p:txBody>
          <a:bodyPr>
            <a:normAutofit fontScale="92500"/>
          </a:bodyPr>
          <a:lstStyle/>
          <a:p>
            <a:r>
              <a:rPr lang="en-US" sz="2400" dirty="0"/>
              <a:t>Announcements/Reminders						6:00 – 6:10</a:t>
            </a:r>
          </a:p>
          <a:p>
            <a:r>
              <a:rPr lang="en-US" sz="2400" dirty="0"/>
              <a:t>Quiz #1									6:10 – 6:30</a:t>
            </a:r>
          </a:p>
          <a:p>
            <a:r>
              <a:rPr lang="en-US" sz="2400" dirty="0"/>
              <a:t>Types of Errors								6:30 – 6:35</a:t>
            </a:r>
          </a:p>
          <a:p>
            <a:r>
              <a:rPr lang="en-US" sz="2400" dirty="0"/>
              <a:t>Conditionals								6:35 – 7:00</a:t>
            </a:r>
          </a:p>
          <a:p>
            <a:r>
              <a:rPr lang="en-US" sz="2400" dirty="0"/>
              <a:t>Exercise 2(a) + Break							7:00 – 7:15</a:t>
            </a:r>
          </a:p>
          <a:p>
            <a:r>
              <a:rPr lang="en-US" sz="2400" dirty="0"/>
              <a:t>Loops									7:15 – 7:40</a:t>
            </a:r>
          </a:p>
          <a:p>
            <a:r>
              <a:rPr lang="en-US" sz="2400" dirty="0"/>
              <a:t>Exercise 2(b)								7:40 – 7:50</a:t>
            </a:r>
          </a:p>
          <a:p>
            <a:r>
              <a:rPr lang="en-US" sz="2400" dirty="0"/>
              <a:t>Casting – Numerical Values						7:50 – 8:00</a:t>
            </a:r>
          </a:p>
          <a:p>
            <a:r>
              <a:rPr lang="en-US" sz="2400" dirty="0"/>
              <a:t>Assignment #2								8:00 – 8:05</a:t>
            </a:r>
          </a:p>
          <a:p>
            <a:r>
              <a:rPr lang="en-US" sz="2400" dirty="0"/>
              <a:t>Lab #2									8:05 – 8:30</a:t>
            </a:r>
          </a:p>
          <a:p>
            <a:endParaRPr lang="en-US" dirty="0"/>
          </a:p>
        </p:txBody>
      </p:sp>
    </p:spTree>
    <p:extLst>
      <p:ext uri="{BB962C8B-B14F-4D97-AF65-F5344CB8AC3E}">
        <p14:creationId xmlns:p14="http://schemas.microsoft.com/office/powerpoint/2010/main" val="1088482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636815" y="502366"/>
            <a:ext cx="8001000" cy="914400"/>
          </a:xfrm>
        </p:spPr>
        <p:txBody>
          <a:bodyPr/>
          <a:lstStyle/>
          <a:p>
            <a:r>
              <a:rPr lang="en-US" altLang="en-US" dirty="0"/>
              <a:t>Trace if-else statement</a:t>
            </a:r>
          </a:p>
        </p:txBody>
      </p:sp>
      <p:sp>
        <p:nvSpPr>
          <p:cNvPr id="34820" name="Rectangle 3"/>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4821" name="Text Box 5"/>
          <p:cNvSpPr txBox="1">
            <a:spLocks noChangeArrowheads="1"/>
          </p:cNvSpPr>
          <p:nvPr/>
        </p:nvSpPr>
        <p:spPr bwMode="auto">
          <a:xfrm>
            <a:off x="1905000" y="2394857"/>
            <a:ext cx="3048000" cy="378565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bg2"/>
                </a:solidFill>
              </a:rPr>
              <a:t>if (score &gt;= 90.0)</a:t>
            </a:r>
          </a:p>
          <a:p>
            <a:r>
              <a:rPr lang="en-US" altLang="en-US" dirty="0">
                <a:solidFill>
                  <a:schemeClr val="bg2"/>
                </a:solidFill>
              </a:rPr>
              <a:t>  grade = 'A';</a:t>
            </a:r>
          </a:p>
          <a:p>
            <a:r>
              <a:rPr lang="en-US" altLang="en-US" dirty="0">
                <a:solidFill>
                  <a:schemeClr val="bg2"/>
                </a:solidFill>
              </a:rPr>
              <a:t>else if (score &gt;= 80.0)</a:t>
            </a:r>
          </a:p>
          <a:p>
            <a:r>
              <a:rPr lang="en-US" altLang="en-US" dirty="0">
                <a:solidFill>
                  <a:schemeClr val="bg2"/>
                </a:solidFill>
              </a:rPr>
              <a:t>  grade = 'B';</a:t>
            </a:r>
          </a:p>
          <a:p>
            <a:r>
              <a:rPr lang="en-US" altLang="en-US" dirty="0">
                <a:solidFill>
                  <a:schemeClr val="bg2"/>
                </a:solidFill>
              </a:rPr>
              <a:t>else if (score &gt;= 70.0)</a:t>
            </a:r>
          </a:p>
          <a:p>
            <a:r>
              <a:rPr lang="en-US" altLang="en-US" dirty="0">
                <a:solidFill>
                  <a:schemeClr val="bg2"/>
                </a:solidFill>
              </a:rPr>
              <a:t>  grade = 'C';</a:t>
            </a:r>
          </a:p>
          <a:p>
            <a:r>
              <a:rPr lang="en-US" altLang="en-US" dirty="0">
                <a:solidFill>
                  <a:schemeClr val="bg2"/>
                </a:solidFill>
              </a:rPr>
              <a:t>else if (score &gt;= 60.0)</a:t>
            </a:r>
          </a:p>
          <a:p>
            <a:r>
              <a:rPr lang="en-US" altLang="en-US" dirty="0">
                <a:solidFill>
                  <a:schemeClr val="bg2"/>
                </a:solidFill>
              </a:rPr>
              <a:t>  grade = 'D';</a:t>
            </a:r>
          </a:p>
          <a:p>
            <a:r>
              <a:rPr lang="en-US" altLang="en-US" dirty="0">
                <a:solidFill>
                  <a:schemeClr val="bg2"/>
                </a:solidFill>
              </a:rPr>
              <a:t>else</a:t>
            </a:r>
          </a:p>
          <a:p>
            <a:r>
              <a:rPr lang="en-US" altLang="en-US" dirty="0">
                <a:solidFill>
                  <a:schemeClr val="bg2"/>
                </a:solidFill>
              </a:rPr>
              <a:t>  grade = 'F';</a:t>
            </a:r>
          </a:p>
        </p:txBody>
      </p:sp>
      <p:sp>
        <p:nvSpPr>
          <p:cNvPr id="34822" name="AutoShape 6"/>
          <p:cNvSpPr>
            <a:spLocks noChangeArrowheads="1"/>
          </p:cNvSpPr>
          <p:nvPr/>
        </p:nvSpPr>
        <p:spPr bwMode="auto">
          <a:xfrm>
            <a:off x="2046515" y="1653041"/>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dirty="0"/>
              <a:t>Suppose score is 70.0</a:t>
            </a:r>
          </a:p>
        </p:txBody>
      </p:sp>
      <p:sp>
        <p:nvSpPr>
          <p:cNvPr id="34823" name="Rectangle 7"/>
          <p:cNvSpPr>
            <a:spLocks noChangeArrowheads="1"/>
          </p:cNvSpPr>
          <p:nvPr/>
        </p:nvSpPr>
        <p:spPr bwMode="auto">
          <a:xfrm>
            <a:off x="1905000" y="2469208"/>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4824" name="AutoShape 8"/>
          <p:cNvSpPr>
            <a:spLocks noChangeArrowheads="1"/>
          </p:cNvSpPr>
          <p:nvPr/>
        </p:nvSpPr>
        <p:spPr bwMode="auto">
          <a:xfrm>
            <a:off x="5529943" y="1768911"/>
            <a:ext cx="2590800" cy="536575"/>
          </a:xfrm>
          <a:prstGeom prst="wedgeRoundRectCallout">
            <a:avLst>
              <a:gd name="adj1" fmla="val -99144"/>
              <a:gd name="adj2" fmla="val 902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The condition is false</a:t>
            </a:r>
          </a:p>
        </p:txBody>
      </p:sp>
      <p:sp>
        <p:nvSpPr>
          <p:cNvPr id="34825"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499657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800100" y="566283"/>
            <a:ext cx="8001000" cy="914400"/>
          </a:xfrm>
        </p:spPr>
        <p:txBody>
          <a:bodyPr/>
          <a:lstStyle/>
          <a:p>
            <a:r>
              <a:rPr lang="en-US" altLang="en-US" dirty="0"/>
              <a:t>Trace if-else statement</a:t>
            </a:r>
          </a:p>
        </p:txBody>
      </p:sp>
      <p:sp>
        <p:nvSpPr>
          <p:cNvPr id="36868" name="Rectangle 3"/>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69" name="Text Box 4"/>
          <p:cNvSpPr txBox="1">
            <a:spLocks noChangeArrowheads="1"/>
          </p:cNvSpPr>
          <p:nvPr/>
        </p:nvSpPr>
        <p:spPr bwMode="auto">
          <a:xfrm>
            <a:off x="1905000" y="2373086"/>
            <a:ext cx="3048000" cy="378565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if (score &gt;= 90.0)</a:t>
            </a:r>
          </a:p>
          <a:p>
            <a:r>
              <a:rPr lang="en-US" altLang="en-US">
                <a:solidFill>
                  <a:schemeClr val="bg2"/>
                </a:solidFill>
              </a:rPr>
              <a:t>  grade = 'A';</a:t>
            </a:r>
          </a:p>
          <a:p>
            <a:r>
              <a:rPr lang="en-US" altLang="en-US">
                <a:solidFill>
                  <a:schemeClr val="bg2"/>
                </a:solidFill>
              </a:rPr>
              <a:t>else if (score &gt;= 80.0)</a:t>
            </a:r>
          </a:p>
          <a:p>
            <a:r>
              <a:rPr lang="en-US" altLang="en-US">
                <a:solidFill>
                  <a:schemeClr val="bg2"/>
                </a:solidFill>
              </a:rPr>
              <a:t>  grade = 'B';</a:t>
            </a:r>
          </a:p>
          <a:p>
            <a:r>
              <a:rPr lang="en-US" altLang="en-US">
                <a:solidFill>
                  <a:schemeClr val="bg2"/>
                </a:solidFill>
              </a:rPr>
              <a:t>else if (score &gt;= 70.0)</a:t>
            </a:r>
          </a:p>
          <a:p>
            <a:r>
              <a:rPr lang="en-US" altLang="en-US">
                <a:solidFill>
                  <a:schemeClr val="bg2"/>
                </a:solidFill>
              </a:rPr>
              <a:t>  grade = 'C';</a:t>
            </a:r>
          </a:p>
          <a:p>
            <a:r>
              <a:rPr lang="en-US" altLang="en-US">
                <a:solidFill>
                  <a:schemeClr val="bg2"/>
                </a:solidFill>
              </a:rPr>
              <a:t>else if (score &gt;= 60.0)</a:t>
            </a:r>
          </a:p>
          <a:p>
            <a:r>
              <a:rPr lang="en-US" altLang="en-US">
                <a:solidFill>
                  <a:schemeClr val="bg2"/>
                </a:solidFill>
              </a:rPr>
              <a:t>  grade = 'D';</a:t>
            </a:r>
          </a:p>
          <a:p>
            <a:r>
              <a:rPr lang="en-US" altLang="en-US">
                <a:solidFill>
                  <a:schemeClr val="bg2"/>
                </a:solidFill>
              </a:rPr>
              <a:t>else</a:t>
            </a:r>
          </a:p>
          <a:p>
            <a:r>
              <a:rPr lang="en-US" altLang="en-US">
                <a:solidFill>
                  <a:schemeClr val="bg2"/>
                </a:solidFill>
              </a:rPr>
              <a:t>  grade = 'F';</a:t>
            </a:r>
          </a:p>
        </p:txBody>
      </p:sp>
      <p:sp>
        <p:nvSpPr>
          <p:cNvPr id="36870" name="AutoShape 5"/>
          <p:cNvSpPr>
            <a:spLocks noChangeArrowheads="1"/>
          </p:cNvSpPr>
          <p:nvPr/>
        </p:nvSpPr>
        <p:spPr bwMode="auto">
          <a:xfrm>
            <a:off x="2133600" y="1611539"/>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score is 70.0</a:t>
            </a:r>
          </a:p>
        </p:txBody>
      </p:sp>
      <p:sp>
        <p:nvSpPr>
          <p:cNvPr id="36871" name="AutoShape 7"/>
          <p:cNvSpPr>
            <a:spLocks noChangeArrowheads="1"/>
          </p:cNvSpPr>
          <p:nvPr/>
        </p:nvSpPr>
        <p:spPr bwMode="auto">
          <a:xfrm>
            <a:off x="5475515" y="1916113"/>
            <a:ext cx="2590800" cy="536575"/>
          </a:xfrm>
          <a:prstGeom prst="wedgeRoundRectCallout">
            <a:avLst>
              <a:gd name="adj1" fmla="val -87745"/>
              <a:gd name="adj2" fmla="val 2227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The condition is false</a:t>
            </a:r>
          </a:p>
        </p:txBody>
      </p:sp>
      <p:sp>
        <p:nvSpPr>
          <p:cNvPr id="36872" name="Rectangle 8"/>
          <p:cNvSpPr>
            <a:spLocks noChangeArrowheads="1"/>
          </p:cNvSpPr>
          <p:nvPr/>
        </p:nvSpPr>
        <p:spPr bwMode="auto">
          <a:xfrm>
            <a:off x="1905000" y="3162757"/>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73"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673674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800100" y="475429"/>
            <a:ext cx="8001000" cy="914400"/>
          </a:xfrm>
        </p:spPr>
        <p:txBody>
          <a:bodyPr/>
          <a:lstStyle/>
          <a:p>
            <a:r>
              <a:rPr lang="en-US" altLang="en-US" dirty="0"/>
              <a:t>Trace if-else statement</a:t>
            </a:r>
          </a:p>
        </p:txBody>
      </p:sp>
      <p:sp>
        <p:nvSpPr>
          <p:cNvPr id="38916" name="Rectangle 3"/>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17" name="Text Box 4"/>
          <p:cNvSpPr txBox="1">
            <a:spLocks noChangeArrowheads="1"/>
          </p:cNvSpPr>
          <p:nvPr/>
        </p:nvSpPr>
        <p:spPr bwMode="auto">
          <a:xfrm>
            <a:off x="1905000" y="2253343"/>
            <a:ext cx="3048000" cy="378565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if (score &gt;= 90.0)</a:t>
            </a:r>
          </a:p>
          <a:p>
            <a:r>
              <a:rPr lang="en-US" altLang="en-US">
                <a:solidFill>
                  <a:schemeClr val="bg2"/>
                </a:solidFill>
              </a:rPr>
              <a:t>  grade = 'A';</a:t>
            </a:r>
          </a:p>
          <a:p>
            <a:r>
              <a:rPr lang="en-US" altLang="en-US">
                <a:solidFill>
                  <a:schemeClr val="bg2"/>
                </a:solidFill>
              </a:rPr>
              <a:t>else if (score &gt;= 80.0)</a:t>
            </a:r>
          </a:p>
          <a:p>
            <a:r>
              <a:rPr lang="en-US" altLang="en-US">
                <a:solidFill>
                  <a:schemeClr val="bg2"/>
                </a:solidFill>
              </a:rPr>
              <a:t>  grade = 'B';</a:t>
            </a:r>
          </a:p>
          <a:p>
            <a:r>
              <a:rPr lang="en-US" altLang="en-US">
                <a:solidFill>
                  <a:schemeClr val="bg2"/>
                </a:solidFill>
              </a:rPr>
              <a:t>else if (score &gt;= 70.0)</a:t>
            </a:r>
          </a:p>
          <a:p>
            <a:r>
              <a:rPr lang="en-US" altLang="en-US">
                <a:solidFill>
                  <a:schemeClr val="bg2"/>
                </a:solidFill>
              </a:rPr>
              <a:t>  grade = 'C';</a:t>
            </a:r>
          </a:p>
          <a:p>
            <a:r>
              <a:rPr lang="en-US" altLang="en-US">
                <a:solidFill>
                  <a:schemeClr val="bg2"/>
                </a:solidFill>
              </a:rPr>
              <a:t>else if (score &gt;= 60.0)</a:t>
            </a:r>
          </a:p>
          <a:p>
            <a:r>
              <a:rPr lang="en-US" altLang="en-US">
                <a:solidFill>
                  <a:schemeClr val="bg2"/>
                </a:solidFill>
              </a:rPr>
              <a:t>  grade = 'D';</a:t>
            </a:r>
          </a:p>
          <a:p>
            <a:r>
              <a:rPr lang="en-US" altLang="en-US">
                <a:solidFill>
                  <a:schemeClr val="bg2"/>
                </a:solidFill>
              </a:rPr>
              <a:t>else</a:t>
            </a:r>
          </a:p>
          <a:p>
            <a:r>
              <a:rPr lang="en-US" altLang="en-US">
                <a:solidFill>
                  <a:schemeClr val="bg2"/>
                </a:solidFill>
              </a:rPr>
              <a:t>  grade = 'F';</a:t>
            </a:r>
          </a:p>
        </p:txBody>
      </p:sp>
      <p:sp>
        <p:nvSpPr>
          <p:cNvPr id="38918" name="AutoShape 5"/>
          <p:cNvSpPr>
            <a:spLocks noChangeArrowheads="1"/>
          </p:cNvSpPr>
          <p:nvPr/>
        </p:nvSpPr>
        <p:spPr bwMode="auto">
          <a:xfrm>
            <a:off x="2133600" y="1453543"/>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score is 70.0</a:t>
            </a:r>
          </a:p>
        </p:txBody>
      </p:sp>
      <p:sp>
        <p:nvSpPr>
          <p:cNvPr id="38919" name="AutoShape 7"/>
          <p:cNvSpPr>
            <a:spLocks noChangeArrowheads="1"/>
          </p:cNvSpPr>
          <p:nvPr/>
        </p:nvSpPr>
        <p:spPr bwMode="auto">
          <a:xfrm>
            <a:off x="5464629" y="1856801"/>
            <a:ext cx="2590800" cy="536575"/>
          </a:xfrm>
          <a:prstGeom prst="wedgeRoundRectCallout">
            <a:avLst>
              <a:gd name="adj1" fmla="val -79472"/>
              <a:gd name="adj2" fmla="val 357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The condition is true</a:t>
            </a:r>
          </a:p>
        </p:txBody>
      </p:sp>
      <p:sp>
        <p:nvSpPr>
          <p:cNvPr id="38920" name="Rectangle 8"/>
          <p:cNvSpPr>
            <a:spLocks noChangeArrowheads="1"/>
          </p:cNvSpPr>
          <p:nvPr/>
        </p:nvSpPr>
        <p:spPr bwMode="auto">
          <a:xfrm>
            <a:off x="1905000" y="3765169"/>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21"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464098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571500" y="636623"/>
            <a:ext cx="8001000" cy="914400"/>
          </a:xfrm>
        </p:spPr>
        <p:txBody>
          <a:bodyPr/>
          <a:lstStyle/>
          <a:p>
            <a:r>
              <a:rPr lang="en-US" altLang="en-US" dirty="0"/>
              <a:t>Trace if-else statement</a:t>
            </a:r>
          </a:p>
        </p:txBody>
      </p:sp>
      <p:sp>
        <p:nvSpPr>
          <p:cNvPr id="40964" name="Rectangle 3"/>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5" name="Text Box 4"/>
          <p:cNvSpPr txBox="1">
            <a:spLocks noChangeArrowheads="1"/>
          </p:cNvSpPr>
          <p:nvPr/>
        </p:nvSpPr>
        <p:spPr bwMode="auto">
          <a:xfrm>
            <a:off x="1905000" y="2460172"/>
            <a:ext cx="3048000" cy="378565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if (score &gt;= 90.0)</a:t>
            </a:r>
          </a:p>
          <a:p>
            <a:r>
              <a:rPr lang="en-US" altLang="en-US">
                <a:solidFill>
                  <a:schemeClr val="bg2"/>
                </a:solidFill>
              </a:rPr>
              <a:t>  grade = 'A';</a:t>
            </a:r>
          </a:p>
          <a:p>
            <a:r>
              <a:rPr lang="en-US" altLang="en-US">
                <a:solidFill>
                  <a:schemeClr val="bg2"/>
                </a:solidFill>
              </a:rPr>
              <a:t>else if (score &gt;= 80.0)</a:t>
            </a:r>
          </a:p>
          <a:p>
            <a:r>
              <a:rPr lang="en-US" altLang="en-US">
                <a:solidFill>
                  <a:schemeClr val="bg2"/>
                </a:solidFill>
              </a:rPr>
              <a:t>  grade = 'B';</a:t>
            </a:r>
          </a:p>
          <a:p>
            <a:r>
              <a:rPr lang="en-US" altLang="en-US">
                <a:solidFill>
                  <a:schemeClr val="bg2"/>
                </a:solidFill>
              </a:rPr>
              <a:t>else if (score &gt;= 70.0)</a:t>
            </a:r>
          </a:p>
          <a:p>
            <a:r>
              <a:rPr lang="en-US" altLang="en-US">
                <a:solidFill>
                  <a:schemeClr val="bg2"/>
                </a:solidFill>
              </a:rPr>
              <a:t>  grade = 'C';</a:t>
            </a:r>
          </a:p>
          <a:p>
            <a:r>
              <a:rPr lang="en-US" altLang="en-US">
                <a:solidFill>
                  <a:schemeClr val="bg2"/>
                </a:solidFill>
              </a:rPr>
              <a:t>else if (score &gt;= 60.0)</a:t>
            </a:r>
          </a:p>
          <a:p>
            <a:r>
              <a:rPr lang="en-US" altLang="en-US">
                <a:solidFill>
                  <a:schemeClr val="bg2"/>
                </a:solidFill>
              </a:rPr>
              <a:t>  grade = 'D';</a:t>
            </a:r>
          </a:p>
          <a:p>
            <a:r>
              <a:rPr lang="en-US" altLang="en-US">
                <a:solidFill>
                  <a:schemeClr val="bg2"/>
                </a:solidFill>
              </a:rPr>
              <a:t>else</a:t>
            </a:r>
          </a:p>
          <a:p>
            <a:r>
              <a:rPr lang="en-US" altLang="en-US">
                <a:solidFill>
                  <a:schemeClr val="bg2"/>
                </a:solidFill>
              </a:rPr>
              <a:t>  grade = 'F';</a:t>
            </a:r>
          </a:p>
        </p:txBody>
      </p:sp>
      <p:sp>
        <p:nvSpPr>
          <p:cNvPr id="40966" name="AutoShape 5"/>
          <p:cNvSpPr>
            <a:spLocks noChangeArrowheads="1"/>
          </p:cNvSpPr>
          <p:nvPr/>
        </p:nvSpPr>
        <p:spPr bwMode="auto">
          <a:xfrm>
            <a:off x="1981200" y="1667103"/>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score is 70.0</a:t>
            </a:r>
          </a:p>
        </p:txBody>
      </p:sp>
      <p:sp>
        <p:nvSpPr>
          <p:cNvPr id="40967" name="AutoShape 6"/>
          <p:cNvSpPr>
            <a:spLocks noChangeArrowheads="1"/>
          </p:cNvSpPr>
          <p:nvPr/>
        </p:nvSpPr>
        <p:spPr bwMode="auto">
          <a:xfrm>
            <a:off x="5276850" y="1923597"/>
            <a:ext cx="2590800" cy="536575"/>
          </a:xfrm>
          <a:prstGeom prst="wedgeRoundRectCallout">
            <a:avLst>
              <a:gd name="adj1" fmla="val -78676"/>
              <a:gd name="adj2" fmla="val 4535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grade is C</a:t>
            </a:r>
          </a:p>
        </p:txBody>
      </p:sp>
      <p:sp>
        <p:nvSpPr>
          <p:cNvPr id="40968" name="Rectangle 7"/>
          <p:cNvSpPr>
            <a:spLocks noChangeArrowheads="1"/>
          </p:cNvSpPr>
          <p:nvPr/>
        </p:nvSpPr>
        <p:spPr bwMode="auto">
          <a:xfrm>
            <a:off x="1905000" y="427847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9"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554224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647700" y="452374"/>
            <a:ext cx="8001000" cy="914400"/>
          </a:xfrm>
        </p:spPr>
        <p:txBody>
          <a:bodyPr/>
          <a:lstStyle/>
          <a:p>
            <a:r>
              <a:rPr lang="en-US" altLang="en-US" dirty="0"/>
              <a:t>Trace if-else statement</a:t>
            </a:r>
          </a:p>
        </p:txBody>
      </p:sp>
      <p:sp>
        <p:nvSpPr>
          <p:cNvPr id="43012" name="Rectangle 3"/>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3013" name="Text Box 4"/>
          <p:cNvSpPr txBox="1">
            <a:spLocks noChangeArrowheads="1"/>
          </p:cNvSpPr>
          <p:nvPr/>
        </p:nvSpPr>
        <p:spPr bwMode="auto">
          <a:xfrm>
            <a:off x="1828800" y="2235200"/>
            <a:ext cx="3048000" cy="378565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bg2"/>
                </a:solidFill>
              </a:rPr>
              <a:t>if (score &gt;= 90.0)</a:t>
            </a:r>
          </a:p>
          <a:p>
            <a:r>
              <a:rPr lang="en-US" altLang="en-US" dirty="0">
                <a:solidFill>
                  <a:schemeClr val="bg2"/>
                </a:solidFill>
              </a:rPr>
              <a:t>  grade = 'A';</a:t>
            </a:r>
          </a:p>
          <a:p>
            <a:r>
              <a:rPr lang="en-US" altLang="en-US" dirty="0">
                <a:solidFill>
                  <a:schemeClr val="bg2"/>
                </a:solidFill>
              </a:rPr>
              <a:t>else if (score &gt;= 80.0)</a:t>
            </a:r>
          </a:p>
          <a:p>
            <a:r>
              <a:rPr lang="en-US" altLang="en-US" dirty="0">
                <a:solidFill>
                  <a:schemeClr val="bg2"/>
                </a:solidFill>
              </a:rPr>
              <a:t>  grade = 'B';</a:t>
            </a:r>
          </a:p>
          <a:p>
            <a:r>
              <a:rPr lang="en-US" altLang="en-US" dirty="0">
                <a:solidFill>
                  <a:schemeClr val="bg2"/>
                </a:solidFill>
              </a:rPr>
              <a:t>else if (score &gt;= 70.0)</a:t>
            </a:r>
          </a:p>
          <a:p>
            <a:r>
              <a:rPr lang="en-US" altLang="en-US" dirty="0">
                <a:solidFill>
                  <a:schemeClr val="bg2"/>
                </a:solidFill>
              </a:rPr>
              <a:t>  grade = 'C';</a:t>
            </a:r>
          </a:p>
          <a:p>
            <a:r>
              <a:rPr lang="en-US" altLang="en-US" dirty="0">
                <a:solidFill>
                  <a:schemeClr val="bg2"/>
                </a:solidFill>
              </a:rPr>
              <a:t>else if (score &gt;= 60.0)</a:t>
            </a:r>
          </a:p>
          <a:p>
            <a:r>
              <a:rPr lang="en-US" altLang="en-US" dirty="0">
                <a:solidFill>
                  <a:schemeClr val="bg2"/>
                </a:solidFill>
              </a:rPr>
              <a:t>  grade = 'D';</a:t>
            </a:r>
          </a:p>
          <a:p>
            <a:r>
              <a:rPr lang="en-US" altLang="en-US" dirty="0">
                <a:solidFill>
                  <a:schemeClr val="bg2"/>
                </a:solidFill>
              </a:rPr>
              <a:t>else</a:t>
            </a:r>
          </a:p>
          <a:p>
            <a:r>
              <a:rPr lang="en-US" altLang="en-US" dirty="0">
                <a:solidFill>
                  <a:schemeClr val="bg2"/>
                </a:solidFill>
              </a:rPr>
              <a:t>  grade = 'F';</a:t>
            </a:r>
          </a:p>
        </p:txBody>
      </p:sp>
      <p:sp>
        <p:nvSpPr>
          <p:cNvPr id="43014" name="AutoShape 5"/>
          <p:cNvSpPr>
            <a:spLocks noChangeArrowheads="1"/>
          </p:cNvSpPr>
          <p:nvPr/>
        </p:nvSpPr>
        <p:spPr bwMode="auto">
          <a:xfrm>
            <a:off x="2057400" y="1462654"/>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score is 70.0</a:t>
            </a:r>
          </a:p>
        </p:txBody>
      </p:sp>
      <p:sp>
        <p:nvSpPr>
          <p:cNvPr id="43016" name="Text Box 9"/>
          <p:cNvSpPr txBox="1">
            <a:spLocks noChangeArrowheads="1"/>
          </p:cNvSpPr>
          <p:nvPr/>
        </p:nvSpPr>
        <p:spPr bwMode="auto">
          <a:xfrm>
            <a:off x="1828800" y="6032790"/>
            <a:ext cx="3048000" cy="45720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solidFill>
                <a:schemeClr val="bg2"/>
              </a:solidFill>
            </a:endParaRPr>
          </a:p>
        </p:txBody>
      </p:sp>
      <p:sp>
        <p:nvSpPr>
          <p:cNvPr id="43017" name="Rectangle 10"/>
          <p:cNvSpPr>
            <a:spLocks noChangeArrowheads="1"/>
          </p:cNvSpPr>
          <p:nvPr/>
        </p:nvSpPr>
        <p:spPr bwMode="auto">
          <a:xfrm>
            <a:off x="1828800" y="6097052"/>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3018" name="AutoShape 6"/>
          <p:cNvSpPr>
            <a:spLocks noChangeArrowheads="1"/>
          </p:cNvSpPr>
          <p:nvPr/>
        </p:nvSpPr>
        <p:spPr bwMode="auto">
          <a:xfrm>
            <a:off x="5845628" y="1693126"/>
            <a:ext cx="2590800" cy="536575"/>
          </a:xfrm>
          <a:prstGeom prst="wedgeRoundRectCallout">
            <a:avLst>
              <a:gd name="adj1" fmla="val -88847"/>
              <a:gd name="adj2" fmla="val 81716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Exit the if statement</a:t>
            </a:r>
          </a:p>
        </p:txBody>
      </p:sp>
      <p:sp>
        <p:nvSpPr>
          <p:cNvPr id="43019" name="Rectangle 11"/>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4202553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867" y="231536"/>
            <a:ext cx="9692640" cy="1325562"/>
          </a:xfrm>
        </p:spPr>
        <p:txBody>
          <a:bodyPr/>
          <a:lstStyle/>
          <a:p>
            <a:r>
              <a:rPr lang="en-US" dirty="0"/>
              <a:t>Example</a:t>
            </a:r>
          </a:p>
        </p:txBody>
      </p:sp>
      <p:pic>
        <p:nvPicPr>
          <p:cNvPr id="4" name="Picture 3"/>
          <p:cNvPicPr>
            <a:picLocks noChangeAspect="1"/>
          </p:cNvPicPr>
          <p:nvPr/>
        </p:nvPicPr>
        <p:blipFill>
          <a:blip r:embed="rId2"/>
          <a:stretch>
            <a:fillRect/>
          </a:stretch>
        </p:blipFill>
        <p:spPr>
          <a:xfrm>
            <a:off x="2761856" y="1691322"/>
            <a:ext cx="5207685" cy="5002568"/>
          </a:xfrm>
          <a:prstGeom prst="rect">
            <a:avLst/>
          </a:prstGeom>
        </p:spPr>
      </p:pic>
    </p:spTree>
    <p:extLst>
      <p:ext uri="{BB962C8B-B14F-4D97-AF65-F5344CB8AC3E}">
        <p14:creationId xmlns:p14="http://schemas.microsoft.com/office/powerpoint/2010/main" val="3634420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1012371" y="476930"/>
            <a:ext cx="8001000" cy="914400"/>
          </a:xfrm>
        </p:spPr>
        <p:txBody>
          <a:bodyPr/>
          <a:lstStyle/>
          <a:p>
            <a:r>
              <a:rPr lang="en-US" altLang="en-US" dirty="0"/>
              <a:t>Note</a:t>
            </a:r>
          </a:p>
        </p:txBody>
      </p:sp>
      <p:sp>
        <p:nvSpPr>
          <p:cNvPr id="45060" name="Rectangle 3"/>
          <p:cNvSpPr>
            <a:spLocks noGrp="1" noChangeArrowheads="1"/>
          </p:cNvSpPr>
          <p:nvPr>
            <p:ph type="body" idx="1"/>
          </p:nvPr>
        </p:nvSpPr>
        <p:spPr>
          <a:xfrm>
            <a:off x="903515" y="1894341"/>
            <a:ext cx="8534400" cy="838200"/>
          </a:xfrm>
        </p:spPr>
        <p:txBody>
          <a:bodyPr>
            <a:normAutofit lnSpcReduction="10000"/>
          </a:bodyPr>
          <a:lstStyle/>
          <a:p>
            <a:pPr marL="0" indent="0">
              <a:lnSpc>
                <a:spcPct val="90000"/>
              </a:lnSpc>
              <a:buNone/>
            </a:pPr>
            <a:r>
              <a:rPr lang="en-US" altLang="en-US" sz="2800" dirty="0">
                <a:cs typeface="Times New Roman" panose="02020603050405020304" pitchFamily="18" charset="0"/>
              </a:rPr>
              <a:t>The </a:t>
            </a:r>
            <a:r>
              <a:rPr lang="en-US" altLang="en-US" sz="2800" u="sng" dirty="0">
                <a:cs typeface="Times New Roman" panose="02020603050405020304" pitchFamily="18" charset="0"/>
              </a:rPr>
              <a:t>else</a:t>
            </a:r>
            <a:r>
              <a:rPr lang="en-US" altLang="en-US" sz="2800" dirty="0">
                <a:cs typeface="Times New Roman" panose="02020603050405020304" pitchFamily="18" charset="0"/>
              </a:rPr>
              <a:t> clause matches the most recent </a:t>
            </a:r>
            <a:r>
              <a:rPr lang="en-US" altLang="en-US" sz="2800" u="sng" dirty="0">
                <a:cs typeface="Times New Roman" panose="02020603050405020304" pitchFamily="18" charset="0"/>
              </a:rPr>
              <a:t>if</a:t>
            </a:r>
            <a:r>
              <a:rPr lang="en-US" altLang="en-US" sz="2800" dirty="0">
                <a:cs typeface="Times New Roman" panose="02020603050405020304" pitchFamily="18" charset="0"/>
              </a:rPr>
              <a:t> clause in the same block. </a:t>
            </a:r>
            <a:endParaRPr lang="en-US" altLang="en-US" sz="2800" dirty="0">
              <a:latin typeface="Courier" charset="0"/>
              <a:cs typeface="Times New Roman" panose="02020603050405020304" pitchFamily="18" charset="0"/>
            </a:endParaRPr>
          </a:p>
        </p:txBody>
      </p:sp>
      <p:sp>
        <p:nvSpPr>
          <p:cNvPr id="45061" name="Rectangle 5"/>
          <p:cNvSpPr>
            <a:spLocks noChangeArrowheads="1"/>
          </p:cNvSpPr>
          <p:nvPr/>
        </p:nvSpPr>
        <p:spPr bwMode="auto">
          <a:xfrm>
            <a:off x="3990975" y="28241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5062" name="Object 4"/>
          <p:cNvGraphicFramePr>
            <a:graphicFrameLocks noChangeAspect="1"/>
          </p:cNvGraphicFramePr>
          <p:nvPr>
            <p:extLst>
              <p:ext uri="{D42A27DB-BD31-4B8C-83A1-F6EECF244321}">
                <p14:modId xmlns:p14="http://schemas.microsoft.com/office/powerpoint/2010/main" val="1502775047"/>
              </p:ext>
            </p:extLst>
          </p:nvPr>
        </p:nvGraphicFramePr>
        <p:xfrm>
          <a:off x="903515" y="3285829"/>
          <a:ext cx="8763000" cy="2678113"/>
        </p:xfrm>
        <a:graphic>
          <a:graphicData uri="http://schemas.openxmlformats.org/presentationml/2006/ole">
            <mc:AlternateContent xmlns:mc="http://schemas.openxmlformats.org/markup-compatibility/2006">
              <mc:Choice xmlns:v="urn:schemas-microsoft-com:vml" Requires="v">
                <p:oleObj spid="_x0000_s7240" name="Picture" r:id="rId4" imgW="4361688" imgH="1331976" progId="Word.Picture.8">
                  <p:embed/>
                </p:oleObj>
              </mc:Choice>
              <mc:Fallback>
                <p:oleObj name="Picture" r:id="rId4" imgW="4361688" imgH="133197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515" y="3285829"/>
                        <a:ext cx="8763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2550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1121229" y="457200"/>
            <a:ext cx="8001000" cy="914400"/>
          </a:xfrm>
        </p:spPr>
        <p:txBody>
          <a:bodyPr/>
          <a:lstStyle/>
          <a:p>
            <a:r>
              <a:rPr lang="en-US" altLang="en-US" dirty="0"/>
              <a:t>Note, cont.</a:t>
            </a:r>
          </a:p>
        </p:txBody>
      </p:sp>
      <p:sp>
        <p:nvSpPr>
          <p:cNvPr id="47108" name="Rectangle 3"/>
          <p:cNvSpPr>
            <a:spLocks noGrp="1" noChangeArrowheads="1"/>
          </p:cNvSpPr>
          <p:nvPr>
            <p:ph type="body" idx="1"/>
          </p:nvPr>
        </p:nvSpPr>
        <p:spPr>
          <a:xfrm>
            <a:off x="1012371" y="1513114"/>
            <a:ext cx="8382000" cy="5181600"/>
          </a:xfrm>
        </p:spPr>
        <p:txBody>
          <a:bodyPr>
            <a:normAutofit fontScale="85000" lnSpcReduction="20000"/>
          </a:bodyPr>
          <a:lstStyle/>
          <a:p>
            <a:pPr marL="0" indent="0">
              <a:buNone/>
            </a:pPr>
            <a:r>
              <a:rPr lang="en-US" altLang="en-US" sz="2800" dirty="0">
                <a:cs typeface="Times New Roman" panose="02020603050405020304" pitchFamily="18" charset="0"/>
              </a:rPr>
              <a:t>Nothing is printed from the preceding statement. To force the </a:t>
            </a:r>
            <a:r>
              <a:rPr lang="en-US" altLang="en-US" sz="2800" u="sng" dirty="0">
                <a:cs typeface="Times New Roman" panose="02020603050405020304" pitchFamily="18" charset="0"/>
              </a:rPr>
              <a:t>else</a:t>
            </a:r>
            <a:r>
              <a:rPr lang="en-US" altLang="en-US" sz="2800" dirty="0">
                <a:cs typeface="Times New Roman" panose="02020603050405020304" pitchFamily="18" charset="0"/>
              </a:rPr>
              <a:t> clause to match the first </a:t>
            </a:r>
            <a:r>
              <a:rPr lang="en-US" altLang="en-US" sz="2800" u="sng" dirty="0">
                <a:cs typeface="Times New Roman" panose="02020603050405020304" pitchFamily="18" charset="0"/>
              </a:rPr>
              <a:t>if</a:t>
            </a:r>
            <a:r>
              <a:rPr lang="en-US" altLang="en-US" sz="2800" dirty="0">
                <a:cs typeface="Times New Roman" panose="02020603050405020304" pitchFamily="18" charset="0"/>
              </a:rPr>
              <a:t> clause, you must add a pair of braces: </a:t>
            </a:r>
          </a:p>
          <a:p>
            <a:pPr marL="0" indent="0">
              <a:buNone/>
            </a:pPr>
            <a:r>
              <a:rPr lang="en-US" altLang="en-US" sz="2000" dirty="0">
                <a:latin typeface="Courier New" panose="02070309020205020404" pitchFamily="49" charset="0"/>
              </a:rPr>
              <a:t>  int </a:t>
            </a:r>
            <a:r>
              <a:rPr lang="en-US" altLang="en-US" sz="2000" dirty="0" err="1">
                <a:latin typeface="Courier New" panose="02070309020205020404" pitchFamily="49" charset="0"/>
              </a:rPr>
              <a:t>i</a:t>
            </a:r>
            <a:r>
              <a:rPr lang="en-US" altLang="en-US" sz="2000" dirty="0">
                <a:latin typeface="Courier New" panose="02070309020205020404" pitchFamily="49" charset="0"/>
              </a:rPr>
              <a:t> = 1; </a:t>
            </a:r>
          </a:p>
          <a:p>
            <a:pPr marL="0" indent="0">
              <a:buNone/>
            </a:pPr>
            <a:r>
              <a:rPr lang="en-US" altLang="en-US" sz="2000" dirty="0">
                <a:latin typeface="Courier New" panose="02070309020205020404" pitchFamily="49" charset="0"/>
              </a:rPr>
              <a:t>  int j = 2;</a:t>
            </a:r>
          </a:p>
          <a:p>
            <a:pPr marL="0" indent="0">
              <a:buNone/>
            </a:pPr>
            <a:r>
              <a:rPr lang="en-US" altLang="en-US" sz="2000" dirty="0">
                <a:latin typeface="Courier New" panose="02070309020205020404" pitchFamily="49" charset="0"/>
              </a:rPr>
              <a:t>  int k = 3;</a:t>
            </a:r>
          </a:p>
          <a:p>
            <a:pPr marL="0" indent="0">
              <a:buNone/>
            </a:pPr>
            <a:r>
              <a:rPr lang="en-US" altLang="en-US" sz="2000" dirty="0">
                <a:latin typeface="Courier New" panose="02070309020205020404" pitchFamily="49" charset="0"/>
              </a:rPr>
              <a:t>  if (</a:t>
            </a:r>
            <a:r>
              <a:rPr lang="en-US" altLang="en-US" sz="2000" dirty="0" err="1">
                <a:latin typeface="Courier New" panose="02070309020205020404" pitchFamily="49" charset="0"/>
              </a:rPr>
              <a:t>i</a:t>
            </a:r>
            <a:r>
              <a:rPr lang="en-US" altLang="en-US" sz="2000" dirty="0">
                <a:latin typeface="Courier New" panose="02070309020205020404" pitchFamily="49" charset="0"/>
              </a:rPr>
              <a:t> &gt; j) </a:t>
            </a:r>
            <a:r>
              <a:rPr lang="en-US" altLang="en-US" sz="2000" b="1" dirty="0">
                <a:solidFill>
                  <a:srgbClr val="FF3300"/>
                </a:solidFill>
                <a:latin typeface="Courier New" panose="02070309020205020404" pitchFamily="49" charset="0"/>
              </a:rPr>
              <a:t>{</a:t>
            </a:r>
          </a:p>
          <a:p>
            <a:pPr marL="0" indent="0">
              <a:buNone/>
            </a:pPr>
            <a:r>
              <a:rPr lang="en-US" altLang="en-US" sz="2000" dirty="0">
                <a:latin typeface="Courier New" panose="02070309020205020404" pitchFamily="49" charset="0"/>
              </a:rPr>
              <a:t>    if (</a:t>
            </a:r>
            <a:r>
              <a:rPr lang="en-US" altLang="en-US" sz="2000" dirty="0" err="1">
                <a:latin typeface="Courier New" panose="02070309020205020404" pitchFamily="49" charset="0"/>
              </a:rPr>
              <a:t>i</a:t>
            </a:r>
            <a:r>
              <a:rPr lang="en-US" altLang="en-US" sz="2000" dirty="0">
                <a:latin typeface="Courier New" panose="02070309020205020404" pitchFamily="49" charset="0"/>
              </a:rPr>
              <a:t> &gt; k)</a:t>
            </a:r>
          </a:p>
          <a:p>
            <a:pPr marL="0" indent="0">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System.out.println</a:t>
            </a:r>
            <a:r>
              <a:rPr lang="en-US" altLang="en-US" sz="2000" dirty="0">
                <a:latin typeface="Courier New" panose="02070309020205020404" pitchFamily="49" charset="0"/>
              </a:rPr>
              <a:t>("A");</a:t>
            </a:r>
          </a:p>
          <a:p>
            <a:pPr marL="0" indent="0">
              <a:buNone/>
            </a:pPr>
            <a:r>
              <a:rPr lang="en-US" altLang="en-US" sz="2000" dirty="0">
                <a:latin typeface="Courier New" panose="02070309020205020404" pitchFamily="49" charset="0"/>
              </a:rPr>
              <a:t>  </a:t>
            </a:r>
            <a:r>
              <a:rPr lang="en-US" altLang="en-US" sz="2000" b="1" dirty="0">
                <a:solidFill>
                  <a:srgbClr val="FF3300"/>
                </a:solidFill>
                <a:latin typeface="Courier New" panose="02070309020205020404" pitchFamily="49" charset="0"/>
              </a:rPr>
              <a:t>}</a:t>
            </a:r>
          </a:p>
          <a:p>
            <a:pPr marL="0" indent="0">
              <a:buNone/>
            </a:pPr>
            <a:r>
              <a:rPr lang="en-US" altLang="en-US" sz="2000" dirty="0">
                <a:latin typeface="Courier New" panose="02070309020205020404" pitchFamily="49" charset="0"/>
              </a:rPr>
              <a:t>  else </a:t>
            </a:r>
          </a:p>
          <a:p>
            <a:pPr marL="0" indent="0">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System.out.println</a:t>
            </a:r>
            <a:r>
              <a:rPr lang="en-US" altLang="en-US" sz="2000" dirty="0">
                <a:latin typeface="Courier New" panose="02070309020205020404" pitchFamily="49" charset="0"/>
              </a:rPr>
              <a:t>("B");</a:t>
            </a:r>
          </a:p>
          <a:p>
            <a:pPr marL="0" indent="0">
              <a:buNone/>
            </a:pPr>
            <a:r>
              <a:rPr lang="en-US" altLang="en-US" sz="2800" dirty="0">
                <a:cs typeface="Times New Roman" panose="02020603050405020304" pitchFamily="18" charset="0"/>
              </a:rPr>
              <a:t>This statement prints B.</a:t>
            </a:r>
            <a:endParaRPr lang="en-US" altLang="en-US" sz="2000" dirty="0"/>
          </a:p>
        </p:txBody>
      </p:sp>
    </p:spTree>
    <p:extLst>
      <p:ext uri="{BB962C8B-B14F-4D97-AF65-F5344CB8AC3E}">
        <p14:creationId xmlns:p14="http://schemas.microsoft.com/office/powerpoint/2010/main" val="1535602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805542" y="185057"/>
            <a:ext cx="8001000" cy="914400"/>
          </a:xfrm>
        </p:spPr>
        <p:txBody>
          <a:bodyPr/>
          <a:lstStyle/>
          <a:p>
            <a:r>
              <a:rPr lang="en-US" altLang="en-US" dirty="0"/>
              <a:t>Common Errors</a:t>
            </a:r>
          </a:p>
        </p:txBody>
      </p:sp>
      <p:sp>
        <p:nvSpPr>
          <p:cNvPr id="49156" name="Rectangle 3"/>
          <p:cNvSpPr>
            <a:spLocks noGrp="1" noChangeArrowheads="1"/>
          </p:cNvSpPr>
          <p:nvPr>
            <p:ph type="body" idx="1"/>
          </p:nvPr>
        </p:nvSpPr>
        <p:spPr>
          <a:xfrm>
            <a:off x="990600" y="1240972"/>
            <a:ext cx="8382000" cy="5486400"/>
          </a:xfrm>
        </p:spPr>
        <p:txBody>
          <a:bodyPr>
            <a:normAutofit fontScale="92500" lnSpcReduction="10000"/>
          </a:bodyPr>
          <a:lstStyle/>
          <a:p>
            <a:pPr marL="0" indent="0">
              <a:buNone/>
            </a:pPr>
            <a:r>
              <a:rPr lang="en-US" altLang="en-US" sz="2400" dirty="0">
                <a:cs typeface="Times New Roman" panose="02020603050405020304" pitchFamily="18" charset="0"/>
              </a:rPr>
              <a:t>Adding a semicolon at the end of an </a:t>
            </a:r>
            <a:r>
              <a:rPr lang="en-US" altLang="en-US" sz="2400" u="sng" dirty="0">
                <a:cs typeface="Times New Roman" panose="02020603050405020304" pitchFamily="18" charset="0"/>
              </a:rPr>
              <a:t>if</a:t>
            </a:r>
            <a:r>
              <a:rPr lang="en-US" altLang="en-US" sz="2400" dirty="0">
                <a:cs typeface="Times New Roman" panose="02020603050405020304" pitchFamily="18" charset="0"/>
              </a:rPr>
              <a:t> clause is a common mistake.</a:t>
            </a:r>
          </a:p>
          <a:p>
            <a:pPr marL="0" indent="0">
              <a:buNone/>
            </a:pPr>
            <a:r>
              <a:rPr lang="en-US" altLang="en-US" sz="2400" dirty="0"/>
              <a:t>if (radius &gt;= 0);</a:t>
            </a:r>
          </a:p>
          <a:p>
            <a:pPr marL="0" indent="0">
              <a:buNone/>
            </a:pPr>
            <a:r>
              <a:rPr lang="en-US" altLang="en-US" sz="2400" dirty="0"/>
              <a:t>{</a:t>
            </a:r>
          </a:p>
          <a:p>
            <a:pPr marL="0" indent="0">
              <a:buNone/>
            </a:pPr>
            <a:r>
              <a:rPr lang="en-US" altLang="en-US" sz="2400" dirty="0"/>
              <a:t>  area = radius*radius*PI;</a:t>
            </a:r>
          </a:p>
          <a:p>
            <a:pPr marL="0" indent="0">
              <a:buNone/>
            </a:pPr>
            <a:r>
              <a:rPr lang="en-US" altLang="en-US" sz="2400" dirty="0"/>
              <a:t>  </a:t>
            </a:r>
            <a:r>
              <a:rPr lang="en-US" altLang="en-US" sz="2400" dirty="0" err="1"/>
              <a:t>System.out.println</a:t>
            </a:r>
            <a:r>
              <a:rPr lang="en-US" altLang="en-US" sz="2400" dirty="0"/>
              <a:t>(</a:t>
            </a:r>
          </a:p>
          <a:p>
            <a:pPr marL="0" indent="0">
              <a:buNone/>
            </a:pPr>
            <a:r>
              <a:rPr lang="en-US" altLang="en-US" sz="2400" dirty="0"/>
              <a:t>    "The area for the circle of radius " +</a:t>
            </a:r>
          </a:p>
          <a:p>
            <a:pPr marL="0" indent="0">
              <a:buNone/>
            </a:pPr>
            <a:r>
              <a:rPr lang="en-US" altLang="en-US" sz="2400" dirty="0"/>
              <a:t>    radius + " is " + area);</a:t>
            </a:r>
          </a:p>
          <a:p>
            <a:pPr marL="0" indent="0">
              <a:buNone/>
            </a:pPr>
            <a:r>
              <a:rPr lang="en-US" altLang="en-US" sz="2400" dirty="0"/>
              <a:t>}</a:t>
            </a:r>
          </a:p>
          <a:p>
            <a:pPr marL="0" indent="0">
              <a:buNone/>
            </a:pPr>
            <a:r>
              <a:rPr lang="en-US" altLang="en-US" sz="2400" dirty="0">
                <a:cs typeface="Times New Roman" panose="02020603050405020304" pitchFamily="18" charset="0"/>
              </a:rPr>
              <a:t>This mistake is hard to find, because it is not a compilation error or a runtime error, it is a logic error. </a:t>
            </a:r>
          </a:p>
          <a:p>
            <a:pPr marL="0" indent="0">
              <a:buNone/>
            </a:pPr>
            <a:r>
              <a:rPr lang="en-US" altLang="en-US" sz="2400" dirty="0">
                <a:cs typeface="Times New Roman" panose="02020603050405020304" pitchFamily="18" charset="0"/>
              </a:rPr>
              <a:t>This error often occurs when you use the next-line block style.</a:t>
            </a:r>
            <a:endParaRPr lang="en-US" altLang="en-US" sz="2800" dirty="0"/>
          </a:p>
        </p:txBody>
      </p:sp>
      <p:sp>
        <p:nvSpPr>
          <p:cNvPr id="49157" name="Line 5"/>
          <p:cNvSpPr>
            <a:spLocks noChangeShapeType="1"/>
          </p:cNvSpPr>
          <p:nvPr/>
        </p:nvSpPr>
        <p:spPr bwMode="auto">
          <a:xfrm flipH="1">
            <a:off x="4114800" y="2057400"/>
            <a:ext cx="8382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8" name="Text Box 7"/>
          <p:cNvSpPr txBox="1">
            <a:spLocks noChangeArrowheads="1"/>
          </p:cNvSpPr>
          <p:nvPr/>
        </p:nvSpPr>
        <p:spPr bwMode="auto">
          <a:xfrm>
            <a:off x="5181600" y="1905000"/>
            <a:ext cx="1295400" cy="4699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Wrong</a:t>
            </a:r>
          </a:p>
        </p:txBody>
      </p:sp>
    </p:spTree>
    <p:extLst>
      <p:ext uri="{BB962C8B-B14F-4D97-AF65-F5344CB8AC3E}">
        <p14:creationId xmlns:p14="http://schemas.microsoft.com/office/powerpoint/2010/main" val="705311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947057" y="870857"/>
            <a:ext cx="8001000" cy="914400"/>
          </a:xfrm>
        </p:spPr>
        <p:txBody>
          <a:bodyPr/>
          <a:lstStyle/>
          <a:p>
            <a:r>
              <a:rPr lang="en-US" altLang="en-US" dirty="0"/>
              <a:t>CAUTION</a:t>
            </a:r>
          </a:p>
        </p:txBody>
      </p:sp>
      <p:sp>
        <p:nvSpPr>
          <p:cNvPr id="53252" name="Rectangle 3"/>
          <p:cNvSpPr>
            <a:spLocks noChangeArrowheads="1"/>
          </p:cNvSpPr>
          <p:nvPr/>
        </p:nvSpPr>
        <p:spPr bwMode="auto">
          <a:xfrm>
            <a:off x="4452938" y="30670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3253" name="Rectangle 6"/>
          <p:cNvSpPr>
            <a:spLocks noChangeArrowheads="1"/>
          </p:cNvSpPr>
          <p:nvPr/>
        </p:nvSpPr>
        <p:spPr bwMode="auto">
          <a:xfrm>
            <a:off x="4295775"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53254" name="Object 5"/>
          <p:cNvGraphicFramePr>
            <a:graphicFrameLocks noChangeAspect="1"/>
          </p:cNvGraphicFramePr>
          <p:nvPr>
            <p:extLst>
              <p:ext uri="{D42A27DB-BD31-4B8C-83A1-F6EECF244321}">
                <p14:modId xmlns:p14="http://schemas.microsoft.com/office/powerpoint/2010/main" val="1340942312"/>
              </p:ext>
            </p:extLst>
          </p:nvPr>
        </p:nvGraphicFramePr>
        <p:xfrm>
          <a:off x="947057" y="3200401"/>
          <a:ext cx="8915400" cy="1533525"/>
        </p:xfrm>
        <a:graphic>
          <a:graphicData uri="http://schemas.openxmlformats.org/presentationml/2006/ole">
            <mc:AlternateContent xmlns:mc="http://schemas.openxmlformats.org/markup-compatibility/2006">
              <mc:Choice xmlns:v="urn:schemas-microsoft-com:vml" Requires="v">
                <p:oleObj spid="_x0000_s9288" name="Picture" r:id="rId4" imgW="3730752" imgH="638556" progId="Word.Picture.8">
                  <p:embed/>
                </p:oleObj>
              </mc:Choice>
              <mc:Fallback>
                <p:oleObj name="Picture" r:id="rId4" imgW="3730752" imgH="63855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057" y="3200401"/>
                        <a:ext cx="89154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9994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#1</a:t>
            </a:r>
          </a:p>
        </p:txBody>
      </p:sp>
    </p:spTree>
    <p:extLst>
      <p:ext uri="{BB962C8B-B14F-4D97-AF65-F5344CB8AC3E}">
        <p14:creationId xmlns:p14="http://schemas.microsoft.com/office/powerpoint/2010/main" val="2075104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a:t>
            </a:r>
          </a:p>
        </p:txBody>
      </p:sp>
    </p:spTree>
    <p:extLst>
      <p:ext uri="{BB962C8B-B14F-4D97-AF65-F5344CB8AC3E}">
        <p14:creationId xmlns:p14="http://schemas.microsoft.com/office/powerpoint/2010/main" val="3301633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dirty="0"/>
              <a:t>In java, we have access to three different loop mechanisms</a:t>
            </a:r>
          </a:p>
          <a:p>
            <a:endParaRPr lang="en-US" dirty="0"/>
          </a:p>
          <a:p>
            <a:pPr lvl="1"/>
            <a:r>
              <a:rPr lang="en-US" dirty="0"/>
              <a:t>For</a:t>
            </a:r>
          </a:p>
          <a:p>
            <a:pPr lvl="1"/>
            <a:r>
              <a:rPr lang="en-US" dirty="0"/>
              <a:t>While</a:t>
            </a:r>
          </a:p>
          <a:p>
            <a:pPr lvl="1"/>
            <a:r>
              <a:rPr lang="en-US" dirty="0"/>
              <a:t>Do-while</a:t>
            </a:r>
          </a:p>
          <a:p>
            <a:pPr lvl="1"/>
            <a:endParaRPr lang="en-US" dirty="0"/>
          </a:p>
          <a:p>
            <a:r>
              <a:rPr lang="en-US" dirty="0"/>
              <a:t>As we’ll see, these are all useful in different situations. However, for the most part, they are interchangeable.</a:t>
            </a:r>
          </a:p>
        </p:txBody>
      </p:sp>
    </p:spTree>
    <p:extLst>
      <p:ext uri="{BB962C8B-B14F-4D97-AF65-F5344CB8AC3E}">
        <p14:creationId xmlns:p14="http://schemas.microsoft.com/office/powerpoint/2010/main" val="2043365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870857" y="478971"/>
            <a:ext cx="8763000" cy="1066800"/>
          </a:xfrm>
          <a:noFill/>
        </p:spPr>
        <p:txBody>
          <a:bodyPr/>
          <a:lstStyle/>
          <a:p>
            <a:r>
              <a:rPr lang="en-US" dirty="0"/>
              <a:t>Motivations</a:t>
            </a:r>
          </a:p>
        </p:txBody>
      </p:sp>
      <p:sp>
        <p:nvSpPr>
          <p:cNvPr id="4100" name="Rectangle 3"/>
          <p:cNvSpPr>
            <a:spLocks noGrp="1" noChangeArrowheads="1"/>
          </p:cNvSpPr>
          <p:nvPr>
            <p:ph type="body" idx="1"/>
          </p:nvPr>
        </p:nvSpPr>
        <p:spPr>
          <a:xfrm>
            <a:off x="910544" y="2111829"/>
            <a:ext cx="8683625" cy="4114800"/>
          </a:xfrm>
          <a:noFill/>
        </p:spPr>
        <p:txBody>
          <a:bodyPr/>
          <a:lstStyle/>
          <a:p>
            <a:pPr marL="0" indent="0">
              <a:lnSpc>
                <a:spcPct val="90000"/>
              </a:lnSpc>
              <a:buNone/>
            </a:pPr>
            <a:r>
              <a:rPr lang="en-US" dirty="0"/>
              <a:t>Suppose that you need to print a string (e.g., </a:t>
            </a:r>
            <a:r>
              <a:rPr lang="en-US" u="sng" dirty="0"/>
              <a:t>"Welcome to Java!"</a:t>
            </a:r>
            <a:r>
              <a:rPr lang="en-US" dirty="0"/>
              <a:t>) a hundred times. It would be tedious to have to write the following statement a hundred times:</a:t>
            </a:r>
          </a:p>
          <a:p>
            <a:pPr marL="0" indent="0">
              <a:lnSpc>
                <a:spcPct val="90000"/>
              </a:lnSpc>
              <a:buNone/>
            </a:pPr>
            <a:endParaRPr lang="en-US" u="sng" dirty="0"/>
          </a:p>
          <a:p>
            <a:pPr marL="0" indent="0">
              <a:lnSpc>
                <a:spcPct val="90000"/>
              </a:lnSpc>
              <a:buNone/>
            </a:pPr>
            <a:r>
              <a:rPr lang="en-US" u="sng" dirty="0" err="1"/>
              <a:t>System.out.println</a:t>
            </a:r>
            <a:r>
              <a:rPr lang="en-US" u="sng" dirty="0"/>
              <a:t>("Welcome to Java!");</a:t>
            </a:r>
          </a:p>
          <a:p>
            <a:pPr marL="0" indent="0">
              <a:lnSpc>
                <a:spcPct val="90000"/>
              </a:lnSpc>
              <a:buNone/>
            </a:pPr>
            <a:endParaRPr lang="en-US" dirty="0"/>
          </a:p>
          <a:p>
            <a:pPr marL="0" indent="0">
              <a:lnSpc>
                <a:spcPct val="90000"/>
              </a:lnSpc>
              <a:buNone/>
            </a:pPr>
            <a:r>
              <a:rPr lang="en-US" dirty="0"/>
              <a:t>So, how do you solve this problem?</a:t>
            </a:r>
          </a:p>
        </p:txBody>
      </p:sp>
    </p:spTree>
    <p:extLst>
      <p:ext uri="{BB962C8B-B14F-4D97-AF65-F5344CB8AC3E}">
        <p14:creationId xmlns:p14="http://schemas.microsoft.com/office/powerpoint/2010/main" val="3335199211"/>
      </p:ext>
    </p:extLst>
  </p:cSld>
  <p:clrMapOvr>
    <a:masterClrMapping/>
  </p:clrMapOvr>
  <mc:AlternateContent xmlns:mc="http://schemas.openxmlformats.org/markup-compatibility/2006" xmlns:p14="http://schemas.microsoft.com/office/powerpoint/2010/main">
    <mc:Choice Requires="p14">
      <p:transition spd="slow" p14:dur="2000" advTm="25595"/>
    </mc:Choice>
    <mc:Fallback xmlns="">
      <p:transition spd="slow" advTm="2559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088571" y="657698"/>
            <a:ext cx="7772400" cy="857250"/>
          </a:xfrm>
        </p:spPr>
        <p:txBody>
          <a:bodyPr/>
          <a:lstStyle/>
          <a:p>
            <a:r>
              <a:rPr lang="en-US" dirty="0"/>
              <a:t>Opening Problem</a:t>
            </a:r>
          </a:p>
        </p:txBody>
      </p:sp>
      <p:sp>
        <p:nvSpPr>
          <p:cNvPr id="5124" name="Rectangle 3"/>
          <p:cNvSpPr>
            <a:spLocks noChangeArrowheads="1"/>
          </p:cNvSpPr>
          <p:nvPr/>
        </p:nvSpPr>
        <p:spPr bwMode="auto">
          <a:xfrm>
            <a:off x="1524001" y="21393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5125" name="Rectangle 4"/>
          <p:cNvSpPr>
            <a:spLocks noChangeArrowheads="1"/>
          </p:cNvSpPr>
          <p:nvPr/>
        </p:nvSpPr>
        <p:spPr bwMode="auto">
          <a:xfrm>
            <a:off x="1524001" y="42570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5126" name="Rectangle 5"/>
          <p:cNvSpPr>
            <a:spLocks noChangeArrowheads="1"/>
          </p:cNvSpPr>
          <p:nvPr/>
        </p:nvSpPr>
        <p:spPr bwMode="auto">
          <a:xfrm>
            <a:off x="1524001" y="1951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5127" name="Text Box 6"/>
          <p:cNvSpPr txBox="1">
            <a:spLocks noChangeArrowheads="1"/>
          </p:cNvSpPr>
          <p:nvPr/>
        </p:nvSpPr>
        <p:spPr bwMode="auto">
          <a:xfrm>
            <a:off x="2324425" y="1940869"/>
            <a:ext cx="6223000" cy="4421188"/>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2000">
                <a:solidFill>
                  <a:schemeClr val="bg2"/>
                </a:solidFill>
                <a:latin typeface="Courier New" panose="02070309020205020404" pitchFamily="49" charset="0"/>
              </a:rPr>
              <a:t>System.out.println("Welcome to Java!");</a:t>
            </a:r>
          </a:p>
          <a:p>
            <a:pPr>
              <a:spcBef>
                <a:spcPct val="0"/>
              </a:spcBef>
              <a:buClrTx/>
              <a:buSzTx/>
              <a:buFontTx/>
              <a:buNone/>
            </a:pPr>
            <a:r>
              <a:rPr lang="en-US" sz="2000">
                <a:solidFill>
                  <a:schemeClr val="bg2"/>
                </a:solidFill>
                <a:latin typeface="Courier New" panose="02070309020205020404" pitchFamily="49" charset="0"/>
              </a:rPr>
              <a:t>System.out.println("Welcome to Java!");</a:t>
            </a:r>
          </a:p>
          <a:p>
            <a:pPr>
              <a:spcBef>
                <a:spcPct val="0"/>
              </a:spcBef>
              <a:buClrTx/>
              <a:buSzTx/>
              <a:buFontTx/>
              <a:buNone/>
            </a:pPr>
            <a:r>
              <a:rPr lang="en-US" sz="2000">
                <a:solidFill>
                  <a:schemeClr val="bg2"/>
                </a:solidFill>
                <a:latin typeface="Courier New" panose="02070309020205020404" pitchFamily="49" charset="0"/>
              </a:rPr>
              <a:t>System.out.println("Welcome to Java!");</a:t>
            </a:r>
          </a:p>
          <a:p>
            <a:pPr>
              <a:spcBef>
                <a:spcPct val="0"/>
              </a:spcBef>
              <a:buClrTx/>
              <a:buSzTx/>
              <a:buFontTx/>
              <a:buNone/>
            </a:pPr>
            <a:r>
              <a:rPr lang="en-US" sz="2000">
                <a:solidFill>
                  <a:schemeClr val="bg2"/>
                </a:solidFill>
                <a:latin typeface="Courier New" panose="02070309020205020404" pitchFamily="49" charset="0"/>
              </a:rPr>
              <a:t>System.out.println("Welcome to Java!");</a:t>
            </a:r>
          </a:p>
          <a:p>
            <a:pPr>
              <a:spcBef>
                <a:spcPct val="0"/>
              </a:spcBef>
              <a:buClrTx/>
              <a:buSzTx/>
              <a:buFontTx/>
              <a:buNone/>
            </a:pPr>
            <a:r>
              <a:rPr lang="en-US" sz="2000">
                <a:solidFill>
                  <a:schemeClr val="bg2"/>
                </a:solidFill>
                <a:latin typeface="Courier New" panose="02070309020205020404" pitchFamily="49" charset="0"/>
              </a:rPr>
              <a:t>System.out.println("Welcome to Java!");</a:t>
            </a:r>
          </a:p>
          <a:p>
            <a:pPr>
              <a:spcBef>
                <a:spcPct val="0"/>
              </a:spcBef>
              <a:buClrTx/>
              <a:buSzTx/>
              <a:buFontTx/>
              <a:buNone/>
            </a:pPr>
            <a:r>
              <a:rPr lang="en-US" sz="2000">
                <a:solidFill>
                  <a:schemeClr val="bg2"/>
                </a:solidFill>
                <a:latin typeface="Courier New" panose="02070309020205020404" pitchFamily="49" charset="0"/>
              </a:rPr>
              <a:t>System.out.println("Welcome to Java!");</a:t>
            </a:r>
          </a:p>
          <a:p>
            <a:pPr>
              <a:spcBef>
                <a:spcPct val="0"/>
              </a:spcBef>
              <a:buClrTx/>
              <a:buSzTx/>
              <a:buFontTx/>
              <a:buNone/>
            </a:pPr>
            <a:endParaRPr lang="en-US" sz="2000">
              <a:solidFill>
                <a:schemeClr val="bg2"/>
              </a:solidFill>
              <a:latin typeface="Courier New" panose="02070309020205020404" pitchFamily="49" charset="0"/>
            </a:endParaRPr>
          </a:p>
          <a:p>
            <a:pPr>
              <a:spcBef>
                <a:spcPct val="0"/>
              </a:spcBef>
              <a:buClrTx/>
              <a:buSzTx/>
              <a:buFontTx/>
              <a:buNone/>
            </a:pPr>
            <a:r>
              <a:rPr lang="en-US" sz="2800">
                <a:solidFill>
                  <a:schemeClr val="bg2"/>
                </a:solidFill>
              </a:rPr>
              <a:t>…</a:t>
            </a:r>
            <a:r>
              <a:rPr lang="en-US" sz="2800"/>
              <a:t> </a:t>
            </a:r>
          </a:p>
          <a:p>
            <a:pPr>
              <a:spcBef>
                <a:spcPct val="0"/>
              </a:spcBef>
              <a:buClrTx/>
              <a:buSzTx/>
              <a:buFontTx/>
              <a:buNone/>
            </a:pPr>
            <a:r>
              <a:rPr lang="en-US" sz="2800">
                <a:solidFill>
                  <a:schemeClr val="bg2"/>
                </a:solidFill>
              </a:rPr>
              <a:t>…</a:t>
            </a:r>
            <a:r>
              <a:rPr lang="en-US" sz="2800"/>
              <a:t> </a:t>
            </a:r>
          </a:p>
          <a:p>
            <a:pPr>
              <a:spcBef>
                <a:spcPct val="0"/>
              </a:spcBef>
              <a:buClrTx/>
              <a:buSzTx/>
              <a:buFontTx/>
              <a:buNone/>
            </a:pPr>
            <a:r>
              <a:rPr lang="en-US" sz="2800">
                <a:solidFill>
                  <a:schemeClr val="bg2"/>
                </a:solidFill>
              </a:rPr>
              <a:t>…</a:t>
            </a:r>
            <a:r>
              <a:rPr lang="en-US" sz="2800"/>
              <a:t> </a:t>
            </a:r>
          </a:p>
          <a:p>
            <a:pPr>
              <a:spcBef>
                <a:spcPct val="0"/>
              </a:spcBef>
              <a:buClrTx/>
              <a:buSzTx/>
              <a:buFontTx/>
              <a:buNone/>
            </a:pPr>
            <a:r>
              <a:rPr lang="en-US" sz="2000">
                <a:solidFill>
                  <a:schemeClr val="bg2"/>
                </a:solidFill>
                <a:latin typeface="Courier New" panose="02070309020205020404" pitchFamily="49" charset="0"/>
              </a:rPr>
              <a:t>System.out.println("Welcome to Java!");</a:t>
            </a:r>
          </a:p>
          <a:p>
            <a:pPr>
              <a:spcBef>
                <a:spcPct val="0"/>
              </a:spcBef>
              <a:buClrTx/>
              <a:buSzTx/>
              <a:buFontTx/>
              <a:buNone/>
            </a:pPr>
            <a:r>
              <a:rPr lang="en-US" sz="2000">
                <a:solidFill>
                  <a:schemeClr val="bg2"/>
                </a:solidFill>
                <a:latin typeface="Courier New" panose="02070309020205020404" pitchFamily="49" charset="0"/>
              </a:rPr>
              <a:t>System.out.println("Welcome to Java!");</a:t>
            </a:r>
          </a:p>
          <a:p>
            <a:pPr>
              <a:spcBef>
                <a:spcPct val="0"/>
              </a:spcBef>
              <a:buClrTx/>
              <a:buSzTx/>
              <a:buFontTx/>
              <a:buNone/>
            </a:pPr>
            <a:r>
              <a:rPr lang="en-US" sz="2000">
                <a:solidFill>
                  <a:schemeClr val="bg2"/>
                </a:solidFill>
                <a:latin typeface="Courier New" panose="02070309020205020404" pitchFamily="49" charset="0"/>
              </a:rPr>
              <a:t>System.out.println("Welcome to Java!");</a:t>
            </a:r>
            <a:endParaRPr lang="en-US" sz="2400">
              <a:solidFill>
                <a:schemeClr val="bg2"/>
              </a:solidFill>
            </a:endParaRPr>
          </a:p>
        </p:txBody>
      </p:sp>
      <p:sp>
        <p:nvSpPr>
          <p:cNvPr id="5129" name="AutoShape 8"/>
          <p:cNvSpPr>
            <a:spLocks/>
          </p:cNvSpPr>
          <p:nvPr/>
        </p:nvSpPr>
        <p:spPr bwMode="auto">
          <a:xfrm>
            <a:off x="1821316" y="2058345"/>
            <a:ext cx="344488" cy="4186237"/>
          </a:xfrm>
          <a:prstGeom prst="leftBrace">
            <a:avLst>
              <a:gd name="adj1" fmla="val 101267"/>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5130" name="Text Box 9"/>
          <p:cNvSpPr txBox="1">
            <a:spLocks noChangeArrowheads="1"/>
          </p:cNvSpPr>
          <p:nvPr/>
        </p:nvSpPr>
        <p:spPr bwMode="auto">
          <a:xfrm>
            <a:off x="703845" y="3718869"/>
            <a:ext cx="958850" cy="7016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2000">
                <a:solidFill>
                  <a:schemeClr val="bg2"/>
                </a:solidFill>
                <a:latin typeface="Courier New" panose="02070309020205020404" pitchFamily="49" charset="0"/>
              </a:rPr>
              <a:t>100 times</a:t>
            </a:r>
            <a:endParaRPr lang="en-US" sz="2400">
              <a:solidFill>
                <a:schemeClr val="bg2"/>
              </a:solidFill>
            </a:endParaRPr>
          </a:p>
        </p:txBody>
      </p:sp>
    </p:spTree>
    <p:extLst>
      <p:ext uri="{BB962C8B-B14F-4D97-AF65-F5344CB8AC3E}">
        <p14:creationId xmlns:p14="http://schemas.microsoft.com/office/powerpoint/2010/main" val="3883761808"/>
      </p:ext>
    </p:extLst>
  </p:cSld>
  <p:clrMapOvr>
    <a:masterClrMapping/>
  </p:clrMapOvr>
  <mc:AlternateContent xmlns:mc="http://schemas.openxmlformats.org/markup-compatibility/2006" xmlns:p14="http://schemas.microsoft.com/office/powerpoint/2010/main">
    <mc:Choice Requires="p14">
      <p:transition spd="slow" p14:dur="2000" advTm="17168"/>
    </mc:Choice>
    <mc:Fallback xmlns="">
      <p:transition spd="slow" advTm="17168"/>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946377" y="932484"/>
            <a:ext cx="8142288" cy="665163"/>
          </a:xfrm>
        </p:spPr>
        <p:txBody>
          <a:bodyPr/>
          <a:lstStyle/>
          <a:p>
            <a:r>
              <a:rPr lang="en-US" sz="4000" dirty="0"/>
              <a:t>Introducing while Loops</a:t>
            </a:r>
          </a:p>
        </p:txBody>
      </p:sp>
      <p:sp>
        <p:nvSpPr>
          <p:cNvPr id="7172" name="Rectangle 3"/>
          <p:cNvSpPr>
            <a:spLocks noChangeArrowheads="1"/>
          </p:cNvSpPr>
          <p:nvPr/>
        </p:nvSpPr>
        <p:spPr bwMode="auto">
          <a:xfrm>
            <a:off x="1524001" y="21393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7173" name="Rectangle 4"/>
          <p:cNvSpPr>
            <a:spLocks noChangeArrowheads="1"/>
          </p:cNvSpPr>
          <p:nvPr/>
        </p:nvSpPr>
        <p:spPr bwMode="auto">
          <a:xfrm>
            <a:off x="1524001" y="42570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7174" name="Rectangle 5"/>
          <p:cNvSpPr>
            <a:spLocks noChangeArrowheads="1"/>
          </p:cNvSpPr>
          <p:nvPr/>
        </p:nvSpPr>
        <p:spPr bwMode="auto">
          <a:xfrm>
            <a:off x="1524001" y="1951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7175" name="Text Box 6"/>
          <p:cNvSpPr txBox="1">
            <a:spLocks noChangeArrowheads="1"/>
          </p:cNvSpPr>
          <p:nvPr/>
        </p:nvSpPr>
        <p:spPr bwMode="auto">
          <a:xfrm>
            <a:off x="946377" y="2370139"/>
            <a:ext cx="8564562" cy="193899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2400" b="1">
                <a:solidFill>
                  <a:schemeClr val="bg2"/>
                </a:solidFill>
                <a:latin typeface="Courier New" panose="02070309020205020404" pitchFamily="49" charset="0"/>
              </a:rPr>
              <a:t>int</a:t>
            </a:r>
            <a:r>
              <a:rPr lang="en-US" sz="2400">
                <a:solidFill>
                  <a:schemeClr val="bg2"/>
                </a:solidFill>
                <a:latin typeface="Courier New" panose="02070309020205020404" pitchFamily="49" charset="0"/>
              </a:rPr>
              <a:t> count = 0;</a:t>
            </a:r>
            <a:endParaRPr lang="en-US" sz="2400" b="1">
              <a:solidFill>
                <a:schemeClr val="bg2"/>
              </a:solidFill>
              <a:latin typeface="Courier New" panose="02070309020205020404" pitchFamily="49" charset="0"/>
            </a:endParaRPr>
          </a:p>
          <a:p>
            <a:pPr>
              <a:spcBef>
                <a:spcPct val="0"/>
              </a:spcBef>
              <a:buClrTx/>
              <a:buSzTx/>
              <a:buFontTx/>
              <a:buNone/>
            </a:pPr>
            <a:r>
              <a:rPr lang="en-US" sz="2400" b="1">
                <a:solidFill>
                  <a:schemeClr val="bg2"/>
                </a:solidFill>
                <a:latin typeface="Courier New" panose="02070309020205020404" pitchFamily="49" charset="0"/>
              </a:rPr>
              <a:t>while</a:t>
            </a:r>
            <a:r>
              <a:rPr lang="en-US" sz="2400">
                <a:solidFill>
                  <a:schemeClr val="bg2"/>
                </a:solidFill>
                <a:latin typeface="Courier New" panose="02070309020205020404" pitchFamily="49" charset="0"/>
              </a:rPr>
              <a:t> (count &lt; 100) {</a:t>
            </a:r>
          </a:p>
          <a:p>
            <a:pPr>
              <a:spcBef>
                <a:spcPct val="0"/>
              </a:spcBef>
              <a:buClrTx/>
              <a:buSzTx/>
              <a:buFontTx/>
              <a:buNone/>
            </a:pPr>
            <a:r>
              <a:rPr lang="en-US" sz="2400">
                <a:solidFill>
                  <a:schemeClr val="bg2"/>
                </a:solidFill>
                <a:latin typeface="Courier New" panose="02070309020205020404" pitchFamily="49" charset="0"/>
              </a:rPr>
              <a:t>  System.out.println("Welcome to Java");</a:t>
            </a:r>
          </a:p>
          <a:p>
            <a:pPr>
              <a:spcBef>
                <a:spcPct val="0"/>
              </a:spcBef>
              <a:buClrTx/>
              <a:buSzTx/>
              <a:buFontTx/>
              <a:buNone/>
            </a:pPr>
            <a:r>
              <a:rPr lang="en-US" sz="2400">
                <a:solidFill>
                  <a:schemeClr val="bg2"/>
                </a:solidFill>
                <a:latin typeface="Courier New" panose="02070309020205020404" pitchFamily="49" charset="0"/>
              </a:rPr>
              <a:t>  count++;</a:t>
            </a:r>
          </a:p>
          <a:p>
            <a:pPr>
              <a:spcBef>
                <a:spcPct val="0"/>
              </a:spcBef>
              <a:buClrTx/>
              <a:buSzTx/>
              <a:buFontTx/>
              <a:buNone/>
            </a:pPr>
            <a:r>
              <a:rPr lang="en-US" sz="2400">
                <a:solidFill>
                  <a:schemeClr val="bg2"/>
                </a:solidFill>
                <a:latin typeface="Courier New" panose="02070309020205020404" pitchFamily="49" charset="0"/>
              </a:rPr>
              <a:t>}</a:t>
            </a:r>
          </a:p>
        </p:txBody>
      </p:sp>
    </p:spTree>
    <p:extLst>
      <p:ext uri="{BB962C8B-B14F-4D97-AF65-F5344CB8AC3E}">
        <p14:creationId xmlns:p14="http://schemas.microsoft.com/office/powerpoint/2010/main" val="1418797777"/>
      </p:ext>
    </p:extLst>
  </p:cSld>
  <p:clrMapOvr>
    <a:masterClrMapping/>
  </p:clrMapOvr>
  <mc:AlternateContent xmlns:mc="http://schemas.openxmlformats.org/markup-compatibility/2006" xmlns:p14="http://schemas.microsoft.com/office/powerpoint/2010/main">
    <mc:Choice Requires="p14">
      <p:transition spd="slow" p14:dur="2000" advTm="72621"/>
    </mc:Choice>
    <mc:Fallback xmlns="">
      <p:transition spd="slow" advTm="72621"/>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856014" y="-43052"/>
            <a:ext cx="7772400" cy="1067286"/>
          </a:xfrm>
        </p:spPr>
        <p:txBody>
          <a:bodyPr/>
          <a:lstStyle/>
          <a:p>
            <a:r>
              <a:rPr lang="en-US" sz="4200" dirty="0">
                <a:latin typeface="Courier New" panose="02070309020205020404" pitchFamily="49" charset="0"/>
              </a:rPr>
              <a:t>while</a:t>
            </a:r>
            <a:r>
              <a:rPr lang="en-US" dirty="0"/>
              <a:t> Loop Flow Chart</a:t>
            </a:r>
          </a:p>
        </p:txBody>
      </p:sp>
      <p:sp>
        <p:nvSpPr>
          <p:cNvPr id="10244" name="Rectangle 9"/>
          <p:cNvSpPr>
            <a:spLocks noChangeArrowheads="1"/>
          </p:cNvSpPr>
          <p:nvPr/>
        </p:nvSpPr>
        <p:spPr bwMode="auto">
          <a:xfrm>
            <a:off x="1752600" y="1447801"/>
            <a:ext cx="41910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sz="2000"/>
              <a:t>while (loop-continuation-condition) {</a:t>
            </a:r>
          </a:p>
          <a:p>
            <a:pPr>
              <a:lnSpc>
                <a:spcPct val="90000"/>
              </a:lnSpc>
              <a:spcBef>
                <a:spcPct val="50000"/>
              </a:spcBef>
              <a:buFont typeface="Monotype Sorts" pitchFamily="2" charset="2"/>
              <a:buNone/>
            </a:pPr>
            <a:r>
              <a:rPr lang="en-US" sz="2000"/>
              <a:t>  // loop-body;</a:t>
            </a:r>
          </a:p>
          <a:p>
            <a:pPr>
              <a:lnSpc>
                <a:spcPct val="90000"/>
              </a:lnSpc>
              <a:spcBef>
                <a:spcPct val="50000"/>
              </a:spcBef>
              <a:buFont typeface="Monotype Sorts" pitchFamily="2" charset="2"/>
              <a:buNone/>
            </a:pPr>
            <a:r>
              <a:rPr lang="en-US" sz="2000"/>
              <a:t>  Statement(s);</a:t>
            </a:r>
          </a:p>
          <a:p>
            <a:pPr>
              <a:lnSpc>
                <a:spcPct val="90000"/>
              </a:lnSpc>
              <a:spcBef>
                <a:spcPct val="50000"/>
              </a:spcBef>
              <a:buFont typeface="Monotype Sorts" pitchFamily="2" charset="2"/>
              <a:buNone/>
            </a:pPr>
            <a:r>
              <a:rPr lang="en-US" sz="2000"/>
              <a:t>}</a:t>
            </a:r>
          </a:p>
        </p:txBody>
      </p:sp>
      <p:sp>
        <p:nvSpPr>
          <p:cNvPr id="10245" name="Rectangle 11"/>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0246" name="Rectangle 12"/>
          <p:cNvSpPr>
            <a:spLocks noChangeArrowheads="1"/>
          </p:cNvSpPr>
          <p:nvPr/>
        </p:nvSpPr>
        <p:spPr bwMode="auto">
          <a:xfrm>
            <a:off x="6400800" y="1295401"/>
            <a:ext cx="44196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sz="1800">
                <a:cs typeface="Courier New" panose="02070309020205020404" pitchFamily="49" charset="0"/>
              </a:rPr>
              <a:t>int count = 0;</a:t>
            </a:r>
            <a:endParaRPr lang="en-US" sz="1800">
              <a:cs typeface="Times New Roman" panose="02020603050405020304" pitchFamily="18" charset="0"/>
            </a:endParaRPr>
          </a:p>
          <a:p>
            <a:pPr>
              <a:lnSpc>
                <a:spcPct val="90000"/>
              </a:lnSpc>
              <a:spcBef>
                <a:spcPct val="50000"/>
              </a:spcBef>
              <a:buFont typeface="Monotype Sorts" pitchFamily="2" charset="2"/>
              <a:buNone/>
            </a:pPr>
            <a:r>
              <a:rPr lang="en-US" sz="1800">
                <a:cs typeface="Courier New" panose="02070309020205020404" pitchFamily="49" charset="0"/>
              </a:rPr>
              <a:t>while (count &lt; 100) {</a:t>
            </a:r>
            <a:endParaRPr lang="en-US" sz="1800">
              <a:cs typeface="Times New Roman" panose="02020603050405020304" pitchFamily="18" charset="0"/>
            </a:endParaRPr>
          </a:p>
          <a:p>
            <a:pPr>
              <a:lnSpc>
                <a:spcPct val="90000"/>
              </a:lnSpc>
              <a:spcBef>
                <a:spcPct val="50000"/>
              </a:spcBef>
              <a:buFont typeface="Monotype Sorts" pitchFamily="2" charset="2"/>
              <a:buNone/>
            </a:pPr>
            <a:r>
              <a:rPr lang="en-US" sz="1800">
                <a:cs typeface="Courier New" panose="02070309020205020404" pitchFamily="49" charset="0"/>
              </a:rPr>
              <a:t>  System.out.println("Welcome to Java!");</a:t>
            </a:r>
            <a:endParaRPr lang="en-US" sz="1800">
              <a:cs typeface="Times New Roman" panose="02020603050405020304" pitchFamily="18" charset="0"/>
            </a:endParaRPr>
          </a:p>
          <a:p>
            <a:pPr>
              <a:lnSpc>
                <a:spcPct val="90000"/>
              </a:lnSpc>
              <a:spcBef>
                <a:spcPct val="50000"/>
              </a:spcBef>
              <a:buFont typeface="Monotype Sorts" pitchFamily="2" charset="2"/>
              <a:buNone/>
            </a:pPr>
            <a:r>
              <a:rPr lang="en-US" sz="1800">
                <a:cs typeface="Courier New" panose="02070309020205020404" pitchFamily="49" charset="0"/>
              </a:rPr>
              <a:t>  count++;</a:t>
            </a:r>
            <a:endParaRPr lang="en-US" sz="1800">
              <a:cs typeface="Times New Roman" panose="02020603050405020304" pitchFamily="18" charset="0"/>
            </a:endParaRPr>
          </a:p>
          <a:p>
            <a:pPr>
              <a:lnSpc>
                <a:spcPct val="90000"/>
              </a:lnSpc>
              <a:spcBef>
                <a:spcPct val="50000"/>
              </a:spcBef>
              <a:buFont typeface="Monotype Sorts" pitchFamily="2" charset="2"/>
              <a:buNone/>
            </a:pPr>
            <a:r>
              <a:rPr lang="en-US" sz="1800">
                <a:cs typeface="Courier New" panose="02070309020205020404" pitchFamily="49" charset="0"/>
              </a:rPr>
              <a:t>}</a:t>
            </a:r>
          </a:p>
        </p:txBody>
      </p:sp>
      <p:sp>
        <p:nvSpPr>
          <p:cNvPr id="10247" name="Line 13"/>
          <p:cNvSpPr>
            <a:spLocks noChangeShapeType="1"/>
          </p:cNvSpPr>
          <p:nvPr/>
        </p:nvSpPr>
        <p:spPr bwMode="auto">
          <a:xfrm>
            <a:off x="3329622" y="2497444"/>
            <a:ext cx="3810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Line 14"/>
          <p:cNvSpPr>
            <a:spLocks noChangeShapeType="1"/>
          </p:cNvSpPr>
          <p:nvPr/>
        </p:nvSpPr>
        <p:spPr bwMode="auto">
          <a:xfrm flipH="1">
            <a:off x="8153400" y="2590800"/>
            <a:ext cx="5334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Rectangle 16"/>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graphicFrame>
        <p:nvGraphicFramePr>
          <p:cNvPr id="10250" name="Object 15"/>
          <p:cNvGraphicFramePr>
            <a:graphicFrameLocks noChangeAspect="1"/>
          </p:cNvGraphicFramePr>
          <p:nvPr>
            <p:extLst>
              <p:ext uri="{D42A27DB-BD31-4B8C-83A1-F6EECF244321}">
                <p14:modId xmlns:p14="http://schemas.microsoft.com/office/powerpoint/2010/main" val="3054098088"/>
              </p:ext>
            </p:extLst>
          </p:nvPr>
        </p:nvGraphicFramePr>
        <p:xfrm>
          <a:off x="2351314" y="3366793"/>
          <a:ext cx="6781800" cy="3114675"/>
        </p:xfrm>
        <a:graphic>
          <a:graphicData uri="http://schemas.openxmlformats.org/presentationml/2006/ole">
            <mc:AlternateContent xmlns:mc="http://schemas.openxmlformats.org/markup-compatibility/2006">
              <mc:Choice xmlns:v="urn:schemas-microsoft-com:vml" Requires="v">
                <p:oleObj spid="_x0000_s10296" name="Picture" r:id="rId3" imgW="5497068" imgH="2523744" progId="Word.Picture.8">
                  <p:embed/>
                </p:oleObj>
              </mc:Choice>
              <mc:Fallback>
                <p:oleObj name="Picture" r:id="rId3" imgW="5497068" imgH="252374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314" y="3366793"/>
                        <a:ext cx="6781800" cy="31146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37861622"/>
      </p:ext>
    </p:extLst>
  </p:cSld>
  <p:clrMapOvr>
    <a:masterClrMapping/>
  </p:clrMapOvr>
  <mc:AlternateContent xmlns:mc="http://schemas.openxmlformats.org/markup-compatibility/2006" xmlns:p14="http://schemas.microsoft.com/office/powerpoint/2010/main">
    <mc:Choice Requires="p14">
      <p:transition spd="slow" p14:dur="2000" advTm="115662"/>
    </mc:Choice>
    <mc:Fallback xmlns="">
      <p:transition spd="slow" advTm="11566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776288" y="503237"/>
            <a:ext cx="7772400" cy="762000"/>
          </a:xfrm>
        </p:spPr>
        <p:txBody>
          <a:bodyPr/>
          <a:lstStyle/>
          <a:p>
            <a:r>
              <a:rPr lang="en-US" dirty="0"/>
              <a:t>Trace while Loop</a:t>
            </a:r>
          </a:p>
        </p:txBody>
      </p:sp>
      <p:sp>
        <p:nvSpPr>
          <p:cNvPr id="11268" name="Rectangle 4"/>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1269" name="Rectangle 5"/>
          <p:cNvSpPr>
            <a:spLocks noChangeArrowheads="1"/>
          </p:cNvSpPr>
          <p:nvPr/>
        </p:nvSpPr>
        <p:spPr bwMode="auto">
          <a:xfrm>
            <a:off x="1132114" y="2166939"/>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int count = 0;</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while (count &lt; 2) {</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System.out.println("Welcome to Java!");</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count++;</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a:t>
            </a:r>
          </a:p>
        </p:txBody>
      </p:sp>
      <p:sp>
        <p:nvSpPr>
          <p:cNvPr id="11270" name="Rectangle 8"/>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1271" name="Rectangle 10"/>
          <p:cNvSpPr>
            <a:spLocks noChangeArrowheads="1"/>
          </p:cNvSpPr>
          <p:nvPr/>
        </p:nvSpPr>
        <p:spPr bwMode="auto">
          <a:xfrm>
            <a:off x="1132114" y="2166939"/>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1272" name="AutoShape 11"/>
          <p:cNvSpPr>
            <a:spLocks noChangeArrowheads="1"/>
          </p:cNvSpPr>
          <p:nvPr/>
        </p:nvSpPr>
        <p:spPr bwMode="auto">
          <a:xfrm>
            <a:off x="6466114" y="1782764"/>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Initialize count</a:t>
            </a:r>
          </a:p>
        </p:txBody>
      </p:sp>
      <p:sp>
        <p:nvSpPr>
          <p:cNvPr id="11273" name="Rectangle 12"/>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351630163"/>
      </p:ext>
    </p:extLst>
  </p:cSld>
  <p:clrMapOvr>
    <a:masterClrMapping/>
  </p:clrMapOvr>
  <mc:AlternateContent xmlns:mc="http://schemas.openxmlformats.org/markup-compatibility/2006" xmlns:p14="http://schemas.microsoft.com/office/powerpoint/2010/main">
    <mc:Choice Requires="p14">
      <p:transition spd="slow" p14:dur="2000" advTm="34828"/>
    </mc:Choice>
    <mc:Fallback xmlns="">
      <p:transition spd="slow" advTm="3482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838200" y="719864"/>
            <a:ext cx="7772400" cy="762000"/>
          </a:xfrm>
        </p:spPr>
        <p:txBody>
          <a:bodyPr/>
          <a:lstStyle/>
          <a:p>
            <a:r>
              <a:rPr lang="en-US" dirty="0"/>
              <a:t>Trace while Loop, cont.</a:t>
            </a:r>
          </a:p>
        </p:txBody>
      </p:sp>
      <p:sp>
        <p:nvSpPr>
          <p:cNvPr id="12292"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2293" name="Rectangle 4"/>
          <p:cNvSpPr>
            <a:spLocks noChangeArrowheads="1"/>
          </p:cNvSpPr>
          <p:nvPr/>
        </p:nvSpPr>
        <p:spPr bwMode="auto">
          <a:xfrm>
            <a:off x="681038" y="1883229"/>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int count = 0;</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while (count &lt; 2) {</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System.out.println("Welcome to Java!");</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count++;</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a:t>
            </a:r>
          </a:p>
        </p:txBody>
      </p:sp>
      <p:sp>
        <p:nvSpPr>
          <p:cNvPr id="12294"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2295" name="AutoShape 7"/>
          <p:cNvSpPr>
            <a:spLocks noChangeArrowheads="1"/>
          </p:cNvSpPr>
          <p:nvPr/>
        </p:nvSpPr>
        <p:spPr bwMode="auto">
          <a:xfrm>
            <a:off x="6448425" y="1635206"/>
            <a:ext cx="3533775" cy="384175"/>
          </a:xfrm>
          <a:prstGeom prst="wedgeRoundRectCallout">
            <a:avLst>
              <a:gd name="adj1" fmla="val -114556"/>
              <a:gd name="adj2" fmla="val 20826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(count &lt; 2) is true</a:t>
            </a:r>
          </a:p>
        </p:txBody>
      </p:sp>
      <p:sp>
        <p:nvSpPr>
          <p:cNvPr id="12296" name="Rectangle 8"/>
          <p:cNvSpPr>
            <a:spLocks noChangeArrowheads="1"/>
          </p:cNvSpPr>
          <p:nvPr/>
        </p:nvSpPr>
        <p:spPr bwMode="auto">
          <a:xfrm>
            <a:off x="681038" y="2397771"/>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2297"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411987133"/>
      </p:ext>
    </p:extLst>
  </p:cSld>
  <p:clrMapOvr>
    <a:masterClrMapping/>
  </p:clrMapOvr>
  <mc:AlternateContent xmlns:mc="http://schemas.openxmlformats.org/markup-compatibility/2006" xmlns:p14="http://schemas.microsoft.com/office/powerpoint/2010/main">
    <mc:Choice Requires="p14">
      <p:transition spd="slow" p14:dur="2000" advTm="15107"/>
    </mc:Choice>
    <mc:Fallback xmlns="">
      <p:transition spd="slow" advTm="15107"/>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795338" y="665615"/>
            <a:ext cx="7772400" cy="762000"/>
          </a:xfrm>
        </p:spPr>
        <p:txBody>
          <a:bodyPr/>
          <a:lstStyle/>
          <a:p>
            <a:r>
              <a:rPr lang="en-US" dirty="0"/>
              <a:t>Trace while Loop, cont.</a:t>
            </a:r>
          </a:p>
        </p:txBody>
      </p:sp>
      <p:sp>
        <p:nvSpPr>
          <p:cNvPr id="13316"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3317" name="Rectangle 4"/>
          <p:cNvSpPr>
            <a:spLocks noChangeArrowheads="1"/>
          </p:cNvSpPr>
          <p:nvPr/>
        </p:nvSpPr>
        <p:spPr bwMode="auto">
          <a:xfrm>
            <a:off x="681038" y="1992086"/>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int count = 0;</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while (count &lt; 2) {</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System.out.println("Welcome to Java!");</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count++;</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a:t>
            </a:r>
          </a:p>
        </p:txBody>
      </p:sp>
      <p:sp>
        <p:nvSpPr>
          <p:cNvPr id="13318"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3319" name="AutoShape 6"/>
          <p:cNvSpPr>
            <a:spLocks noChangeArrowheads="1"/>
          </p:cNvSpPr>
          <p:nvPr/>
        </p:nvSpPr>
        <p:spPr bwMode="auto">
          <a:xfrm>
            <a:off x="5719762" y="1726748"/>
            <a:ext cx="3533775" cy="384175"/>
          </a:xfrm>
          <a:prstGeom prst="wedgeRoundRectCallout">
            <a:avLst>
              <a:gd name="adj1" fmla="val -46676"/>
              <a:gd name="adj2" fmla="val 29008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Print Welcome to Java</a:t>
            </a:r>
          </a:p>
        </p:txBody>
      </p:sp>
      <p:sp>
        <p:nvSpPr>
          <p:cNvPr id="13320" name="Rectangle 8"/>
          <p:cNvSpPr>
            <a:spLocks noChangeArrowheads="1"/>
          </p:cNvSpPr>
          <p:nvPr/>
        </p:nvSpPr>
        <p:spPr bwMode="auto">
          <a:xfrm>
            <a:off x="795338" y="2980577"/>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3321"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838471772"/>
      </p:ext>
    </p:extLst>
  </p:cSld>
  <p:clrMapOvr>
    <a:masterClrMapping/>
  </p:clrMapOvr>
  <mc:AlternateContent xmlns:mc="http://schemas.openxmlformats.org/markup-compatibility/2006" xmlns:p14="http://schemas.microsoft.com/office/powerpoint/2010/main">
    <mc:Choice Requires="p14">
      <p:transition spd="slow" p14:dur="2000" advTm="7030"/>
    </mc:Choice>
    <mc:Fallback xmlns="">
      <p:transition spd="slow" advTm="703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762000" y="734364"/>
            <a:ext cx="7772400" cy="762000"/>
          </a:xfrm>
        </p:spPr>
        <p:txBody>
          <a:bodyPr/>
          <a:lstStyle/>
          <a:p>
            <a:r>
              <a:rPr lang="en-US" dirty="0"/>
              <a:t>Trace while Loop, cont.</a:t>
            </a:r>
          </a:p>
        </p:txBody>
      </p:sp>
      <p:sp>
        <p:nvSpPr>
          <p:cNvPr id="14340"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4341" name="Rectangle 4"/>
          <p:cNvSpPr>
            <a:spLocks noChangeArrowheads="1"/>
          </p:cNvSpPr>
          <p:nvPr/>
        </p:nvSpPr>
        <p:spPr bwMode="auto">
          <a:xfrm>
            <a:off x="762000" y="1914218"/>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int count = 0;</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while (count &lt; 2) {</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System.out.println("Welcome to Java!");</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count++;</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a:t>
            </a:r>
          </a:p>
        </p:txBody>
      </p:sp>
      <p:sp>
        <p:nvSpPr>
          <p:cNvPr id="14342"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4343" name="AutoShape 6"/>
          <p:cNvSpPr>
            <a:spLocks noChangeArrowheads="1"/>
          </p:cNvSpPr>
          <p:nvPr/>
        </p:nvSpPr>
        <p:spPr bwMode="auto">
          <a:xfrm>
            <a:off x="6281057" y="1723079"/>
            <a:ext cx="3538538" cy="635000"/>
          </a:xfrm>
          <a:prstGeom prst="wedgeRoundRectCallout">
            <a:avLst>
              <a:gd name="adj1" fmla="val -61037"/>
              <a:gd name="adj2" fmla="val 255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Increase count by 1</a:t>
            </a:r>
          </a:p>
          <a:p>
            <a:pPr algn="ctr">
              <a:spcBef>
                <a:spcPct val="0"/>
              </a:spcBef>
              <a:buClrTx/>
              <a:buSzTx/>
              <a:buFontTx/>
              <a:buNone/>
            </a:pPr>
            <a:r>
              <a:rPr lang="en-US" sz="1800"/>
              <a:t>count is 1 now</a:t>
            </a:r>
          </a:p>
        </p:txBody>
      </p:sp>
      <p:sp>
        <p:nvSpPr>
          <p:cNvPr id="14344" name="Rectangle 7"/>
          <p:cNvSpPr>
            <a:spLocks noChangeArrowheads="1"/>
          </p:cNvSpPr>
          <p:nvPr/>
        </p:nvSpPr>
        <p:spPr bwMode="auto">
          <a:xfrm>
            <a:off x="876300" y="3464312"/>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4345"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228174156"/>
      </p:ext>
    </p:extLst>
  </p:cSld>
  <p:clrMapOvr>
    <a:masterClrMapping/>
  </p:clrMapOvr>
  <mc:AlternateContent xmlns:mc="http://schemas.openxmlformats.org/markup-compatibility/2006" xmlns:p14="http://schemas.microsoft.com/office/powerpoint/2010/main">
    <mc:Choice Requires="p14">
      <p:transition spd="slow" p14:dur="2000" advTm="11384"/>
    </mc:Choice>
    <mc:Fallback xmlns="">
      <p:transition spd="slow" advTm="1138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2209800" y="0"/>
            <a:ext cx="7772400" cy="1428750"/>
          </a:xfrm>
          <a:noFill/>
          <a:ln/>
        </p:spPr>
        <p:txBody>
          <a:bodyPr/>
          <a:lstStyle/>
          <a:p>
            <a:r>
              <a:rPr lang="en-US" altLang="en-US" dirty="0"/>
              <a:t>Programming Errors</a:t>
            </a:r>
          </a:p>
        </p:txBody>
      </p:sp>
      <p:sp>
        <p:nvSpPr>
          <p:cNvPr id="312323" name="Rectangle 3"/>
          <p:cNvSpPr>
            <a:spLocks noGrp="1" noChangeArrowheads="1"/>
          </p:cNvSpPr>
          <p:nvPr>
            <p:ph type="body" idx="1"/>
          </p:nvPr>
        </p:nvSpPr>
        <p:spPr>
          <a:xfrm>
            <a:off x="2209800" y="1371600"/>
            <a:ext cx="7696200" cy="4114800"/>
          </a:xfrm>
          <a:noFill/>
          <a:ln/>
        </p:spPr>
        <p:txBody>
          <a:bodyPr/>
          <a:lstStyle/>
          <a:p>
            <a:pPr algn="just"/>
            <a:endParaRPr lang="en-US" altLang="en-US" dirty="0"/>
          </a:p>
          <a:p>
            <a:pPr algn="just"/>
            <a:endParaRPr lang="en-US" altLang="en-US" dirty="0"/>
          </a:p>
          <a:p>
            <a:pPr algn="just"/>
            <a:r>
              <a:rPr lang="en-US" altLang="en-US" sz="2800" dirty="0"/>
              <a:t>Syntax Errors</a:t>
            </a:r>
          </a:p>
          <a:p>
            <a:pPr lvl="1" algn="just"/>
            <a:r>
              <a:rPr lang="en-US" altLang="en-US" sz="2400" dirty="0"/>
              <a:t>Detected by the compiler</a:t>
            </a:r>
          </a:p>
          <a:p>
            <a:pPr algn="just"/>
            <a:r>
              <a:rPr lang="en-US" altLang="en-US" sz="2800" dirty="0"/>
              <a:t>Runtime Errors</a:t>
            </a:r>
          </a:p>
          <a:p>
            <a:pPr lvl="1" algn="just"/>
            <a:r>
              <a:rPr lang="en-US" altLang="en-US" sz="2400" dirty="0"/>
              <a:t>Causes the program to abort</a:t>
            </a:r>
          </a:p>
          <a:p>
            <a:pPr algn="just"/>
            <a:r>
              <a:rPr lang="en-US" altLang="en-US" sz="2800" dirty="0"/>
              <a:t>Logic Errors</a:t>
            </a:r>
          </a:p>
          <a:p>
            <a:pPr lvl="1" algn="just"/>
            <a:r>
              <a:rPr lang="en-US" altLang="en-US" sz="2400" dirty="0"/>
              <a:t>Produces incorrect result</a:t>
            </a:r>
          </a:p>
        </p:txBody>
      </p:sp>
    </p:spTree>
    <p:extLst>
      <p:ext uri="{BB962C8B-B14F-4D97-AF65-F5344CB8AC3E}">
        <p14:creationId xmlns:p14="http://schemas.microsoft.com/office/powerpoint/2010/main" val="991779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882786" y="635000"/>
            <a:ext cx="7772400" cy="762000"/>
          </a:xfrm>
        </p:spPr>
        <p:txBody>
          <a:bodyPr/>
          <a:lstStyle/>
          <a:p>
            <a:r>
              <a:rPr lang="en-US" dirty="0"/>
              <a:t>Trace while Loop, cont.</a:t>
            </a:r>
          </a:p>
        </p:txBody>
      </p:sp>
      <p:sp>
        <p:nvSpPr>
          <p:cNvPr id="15364"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5365" name="Rectangle 4"/>
          <p:cNvSpPr>
            <a:spLocks noChangeArrowheads="1"/>
          </p:cNvSpPr>
          <p:nvPr/>
        </p:nvSpPr>
        <p:spPr bwMode="auto">
          <a:xfrm>
            <a:off x="870857" y="2062779"/>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int count = 0;</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while (count &lt; 2) {</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System.out.println("Welcome to Java!");</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count++;</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a:t>
            </a:r>
          </a:p>
        </p:txBody>
      </p:sp>
      <p:sp>
        <p:nvSpPr>
          <p:cNvPr id="15366"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5367" name="AutoShape 6"/>
          <p:cNvSpPr>
            <a:spLocks noChangeArrowheads="1"/>
          </p:cNvSpPr>
          <p:nvPr/>
        </p:nvSpPr>
        <p:spPr bwMode="auto">
          <a:xfrm>
            <a:off x="6096000" y="1531939"/>
            <a:ext cx="3538538" cy="635000"/>
          </a:xfrm>
          <a:prstGeom prst="wedgeRoundRectCallout">
            <a:avLst>
              <a:gd name="adj1" fmla="val -60454"/>
              <a:gd name="adj2" fmla="val 109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(count &lt; 2) is still true since count is 1</a:t>
            </a:r>
          </a:p>
        </p:txBody>
      </p:sp>
      <p:sp>
        <p:nvSpPr>
          <p:cNvPr id="15368" name="Rectangle 7"/>
          <p:cNvSpPr>
            <a:spLocks noChangeArrowheads="1"/>
          </p:cNvSpPr>
          <p:nvPr/>
        </p:nvSpPr>
        <p:spPr bwMode="auto">
          <a:xfrm>
            <a:off x="882786" y="2531417"/>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5369"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708501061"/>
      </p:ext>
    </p:extLst>
  </p:cSld>
  <p:clrMapOvr>
    <a:masterClrMapping/>
  </p:clrMapOvr>
  <mc:AlternateContent xmlns:mc="http://schemas.openxmlformats.org/markup-compatibility/2006" xmlns:p14="http://schemas.microsoft.com/office/powerpoint/2010/main">
    <mc:Choice Requires="p14">
      <p:transition spd="slow" p14:dur="2000" advTm="26251"/>
    </mc:Choice>
    <mc:Fallback xmlns="">
      <p:transition spd="slow" advTm="26251"/>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990600" y="877736"/>
            <a:ext cx="7772400" cy="762000"/>
          </a:xfrm>
        </p:spPr>
        <p:txBody>
          <a:bodyPr/>
          <a:lstStyle/>
          <a:p>
            <a:r>
              <a:rPr lang="en-US" dirty="0"/>
              <a:t>Trace while Loop, cont.</a:t>
            </a:r>
          </a:p>
        </p:txBody>
      </p:sp>
      <p:sp>
        <p:nvSpPr>
          <p:cNvPr id="16388"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6389" name="Rectangle 4"/>
          <p:cNvSpPr>
            <a:spLocks noChangeArrowheads="1"/>
          </p:cNvSpPr>
          <p:nvPr/>
        </p:nvSpPr>
        <p:spPr bwMode="auto">
          <a:xfrm>
            <a:off x="849085" y="2166939"/>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int count = 0;</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while (count &lt; 2) {</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System.out.println("Welcome to Java!");</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count++;</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a:t>
            </a:r>
          </a:p>
        </p:txBody>
      </p:sp>
      <p:sp>
        <p:nvSpPr>
          <p:cNvPr id="16390"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6391" name="AutoShape 6"/>
          <p:cNvSpPr>
            <a:spLocks noChangeArrowheads="1"/>
          </p:cNvSpPr>
          <p:nvPr/>
        </p:nvSpPr>
        <p:spPr bwMode="auto">
          <a:xfrm>
            <a:off x="6150769" y="1972475"/>
            <a:ext cx="3538538" cy="635000"/>
          </a:xfrm>
          <a:prstGeom prst="wedgeRoundRectCallout">
            <a:avLst>
              <a:gd name="adj1" fmla="val -59333"/>
              <a:gd name="adj2" fmla="val 165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Print Welcome to Java</a:t>
            </a:r>
          </a:p>
        </p:txBody>
      </p:sp>
      <p:sp>
        <p:nvSpPr>
          <p:cNvPr id="16392" name="Rectangle 7"/>
          <p:cNvSpPr>
            <a:spLocks noChangeArrowheads="1"/>
          </p:cNvSpPr>
          <p:nvPr/>
        </p:nvSpPr>
        <p:spPr bwMode="auto">
          <a:xfrm>
            <a:off x="990600" y="3221346"/>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6393"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592720501"/>
      </p:ext>
    </p:extLst>
  </p:cSld>
  <p:clrMapOvr>
    <a:masterClrMapping/>
  </p:clrMapOvr>
  <mc:AlternateContent xmlns:mc="http://schemas.openxmlformats.org/markup-compatibility/2006" xmlns:p14="http://schemas.microsoft.com/office/powerpoint/2010/main">
    <mc:Choice Requires="p14">
      <p:transition spd="slow" p14:dur="2000" advTm="7015"/>
    </mc:Choice>
    <mc:Fallback xmlns="">
      <p:transition spd="slow" advTm="7015"/>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028700" y="877124"/>
            <a:ext cx="7772400" cy="762000"/>
          </a:xfrm>
        </p:spPr>
        <p:txBody>
          <a:bodyPr/>
          <a:lstStyle/>
          <a:p>
            <a:r>
              <a:rPr lang="en-US" dirty="0"/>
              <a:t>Trace while Loop, cont.</a:t>
            </a:r>
          </a:p>
        </p:txBody>
      </p:sp>
      <p:sp>
        <p:nvSpPr>
          <p:cNvPr id="17412"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7413" name="Rectangle 4"/>
          <p:cNvSpPr>
            <a:spLocks noChangeArrowheads="1"/>
          </p:cNvSpPr>
          <p:nvPr/>
        </p:nvSpPr>
        <p:spPr bwMode="auto">
          <a:xfrm>
            <a:off x="914400" y="2232415"/>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int count = 0;</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while (count &lt; 2) {</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System.out.println("Welcome to Java!");</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count++;</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a:t>
            </a:r>
          </a:p>
        </p:txBody>
      </p:sp>
      <p:sp>
        <p:nvSpPr>
          <p:cNvPr id="17414"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7415" name="AutoShape 6"/>
          <p:cNvSpPr>
            <a:spLocks noChangeArrowheads="1"/>
          </p:cNvSpPr>
          <p:nvPr/>
        </p:nvSpPr>
        <p:spPr bwMode="auto">
          <a:xfrm>
            <a:off x="6150769" y="1914915"/>
            <a:ext cx="3538538" cy="635000"/>
          </a:xfrm>
          <a:prstGeom prst="wedgeRoundRectCallout">
            <a:avLst>
              <a:gd name="adj1" fmla="val -59333"/>
              <a:gd name="adj2" fmla="val 242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Increase count by 1</a:t>
            </a:r>
          </a:p>
          <a:p>
            <a:pPr algn="ctr">
              <a:spcBef>
                <a:spcPct val="0"/>
              </a:spcBef>
              <a:buClrTx/>
              <a:buSzTx/>
              <a:buFontTx/>
              <a:buNone/>
            </a:pPr>
            <a:r>
              <a:rPr lang="en-US" sz="1800"/>
              <a:t>count is 2 now</a:t>
            </a:r>
          </a:p>
        </p:txBody>
      </p:sp>
      <p:sp>
        <p:nvSpPr>
          <p:cNvPr id="17416" name="Rectangle 8"/>
          <p:cNvSpPr>
            <a:spLocks noChangeArrowheads="1"/>
          </p:cNvSpPr>
          <p:nvPr/>
        </p:nvSpPr>
        <p:spPr bwMode="auto">
          <a:xfrm>
            <a:off x="1028700" y="3747939"/>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7417"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201407307"/>
      </p:ext>
    </p:extLst>
  </p:cSld>
  <p:clrMapOvr>
    <a:masterClrMapping/>
  </p:clrMapOvr>
  <mc:AlternateContent xmlns:mc="http://schemas.openxmlformats.org/markup-compatibility/2006" xmlns:p14="http://schemas.microsoft.com/office/powerpoint/2010/main">
    <mc:Choice Requires="p14">
      <p:transition spd="slow" p14:dur="2000" advTm="7897"/>
    </mc:Choice>
    <mc:Fallback xmlns="">
      <p:transition spd="slow" advTm="7897"/>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870858" y="1043766"/>
            <a:ext cx="7772400" cy="762000"/>
          </a:xfrm>
        </p:spPr>
        <p:txBody>
          <a:bodyPr/>
          <a:lstStyle/>
          <a:p>
            <a:r>
              <a:rPr lang="en-US" dirty="0"/>
              <a:t>Trace while Loop, cont.</a:t>
            </a:r>
          </a:p>
        </p:txBody>
      </p:sp>
      <p:sp>
        <p:nvSpPr>
          <p:cNvPr id="18436"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8437" name="Rectangle 4"/>
          <p:cNvSpPr>
            <a:spLocks noChangeArrowheads="1"/>
          </p:cNvSpPr>
          <p:nvPr/>
        </p:nvSpPr>
        <p:spPr bwMode="auto">
          <a:xfrm>
            <a:off x="870858" y="2392364"/>
            <a:ext cx="5334000" cy="249299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int count = 0;</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while (count &lt; 2) {</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System.out.println("Welcome to Java!");</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count++;</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a:t>
            </a:r>
          </a:p>
        </p:txBody>
      </p:sp>
      <p:sp>
        <p:nvSpPr>
          <p:cNvPr id="18438"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8439" name="AutoShape 6"/>
          <p:cNvSpPr>
            <a:spLocks noChangeArrowheads="1"/>
          </p:cNvSpPr>
          <p:nvPr/>
        </p:nvSpPr>
        <p:spPr bwMode="auto">
          <a:xfrm>
            <a:off x="6096000" y="2040585"/>
            <a:ext cx="3538537" cy="635000"/>
          </a:xfrm>
          <a:prstGeom prst="wedgeRoundRectCallout">
            <a:avLst>
              <a:gd name="adj1" fmla="val -63639"/>
              <a:gd name="adj2" fmla="val 110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(count &lt; 2) is false since count is 2 now</a:t>
            </a:r>
          </a:p>
        </p:txBody>
      </p:sp>
      <p:sp>
        <p:nvSpPr>
          <p:cNvPr id="18440" name="Rectangle 7"/>
          <p:cNvSpPr>
            <a:spLocks noChangeArrowheads="1"/>
          </p:cNvSpPr>
          <p:nvPr/>
        </p:nvSpPr>
        <p:spPr bwMode="auto">
          <a:xfrm>
            <a:off x="952500" y="2958805"/>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8441"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575721688"/>
      </p:ext>
    </p:extLst>
  </p:cSld>
  <p:clrMapOvr>
    <a:masterClrMapping/>
  </p:clrMapOvr>
  <mc:AlternateContent xmlns:mc="http://schemas.openxmlformats.org/markup-compatibility/2006" xmlns:p14="http://schemas.microsoft.com/office/powerpoint/2010/main">
    <mc:Choice Requires="p14">
      <p:transition spd="slow" p14:dur="2000" advTm="14889"/>
    </mc:Choice>
    <mc:Fallback xmlns="">
      <p:transition spd="slow" advTm="14889"/>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707572" y="1031194"/>
            <a:ext cx="7772400" cy="762000"/>
          </a:xfrm>
        </p:spPr>
        <p:txBody>
          <a:bodyPr/>
          <a:lstStyle/>
          <a:p>
            <a:r>
              <a:rPr lang="en-US" dirty="0"/>
              <a:t>Trace while Loop</a:t>
            </a:r>
          </a:p>
        </p:txBody>
      </p:sp>
      <p:sp>
        <p:nvSpPr>
          <p:cNvPr id="19460"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9461" name="Rectangle 4"/>
          <p:cNvSpPr>
            <a:spLocks noChangeArrowheads="1"/>
          </p:cNvSpPr>
          <p:nvPr/>
        </p:nvSpPr>
        <p:spPr bwMode="auto">
          <a:xfrm>
            <a:off x="500743" y="2391909"/>
            <a:ext cx="5334000" cy="301005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int count = 0;</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while (count &lt; 2) {</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System.out.println("Welcome to Java!");</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  count++;</a:t>
            </a:r>
            <a:endParaRPr 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sz="2400">
                <a:solidFill>
                  <a:schemeClr val="bg2"/>
                </a:solidFill>
                <a:cs typeface="Courier New" panose="02070309020205020404" pitchFamily="49" charset="0"/>
              </a:rPr>
              <a:t>}</a:t>
            </a:r>
          </a:p>
          <a:p>
            <a:pPr>
              <a:lnSpc>
                <a:spcPct val="90000"/>
              </a:lnSpc>
              <a:spcBef>
                <a:spcPct val="50000"/>
              </a:spcBef>
              <a:buFont typeface="Monotype Sorts" pitchFamily="2" charset="2"/>
              <a:buNone/>
            </a:pPr>
            <a:endParaRPr lang="en-US" sz="2400">
              <a:solidFill>
                <a:schemeClr val="bg2"/>
              </a:solidFill>
              <a:cs typeface="Courier New" panose="02070309020205020404" pitchFamily="49" charset="0"/>
            </a:endParaRPr>
          </a:p>
        </p:txBody>
      </p:sp>
      <p:sp>
        <p:nvSpPr>
          <p:cNvPr id="19462"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9463" name="AutoShape 6"/>
          <p:cNvSpPr>
            <a:spLocks noChangeArrowheads="1"/>
          </p:cNvSpPr>
          <p:nvPr/>
        </p:nvSpPr>
        <p:spPr bwMode="auto">
          <a:xfrm>
            <a:off x="6096000" y="2074409"/>
            <a:ext cx="3538537" cy="635000"/>
          </a:xfrm>
          <a:prstGeom prst="wedgeRoundRectCallout">
            <a:avLst>
              <a:gd name="adj1" fmla="val -64222"/>
              <a:gd name="adj2" fmla="val 4115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The loop exits. Execute the next statement after the loop.</a:t>
            </a:r>
          </a:p>
        </p:txBody>
      </p:sp>
      <p:sp>
        <p:nvSpPr>
          <p:cNvPr id="19464" name="Rectangle 8"/>
          <p:cNvSpPr>
            <a:spLocks noChangeArrowheads="1"/>
          </p:cNvSpPr>
          <p:nvPr/>
        </p:nvSpPr>
        <p:spPr bwMode="auto">
          <a:xfrm>
            <a:off x="500743" y="4881564"/>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19465"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914378308"/>
      </p:ext>
    </p:extLst>
  </p:cSld>
  <p:clrMapOvr>
    <a:masterClrMapping/>
  </p:clrMapOvr>
  <mc:AlternateContent xmlns:mc="http://schemas.openxmlformats.org/markup-compatibility/2006" xmlns:p14="http://schemas.microsoft.com/office/powerpoint/2010/main">
    <mc:Choice Requires="p14">
      <p:transition spd="slow" p14:dur="2000" advTm="6997"/>
    </mc:Choice>
    <mc:Fallback xmlns="">
      <p:transition spd="slow" advTm="6997"/>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879703" y="541000"/>
            <a:ext cx="8763000" cy="895350"/>
          </a:xfrm>
        </p:spPr>
        <p:txBody>
          <a:bodyPr>
            <a:normAutofit fontScale="90000"/>
          </a:bodyPr>
          <a:lstStyle/>
          <a:p>
            <a:r>
              <a:rPr lang="en-US" dirty="0"/>
              <a:t>Ending a Loop with a Sentinel Value </a:t>
            </a:r>
          </a:p>
        </p:txBody>
      </p:sp>
      <p:sp>
        <p:nvSpPr>
          <p:cNvPr id="24580" name="Rectangle 3"/>
          <p:cNvSpPr>
            <a:spLocks noGrp="1" noChangeArrowheads="1"/>
          </p:cNvSpPr>
          <p:nvPr>
            <p:ph type="body" idx="1"/>
          </p:nvPr>
        </p:nvSpPr>
        <p:spPr>
          <a:xfrm>
            <a:off x="920978" y="1518842"/>
            <a:ext cx="8721725" cy="1186542"/>
          </a:xfrm>
        </p:spPr>
        <p:txBody>
          <a:bodyPr/>
          <a:lstStyle/>
          <a:p>
            <a:pPr marL="0" indent="0">
              <a:spcBef>
                <a:spcPct val="100000"/>
              </a:spcBef>
              <a:buNone/>
            </a:pPr>
            <a:r>
              <a:rPr lang="en-US" dirty="0"/>
              <a:t>Often the number of times a loop is executed is not predetermined. You may use an input value to signify the end of the loop. Such a value is known as a </a:t>
            </a:r>
            <a:r>
              <a:rPr lang="en-US" i="1" dirty="0"/>
              <a:t>sentinel value</a:t>
            </a:r>
            <a:r>
              <a:rPr lang="en-US" dirty="0"/>
              <a:t>. </a:t>
            </a:r>
          </a:p>
        </p:txBody>
      </p:sp>
      <p:pic>
        <p:nvPicPr>
          <p:cNvPr id="2458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103" y="2787876"/>
            <a:ext cx="7317239" cy="382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3590770"/>
      </p:ext>
    </p:extLst>
  </p:cSld>
  <p:clrMapOvr>
    <a:masterClrMapping/>
  </p:clrMapOvr>
  <mc:AlternateContent xmlns:mc="http://schemas.openxmlformats.org/markup-compatibility/2006" xmlns:p14="http://schemas.microsoft.com/office/powerpoint/2010/main">
    <mc:Choice Requires="p14">
      <p:transition spd="slow" p14:dur="2000" advTm="157107"/>
    </mc:Choice>
    <mc:Fallback xmlns="">
      <p:transition spd="slow" advTm="157107"/>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093788" y="97633"/>
            <a:ext cx="7772400" cy="1428750"/>
          </a:xfrm>
        </p:spPr>
        <p:txBody>
          <a:bodyPr/>
          <a:lstStyle/>
          <a:p>
            <a:r>
              <a:rPr lang="en-US" sz="4200" dirty="0">
                <a:latin typeface="Courier New" panose="02070309020205020404" pitchFamily="49" charset="0"/>
              </a:rPr>
              <a:t>do-while</a:t>
            </a:r>
            <a:r>
              <a:rPr lang="en-US" dirty="0"/>
              <a:t> Loop</a:t>
            </a:r>
            <a:endParaRPr lang="en-US" dirty="0">
              <a:solidFill>
                <a:schemeClr val="tx1"/>
              </a:solidFill>
            </a:endParaRPr>
          </a:p>
        </p:txBody>
      </p:sp>
      <p:sp>
        <p:nvSpPr>
          <p:cNvPr id="26628" name="Rectangle 12"/>
          <p:cNvSpPr>
            <a:spLocks noChangeArrowheads="1"/>
          </p:cNvSpPr>
          <p:nvPr/>
        </p:nvSpPr>
        <p:spPr bwMode="auto">
          <a:xfrm>
            <a:off x="4979988" y="22288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26629" name="Rectangle 13"/>
          <p:cNvSpPr>
            <a:spLocks noChangeArrowheads="1"/>
          </p:cNvSpPr>
          <p:nvPr/>
        </p:nvSpPr>
        <p:spPr bwMode="auto">
          <a:xfrm>
            <a:off x="598714" y="4272171"/>
            <a:ext cx="7315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Font typeface="Monotype Sorts" pitchFamily="2" charset="2"/>
              <a:buNone/>
            </a:pPr>
            <a:r>
              <a:rPr lang="en-US" sz="2400" dirty="0">
                <a:latin typeface="Courier New" panose="02070309020205020404" pitchFamily="49" charset="0"/>
              </a:rPr>
              <a:t>do {</a:t>
            </a:r>
          </a:p>
          <a:p>
            <a:pPr>
              <a:spcBef>
                <a:spcPct val="50000"/>
              </a:spcBef>
              <a:buFont typeface="Monotype Sorts" pitchFamily="2" charset="2"/>
              <a:buNone/>
            </a:pPr>
            <a:r>
              <a:rPr lang="en-US" sz="2400" dirty="0">
                <a:latin typeface="Courier New" panose="02070309020205020404" pitchFamily="49" charset="0"/>
              </a:rPr>
              <a:t>  // Loop body;</a:t>
            </a:r>
          </a:p>
          <a:p>
            <a:pPr>
              <a:spcBef>
                <a:spcPct val="50000"/>
              </a:spcBef>
              <a:buFont typeface="Monotype Sorts" pitchFamily="2" charset="2"/>
              <a:buNone/>
            </a:pPr>
            <a:r>
              <a:rPr lang="en-US" sz="2400" dirty="0">
                <a:latin typeface="Courier New" panose="02070309020205020404" pitchFamily="49" charset="0"/>
              </a:rPr>
              <a:t>  Statement(s);</a:t>
            </a:r>
          </a:p>
          <a:p>
            <a:pPr>
              <a:spcBef>
                <a:spcPct val="50000"/>
              </a:spcBef>
              <a:buFont typeface="Monotype Sorts" pitchFamily="2" charset="2"/>
              <a:buNone/>
            </a:pPr>
            <a:r>
              <a:rPr lang="en-US" sz="2400" dirty="0">
                <a:latin typeface="Courier New" panose="02070309020205020404" pitchFamily="49" charset="0"/>
              </a:rPr>
              <a:t>} while (loop-continuation-condition);</a:t>
            </a:r>
          </a:p>
        </p:txBody>
      </p:sp>
      <p:sp>
        <p:nvSpPr>
          <p:cNvPr id="26630" name="Rectangle 15"/>
          <p:cNvSpPr>
            <a:spLocks noChangeArrowheads="1"/>
          </p:cNvSpPr>
          <p:nvPr/>
        </p:nvSpPr>
        <p:spPr bwMode="auto">
          <a:xfrm>
            <a:off x="5191125" y="23002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26631" name="Rectangle 19"/>
          <p:cNvSpPr>
            <a:spLocks noChangeArrowheads="1"/>
          </p:cNvSpPr>
          <p:nvPr/>
        </p:nvSpPr>
        <p:spPr bwMode="auto">
          <a:xfrm>
            <a:off x="5191125" y="2419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graphicFrame>
        <p:nvGraphicFramePr>
          <p:cNvPr id="26632" name="Object 18"/>
          <p:cNvGraphicFramePr>
            <a:graphicFrameLocks noChangeAspect="1"/>
          </p:cNvGraphicFramePr>
          <p:nvPr>
            <p:extLst>
              <p:ext uri="{D42A27DB-BD31-4B8C-83A1-F6EECF244321}">
                <p14:modId xmlns:p14="http://schemas.microsoft.com/office/powerpoint/2010/main" val="3097815165"/>
              </p:ext>
            </p:extLst>
          </p:nvPr>
        </p:nvGraphicFramePr>
        <p:xfrm>
          <a:off x="5948590" y="1557294"/>
          <a:ext cx="3619500" cy="4038600"/>
        </p:xfrm>
        <a:graphic>
          <a:graphicData uri="http://schemas.openxmlformats.org/presentationml/2006/ole">
            <mc:AlternateContent xmlns:mc="http://schemas.openxmlformats.org/markup-compatibility/2006">
              <mc:Choice xmlns:v="urn:schemas-microsoft-com:vml" Requires="v">
                <p:oleObj spid="_x0000_s11318" r:id="rId3" imgW="1807464" imgH="2016252" progId="Word.Picture.8">
                  <p:embed/>
                </p:oleObj>
              </mc:Choice>
              <mc:Fallback>
                <p:oleObj r:id="rId3" imgW="1807464" imgH="201625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590" y="1557294"/>
                        <a:ext cx="3619500" cy="4038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25923627"/>
      </p:ext>
    </p:extLst>
  </p:cSld>
  <p:clrMapOvr>
    <a:masterClrMapping/>
  </p:clrMapOvr>
  <mc:AlternateContent xmlns:mc="http://schemas.openxmlformats.org/markup-compatibility/2006" xmlns:p14="http://schemas.microsoft.com/office/powerpoint/2010/main">
    <mc:Choice Requires="p14">
      <p:transition spd="slow" p14:dur="2000" advTm="60378"/>
    </mc:Choice>
    <mc:Fallback xmlns="">
      <p:transition spd="slow" advTm="60378"/>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082" y="-116339"/>
            <a:ext cx="7772400" cy="685800"/>
          </a:xfrm>
        </p:spPr>
        <p:txBody>
          <a:bodyPr>
            <a:normAutofit fontScale="90000"/>
          </a:bodyPr>
          <a:lstStyle/>
          <a:p>
            <a:r>
              <a:rPr lang="en-US" sz="4200" dirty="0">
                <a:latin typeface="Courier New" panose="02070309020205020404" pitchFamily="49" charset="0"/>
              </a:rPr>
              <a:t>for</a:t>
            </a:r>
            <a:r>
              <a:rPr lang="en-US" dirty="0"/>
              <a:t> Loops</a:t>
            </a:r>
            <a:endParaRPr lang="en-US" b="1" dirty="0">
              <a:latin typeface="Book Antiqua" panose="02040602050305030304" pitchFamily="18" charset="0"/>
            </a:endParaRPr>
          </a:p>
        </p:txBody>
      </p:sp>
      <p:sp>
        <p:nvSpPr>
          <p:cNvPr id="27652" name="Rectangle 3"/>
          <p:cNvSpPr>
            <a:spLocks noGrp="1" noChangeArrowheads="1"/>
          </p:cNvSpPr>
          <p:nvPr>
            <p:ph type="body" idx="1"/>
          </p:nvPr>
        </p:nvSpPr>
        <p:spPr>
          <a:xfrm>
            <a:off x="-4082" y="480963"/>
            <a:ext cx="10918371" cy="1981200"/>
          </a:xfrm>
        </p:spPr>
        <p:txBody>
          <a:bodyPr>
            <a:normAutofit/>
          </a:bodyPr>
          <a:lstStyle/>
          <a:p>
            <a:pPr>
              <a:lnSpc>
                <a:spcPct val="90000"/>
              </a:lnSpc>
              <a:spcBef>
                <a:spcPct val="0"/>
              </a:spcBef>
              <a:buFont typeface="Monotype Sorts" pitchFamily="2" charset="2"/>
              <a:buNone/>
            </a:pPr>
            <a:r>
              <a:rPr lang="en-US" sz="2400" dirty="0"/>
              <a:t>for (initial-action; loop-continuation-condition; action-after-each-iteration) {</a:t>
            </a:r>
          </a:p>
          <a:p>
            <a:pPr>
              <a:lnSpc>
                <a:spcPct val="90000"/>
              </a:lnSpc>
              <a:spcBef>
                <a:spcPct val="0"/>
              </a:spcBef>
              <a:buFont typeface="Monotype Sorts" pitchFamily="2" charset="2"/>
              <a:buNone/>
            </a:pPr>
            <a:r>
              <a:rPr lang="en-US" sz="2400" dirty="0"/>
              <a:t>   // loop body;</a:t>
            </a:r>
          </a:p>
          <a:p>
            <a:pPr>
              <a:lnSpc>
                <a:spcPct val="90000"/>
              </a:lnSpc>
              <a:spcBef>
                <a:spcPct val="0"/>
              </a:spcBef>
              <a:buFont typeface="Monotype Sorts" pitchFamily="2" charset="2"/>
              <a:buNone/>
            </a:pPr>
            <a:r>
              <a:rPr lang="en-US" sz="2400" dirty="0"/>
              <a:t>   Statement(s);</a:t>
            </a:r>
          </a:p>
          <a:p>
            <a:pPr>
              <a:lnSpc>
                <a:spcPct val="90000"/>
              </a:lnSpc>
              <a:spcBef>
                <a:spcPct val="0"/>
              </a:spcBef>
              <a:buFont typeface="Monotype Sorts" pitchFamily="2" charset="2"/>
              <a:buNone/>
            </a:pPr>
            <a:r>
              <a:rPr lang="en-US" sz="2400" dirty="0"/>
              <a:t>}</a:t>
            </a:r>
          </a:p>
        </p:txBody>
      </p:sp>
      <p:sp>
        <p:nvSpPr>
          <p:cNvPr id="27653" name="Rectangle 5"/>
          <p:cNvSpPr>
            <a:spLocks noChangeArrowheads="1"/>
          </p:cNvSpPr>
          <p:nvPr/>
        </p:nvSpPr>
        <p:spPr bwMode="auto">
          <a:xfrm>
            <a:off x="3767138" y="1933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27654" name="Line 6"/>
          <p:cNvSpPr>
            <a:spLocks noChangeShapeType="1"/>
          </p:cNvSpPr>
          <p:nvPr/>
        </p:nvSpPr>
        <p:spPr bwMode="auto">
          <a:xfrm>
            <a:off x="2243307" y="1128663"/>
            <a:ext cx="381000" cy="685800"/>
          </a:xfrm>
          <a:prstGeom prst="line">
            <a:avLst/>
          </a:prstGeom>
          <a:ln w="28575">
            <a:headEnd type="none" w="sm" len="sm"/>
            <a:tailEnd type="stealth" w="sm" len="sm"/>
          </a:ln>
          <a:extLst/>
        </p:spPr>
        <p:style>
          <a:lnRef idx="1">
            <a:schemeClr val="accent5"/>
          </a:lnRef>
          <a:fillRef idx="0">
            <a:schemeClr val="accent5"/>
          </a:fillRef>
          <a:effectRef idx="0">
            <a:schemeClr val="accent5"/>
          </a:effectRef>
          <a:fontRef idx="minor">
            <a:schemeClr val="tx1"/>
          </a:fontRef>
        </p:style>
        <p:txBody>
          <a:bodyPr/>
          <a:lstStyle/>
          <a:p>
            <a:endParaRPr lang="en-US"/>
          </a:p>
        </p:txBody>
      </p:sp>
      <p:sp>
        <p:nvSpPr>
          <p:cNvPr id="27655" name="Rectangle 7"/>
          <p:cNvSpPr>
            <a:spLocks noChangeArrowheads="1"/>
          </p:cNvSpPr>
          <p:nvPr/>
        </p:nvSpPr>
        <p:spPr bwMode="auto">
          <a:xfrm>
            <a:off x="5046888" y="5131711"/>
            <a:ext cx="5942919" cy="1702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sz="2400" dirty="0"/>
              <a:t>int </a:t>
            </a:r>
            <a:r>
              <a:rPr lang="en-US" sz="2400" dirty="0" err="1"/>
              <a:t>i</a:t>
            </a:r>
            <a:r>
              <a:rPr lang="en-US" sz="2400" dirty="0"/>
              <a:t>;</a:t>
            </a:r>
          </a:p>
          <a:p>
            <a:pPr>
              <a:spcBef>
                <a:spcPct val="0"/>
              </a:spcBef>
              <a:buFont typeface="Monotype Sorts" pitchFamily="2" charset="2"/>
              <a:buNone/>
            </a:pPr>
            <a:r>
              <a:rPr lang="en-US" sz="2400" dirty="0"/>
              <a:t>for (</a:t>
            </a:r>
            <a:r>
              <a:rPr lang="en-US" sz="2400" dirty="0" err="1"/>
              <a:t>i</a:t>
            </a:r>
            <a:r>
              <a:rPr lang="en-US" sz="2400" dirty="0"/>
              <a:t> = 0; </a:t>
            </a:r>
            <a:r>
              <a:rPr lang="en-US" sz="2400" dirty="0" err="1"/>
              <a:t>i</a:t>
            </a:r>
            <a:r>
              <a:rPr lang="en-US" sz="2400" dirty="0"/>
              <a:t> &lt; 100; </a:t>
            </a:r>
            <a:r>
              <a:rPr lang="en-US" sz="2400" dirty="0" err="1"/>
              <a:t>i</a:t>
            </a:r>
            <a:r>
              <a:rPr lang="en-US" sz="2400" dirty="0"/>
              <a:t>++) {	 </a:t>
            </a:r>
          </a:p>
          <a:p>
            <a:pPr>
              <a:spcBef>
                <a:spcPct val="0"/>
              </a:spcBef>
              <a:buFont typeface="Monotype Sorts" pitchFamily="2" charset="2"/>
              <a:buNone/>
            </a:pPr>
            <a:r>
              <a:rPr lang="en-US" sz="2400" dirty="0"/>
              <a:t>  </a:t>
            </a:r>
            <a:r>
              <a:rPr lang="en-US" sz="2400" dirty="0" err="1"/>
              <a:t>System.out.println</a:t>
            </a:r>
            <a:r>
              <a:rPr lang="en-US" sz="2400" dirty="0"/>
              <a:t>("Welcome to Java!"); </a:t>
            </a:r>
          </a:p>
          <a:p>
            <a:pPr>
              <a:spcBef>
                <a:spcPct val="0"/>
              </a:spcBef>
              <a:buFont typeface="Monotype Sorts" pitchFamily="2" charset="2"/>
              <a:buNone/>
            </a:pPr>
            <a:r>
              <a:rPr lang="en-US" sz="2400" dirty="0"/>
              <a:t>}</a:t>
            </a:r>
          </a:p>
        </p:txBody>
      </p:sp>
      <p:sp>
        <p:nvSpPr>
          <p:cNvPr id="27657" name="Rectangle 10"/>
          <p:cNvSpPr>
            <a:spLocks noChangeArrowheads="1"/>
          </p:cNvSpPr>
          <p:nvPr/>
        </p:nvSpPr>
        <p:spPr bwMode="auto">
          <a:xfrm>
            <a:off x="3767138" y="1933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27658" name="Rectangle 12"/>
          <p:cNvSpPr>
            <a:spLocks noChangeArrowheads="1"/>
          </p:cNvSpPr>
          <p:nvPr/>
        </p:nvSpPr>
        <p:spPr bwMode="auto">
          <a:xfrm>
            <a:off x="3767138" y="1933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graphicFrame>
        <p:nvGraphicFramePr>
          <p:cNvPr id="27659" name="Object 11"/>
          <p:cNvGraphicFramePr>
            <a:graphicFrameLocks noChangeAspect="1"/>
          </p:cNvGraphicFramePr>
          <p:nvPr>
            <p:extLst>
              <p:ext uri="{D42A27DB-BD31-4B8C-83A1-F6EECF244321}">
                <p14:modId xmlns:p14="http://schemas.microsoft.com/office/powerpoint/2010/main" val="749667452"/>
              </p:ext>
            </p:extLst>
          </p:nvPr>
        </p:nvGraphicFramePr>
        <p:xfrm>
          <a:off x="41843" y="1933576"/>
          <a:ext cx="9276328" cy="3079022"/>
        </p:xfrm>
        <a:graphic>
          <a:graphicData uri="http://schemas.openxmlformats.org/presentationml/2006/ole">
            <mc:AlternateContent xmlns:mc="http://schemas.openxmlformats.org/markup-compatibility/2006">
              <mc:Choice xmlns:v="urn:schemas-microsoft-com:vml" Requires="v">
                <p:oleObj spid="_x0000_s12342" name="Picture" r:id="rId3" imgW="4664964" imgH="2991612" progId="Word.Picture.8">
                  <p:embed/>
                </p:oleObj>
              </mc:Choice>
              <mc:Fallback>
                <p:oleObj name="Picture" r:id="rId3" imgW="4664964" imgH="29916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43" y="1933576"/>
                        <a:ext cx="9276328" cy="3079022"/>
                      </a:xfrm>
                      <a:prstGeom prst="rect">
                        <a:avLst/>
                      </a:prstGeom>
                      <a:solidFill>
                        <a:schemeClr val="tx1"/>
                      </a:solidFill>
                      <a:ln w="9525">
                        <a:solidFill>
                          <a:schemeClr val="tx1"/>
                        </a:solidFill>
                        <a:miter lim="800000"/>
                        <a:headEnd/>
                        <a:tailEnd/>
                      </a:ln>
                    </p:spPr>
                  </p:pic>
                </p:oleObj>
              </mc:Fallback>
            </mc:AlternateContent>
          </a:graphicData>
        </a:graphic>
      </p:graphicFrame>
      <p:cxnSp>
        <p:nvCxnSpPr>
          <p:cNvPr id="5" name="Straight Arrow Connector 4"/>
          <p:cNvCxnSpPr/>
          <p:nvPr/>
        </p:nvCxnSpPr>
        <p:spPr>
          <a:xfrm flipH="1" flipV="1">
            <a:off x="8251371" y="5131711"/>
            <a:ext cx="239486" cy="637718"/>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006274564"/>
      </p:ext>
    </p:extLst>
  </p:cSld>
  <p:clrMapOvr>
    <a:masterClrMapping/>
  </p:clrMapOvr>
  <mc:AlternateContent xmlns:mc="http://schemas.openxmlformats.org/markup-compatibility/2006" xmlns:p14="http://schemas.microsoft.com/office/powerpoint/2010/main">
    <mc:Choice Requires="p14">
      <p:transition spd="slow" p14:dur="2000" advTm="187183"/>
    </mc:Choice>
    <mc:Fallback xmlns="">
      <p:transition spd="slow" advTm="187183"/>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219200" y="1070041"/>
            <a:ext cx="7772400" cy="762000"/>
          </a:xfrm>
        </p:spPr>
        <p:txBody>
          <a:bodyPr/>
          <a:lstStyle/>
          <a:p>
            <a:r>
              <a:rPr lang="en-US" dirty="0"/>
              <a:t>Trace for Loop</a:t>
            </a:r>
          </a:p>
        </p:txBody>
      </p:sp>
      <p:sp>
        <p:nvSpPr>
          <p:cNvPr id="28676"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28677" name="Rectangle 4"/>
          <p:cNvSpPr>
            <a:spLocks noChangeArrowheads="1"/>
          </p:cNvSpPr>
          <p:nvPr/>
        </p:nvSpPr>
        <p:spPr bwMode="auto">
          <a:xfrm>
            <a:off x="1219200" y="2628604"/>
            <a:ext cx="5334000"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2400" dirty="0">
                <a:solidFill>
                  <a:schemeClr val="bg2"/>
                </a:solidFill>
              </a:rPr>
              <a:t>int </a:t>
            </a:r>
            <a:r>
              <a:rPr lang="en-US" sz="2400" dirty="0" err="1">
                <a:solidFill>
                  <a:schemeClr val="bg2"/>
                </a:solidFill>
              </a:rPr>
              <a:t>i</a:t>
            </a:r>
            <a:r>
              <a:rPr lang="en-US" sz="2400" dirty="0">
                <a:solidFill>
                  <a:schemeClr val="bg2"/>
                </a:solidFill>
              </a:rPr>
              <a:t>;</a:t>
            </a:r>
          </a:p>
          <a:p>
            <a:pPr>
              <a:spcBef>
                <a:spcPct val="0"/>
              </a:spcBef>
              <a:buClrTx/>
              <a:buSzTx/>
              <a:buFontTx/>
              <a:buNone/>
            </a:pPr>
            <a:r>
              <a:rPr lang="en-US" sz="2400" dirty="0">
                <a:solidFill>
                  <a:schemeClr val="bg2"/>
                </a:solidFill>
              </a:rPr>
              <a:t>for (</a:t>
            </a:r>
            <a:r>
              <a:rPr lang="en-US" sz="2400" dirty="0" err="1">
                <a:solidFill>
                  <a:schemeClr val="bg2"/>
                </a:solidFill>
              </a:rPr>
              <a:t>i</a:t>
            </a:r>
            <a:r>
              <a:rPr lang="en-US" sz="2400" dirty="0">
                <a:solidFill>
                  <a:schemeClr val="bg2"/>
                </a:solidFill>
              </a:rPr>
              <a:t> = 0; </a:t>
            </a:r>
            <a:r>
              <a:rPr lang="en-US" sz="2400" dirty="0" err="1">
                <a:solidFill>
                  <a:schemeClr val="bg2"/>
                </a:solidFill>
              </a:rPr>
              <a:t>i</a:t>
            </a:r>
            <a:r>
              <a:rPr lang="en-US" sz="2400" dirty="0">
                <a:solidFill>
                  <a:schemeClr val="bg2"/>
                </a:solidFill>
              </a:rPr>
              <a:t> &lt; 2; </a:t>
            </a:r>
            <a:r>
              <a:rPr lang="en-US" sz="2400" dirty="0" err="1">
                <a:solidFill>
                  <a:schemeClr val="bg2"/>
                </a:solidFill>
              </a:rPr>
              <a:t>i</a:t>
            </a:r>
            <a:r>
              <a:rPr lang="en-US" sz="2400" dirty="0">
                <a:solidFill>
                  <a:schemeClr val="bg2"/>
                </a:solidFill>
              </a:rPr>
              <a:t>++) {	 </a:t>
            </a:r>
          </a:p>
          <a:p>
            <a:pPr>
              <a:spcBef>
                <a:spcPct val="0"/>
              </a:spcBef>
              <a:buClrTx/>
              <a:buSzTx/>
              <a:buFontTx/>
              <a:buNone/>
            </a:pPr>
            <a:r>
              <a:rPr lang="en-US" sz="2400" dirty="0">
                <a:solidFill>
                  <a:schemeClr val="bg2"/>
                </a:solidFill>
              </a:rPr>
              <a:t>  </a:t>
            </a:r>
            <a:r>
              <a:rPr lang="en-US" sz="2400" dirty="0" err="1">
                <a:solidFill>
                  <a:schemeClr val="bg2"/>
                </a:solidFill>
              </a:rPr>
              <a:t>System.out.println</a:t>
            </a:r>
            <a:r>
              <a:rPr lang="en-US" sz="2400" dirty="0">
                <a:solidFill>
                  <a:schemeClr val="bg2"/>
                </a:solidFill>
              </a:rPr>
              <a:t>("Welcome to Java!"); </a:t>
            </a:r>
          </a:p>
          <a:p>
            <a:pPr>
              <a:spcBef>
                <a:spcPct val="0"/>
              </a:spcBef>
              <a:buClrTx/>
              <a:buSzTx/>
              <a:buFontTx/>
              <a:buNone/>
            </a:pPr>
            <a:r>
              <a:rPr lang="en-US" sz="2400" dirty="0">
                <a:solidFill>
                  <a:schemeClr val="bg2"/>
                </a:solidFill>
              </a:rPr>
              <a:t>}</a:t>
            </a:r>
          </a:p>
        </p:txBody>
      </p:sp>
      <p:sp>
        <p:nvSpPr>
          <p:cNvPr id="28678"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28679" name="Rectangle 6"/>
          <p:cNvSpPr>
            <a:spLocks noChangeArrowheads="1"/>
          </p:cNvSpPr>
          <p:nvPr/>
        </p:nvSpPr>
        <p:spPr bwMode="auto">
          <a:xfrm>
            <a:off x="1219200" y="2706094"/>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28680" name="AutoShape 7"/>
          <p:cNvSpPr>
            <a:spLocks noChangeArrowheads="1"/>
          </p:cNvSpPr>
          <p:nvPr/>
        </p:nvSpPr>
        <p:spPr bwMode="auto">
          <a:xfrm>
            <a:off x="7032173" y="2397771"/>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dirty="0"/>
              <a:t>Declare </a:t>
            </a:r>
            <a:r>
              <a:rPr lang="en-US" sz="1800" dirty="0" err="1"/>
              <a:t>i</a:t>
            </a:r>
            <a:endParaRPr lang="en-US" sz="1800" dirty="0"/>
          </a:p>
        </p:txBody>
      </p:sp>
      <p:sp>
        <p:nvSpPr>
          <p:cNvPr id="28681"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4282997247"/>
      </p:ext>
    </p:extLst>
  </p:cSld>
  <p:clrMapOvr>
    <a:masterClrMapping/>
  </p:clrMapOvr>
  <mc:AlternateContent xmlns:mc="http://schemas.openxmlformats.org/markup-compatibility/2006" xmlns:p14="http://schemas.microsoft.com/office/powerpoint/2010/main">
    <mc:Choice Requires="p14">
      <p:transition spd="slow" p14:dur="2000" advTm="24802"/>
    </mc:Choice>
    <mc:Fallback xmlns="">
      <p:transition spd="slow" advTm="2480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186543" y="881994"/>
            <a:ext cx="7772400" cy="762000"/>
          </a:xfrm>
        </p:spPr>
        <p:txBody>
          <a:bodyPr/>
          <a:lstStyle/>
          <a:p>
            <a:r>
              <a:rPr lang="en-US" dirty="0"/>
              <a:t>Trace for Loop, cont.</a:t>
            </a:r>
          </a:p>
        </p:txBody>
      </p:sp>
      <p:sp>
        <p:nvSpPr>
          <p:cNvPr id="29700"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29701" name="Rectangle 4"/>
          <p:cNvSpPr>
            <a:spLocks noChangeArrowheads="1"/>
          </p:cNvSpPr>
          <p:nvPr/>
        </p:nvSpPr>
        <p:spPr bwMode="auto">
          <a:xfrm>
            <a:off x="1186543" y="2628604"/>
            <a:ext cx="5334000"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2400" dirty="0">
                <a:solidFill>
                  <a:schemeClr val="bg2"/>
                </a:solidFill>
              </a:rPr>
              <a:t>int </a:t>
            </a:r>
            <a:r>
              <a:rPr lang="en-US" sz="2400" dirty="0" err="1">
                <a:solidFill>
                  <a:schemeClr val="bg2"/>
                </a:solidFill>
              </a:rPr>
              <a:t>i</a:t>
            </a:r>
            <a:r>
              <a:rPr lang="en-US" sz="2400" dirty="0">
                <a:solidFill>
                  <a:schemeClr val="bg2"/>
                </a:solidFill>
              </a:rPr>
              <a:t>;</a:t>
            </a:r>
          </a:p>
          <a:p>
            <a:pPr>
              <a:spcBef>
                <a:spcPct val="0"/>
              </a:spcBef>
              <a:buClrTx/>
              <a:buSzTx/>
              <a:buFontTx/>
              <a:buNone/>
            </a:pPr>
            <a:r>
              <a:rPr lang="en-US" sz="2400" dirty="0">
                <a:solidFill>
                  <a:schemeClr val="bg2"/>
                </a:solidFill>
              </a:rPr>
              <a:t>for (</a:t>
            </a:r>
            <a:r>
              <a:rPr lang="en-US" sz="2400" dirty="0" err="1">
                <a:solidFill>
                  <a:schemeClr val="bg2"/>
                </a:solidFill>
              </a:rPr>
              <a:t>i</a:t>
            </a:r>
            <a:r>
              <a:rPr lang="en-US" sz="2400" dirty="0">
                <a:solidFill>
                  <a:schemeClr val="bg2"/>
                </a:solidFill>
              </a:rPr>
              <a:t> = 0; </a:t>
            </a:r>
            <a:r>
              <a:rPr lang="en-US" sz="2400" dirty="0" err="1">
                <a:solidFill>
                  <a:schemeClr val="bg2"/>
                </a:solidFill>
              </a:rPr>
              <a:t>i</a:t>
            </a:r>
            <a:r>
              <a:rPr lang="en-US" sz="2400" dirty="0">
                <a:solidFill>
                  <a:schemeClr val="bg2"/>
                </a:solidFill>
              </a:rPr>
              <a:t> &lt; 2; </a:t>
            </a:r>
            <a:r>
              <a:rPr lang="en-US" sz="2400" dirty="0" err="1">
                <a:solidFill>
                  <a:schemeClr val="bg2"/>
                </a:solidFill>
              </a:rPr>
              <a:t>i</a:t>
            </a:r>
            <a:r>
              <a:rPr lang="en-US" sz="2400" dirty="0">
                <a:solidFill>
                  <a:schemeClr val="bg2"/>
                </a:solidFill>
              </a:rPr>
              <a:t>++) {	 </a:t>
            </a:r>
          </a:p>
          <a:p>
            <a:pPr>
              <a:spcBef>
                <a:spcPct val="0"/>
              </a:spcBef>
              <a:buClrTx/>
              <a:buSzTx/>
              <a:buFontTx/>
              <a:buNone/>
            </a:pPr>
            <a:r>
              <a:rPr lang="en-US" sz="2400" dirty="0">
                <a:solidFill>
                  <a:schemeClr val="bg2"/>
                </a:solidFill>
              </a:rPr>
              <a:t>  </a:t>
            </a:r>
            <a:r>
              <a:rPr lang="en-US" sz="2400" dirty="0" err="1">
                <a:solidFill>
                  <a:schemeClr val="bg2"/>
                </a:solidFill>
              </a:rPr>
              <a:t>System.out.println</a:t>
            </a:r>
            <a:r>
              <a:rPr lang="en-US" sz="2400" dirty="0">
                <a:solidFill>
                  <a:schemeClr val="bg2"/>
                </a:solidFill>
              </a:rPr>
              <a:t>("Welcome to Java!"); </a:t>
            </a:r>
          </a:p>
          <a:p>
            <a:pPr>
              <a:spcBef>
                <a:spcPct val="0"/>
              </a:spcBef>
              <a:buClrTx/>
              <a:buSzTx/>
              <a:buFontTx/>
              <a:buNone/>
            </a:pPr>
            <a:r>
              <a:rPr lang="en-US" sz="2400" dirty="0">
                <a:solidFill>
                  <a:schemeClr val="bg2"/>
                </a:solidFill>
              </a:rPr>
              <a:t>}</a:t>
            </a:r>
          </a:p>
        </p:txBody>
      </p:sp>
      <p:sp>
        <p:nvSpPr>
          <p:cNvPr id="29702"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29703" name="Rectangle 6"/>
          <p:cNvSpPr>
            <a:spLocks noChangeArrowheads="1"/>
          </p:cNvSpPr>
          <p:nvPr/>
        </p:nvSpPr>
        <p:spPr bwMode="auto">
          <a:xfrm>
            <a:off x="1760538" y="3084216"/>
            <a:ext cx="654050"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29704" name="AutoShape 7"/>
          <p:cNvSpPr>
            <a:spLocks noChangeArrowheads="1"/>
          </p:cNvSpPr>
          <p:nvPr/>
        </p:nvSpPr>
        <p:spPr bwMode="auto">
          <a:xfrm>
            <a:off x="6096000" y="2438399"/>
            <a:ext cx="3533775" cy="635000"/>
          </a:xfrm>
          <a:prstGeom prst="wedgeRoundRectCallout">
            <a:avLst>
              <a:gd name="adj1" fmla="val -160019"/>
              <a:gd name="adj2" fmla="val 585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Execute initializer</a:t>
            </a:r>
          </a:p>
          <a:p>
            <a:pPr algn="ctr">
              <a:spcBef>
                <a:spcPct val="0"/>
              </a:spcBef>
              <a:buClrTx/>
              <a:buSzTx/>
              <a:buFontTx/>
              <a:buNone/>
            </a:pPr>
            <a:r>
              <a:rPr lang="en-US" sz="1800"/>
              <a:t>i is now 0</a:t>
            </a:r>
          </a:p>
        </p:txBody>
      </p:sp>
      <p:sp>
        <p:nvSpPr>
          <p:cNvPr id="29705"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801907566"/>
      </p:ext>
    </p:extLst>
  </p:cSld>
  <p:clrMapOvr>
    <a:masterClrMapping/>
  </p:clrMapOvr>
  <mc:AlternateContent xmlns:mc="http://schemas.openxmlformats.org/markup-compatibility/2006" xmlns:p14="http://schemas.microsoft.com/office/powerpoint/2010/main">
    <mc:Choice Requires="p14">
      <p:transition spd="slow" p14:dur="2000" advTm="10741"/>
    </mc:Choice>
    <mc:Fallback xmlns="">
      <p:transition spd="slow" advTm="1074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2209800" y="228600"/>
            <a:ext cx="7772400" cy="685800"/>
          </a:xfrm>
          <a:noFill/>
          <a:ln/>
        </p:spPr>
        <p:txBody>
          <a:bodyPr>
            <a:normAutofit fontScale="90000"/>
          </a:bodyPr>
          <a:lstStyle/>
          <a:p>
            <a:r>
              <a:rPr lang="en-US" altLang="en-US"/>
              <a:t>Syntax Errors</a:t>
            </a:r>
          </a:p>
        </p:txBody>
      </p:sp>
      <p:sp>
        <p:nvSpPr>
          <p:cNvPr id="313347" name="Rectangle 3"/>
          <p:cNvSpPr>
            <a:spLocks noGrp="1" noChangeArrowheads="1"/>
          </p:cNvSpPr>
          <p:nvPr>
            <p:ph type="body" idx="1"/>
          </p:nvPr>
        </p:nvSpPr>
        <p:spPr>
          <a:xfrm>
            <a:off x="402770" y="1273628"/>
            <a:ext cx="9710058" cy="5061857"/>
          </a:xfrm>
          <a:solidFill>
            <a:schemeClr val="tx1"/>
          </a:solidFill>
          <a:ln/>
        </p:spPr>
        <p:txBody>
          <a:bodyPr>
            <a:normAutofit/>
          </a:bodyPr>
          <a:lstStyle/>
          <a:p>
            <a:pPr>
              <a:lnSpc>
                <a:spcPct val="80000"/>
              </a:lnSpc>
              <a:buFont typeface="Monotype Sorts" pitchFamily="2" charset="2"/>
              <a:buNone/>
            </a:pPr>
            <a:r>
              <a:rPr lang="en-US" altLang="en-US" sz="2400" dirty="0">
                <a:solidFill>
                  <a:schemeClr val="bg2"/>
                </a:solidFill>
                <a:latin typeface="Courier New" panose="02070309020205020404" pitchFamily="49" charset="0"/>
              </a:rPr>
              <a:t>public class </a:t>
            </a:r>
            <a:r>
              <a:rPr lang="en-US" altLang="en-US" sz="2400" dirty="0" err="1">
                <a:solidFill>
                  <a:schemeClr val="bg2"/>
                </a:solidFill>
                <a:latin typeface="Courier New" panose="02070309020205020404" pitchFamily="49" charset="0"/>
              </a:rPr>
              <a:t>ShowSyntaxErrors</a:t>
            </a:r>
            <a:r>
              <a:rPr lang="en-US" altLang="en-US" sz="2400" dirty="0">
                <a:solidFill>
                  <a:schemeClr val="bg2"/>
                </a:solidFill>
                <a:latin typeface="Courier New" panose="02070309020205020404" pitchFamily="49" charset="0"/>
              </a:rPr>
              <a:t> {</a:t>
            </a:r>
          </a:p>
          <a:p>
            <a:pPr>
              <a:lnSpc>
                <a:spcPct val="80000"/>
              </a:lnSpc>
              <a:buFont typeface="Monotype Sorts" pitchFamily="2" charset="2"/>
              <a:buNone/>
            </a:pPr>
            <a:r>
              <a:rPr lang="en-US" altLang="en-US" sz="2400" dirty="0">
                <a:solidFill>
                  <a:schemeClr val="bg2"/>
                </a:solidFill>
                <a:latin typeface="Courier New" panose="02070309020205020404" pitchFamily="49" charset="0"/>
              </a:rPr>
              <a:t>  public static main(String[] </a:t>
            </a:r>
            <a:r>
              <a:rPr lang="en-US" altLang="en-US" sz="2400" dirty="0" err="1">
                <a:solidFill>
                  <a:schemeClr val="bg2"/>
                </a:solidFill>
                <a:latin typeface="Courier New" panose="02070309020205020404" pitchFamily="49" charset="0"/>
              </a:rPr>
              <a:t>args</a:t>
            </a:r>
            <a:r>
              <a:rPr lang="en-US" altLang="en-US" sz="2400" dirty="0">
                <a:solidFill>
                  <a:schemeClr val="bg2"/>
                </a:solidFill>
                <a:latin typeface="Courier New" panose="02070309020205020404" pitchFamily="49" charset="0"/>
              </a:rPr>
              <a:t>) {</a:t>
            </a:r>
          </a:p>
          <a:p>
            <a:pPr>
              <a:lnSpc>
                <a:spcPct val="80000"/>
              </a:lnSpc>
              <a:buFont typeface="Monotype Sorts" pitchFamily="2" charset="2"/>
              <a:buNone/>
            </a:pPr>
            <a:r>
              <a:rPr lang="en-US" altLang="en-US" sz="2400" dirty="0">
                <a:solidFill>
                  <a:schemeClr val="bg2"/>
                </a:solidFill>
                <a:latin typeface="Courier New" panose="02070309020205020404" pitchFamily="49" charset="0"/>
              </a:rPr>
              <a:t>    </a:t>
            </a:r>
            <a:r>
              <a:rPr lang="en-US" altLang="en-US" sz="2400" dirty="0" err="1">
                <a:solidFill>
                  <a:schemeClr val="bg2"/>
                </a:solidFill>
                <a:latin typeface="Courier New" panose="02070309020205020404" pitchFamily="49" charset="0"/>
              </a:rPr>
              <a:t>System.out.println</a:t>
            </a:r>
            <a:r>
              <a:rPr lang="en-US" altLang="en-US" sz="2400" dirty="0">
                <a:solidFill>
                  <a:schemeClr val="bg2"/>
                </a:solidFill>
                <a:latin typeface="Courier New" panose="02070309020205020404" pitchFamily="49" charset="0"/>
              </a:rPr>
              <a:t>("Welcome to Java);</a:t>
            </a:r>
          </a:p>
          <a:p>
            <a:pPr>
              <a:lnSpc>
                <a:spcPct val="80000"/>
              </a:lnSpc>
              <a:buFont typeface="Monotype Sorts" pitchFamily="2" charset="2"/>
              <a:buNone/>
            </a:pPr>
            <a:r>
              <a:rPr lang="en-US" altLang="en-US" sz="2400" dirty="0">
                <a:solidFill>
                  <a:schemeClr val="bg2"/>
                </a:solidFill>
                <a:latin typeface="Courier New" panose="02070309020205020404" pitchFamily="49" charset="0"/>
              </a:rPr>
              <a:t>  }</a:t>
            </a:r>
          </a:p>
          <a:p>
            <a:pPr>
              <a:lnSpc>
                <a:spcPct val="80000"/>
              </a:lnSpc>
              <a:buFont typeface="Monotype Sorts" pitchFamily="2" charset="2"/>
              <a:buNone/>
            </a:pPr>
            <a:r>
              <a:rPr lang="en-US" altLang="en-US" sz="2400" dirty="0">
                <a:solidFill>
                  <a:schemeClr val="bg2"/>
                </a:solidFill>
                <a:latin typeface="Courier New" panose="02070309020205020404" pitchFamily="49" charset="0"/>
              </a:rPr>
              <a:t>}</a:t>
            </a:r>
          </a:p>
        </p:txBody>
      </p:sp>
    </p:spTree>
    <p:extLst>
      <p:ext uri="{BB962C8B-B14F-4D97-AF65-F5344CB8AC3E}">
        <p14:creationId xmlns:p14="http://schemas.microsoft.com/office/powerpoint/2010/main" val="14521913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045369" y="1120056"/>
            <a:ext cx="7772400" cy="762000"/>
          </a:xfrm>
        </p:spPr>
        <p:txBody>
          <a:bodyPr/>
          <a:lstStyle/>
          <a:p>
            <a:r>
              <a:rPr lang="en-US" dirty="0"/>
              <a:t>Trace for Loop, cont.</a:t>
            </a:r>
          </a:p>
        </p:txBody>
      </p:sp>
      <p:sp>
        <p:nvSpPr>
          <p:cNvPr id="30724"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0725" name="Rectangle 4"/>
          <p:cNvSpPr>
            <a:spLocks noChangeArrowheads="1"/>
          </p:cNvSpPr>
          <p:nvPr/>
        </p:nvSpPr>
        <p:spPr bwMode="auto">
          <a:xfrm>
            <a:off x="1045369" y="2674264"/>
            <a:ext cx="5418138"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2400" dirty="0">
                <a:solidFill>
                  <a:schemeClr val="bg2"/>
                </a:solidFill>
              </a:rPr>
              <a:t>int </a:t>
            </a:r>
            <a:r>
              <a:rPr lang="en-US" sz="2400" dirty="0" err="1">
                <a:solidFill>
                  <a:schemeClr val="bg2"/>
                </a:solidFill>
              </a:rPr>
              <a:t>i</a:t>
            </a:r>
            <a:r>
              <a:rPr lang="en-US" sz="2400" dirty="0">
                <a:solidFill>
                  <a:schemeClr val="bg2"/>
                </a:solidFill>
              </a:rPr>
              <a:t>;</a:t>
            </a:r>
          </a:p>
          <a:p>
            <a:pPr>
              <a:spcBef>
                <a:spcPct val="0"/>
              </a:spcBef>
              <a:buClrTx/>
              <a:buSzTx/>
              <a:buFontTx/>
              <a:buNone/>
            </a:pPr>
            <a:r>
              <a:rPr lang="en-US" sz="2400" dirty="0">
                <a:solidFill>
                  <a:schemeClr val="bg2"/>
                </a:solidFill>
              </a:rPr>
              <a:t>for (</a:t>
            </a:r>
            <a:r>
              <a:rPr lang="en-US" sz="2400" dirty="0" err="1">
                <a:solidFill>
                  <a:schemeClr val="bg2"/>
                </a:solidFill>
              </a:rPr>
              <a:t>i</a:t>
            </a:r>
            <a:r>
              <a:rPr lang="en-US" sz="2400" dirty="0">
                <a:solidFill>
                  <a:schemeClr val="bg2"/>
                </a:solidFill>
              </a:rPr>
              <a:t> = 0; </a:t>
            </a:r>
            <a:r>
              <a:rPr lang="en-US" sz="2400" dirty="0" err="1">
                <a:solidFill>
                  <a:schemeClr val="bg2"/>
                </a:solidFill>
              </a:rPr>
              <a:t>i</a:t>
            </a:r>
            <a:r>
              <a:rPr lang="en-US" sz="2400" dirty="0">
                <a:solidFill>
                  <a:schemeClr val="bg2"/>
                </a:solidFill>
              </a:rPr>
              <a:t> &lt; 2; </a:t>
            </a:r>
            <a:r>
              <a:rPr lang="en-US" sz="2400" dirty="0" err="1">
                <a:solidFill>
                  <a:schemeClr val="bg2"/>
                </a:solidFill>
              </a:rPr>
              <a:t>i</a:t>
            </a:r>
            <a:r>
              <a:rPr lang="en-US" sz="2400" dirty="0">
                <a:solidFill>
                  <a:schemeClr val="bg2"/>
                </a:solidFill>
              </a:rPr>
              <a:t>++) {	 </a:t>
            </a:r>
          </a:p>
          <a:p>
            <a:pPr>
              <a:spcBef>
                <a:spcPct val="0"/>
              </a:spcBef>
              <a:buClrTx/>
              <a:buSzTx/>
              <a:buFontTx/>
              <a:buNone/>
            </a:pPr>
            <a:r>
              <a:rPr lang="en-US" sz="2400" dirty="0">
                <a:solidFill>
                  <a:schemeClr val="bg2"/>
                </a:solidFill>
              </a:rPr>
              <a:t>  </a:t>
            </a:r>
            <a:r>
              <a:rPr lang="en-US" sz="2400" dirty="0" err="1">
                <a:solidFill>
                  <a:schemeClr val="bg2"/>
                </a:solidFill>
              </a:rPr>
              <a:t>System.out.println</a:t>
            </a:r>
            <a:r>
              <a:rPr lang="en-US" sz="2400" dirty="0">
                <a:solidFill>
                  <a:schemeClr val="bg2"/>
                </a:solidFill>
              </a:rPr>
              <a:t>( "Welcome to Java!"); </a:t>
            </a:r>
          </a:p>
          <a:p>
            <a:pPr>
              <a:spcBef>
                <a:spcPct val="0"/>
              </a:spcBef>
              <a:buClrTx/>
              <a:buSzTx/>
              <a:buFontTx/>
              <a:buNone/>
            </a:pPr>
            <a:r>
              <a:rPr lang="en-US" sz="2400" dirty="0">
                <a:solidFill>
                  <a:schemeClr val="bg2"/>
                </a:solidFill>
              </a:rPr>
              <a:t>}</a:t>
            </a:r>
          </a:p>
        </p:txBody>
      </p:sp>
      <p:sp>
        <p:nvSpPr>
          <p:cNvPr id="30726"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0727" name="Rectangle 6"/>
          <p:cNvSpPr>
            <a:spLocks noChangeArrowheads="1"/>
          </p:cNvSpPr>
          <p:nvPr/>
        </p:nvSpPr>
        <p:spPr bwMode="auto">
          <a:xfrm>
            <a:off x="2286000" y="3129876"/>
            <a:ext cx="654050"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0728" name="AutoShape 7"/>
          <p:cNvSpPr>
            <a:spLocks noChangeArrowheads="1"/>
          </p:cNvSpPr>
          <p:nvPr/>
        </p:nvSpPr>
        <p:spPr bwMode="auto">
          <a:xfrm>
            <a:off x="5690871" y="2359173"/>
            <a:ext cx="3533775" cy="728662"/>
          </a:xfrm>
          <a:prstGeom prst="wedgeRoundRectCallout">
            <a:avLst>
              <a:gd name="adj1" fmla="val -137199"/>
              <a:gd name="adj2" fmla="val 6024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(i &lt; 2) is true </a:t>
            </a:r>
          </a:p>
          <a:p>
            <a:pPr algn="ctr">
              <a:spcBef>
                <a:spcPct val="0"/>
              </a:spcBef>
              <a:buClrTx/>
              <a:buSzTx/>
              <a:buFontTx/>
              <a:buNone/>
            </a:pPr>
            <a:r>
              <a:rPr lang="en-US" sz="1800"/>
              <a:t>since i is 0</a:t>
            </a:r>
          </a:p>
        </p:txBody>
      </p:sp>
      <p:sp>
        <p:nvSpPr>
          <p:cNvPr id="30729"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931962180"/>
      </p:ext>
    </p:extLst>
  </p:cSld>
  <p:clrMapOvr>
    <a:masterClrMapping/>
  </p:clrMapOvr>
  <mc:AlternateContent xmlns:mc="http://schemas.openxmlformats.org/markup-compatibility/2006" xmlns:p14="http://schemas.microsoft.com/office/powerpoint/2010/main">
    <mc:Choice Requires="p14">
      <p:transition spd="slow" p14:dur="2000" advTm="8766"/>
    </mc:Choice>
    <mc:Fallback xmlns="">
      <p:transition spd="slow" advTm="8766"/>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136879" y="1193957"/>
            <a:ext cx="7772400" cy="762000"/>
          </a:xfrm>
        </p:spPr>
        <p:txBody>
          <a:bodyPr/>
          <a:lstStyle/>
          <a:p>
            <a:r>
              <a:rPr lang="en-US" dirty="0"/>
              <a:t>Trace for Loop, cont.</a:t>
            </a:r>
          </a:p>
        </p:txBody>
      </p:sp>
      <p:sp>
        <p:nvSpPr>
          <p:cNvPr id="31748"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1749" name="Rectangle 4"/>
          <p:cNvSpPr>
            <a:spLocks noChangeArrowheads="1"/>
          </p:cNvSpPr>
          <p:nvPr/>
        </p:nvSpPr>
        <p:spPr bwMode="auto">
          <a:xfrm>
            <a:off x="1153886" y="2729372"/>
            <a:ext cx="5334000"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2400">
                <a:solidFill>
                  <a:schemeClr val="bg2"/>
                </a:solidFill>
              </a:rPr>
              <a:t>int i;</a:t>
            </a:r>
          </a:p>
          <a:p>
            <a:pPr>
              <a:spcBef>
                <a:spcPct val="0"/>
              </a:spcBef>
              <a:buClrTx/>
              <a:buSzTx/>
              <a:buFontTx/>
              <a:buNone/>
            </a:pPr>
            <a:r>
              <a:rPr lang="en-US" sz="2400">
                <a:solidFill>
                  <a:schemeClr val="bg2"/>
                </a:solidFill>
              </a:rPr>
              <a:t>for (i = 0; i &lt; 2; i++) {	 </a:t>
            </a:r>
          </a:p>
          <a:p>
            <a:pPr>
              <a:spcBef>
                <a:spcPct val="0"/>
              </a:spcBef>
              <a:buClrTx/>
              <a:buSzTx/>
              <a:buFontTx/>
              <a:buNone/>
            </a:pPr>
            <a:r>
              <a:rPr lang="en-US" sz="2400">
                <a:solidFill>
                  <a:schemeClr val="bg2"/>
                </a:solidFill>
              </a:rPr>
              <a:t>  System.out.println("Welcome to Java!"); </a:t>
            </a:r>
          </a:p>
          <a:p>
            <a:pPr>
              <a:spcBef>
                <a:spcPct val="0"/>
              </a:spcBef>
              <a:buClrTx/>
              <a:buSzTx/>
              <a:buFontTx/>
              <a:buNone/>
            </a:pPr>
            <a:r>
              <a:rPr lang="en-US" sz="2400">
                <a:solidFill>
                  <a:schemeClr val="bg2"/>
                </a:solidFill>
              </a:rPr>
              <a:t>}</a:t>
            </a:r>
          </a:p>
        </p:txBody>
      </p:sp>
      <p:sp>
        <p:nvSpPr>
          <p:cNvPr id="31750"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1751" name="Rectangle 6"/>
          <p:cNvSpPr>
            <a:spLocks noChangeArrowheads="1"/>
          </p:cNvSpPr>
          <p:nvPr/>
        </p:nvSpPr>
        <p:spPr bwMode="auto">
          <a:xfrm>
            <a:off x="1305492" y="3514202"/>
            <a:ext cx="50307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1752" name="AutoShape 7"/>
          <p:cNvSpPr>
            <a:spLocks noChangeArrowheads="1"/>
          </p:cNvSpPr>
          <p:nvPr/>
        </p:nvSpPr>
        <p:spPr bwMode="auto">
          <a:xfrm>
            <a:off x="5382307" y="2345197"/>
            <a:ext cx="3533775" cy="384175"/>
          </a:xfrm>
          <a:prstGeom prst="wedgeRoundRectCallout">
            <a:avLst>
              <a:gd name="adj1" fmla="val -69046"/>
              <a:gd name="adj2" fmla="val 2462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Print Welcome to Java</a:t>
            </a:r>
          </a:p>
        </p:txBody>
      </p:sp>
      <p:sp>
        <p:nvSpPr>
          <p:cNvPr id="31753"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974300559"/>
      </p:ext>
    </p:extLst>
  </p:cSld>
  <p:clrMapOvr>
    <a:masterClrMapping/>
  </p:clrMapOvr>
  <mc:AlternateContent xmlns:mc="http://schemas.openxmlformats.org/markup-compatibility/2006" xmlns:p14="http://schemas.microsoft.com/office/powerpoint/2010/main">
    <mc:Choice Requires="p14">
      <p:transition spd="slow" p14:dur="2000" advTm="9638"/>
    </mc:Choice>
    <mc:Fallback xmlns="">
      <p:transition spd="slow" advTm="9638"/>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300164" y="1613096"/>
            <a:ext cx="7772400" cy="762000"/>
          </a:xfrm>
        </p:spPr>
        <p:txBody>
          <a:bodyPr/>
          <a:lstStyle/>
          <a:p>
            <a:r>
              <a:rPr lang="en-US"/>
              <a:t>Trace for Loop, cont.</a:t>
            </a:r>
          </a:p>
        </p:txBody>
      </p:sp>
      <p:sp>
        <p:nvSpPr>
          <p:cNvPr id="32772"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2773" name="Rectangle 4"/>
          <p:cNvSpPr>
            <a:spLocks noChangeArrowheads="1"/>
          </p:cNvSpPr>
          <p:nvPr/>
        </p:nvSpPr>
        <p:spPr bwMode="auto">
          <a:xfrm>
            <a:off x="1300164" y="2883588"/>
            <a:ext cx="5334000"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2400">
                <a:solidFill>
                  <a:schemeClr val="bg2"/>
                </a:solidFill>
              </a:rPr>
              <a:t>int i;</a:t>
            </a:r>
          </a:p>
          <a:p>
            <a:pPr>
              <a:spcBef>
                <a:spcPct val="0"/>
              </a:spcBef>
              <a:buClrTx/>
              <a:buSzTx/>
              <a:buFontTx/>
              <a:buNone/>
            </a:pPr>
            <a:r>
              <a:rPr lang="en-US" sz="2400">
                <a:solidFill>
                  <a:schemeClr val="bg2"/>
                </a:solidFill>
              </a:rPr>
              <a:t>for (i = 0; i &lt; 2; i++) {	 </a:t>
            </a:r>
          </a:p>
          <a:p>
            <a:pPr>
              <a:spcBef>
                <a:spcPct val="0"/>
              </a:spcBef>
              <a:buClrTx/>
              <a:buSzTx/>
              <a:buFontTx/>
              <a:buNone/>
            </a:pPr>
            <a:r>
              <a:rPr lang="en-US" sz="2400">
                <a:solidFill>
                  <a:schemeClr val="bg2"/>
                </a:solidFill>
              </a:rPr>
              <a:t>  System.out.println("Welcome to Java!"); </a:t>
            </a:r>
          </a:p>
          <a:p>
            <a:pPr>
              <a:spcBef>
                <a:spcPct val="0"/>
              </a:spcBef>
              <a:buClrTx/>
              <a:buSzTx/>
              <a:buFontTx/>
              <a:buNone/>
            </a:pPr>
            <a:r>
              <a:rPr lang="en-US" sz="2400">
                <a:solidFill>
                  <a:schemeClr val="bg2"/>
                </a:solidFill>
              </a:rPr>
              <a:t>}</a:t>
            </a:r>
          </a:p>
        </p:txBody>
      </p:sp>
      <p:sp>
        <p:nvSpPr>
          <p:cNvPr id="32774"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2775" name="Rectangle 6"/>
          <p:cNvSpPr>
            <a:spLocks noChangeArrowheads="1"/>
          </p:cNvSpPr>
          <p:nvPr/>
        </p:nvSpPr>
        <p:spPr bwMode="auto">
          <a:xfrm>
            <a:off x="3309599" y="3335724"/>
            <a:ext cx="461963"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2776" name="AutoShape 7"/>
          <p:cNvSpPr>
            <a:spLocks noChangeArrowheads="1"/>
          </p:cNvSpPr>
          <p:nvPr/>
        </p:nvSpPr>
        <p:spPr bwMode="auto">
          <a:xfrm>
            <a:off x="6153150" y="2761049"/>
            <a:ext cx="3533775" cy="728662"/>
          </a:xfrm>
          <a:prstGeom prst="wedgeRoundRectCallout">
            <a:avLst>
              <a:gd name="adj1" fmla="val -116171"/>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Execute adjustment statement </a:t>
            </a:r>
          </a:p>
          <a:p>
            <a:pPr algn="ctr">
              <a:spcBef>
                <a:spcPct val="0"/>
              </a:spcBef>
              <a:buClrTx/>
              <a:buSzTx/>
              <a:buFontTx/>
              <a:buNone/>
            </a:pPr>
            <a:r>
              <a:rPr lang="en-US" sz="1800"/>
              <a:t>i now is 1</a:t>
            </a:r>
          </a:p>
        </p:txBody>
      </p:sp>
      <p:sp>
        <p:nvSpPr>
          <p:cNvPr id="32777"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872039272"/>
      </p:ext>
    </p:extLst>
  </p:cSld>
  <p:clrMapOvr>
    <a:masterClrMapping/>
  </p:clrMapOvr>
  <mc:AlternateContent xmlns:mc="http://schemas.openxmlformats.org/markup-compatibility/2006" xmlns:p14="http://schemas.microsoft.com/office/powerpoint/2010/main">
    <mc:Choice Requires="p14">
      <p:transition spd="slow" p14:dur="2000" advTm="13151"/>
    </mc:Choice>
    <mc:Fallback xmlns="">
      <p:transition spd="slow" advTm="13151"/>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219200" y="1444030"/>
            <a:ext cx="7772400" cy="762000"/>
          </a:xfrm>
        </p:spPr>
        <p:txBody>
          <a:bodyPr/>
          <a:lstStyle/>
          <a:p>
            <a:r>
              <a:rPr lang="en-US" dirty="0"/>
              <a:t>Trace for Loop, cont.</a:t>
            </a:r>
          </a:p>
        </p:txBody>
      </p:sp>
      <p:sp>
        <p:nvSpPr>
          <p:cNvPr id="33796"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3797" name="Rectangle 4"/>
          <p:cNvSpPr>
            <a:spLocks noChangeArrowheads="1"/>
          </p:cNvSpPr>
          <p:nvPr/>
        </p:nvSpPr>
        <p:spPr bwMode="auto">
          <a:xfrm>
            <a:off x="1219200" y="2674264"/>
            <a:ext cx="5334000"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2400">
                <a:solidFill>
                  <a:schemeClr val="bg2"/>
                </a:solidFill>
              </a:rPr>
              <a:t>int i;</a:t>
            </a:r>
          </a:p>
          <a:p>
            <a:pPr>
              <a:spcBef>
                <a:spcPct val="0"/>
              </a:spcBef>
              <a:buClrTx/>
              <a:buSzTx/>
              <a:buFontTx/>
              <a:buNone/>
            </a:pPr>
            <a:r>
              <a:rPr lang="en-US" sz="2400">
                <a:solidFill>
                  <a:schemeClr val="bg2"/>
                </a:solidFill>
              </a:rPr>
              <a:t>for (i = 0; i &lt; 2; i++) {	 </a:t>
            </a:r>
          </a:p>
          <a:p>
            <a:pPr>
              <a:spcBef>
                <a:spcPct val="0"/>
              </a:spcBef>
              <a:buClrTx/>
              <a:buSzTx/>
              <a:buFontTx/>
              <a:buNone/>
            </a:pPr>
            <a:r>
              <a:rPr lang="en-US" sz="2400">
                <a:solidFill>
                  <a:schemeClr val="bg2"/>
                </a:solidFill>
              </a:rPr>
              <a:t>  System.out.println("Welcome to Java!"); </a:t>
            </a:r>
          </a:p>
          <a:p>
            <a:pPr>
              <a:spcBef>
                <a:spcPct val="0"/>
              </a:spcBef>
              <a:buClrTx/>
              <a:buSzTx/>
              <a:buFontTx/>
              <a:buNone/>
            </a:pPr>
            <a:r>
              <a:rPr lang="en-US" sz="2400">
                <a:solidFill>
                  <a:schemeClr val="bg2"/>
                </a:solidFill>
              </a:rPr>
              <a:t>}</a:t>
            </a:r>
          </a:p>
        </p:txBody>
      </p:sp>
      <p:sp>
        <p:nvSpPr>
          <p:cNvPr id="33798"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3799" name="Rectangle 6"/>
          <p:cNvSpPr>
            <a:spLocks noChangeArrowheads="1"/>
          </p:cNvSpPr>
          <p:nvPr/>
        </p:nvSpPr>
        <p:spPr bwMode="auto">
          <a:xfrm>
            <a:off x="2474459" y="3129876"/>
            <a:ext cx="728662"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3800" name="AutoShape 7"/>
          <p:cNvSpPr>
            <a:spLocks noChangeArrowheads="1"/>
          </p:cNvSpPr>
          <p:nvPr/>
        </p:nvSpPr>
        <p:spPr bwMode="auto">
          <a:xfrm>
            <a:off x="6655936" y="2421171"/>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(i &lt; 2) is still true  </a:t>
            </a:r>
          </a:p>
          <a:p>
            <a:pPr algn="ctr">
              <a:spcBef>
                <a:spcPct val="0"/>
              </a:spcBef>
              <a:buClrTx/>
              <a:buSzTx/>
              <a:buFontTx/>
              <a:buNone/>
            </a:pPr>
            <a:r>
              <a:rPr lang="en-US" sz="1800"/>
              <a:t>since i is 1</a:t>
            </a:r>
          </a:p>
        </p:txBody>
      </p:sp>
      <p:sp>
        <p:nvSpPr>
          <p:cNvPr id="33801"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459135698"/>
      </p:ext>
    </p:extLst>
  </p:cSld>
  <p:clrMapOvr>
    <a:masterClrMapping/>
  </p:clrMapOvr>
  <mc:AlternateContent xmlns:mc="http://schemas.openxmlformats.org/markup-compatibility/2006" xmlns:p14="http://schemas.microsoft.com/office/powerpoint/2010/main">
    <mc:Choice Requires="p14">
      <p:transition spd="slow" p14:dur="2000" advTm="7896"/>
    </mc:Choice>
    <mc:Fallback xmlns="">
      <p:transition spd="slow" advTm="7896"/>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1034143" y="1404939"/>
            <a:ext cx="7772400" cy="762000"/>
          </a:xfrm>
        </p:spPr>
        <p:txBody>
          <a:bodyPr/>
          <a:lstStyle/>
          <a:p>
            <a:r>
              <a:rPr lang="en-US" dirty="0"/>
              <a:t>Trace for Loop, cont.</a:t>
            </a:r>
          </a:p>
        </p:txBody>
      </p:sp>
      <p:sp>
        <p:nvSpPr>
          <p:cNvPr id="34820"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4821" name="Rectangle 4"/>
          <p:cNvSpPr>
            <a:spLocks noChangeArrowheads="1"/>
          </p:cNvSpPr>
          <p:nvPr/>
        </p:nvSpPr>
        <p:spPr bwMode="auto">
          <a:xfrm>
            <a:off x="1034143" y="2693988"/>
            <a:ext cx="5334000"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2400">
                <a:solidFill>
                  <a:schemeClr val="bg2"/>
                </a:solidFill>
              </a:rPr>
              <a:t>int i;</a:t>
            </a:r>
          </a:p>
          <a:p>
            <a:pPr>
              <a:spcBef>
                <a:spcPct val="0"/>
              </a:spcBef>
              <a:buClrTx/>
              <a:buSzTx/>
              <a:buFontTx/>
              <a:buNone/>
            </a:pPr>
            <a:r>
              <a:rPr lang="en-US" sz="2400">
                <a:solidFill>
                  <a:schemeClr val="bg2"/>
                </a:solidFill>
              </a:rPr>
              <a:t>for (i = 0; i &lt; 2; i++) {	 </a:t>
            </a:r>
          </a:p>
          <a:p>
            <a:pPr>
              <a:spcBef>
                <a:spcPct val="0"/>
              </a:spcBef>
              <a:buClrTx/>
              <a:buSzTx/>
              <a:buFontTx/>
              <a:buNone/>
            </a:pPr>
            <a:r>
              <a:rPr lang="en-US" sz="2400">
                <a:solidFill>
                  <a:schemeClr val="bg2"/>
                </a:solidFill>
              </a:rPr>
              <a:t>  System.out.println("Welcome to Java!"); </a:t>
            </a:r>
          </a:p>
          <a:p>
            <a:pPr>
              <a:spcBef>
                <a:spcPct val="0"/>
              </a:spcBef>
              <a:buClrTx/>
              <a:buSzTx/>
              <a:buFontTx/>
              <a:buNone/>
            </a:pPr>
            <a:r>
              <a:rPr lang="en-US" sz="2400">
                <a:solidFill>
                  <a:schemeClr val="bg2"/>
                </a:solidFill>
              </a:rPr>
              <a:t>}</a:t>
            </a:r>
          </a:p>
        </p:txBody>
      </p:sp>
      <p:sp>
        <p:nvSpPr>
          <p:cNvPr id="34822"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4823" name="Rectangle 6"/>
          <p:cNvSpPr>
            <a:spLocks noChangeArrowheads="1"/>
          </p:cNvSpPr>
          <p:nvPr/>
        </p:nvSpPr>
        <p:spPr bwMode="auto">
          <a:xfrm>
            <a:off x="1204799" y="3496968"/>
            <a:ext cx="49926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4824" name="AutoShape 7"/>
          <p:cNvSpPr>
            <a:spLocks noChangeArrowheads="1"/>
          </p:cNvSpPr>
          <p:nvPr/>
        </p:nvSpPr>
        <p:spPr bwMode="auto">
          <a:xfrm>
            <a:off x="6368143" y="2329657"/>
            <a:ext cx="3533775" cy="728662"/>
          </a:xfrm>
          <a:prstGeom prst="wedgeRoundRectCallout">
            <a:avLst>
              <a:gd name="adj1" fmla="val -77944"/>
              <a:gd name="adj2" fmla="val 111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Print Welcome to Java</a:t>
            </a:r>
          </a:p>
        </p:txBody>
      </p:sp>
      <p:sp>
        <p:nvSpPr>
          <p:cNvPr id="34825"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4140495484"/>
      </p:ext>
    </p:extLst>
  </p:cSld>
  <p:clrMapOvr>
    <a:masterClrMapping/>
  </p:clrMapOvr>
  <mc:AlternateContent xmlns:mc="http://schemas.openxmlformats.org/markup-compatibility/2006" xmlns:p14="http://schemas.microsoft.com/office/powerpoint/2010/main">
    <mc:Choice Requires="p14">
      <p:transition spd="slow" p14:dur="2000" advTm="4389"/>
    </mc:Choice>
    <mc:Fallback xmlns="">
      <p:transition spd="slow" advTm="4389"/>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1208314" y="1336756"/>
            <a:ext cx="7772400" cy="762000"/>
          </a:xfrm>
        </p:spPr>
        <p:txBody>
          <a:bodyPr/>
          <a:lstStyle/>
          <a:p>
            <a:r>
              <a:rPr lang="en-US" dirty="0"/>
              <a:t>Trace for Loop, cont.</a:t>
            </a:r>
          </a:p>
        </p:txBody>
      </p:sp>
      <p:sp>
        <p:nvSpPr>
          <p:cNvPr id="35844"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5845" name="Rectangle 4"/>
          <p:cNvSpPr>
            <a:spLocks noChangeArrowheads="1"/>
          </p:cNvSpPr>
          <p:nvPr/>
        </p:nvSpPr>
        <p:spPr bwMode="auto">
          <a:xfrm>
            <a:off x="1208314" y="2764971"/>
            <a:ext cx="5334000"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2400">
                <a:solidFill>
                  <a:schemeClr val="bg2"/>
                </a:solidFill>
              </a:rPr>
              <a:t>int i;</a:t>
            </a:r>
          </a:p>
          <a:p>
            <a:pPr>
              <a:spcBef>
                <a:spcPct val="0"/>
              </a:spcBef>
              <a:buClrTx/>
              <a:buSzTx/>
              <a:buFontTx/>
              <a:buNone/>
            </a:pPr>
            <a:r>
              <a:rPr lang="en-US" sz="2400">
                <a:solidFill>
                  <a:schemeClr val="bg2"/>
                </a:solidFill>
              </a:rPr>
              <a:t>for (i = 0; i &lt; 2; i++) {	 </a:t>
            </a:r>
          </a:p>
          <a:p>
            <a:pPr>
              <a:spcBef>
                <a:spcPct val="0"/>
              </a:spcBef>
              <a:buClrTx/>
              <a:buSzTx/>
              <a:buFontTx/>
              <a:buNone/>
            </a:pPr>
            <a:r>
              <a:rPr lang="en-US" sz="2400">
                <a:solidFill>
                  <a:schemeClr val="bg2"/>
                </a:solidFill>
              </a:rPr>
              <a:t>  System.out.println("Welcome to Java!"); </a:t>
            </a:r>
          </a:p>
          <a:p>
            <a:pPr>
              <a:spcBef>
                <a:spcPct val="0"/>
              </a:spcBef>
              <a:buClrTx/>
              <a:buSzTx/>
              <a:buFontTx/>
              <a:buNone/>
            </a:pPr>
            <a:r>
              <a:rPr lang="en-US" sz="2400">
                <a:solidFill>
                  <a:schemeClr val="bg2"/>
                </a:solidFill>
              </a:rPr>
              <a:t>}</a:t>
            </a:r>
          </a:p>
        </p:txBody>
      </p:sp>
      <p:sp>
        <p:nvSpPr>
          <p:cNvPr id="35846"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5847" name="Rectangle 6"/>
          <p:cNvSpPr>
            <a:spLocks noChangeArrowheads="1"/>
          </p:cNvSpPr>
          <p:nvPr/>
        </p:nvSpPr>
        <p:spPr bwMode="auto">
          <a:xfrm>
            <a:off x="3224894" y="3242508"/>
            <a:ext cx="461963"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5848" name="AutoShape 7"/>
          <p:cNvSpPr>
            <a:spLocks noChangeArrowheads="1"/>
          </p:cNvSpPr>
          <p:nvPr/>
        </p:nvSpPr>
        <p:spPr bwMode="auto">
          <a:xfrm>
            <a:off x="6153150" y="2628604"/>
            <a:ext cx="3533775" cy="728662"/>
          </a:xfrm>
          <a:prstGeom prst="wedgeRoundRectCallout">
            <a:avLst>
              <a:gd name="adj1" fmla="val -116171"/>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Execute adjustment statement </a:t>
            </a:r>
          </a:p>
          <a:p>
            <a:pPr algn="ctr">
              <a:spcBef>
                <a:spcPct val="0"/>
              </a:spcBef>
              <a:buClrTx/>
              <a:buSzTx/>
              <a:buFontTx/>
              <a:buNone/>
            </a:pPr>
            <a:r>
              <a:rPr lang="en-US" sz="1800"/>
              <a:t>i now is 2</a:t>
            </a:r>
          </a:p>
        </p:txBody>
      </p:sp>
      <p:sp>
        <p:nvSpPr>
          <p:cNvPr id="35849"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925831786"/>
      </p:ext>
    </p:extLst>
  </p:cSld>
  <p:clrMapOvr>
    <a:masterClrMapping/>
  </p:clrMapOvr>
  <mc:AlternateContent xmlns:mc="http://schemas.openxmlformats.org/markup-compatibility/2006" xmlns:p14="http://schemas.microsoft.com/office/powerpoint/2010/main">
    <mc:Choice Requires="p14">
      <p:transition spd="slow" p14:dur="2000" advTm="7877"/>
    </mc:Choice>
    <mc:Fallback xmlns="">
      <p:transition spd="slow" advTm="7877"/>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034143" y="1558133"/>
            <a:ext cx="7772400" cy="762000"/>
          </a:xfrm>
        </p:spPr>
        <p:txBody>
          <a:bodyPr/>
          <a:lstStyle/>
          <a:p>
            <a:r>
              <a:rPr lang="en-US" dirty="0"/>
              <a:t>Trace for Loop, cont.</a:t>
            </a:r>
          </a:p>
        </p:txBody>
      </p:sp>
      <p:sp>
        <p:nvSpPr>
          <p:cNvPr id="36868"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6869" name="Rectangle 4"/>
          <p:cNvSpPr>
            <a:spLocks noChangeArrowheads="1"/>
          </p:cNvSpPr>
          <p:nvPr/>
        </p:nvSpPr>
        <p:spPr bwMode="auto">
          <a:xfrm>
            <a:off x="1034143" y="2903242"/>
            <a:ext cx="5334000" cy="156966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2400" dirty="0">
                <a:solidFill>
                  <a:schemeClr val="bg2"/>
                </a:solidFill>
              </a:rPr>
              <a:t>int </a:t>
            </a:r>
            <a:r>
              <a:rPr lang="en-US" sz="2400" dirty="0" err="1">
                <a:solidFill>
                  <a:schemeClr val="bg2"/>
                </a:solidFill>
              </a:rPr>
              <a:t>i</a:t>
            </a:r>
            <a:r>
              <a:rPr lang="en-US" sz="2400" dirty="0">
                <a:solidFill>
                  <a:schemeClr val="bg2"/>
                </a:solidFill>
              </a:rPr>
              <a:t>;</a:t>
            </a:r>
          </a:p>
          <a:p>
            <a:pPr>
              <a:spcBef>
                <a:spcPct val="0"/>
              </a:spcBef>
              <a:buClrTx/>
              <a:buSzTx/>
              <a:buFontTx/>
              <a:buNone/>
            </a:pPr>
            <a:r>
              <a:rPr lang="en-US" sz="2400" dirty="0">
                <a:solidFill>
                  <a:schemeClr val="bg2"/>
                </a:solidFill>
              </a:rPr>
              <a:t>for (</a:t>
            </a:r>
            <a:r>
              <a:rPr lang="en-US" sz="2400" dirty="0" err="1">
                <a:solidFill>
                  <a:schemeClr val="bg2"/>
                </a:solidFill>
              </a:rPr>
              <a:t>i</a:t>
            </a:r>
            <a:r>
              <a:rPr lang="en-US" sz="2400" dirty="0">
                <a:solidFill>
                  <a:schemeClr val="bg2"/>
                </a:solidFill>
              </a:rPr>
              <a:t> = 0; </a:t>
            </a:r>
            <a:r>
              <a:rPr lang="en-US" sz="2400" dirty="0" err="1">
                <a:solidFill>
                  <a:schemeClr val="bg2"/>
                </a:solidFill>
              </a:rPr>
              <a:t>i</a:t>
            </a:r>
            <a:r>
              <a:rPr lang="en-US" sz="2400" dirty="0">
                <a:solidFill>
                  <a:schemeClr val="bg2"/>
                </a:solidFill>
              </a:rPr>
              <a:t> &lt; 2; </a:t>
            </a:r>
            <a:r>
              <a:rPr lang="en-US" sz="2400" dirty="0" err="1">
                <a:solidFill>
                  <a:schemeClr val="bg2"/>
                </a:solidFill>
              </a:rPr>
              <a:t>i</a:t>
            </a:r>
            <a:r>
              <a:rPr lang="en-US" sz="2400" dirty="0">
                <a:solidFill>
                  <a:schemeClr val="bg2"/>
                </a:solidFill>
              </a:rPr>
              <a:t>++) {	 </a:t>
            </a:r>
          </a:p>
          <a:p>
            <a:pPr>
              <a:spcBef>
                <a:spcPct val="0"/>
              </a:spcBef>
              <a:buClrTx/>
              <a:buSzTx/>
              <a:buFontTx/>
              <a:buNone/>
            </a:pPr>
            <a:r>
              <a:rPr lang="en-US" sz="2400" dirty="0">
                <a:solidFill>
                  <a:schemeClr val="bg2"/>
                </a:solidFill>
              </a:rPr>
              <a:t>  </a:t>
            </a:r>
            <a:r>
              <a:rPr lang="en-US" sz="2400" dirty="0" err="1">
                <a:solidFill>
                  <a:schemeClr val="bg2"/>
                </a:solidFill>
              </a:rPr>
              <a:t>System.out.println</a:t>
            </a:r>
            <a:r>
              <a:rPr lang="en-US" sz="2400" dirty="0">
                <a:solidFill>
                  <a:schemeClr val="bg2"/>
                </a:solidFill>
              </a:rPr>
              <a:t>("Welcome to Java!"); </a:t>
            </a:r>
          </a:p>
          <a:p>
            <a:pPr>
              <a:spcBef>
                <a:spcPct val="0"/>
              </a:spcBef>
              <a:buClrTx/>
              <a:buSzTx/>
              <a:buFontTx/>
              <a:buNone/>
            </a:pPr>
            <a:r>
              <a:rPr lang="en-US" sz="2400" dirty="0">
                <a:solidFill>
                  <a:schemeClr val="bg2"/>
                </a:solidFill>
              </a:rPr>
              <a:t>}</a:t>
            </a:r>
          </a:p>
        </p:txBody>
      </p:sp>
      <p:sp>
        <p:nvSpPr>
          <p:cNvPr id="36870"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6871" name="Rectangle 6"/>
          <p:cNvSpPr>
            <a:spLocks noChangeArrowheads="1"/>
          </p:cNvSpPr>
          <p:nvPr/>
        </p:nvSpPr>
        <p:spPr bwMode="auto">
          <a:xfrm>
            <a:off x="2319338" y="3358854"/>
            <a:ext cx="728662"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6872" name="AutoShape 7"/>
          <p:cNvSpPr>
            <a:spLocks noChangeArrowheads="1"/>
          </p:cNvSpPr>
          <p:nvPr/>
        </p:nvSpPr>
        <p:spPr bwMode="auto">
          <a:xfrm>
            <a:off x="5785078" y="2759198"/>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(i &lt; 2) is false  </a:t>
            </a:r>
          </a:p>
          <a:p>
            <a:pPr algn="ctr">
              <a:spcBef>
                <a:spcPct val="0"/>
              </a:spcBef>
              <a:buClrTx/>
              <a:buSzTx/>
              <a:buFontTx/>
              <a:buNone/>
            </a:pPr>
            <a:r>
              <a:rPr lang="en-US" sz="1800"/>
              <a:t>since i is 2</a:t>
            </a:r>
          </a:p>
        </p:txBody>
      </p:sp>
      <p:sp>
        <p:nvSpPr>
          <p:cNvPr id="36873"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045773162"/>
      </p:ext>
    </p:extLst>
  </p:cSld>
  <p:clrMapOvr>
    <a:masterClrMapping/>
  </p:clrMapOvr>
  <mc:AlternateContent xmlns:mc="http://schemas.openxmlformats.org/markup-compatibility/2006" xmlns:p14="http://schemas.microsoft.com/office/powerpoint/2010/main">
    <mc:Choice Requires="p14">
      <p:transition spd="slow" p14:dur="2000" advTm="7020"/>
    </mc:Choice>
    <mc:Fallback xmlns="">
      <p:transition spd="slow" advTm="702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1103313" y="1291602"/>
            <a:ext cx="7772400" cy="762000"/>
          </a:xfrm>
        </p:spPr>
        <p:txBody>
          <a:bodyPr/>
          <a:lstStyle/>
          <a:p>
            <a:r>
              <a:rPr lang="en-US" dirty="0"/>
              <a:t>Trace for Loop, cont.</a:t>
            </a:r>
          </a:p>
        </p:txBody>
      </p:sp>
      <p:sp>
        <p:nvSpPr>
          <p:cNvPr id="37892" name="Rectangle 3"/>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7893" name="Rectangle 4"/>
          <p:cNvSpPr>
            <a:spLocks noChangeArrowheads="1"/>
          </p:cNvSpPr>
          <p:nvPr/>
        </p:nvSpPr>
        <p:spPr bwMode="auto">
          <a:xfrm>
            <a:off x="1045369" y="2628604"/>
            <a:ext cx="5334000" cy="193899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2400" dirty="0">
                <a:solidFill>
                  <a:schemeClr val="bg2"/>
                </a:solidFill>
              </a:rPr>
              <a:t>int </a:t>
            </a:r>
            <a:r>
              <a:rPr lang="en-US" sz="2400" dirty="0" err="1">
                <a:solidFill>
                  <a:schemeClr val="bg2"/>
                </a:solidFill>
              </a:rPr>
              <a:t>i</a:t>
            </a:r>
            <a:r>
              <a:rPr lang="en-US" sz="2400" dirty="0">
                <a:solidFill>
                  <a:schemeClr val="bg2"/>
                </a:solidFill>
              </a:rPr>
              <a:t>;</a:t>
            </a:r>
          </a:p>
          <a:p>
            <a:pPr>
              <a:spcBef>
                <a:spcPct val="0"/>
              </a:spcBef>
              <a:buClrTx/>
              <a:buSzTx/>
              <a:buFontTx/>
              <a:buNone/>
            </a:pPr>
            <a:r>
              <a:rPr lang="en-US" sz="2400" dirty="0">
                <a:solidFill>
                  <a:schemeClr val="bg2"/>
                </a:solidFill>
              </a:rPr>
              <a:t>for (</a:t>
            </a:r>
            <a:r>
              <a:rPr lang="en-US" sz="2400" dirty="0" err="1">
                <a:solidFill>
                  <a:schemeClr val="bg2"/>
                </a:solidFill>
              </a:rPr>
              <a:t>i</a:t>
            </a:r>
            <a:r>
              <a:rPr lang="en-US" sz="2400" dirty="0">
                <a:solidFill>
                  <a:schemeClr val="bg2"/>
                </a:solidFill>
              </a:rPr>
              <a:t> = 0; </a:t>
            </a:r>
            <a:r>
              <a:rPr lang="en-US" sz="2400" dirty="0" err="1">
                <a:solidFill>
                  <a:schemeClr val="bg2"/>
                </a:solidFill>
              </a:rPr>
              <a:t>i</a:t>
            </a:r>
            <a:r>
              <a:rPr lang="en-US" sz="2400" dirty="0">
                <a:solidFill>
                  <a:schemeClr val="bg2"/>
                </a:solidFill>
              </a:rPr>
              <a:t> &lt; 2; </a:t>
            </a:r>
            <a:r>
              <a:rPr lang="en-US" sz="2400" dirty="0" err="1">
                <a:solidFill>
                  <a:schemeClr val="bg2"/>
                </a:solidFill>
              </a:rPr>
              <a:t>i</a:t>
            </a:r>
            <a:r>
              <a:rPr lang="en-US" sz="2400" dirty="0">
                <a:solidFill>
                  <a:schemeClr val="bg2"/>
                </a:solidFill>
              </a:rPr>
              <a:t>++) {	 </a:t>
            </a:r>
          </a:p>
          <a:p>
            <a:pPr>
              <a:spcBef>
                <a:spcPct val="0"/>
              </a:spcBef>
              <a:buClrTx/>
              <a:buSzTx/>
              <a:buFontTx/>
              <a:buNone/>
            </a:pPr>
            <a:r>
              <a:rPr lang="en-US" sz="2400" dirty="0">
                <a:solidFill>
                  <a:schemeClr val="bg2"/>
                </a:solidFill>
              </a:rPr>
              <a:t>  </a:t>
            </a:r>
            <a:r>
              <a:rPr lang="en-US" sz="2400" dirty="0" err="1">
                <a:solidFill>
                  <a:schemeClr val="bg2"/>
                </a:solidFill>
              </a:rPr>
              <a:t>System.out.println</a:t>
            </a:r>
            <a:r>
              <a:rPr lang="en-US" sz="2400" dirty="0">
                <a:solidFill>
                  <a:schemeClr val="bg2"/>
                </a:solidFill>
              </a:rPr>
              <a:t>("Welcome to Java!"); </a:t>
            </a:r>
          </a:p>
          <a:p>
            <a:pPr>
              <a:spcBef>
                <a:spcPct val="0"/>
              </a:spcBef>
              <a:buClrTx/>
              <a:buSzTx/>
              <a:buFontTx/>
              <a:buNone/>
            </a:pPr>
            <a:r>
              <a:rPr lang="en-US" sz="2400" dirty="0">
                <a:solidFill>
                  <a:schemeClr val="bg2"/>
                </a:solidFill>
              </a:rPr>
              <a:t>}</a:t>
            </a:r>
          </a:p>
          <a:p>
            <a:pPr>
              <a:spcBef>
                <a:spcPct val="0"/>
              </a:spcBef>
              <a:buClrTx/>
              <a:buSzTx/>
              <a:buFontTx/>
              <a:buNone/>
            </a:pPr>
            <a:endParaRPr lang="en-US" sz="2400" dirty="0">
              <a:solidFill>
                <a:schemeClr val="bg2"/>
              </a:solidFill>
            </a:endParaRPr>
          </a:p>
        </p:txBody>
      </p:sp>
      <p:sp>
        <p:nvSpPr>
          <p:cNvPr id="37894" name="Rectangle 5"/>
          <p:cNvSpPr>
            <a:spLocks noChangeArrowheads="1"/>
          </p:cNvSpPr>
          <p:nvPr/>
        </p:nvSpPr>
        <p:spPr bwMode="auto">
          <a:xfrm>
            <a:off x="3348038"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7895" name="Rectangle 6"/>
          <p:cNvSpPr>
            <a:spLocks noChangeArrowheads="1"/>
          </p:cNvSpPr>
          <p:nvPr/>
        </p:nvSpPr>
        <p:spPr bwMode="auto">
          <a:xfrm>
            <a:off x="1103313" y="4145617"/>
            <a:ext cx="49926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37896" name="AutoShape 7"/>
          <p:cNvSpPr>
            <a:spLocks noChangeArrowheads="1"/>
          </p:cNvSpPr>
          <p:nvPr/>
        </p:nvSpPr>
        <p:spPr bwMode="auto">
          <a:xfrm>
            <a:off x="6688593" y="2166939"/>
            <a:ext cx="3533775" cy="728662"/>
          </a:xfrm>
          <a:prstGeom prst="wedgeRoundRectCallout">
            <a:avLst>
              <a:gd name="adj1" fmla="val -75069"/>
              <a:gd name="adj2" fmla="val 21644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Exit the loop. Execute the next statement after the loop</a:t>
            </a:r>
          </a:p>
        </p:txBody>
      </p:sp>
      <p:sp>
        <p:nvSpPr>
          <p:cNvPr id="37897"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621789463"/>
      </p:ext>
    </p:extLst>
  </p:cSld>
  <p:clrMapOvr>
    <a:masterClrMapping/>
  </p:clrMapOvr>
  <mc:AlternateContent xmlns:mc="http://schemas.openxmlformats.org/markup-compatibility/2006" xmlns:p14="http://schemas.microsoft.com/office/powerpoint/2010/main">
    <mc:Choice Requires="p14">
      <p:transition spd="slow" p14:dur="2000" advTm="4385"/>
    </mc:Choice>
    <mc:Fallback xmlns="">
      <p:transition spd="slow" advTm="4385"/>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839789" y="568216"/>
            <a:ext cx="7772400" cy="609600"/>
          </a:xfrm>
        </p:spPr>
        <p:txBody>
          <a:bodyPr>
            <a:normAutofit fontScale="90000"/>
          </a:bodyPr>
          <a:lstStyle/>
          <a:p>
            <a:r>
              <a:rPr lang="en-US" dirty="0"/>
              <a:t>Which Loop to Use?</a:t>
            </a:r>
          </a:p>
        </p:txBody>
      </p:sp>
      <p:sp>
        <p:nvSpPr>
          <p:cNvPr id="43012" name="Text Box 3"/>
          <p:cNvSpPr txBox="1">
            <a:spLocks noChangeArrowheads="1"/>
          </p:cNvSpPr>
          <p:nvPr/>
        </p:nvSpPr>
        <p:spPr bwMode="auto">
          <a:xfrm>
            <a:off x="839789" y="1316416"/>
            <a:ext cx="861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sz="2400" dirty="0">
                <a:cs typeface="Times New Roman" panose="02020603050405020304" pitchFamily="18" charset="0"/>
              </a:rPr>
              <a:t>The three forms of loop statements, </a:t>
            </a:r>
            <a:r>
              <a:rPr lang="en-US" sz="2400" u="sng" dirty="0">
                <a:cs typeface="Times New Roman" panose="02020603050405020304" pitchFamily="18" charset="0"/>
              </a:rPr>
              <a:t>while</a:t>
            </a:r>
            <a:r>
              <a:rPr lang="en-US" sz="2400" dirty="0">
                <a:cs typeface="Times New Roman" panose="02020603050405020304" pitchFamily="18" charset="0"/>
              </a:rPr>
              <a:t>, </a:t>
            </a:r>
            <a:r>
              <a:rPr lang="en-US" sz="2400" u="sng" dirty="0">
                <a:cs typeface="Times New Roman" panose="02020603050405020304" pitchFamily="18" charset="0"/>
              </a:rPr>
              <a:t>do-while</a:t>
            </a:r>
            <a:r>
              <a:rPr lang="en-US" sz="2400" dirty="0">
                <a:cs typeface="Times New Roman" panose="02020603050405020304" pitchFamily="18" charset="0"/>
              </a:rPr>
              <a:t>, and </a:t>
            </a:r>
            <a:r>
              <a:rPr lang="en-US" sz="2400" u="sng" dirty="0">
                <a:cs typeface="Times New Roman" panose="02020603050405020304" pitchFamily="18" charset="0"/>
              </a:rPr>
              <a:t>for</a:t>
            </a:r>
            <a:r>
              <a:rPr lang="en-US" sz="2400" dirty="0">
                <a:cs typeface="Times New Roman" panose="02020603050405020304" pitchFamily="18" charset="0"/>
              </a:rPr>
              <a:t>, are expressively equivalent; that is, you can write a loop in any of these three forms.</a:t>
            </a:r>
            <a:r>
              <a:rPr lang="en-US" sz="2400" dirty="0"/>
              <a:t> </a:t>
            </a:r>
            <a:r>
              <a:rPr lang="en-US" sz="2400" dirty="0">
                <a:cs typeface="Courier New" panose="02070309020205020404" pitchFamily="49" charset="0"/>
              </a:rPr>
              <a:t>For example, a </a:t>
            </a:r>
            <a:r>
              <a:rPr lang="en-US" sz="2400" u="sng" dirty="0">
                <a:cs typeface="Courier New" panose="02070309020205020404" pitchFamily="49" charset="0"/>
              </a:rPr>
              <a:t>while</a:t>
            </a:r>
            <a:r>
              <a:rPr lang="en-US" sz="2400" dirty="0">
                <a:cs typeface="Courier New" panose="02070309020205020404" pitchFamily="49" charset="0"/>
              </a:rPr>
              <a:t> loop in (a) in the following figure can always be converted into the following </a:t>
            </a:r>
            <a:r>
              <a:rPr lang="en-US" sz="2400" u="sng" dirty="0">
                <a:cs typeface="Courier New" panose="02070309020205020404" pitchFamily="49" charset="0"/>
              </a:rPr>
              <a:t>for</a:t>
            </a:r>
            <a:r>
              <a:rPr lang="en-US" sz="2400" dirty="0">
                <a:cs typeface="Courier New" panose="02070309020205020404" pitchFamily="49" charset="0"/>
              </a:rPr>
              <a:t> loop in (b):</a:t>
            </a:r>
            <a:endParaRPr lang="en-US" sz="2400" dirty="0"/>
          </a:p>
        </p:txBody>
      </p:sp>
      <p:sp>
        <p:nvSpPr>
          <p:cNvPr id="43013" name="Rectangle 10"/>
          <p:cNvSpPr>
            <a:spLocks noChangeArrowheads="1"/>
          </p:cNvSpPr>
          <p:nvPr/>
        </p:nvSpPr>
        <p:spPr bwMode="auto">
          <a:xfrm>
            <a:off x="3500438" y="31337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sp>
        <p:nvSpPr>
          <p:cNvPr id="43014" name="Text Box 11"/>
          <p:cNvSpPr txBox="1">
            <a:spLocks noChangeArrowheads="1"/>
          </p:cNvSpPr>
          <p:nvPr/>
        </p:nvSpPr>
        <p:spPr bwMode="auto">
          <a:xfrm>
            <a:off x="718457" y="4138317"/>
            <a:ext cx="861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2000" dirty="0">
                <a:cs typeface="Times New Roman" panose="02020603050405020304" pitchFamily="18" charset="0"/>
              </a:rPr>
              <a:t>A for loop in (a) in the following figure can generally be converted into the following while loop in (b) except in certain special cases (see Review Question 3.19 for one of them):</a:t>
            </a:r>
          </a:p>
        </p:txBody>
      </p:sp>
      <p:sp>
        <p:nvSpPr>
          <p:cNvPr id="43015" name="Rectangle 13"/>
          <p:cNvSpPr>
            <a:spLocks noChangeArrowheads="1"/>
          </p:cNvSpPr>
          <p:nvPr/>
        </p:nvSpPr>
        <p:spPr bwMode="auto">
          <a:xfrm>
            <a:off x="3548063" y="3009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graphicFrame>
        <p:nvGraphicFramePr>
          <p:cNvPr id="43016" name="Object 12"/>
          <p:cNvGraphicFramePr>
            <a:graphicFrameLocks noChangeAspect="1"/>
          </p:cNvGraphicFramePr>
          <p:nvPr>
            <p:extLst>
              <p:ext uri="{D42A27DB-BD31-4B8C-83A1-F6EECF244321}">
                <p14:modId xmlns:p14="http://schemas.microsoft.com/office/powerpoint/2010/main" val="1750111402"/>
              </p:ext>
            </p:extLst>
          </p:nvPr>
        </p:nvGraphicFramePr>
        <p:xfrm>
          <a:off x="839789" y="5214258"/>
          <a:ext cx="8759825" cy="1441450"/>
        </p:xfrm>
        <a:graphic>
          <a:graphicData uri="http://schemas.openxmlformats.org/presentationml/2006/ole">
            <mc:AlternateContent xmlns:mc="http://schemas.openxmlformats.org/markup-compatibility/2006">
              <mc:Choice xmlns:v="urn:schemas-microsoft-com:vml" Requires="v">
                <p:oleObj spid="_x0000_s13414" name="Picture" r:id="rId3" imgW="5277612" imgH="870204" progId="Word.Picture.8">
                  <p:embed/>
                </p:oleObj>
              </mc:Choice>
              <mc:Fallback>
                <p:oleObj name="Picture" r:id="rId3" imgW="5277612" imgH="87020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9" y="5214258"/>
                        <a:ext cx="8759825" cy="14414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7" name="Rectangle 15"/>
          <p:cNvSpPr>
            <a:spLocks noChangeArrowheads="1"/>
          </p:cNvSpPr>
          <p:nvPr/>
        </p:nvSpPr>
        <p:spPr bwMode="auto">
          <a:xfrm>
            <a:off x="3500438" y="31337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sz="2400"/>
          </a:p>
        </p:txBody>
      </p:sp>
      <p:graphicFrame>
        <p:nvGraphicFramePr>
          <p:cNvPr id="43018" name="Object 14"/>
          <p:cNvGraphicFramePr>
            <a:graphicFrameLocks noChangeAspect="1"/>
          </p:cNvGraphicFramePr>
          <p:nvPr>
            <p:extLst>
              <p:ext uri="{D42A27DB-BD31-4B8C-83A1-F6EECF244321}">
                <p14:modId xmlns:p14="http://schemas.microsoft.com/office/powerpoint/2010/main" val="2663711357"/>
              </p:ext>
            </p:extLst>
          </p:nvPr>
        </p:nvGraphicFramePr>
        <p:xfrm>
          <a:off x="839789" y="2977367"/>
          <a:ext cx="8991600" cy="1022350"/>
        </p:xfrm>
        <a:graphic>
          <a:graphicData uri="http://schemas.openxmlformats.org/presentationml/2006/ole">
            <mc:AlternateContent xmlns:mc="http://schemas.openxmlformats.org/markup-compatibility/2006">
              <mc:Choice xmlns:v="urn:schemas-microsoft-com:vml" Requires="v">
                <p:oleObj spid="_x0000_s13415" name="Picture" r:id="rId5" imgW="5375148" imgH="612648" progId="Word.Picture.8">
                  <p:embed/>
                </p:oleObj>
              </mc:Choice>
              <mc:Fallback>
                <p:oleObj name="Picture" r:id="rId5" imgW="5375148" imgH="612648"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89" y="2977367"/>
                        <a:ext cx="8991600" cy="10223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5166486"/>
      </p:ext>
    </p:extLst>
  </p:cSld>
  <p:clrMapOvr>
    <a:masterClrMapping/>
  </p:clrMapOvr>
  <mc:AlternateContent xmlns:mc="http://schemas.openxmlformats.org/markup-compatibility/2006" xmlns:p14="http://schemas.microsoft.com/office/powerpoint/2010/main">
    <mc:Choice Requires="p14">
      <p:transition spd="slow" p14:dur="2000" advTm="47609"/>
    </mc:Choice>
    <mc:Fallback xmlns="">
      <p:transition spd="slow" advTm="47609"/>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1132114" y="762000"/>
            <a:ext cx="7772400" cy="1219200"/>
          </a:xfrm>
        </p:spPr>
        <p:txBody>
          <a:bodyPr/>
          <a:lstStyle/>
          <a:p>
            <a:r>
              <a:rPr lang="en-US" dirty="0"/>
              <a:t>Recommendations</a:t>
            </a:r>
          </a:p>
        </p:txBody>
      </p:sp>
      <p:sp>
        <p:nvSpPr>
          <p:cNvPr id="44036" name="Text Box 3"/>
          <p:cNvSpPr txBox="1">
            <a:spLocks noChangeArrowheads="1"/>
          </p:cNvSpPr>
          <p:nvPr/>
        </p:nvSpPr>
        <p:spPr bwMode="auto">
          <a:xfrm>
            <a:off x="1132114" y="2188029"/>
            <a:ext cx="84582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sz="2800" dirty="0">
                <a:cs typeface="Times New Roman" panose="02020603050405020304" pitchFamily="18" charset="0"/>
              </a:rPr>
              <a:t>Use the one that is most intuitive and comfortable for you. In general, a for loop may be used if the number of repetitions is known, as, for example, when you need to print a message 100 times. A while loop may be used if the number of repetitions is not known, as in the case of reading the numbers until the input is 0. A do-while loop can be used to replace a while loop if the loop body has to be executed before testing the continuation condition.</a:t>
            </a:r>
          </a:p>
        </p:txBody>
      </p:sp>
    </p:spTree>
    <p:extLst>
      <p:ext uri="{BB962C8B-B14F-4D97-AF65-F5344CB8AC3E}">
        <p14:creationId xmlns:p14="http://schemas.microsoft.com/office/powerpoint/2010/main" val="2964669310"/>
      </p:ext>
    </p:extLst>
  </p:cSld>
  <p:clrMapOvr>
    <a:masterClrMapping/>
  </p:clrMapOvr>
  <mc:AlternateContent xmlns:mc="http://schemas.openxmlformats.org/markup-compatibility/2006" xmlns:p14="http://schemas.microsoft.com/office/powerpoint/2010/main">
    <mc:Choice Requires="p14">
      <p:transition spd="slow" p14:dur="2000" advTm="103456"/>
    </mc:Choice>
    <mc:Fallback xmlns="">
      <p:transition spd="slow" advTm="10345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2209800" y="228600"/>
            <a:ext cx="7772400" cy="685800"/>
          </a:xfrm>
          <a:noFill/>
          <a:ln/>
        </p:spPr>
        <p:txBody>
          <a:bodyPr>
            <a:normAutofit fontScale="90000"/>
          </a:bodyPr>
          <a:lstStyle/>
          <a:p>
            <a:r>
              <a:rPr lang="en-US" altLang="en-US"/>
              <a:t>Runtime Errors</a:t>
            </a:r>
          </a:p>
        </p:txBody>
      </p:sp>
      <p:sp>
        <p:nvSpPr>
          <p:cNvPr id="314371" name="Rectangle 3"/>
          <p:cNvSpPr>
            <a:spLocks noGrp="1" noChangeArrowheads="1"/>
          </p:cNvSpPr>
          <p:nvPr>
            <p:ph type="body" idx="1"/>
          </p:nvPr>
        </p:nvSpPr>
        <p:spPr>
          <a:xfrm>
            <a:off x="402771" y="1295397"/>
            <a:ext cx="9699171" cy="4637317"/>
          </a:xfrm>
          <a:solidFill>
            <a:schemeClr val="tx1"/>
          </a:solidFill>
          <a:ln/>
        </p:spPr>
        <p:txBody>
          <a:bodyPr>
            <a:normAutofit/>
          </a:bodyPr>
          <a:lstStyle/>
          <a:p>
            <a:pPr algn="just">
              <a:lnSpc>
                <a:spcPct val="90000"/>
              </a:lnSpc>
              <a:buFont typeface="Monotype Sorts" pitchFamily="2" charset="2"/>
              <a:buNone/>
            </a:pPr>
            <a:r>
              <a:rPr lang="en-US" altLang="en-US" sz="2400" dirty="0">
                <a:solidFill>
                  <a:schemeClr val="bg2"/>
                </a:solidFill>
                <a:latin typeface="Courier New" panose="02070309020205020404" pitchFamily="49" charset="0"/>
                <a:cs typeface="Times New Roman" panose="02020603050405020304" pitchFamily="18" charset="0"/>
              </a:rPr>
              <a:t>public class </a:t>
            </a:r>
            <a:r>
              <a:rPr lang="en-US" altLang="en-US" sz="2400" dirty="0" err="1">
                <a:solidFill>
                  <a:schemeClr val="bg2"/>
                </a:solidFill>
                <a:latin typeface="Courier New" panose="02070309020205020404" pitchFamily="49" charset="0"/>
                <a:cs typeface="Times New Roman" panose="02020603050405020304" pitchFamily="18" charset="0"/>
              </a:rPr>
              <a:t>ShowRuntimeErrors</a:t>
            </a:r>
            <a:r>
              <a:rPr lang="en-US" altLang="en-US" sz="2400" dirty="0">
                <a:solidFill>
                  <a:schemeClr val="bg2"/>
                </a:solidFill>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dirty="0">
                <a:solidFill>
                  <a:schemeClr val="bg2"/>
                </a:solidFill>
                <a:latin typeface="Courier New" panose="02070309020205020404" pitchFamily="49" charset="0"/>
                <a:cs typeface="Times New Roman" panose="02020603050405020304" pitchFamily="18" charset="0"/>
              </a:rPr>
              <a:t>  public static void main(String[] </a:t>
            </a:r>
            <a:r>
              <a:rPr lang="en-US" altLang="en-US" sz="2400" dirty="0" err="1">
                <a:solidFill>
                  <a:schemeClr val="bg2"/>
                </a:solidFill>
                <a:latin typeface="Courier New" panose="02070309020205020404" pitchFamily="49" charset="0"/>
                <a:cs typeface="Times New Roman" panose="02020603050405020304" pitchFamily="18" charset="0"/>
              </a:rPr>
              <a:t>args</a:t>
            </a:r>
            <a:r>
              <a:rPr lang="en-US" altLang="en-US" sz="2400" dirty="0">
                <a:solidFill>
                  <a:schemeClr val="bg2"/>
                </a:solidFill>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dirty="0">
                <a:solidFill>
                  <a:schemeClr val="bg2"/>
                </a:solidFill>
                <a:latin typeface="Courier New" panose="02070309020205020404" pitchFamily="49" charset="0"/>
                <a:cs typeface="Times New Roman" panose="02020603050405020304" pitchFamily="18" charset="0"/>
              </a:rPr>
              <a:t>    </a:t>
            </a:r>
            <a:r>
              <a:rPr lang="en-US" altLang="en-US" sz="2400" dirty="0" err="1">
                <a:solidFill>
                  <a:schemeClr val="bg2"/>
                </a:solidFill>
                <a:latin typeface="Courier New" panose="02070309020205020404" pitchFamily="49" charset="0"/>
                <a:cs typeface="Times New Roman" panose="02020603050405020304" pitchFamily="18" charset="0"/>
              </a:rPr>
              <a:t>System.out.println</a:t>
            </a:r>
            <a:r>
              <a:rPr lang="en-US" altLang="en-US" sz="2400" dirty="0">
                <a:solidFill>
                  <a:schemeClr val="bg2"/>
                </a:solidFill>
                <a:latin typeface="Courier New" panose="02070309020205020404" pitchFamily="49" charset="0"/>
                <a:cs typeface="Times New Roman" panose="02020603050405020304" pitchFamily="18" charset="0"/>
              </a:rPr>
              <a:t>(1 / 0);</a:t>
            </a:r>
          </a:p>
          <a:p>
            <a:pPr algn="just">
              <a:lnSpc>
                <a:spcPct val="90000"/>
              </a:lnSpc>
              <a:buFont typeface="Monotype Sorts" pitchFamily="2" charset="2"/>
              <a:buNone/>
            </a:pPr>
            <a:r>
              <a:rPr lang="en-US" altLang="en-US" sz="2400" dirty="0">
                <a:solidFill>
                  <a:schemeClr val="bg2"/>
                </a:solidFill>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dirty="0">
                <a:solidFill>
                  <a:schemeClr val="bg2"/>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6467868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2(b)</a:t>
            </a:r>
          </a:p>
        </p:txBody>
      </p:sp>
    </p:spTree>
    <p:extLst>
      <p:ext uri="{BB962C8B-B14F-4D97-AF65-F5344CB8AC3E}">
        <p14:creationId xmlns:p14="http://schemas.microsoft.com/office/powerpoint/2010/main" val="17279037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idx="1"/>
          </p:nvPr>
        </p:nvSpPr>
        <p:spPr/>
        <p:txBody>
          <a:bodyPr/>
          <a:lstStyle/>
          <a:p>
            <a:r>
              <a:rPr lang="en-US" dirty="0"/>
              <a:t>Java allows us to convert values of primitive types as well as reference types.</a:t>
            </a:r>
          </a:p>
          <a:p>
            <a:endParaRPr lang="en-US" dirty="0"/>
          </a:p>
          <a:p>
            <a:r>
              <a:rPr lang="en-US" dirty="0"/>
              <a:t>Our focus today will be on converting the numerical primitive types.</a:t>
            </a:r>
          </a:p>
          <a:p>
            <a:endParaRPr lang="en-US" dirty="0"/>
          </a:p>
          <a:p>
            <a:r>
              <a:rPr lang="en-US" dirty="0"/>
              <a:t>We’ll return to the notion of type-casting after we go over one of the major topics of the semester: Inheritance.</a:t>
            </a:r>
          </a:p>
          <a:p>
            <a:endParaRPr lang="en-US" dirty="0"/>
          </a:p>
        </p:txBody>
      </p:sp>
    </p:spTree>
    <p:extLst>
      <p:ext uri="{BB962C8B-B14F-4D97-AF65-F5344CB8AC3E}">
        <p14:creationId xmlns:p14="http://schemas.microsoft.com/office/powerpoint/2010/main" val="33982091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idx="1"/>
          </p:nvPr>
        </p:nvSpPr>
        <p:spPr/>
        <p:txBody>
          <a:bodyPr/>
          <a:lstStyle/>
          <a:p>
            <a:r>
              <a:rPr lang="en-US" dirty="0"/>
              <a:t>Before going forward, understand that java implicitly casts in certain situations.</a:t>
            </a:r>
          </a:p>
          <a:p>
            <a:endParaRPr lang="en-US" dirty="0"/>
          </a:p>
          <a:p>
            <a:r>
              <a:rPr lang="en-US" dirty="0"/>
              <a:t>For example,</a:t>
            </a:r>
          </a:p>
          <a:p>
            <a:pPr lvl="1"/>
            <a:r>
              <a:rPr lang="en-US" dirty="0"/>
              <a:t>double x = 5 * 4.0;</a:t>
            </a:r>
          </a:p>
          <a:p>
            <a:pPr lvl="1"/>
            <a:endParaRPr lang="en-US" dirty="0"/>
          </a:p>
          <a:p>
            <a:r>
              <a:rPr lang="en-US" dirty="0"/>
              <a:t>What is happening here? When performing the calculation, java will convert 5 to 5.0 beforehand. </a:t>
            </a:r>
          </a:p>
          <a:p>
            <a:endParaRPr lang="en-US" dirty="0"/>
          </a:p>
        </p:txBody>
      </p:sp>
    </p:spTree>
    <p:extLst>
      <p:ext uri="{BB962C8B-B14F-4D97-AF65-F5344CB8AC3E}">
        <p14:creationId xmlns:p14="http://schemas.microsoft.com/office/powerpoint/2010/main" val="4163992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idx="1"/>
          </p:nvPr>
        </p:nvSpPr>
        <p:spPr/>
        <p:txBody>
          <a:bodyPr/>
          <a:lstStyle/>
          <a:p>
            <a:r>
              <a:rPr lang="en-US" dirty="0"/>
              <a:t>We can always store a value of a smaller-range type in a variable of a larger-range type.</a:t>
            </a:r>
          </a:p>
          <a:p>
            <a:endParaRPr lang="en-US" dirty="0"/>
          </a:p>
          <a:p>
            <a:r>
              <a:rPr lang="en-US" dirty="0"/>
              <a:t>For instance, </a:t>
            </a:r>
          </a:p>
          <a:p>
            <a:pPr lvl="1"/>
            <a:r>
              <a:rPr lang="en-US" dirty="0"/>
              <a:t>double x = 5;</a:t>
            </a:r>
          </a:p>
          <a:p>
            <a:endParaRPr lang="en-US" dirty="0"/>
          </a:p>
          <a:p>
            <a:r>
              <a:rPr lang="en-US" dirty="0"/>
              <a:t>On the other hand, the opposite is not true.</a:t>
            </a:r>
          </a:p>
          <a:p>
            <a:pPr lvl="1"/>
            <a:r>
              <a:rPr lang="en-US" dirty="0"/>
              <a:t>int x = 5.5;</a:t>
            </a:r>
          </a:p>
          <a:p>
            <a:r>
              <a:rPr lang="en-US" dirty="0"/>
              <a:t>What happens here? This results in a compiler error as we cannot possibly store the value 5.5 in an int variable.</a:t>
            </a:r>
          </a:p>
          <a:p>
            <a:endParaRPr lang="en-US" dirty="0"/>
          </a:p>
        </p:txBody>
      </p:sp>
    </p:spTree>
    <p:extLst>
      <p:ext uri="{BB962C8B-B14F-4D97-AF65-F5344CB8AC3E}">
        <p14:creationId xmlns:p14="http://schemas.microsoft.com/office/powerpoint/2010/main" val="2171259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idx="1"/>
          </p:nvPr>
        </p:nvSpPr>
        <p:spPr/>
        <p:txBody>
          <a:bodyPr/>
          <a:lstStyle/>
          <a:p>
            <a:r>
              <a:rPr lang="en-US" dirty="0"/>
              <a:t>What can be done about this?</a:t>
            </a:r>
          </a:p>
          <a:p>
            <a:endParaRPr lang="en-US" dirty="0"/>
          </a:p>
          <a:p>
            <a:r>
              <a:rPr lang="en-US" dirty="0"/>
              <a:t>We can perform an explicit cast if we want to store the integer portion of that double value.</a:t>
            </a:r>
          </a:p>
          <a:p>
            <a:endParaRPr lang="en-US" dirty="0"/>
          </a:p>
          <a:p>
            <a:r>
              <a:rPr lang="en-US" b="1" dirty="0"/>
              <a:t>int x = (int)5.25;</a:t>
            </a:r>
          </a:p>
          <a:p>
            <a:endParaRPr lang="en-US" b="1" dirty="0"/>
          </a:p>
          <a:p>
            <a:r>
              <a:rPr lang="en-US" b="1" dirty="0"/>
              <a:t>What will be stored in x?</a:t>
            </a:r>
            <a:endParaRPr lang="en-US" dirty="0"/>
          </a:p>
          <a:p>
            <a:endParaRPr lang="en-US" dirty="0"/>
          </a:p>
        </p:txBody>
      </p:sp>
    </p:spTree>
    <p:extLst>
      <p:ext uri="{BB962C8B-B14F-4D97-AF65-F5344CB8AC3E}">
        <p14:creationId xmlns:p14="http://schemas.microsoft.com/office/powerpoint/2010/main" val="14256349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idx="1"/>
          </p:nvPr>
        </p:nvSpPr>
        <p:spPr/>
        <p:txBody>
          <a:bodyPr/>
          <a:lstStyle/>
          <a:p>
            <a:r>
              <a:rPr lang="en-US" dirty="0"/>
              <a:t>The generic syntax will be as follows,</a:t>
            </a:r>
          </a:p>
          <a:p>
            <a:endParaRPr lang="en-US" dirty="0"/>
          </a:p>
          <a:p>
            <a:r>
              <a:rPr lang="en-US" dirty="0"/>
              <a:t>type </a:t>
            </a:r>
            <a:r>
              <a:rPr lang="en-US" dirty="0" err="1"/>
              <a:t>varName</a:t>
            </a:r>
            <a:r>
              <a:rPr lang="en-US" dirty="0"/>
              <a:t> = (type) value;</a:t>
            </a:r>
          </a:p>
          <a:p>
            <a:endParaRPr lang="en-US" dirty="0"/>
          </a:p>
        </p:txBody>
      </p:sp>
    </p:spTree>
    <p:extLst>
      <p:ext uri="{BB962C8B-B14F-4D97-AF65-F5344CB8AC3E}">
        <p14:creationId xmlns:p14="http://schemas.microsoft.com/office/powerpoint/2010/main" val="2412136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a:t>
            </a:r>
          </a:p>
        </p:txBody>
      </p:sp>
    </p:spTree>
    <p:extLst>
      <p:ext uri="{BB962C8B-B14F-4D97-AF65-F5344CB8AC3E}">
        <p14:creationId xmlns:p14="http://schemas.microsoft.com/office/powerpoint/2010/main" val="15217498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a:t>
            </a:r>
          </a:p>
        </p:txBody>
      </p:sp>
    </p:spTree>
    <p:extLst>
      <p:ext uri="{BB962C8B-B14F-4D97-AF65-F5344CB8AC3E}">
        <p14:creationId xmlns:p14="http://schemas.microsoft.com/office/powerpoint/2010/main" val="2970927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1981200" y="370114"/>
            <a:ext cx="7772400" cy="533400"/>
          </a:xfrm>
          <a:noFill/>
          <a:ln/>
        </p:spPr>
        <p:txBody>
          <a:bodyPr>
            <a:normAutofit fontScale="90000"/>
          </a:bodyPr>
          <a:lstStyle/>
          <a:p>
            <a:r>
              <a:rPr lang="en-US" altLang="en-US" dirty="0"/>
              <a:t>Logic Errors</a:t>
            </a:r>
          </a:p>
        </p:txBody>
      </p:sp>
      <p:sp>
        <p:nvSpPr>
          <p:cNvPr id="315395" name="Rectangle 3"/>
          <p:cNvSpPr>
            <a:spLocks noGrp="1" noChangeArrowheads="1"/>
          </p:cNvSpPr>
          <p:nvPr>
            <p:ph type="body" idx="1"/>
          </p:nvPr>
        </p:nvSpPr>
        <p:spPr>
          <a:xfrm>
            <a:off x="424542" y="1273629"/>
            <a:ext cx="8686800" cy="4953000"/>
          </a:xfrm>
          <a:solidFill>
            <a:schemeClr val="tx1"/>
          </a:solidFill>
          <a:ln/>
        </p:spPr>
        <p:txBody>
          <a:bodyPr/>
          <a:lstStyle/>
          <a:p>
            <a:pPr>
              <a:lnSpc>
                <a:spcPct val="80000"/>
              </a:lnSpc>
              <a:buFont typeface="Monotype Sorts" pitchFamily="2" charset="2"/>
              <a:buNone/>
            </a:pPr>
            <a:r>
              <a:rPr lang="en-US" altLang="en-US">
                <a:solidFill>
                  <a:schemeClr val="bg2"/>
                </a:solidFill>
                <a:latin typeface="Courier New" panose="02070309020205020404" pitchFamily="49" charset="0"/>
              </a:rPr>
              <a:t>public class ShowLogicErrors {</a:t>
            </a:r>
          </a:p>
          <a:p>
            <a:pPr>
              <a:lnSpc>
                <a:spcPct val="80000"/>
              </a:lnSpc>
              <a:buFont typeface="Monotype Sorts" pitchFamily="2" charset="2"/>
              <a:buNone/>
            </a:pPr>
            <a:r>
              <a:rPr lang="en-US" altLang="en-US">
                <a:solidFill>
                  <a:schemeClr val="bg2"/>
                </a:solidFill>
                <a:latin typeface="Courier New" panose="02070309020205020404" pitchFamily="49" charset="0"/>
              </a:rPr>
              <a:t>  public static void main(String[] args) {</a:t>
            </a:r>
          </a:p>
          <a:p>
            <a:pPr>
              <a:lnSpc>
                <a:spcPct val="80000"/>
              </a:lnSpc>
              <a:buFont typeface="Monotype Sorts" pitchFamily="2" charset="2"/>
              <a:buNone/>
            </a:pPr>
            <a:r>
              <a:rPr lang="en-US" altLang="en-US">
                <a:solidFill>
                  <a:schemeClr val="bg2"/>
                </a:solidFill>
                <a:latin typeface="Courier New" panose="02070309020205020404" pitchFamily="49" charset="0"/>
              </a:rPr>
              <a:t>    </a:t>
            </a:r>
            <a:r>
              <a:rPr lang="de-DE" altLang="en-US">
                <a:solidFill>
                  <a:schemeClr val="bg2"/>
                </a:solidFill>
                <a:latin typeface="Courier New" panose="02070309020205020404" pitchFamily="49" charset="0"/>
              </a:rPr>
              <a:t>System.out.println("Celsius 35 is Fahrenheit degree ");</a:t>
            </a:r>
          </a:p>
          <a:p>
            <a:pPr>
              <a:lnSpc>
                <a:spcPct val="80000"/>
              </a:lnSpc>
              <a:buFont typeface="Monotype Sorts" pitchFamily="2" charset="2"/>
              <a:buNone/>
            </a:pPr>
            <a:r>
              <a:rPr lang="de-DE" altLang="en-US">
                <a:solidFill>
                  <a:schemeClr val="bg2"/>
                </a:solidFill>
                <a:latin typeface="Courier New" panose="02070309020205020404" pitchFamily="49" charset="0"/>
              </a:rPr>
              <a:t>    </a:t>
            </a:r>
            <a:r>
              <a:rPr lang="en-US" altLang="en-US">
                <a:solidFill>
                  <a:schemeClr val="bg2"/>
                </a:solidFill>
                <a:latin typeface="Courier New" panose="02070309020205020404" pitchFamily="49" charset="0"/>
              </a:rPr>
              <a:t>System.out.println((9 / 5) * 35 + 32);</a:t>
            </a:r>
          </a:p>
          <a:p>
            <a:pPr>
              <a:lnSpc>
                <a:spcPct val="80000"/>
              </a:lnSpc>
              <a:buFont typeface="Monotype Sorts" pitchFamily="2" charset="2"/>
              <a:buNone/>
            </a:pPr>
            <a:r>
              <a:rPr lang="en-US" altLang="en-US">
                <a:solidFill>
                  <a:schemeClr val="bg2"/>
                </a:solidFill>
                <a:latin typeface="Courier New" panose="02070309020205020404" pitchFamily="49" charset="0"/>
              </a:rPr>
              <a:t>  }</a:t>
            </a:r>
          </a:p>
          <a:p>
            <a:pPr>
              <a:lnSpc>
                <a:spcPct val="80000"/>
              </a:lnSpc>
              <a:buFont typeface="Monotype Sorts" pitchFamily="2" charset="2"/>
              <a:buNone/>
            </a:pPr>
            <a:r>
              <a:rPr lang="en-US" altLang="en-US">
                <a:solidFill>
                  <a:schemeClr val="bg2"/>
                </a:solidFill>
                <a:latin typeface="Courier New" panose="02070309020205020404" pitchFamily="49" charset="0"/>
              </a:rPr>
              <a:t>}</a:t>
            </a:r>
          </a:p>
        </p:txBody>
      </p:sp>
    </p:spTree>
    <p:extLst>
      <p:ext uri="{BB962C8B-B14F-4D97-AF65-F5344CB8AC3E}">
        <p14:creationId xmlns:p14="http://schemas.microsoft.com/office/powerpoint/2010/main" val="392407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306286" y="165666"/>
            <a:ext cx="8763000" cy="1066800"/>
          </a:xfrm>
          <a:noFill/>
        </p:spPr>
        <p:txBody>
          <a:bodyPr/>
          <a:lstStyle/>
          <a:p>
            <a:r>
              <a:rPr lang="en-US" altLang="en-US" dirty="0"/>
              <a:t>Motivations</a:t>
            </a:r>
          </a:p>
        </p:txBody>
      </p:sp>
      <p:sp>
        <p:nvSpPr>
          <p:cNvPr id="5124" name="Rectangle 3"/>
          <p:cNvSpPr>
            <a:spLocks noGrp="1" noChangeArrowheads="1"/>
          </p:cNvSpPr>
          <p:nvPr>
            <p:ph type="body" idx="1"/>
          </p:nvPr>
        </p:nvSpPr>
        <p:spPr>
          <a:xfrm>
            <a:off x="1306286" y="1420415"/>
            <a:ext cx="8610600" cy="985328"/>
          </a:xfrm>
          <a:noFill/>
        </p:spPr>
        <p:txBody>
          <a:bodyPr/>
          <a:lstStyle/>
          <a:p>
            <a:pPr marL="0" indent="0">
              <a:buNone/>
            </a:pPr>
            <a:r>
              <a:rPr lang="en-US" altLang="en-US" dirty="0"/>
              <a:t>If you assigned a negative value for </a:t>
            </a:r>
            <a:r>
              <a:rPr lang="en-US" altLang="en-US" u="sng" dirty="0"/>
              <a:t>radius</a:t>
            </a:r>
            <a:r>
              <a:rPr lang="en-US" altLang="en-US" dirty="0"/>
              <a:t> in Listing 2.1, ComputeArea.java, the program would print an invalid result. If the radius is negative, you don't want the program to compute the area. How can you deal with this situation? </a:t>
            </a:r>
          </a:p>
        </p:txBody>
      </p:sp>
      <p:pic>
        <p:nvPicPr>
          <p:cNvPr id="2" name="Picture 1"/>
          <p:cNvPicPr>
            <a:picLocks noChangeAspect="1"/>
          </p:cNvPicPr>
          <p:nvPr/>
        </p:nvPicPr>
        <p:blipFill>
          <a:blip r:embed="rId3"/>
          <a:stretch>
            <a:fillRect/>
          </a:stretch>
        </p:blipFill>
        <p:spPr>
          <a:xfrm>
            <a:off x="2536372" y="2405743"/>
            <a:ext cx="6466114" cy="4245945"/>
          </a:xfrm>
          <a:prstGeom prst="rect">
            <a:avLst/>
          </a:prstGeom>
        </p:spPr>
      </p:pic>
    </p:spTree>
    <p:extLst>
      <p:ext uri="{BB962C8B-B14F-4D97-AF65-F5344CB8AC3E}">
        <p14:creationId xmlns:p14="http://schemas.microsoft.com/office/powerpoint/2010/main" val="266202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208314" y="881742"/>
            <a:ext cx="7772400" cy="533400"/>
          </a:xfrm>
          <a:noFill/>
        </p:spPr>
        <p:txBody>
          <a:bodyPr>
            <a:normAutofit fontScale="90000"/>
          </a:bodyPr>
          <a:lstStyle/>
          <a:p>
            <a:r>
              <a:rPr lang="en-US" altLang="en-US" sz="3900" dirty="0"/>
              <a:t>The </a:t>
            </a:r>
            <a:r>
              <a:rPr lang="en-US" altLang="en-US" sz="3900" dirty="0" err="1">
                <a:latin typeface="Courier New" panose="02070309020205020404" pitchFamily="49" charset="0"/>
              </a:rPr>
              <a:t>boolean</a:t>
            </a:r>
            <a:r>
              <a:rPr lang="en-US" altLang="en-US" sz="3900" dirty="0"/>
              <a:t> Type and Operators</a:t>
            </a:r>
            <a:endParaRPr lang="en-US" altLang="en-US" dirty="0"/>
          </a:p>
        </p:txBody>
      </p:sp>
      <p:sp>
        <p:nvSpPr>
          <p:cNvPr id="9220" name="Rectangle 3"/>
          <p:cNvSpPr>
            <a:spLocks noGrp="1" noChangeArrowheads="1"/>
          </p:cNvSpPr>
          <p:nvPr>
            <p:ph type="body" idx="1"/>
          </p:nvPr>
        </p:nvSpPr>
        <p:spPr>
          <a:xfrm>
            <a:off x="1371600" y="2024743"/>
            <a:ext cx="8305800" cy="4051300"/>
          </a:xfrm>
          <a:noFill/>
        </p:spPr>
        <p:txBody>
          <a:bodyPr/>
          <a:lstStyle/>
          <a:p>
            <a:pPr marL="0" indent="0">
              <a:spcBef>
                <a:spcPct val="100000"/>
              </a:spcBef>
              <a:buNone/>
            </a:pPr>
            <a:r>
              <a:rPr lang="en-US" altLang="en-US" sz="2000" dirty="0"/>
              <a:t>Often in a program you need to compare two values, such as whether </a:t>
            </a:r>
            <a:r>
              <a:rPr lang="en-US" altLang="en-US" sz="2000" dirty="0" err="1"/>
              <a:t>i</a:t>
            </a:r>
            <a:r>
              <a:rPr lang="en-US" altLang="en-US" sz="2000" dirty="0"/>
              <a:t> is greater than j. Java provides six comparison operators (also known as relational operators) that can be used to compare two values. The result of the comparison is a </a:t>
            </a:r>
            <a:r>
              <a:rPr lang="en-US" altLang="en-US" sz="2000" dirty="0" err="1"/>
              <a:t>boolean</a:t>
            </a:r>
            <a:r>
              <a:rPr lang="en-US" altLang="en-US" sz="2000" dirty="0"/>
              <a:t> value: true or false. </a:t>
            </a:r>
          </a:p>
          <a:p>
            <a:pPr marL="0" indent="0">
              <a:spcBef>
                <a:spcPct val="100000"/>
              </a:spcBef>
              <a:buNone/>
            </a:pPr>
            <a:endParaRPr lang="en-US" altLang="en-US" dirty="0"/>
          </a:p>
          <a:p>
            <a:pPr marL="0" indent="0">
              <a:spcBef>
                <a:spcPct val="100000"/>
              </a:spcBef>
              <a:buNone/>
            </a:pPr>
            <a:endParaRPr lang="en-US" altLang="en-US" dirty="0"/>
          </a:p>
          <a:p>
            <a:pPr marL="0" indent="0">
              <a:spcBef>
                <a:spcPct val="100000"/>
              </a:spcBef>
              <a:buNone/>
            </a:pPr>
            <a:r>
              <a:rPr lang="en-US" altLang="en-US" sz="3000" dirty="0" err="1">
                <a:latin typeface="Courier New" panose="02070309020205020404" pitchFamily="49" charset="0"/>
              </a:rPr>
              <a:t>boolean</a:t>
            </a:r>
            <a:r>
              <a:rPr lang="en-US" altLang="en-US" sz="3000" dirty="0">
                <a:latin typeface="Courier New" panose="02070309020205020404" pitchFamily="49" charset="0"/>
              </a:rPr>
              <a:t> b = (1 &gt; 2);</a:t>
            </a:r>
            <a:r>
              <a:rPr lang="en-US" altLang="en-US" dirty="0">
                <a:latin typeface="Book Antiqua" panose="02040602050305030304" pitchFamily="18" charset="0"/>
              </a:rPr>
              <a:t> </a:t>
            </a:r>
            <a:endParaRPr lang="en-US" altLang="en-US" dirty="0"/>
          </a:p>
        </p:txBody>
      </p:sp>
    </p:spTree>
    <p:extLst>
      <p:ext uri="{BB962C8B-B14F-4D97-AF65-F5344CB8AC3E}">
        <p14:creationId xmlns:p14="http://schemas.microsoft.com/office/powerpoint/2010/main" val="2286696564"/>
      </p:ext>
    </p:extLst>
  </p:cSld>
  <p:clrMapOvr>
    <a:masterClrMapping/>
  </p:clrMapOvr>
  <p:transition/>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TC103457515[[fn=View]]</Template>
  <TotalTime>555</TotalTime>
  <Words>2499</Words>
  <Application>Microsoft Office PowerPoint</Application>
  <PresentationFormat>Widescreen</PresentationFormat>
  <Paragraphs>449</Paragraphs>
  <Slides>67</Slides>
  <Notes>21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80" baseType="lpstr">
      <vt:lpstr>Arial</vt:lpstr>
      <vt:lpstr>Book Antiqua</vt:lpstr>
      <vt:lpstr>Calibri</vt:lpstr>
      <vt:lpstr>Century Schoolbook</vt:lpstr>
      <vt:lpstr>Courier</vt:lpstr>
      <vt:lpstr>Courier New</vt:lpstr>
      <vt:lpstr>Forte</vt:lpstr>
      <vt:lpstr>Monotype Sorts</vt:lpstr>
      <vt:lpstr>Times New Roman</vt:lpstr>
      <vt:lpstr>Wingdings 2</vt:lpstr>
      <vt:lpstr>View</vt:lpstr>
      <vt:lpstr>Picture</vt:lpstr>
      <vt:lpstr>Microsoft Word Picture</vt:lpstr>
      <vt:lpstr>ICS 141 – Programming With Objects</vt:lpstr>
      <vt:lpstr>Schedule</vt:lpstr>
      <vt:lpstr>Quiz #1</vt:lpstr>
      <vt:lpstr>Programming Errors</vt:lpstr>
      <vt:lpstr>Syntax Errors</vt:lpstr>
      <vt:lpstr>Runtime Errors</vt:lpstr>
      <vt:lpstr>Logic Errors</vt:lpstr>
      <vt:lpstr>Motivations</vt:lpstr>
      <vt:lpstr>The boolean Type and Operators</vt:lpstr>
      <vt:lpstr>Comparison Operators</vt:lpstr>
      <vt:lpstr>Conditional Operators</vt:lpstr>
      <vt:lpstr>Conditional Operators</vt:lpstr>
      <vt:lpstr>One-way if Statements</vt:lpstr>
      <vt:lpstr>Note</vt:lpstr>
      <vt:lpstr>Simple if Demo</vt:lpstr>
      <vt:lpstr>The Two-way if Statement</vt:lpstr>
      <vt:lpstr>if-else Example</vt:lpstr>
      <vt:lpstr>Multiple Alternative if Statements</vt:lpstr>
      <vt:lpstr>Multi-Way if-else Statements</vt:lpstr>
      <vt:lpstr>Trace if-else statement</vt:lpstr>
      <vt:lpstr>Trace if-else statement</vt:lpstr>
      <vt:lpstr>Trace if-else statement</vt:lpstr>
      <vt:lpstr>Trace if-else statement</vt:lpstr>
      <vt:lpstr>Trace if-else statement</vt:lpstr>
      <vt:lpstr>Example</vt:lpstr>
      <vt:lpstr>Note</vt:lpstr>
      <vt:lpstr>Note, cont.</vt:lpstr>
      <vt:lpstr>Common Errors</vt:lpstr>
      <vt:lpstr>CAUTION</vt:lpstr>
      <vt:lpstr>Exercise 2(a)</vt:lpstr>
      <vt:lpstr>Loops</vt:lpstr>
      <vt:lpstr>Motivations</vt:lpstr>
      <vt:lpstr>Opening Problem</vt:lpstr>
      <vt:lpstr>Introducing while Loops</vt:lpstr>
      <vt:lpstr>while Loop Flow Chart</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Ending a Loop with a Sentinel Value </vt:lpstr>
      <vt:lpstr>do-while Loop</vt:lpstr>
      <vt:lpstr>for Loops</vt:lpstr>
      <vt:lpstr>Trace for Loop</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Which Loop to Use?</vt:lpstr>
      <vt:lpstr>Recommendations</vt:lpstr>
      <vt:lpstr>Exercise 2(b)</vt:lpstr>
      <vt:lpstr>Casting</vt:lpstr>
      <vt:lpstr>Casting</vt:lpstr>
      <vt:lpstr>Casting</vt:lpstr>
      <vt:lpstr>Casting</vt:lpstr>
      <vt:lpstr>Casting</vt:lpstr>
      <vt:lpstr>Assignment #2</vt:lpstr>
      <vt:lpstr>Lab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141 – Programming With Objects</dc:title>
  <dc:creator>Microsoft account</dc:creator>
  <cp:lastModifiedBy>Rob</cp:lastModifiedBy>
  <cp:revision>104</cp:revision>
  <dcterms:created xsi:type="dcterms:W3CDTF">2014-08-27T01:00:04Z</dcterms:created>
  <dcterms:modified xsi:type="dcterms:W3CDTF">2019-05-22T00:36:25Z</dcterms:modified>
</cp:coreProperties>
</file>