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2"/>
  </p:notesMasterIdLst>
  <p:sldIdLst>
    <p:sldId id="256" r:id="rId2"/>
    <p:sldId id="257" r:id="rId3"/>
    <p:sldId id="265" r:id="rId4"/>
    <p:sldId id="346" r:id="rId5"/>
    <p:sldId id="366" r:id="rId6"/>
    <p:sldId id="364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9" r:id="rId29"/>
    <p:sldId id="284" r:id="rId30"/>
    <p:sldId id="285" r:id="rId31"/>
    <p:sldId id="286" r:id="rId32"/>
    <p:sldId id="300" r:id="rId33"/>
    <p:sldId id="288" r:id="rId34"/>
    <p:sldId id="299" r:id="rId35"/>
    <p:sldId id="290" r:id="rId36"/>
    <p:sldId id="291" r:id="rId37"/>
    <p:sldId id="292" r:id="rId38"/>
    <p:sldId id="293" r:id="rId39"/>
    <p:sldId id="294" r:id="rId40"/>
    <p:sldId id="298" r:id="rId41"/>
    <p:sldId id="297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21" r:id="rId60"/>
    <p:sldId id="345" r:id="rId61"/>
    <p:sldId id="322" r:id="rId62"/>
    <p:sldId id="323" r:id="rId63"/>
    <p:sldId id="325" r:id="rId64"/>
    <p:sldId id="326" r:id="rId65"/>
    <p:sldId id="301" r:id="rId66"/>
    <p:sldId id="365" r:id="rId67"/>
    <p:sldId id="327" r:id="rId68"/>
    <p:sldId id="330" r:id="rId69"/>
    <p:sldId id="329" r:id="rId70"/>
    <p:sldId id="331" r:id="rId71"/>
    <p:sldId id="332" r:id="rId72"/>
    <p:sldId id="334" r:id="rId73"/>
    <p:sldId id="335" r:id="rId74"/>
    <p:sldId id="336" r:id="rId75"/>
    <p:sldId id="337" r:id="rId76"/>
    <p:sldId id="339" r:id="rId77"/>
    <p:sldId id="341" r:id="rId78"/>
    <p:sldId id="342" r:id="rId79"/>
    <p:sldId id="343" r:id="rId80"/>
    <p:sldId id="344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D9B6A-6469-470B-A75D-CBE0359A927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1A205-AE64-479C-8963-18F37732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161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564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214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5263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200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67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042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075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462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1674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40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9899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125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49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4105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802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745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0467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217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7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0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A6671-7F59-4CD3-9399-6713621598B3}" type="slidenum">
              <a:rPr lang="en-US"/>
              <a:pPr/>
              <a:t>43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882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282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35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580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6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47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927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ICS 141 – Programming With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 – Robert Jahn</a:t>
            </a:r>
          </a:p>
          <a:p>
            <a:r>
              <a:rPr lang="en-US" dirty="0" smtClean="0"/>
              <a:t>Based on the slides of Dr. Daniel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194" y="441990"/>
            <a:ext cx="7872412" cy="701675"/>
          </a:xfrm>
        </p:spPr>
        <p:txBody>
          <a:bodyPr/>
          <a:lstStyle/>
          <a:p>
            <a:r>
              <a:rPr lang="en-US" sz="4000" dirty="0"/>
              <a:t>Solution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524001" y="19519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61473" y="1378179"/>
            <a:ext cx="8832850" cy="5216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b="1">
                <a:solidFill>
                  <a:schemeClr val="bg2"/>
                </a:solidFill>
              </a:rPr>
              <a:t>public static int </a:t>
            </a:r>
            <a:r>
              <a:rPr lang="en-US" sz="2800">
                <a:solidFill>
                  <a:schemeClr val="bg2"/>
                </a:solidFill>
              </a:rPr>
              <a:t>sum(</a:t>
            </a:r>
            <a:r>
              <a:rPr lang="en-US" sz="2800" b="1">
                <a:solidFill>
                  <a:schemeClr val="bg2"/>
                </a:solidFill>
              </a:rPr>
              <a:t>int</a:t>
            </a:r>
            <a:r>
              <a:rPr lang="en-US" sz="2800">
                <a:solidFill>
                  <a:schemeClr val="bg2"/>
                </a:solidFill>
              </a:rPr>
              <a:t> i1, </a:t>
            </a:r>
            <a:r>
              <a:rPr lang="en-US" sz="2800" b="1">
                <a:solidFill>
                  <a:schemeClr val="bg2"/>
                </a:solidFill>
              </a:rPr>
              <a:t>int</a:t>
            </a:r>
            <a:r>
              <a:rPr lang="en-US" sz="2800">
                <a:solidFill>
                  <a:schemeClr val="bg2"/>
                </a:solidFill>
              </a:rPr>
              <a:t> i2) {</a:t>
            </a:r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  int </a:t>
            </a:r>
            <a:r>
              <a:rPr lang="en-US" sz="2800">
                <a:solidFill>
                  <a:schemeClr val="bg2"/>
                </a:solidFill>
              </a:rPr>
              <a:t>sum = 0;</a:t>
            </a:r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  for (int</a:t>
            </a:r>
            <a:r>
              <a:rPr lang="en-US" sz="2800">
                <a:solidFill>
                  <a:schemeClr val="bg2"/>
                </a:solidFill>
              </a:rPr>
              <a:t> i = i1; i &lt;= i2; i++)</a:t>
            </a:r>
          </a:p>
          <a:p>
            <a:r>
              <a:rPr lang="en-US" sz="2800">
                <a:solidFill>
                  <a:schemeClr val="bg2"/>
                </a:solidFill>
              </a:rPr>
              <a:t>    sum += i;</a:t>
            </a:r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  return </a:t>
            </a:r>
            <a:r>
              <a:rPr lang="en-US" sz="2800">
                <a:solidFill>
                  <a:schemeClr val="bg2"/>
                </a:solidFill>
              </a:rPr>
              <a:t>sum;</a:t>
            </a:r>
          </a:p>
          <a:p>
            <a:r>
              <a:rPr lang="en-US" sz="2800">
                <a:solidFill>
                  <a:schemeClr val="bg2"/>
                </a:solidFill>
              </a:rPr>
              <a:t>}</a:t>
            </a:r>
          </a:p>
          <a:p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public static void </a:t>
            </a:r>
            <a:r>
              <a:rPr lang="en-US" sz="2800">
                <a:solidFill>
                  <a:schemeClr val="bg2"/>
                </a:solidFill>
              </a:rPr>
              <a:t>main(String[] args) {</a:t>
            </a:r>
          </a:p>
          <a:p>
            <a:r>
              <a:rPr lang="en-US" sz="2800">
                <a:solidFill>
                  <a:schemeClr val="bg2"/>
                </a:solidFill>
              </a:rPr>
              <a:t>  System.out.println("Sum from 1 to 10 is " + sum(1, 10));</a:t>
            </a:r>
          </a:p>
          <a:p>
            <a:r>
              <a:rPr lang="en-US" sz="2800">
                <a:solidFill>
                  <a:schemeClr val="bg2"/>
                </a:solidFill>
              </a:rPr>
              <a:t>  System.out.println("Sum from 20 to 30 is " + sum(20, 30));</a:t>
            </a:r>
          </a:p>
          <a:p>
            <a:r>
              <a:rPr lang="en-US" sz="2800">
                <a:solidFill>
                  <a:schemeClr val="bg2"/>
                </a:solidFill>
              </a:rPr>
              <a:t>  System.out.println("Sum from 35 to 45 is " + sum(35, 45));</a:t>
            </a:r>
          </a:p>
          <a:p>
            <a:r>
              <a:rPr lang="en-US" sz="2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61194" y="1413104"/>
            <a:ext cx="5492750" cy="25733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7158491" y="4849814"/>
            <a:ext cx="15748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7361465" y="5310189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7361465" y="5718404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01"/>
    </mc:Choice>
    <mc:Fallback xmlns="">
      <p:transition spd="slow" advTm="13230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721372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Methods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44286" y="1504654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/>
              <a:t>A method is a collection of statements that are grouped together to perform an operation.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610100" y="2314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295775" y="24574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1524000" y="220756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844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94921"/>
              </p:ext>
            </p:extLst>
          </p:nvPr>
        </p:nvGraphicFramePr>
        <p:xfrm>
          <a:off x="633413" y="294546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94546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0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60"/>
    </mc:Choice>
    <mc:Fallback xmlns="">
      <p:transition spd="slow" advTm="743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6061" y="764887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Signature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23900" y="161849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/>
              <a:t>Method signature</a:t>
            </a:r>
            <a:r>
              <a:rPr lang="en-US" dirty="0"/>
              <a:t> is the combination of the method name and the parameter list.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610100" y="2314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295775" y="24574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1524000" y="220756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2049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99653"/>
              </p:ext>
            </p:extLst>
          </p:nvPr>
        </p:nvGraphicFramePr>
        <p:xfrm>
          <a:off x="776061" y="2883248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061" y="2883248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3744460" y="3786212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39"/>
    </mc:Choice>
    <mc:Fallback xmlns="">
      <p:transition spd="slow" advTm="7143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98922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Formal Parameters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23900" y="1570459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The variables defined in the method header are known as </a:t>
            </a:r>
            <a:r>
              <a:rPr lang="en-US" sz="2800" i="1" dirty="0"/>
              <a:t>formal parameters</a:t>
            </a:r>
            <a:r>
              <a:rPr lang="en-US" sz="2800" dirty="0"/>
              <a:t>.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10100" y="2314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295775" y="24574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1524000" y="220756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225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42011"/>
              </p:ext>
            </p:extLst>
          </p:nvPr>
        </p:nvGraphicFramePr>
        <p:xfrm>
          <a:off x="732518" y="3033416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18" y="3033416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595938" y="4083695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551250" y="4083696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13"/>
    </mc:Choice>
    <mc:Fallback xmlns="">
      <p:transition spd="slow" advTm="2621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24154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Actual Parameters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41351" y="167777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When a method is invoked, you pass a value to the parameter. This value is referred to as </a:t>
            </a:r>
            <a:r>
              <a:rPr lang="en-US" i="1" dirty="0"/>
              <a:t>actual parameter or argument</a:t>
            </a:r>
            <a:r>
              <a:rPr lang="en-US" dirty="0"/>
              <a:t>.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610100" y="2314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295775" y="24574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1524000" y="220756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245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06131"/>
              </p:ext>
            </p:extLst>
          </p:nvPr>
        </p:nvGraphicFramePr>
        <p:xfrm>
          <a:off x="641351" y="2976266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1" y="2976266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8181975" y="3815443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93"/>
    </mc:Choice>
    <mc:Fallback xmlns="">
      <p:transition spd="slow" advTm="210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521573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Value Type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23660" y="1165535"/>
            <a:ext cx="845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A method may return a value. The </a:t>
            </a:r>
            <a:r>
              <a:rPr lang="en-US" u="sng" dirty="0" err="1"/>
              <a:t>returnValueType</a:t>
            </a:r>
            <a:r>
              <a:rPr lang="en-US" dirty="0"/>
              <a:t> is the data type of the value the method returns. If the method does not return a value, the </a:t>
            </a:r>
            <a:r>
              <a:rPr lang="en-US" u="sng" dirty="0" err="1"/>
              <a:t>returnValueType</a:t>
            </a:r>
            <a:r>
              <a:rPr lang="en-US" dirty="0"/>
              <a:t> is the keyword </a:t>
            </a:r>
            <a:r>
              <a:rPr lang="en-US" u="sng" dirty="0"/>
              <a:t>void</a:t>
            </a:r>
            <a:r>
              <a:rPr lang="en-US" dirty="0"/>
              <a:t>. For example, the </a:t>
            </a:r>
            <a:r>
              <a:rPr lang="en-US" u="sng" dirty="0" err="1"/>
              <a:t>returnValueType</a:t>
            </a:r>
            <a:r>
              <a:rPr lang="en-US" dirty="0"/>
              <a:t> in the </a:t>
            </a:r>
            <a:r>
              <a:rPr lang="en-US" u="sng" dirty="0"/>
              <a:t>main</a:t>
            </a:r>
            <a:r>
              <a:rPr lang="en-US" dirty="0"/>
              <a:t> method is </a:t>
            </a:r>
            <a:r>
              <a:rPr lang="en-US" u="sng" dirty="0"/>
              <a:t>void</a:t>
            </a:r>
            <a:r>
              <a:rPr lang="en-US" dirty="0"/>
              <a:t>.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610100" y="2314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4295775" y="24574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1524000" y="220756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266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7280"/>
              </p:ext>
            </p:extLst>
          </p:nvPr>
        </p:nvGraphicFramePr>
        <p:xfrm>
          <a:off x="623660" y="3004841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660" y="3004841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190762" y="4090614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000931" y="5866947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325"/>
    </mc:Choice>
    <mc:Fallback xmlns="">
      <p:transition spd="slow" advTm="8132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1115" y="315686"/>
            <a:ext cx="7772400" cy="762000"/>
          </a:xfrm>
        </p:spPr>
        <p:txBody>
          <a:bodyPr/>
          <a:lstStyle/>
          <a:p>
            <a:r>
              <a:rPr lang="en-US" dirty="0" smtClean="0"/>
              <a:t>Calling Methods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653143" y="1220787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/>
              <a:t>Testing the </a:t>
            </a:r>
            <a:r>
              <a:rPr lang="en-US" sz="3200" dirty="0">
                <a:latin typeface="Courier New" panose="02070309020205020404" pitchFamily="49" charset="0"/>
              </a:rPr>
              <a:t>max</a:t>
            </a:r>
            <a:r>
              <a:rPr lang="en-US" sz="3200" dirty="0"/>
              <a:t> method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This program demonstrates calling a method max to return the largest of the </a:t>
            </a:r>
            <a:r>
              <a:rPr lang="en-US" sz="3200" dirty="0">
                <a:latin typeface="Courier New" panose="02070309020205020404" pitchFamily="49" charset="0"/>
              </a:rPr>
              <a:t>int</a:t>
            </a:r>
            <a:r>
              <a:rPr lang="en-US" sz="3200" dirty="0"/>
              <a:t>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54" y="3019425"/>
            <a:ext cx="4986102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99"/>
    </mc:Choice>
    <mc:Fallback xmlns="">
      <p:transition spd="slow" advTm="5879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smtClean="0"/>
              <a:t>Calling Methods, cont.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307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02956"/>
              </p:ext>
            </p:extLst>
          </p:nvPr>
        </p:nvGraphicFramePr>
        <p:xfrm>
          <a:off x="1371600" y="1975526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Picture" r:id="rId4" imgW="4232148" imgH="1598676" progId="Word.Picture.8">
                  <p:embed/>
                </p:oleObj>
              </mc:Choice>
              <mc:Fallback>
                <p:oleObj name="Picture" r:id="rId4" imgW="4232148" imgH="15986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75526"/>
                        <a:ext cx="86106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415365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59"/>
    </mc:Choice>
    <mc:Fallback xmlns="">
      <p:transition spd="slow" advTm="10935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1908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4214814" y="1201739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i is now 5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9295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7"/>
    </mc:Choice>
    <mc:Fallback xmlns="">
      <p:transition spd="slow" advTm="1184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909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4214814" y="1201739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j is now 2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9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9"/>
    </mc:Choice>
    <mc:Fallback xmlns="">
      <p:transition spd="slow" advTm="969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828800"/>
            <a:ext cx="10863943" cy="50292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Announcements/Reminders						6:00 – 6:05</a:t>
            </a:r>
          </a:p>
          <a:p>
            <a:r>
              <a:rPr lang="en-US" sz="2400" dirty="0" smtClean="0"/>
              <a:t>Review Session – Quiz #1/Exercise #1/Assignment #1			6:05 – 6:20</a:t>
            </a:r>
          </a:p>
          <a:p>
            <a:r>
              <a:rPr lang="en-US" sz="2400" dirty="0" smtClean="0"/>
              <a:t>Quiz #2									6:20 – 6:40</a:t>
            </a:r>
          </a:p>
          <a:p>
            <a:r>
              <a:rPr lang="en-US" sz="2400" dirty="0" smtClean="0"/>
              <a:t>Methods									6:40 – 7:10</a:t>
            </a:r>
          </a:p>
          <a:p>
            <a:r>
              <a:rPr lang="en-US" sz="2400" dirty="0" smtClean="0"/>
              <a:t>Exercise </a:t>
            </a:r>
            <a:r>
              <a:rPr lang="en-US" sz="2400" dirty="0"/>
              <a:t>3</a:t>
            </a:r>
            <a:r>
              <a:rPr lang="en-US" sz="2400" dirty="0" smtClean="0"/>
              <a:t>(a) + Break							7:10 – 7:25</a:t>
            </a:r>
          </a:p>
          <a:p>
            <a:r>
              <a:rPr lang="en-US" sz="2400" dirty="0" smtClean="0"/>
              <a:t>Method Overloading							7:25 – 7:35</a:t>
            </a:r>
          </a:p>
          <a:p>
            <a:r>
              <a:rPr lang="en-US" sz="2400" dirty="0" smtClean="0"/>
              <a:t>Arrays									7:35 – 8:00</a:t>
            </a:r>
          </a:p>
          <a:p>
            <a:r>
              <a:rPr lang="en-US" sz="2400" dirty="0"/>
              <a:t>Exercise </a:t>
            </a:r>
            <a:r>
              <a:rPr lang="en-US" sz="2400" dirty="0" smtClean="0"/>
              <a:t>3(b</a:t>
            </a:r>
            <a:r>
              <a:rPr lang="en-US" sz="2400" dirty="0"/>
              <a:t>)								</a:t>
            </a:r>
            <a:r>
              <a:rPr lang="en-US" sz="2400" dirty="0" smtClean="0"/>
              <a:t>8:00 </a:t>
            </a:r>
            <a:r>
              <a:rPr lang="en-US" sz="2400" dirty="0"/>
              <a:t>– </a:t>
            </a:r>
            <a:r>
              <a:rPr lang="en-US" sz="2400" dirty="0" smtClean="0"/>
              <a:t>8:10</a:t>
            </a:r>
          </a:p>
          <a:p>
            <a:r>
              <a:rPr lang="en-US" sz="2400" dirty="0" smtClean="0"/>
              <a:t>Begin 2D Arrays								8:10 – 8:30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754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4214814" y="1201739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invoke max(i, j)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41247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0"/>
    </mc:Choice>
    <mc:Fallback xmlns="">
      <p:transition spd="slow" advTm="263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7286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8920" name="AutoShape 7"/>
          <p:cNvSpPr>
            <a:spLocks noChangeArrowheads="1"/>
          </p:cNvSpPr>
          <p:nvPr/>
        </p:nvSpPr>
        <p:spPr bwMode="auto">
          <a:xfrm>
            <a:off x="4214814" y="931864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invoke max(i, j)</a:t>
            </a:r>
          </a:p>
          <a:p>
            <a:pPr algn="ctr"/>
            <a:r>
              <a:rPr lang="en-US" sz="1800"/>
              <a:t>Pass the value of i to num1</a:t>
            </a:r>
          </a:p>
          <a:p>
            <a:pPr algn="ctr"/>
            <a:r>
              <a:rPr lang="en-US" sz="1800"/>
              <a:t>Pass the value of j to num2</a:t>
            </a: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V="1">
            <a:off x="3368675" y="2314576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7896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82"/>
    </mc:Choice>
    <mc:Fallback xmlns="">
      <p:transition spd="slow" advTm="2818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6172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>
            <a:off x="4214814" y="1201739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declare variable result</a:t>
            </a: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V="1">
            <a:off x="3368675" y="2314576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8013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2"/>
    </mc:Choice>
    <mc:Fallback xmlns="">
      <p:transition spd="slow" advTm="1149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43014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6172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4214814" y="971551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(num1 &gt; num2) is true since num1 is 5 and num2 is 2</a:t>
            </a: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 flipV="1">
            <a:off x="3368675" y="2314576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8327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8"/>
    </mc:Choice>
    <mc:Fallback xmlns="">
      <p:transition spd="slow" advTm="2023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6172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5064" name="AutoShape 7"/>
          <p:cNvSpPr>
            <a:spLocks noChangeArrowheads="1"/>
          </p:cNvSpPr>
          <p:nvPr/>
        </p:nvSpPr>
        <p:spPr bwMode="auto">
          <a:xfrm>
            <a:off x="4214814" y="971551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result is now 5</a:t>
            </a: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V="1">
            <a:off x="3368675" y="2314576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8299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2"/>
    </mc:Choice>
    <mc:Fallback xmlns="">
      <p:transition spd="slow" advTm="1054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6172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7112" name="AutoShape 7"/>
          <p:cNvSpPr>
            <a:spLocks noChangeArrowheads="1"/>
          </p:cNvSpPr>
          <p:nvPr/>
        </p:nvSpPr>
        <p:spPr bwMode="auto">
          <a:xfrm>
            <a:off x="4214814" y="1201739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return result, which is 5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 flipV="1">
            <a:off x="3368675" y="2314576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0145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1"/>
    </mc:Choice>
    <mc:Fallback xmlns="">
      <p:transition spd="slow" advTm="2018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49158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1947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9160" name="AutoShape 7"/>
          <p:cNvSpPr>
            <a:spLocks noChangeArrowheads="1"/>
          </p:cNvSpPr>
          <p:nvPr/>
        </p:nvSpPr>
        <p:spPr bwMode="auto">
          <a:xfrm>
            <a:off x="4214814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return max(i, j) and assign the return value to k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H="1" flipV="1">
            <a:off x="3368676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43874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70"/>
    </mc:Choice>
    <mc:Fallback xmlns="">
      <p:transition spd="slow" advTm="2127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533900" y="2743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1755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947863" y="2968626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08" name="AutoShape 7"/>
          <p:cNvSpPr>
            <a:spLocks noChangeArrowheads="1"/>
          </p:cNvSpPr>
          <p:nvPr/>
        </p:nvSpPr>
        <p:spPr bwMode="auto">
          <a:xfrm>
            <a:off x="4214814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Execute the print statement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0178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6"/>
    </mc:Choice>
    <mc:Fallback xmlns="">
      <p:transition spd="slow" advTm="1950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86" y="452846"/>
            <a:ext cx="9692640" cy="1325562"/>
          </a:xfrm>
        </p:spPr>
        <p:txBody>
          <a:bodyPr/>
          <a:lstStyle/>
          <a:p>
            <a:r>
              <a:rPr lang="en-US" dirty="0" smtClean="0"/>
              <a:t>Good Code?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6" y="2147886"/>
            <a:ext cx="8419421" cy="44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486" y="43372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CAUTION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69723" y="1119521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A </a:t>
            </a:r>
            <a:r>
              <a:rPr lang="en-US" sz="2400" u="sng" dirty="0"/>
              <a:t>return</a:t>
            </a:r>
            <a:r>
              <a:rPr lang="en-US" sz="2400" dirty="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815748" y="5270501"/>
            <a:ext cx="84582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To fix this problem, delete </a:t>
            </a:r>
            <a:r>
              <a:rPr lang="en-US" i="1" u="sng" dirty="0"/>
              <a:t>if (n &lt; 0)</a:t>
            </a:r>
            <a:r>
              <a:rPr lang="en-US" dirty="0"/>
              <a:t> in (a), so that the compiler will see a </a:t>
            </a:r>
            <a:r>
              <a:rPr lang="en-US" u="sng" dirty="0"/>
              <a:t>return</a:t>
            </a:r>
            <a:r>
              <a:rPr lang="en-US" dirty="0"/>
              <a:t> statement to be reached regardless of how the </a:t>
            </a:r>
            <a:r>
              <a:rPr lang="en-US" u="sng" dirty="0"/>
              <a:t>if</a:t>
            </a:r>
            <a:r>
              <a:rPr lang="en-US" dirty="0"/>
              <a:t> statement is evaluated.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1524001" y="26234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53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373018"/>
              </p:ext>
            </p:extLst>
          </p:nvPr>
        </p:nvGraphicFramePr>
        <p:xfrm>
          <a:off x="869723" y="3023542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Picture" r:id="rId4" imgW="4622800" imgH="1193800" progId="Word.Picture.8">
                  <p:embed/>
                </p:oleObj>
              </mc:Choice>
              <mc:Fallback>
                <p:oleObj name="Picture" r:id="rId4" imgW="4622800" imgH="1193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23" y="3023542"/>
                        <a:ext cx="8404225" cy="2166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3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96"/>
    </mc:Choice>
    <mc:Fallback xmlns="">
      <p:transition spd="slow" advTm="962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Review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1807527"/>
            <a:ext cx="9729924" cy="4114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3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9343" y="631371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Reuse Methods from Other Classes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29343" y="1567543"/>
            <a:ext cx="8458200" cy="5181600"/>
          </a:xfrm>
        </p:spPr>
        <p:txBody>
          <a:bodyPr/>
          <a:lstStyle/>
          <a:p>
            <a:pPr marL="0" indent="0">
              <a:buNone/>
            </a:pPr>
            <a:endParaRPr lang="en-US" sz="2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cs typeface="Courier New" panose="02070309020205020404" pitchFamily="49" charset="0"/>
              </a:rPr>
              <a:t>NOTE: One of the benefits of methods is for reuse. The </a:t>
            </a:r>
            <a:r>
              <a:rPr lang="en-US" sz="2600" u="sng" dirty="0">
                <a:cs typeface="Courier New" panose="02070309020205020404" pitchFamily="49" charset="0"/>
              </a:rPr>
              <a:t>max</a:t>
            </a:r>
            <a:r>
              <a:rPr lang="en-US" sz="2600" dirty="0">
                <a:cs typeface="Courier New" panose="02070309020205020404" pitchFamily="49" charset="0"/>
              </a:rPr>
              <a:t> method can be invoked from any class besides </a:t>
            </a:r>
            <a:r>
              <a:rPr lang="en-US" sz="2600" u="sng" dirty="0" err="1">
                <a:cs typeface="Courier New" panose="02070309020205020404" pitchFamily="49" charset="0"/>
              </a:rPr>
              <a:t>TestMax</a:t>
            </a:r>
            <a:r>
              <a:rPr lang="en-US" sz="2600" dirty="0">
                <a:cs typeface="Courier New" panose="02070309020205020404" pitchFamily="49" charset="0"/>
              </a:rPr>
              <a:t>. If you create a new class </a:t>
            </a:r>
            <a:r>
              <a:rPr lang="en-US" sz="2600" u="sng" dirty="0">
                <a:cs typeface="Courier New" panose="02070309020205020404" pitchFamily="49" charset="0"/>
              </a:rPr>
              <a:t>Test</a:t>
            </a:r>
            <a:r>
              <a:rPr lang="en-US" sz="2600" dirty="0">
                <a:cs typeface="Courier New" panose="02070309020205020404" pitchFamily="49" charset="0"/>
              </a:rPr>
              <a:t>, you can invoke the </a:t>
            </a:r>
            <a:r>
              <a:rPr lang="en-US" sz="2600" u="sng" dirty="0">
                <a:cs typeface="Courier New" panose="02070309020205020404" pitchFamily="49" charset="0"/>
              </a:rPr>
              <a:t>max</a:t>
            </a:r>
            <a:r>
              <a:rPr lang="en-US" sz="2600" dirty="0">
                <a:cs typeface="Courier New" panose="02070309020205020404" pitchFamily="49" charset="0"/>
              </a:rPr>
              <a:t> method using </a:t>
            </a:r>
            <a:r>
              <a:rPr lang="en-US" sz="2600" u="sng" dirty="0" err="1">
                <a:cs typeface="Courier New" panose="02070309020205020404" pitchFamily="49" charset="0"/>
              </a:rPr>
              <a:t>ClassName.methodName</a:t>
            </a:r>
            <a:r>
              <a:rPr lang="en-US" sz="2600" dirty="0">
                <a:cs typeface="Courier New" panose="02070309020205020404" pitchFamily="49" charset="0"/>
              </a:rPr>
              <a:t> (e.g., </a:t>
            </a:r>
            <a:r>
              <a:rPr lang="en-US" sz="2600" u="sng" dirty="0" err="1">
                <a:cs typeface="Courier New" panose="02070309020205020404" pitchFamily="49" charset="0"/>
              </a:rPr>
              <a:t>TestMax.max</a:t>
            </a:r>
            <a:r>
              <a:rPr lang="en-US" sz="2600" dirty="0">
                <a:cs typeface="Courier New" panose="02070309020205020404" pitchFamily="49" charset="0"/>
              </a:rPr>
              <a:t>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8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44"/>
    </mc:Choice>
    <mc:Fallback xmlns="">
      <p:transition spd="slow" advTm="6374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9857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Method Example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62000" y="1735138"/>
            <a:ext cx="4016829" cy="449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This type of method does not return a value. The method performs some actions</a:t>
            </a:r>
            <a:r>
              <a:rPr lang="en-US" sz="2800" dirty="0" smtClean="0"/>
              <a:t>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/>
              <a:t>Something to note here. If the method is void, we do not need to use the return keyword. However, we still can.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12" y="489857"/>
            <a:ext cx="4572576" cy="63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84"/>
    </mc:Choice>
    <mc:Fallback xmlns="">
      <p:transition spd="slow" advTm="111884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9857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Method Example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35428" y="1349830"/>
            <a:ext cx="4016829" cy="53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/>
              <a:t>How many types will this print “hello”? Will it print “After the loop.”?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/>
              <a:t>Return here will take us out of the method completely.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/>
              <a:t>What would we use if we wanted to only jump out of the loop and not the entire method?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38" y="1756910"/>
            <a:ext cx="6696075" cy="49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84"/>
    </mc:Choice>
    <mc:Fallback xmlns="">
      <p:transition spd="slow" advTm="111884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5172" y="250371"/>
            <a:ext cx="7772400" cy="1428750"/>
          </a:xfrm>
        </p:spPr>
        <p:txBody>
          <a:bodyPr/>
          <a:lstStyle/>
          <a:p>
            <a:r>
              <a:rPr lang="en-US" dirty="0" smtClean="0"/>
              <a:t>Pass by Value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6020" name="Text Box 7"/>
          <p:cNvSpPr txBox="1">
            <a:spLocks noChangeArrowheads="1"/>
          </p:cNvSpPr>
          <p:nvPr/>
        </p:nvSpPr>
        <p:spPr bwMode="auto">
          <a:xfrm>
            <a:off x="718458" y="2090057"/>
            <a:ext cx="363582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/>
              <a:t>Testing Pass by </a:t>
            </a:r>
            <a:r>
              <a:rPr lang="en-US" sz="3200" dirty="0" smtClean="0"/>
              <a:t>value. </a:t>
            </a:r>
            <a:endParaRPr lang="en-US" sz="3200" dirty="0"/>
          </a:p>
          <a:p>
            <a:pPr>
              <a:spcBef>
                <a:spcPct val="50000"/>
              </a:spcBef>
            </a:pPr>
            <a:r>
              <a:rPr lang="en-US" sz="3200" dirty="0"/>
              <a:t>This program demonstrates passing values to the methods.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2" y="1679121"/>
            <a:ext cx="6820958" cy="47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319"/>
    </mc:Choice>
    <mc:Fallback xmlns="">
      <p:transition spd="slow" advTm="153319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17" y="0"/>
            <a:ext cx="9692640" cy="892629"/>
          </a:xfrm>
        </p:spPr>
        <p:txBody>
          <a:bodyPr/>
          <a:lstStyle/>
          <a:p>
            <a:r>
              <a:rPr lang="en-US" dirty="0" smtClean="0"/>
              <a:t>Pass by value vs pass by reference.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01" y="1174288"/>
            <a:ext cx="3506070" cy="4351337"/>
          </a:xfrm>
        </p:spPr>
        <p:txBody>
          <a:bodyPr/>
          <a:lstStyle/>
          <a:p>
            <a:r>
              <a:rPr lang="en-US" dirty="0" smtClean="0"/>
              <a:t>Coming from other languages, you may have heard of another passing scheme: pass by reference.</a:t>
            </a:r>
          </a:p>
          <a:p>
            <a:pPr lvl="1"/>
            <a:r>
              <a:rPr lang="en-US" dirty="0" smtClean="0"/>
              <a:t>C++ for example</a:t>
            </a:r>
          </a:p>
          <a:p>
            <a:endParaRPr lang="en-US" dirty="0"/>
          </a:p>
          <a:p>
            <a:r>
              <a:rPr lang="en-US" dirty="0" smtClean="0"/>
              <a:t>In java, technically speaking, we only ever perform pass-by-value.</a:t>
            </a:r>
          </a:p>
          <a:p>
            <a:pPr lvl="1"/>
            <a:r>
              <a:rPr lang="en-US" dirty="0" smtClean="0"/>
              <a:t>This goes against the normal thinking that we use pass by reference whenever we pass a reference variable.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117" y="6041571"/>
            <a:ext cx="1085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this would not work as you’d expect. The String will not be capitalized within the main method. It will only be capitalized within the scope </a:t>
            </a:r>
            <a:r>
              <a:rPr lang="en-US" smtClean="0"/>
              <a:t>of the method.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4" y="1174287"/>
            <a:ext cx="7696199" cy="47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Overloading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Java allows us to redefine methods with the same name. This is useful when we want to define a method that performs a very similar task to a pre-existing method, but differs in terms of the method signature.</a:t>
            </a:r>
          </a:p>
          <a:p>
            <a:endParaRPr lang="en-US"/>
          </a:p>
          <a:p>
            <a:r>
              <a:rPr lang="en-US" smtClean="0"/>
              <a:t>For instance, say we have a method to add two double values. We can write another version of the method which accepts as input three parameters.</a:t>
            </a:r>
          </a:p>
          <a:p>
            <a:endParaRPr lang="en-US"/>
          </a:p>
          <a:p>
            <a:r>
              <a:rPr lang="en-US" smtClean="0"/>
              <a:t>This is called overloading a method.</a:t>
            </a:r>
          </a:p>
          <a:p>
            <a:endParaRPr lang="en-US"/>
          </a:p>
          <a:p>
            <a:r>
              <a:rPr lang="en-US" smtClean="0"/>
              <a:t>This occurs at compile time and the compiler chooses which method ‘fits’ best.</a:t>
            </a:r>
          </a:p>
          <a:p>
            <a:pPr lvl="1"/>
            <a:r>
              <a:rPr lang="en-US" smtClean="0"/>
              <a:t>This ‘fitting’ is based on which method most closely matches the input parameters given in the call to the method.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Overloading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3" y="1937657"/>
            <a:ext cx="1048299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Overloading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things to consider,</a:t>
            </a:r>
          </a:p>
          <a:p>
            <a:endParaRPr lang="en-US"/>
          </a:p>
          <a:p>
            <a:r>
              <a:rPr lang="en-US" smtClean="0"/>
              <a:t>In order to properly overload a method, the signature must be different in one of two ways.</a:t>
            </a:r>
          </a:p>
          <a:p>
            <a:pPr lvl="1"/>
            <a:r>
              <a:rPr lang="en-US" smtClean="0"/>
              <a:t>The amount of parameters must be different.</a:t>
            </a:r>
          </a:p>
          <a:p>
            <a:pPr lvl="1"/>
            <a:r>
              <a:rPr lang="en-US" smtClean="0"/>
              <a:t>The type of one or more parameters must be different.</a:t>
            </a:r>
          </a:p>
          <a:p>
            <a:pPr lvl="1"/>
            <a:endParaRPr lang="en-US"/>
          </a:p>
          <a:p>
            <a:r>
              <a:rPr lang="en-US" smtClean="0"/>
              <a:t>It is not overloading a method if we,</a:t>
            </a:r>
          </a:p>
          <a:p>
            <a:pPr lvl="1"/>
            <a:r>
              <a:rPr lang="en-US" smtClean="0"/>
              <a:t>Change the return type. If we only change the return type, we will get a compiler error.</a:t>
            </a:r>
          </a:p>
          <a:p>
            <a:pPr lvl="1"/>
            <a:r>
              <a:rPr lang="en-US" smtClean="0"/>
              <a:t>Change the name of the parameters. If we simply change the name of a parameter, without changing the actual type, this will also result in a compiler error.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354" y="892629"/>
            <a:ext cx="7772400" cy="838200"/>
          </a:xfrm>
        </p:spPr>
        <p:txBody>
          <a:bodyPr/>
          <a:lstStyle/>
          <a:p>
            <a:r>
              <a:rPr lang="en-US"/>
              <a:t>Ambiguous Invocation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354" y="2231572"/>
            <a:ext cx="8742218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cs typeface="Times New Roman" panose="02020603050405020304" pitchFamily="18" charset="0"/>
              </a:rPr>
              <a:t>What if we have a pair of overloaded methods that have ambiguous input parameters? That is, the parameters are defined such that the compiler cannot decide which method fits best?</a:t>
            </a:r>
          </a:p>
          <a:p>
            <a:pPr marL="0" indent="0">
              <a:buNone/>
            </a:pPr>
            <a:endParaRPr lang="en-US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cs typeface="Times New Roman" panose="02020603050405020304" pitchFamily="18" charset="0"/>
              </a:rPr>
              <a:t>This is known as ambiguous invocation. This will actually cause a compiler error as the compiler cannot possibly pick one or the other.</a:t>
            </a:r>
            <a:endParaRPr 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9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306" y="642257"/>
            <a:ext cx="7772400" cy="838200"/>
          </a:xfrm>
        </p:spPr>
        <p:txBody>
          <a:bodyPr/>
          <a:lstStyle/>
          <a:p>
            <a:r>
              <a:rPr lang="en-US" dirty="0"/>
              <a:t>Ambiguous Invocation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06" y="1797132"/>
            <a:ext cx="6453239" cy="47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" y="2085974"/>
            <a:ext cx="10677323" cy="45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54995" y="357187"/>
            <a:ext cx="7772400" cy="652463"/>
          </a:xfrm>
        </p:spPr>
        <p:txBody>
          <a:bodyPr/>
          <a:lstStyle/>
          <a:p>
            <a:r>
              <a:rPr lang="en-US" sz="4000" dirty="0"/>
              <a:t>Introducing Arrays</a:t>
            </a:r>
          </a:p>
        </p:txBody>
      </p:sp>
      <p:sp>
        <p:nvSpPr>
          <p:cNvPr id="247817" name="Text Box 1033"/>
          <p:cNvSpPr txBox="1">
            <a:spLocks noChangeArrowheads="1"/>
          </p:cNvSpPr>
          <p:nvPr/>
        </p:nvSpPr>
        <p:spPr bwMode="auto">
          <a:xfrm>
            <a:off x="954995" y="1118395"/>
            <a:ext cx="8680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Array is a data structure that represents a collection of the same types of data. </a:t>
            </a:r>
            <a:endParaRPr lang="en-US" dirty="0"/>
          </a:p>
        </p:txBody>
      </p:sp>
      <p:sp>
        <p:nvSpPr>
          <p:cNvPr id="247819" name="Rectangle 1035"/>
          <p:cNvSpPr>
            <a:spLocks noChangeArrowheads="1"/>
          </p:cNvSpPr>
          <p:nvPr/>
        </p:nvSpPr>
        <p:spPr bwMode="auto">
          <a:xfrm>
            <a:off x="4294188" y="2198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7824" name="Rectangle 1040"/>
          <p:cNvSpPr>
            <a:spLocks noChangeArrowheads="1"/>
          </p:cNvSpPr>
          <p:nvPr/>
        </p:nvSpPr>
        <p:spPr bwMode="auto">
          <a:xfrm>
            <a:off x="3695700" y="19129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47823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75802"/>
              </p:ext>
            </p:extLst>
          </p:nvPr>
        </p:nvGraphicFramePr>
        <p:xfrm>
          <a:off x="1104900" y="2282270"/>
          <a:ext cx="71628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3" imgW="4800600" imgH="3029712" progId="Word.Picture.8">
                  <p:embed/>
                </p:oleObj>
              </mc:Choice>
              <mc:Fallback>
                <p:oleObj r:id="rId3" imgW="4800600" imgH="30297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282270"/>
                        <a:ext cx="7162800" cy="4524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9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23"/>
    </mc:Choice>
    <mc:Fallback xmlns="">
      <p:transition spd="slow" advTm="11922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828" y="489858"/>
            <a:ext cx="7772400" cy="838200"/>
          </a:xfrm>
          <a:noFill/>
          <a:ln/>
        </p:spPr>
        <p:txBody>
          <a:bodyPr/>
          <a:lstStyle/>
          <a:p>
            <a:r>
              <a:rPr lang="en-US" dirty="0"/>
              <a:t>Declaring Array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343" y="1709057"/>
            <a:ext cx="9448800" cy="4724400"/>
          </a:xfrm>
          <a:noFill/>
          <a:ln/>
        </p:spPr>
        <p:txBody>
          <a:bodyPr/>
          <a:lstStyle/>
          <a:p>
            <a:r>
              <a:rPr lang="en-US" sz="2600" dirty="0" err="1">
                <a:latin typeface="Courier New" panose="02070309020205020404" pitchFamily="49" charset="0"/>
              </a:rPr>
              <a:t>datatype</a:t>
            </a:r>
            <a:r>
              <a:rPr lang="en-US" sz="2600" dirty="0">
                <a:latin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</a:rPr>
              <a:t>arrayRefVar</a:t>
            </a:r>
            <a:r>
              <a:rPr lang="en-US" sz="2600" dirty="0">
                <a:latin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en-US" sz="2600" dirty="0"/>
              <a:t>Example: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600" dirty="0"/>
              <a:t>    </a:t>
            </a:r>
            <a:r>
              <a:rPr lang="en-US" sz="2400" dirty="0">
                <a:latin typeface="Courier New" panose="02070309020205020404" pitchFamily="49" charset="0"/>
              </a:rPr>
              <a:t>double[] </a:t>
            </a: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600" dirty="0" err="1">
                <a:latin typeface="Courier New" panose="02070309020205020404" pitchFamily="49" charset="0"/>
              </a:rPr>
              <a:t>datatype</a:t>
            </a:r>
            <a:r>
              <a:rPr lang="en-US" sz="2600" dirty="0"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</a:rPr>
              <a:t>arrayRefVar</a:t>
            </a:r>
            <a:r>
              <a:rPr lang="en-US" sz="2600" dirty="0">
                <a:latin typeface="Courier New" panose="02070309020205020404" pitchFamily="49" charset="0"/>
              </a:rPr>
              <a:t>[]; </a:t>
            </a:r>
            <a:r>
              <a:rPr lang="en-US" sz="2600" dirty="0">
                <a:solidFill>
                  <a:srgbClr val="FFFF00"/>
                </a:solidFill>
                <a:cs typeface="Courier New" panose="02070309020205020404" pitchFamily="49" charset="0"/>
              </a:rPr>
              <a:t>// This style is allowed, but </a:t>
            </a:r>
            <a:r>
              <a:rPr lang="en-US" sz="26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					    //not </a:t>
            </a:r>
            <a:r>
              <a:rPr lang="en-US" sz="2600" dirty="0">
                <a:solidFill>
                  <a:srgbClr val="FFFF00"/>
                </a:solidFill>
                <a:cs typeface="Courier New" panose="02070309020205020404" pitchFamily="49" charset="0"/>
              </a:rPr>
              <a:t>preferred</a:t>
            </a:r>
            <a:endParaRPr lang="en-US" sz="2400" dirty="0">
              <a:solidFill>
                <a:srgbClr val="FFFF00"/>
              </a:solidFill>
            </a:endParaRP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en-US" sz="2600" dirty="0"/>
              <a:t>Example: </a:t>
            </a: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sz="2600" dirty="0"/>
              <a:t>    </a:t>
            </a:r>
            <a:r>
              <a:rPr lang="en-US" sz="2400" dirty="0">
                <a:latin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[];</a:t>
            </a:r>
          </a:p>
        </p:txBody>
      </p:sp>
    </p:spTree>
    <p:extLst>
      <p:ext uri="{BB962C8B-B14F-4D97-AF65-F5344CB8AC3E}">
        <p14:creationId xmlns:p14="http://schemas.microsoft.com/office/powerpoint/2010/main" val="2985741315"/>
      </p:ext>
    </p:extLst>
  </p:cSld>
  <p:clrMapOvr>
    <a:masterClrMapping/>
  </p:clrMapOvr>
  <p:transition advTm="67773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2" y="446314"/>
            <a:ext cx="7772400" cy="990600"/>
          </a:xfrm>
          <a:noFill/>
          <a:ln/>
        </p:spPr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50571"/>
            <a:ext cx="88392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 err="1">
                <a:latin typeface="Courier New" panose="02070309020205020404" pitchFamily="49" charset="0"/>
              </a:rPr>
              <a:t>arrayRefVar</a:t>
            </a:r>
            <a:r>
              <a:rPr lang="en-US" sz="2800" dirty="0">
                <a:latin typeface="Courier New" panose="02070309020205020404" pitchFamily="49" charset="0"/>
              </a:rPr>
              <a:t> = new </a:t>
            </a:r>
            <a:r>
              <a:rPr lang="en-US" sz="2800" dirty="0" err="1">
                <a:latin typeface="Courier New" panose="02070309020205020404" pitchFamily="49" charset="0"/>
              </a:rPr>
              <a:t>datatype</a:t>
            </a:r>
            <a:r>
              <a:rPr lang="en-US" sz="2800" dirty="0"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</a:rPr>
              <a:t>arraySize</a:t>
            </a:r>
            <a:r>
              <a:rPr lang="en-US" sz="2800" dirty="0">
                <a:latin typeface="Courier New" panose="02070309020205020404" pitchFamily="49" charset="0"/>
              </a:rPr>
              <a:t>];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800" dirty="0"/>
              <a:t>Example: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600" dirty="0" err="1">
                <a:latin typeface="Courier New" panose="02070309020205020404" pitchFamily="49" charset="0"/>
              </a:rPr>
              <a:t>myList</a:t>
            </a:r>
            <a:r>
              <a:rPr lang="en-US" sz="2600" dirty="0">
                <a:latin typeface="Courier New" panose="02070309020205020404" pitchFamily="49" charset="0"/>
              </a:rPr>
              <a:t> = new double[10];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600" dirty="0" err="1">
                <a:latin typeface="Courier New" panose="02070309020205020404" pitchFamily="49" charset="0"/>
              </a:rPr>
              <a:t>myList</a:t>
            </a:r>
            <a:r>
              <a:rPr lang="en-US" sz="2600" dirty="0">
                <a:latin typeface="Courier New" panose="02070309020205020404" pitchFamily="49" charset="0"/>
              </a:rPr>
              <a:t>[0]</a:t>
            </a:r>
            <a:r>
              <a:rPr lang="en-US" dirty="0"/>
              <a:t> references the first element in the array.</a:t>
            </a:r>
          </a:p>
          <a:p>
            <a:pPr>
              <a:buFont typeface="Monotype Sorts" pitchFamily="2" charset="2"/>
              <a:buNone/>
            </a:pPr>
            <a:r>
              <a:rPr lang="en-US" sz="2600" dirty="0" err="1">
                <a:latin typeface="Courier New" panose="02070309020205020404" pitchFamily="49" charset="0"/>
              </a:rPr>
              <a:t>myList</a:t>
            </a:r>
            <a:r>
              <a:rPr lang="en-US" sz="2600" dirty="0">
                <a:latin typeface="Courier New" panose="02070309020205020404" pitchFamily="49" charset="0"/>
              </a:rPr>
              <a:t>[9]</a:t>
            </a:r>
            <a:r>
              <a:rPr lang="en-US" dirty="0"/>
              <a:t> references the last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0350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25"/>
    </mc:Choice>
    <mc:Fallback xmlns="">
      <p:transition spd="slow" advTm="102725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828" y="674914"/>
            <a:ext cx="7772400" cy="1219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Declaring and Creating</a:t>
            </a:r>
            <a:br>
              <a:rPr lang="en-US" dirty="0"/>
            </a:br>
            <a:r>
              <a:rPr lang="en-US" dirty="0"/>
              <a:t>in One Step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10961914" cy="4114800"/>
          </a:xfrm>
          <a:noFill/>
          <a:ln/>
        </p:spPr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</a:rPr>
              <a:t>datatype</a:t>
            </a:r>
            <a:r>
              <a:rPr lang="en-US" sz="2800" dirty="0">
                <a:latin typeface="Courier New" panose="02070309020205020404" pitchFamily="49" charset="0"/>
              </a:rPr>
              <a:t>[] </a:t>
            </a:r>
            <a:r>
              <a:rPr lang="en-US" sz="2800" dirty="0" err="1">
                <a:latin typeface="Courier New" panose="02070309020205020404" pitchFamily="49" charset="0"/>
              </a:rPr>
              <a:t>arrayRefVar</a:t>
            </a:r>
            <a:r>
              <a:rPr lang="en-US" sz="2800" dirty="0">
                <a:latin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</a:rPr>
              <a:t>new </a:t>
            </a:r>
            <a:r>
              <a:rPr lang="en-US" sz="2800" dirty="0" err="1" smtClean="0">
                <a:latin typeface="Courier New" panose="02070309020205020404" pitchFamily="49" charset="0"/>
              </a:rPr>
              <a:t>datatype</a:t>
            </a:r>
            <a:r>
              <a:rPr lang="en-US" sz="2800" dirty="0" smtClean="0">
                <a:latin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</a:rPr>
              <a:t>arraySize</a:t>
            </a:r>
            <a:r>
              <a:rPr lang="en-US" sz="2800" dirty="0">
                <a:latin typeface="Courier New" panose="02070309020205020404" pitchFamily="49" charset="0"/>
              </a:rPr>
              <a:t>];</a:t>
            </a:r>
            <a:endParaRPr lang="en-US" sz="2600" dirty="0">
              <a:latin typeface="Courier New" panose="02070309020205020404" pitchFamily="49" charset="0"/>
            </a:endParaRPr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sz="2600" dirty="0">
                <a:latin typeface="Courier New" panose="02070309020205020404" pitchFamily="49" charset="0"/>
              </a:rPr>
              <a:t> 	</a:t>
            </a:r>
            <a:r>
              <a:rPr lang="en-US" sz="2400" dirty="0">
                <a:latin typeface="Courier New" panose="02070309020205020404" pitchFamily="49" charset="0"/>
              </a:rPr>
              <a:t>double[] </a:t>
            </a: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 = new double[10];</a:t>
            </a:r>
            <a:endParaRPr lang="en-US" sz="2600" dirty="0">
              <a:latin typeface="Courier New" panose="02070309020205020404" pitchFamily="49" charset="0"/>
            </a:endParaRPr>
          </a:p>
          <a:p>
            <a:pPr>
              <a:spcBef>
                <a:spcPct val="150000"/>
              </a:spcBef>
            </a:pPr>
            <a:r>
              <a:rPr lang="en-US" sz="2800" dirty="0" err="1">
                <a:latin typeface="Courier New" panose="02070309020205020404" pitchFamily="49" charset="0"/>
              </a:rPr>
              <a:t>datatype</a:t>
            </a:r>
            <a:r>
              <a:rPr lang="en-US" sz="2800" dirty="0"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</a:rPr>
              <a:t>arrayRefVar</a:t>
            </a:r>
            <a:r>
              <a:rPr lang="en-US" sz="2800" dirty="0">
                <a:latin typeface="Courier New" panose="02070309020205020404" pitchFamily="49" charset="0"/>
              </a:rPr>
              <a:t>[] = </a:t>
            </a:r>
            <a:r>
              <a:rPr lang="en-US" sz="2800" dirty="0" smtClean="0">
                <a:latin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</a:rPr>
              <a:t>datatype</a:t>
            </a:r>
            <a:r>
              <a:rPr lang="en-US" sz="2800" dirty="0" smtClean="0">
                <a:latin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</a:rPr>
              <a:t>arraySize</a:t>
            </a:r>
            <a:r>
              <a:rPr lang="en-US" sz="2800" dirty="0">
                <a:latin typeface="Courier New" panose="02070309020205020404" pitchFamily="49" charset="0"/>
              </a:rPr>
              <a:t>];</a:t>
            </a:r>
            <a:endParaRPr lang="en-US" sz="2600" dirty="0">
              <a:latin typeface="Courier New" panose="02070309020205020404" pitchFamily="49" charset="0"/>
            </a:endParaRPr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sz="2600" dirty="0">
                <a:latin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[] = new double[10];</a:t>
            </a:r>
            <a:endParaRPr lang="en-US" sz="2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15"/>
    </mc:Choice>
    <mc:Fallback xmlns="">
      <p:transition spd="slow" advTm="77315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0858" y="206829"/>
            <a:ext cx="7772400" cy="1428750"/>
          </a:xfrm>
          <a:noFill/>
          <a:ln/>
        </p:spPr>
        <p:txBody>
          <a:bodyPr/>
          <a:lstStyle/>
          <a:p>
            <a:r>
              <a:rPr lang="en-US" dirty="0"/>
              <a:t>The Length of an Array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58" y="1948543"/>
            <a:ext cx="8686800" cy="4114800"/>
          </a:xfrm>
          <a:noFill/>
          <a:ln/>
        </p:spPr>
        <p:txBody>
          <a:bodyPr/>
          <a:lstStyle/>
          <a:p>
            <a:pPr marL="0" indent="0" algn="just">
              <a:buNone/>
            </a:pPr>
            <a:r>
              <a:rPr lang="en-US" sz="3000" dirty="0"/>
              <a:t>Once an array is created, its size is fixed. It cannot be changed. You can find its size using</a:t>
            </a:r>
          </a:p>
          <a:p>
            <a:pPr marL="0" indent="0" algn="just">
              <a:buNone/>
            </a:pPr>
            <a:endParaRPr lang="en-US" dirty="0"/>
          </a:p>
          <a:p>
            <a:pPr lvl="2" algn="just">
              <a:buFont typeface="Monotype Sorts" pitchFamily="2" charset="2"/>
              <a:buNone/>
            </a:pPr>
            <a:r>
              <a:rPr lang="en-US" dirty="0" err="1"/>
              <a:t>arrayRefVar.length</a:t>
            </a:r>
            <a:endParaRPr lang="en-US" dirty="0"/>
          </a:p>
          <a:p>
            <a:pPr lvl="2" algn="just">
              <a:buFont typeface="Monotype Sorts" pitchFamily="2" charset="2"/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For example,</a:t>
            </a:r>
          </a:p>
          <a:p>
            <a:pPr marL="0" indent="0" algn="just">
              <a:buNone/>
            </a:pPr>
            <a:endParaRPr lang="en-US" dirty="0"/>
          </a:p>
          <a:p>
            <a:pPr lvl="2" algn="just">
              <a:buFont typeface="Monotype Sorts" pitchFamily="2" charset="2"/>
              <a:buNone/>
            </a:pPr>
            <a:r>
              <a:rPr lang="en-US" dirty="0" err="1"/>
              <a:t>myList.length</a:t>
            </a:r>
            <a:r>
              <a:rPr lang="en-US" dirty="0"/>
              <a:t> returns 10</a:t>
            </a:r>
          </a:p>
        </p:txBody>
      </p:sp>
    </p:spTree>
    <p:extLst>
      <p:ext uri="{BB962C8B-B14F-4D97-AF65-F5344CB8AC3E}">
        <p14:creationId xmlns:p14="http://schemas.microsoft.com/office/powerpoint/2010/main" val="30153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90"/>
    </mc:Choice>
    <mc:Fallback xmlns="">
      <p:transition spd="slow" advTm="4899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43" y="740229"/>
            <a:ext cx="7772400" cy="5905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Default Values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114" y="1567543"/>
            <a:ext cx="8610600" cy="4572000"/>
          </a:xfrm>
          <a:noFill/>
          <a:ln/>
        </p:spPr>
        <p:txBody>
          <a:bodyPr/>
          <a:lstStyle/>
          <a:p>
            <a:pPr marL="0" indent="0" algn="just">
              <a:buNone/>
            </a:pPr>
            <a:r>
              <a:rPr lang="en-US" sz="3400" dirty="0">
                <a:cs typeface="Courier New" panose="02070309020205020404" pitchFamily="49" charset="0"/>
              </a:rPr>
              <a:t>When an array is created, its elements are assigned the default value of </a:t>
            </a:r>
          </a:p>
          <a:p>
            <a:pPr marL="0" indent="0" algn="just">
              <a:buNone/>
            </a:pPr>
            <a:endParaRPr lang="en-US" sz="3400" dirty="0">
              <a:cs typeface="Courier New" panose="02070309020205020404" pitchFamily="49" charset="0"/>
            </a:endParaRPr>
          </a:p>
          <a:p>
            <a:pPr lvl="1" algn="just">
              <a:buFontTx/>
              <a:buNone/>
            </a:pPr>
            <a:r>
              <a:rPr lang="en-US" sz="3000" u="sng" dirty="0">
                <a:cs typeface="Courier New" panose="02070309020205020404" pitchFamily="49" charset="0"/>
              </a:rPr>
              <a:t>0</a:t>
            </a:r>
            <a:r>
              <a:rPr lang="en-US" sz="3000" dirty="0">
                <a:cs typeface="Courier New" panose="02070309020205020404" pitchFamily="49" charset="0"/>
              </a:rPr>
              <a:t> for the numeric primitive data types, </a:t>
            </a:r>
          </a:p>
          <a:p>
            <a:pPr lvl="1" algn="just">
              <a:buFontTx/>
              <a:buNone/>
            </a:pPr>
            <a:r>
              <a:rPr lang="en-US" sz="3000" u="sng" dirty="0">
                <a:cs typeface="Courier New" panose="02070309020205020404" pitchFamily="49" charset="0"/>
              </a:rPr>
              <a:t>'\u0000'</a:t>
            </a:r>
            <a:r>
              <a:rPr lang="en-US" sz="3000" dirty="0">
                <a:cs typeface="Courier New" panose="02070309020205020404" pitchFamily="49" charset="0"/>
              </a:rPr>
              <a:t> for </a:t>
            </a:r>
            <a:r>
              <a:rPr lang="en-US" sz="3000" u="sng" dirty="0">
                <a:cs typeface="Courier New" panose="02070309020205020404" pitchFamily="49" charset="0"/>
              </a:rPr>
              <a:t>char</a:t>
            </a:r>
            <a:r>
              <a:rPr lang="en-US" sz="3000" dirty="0">
                <a:cs typeface="Courier New" panose="02070309020205020404" pitchFamily="49" charset="0"/>
              </a:rPr>
              <a:t> types, and </a:t>
            </a:r>
          </a:p>
          <a:p>
            <a:pPr lvl="1" algn="just">
              <a:buFontTx/>
              <a:buNone/>
            </a:pPr>
            <a:r>
              <a:rPr lang="en-US" sz="3000" u="sng" dirty="0">
                <a:cs typeface="Courier New" panose="02070309020205020404" pitchFamily="49" charset="0"/>
              </a:rPr>
              <a:t>false</a:t>
            </a:r>
            <a:r>
              <a:rPr lang="en-US" sz="3000" dirty="0">
                <a:cs typeface="Courier New" panose="02070309020205020404" pitchFamily="49" charset="0"/>
              </a:rPr>
              <a:t> for </a:t>
            </a:r>
            <a:r>
              <a:rPr lang="en-US" sz="3000" u="sng" dirty="0" err="1">
                <a:cs typeface="Courier New" panose="02070309020205020404" pitchFamily="49" charset="0"/>
              </a:rPr>
              <a:t>boolean</a:t>
            </a:r>
            <a:r>
              <a:rPr lang="en-US" sz="3000" dirty="0">
                <a:cs typeface="Courier New" panose="02070309020205020404" pitchFamily="49" charset="0"/>
              </a:rPr>
              <a:t> types.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00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89"/>
    </mc:Choice>
    <mc:Fallback xmlns="">
      <p:transition spd="slow" advTm="58089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Indexed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53885"/>
            <a:ext cx="8686800" cy="54864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</a:rPr>
              <a:t>double[] </a:t>
            </a:r>
            <a:r>
              <a:rPr lang="en-US" sz="2800" dirty="0" err="1">
                <a:latin typeface="Courier New" panose="02070309020205020404" pitchFamily="49" charset="0"/>
              </a:rPr>
              <a:t>myList</a:t>
            </a:r>
            <a:r>
              <a:rPr lang="en-US" sz="2800" dirty="0">
                <a:latin typeface="Courier New" panose="02070309020205020404" pitchFamily="49" charset="0"/>
              </a:rPr>
              <a:t> = new double[10];</a:t>
            </a:r>
          </a:p>
          <a:p>
            <a:pPr marL="0" indent="0" algn="just">
              <a:buNone/>
            </a:pPr>
            <a:endParaRPr lang="en-US" sz="3000" dirty="0" smtClean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3000" dirty="0" smtClean="0">
                <a:cs typeface="Courier New" panose="02070309020205020404" pitchFamily="49" charset="0"/>
              </a:rPr>
              <a:t>The </a:t>
            </a:r>
            <a:r>
              <a:rPr lang="en-US" sz="3000" dirty="0">
                <a:cs typeface="Courier New" panose="02070309020205020404" pitchFamily="49" charset="0"/>
              </a:rPr>
              <a:t>array elements are accessed through the index. The array indices are </a:t>
            </a:r>
            <a:r>
              <a:rPr lang="en-US" sz="3000" i="1" dirty="0">
                <a:cs typeface="Courier New" panose="02070309020205020404" pitchFamily="49" charset="0"/>
              </a:rPr>
              <a:t>0-based</a:t>
            </a:r>
            <a:r>
              <a:rPr lang="en-US" sz="3000" dirty="0">
                <a:cs typeface="Courier New" panose="02070309020205020404" pitchFamily="49" charset="0"/>
              </a:rPr>
              <a:t>, i.e., it starts from 0 to arrayRefVar.length-1. In the </a:t>
            </a:r>
            <a:r>
              <a:rPr lang="en-US" sz="3000" dirty="0" smtClean="0">
                <a:cs typeface="Courier New" panose="02070309020205020404" pitchFamily="49" charset="0"/>
              </a:rPr>
              <a:t>example </a:t>
            </a:r>
            <a:r>
              <a:rPr lang="en-US" sz="3000" dirty="0" err="1" smtClean="0">
                <a:cs typeface="Courier New" panose="02070309020205020404" pitchFamily="49" charset="0"/>
              </a:rPr>
              <a:t>myList</a:t>
            </a:r>
            <a:r>
              <a:rPr lang="en-US" sz="3000" dirty="0" smtClean="0">
                <a:cs typeface="Courier New" panose="02070309020205020404" pitchFamily="49" charset="0"/>
              </a:rPr>
              <a:t> </a:t>
            </a:r>
            <a:r>
              <a:rPr lang="en-US" sz="3000" dirty="0">
                <a:cs typeface="Courier New" panose="02070309020205020404" pitchFamily="49" charset="0"/>
              </a:rPr>
              <a:t>holds ten double values and the indices are from 0 to 9.</a:t>
            </a:r>
          </a:p>
          <a:p>
            <a:pPr marL="0" indent="0" algn="just">
              <a:buNone/>
            </a:pPr>
            <a:endParaRPr lang="en-US" sz="30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dirty="0">
                <a:cs typeface="Courier New" panose="02070309020205020404" pitchFamily="49" charset="0"/>
              </a:rPr>
              <a:t>Each element in the array is represented using the following syntax, known as an </a:t>
            </a:r>
            <a:r>
              <a:rPr lang="en-US" sz="3000" i="1" dirty="0">
                <a:cs typeface="Courier New" panose="02070309020205020404" pitchFamily="49" charset="0"/>
              </a:rPr>
              <a:t>indexed variable</a:t>
            </a:r>
            <a:r>
              <a:rPr lang="en-US" sz="3000" dirty="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endParaRPr lang="en-US" sz="3000" dirty="0"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sz="2600" dirty="0" err="1">
                <a:cs typeface="Courier New" panose="02070309020205020404" pitchFamily="49" charset="0"/>
              </a:rPr>
              <a:t>arrayRefVar</a:t>
            </a:r>
            <a:r>
              <a:rPr lang="en-US" sz="2600" dirty="0">
                <a:cs typeface="Courier New" panose="02070309020205020404" pitchFamily="49" charset="0"/>
              </a:rPr>
              <a:t>[index];</a:t>
            </a:r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01"/>
    </mc:Choice>
    <mc:Fallback xmlns="">
      <p:transition spd="slow" advTm="83601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36171" y="3048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Using Indexed Variables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71" y="1371600"/>
            <a:ext cx="8686800" cy="5486400"/>
          </a:xfrm>
          <a:noFill/>
          <a:ln/>
        </p:spPr>
        <p:txBody>
          <a:bodyPr/>
          <a:lstStyle/>
          <a:p>
            <a:pPr marL="0" indent="0" algn="just">
              <a:buNone/>
            </a:pPr>
            <a:r>
              <a:rPr lang="en-US" sz="3400" dirty="0">
                <a:cs typeface="Courier New" panose="02070309020205020404" pitchFamily="49" charset="0"/>
              </a:rPr>
              <a:t>After an array is created, an indexed variable can be used in the same way as a regular variable. For example, the following code adds the value in </a:t>
            </a:r>
            <a:r>
              <a:rPr lang="en-US" sz="3400" u="sng" dirty="0" err="1">
                <a:cs typeface="Courier New" panose="02070309020205020404" pitchFamily="49" charset="0"/>
              </a:rPr>
              <a:t>myList</a:t>
            </a:r>
            <a:r>
              <a:rPr lang="en-US" sz="3400" u="sng" dirty="0">
                <a:cs typeface="Courier New" panose="02070309020205020404" pitchFamily="49" charset="0"/>
              </a:rPr>
              <a:t>[0]</a:t>
            </a:r>
            <a:r>
              <a:rPr lang="en-US" sz="3400" dirty="0">
                <a:cs typeface="Courier New" panose="02070309020205020404" pitchFamily="49" charset="0"/>
              </a:rPr>
              <a:t> and </a:t>
            </a:r>
            <a:r>
              <a:rPr lang="en-US" sz="3400" u="sng" dirty="0" err="1">
                <a:cs typeface="Courier New" panose="02070309020205020404" pitchFamily="49" charset="0"/>
              </a:rPr>
              <a:t>myList</a:t>
            </a:r>
            <a:r>
              <a:rPr lang="en-US" sz="3400" u="sng" dirty="0">
                <a:cs typeface="Courier New" panose="02070309020205020404" pitchFamily="49" charset="0"/>
              </a:rPr>
              <a:t>[1]</a:t>
            </a:r>
            <a:r>
              <a:rPr lang="en-US" sz="3400" dirty="0">
                <a:cs typeface="Courier New" panose="02070309020205020404" pitchFamily="49" charset="0"/>
              </a:rPr>
              <a:t> to </a:t>
            </a:r>
            <a:r>
              <a:rPr lang="en-US" sz="3400" u="sng" dirty="0" err="1">
                <a:cs typeface="Courier New" panose="02070309020205020404" pitchFamily="49" charset="0"/>
              </a:rPr>
              <a:t>myList</a:t>
            </a:r>
            <a:r>
              <a:rPr lang="en-US" sz="3400" u="sng" dirty="0">
                <a:cs typeface="Courier New" panose="02070309020205020404" pitchFamily="49" charset="0"/>
              </a:rPr>
              <a:t>[2]</a:t>
            </a:r>
            <a:r>
              <a:rPr lang="en-US" sz="3400" dirty="0">
                <a:cs typeface="Courier New" panose="02070309020205020404" pitchFamily="49" charset="0"/>
              </a:rPr>
              <a:t>.</a:t>
            </a:r>
          </a:p>
          <a:p>
            <a:pPr marL="0" indent="0" algn="just">
              <a:buNone/>
            </a:pPr>
            <a:endParaRPr lang="en-US" sz="3400" dirty="0">
              <a:cs typeface="Courier New" panose="02070309020205020404" pitchFamily="49" charset="0"/>
            </a:endParaRPr>
          </a:p>
          <a:p>
            <a:pPr lvl="1" algn="just">
              <a:buFontTx/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  <a:endParaRPr lang="en-US" sz="2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45"/>
    </mc:Choice>
    <mc:Fallback xmlns="">
      <p:transition spd="slow" advTm="3674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335056" cy="50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0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772" y="718457"/>
            <a:ext cx="7772400" cy="6667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Array Initializers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57" y="1796143"/>
            <a:ext cx="8915400" cy="41148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3400" dirty="0"/>
              <a:t>Declaring, creating, initializing in one step:</a:t>
            </a:r>
            <a:endParaRPr lang="en-US" sz="3600" dirty="0"/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>
                <a:latin typeface="Courier New" panose="02070309020205020404" pitchFamily="49" charset="0"/>
              </a:rPr>
              <a:t>	double[] </a:t>
            </a:r>
            <a:r>
              <a:rPr lang="en-US" sz="2800" dirty="0" err="1">
                <a:latin typeface="Courier New" panose="02070309020205020404" pitchFamily="49" charset="0"/>
              </a:rPr>
              <a:t>myList</a:t>
            </a:r>
            <a:r>
              <a:rPr lang="en-US" sz="2800" dirty="0">
                <a:latin typeface="Courier New" panose="02070309020205020404" pitchFamily="49" charset="0"/>
              </a:rPr>
              <a:t> = {1.9, 2.9, 3.4, 3.5};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3600" dirty="0"/>
              <a:t>This shorthand syntax must be in one statement.</a:t>
            </a:r>
          </a:p>
        </p:txBody>
      </p:sp>
    </p:spTree>
    <p:extLst>
      <p:ext uri="{BB962C8B-B14F-4D97-AF65-F5344CB8AC3E}">
        <p14:creationId xmlns:p14="http://schemas.microsoft.com/office/powerpoint/2010/main" val="124574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03"/>
    </mc:Choice>
    <mc:Fallback xmlns="">
      <p:transition spd="slow" advTm="98003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772" y="566057"/>
            <a:ext cx="77724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Declaring, creating, initializing Using the Shorthand Notation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372" y="1937657"/>
            <a:ext cx="8305800" cy="4419600"/>
          </a:xfrm>
          <a:noFill/>
          <a:ln/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400" dirty="0">
                <a:latin typeface="Courier New" panose="02070309020205020404" pitchFamily="49" charset="0"/>
              </a:rPr>
              <a:t>double[] </a:t>
            </a: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 = {1.9, 2.9, 3.4, 3.5};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This shorthand notation is equivalent to the following statements: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dirty="0">
                <a:latin typeface="Courier New" panose="02070309020205020404" pitchFamily="49" charset="0"/>
              </a:rPr>
              <a:t>double[] </a:t>
            </a: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 = new double[4];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[0] = 1.9;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[1] = 2.9;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[2] = 3.4;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</a:rPr>
              <a:t>myList</a:t>
            </a:r>
            <a:r>
              <a:rPr lang="en-US" sz="2400" dirty="0">
                <a:latin typeface="Courier New" panose="02070309020205020404" pitchFamily="49" charset="0"/>
              </a:rPr>
              <a:t>[3] = 3.5; </a:t>
            </a:r>
          </a:p>
        </p:txBody>
      </p:sp>
    </p:spTree>
    <p:extLst>
      <p:ext uri="{BB962C8B-B14F-4D97-AF65-F5344CB8AC3E}">
        <p14:creationId xmlns:p14="http://schemas.microsoft.com/office/powerpoint/2010/main" val="339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25"/>
    </mc:Choice>
    <mc:Fallback xmlns="">
      <p:transition spd="slow" advTm="54525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115" y="337457"/>
            <a:ext cx="7772400" cy="990600"/>
          </a:xfrm>
          <a:noFill/>
          <a:ln/>
        </p:spPr>
        <p:txBody>
          <a:bodyPr/>
          <a:lstStyle/>
          <a:p>
            <a:r>
              <a:rPr lang="en-US" sz="4800" dirty="0">
                <a:cs typeface="Times New Roman" panose="02020603050405020304" pitchFamily="18" charset="0"/>
              </a:rPr>
              <a:t>CAUTION</a:t>
            </a:r>
            <a:endParaRPr lang="en-US" sz="400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71" y="1436914"/>
            <a:ext cx="8686800" cy="52578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4400" dirty="0">
                <a:cs typeface="Times New Roman" panose="02020603050405020304" pitchFamily="18" charset="0"/>
              </a:rPr>
              <a:t>Using the shorthand notation, you have to declare, create, and initialize the array all in one statement. Splitting it would cause a syntax error. For example, the following is wrong: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double</a:t>
            </a:r>
            <a:r>
              <a:rPr lang="en-US" dirty="0"/>
              <a:t>[] </a:t>
            </a:r>
            <a:r>
              <a:rPr lang="en-US" dirty="0" err="1"/>
              <a:t>myList</a:t>
            </a:r>
            <a:r>
              <a:rPr lang="en-US" dirty="0"/>
              <a:t>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err="1"/>
              <a:t>myList</a:t>
            </a:r>
            <a:r>
              <a:rPr lang="en-US" dirty="0"/>
              <a:t> = {1.9, 2.9, 3.4, 3.5};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80"/>
    </mc:Choice>
    <mc:Fallback xmlns="">
      <p:transition spd="slow" advTm="4238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Processing Arrays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17172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800" dirty="0">
                <a:cs typeface="Times New Roman" panose="02020603050405020304" pitchFamily="18" charset="0"/>
              </a:rPr>
              <a:t>See the examples in the text.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sz="2500" dirty="0">
                <a:cs typeface="Times New Roman" panose="02020603050405020304" pitchFamily="18" charset="0"/>
              </a:rPr>
              <a:t>(Initializing arrays with input values)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sz="2500" dirty="0">
                <a:cs typeface="Times New Roman" panose="02020603050405020304" pitchFamily="18" charset="0"/>
              </a:rPr>
              <a:t>(Initializing arrays with random values)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sz="2500" dirty="0">
                <a:cs typeface="Times New Roman" panose="02020603050405020304" pitchFamily="18" charset="0"/>
              </a:rPr>
              <a:t>(Printing arrays)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sz="2500" dirty="0">
                <a:cs typeface="Times New Roman" panose="02020603050405020304" pitchFamily="18" charset="0"/>
              </a:rPr>
              <a:t>(Summing all elements)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sz="2500" dirty="0">
                <a:cs typeface="Times New Roman" panose="02020603050405020304" pitchFamily="18" charset="0"/>
              </a:rPr>
              <a:t>(Finding the largest element</a:t>
            </a:r>
            <a:r>
              <a:rPr lang="en-US" sz="2500" dirty="0" smtClean="0">
                <a:cs typeface="Times New Roman" panose="02020603050405020304" pitchFamily="18" charset="0"/>
              </a:rPr>
              <a:t>)</a:t>
            </a:r>
            <a:endParaRPr lang="en-US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14"/>
    </mc:Choice>
    <mc:Fallback xmlns="">
      <p:transition spd="slow" advTm="20214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669" y="147598"/>
            <a:ext cx="8564562" cy="1332468"/>
          </a:xfrm>
        </p:spPr>
        <p:txBody>
          <a:bodyPr>
            <a:normAutofit/>
          </a:bodyPr>
          <a:lstStyle/>
          <a:p>
            <a:r>
              <a:rPr lang="en-US" sz="4500" dirty="0">
                <a:cs typeface="Times New Roman" panose="02020603050405020304" pitchFamily="18" charset="0"/>
              </a:rPr>
              <a:t>Initializing arrays with input values</a:t>
            </a:r>
            <a:endParaRPr lang="en-US" sz="4500" dirty="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14" y="1777999"/>
            <a:ext cx="11049000" cy="3599543"/>
          </a:xfrm>
          <a:solidFill>
            <a:schemeClr val="tx1"/>
          </a:solidFill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800">
                <a:solidFill>
                  <a:schemeClr val="bg2"/>
                </a:solidFill>
              </a:rPr>
              <a:t>java.util.Scanner input = </a:t>
            </a:r>
            <a:r>
              <a:rPr lang="en-US" sz="2800" b="1">
                <a:solidFill>
                  <a:schemeClr val="bg2"/>
                </a:solidFill>
              </a:rPr>
              <a:t>new</a:t>
            </a:r>
            <a:r>
              <a:rPr lang="en-US" sz="2800">
                <a:solidFill>
                  <a:schemeClr val="bg2"/>
                </a:solidFill>
              </a:rPr>
              <a:t> java.util.Scanner(System.in);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800">
                <a:solidFill>
                  <a:schemeClr val="bg2"/>
                </a:solidFill>
              </a:rPr>
              <a:t>System.out.print("Enter " + myList.length + " values: ");</a:t>
            </a:r>
            <a:endParaRPr lang="en-US" sz="2800" b="1">
              <a:solidFill>
                <a:schemeClr val="bg2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800" b="1">
                <a:solidFill>
                  <a:schemeClr val="bg2"/>
                </a:solidFill>
              </a:rPr>
              <a:t>for</a:t>
            </a:r>
            <a:r>
              <a:rPr lang="en-US" sz="2800">
                <a:solidFill>
                  <a:schemeClr val="bg2"/>
                </a:solidFill>
              </a:rPr>
              <a:t> (</a:t>
            </a:r>
            <a:r>
              <a:rPr lang="en-US" sz="2800" b="1">
                <a:solidFill>
                  <a:schemeClr val="bg2"/>
                </a:solidFill>
              </a:rPr>
              <a:t>int</a:t>
            </a:r>
            <a:r>
              <a:rPr lang="en-US" sz="2800">
                <a:solidFill>
                  <a:schemeClr val="bg2"/>
                </a:solidFill>
              </a:rPr>
              <a:t> i = 0; i &lt; myList.length; i++)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800">
                <a:solidFill>
                  <a:schemeClr val="bg2"/>
                </a:solidFill>
              </a:rPr>
              <a:t>  myList[i] = input.nextDouble();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95800" y="2514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4876800" y="2971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85"/>
    </mc:Choice>
    <mc:Fallback xmlns="">
      <p:transition spd="slow" advTm="122085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>
            <a:normAutofit fontScale="90000"/>
          </a:bodyPr>
          <a:lstStyle/>
          <a:p>
            <a:r>
              <a:rPr lang="en-US" sz="4100">
                <a:cs typeface="Times New Roman" panose="02020603050405020304" pitchFamily="18" charset="0"/>
              </a:rPr>
              <a:t>Initializing arrays with random values</a:t>
            </a:r>
            <a:endParaRPr lang="en-US" sz="41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6" y="1778001"/>
            <a:ext cx="8836025" cy="2073275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4000" b="1">
                <a:solidFill>
                  <a:schemeClr val="bg2"/>
                </a:solidFill>
              </a:rPr>
              <a:t>for</a:t>
            </a:r>
            <a:r>
              <a:rPr lang="en-US" sz="4000">
                <a:solidFill>
                  <a:schemeClr val="bg2"/>
                </a:solidFill>
              </a:rPr>
              <a:t> (</a:t>
            </a:r>
            <a:r>
              <a:rPr lang="en-US" sz="4000" b="1">
                <a:solidFill>
                  <a:schemeClr val="bg2"/>
                </a:solidFill>
              </a:rPr>
              <a:t>int</a:t>
            </a:r>
            <a:r>
              <a:rPr lang="en-US" sz="4000">
                <a:solidFill>
                  <a:schemeClr val="bg2"/>
                </a:solidFill>
              </a:rPr>
              <a:t> i = 0; i &lt; myList.length; i++)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4000">
                <a:solidFill>
                  <a:schemeClr val="bg2"/>
                </a:solidFill>
              </a:rPr>
              <a:t>  myList[i] = Math.random() * 100;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4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4495800" y="2514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4876800" y="2971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71"/>
    </mc:Choice>
    <mc:Fallback xmlns="">
      <p:transition spd="slow" advTm="74671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sz="4500">
                <a:cs typeface="Times New Roman" panose="02020603050405020304" pitchFamily="18" charset="0"/>
              </a:rPr>
              <a:t>Printing arrays</a:t>
            </a:r>
            <a:endParaRPr 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1229" y="1778000"/>
            <a:ext cx="9391196" cy="2649538"/>
          </a:xfrm>
          <a:solidFill>
            <a:schemeClr val="tx1"/>
          </a:solidFill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4000" b="1" dirty="0">
                <a:solidFill>
                  <a:schemeClr val="bg2"/>
                </a:solidFill>
              </a:rPr>
              <a:t>for</a:t>
            </a:r>
            <a:r>
              <a:rPr lang="en-US" sz="4000" dirty="0">
                <a:solidFill>
                  <a:schemeClr val="bg2"/>
                </a:solidFill>
              </a:rPr>
              <a:t> (</a:t>
            </a:r>
            <a:r>
              <a:rPr lang="en-US" sz="4000" b="1" dirty="0">
                <a:solidFill>
                  <a:schemeClr val="bg2"/>
                </a:solidFill>
              </a:rPr>
              <a:t>int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err="1">
                <a:solidFill>
                  <a:schemeClr val="bg2"/>
                </a:solidFill>
              </a:rPr>
              <a:t>i</a:t>
            </a:r>
            <a:r>
              <a:rPr lang="en-US" sz="4000" dirty="0">
                <a:solidFill>
                  <a:schemeClr val="bg2"/>
                </a:solidFill>
              </a:rPr>
              <a:t> = 0; </a:t>
            </a:r>
            <a:r>
              <a:rPr lang="en-US" sz="4000" dirty="0" err="1">
                <a:solidFill>
                  <a:schemeClr val="bg2"/>
                </a:solidFill>
              </a:rPr>
              <a:t>i</a:t>
            </a:r>
            <a:r>
              <a:rPr lang="en-US" sz="4000" dirty="0">
                <a:solidFill>
                  <a:schemeClr val="bg2"/>
                </a:solidFill>
              </a:rPr>
              <a:t> &lt; </a:t>
            </a:r>
            <a:r>
              <a:rPr lang="en-US" sz="4000" dirty="0" err="1">
                <a:solidFill>
                  <a:schemeClr val="bg2"/>
                </a:solidFill>
              </a:rPr>
              <a:t>myList.length</a:t>
            </a:r>
            <a:r>
              <a:rPr lang="en-US" sz="4000" dirty="0">
                <a:solidFill>
                  <a:schemeClr val="bg2"/>
                </a:solidFill>
              </a:rPr>
              <a:t>; </a:t>
            </a:r>
            <a:r>
              <a:rPr lang="en-US" sz="4000" dirty="0" err="1">
                <a:solidFill>
                  <a:schemeClr val="bg2"/>
                </a:solidFill>
              </a:rPr>
              <a:t>i</a:t>
            </a:r>
            <a:r>
              <a:rPr lang="en-US" sz="4000" dirty="0">
                <a:solidFill>
                  <a:schemeClr val="bg2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4000" dirty="0">
                <a:solidFill>
                  <a:schemeClr val="bg2"/>
                </a:solidFill>
              </a:rPr>
              <a:t>  </a:t>
            </a:r>
            <a:r>
              <a:rPr lang="en-US" sz="4000" dirty="0" err="1">
                <a:solidFill>
                  <a:schemeClr val="bg2"/>
                </a:solidFill>
              </a:rPr>
              <a:t>System.out.print</a:t>
            </a:r>
            <a:r>
              <a:rPr lang="en-US" sz="4000" dirty="0">
                <a:solidFill>
                  <a:schemeClr val="bg2"/>
                </a:solidFill>
              </a:rPr>
              <a:t>(myList[</a:t>
            </a:r>
            <a:r>
              <a:rPr lang="en-US" sz="4000" dirty="0" err="1">
                <a:solidFill>
                  <a:schemeClr val="bg2"/>
                </a:solidFill>
              </a:rPr>
              <a:t>i</a:t>
            </a:r>
            <a:r>
              <a:rPr lang="en-US" sz="4000" dirty="0">
                <a:solidFill>
                  <a:schemeClr val="bg2"/>
                </a:solidFill>
              </a:rPr>
              <a:t>] + " 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40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4495800" y="2514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4876800" y="2971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71"/>
    </mc:Choice>
    <mc:Fallback xmlns="">
      <p:transition spd="slow" advTm="63271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sz="4500">
                <a:cs typeface="Times New Roman" panose="02020603050405020304" pitchFamily="18" charset="0"/>
              </a:rPr>
              <a:t>Summing all elements</a:t>
            </a:r>
            <a:endParaRPr 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0"/>
            <a:ext cx="8832850" cy="2649538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4000">
                <a:solidFill>
                  <a:schemeClr val="bg2"/>
                </a:solidFill>
              </a:rPr>
              <a:t>double total = 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4000">
                <a:solidFill>
                  <a:schemeClr val="bg2"/>
                </a:solidFill>
              </a:rPr>
              <a:t>for (int i = 0; i &lt; myList.length; i++)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4000">
                <a:solidFill>
                  <a:schemeClr val="bg2"/>
                </a:solidFill>
              </a:rPr>
              <a:t>  total += myList[i];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40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4495800" y="2514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4876800" y="2971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08"/>
    </mc:Choice>
    <mc:Fallback xmlns="">
      <p:transition spd="slow" advTm="51608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sz="4500">
                <a:cs typeface="Times New Roman" panose="02020603050405020304" pitchFamily="18" charset="0"/>
              </a:rPr>
              <a:t>Finding the largest element</a:t>
            </a:r>
            <a:endParaRPr 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1"/>
            <a:ext cx="8718550" cy="3109913"/>
          </a:xfrm>
          <a:solidFill>
            <a:schemeClr val="tx1"/>
          </a:solidFill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3600" b="1" dirty="0">
                <a:solidFill>
                  <a:schemeClr val="bg2"/>
                </a:solidFill>
              </a:rPr>
              <a:t>double</a:t>
            </a:r>
            <a:r>
              <a:rPr lang="en-US" sz="3600" dirty="0">
                <a:solidFill>
                  <a:schemeClr val="bg2"/>
                </a:solidFill>
              </a:rPr>
              <a:t> max = </a:t>
            </a:r>
            <a:r>
              <a:rPr lang="en-US" sz="3600" dirty="0" err="1">
                <a:solidFill>
                  <a:schemeClr val="bg2"/>
                </a:solidFill>
              </a:rPr>
              <a:t>myList</a:t>
            </a:r>
            <a:r>
              <a:rPr lang="en-US" sz="3600" dirty="0">
                <a:solidFill>
                  <a:schemeClr val="bg2"/>
                </a:solidFill>
              </a:rPr>
              <a:t>[0];</a:t>
            </a:r>
            <a:endParaRPr lang="en-US" sz="3600" b="1" dirty="0">
              <a:solidFill>
                <a:schemeClr val="bg2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600" b="1" dirty="0">
                <a:solidFill>
                  <a:schemeClr val="bg2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 (</a:t>
            </a:r>
            <a:r>
              <a:rPr lang="en-US" sz="3600" b="1" dirty="0">
                <a:solidFill>
                  <a:schemeClr val="bg2"/>
                </a:solidFill>
              </a:rPr>
              <a:t>int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i</a:t>
            </a:r>
            <a:r>
              <a:rPr lang="en-US" sz="3600" dirty="0">
                <a:solidFill>
                  <a:schemeClr val="bg2"/>
                </a:solidFill>
              </a:rPr>
              <a:t> = 1; </a:t>
            </a:r>
            <a:r>
              <a:rPr lang="en-US" sz="3600" dirty="0" err="1">
                <a:solidFill>
                  <a:schemeClr val="bg2"/>
                </a:solidFill>
              </a:rPr>
              <a:t>i</a:t>
            </a:r>
            <a:r>
              <a:rPr lang="en-US" sz="3600" dirty="0">
                <a:solidFill>
                  <a:schemeClr val="bg2"/>
                </a:solidFill>
              </a:rPr>
              <a:t> &lt; </a:t>
            </a:r>
            <a:r>
              <a:rPr lang="en-US" sz="3600" dirty="0" err="1">
                <a:solidFill>
                  <a:schemeClr val="bg2"/>
                </a:solidFill>
              </a:rPr>
              <a:t>myList.length</a:t>
            </a:r>
            <a:r>
              <a:rPr lang="en-US" sz="3600" dirty="0">
                <a:solidFill>
                  <a:schemeClr val="bg2"/>
                </a:solidFill>
              </a:rPr>
              <a:t>; </a:t>
            </a:r>
            <a:r>
              <a:rPr lang="en-US" sz="3600" dirty="0" err="1">
                <a:solidFill>
                  <a:schemeClr val="bg2"/>
                </a:solidFill>
              </a:rPr>
              <a:t>i</a:t>
            </a:r>
            <a:r>
              <a:rPr lang="en-US" sz="3600" dirty="0">
                <a:solidFill>
                  <a:schemeClr val="bg2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600" dirty="0">
                <a:solidFill>
                  <a:schemeClr val="bg2"/>
                </a:solidFill>
              </a:rPr>
              <a:t>  </a:t>
            </a:r>
            <a:r>
              <a:rPr lang="en-US" sz="3600" b="1" dirty="0">
                <a:solidFill>
                  <a:schemeClr val="bg2"/>
                </a:solidFill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(</a:t>
            </a:r>
            <a:r>
              <a:rPr lang="en-US" sz="3600" dirty="0" err="1">
                <a:solidFill>
                  <a:schemeClr val="bg2"/>
                </a:solidFill>
              </a:rPr>
              <a:t>myList</a:t>
            </a:r>
            <a:r>
              <a:rPr lang="en-US" sz="3600" dirty="0">
                <a:solidFill>
                  <a:schemeClr val="bg2"/>
                </a:solidFill>
              </a:rPr>
              <a:t>[</a:t>
            </a:r>
            <a:r>
              <a:rPr lang="en-US" sz="3600" dirty="0" err="1">
                <a:solidFill>
                  <a:schemeClr val="bg2"/>
                </a:solidFill>
              </a:rPr>
              <a:t>i</a:t>
            </a:r>
            <a:r>
              <a:rPr lang="en-US" sz="3600" dirty="0">
                <a:solidFill>
                  <a:schemeClr val="bg2"/>
                </a:solidFill>
              </a:rPr>
              <a:t>] &gt; max)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600" dirty="0">
                <a:solidFill>
                  <a:schemeClr val="bg2"/>
                </a:solidFill>
              </a:rPr>
              <a:t>	max = </a:t>
            </a:r>
            <a:r>
              <a:rPr lang="en-US" sz="3600" dirty="0" err="1">
                <a:solidFill>
                  <a:schemeClr val="bg2"/>
                </a:solidFill>
              </a:rPr>
              <a:t>myList</a:t>
            </a:r>
            <a:r>
              <a:rPr lang="en-US" sz="3600" dirty="0">
                <a:solidFill>
                  <a:schemeClr val="bg2"/>
                </a:solidFill>
              </a:rPr>
              <a:t>[</a:t>
            </a:r>
            <a:r>
              <a:rPr lang="en-US" sz="3600" dirty="0" err="1">
                <a:solidFill>
                  <a:schemeClr val="bg2"/>
                </a:solidFill>
              </a:rPr>
              <a:t>i</a:t>
            </a:r>
            <a:r>
              <a:rPr lang="en-US" sz="3600" dirty="0">
                <a:solidFill>
                  <a:schemeClr val="bg2"/>
                </a:solidFill>
              </a:rPr>
              <a:t>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6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4495800" y="2514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4876800" y="2971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09"/>
    </mc:Choice>
    <mc:Fallback xmlns="">
      <p:transition spd="slow" advTm="120109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100"/>
              <a:t>Copying Arrays</a:t>
            </a:r>
            <a:endParaRPr lang="en-US" sz="4100"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534400" cy="2209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300">
                <a:cs typeface="Courier New" panose="02070309020205020404" pitchFamily="49" charset="0"/>
              </a:rPr>
              <a:t>Often, in a program, you need to duplicate an array or a part of an array. In such cases you could attempt to use the assignment statement (=), as follows:</a:t>
            </a:r>
            <a:endParaRPr lang="en-US" sz="230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300">
                <a:cs typeface="Courier New" panose="02070309020205020404" pitchFamily="49" charset="0"/>
              </a:rPr>
              <a:t> </a:t>
            </a:r>
            <a:endParaRPr lang="en-US" sz="230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300">
                <a:cs typeface="Courier New" panose="02070309020205020404" pitchFamily="49" charset="0"/>
              </a:rPr>
              <a:t>list2 = list1;</a:t>
            </a:r>
            <a:endParaRPr lang="en-US" sz="230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300">
                <a:cs typeface="Courier New" panose="02070309020205020404" pitchFamily="49" charset="0"/>
              </a:rPr>
              <a:t> </a:t>
            </a:r>
            <a:endParaRPr lang="en-US" sz="2300">
              <a:cs typeface="Times New Roman" panose="02020603050405020304" pitchFamily="18" charset="0"/>
            </a:endParaRPr>
          </a:p>
        </p:txBody>
      </p:sp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70663"/>
              </p:ext>
            </p:extLst>
          </p:nvPr>
        </p:nvGraphicFramePr>
        <p:xfrm>
          <a:off x="3799115" y="2710543"/>
          <a:ext cx="7239000" cy="380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Picture" r:id="rId4" imgW="5543640" imgH="2914560" progId="Word.Picture.8">
                  <p:embed/>
                </p:oleObj>
              </mc:Choice>
              <mc:Fallback>
                <p:oleObj name="Picture" r:id="rId4" imgW="5543640" imgH="2914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115" y="2710543"/>
                        <a:ext cx="7239000" cy="38052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7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96"/>
    </mc:Choice>
    <mc:Fallback xmlns="">
      <p:transition spd="slow" advTm="712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33" y="1785936"/>
            <a:ext cx="6279696" cy="49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772400" cy="1428750"/>
          </a:xfrm>
          <a:noFill/>
          <a:ln/>
        </p:spPr>
        <p:txBody>
          <a:bodyPr/>
          <a:lstStyle/>
          <a:p>
            <a:r>
              <a:rPr lang="en-US" dirty="0"/>
              <a:t>Copying Arrays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85257"/>
            <a:ext cx="84582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000" dirty="0"/>
              <a:t>Using a loop:</a:t>
            </a:r>
            <a:endParaRPr lang="en-US" dirty="0"/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int[] </a:t>
            </a:r>
            <a:r>
              <a:rPr lang="en-US" sz="2400" dirty="0" err="1">
                <a:latin typeface="Courier New" panose="02070309020205020404" pitchFamily="49" charset="0"/>
              </a:rPr>
              <a:t>sourceArray</a:t>
            </a:r>
            <a:r>
              <a:rPr lang="en-US" sz="2400" dirty="0">
                <a:latin typeface="Courier New" panose="02070309020205020404" pitchFamily="49" charset="0"/>
              </a:rPr>
              <a:t> = {2, 3, 1, 5, 10};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int[] </a:t>
            </a:r>
            <a:r>
              <a:rPr lang="en-US" sz="2400" dirty="0" err="1">
                <a:latin typeface="Courier New" panose="02070309020205020404" pitchFamily="49" charset="0"/>
              </a:rPr>
              <a:t>targetArray</a:t>
            </a:r>
            <a:r>
              <a:rPr lang="en-US" sz="2400" dirty="0">
                <a:latin typeface="Courier New" panose="02070309020205020404" pitchFamily="49" charset="0"/>
              </a:rPr>
              <a:t> = new int[</a:t>
            </a:r>
            <a:r>
              <a:rPr lang="en-US" sz="2400" dirty="0" err="1">
                <a:latin typeface="Courier New" panose="02070309020205020404" pitchFamily="49" charset="0"/>
              </a:rPr>
              <a:t>sourceArray.length</a:t>
            </a:r>
            <a:r>
              <a:rPr lang="en-US" sz="2400" dirty="0">
                <a:latin typeface="Courier New" panose="02070309020205020404" pitchFamily="49" charset="0"/>
              </a:rPr>
              <a:t>];</a:t>
            </a:r>
          </a:p>
          <a:p>
            <a:pPr>
              <a:buFont typeface="Monotype Sorts" pitchFamily="2" charset="2"/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for (int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</a:rPr>
              <a:t>sourceArrays.length</a:t>
            </a:r>
            <a:r>
              <a:rPr lang="en-US" sz="2400" dirty="0">
                <a:latin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</a:rPr>
              <a:t>targetArray</a:t>
            </a:r>
            <a:r>
              <a:rPr lang="en-US" sz="2400" dirty="0">
                <a:latin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</a:rPr>
              <a:t>sourceArray</a:t>
            </a:r>
            <a:r>
              <a:rPr lang="en-US" sz="2400" dirty="0">
                <a:latin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];</a:t>
            </a:r>
          </a:p>
          <a:p>
            <a:pPr algn="just">
              <a:buFont typeface="Monotype Sort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2815884"/>
      </p:ext>
    </p:extLst>
  </p:cSld>
  <p:clrMapOvr>
    <a:masterClrMapping/>
  </p:clrMapOvr>
  <p:transition advTm="76105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838200"/>
          </a:xfrm>
        </p:spPr>
        <p:txBody>
          <a:bodyPr/>
          <a:lstStyle/>
          <a:p>
            <a:r>
              <a:rPr lang="en-US"/>
              <a:t>Passing Arrays to Methods</a:t>
            </a:r>
            <a:endParaRPr 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6272" y="1904999"/>
            <a:ext cx="6400800" cy="1676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(int[] array) {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" ");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1719943" y="4152899"/>
            <a:ext cx="6934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Invoke the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int[] list = {3, 1, 2, 6, 4, 2};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1667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03"/>
    </mc:Choice>
    <mc:Fallback xmlns="">
      <p:transition spd="slow" advTm="94403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886" y="206829"/>
            <a:ext cx="7772400" cy="838200"/>
          </a:xfrm>
        </p:spPr>
        <p:txBody>
          <a:bodyPr/>
          <a:lstStyle/>
          <a:p>
            <a:r>
              <a:rPr lang="en-US" dirty="0"/>
              <a:t>Pass By Value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486" y="1328057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Java uses </a:t>
            </a:r>
            <a:r>
              <a:rPr lang="en-US" sz="2600" i="1" dirty="0">
                <a:cs typeface="Times New Roman" panose="02020603050405020304" pitchFamily="18" charset="0"/>
              </a:rPr>
              <a:t>pass by value</a:t>
            </a:r>
            <a:r>
              <a:rPr lang="en-US" sz="2600" dirty="0">
                <a:cs typeface="Times New Roman" panose="02020603050405020304" pitchFamily="18" charset="0"/>
              </a:rPr>
              <a:t> to pass arguments to a method. There are important differences between passing a value of variables of primitive data types and passing arrays.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2600" dirty="0">
                <a:cs typeface="Times New Roman" panose="02020603050405020304" pitchFamily="18" charset="0"/>
              </a:rPr>
              <a:t> For a parameter of a primitive type value, the actual value is passed. Changing the value of the local parameter inside the method does not affect the value of the variable outside the method.</a:t>
            </a:r>
          </a:p>
          <a:p>
            <a:pPr marL="0" indent="0">
              <a:lnSpc>
                <a:spcPct val="90000"/>
              </a:lnSpc>
            </a:pPr>
            <a:endParaRPr lang="en-US" sz="2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2600" dirty="0">
                <a:cs typeface="Times New Roman" panose="02020603050405020304" pitchFamily="18" charset="0"/>
              </a:rPr>
              <a:t> For a parameter of an array type, the value of the parameter contains a reference to an array; this reference is passed to the method. Any changes to the array that occur inside the method body will affect the original array that was passed as the argument.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74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610"/>
    </mc:Choice>
    <mc:Fallback xmlns="">
      <p:transition spd="slow" advTm="14861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829" y="1295400"/>
            <a:ext cx="5889171" cy="5410200"/>
          </a:xfrm>
          <a:solidFill>
            <a:schemeClr val="tx1"/>
          </a:solidFill>
          <a:ln>
            <a:solidFill>
              <a:srgbClr val="FFFFFF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Test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int x = 1; // x represents an int value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int[] y = new int[10]; // y represents an array of int values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m(x, y); // Invoke m with arguments x and y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System.out.println("x is " + x);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System.out.println("y[0] is " + y[0]);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m(int number, int[] numbers)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number = 1001; // Assign a new value to number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numbers[0] = 5555; // Assign a new value to numbers[0]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5223" name="Rectangle 7"/>
          <p:cNvSpPr>
            <a:spLocks noGrp="1" noChangeArrowheads="1"/>
          </p:cNvSpPr>
          <p:nvPr>
            <p:ph type="title"/>
          </p:nvPr>
        </p:nvSpPr>
        <p:spPr>
          <a:xfrm>
            <a:off x="892629" y="424542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Simple Example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686" y="1251857"/>
            <a:ext cx="4735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executing this, we get the following output.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x is 1</a:t>
            </a:r>
          </a:p>
          <a:p>
            <a:r>
              <a:rPr lang="en-US" sz="3600" dirty="0" smtClean="0"/>
              <a:t>y[0] is 5555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60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10"/>
    </mc:Choice>
    <mc:Fallback xmlns="">
      <p:transition spd="slow" advTm="13781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131432"/>
          </a:xfrm>
        </p:spPr>
        <p:txBody>
          <a:bodyPr/>
          <a:lstStyle/>
          <a:p>
            <a:r>
              <a:rPr lang="en-US" dirty="0" smtClean="0"/>
              <a:t>We know Java can handle normal arrays, but what about two-dimensional arrays?</a:t>
            </a:r>
          </a:p>
          <a:p>
            <a:endParaRPr lang="en-US" dirty="0"/>
          </a:p>
          <a:p>
            <a:r>
              <a:rPr lang="en-US" dirty="0" smtClean="0"/>
              <a:t>Consider a table or matrix.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0321" y="4790545"/>
          <a:ext cx="8127999" cy="1478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548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6" y="357187"/>
            <a:ext cx="8564563" cy="1428070"/>
          </a:xfrm>
          <a:noFill/>
          <a:ln/>
        </p:spPr>
        <p:txBody>
          <a:bodyPr/>
          <a:lstStyle/>
          <a:p>
            <a:r>
              <a:rPr lang="en-US" dirty="0"/>
              <a:t>Declare/Create </a:t>
            </a:r>
            <a:r>
              <a:rPr lang="en-US" dirty="0" smtClean="0"/>
              <a:t>2-dimensional </a:t>
            </a:r>
            <a:r>
              <a:rPr lang="en-US" dirty="0"/>
              <a:t>Arrays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648" y="1785256"/>
            <a:ext cx="9803265" cy="4844143"/>
          </a:xfrm>
          <a:solidFill>
            <a:schemeClr val="tx1"/>
          </a:solidFill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// Declare array ref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var</a:t>
            </a: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[][]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refVar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// Create array and assign its reference to variable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refVar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 = new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[10][10]; 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// Combine declaration and creation in one statement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[][]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refVar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 = new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[10][10]; 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// Alternative 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syntax but not preferred.</a:t>
            </a: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refVar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[][] = new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[10][10]; </a:t>
            </a:r>
          </a:p>
        </p:txBody>
      </p:sp>
    </p:spTree>
    <p:extLst>
      <p:ext uri="{BB962C8B-B14F-4D97-AF65-F5344CB8AC3E}">
        <p14:creationId xmlns:p14="http://schemas.microsoft.com/office/powerpoint/2010/main" val="3102685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518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Syntax</a:t>
            </a:r>
          </a:p>
          <a:p>
            <a:pPr lvl="1"/>
            <a:r>
              <a:rPr lang="en-US" sz="2600" dirty="0"/>
              <a:t>Declaration</a:t>
            </a:r>
          </a:p>
          <a:p>
            <a:pPr lvl="2"/>
            <a:r>
              <a:rPr lang="en-US" sz="2200" dirty="0" smtClean="0"/>
              <a:t>int[][] matrix;</a:t>
            </a:r>
            <a:endParaRPr lang="en-US" sz="2200" dirty="0"/>
          </a:p>
          <a:p>
            <a:pPr lvl="1"/>
            <a:r>
              <a:rPr lang="en-US" sz="2600" dirty="0"/>
              <a:t>Initialization</a:t>
            </a:r>
          </a:p>
          <a:p>
            <a:pPr lvl="2"/>
            <a:r>
              <a:rPr lang="en-US" sz="2200" dirty="0" smtClean="0"/>
              <a:t>matrix </a:t>
            </a:r>
            <a:r>
              <a:rPr lang="en-US" sz="2200" dirty="0"/>
              <a:t>= new </a:t>
            </a:r>
            <a:r>
              <a:rPr lang="en-US" sz="2200" dirty="0" smtClean="0"/>
              <a:t>int[5][5];</a:t>
            </a:r>
            <a:endParaRPr lang="en-US" sz="2200" dirty="0"/>
          </a:p>
          <a:p>
            <a:pPr lvl="1"/>
            <a:r>
              <a:rPr lang="en-US" sz="2600" dirty="0"/>
              <a:t>Setting a single element in the array</a:t>
            </a:r>
          </a:p>
          <a:p>
            <a:pPr lvl="2"/>
            <a:r>
              <a:rPr lang="en-US" sz="2200" dirty="0" smtClean="0"/>
              <a:t>matrix[2][1] </a:t>
            </a:r>
            <a:r>
              <a:rPr lang="en-US" sz="2200" dirty="0"/>
              <a:t>= </a:t>
            </a:r>
            <a:r>
              <a:rPr lang="en-US" sz="2200" dirty="0" smtClean="0"/>
              <a:t>6;</a:t>
            </a:r>
          </a:p>
          <a:p>
            <a:pPr lvl="2"/>
            <a:endParaRPr lang="en-US" dirty="0"/>
          </a:p>
          <a:p>
            <a:r>
              <a:rPr lang="en-US" dirty="0" smtClean="0"/>
              <a:t>Think of the index of each subscript as the row and column number respectively.</a:t>
            </a:r>
          </a:p>
          <a:p>
            <a:r>
              <a:rPr lang="en-US" dirty="0" smtClean="0"/>
              <a:t>Each row of the 2-dimensional array contains another array (Which represents the column values).</a:t>
            </a:r>
          </a:p>
          <a:p>
            <a:r>
              <a:rPr lang="en-US" dirty="0" smtClean="0"/>
              <a:t>Remember, we begin iterating at 0, not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332" y="1089518"/>
            <a:ext cx="7880350" cy="5000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Opening </a:t>
            </a:r>
            <a:r>
              <a:rPr lang="en-US" sz="4000" dirty="0" smtClean="0"/>
              <a:t>Problem - Motivations</a:t>
            </a:r>
            <a:endParaRPr lang="en-US" sz="4000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524001" y="19519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1369332" y="2761155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Find the sum of integers from </a:t>
            </a:r>
            <a:r>
              <a:rPr lang="en-US" sz="2800" u="sng" dirty="0"/>
              <a:t>1</a:t>
            </a:r>
            <a:r>
              <a:rPr lang="en-US" sz="2800" dirty="0"/>
              <a:t> to </a:t>
            </a:r>
            <a:r>
              <a:rPr lang="en-US" sz="2800" u="sng" dirty="0"/>
              <a:t>10</a:t>
            </a:r>
            <a:r>
              <a:rPr lang="en-US" sz="2800" dirty="0"/>
              <a:t>, from </a:t>
            </a:r>
            <a:r>
              <a:rPr lang="en-US" sz="2800" u="sng" dirty="0"/>
              <a:t>20</a:t>
            </a:r>
            <a:r>
              <a:rPr lang="en-US" sz="2800" dirty="0"/>
              <a:t> to </a:t>
            </a:r>
            <a:r>
              <a:rPr lang="en-US" sz="2800" u="sng" dirty="0"/>
              <a:t>30</a:t>
            </a:r>
            <a:r>
              <a:rPr lang="en-US" sz="2800" dirty="0"/>
              <a:t>, and from </a:t>
            </a:r>
            <a:r>
              <a:rPr lang="en-US" sz="2800" u="sng" dirty="0"/>
              <a:t>35</a:t>
            </a:r>
            <a:r>
              <a:rPr lang="en-US" sz="2800" dirty="0"/>
              <a:t> to </a:t>
            </a:r>
            <a:r>
              <a:rPr lang="en-US" sz="2800" u="sng" dirty="0"/>
              <a:t>45</a:t>
            </a:r>
            <a:r>
              <a:rPr lang="en-US" sz="28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2304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67"/>
    </mc:Choice>
    <mc:Fallback xmlns="">
      <p:transition spd="slow" advTm="32867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0999"/>
            <a:ext cx="7772400" cy="1389289"/>
          </a:xfrm>
        </p:spPr>
        <p:txBody>
          <a:bodyPr/>
          <a:lstStyle/>
          <a:p>
            <a:r>
              <a:rPr lang="en-US" dirty="0"/>
              <a:t>Lengths of </a:t>
            </a:r>
            <a:r>
              <a:rPr lang="en-US" dirty="0" smtClean="0"/>
              <a:t>2-dimensional Arrays.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144" y="2194832"/>
            <a:ext cx="3352800" cy="3143250"/>
          </a:xfrm>
          <a:solidFill>
            <a:schemeClr val="tx1"/>
          </a:solidFill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  <a:cs typeface="Times New Roman" panose="02020603050405020304" pitchFamily="18" charset="0"/>
              </a:rPr>
              <a:t>  {1, 2, 3},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  <a:cs typeface="Times New Roman" panose="02020603050405020304" pitchFamily="18" charset="0"/>
              </a:rPr>
              <a:t>  {4, 5, 6},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  <a:cs typeface="Times New Roman" panose="02020603050405020304" pitchFamily="18" charset="0"/>
              </a:rPr>
              <a:t>  {7, 8, 9},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  <a:cs typeface="Times New Roman" panose="02020603050405020304" pitchFamily="18" charset="0"/>
              </a:rPr>
              <a:t>  {10, 11, 12}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019799" y="2351314"/>
            <a:ext cx="5225143" cy="283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dirty="0" err="1" smtClean="0">
                <a:cs typeface="Times New Roman" panose="02020603050405020304" pitchFamily="18" charset="0"/>
              </a:rPr>
              <a:t>array.length</a:t>
            </a:r>
            <a:r>
              <a:rPr lang="en-US" sz="2800" dirty="0" smtClean="0">
                <a:cs typeface="Times New Roman" panose="02020603050405020304" pitchFamily="18" charset="0"/>
              </a:rPr>
              <a:t>				4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anose="02020603050405020304" pitchFamily="18" charset="0"/>
              </a:rPr>
              <a:t>array[0].</a:t>
            </a:r>
            <a:r>
              <a:rPr lang="en-US" sz="2800" dirty="0" smtClean="0">
                <a:cs typeface="Times New Roman" panose="02020603050405020304" pitchFamily="18" charset="0"/>
              </a:rPr>
              <a:t>length			3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anose="02020603050405020304" pitchFamily="18" charset="0"/>
              </a:rPr>
              <a:t>array[1].</a:t>
            </a:r>
            <a:r>
              <a:rPr lang="en-US" sz="2800" dirty="0" smtClean="0">
                <a:cs typeface="Times New Roman" panose="02020603050405020304" pitchFamily="18" charset="0"/>
              </a:rPr>
              <a:t>length			3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anose="02020603050405020304" pitchFamily="18" charset="0"/>
              </a:rPr>
              <a:t>array[2].</a:t>
            </a:r>
            <a:r>
              <a:rPr lang="en-US" sz="2800" dirty="0" smtClean="0">
                <a:cs typeface="Times New Roman" panose="02020603050405020304" pitchFamily="18" charset="0"/>
              </a:rPr>
              <a:t>length			3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anose="02020603050405020304" pitchFamily="18" charset="0"/>
              </a:rPr>
              <a:t>array[3].</a:t>
            </a:r>
            <a:r>
              <a:rPr lang="en-US" sz="2800" dirty="0" smtClean="0">
                <a:cs typeface="Times New Roman" panose="02020603050405020304" pitchFamily="18" charset="0"/>
              </a:rPr>
              <a:t>length			3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1284514" y="5762625"/>
            <a:ext cx="8305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anose="02020603050405020304" pitchFamily="18" charset="0"/>
              </a:rPr>
              <a:t>array[4].length      </a:t>
            </a:r>
            <a:r>
              <a:rPr lang="en-US" sz="2800" dirty="0" err="1">
                <a:cs typeface="Times New Roman" panose="02020603050405020304" pitchFamily="18" charset="0"/>
              </a:rPr>
              <a:t>ArrayIndexOutOfBoundsException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317056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int[][] matrix = {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	{1,2,3},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	{4,5,6},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	{7,8,9}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};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712" y="5343994"/>
            <a:ext cx="109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fine when we have all of the values for our 2d array; however, it is a bit of a cumbersome approach. Is there a faster way to go about doing this?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a 2-Dimensional Array.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we go about filling a 2-dimensional array?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have to keep in mind that a 2-dimensional array is built differently. A 2-dimensional array will have a certain amount of rows. Each of these rows will </a:t>
            </a:r>
            <a:r>
              <a:rPr lang="en-US" dirty="0" smtClean="0"/>
              <a:t>hold another array. Therefore</a:t>
            </a:r>
            <a:r>
              <a:rPr lang="en-US" dirty="0"/>
              <a:t>, how should our for-loop structure change?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8001000" cy="1752600"/>
          </a:xfrm>
          <a:noFill/>
          <a:ln/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Two-dimensional Arrays 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324344"/>
            <a:ext cx="8991600" cy="4114800"/>
          </a:xfrm>
          <a:solidFill>
            <a:schemeClr val="tx1"/>
          </a:solidFill>
          <a:ln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int[][] values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int[10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][10];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for (int 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&lt; </a:t>
            </a:r>
            <a:r>
              <a:rPr lang="en-US" sz="2400" b="1" dirty="0" err="1" smtClean="0">
                <a:solidFill>
                  <a:schemeClr val="bg2"/>
                </a:solidFill>
                <a:latin typeface="Courier New" panose="02070309020205020404" pitchFamily="49" charset="0"/>
              </a:rPr>
              <a:t>values.length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 for (int j = 0; j &lt; 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values[</a:t>
            </a:r>
            <a:r>
              <a:rPr lang="en-US" sz="2400" b="1" dirty="0" err="1" smtClean="0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].length; j++)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values[</a:t>
            </a:r>
            <a:r>
              <a:rPr lang="en-US" sz="2400" b="1" dirty="0" err="1" smtClean="0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][j] = 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(int)(Math.random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() * 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1000);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38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05412"/>
          </a:xfrm>
        </p:spPr>
        <p:txBody>
          <a:bodyPr/>
          <a:lstStyle/>
          <a:p>
            <a:r>
              <a:rPr lang="en-US" dirty="0" smtClean="0"/>
              <a:t>How would we go about printing the array we made in the last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828800"/>
            <a:ext cx="9236746" cy="4351337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for (int 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&lt; 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values.length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++) {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endParaRPr lang="en-US" sz="2400" b="1" dirty="0" smtClean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  for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(int j = 0; j &lt; values[</a:t>
            </a:r>
            <a:r>
              <a:rPr lang="en-US" sz="2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].length; j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++) {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(values[</a:t>
            </a:r>
            <a:r>
              <a:rPr lang="en-US" sz="2400" b="1" dirty="0" err="1" smtClean="0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][j] + “ “);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Demoing these Last Two Examples.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14" y="2569029"/>
            <a:ext cx="5622706" cy="2939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96" y="2569029"/>
            <a:ext cx="5306343" cy="2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2D Arrays to Methods.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342" y="2351314"/>
            <a:ext cx="10685314" cy="28900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void </a:t>
            </a:r>
            <a:r>
              <a:rPr lang="en-US" dirty="0" err="1" smtClean="0">
                <a:solidFill>
                  <a:schemeClr val="bg1"/>
                </a:solidFill>
              </a:rPr>
              <a:t>printArray</a:t>
            </a:r>
            <a:r>
              <a:rPr lang="en-US" dirty="0" smtClean="0">
                <a:solidFill>
                  <a:schemeClr val="bg1"/>
                </a:solidFill>
              </a:rPr>
              <a:t>(int[][] values)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for (int 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 = 0; 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 &lt; </a:t>
            </a:r>
            <a:r>
              <a:rPr lang="en-US" dirty="0" err="1">
                <a:solidFill>
                  <a:schemeClr val="bg2"/>
                </a:solidFill>
              </a:rPr>
              <a:t>values.length</a:t>
            </a:r>
            <a:r>
              <a:rPr lang="en-US" dirty="0">
                <a:solidFill>
                  <a:schemeClr val="bg2"/>
                </a:solidFill>
              </a:rPr>
              <a:t>; 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++)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bg2"/>
                </a:solidFill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		for </a:t>
            </a:r>
            <a:r>
              <a:rPr lang="en-US" dirty="0">
                <a:solidFill>
                  <a:schemeClr val="bg2"/>
                </a:solidFill>
              </a:rPr>
              <a:t>(int j = 0; j &lt; values[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].length; j++)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			</a:t>
            </a:r>
            <a:r>
              <a:rPr lang="en-US" dirty="0" err="1" smtClean="0">
                <a:solidFill>
                  <a:schemeClr val="bg2"/>
                </a:solidFill>
              </a:rPr>
              <a:t>System.out.print</a:t>
            </a:r>
            <a:r>
              <a:rPr lang="en-US" dirty="0" smtClean="0">
                <a:solidFill>
                  <a:schemeClr val="bg2"/>
                </a:solidFill>
              </a:rPr>
              <a:t>(values[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][j] + “ “);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		}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dirty="0" err="1" smtClean="0">
                <a:solidFill>
                  <a:schemeClr val="bg2"/>
                </a:solidFill>
              </a:rPr>
              <a:t>System.out.println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bg2"/>
                </a:solidFill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342" y="5464628"/>
            <a:ext cx="1068531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int[][] </a:t>
            </a:r>
            <a:r>
              <a:rPr lang="en-US" dirty="0" err="1" smtClean="0">
                <a:solidFill>
                  <a:schemeClr val="bg1"/>
                </a:solidFill>
              </a:rPr>
              <a:t>intArray</a:t>
            </a:r>
            <a:r>
              <a:rPr lang="en-US" dirty="0" smtClean="0">
                <a:solidFill>
                  <a:schemeClr val="bg1"/>
                </a:solidFill>
              </a:rPr>
              <a:t> = new int[10][10];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printArray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intArray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solely been talking about 2D arrays to this point.</a:t>
            </a:r>
          </a:p>
          <a:p>
            <a:r>
              <a:rPr lang="en-US" dirty="0" smtClean="0"/>
              <a:t>Java also has the capacity to create and maintain N-dimensional arrays</a:t>
            </a:r>
          </a:p>
          <a:p>
            <a:pPr lvl="1"/>
            <a:r>
              <a:rPr lang="en-US" dirty="0" smtClean="0"/>
              <a:t>where N is an integer greater than 2.</a:t>
            </a:r>
          </a:p>
          <a:p>
            <a:pPr lvl="1"/>
            <a:r>
              <a:rPr lang="en-US" dirty="0" smtClean="0"/>
              <a:t>Essentially no bound</a:t>
            </a:r>
          </a:p>
          <a:p>
            <a:pPr lvl="1"/>
            <a:r>
              <a:rPr lang="en-US" dirty="0" smtClean="0"/>
              <a:t>The only bound is our own capacity to understand and maintain these giant arrays.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UPDATED: The language of the JVM indicates that there is an actual limit of 255 dimensions to an array (although I have never tested myself).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‘think’ about N-Dimensional arrays?</a:t>
            </a:r>
          </a:p>
          <a:p>
            <a:r>
              <a:rPr lang="en-US" dirty="0" smtClean="0"/>
              <a:t>Recall that a 2-dimensional array was an array of 1-dimensional arrays.</a:t>
            </a:r>
          </a:p>
          <a:p>
            <a:r>
              <a:rPr lang="en-US" dirty="0" smtClean="0"/>
              <a:t>We simply take the next step.</a:t>
            </a:r>
          </a:p>
          <a:p>
            <a:pPr lvl="1"/>
            <a:r>
              <a:rPr lang="en-US" dirty="0" smtClean="0"/>
              <a:t>A 3-dimensional array is an array of 2-dimensional arrays.</a:t>
            </a:r>
          </a:p>
          <a:p>
            <a:pPr lvl="1"/>
            <a:r>
              <a:rPr lang="en-US" dirty="0" smtClean="0"/>
              <a:t>A 4-dimensional array is an array of 3-dimensional arrays.</a:t>
            </a:r>
          </a:p>
          <a:p>
            <a:pPr lvl="1"/>
            <a:r>
              <a:rPr lang="en-US" dirty="0" smtClean="0"/>
              <a:t>An N-dimensional array is an array of [N-1]-dimensional arrays.</a:t>
            </a:r>
          </a:p>
          <a:p>
            <a:r>
              <a:rPr lang="en-US" dirty="0" smtClean="0"/>
              <a:t>Obviously, this becomes difficult rather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3-Dimensional Array (pg. 277)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highest we’ll go in this class is 3-dimensional arrays.</a:t>
            </a:r>
          </a:p>
          <a:p>
            <a:endParaRPr lang="en-US" dirty="0"/>
          </a:p>
          <a:p>
            <a:r>
              <a:rPr lang="en-US" dirty="0" smtClean="0"/>
              <a:t>Say we want to create a 3D array to store students’ exam scores. Let’s say there are 6 students. Each student took 5 exams. Each exam had 2 components (Multiple-choice and essay).</a:t>
            </a:r>
          </a:p>
          <a:p>
            <a:endParaRPr lang="en-US" dirty="0"/>
          </a:p>
          <a:p>
            <a:r>
              <a:rPr lang="en-US" dirty="0" smtClean="0"/>
              <a:t>How would this declaration and initialization look?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9218" y="846252"/>
            <a:ext cx="7880350" cy="5000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524001" y="19519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999218" y="1690007"/>
            <a:ext cx="8870950" cy="48320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int 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1; i &lt;= 10;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1 to 10 is " + sum);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20; i &lt;= 30;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20 to 30 is " + sum);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35; i &lt;= 45;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</p:spTree>
    <p:extLst>
      <p:ext uri="{BB962C8B-B14F-4D97-AF65-F5344CB8AC3E}">
        <p14:creationId xmlns:p14="http://schemas.microsoft.com/office/powerpoint/2010/main" val="687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82"/>
    </mc:Choice>
    <mc:Fallback xmlns="">
      <p:transition spd="slow" advTm="64582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3-Dimensional Array (pg. 277)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857" y="2002972"/>
            <a:ext cx="8839200" cy="2634343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solidFill>
                  <a:schemeClr val="bg2"/>
                </a:solidFill>
              </a:rPr>
              <a:t>double</a:t>
            </a: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[][][] scores =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  {{7.5, 20.5}, {9.0, 22.5}, {15, 33.5}, {13, 21.5}, {15, 2.5}},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  {{4.5, 21.5}, {9.0, 22.5}, {15, 34.5}, {12, 20.5}, {14, 9.5}},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  {{6.5, 30.5}, {9.4, 10.5}, {11, 33.5}, {11, 23.5}, {10, 2.5}},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  {{6.5, 23.5}, {9.4, 32.5}, {13, 34.5}, {11, 20.5}, {16, 7.5}},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  {{8.5, 26.5}, {9.4, 52.5}, {13, 36.5}, {13, 24.5}, {16, 2.5}},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ea typeface="SimSun" panose="02010600030101010101" pitchFamily="2" charset="-122"/>
              </a:rPr>
              <a:t>  {{9.5, 20.5}, {9.4, 42.5}, {13, 31.5}, {12, 20.5}, {16, 6.5}}};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2" y="4786924"/>
            <a:ext cx="9148236" cy="18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1247" y="774591"/>
            <a:ext cx="7880350" cy="5000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524001" y="19519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814161" y="1744436"/>
            <a:ext cx="8870950" cy="48320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int 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1; i &lt;= 10;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1 to 10 is " + sum); 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20; i &lt;= 30;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20 to 30 is " + sum);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35; i &lt;= 45;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814161" y="1744436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814161" y="3402435"/>
            <a:ext cx="5646738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814161" y="5115235"/>
            <a:ext cx="5607050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8"/>
    </mc:Choice>
    <mc:Fallback xmlns="">
      <p:transition spd="slow" advTm="2394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762</TotalTime>
  <Words>3022</Words>
  <Application>Microsoft Office PowerPoint</Application>
  <PresentationFormat>Widescreen</PresentationFormat>
  <Paragraphs>440</Paragraphs>
  <Slides>80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94" baseType="lpstr">
      <vt:lpstr>SimSun</vt:lpstr>
      <vt:lpstr>Arial</vt:lpstr>
      <vt:lpstr>Book Antiqua</vt:lpstr>
      <vt:lpstr>Calibri</vt:lpstr>
      <vt:lpstr>Century Schoolbook</vt:lpstr>
      <vt:lpstr>Courier</vt:lpstr>
      <vt:lpstr>Courier New</vt:lpstr>
      <vt:lpstr>Forte</vt:lpstr>
      <vt:lpstr>Monotype Sorts</vt:lpstr>
      <vt:lpstr>Times New Roman</vt:lpstr>
      <vt:lpstr>Wingdings 2</vt:lpstr>
      <vt:lpstr>View</vt:lpstr>
      <vt:lpstr>Picture</vt:lpstr>
      <vt:lpstr>Microsoft Word Picture</vt:lpstr>
      <vt:lpstr>ICS 141 – Programming With Objects</vt:lpstr>
      <vt:lpstr>Schedule</vt:lpstr>
      <vt:lpstr>Exercise Review</vt:lpstr>
      <vt:lpstr>Exercise Review</vt:lpstr>
      <vt:lpstr>Assignment Review</vt:lpstr>
      <vt:lpstr>Methods</vt:lpstr>
      <vt:lpstr>Opening Problem - Motivations</vt:lpstr>
      <vt:lpstr>Problem</vt:lpstr>
      <vt:lpstr>Problem</vt:lpstr>
      <vt:lpstr>Solution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Calling Methods, cont.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Good Code?</vt:lpstr>
      <vt:lpstr>CAUTION</vt:lpstr>
      <vt:lpstr>Reuse Methods from Other Classes</vt:lpstr>
      <vt:lpstr>void Method Example</vt:lpstr>
      <vt:lpstr>void Method Example</vt:lpstr>
      <vt:lpstr>Pass by Value</vt:lpstr>
      <vt:lpstr>Pass by value vs pass by reference.</vt:lpstr>
      <vt:lpstr>Method Overloading</vt:lpstr>
      <vt:lpstr>Method Overloading</vt:lpstr>
      <vt:lpstr>Method Overloading</vt:lpstr>
      <vt:lpstr>Ambiguous Invocation</vt:lpstr>
      <vt:lpstr>Ambiguous Invocation</vt:lpstr>
      <vt:lpstr>Exercise 3a</vt:lpstr>
      <vt:lpstr>Arrays</vt:lpstr>
      <vt:lpstr>Introducing Arrays</vt:lpstr>
      <vt:lpstr>Declaring Array Variables</vt:lpstr>
      <vt:lpstr>Creating Arrays</vt:lpstr>
      <vt:lpstr>Declaring and Creating in One Step</vt:lpstr>
      <vt:lpstr>The Length of an Array</vt:lpstr>
      <vt:lpstr>Default Values</vt:lpstr>
      <vt:lpstr>Indexed Variables</vt:lpstr>
      <vt:lpstr>Using Indexed Variables</vt:lpstr>
      <vt:lpstr>Array Initializers</vt:lpstr>
      <vt:lpstr>Declaring, creating, initializing Using the Shorthand Notation</vt:lpstr>
      <vt:lpstr>CAUTION</vt:lpstr>
      <vt:lpstr>Processing Arrays</vt:lpstr>
      <vt:lpstr>Initializing arrays with input values</vt:lpstr>
      <vt:lpstr>Initializing arrays with random values</vt:lpstr>
      <vt:lpstr>Printing arrays</vt:lpstr>
      <vt:lpstr>Summing all elements</vt:lpstr>
      <vt:lpstr>Finding the largest element</vt:lpstr>
      <vt:lpstr>Copying Arrays</vt:lpstr>
      <vt:lpstr>Copying Arrays</vt:lpstr>
      <vt:lpstr>Copying Arrays</vt:lpstr>
      <vt:lpstr>Passing Arrays to Methods</vt:lpstr>
      <vt:lpstr>Pass By Value</vt:lpstr>
      <vt:lpstr>Simple Example</vt:lpstr>
      <vt:lpstr>Exercise 3b</vt:lpstr>
      <vt:lpstr>Assignment #3</vt:lpstr>
      <vt:lpstr>Multi-Dimensional Arrays (7)</vt:lpstr>
      <vt:lpstr>Declare/Create 2-dimensional Arrays</vt:lpstr>
      <vt:lpstr>2-Dimensional Arrays</vt:lpstr>
      <vt:lpstr>Lengths of 2-dimensional Arrays.</vt:lpstr>
      <vt:lpstr>Initializing a 2D Array</vt:lpstr>
      <vt:lpstr>Filling a 2-Dimensional Array.</vt:lpstr>
      <vt:lpstr>Creating Two-dimensional Arrays </vt:lpstr>
      <vt:lpstr>How would we go about printing the array we made in the last example?</vt:lpstr>
      <vt:lpstr>Demoing these Last Two Examples.</vt:lpstr>
      <vt:lpstr>Passing 2D Arrays to Methods.</vt:lpstr>
      <vt:lpstr>Multi-Dimensional Arrays</vt:lpstr>
      <vt:lpstr>Multi-Dimensional Arrays</vt:lpstr>
      <vt:lpstr>3-Dimensional Array (pg. 277)</vt:lpstr>
      <vt:lpstr>3-Dimensional Array (pg. 277)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141 – Programming With Objects</dc:title>
  <dc:creator>Microsoft account</dc:creator>
  <cp:lastModifiedBy>Jahn, Bob</cp:lastModifiedBy>
  <cp:revision>153</cp:revision>
  <dcterms:created xsi:type="dcterms:W3CDTF">2014-08-27T01:00:04Z</dcterms:created>
  <dcterms:modified xsi:type="dcterms:W3CDTF">2019-05-30T16:04:47Z</dcterms:modified>
</cp:coreProperties>
</file>