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6"/>
  </p:notesMasterIdLst>
  <p:sldIdLst>
    <p:sldId id="256" r:id="rId2"/>
    <p:sldId id="257" r:id="rId3"/>
    <p:sldId id="408" r:id="rId4"/>
    <p:sldId id="348" r:id="rId5"/>
    <p:sldId id="391" r:id="rId6"/>
    <p:sldId id="392" r:id="rId7"/>
    <p:sldId id="349" r:id="rId8"/>
    <p:sldId id="350" r:id="rId9"/>
    <p:sldId id="351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4" r:id="rId25"/>
    <p:sldId id="385" r:id="rId26"/>
    <p:sldId id="387" r:id="rId27"/>
    <p:sldId id="390" r:id="rId28"/>
    <p:sldId id="393" r:id="rId29"/>
    <p:sldId id="394" r:id="rId30"/>
    <p:sldId id="396" r:id="rId31"/>
    <p:sldId id="397" r:id="rId32"/>
    <p:sldId id="398" r:id="rId33"/>
    <p:sldId id="399" r:id="rId34"/>
    <p:sldId id="40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D9B6A-6469-470B-A75D-CBE0359A927B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1A205-AE64-479C-8963-18F377322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15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52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ICS 141 – Programming With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Lecture 4 – Robert Jahn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Based on the slides of Dr. Daniel Liang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21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428750"/>
          </a:xfrm>
        </p:spPr>
        <p:txBody>
          <a:bodyPr/>
          <a:lstStyle/>
          <a:p>
            <a:r>
              <a:rPr lang="en-US"/>
              <a:t>Constructors</a:t>
            </a:r>
            <a:endParaRPr lang="en-US" b="1">
              <a:latin typeface="Book Antiqua" panose="02040602050305030304" pitchFamily="18" charset="0"/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4028" y="1905000"/>
            <a:ext cx="4452258" cy="2884714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Circle() {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Circle(double </a:t>
            </a:r>
            <a:r>
              <a:rPr lang="en-US" dirty="0" err="1">
                <a:latin typeface="Courier New" panose="02070309020205020404" pitchFamily="49" charset="0"/>
              </a:rPr>
              <a:t>newRadius</a:t>
            </a:r>
            <a:r>
              <a:rPr lang="en-US" dirty="0">
                <a:latin typeface="Courier New" panose="02070309020205020404" pitchFamily="49" charset="0"/>
              </a:rPr>
              <a:t>) { 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  radius = </a:t>
            </a:r>
            <a:r>
              <a:rPr lang="en-US" dirty="0" err="1">
                <a:latin typeface="Courier New" panose="02070309020205020404" pitchFamily="49" charset="0"/>
              </a:rPr>
              <a:t>newRadius</a:t>
            </a:r>
            <a:r>
              <a:rPr lang="en-US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5812972" y="1905000"/>
            <a:ext cx="48768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Constructors are a special kind of methods that are invoked to construct objects.</a:t>
            </a:r>
          </a:p>
        </p:txBody>
      </p:sp>
    </p:spTree>
    <p:extLst>
      <p:ext uri="{BB962C8B-B14F-4D97-AF65-F5344CB8AC3E}">
        <p14:creationId xmlns:p14="http://schemas.microsoft.com/office/powerpoint/2010/main" val="25173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636"/>
    </mc:Choice>
    <mc:Fallback xmlns="">
      <p:transition spd="slow" advTm="9663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88571" y="307921"/>
            <a:ext cx="7772400" cy="838200"/>
          </a:xfrm>
        </p:spPr>
        <p:txBody>
          <a:bodyPr/>
          <a:lstStyle/>
          <a:p>
            <a:r>
              <a:rPr lang="en-US" dirty="0"/>
              <a:t>Constructors, cont.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287748" name="Text Box 4"/>
          <p:cNvSpPr txBox="1">
            <a:spLocks noChangeArrowheads="1"/>
          </p:cNvSpPr>
          <p:nvPr/>
        </p:nvSpPr>
        <p:spPr bwMode="auto">
          <a:xfrm>
            <a:off x="979714" y="1146121"/>
            <a:ext cx="8534400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cs typeface="Times New Roman" panose="02020603050405020304" pitchFamily="18" charset="0"/>
              </a:rPr>
              <a:t>A constructor with no parameters is referred to as a </a:t>
            </a:r>
            <a:r>
              <a:rPr lang="en-US" sz="3200" i="1">
                <a:cs typeface="Times New Roman" panose="02020603050405020304" pitchFamily="18" charset="0"/>
              </a:rPr>
              <a:t>no-arg constructor</a:t>
            </a:r>
            <a:r>
              <a:rPr lang="en-US" sz="3200">
                <a:cs typeface="Times New Roman" panose="02020603050405020304" pitchFamily="18" charset="0"/>
              </a:rPr>
              <a:t>. </a:t>
            </a:r>
          </a:p>
          <a:p>
            <a:pPr>
              <a:spcBef>
                <a:spcPct val="50000"/>
              </a:spcBef>
            </a:pPr>
            <a:r>
              <a:rPr lang="en-US" sz="3200">
                <a:cs typeface="Times New Roman" panose="02020603050405020304" pitchFamily="18" charset="0"/>
              </a:rPr>
              <a:t>·       Constructors must have the same name as the class itself. </a:t>
            </a:r>
          </a:p>
          <a:p>
            <a:pPr>
              <a:spcBef>
                <a:spcPct val="50000"/>
              </a:spcBef>
            </a:pPr>
            <a:r>
              <a:rPr lang="en-US" sz="3200">
                <a:cs typeface="Times New Roman" panose="02020603050405020304" pitchFamily="18" charset="0"/>
              </a:rPr>
              <a:t>·       Constructors do not have a return type—not even void. </a:t>
            </a:r>
          </a:p>
          <a:p>
            <a:pPr>
              <a:spcBef>
                <a:spcPct val="50000"/>
              </a:spcBef>
            </a:pPr>
            <a:r>
              <a:rPr lang="en-US" sz="3200">
                <a:cs typeface="Times New Roman" panose="02020603050405020304" pitchFamily="18" charset="0"/>
              </a:rPr>
              <a:t>·       Constructors are invoked using the new operator when an object is created. Constructors play the role of initializing objects.</a:t>
            </a:r>
          </a:p>
        </p:txBody>
      </p:sp>
    </p:spTree>
    <p:extLst>
      <p:ext uri="{BB962C8B-B14F-4D97-AF65-F5344CB8AC3E}">
        <p14:creationId xmlns:p14="http://schemas.microsoft.com/office/powerpoint/2010/main" val="64164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475"/>
    </mc:Choice>
    <mc:Fallback xmlns="">
      <p:transition spd="slow" advTm="78475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7685" y="228600"/>
            <a:ext cx="7772400" cy="1428750"/>
          </a:xfrm>
        </p:spPr>
        <p:txBody>
          <a:bodyPr/>
          <a:lstStyle/>
          <a:p>
            <a:r>
              <a:rPr lang="en-US" dirty="0"/>
              <a:t>Creating Objects Using Constructors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285" y="1827213"/>
            <a:ext cx="8077200" cy="42672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3000" dirty="0">
                <a:latin typeface="Courier New" panose="02070309020205020404" pitchFamily="49" charset="0"/>
              </a:rPr>
              <a:t>new </a:t>
            </a:r>
            <a:r>
              <a:rPr lang="en-US" sz="3000" dirty="0" err="1">
                <a:latin typeface="Courier New" panose="02070309020205020404" pitchFamily="49" charset="0"/>
              </a:rPr>
              <a:t>ClassName</a:t>
            </a:r>
            <a:r>
              <a:rPr lang="en-US" sz="3000" dirty="0">
                <a:latin typeface="Courier New" panose="02070309020205020404" pitchFamily="49" charset="0"/>
              </a:rPr>
              <a:t>();</a:t>
            </a:r>
            <a:endParaRPr lang="en-US" sz="2800" dirty="0">
              <a:latin typeface="Courier New" panose="02070309020205020404" pitchFamily="49" charset="0"/>
            </a:endParaRPr>
          </a:p>
          <a:p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dirty="0"/>
              <a:t>Example:</a:t>
            </a:r>
          </a:p>
          <a:p>
            <a:pPr>
              <a:buFont typeface="Monotype Sorts" pitchFamily="2" charset="2"/>
              <a:buNone/>
            </a:pPr>
            <a:r>
              <a:rPr lang="en-US" sz="2800" dirty="0">
                <a:latin typeface="Courier New" panose="02070309020205020404" pitchFamily="49" charset="0"/>
              </a:rPr>
              <a:t>new Circle();</a:t>
            </a:r>
          </a:p>
          <a:p>
            <a:pPr>
              <a:buFont typeface="Monotype Sorts" pitchFamily="2" charset="2"/>
              <a:buNone/>
            </a:pPr>
            <a:endParaRPr lang="en-US" sz="28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new Circle(5.0);</a:t>
            </a:r>
            <a:r>
              <a:rPr lang="en-US" sz="3600" dirty="0">
                <a:latin typeface="Book Antiqua" panose="02040602050305030304" pitchFamily="18" charset="0"/>
              </a:rPr>
              <a:t> </a:t>
            </a:r>
            <a:endParaRPr lang="en-US" dirty="0"/>
          </a:p>
          <a:p>
            <a:pPr>
              <a:buFont typeface="Monotype Sort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9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392"/>
    </mc:Choice>
    <mc:Fallback xmlns="">
      <p:transition spd="slow" advTm="77392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94657" y="696686"/>
            <a:ext cx="7772400" cy="838200"/>
          </a:xfrm>
        </p:spPr>
        <p:txBody>
          <a:bodyPr/>
          <a:lstStyle/>
          <a:p>
            <a:r>
              <a:rPr lang="en-US" dirty="0"/>
              <a:t>Default Constructor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308227" name="Text Box 3"/>
          <p:cNvSpPr txBox="1">
            <a:spLocks noChangeArrowheads="1"/>
          </p:cNvSpPr>
          <p:nvPr/>
        </p:nvSpPr>
        <p:spPr bwMode="auto">
          <a:xfrm>
            <a:off x="794657" y="1810891"/>
            <a:ext cx="85344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cs typeface="Courier New" panose="02070309020205020404" pitchFamily="49" charset="0"/>
              </a:rPr>
              <a:t>A class may be defined without constructors. In this case, a no-</a:t>
            </a:r>
            <a:r>
              <a:rPr lang="en-US" sz="3200" dirty="0" err="1">
                <a:cs typeface="Courier New" panose="02070309020205020404" pitchFamily="49" charset="0"/>
              </a:rPr>
              <a:t>arg</a:t>
            </a:r>
            <a:r>
              <a:rPr lang="en-US" sz="3200" dirty="0">
                <a:cs typeface="Courier New" panose="02070309020205020404" pitchFamily="49" charset="0"/>
              </a:rPr>
              <a:t> constructor with an empty body is implicitly declared in the class. This constructor, called </a:t>
            </a:r>
            <a:r>
              <a:rPr lang="en-US" sz="3200" i="1" dirty="0">
                <a:cs typeface="Courier New" panose="02070309020205020404" pitchFamily="49" charset="0"/>
              </a:rPr>
              <a:t>a default constructor</a:t>
            </a:r>
            <a:r>
              <a:rPr lang="en-US" sz="3200" dirty="0">
                <a:cs typeface="Courier New" panose="02070309020205020404" pitchFamily="49" charset="0"/>
              </a:rPr>
              <a:t>, is provided automatically </a:t>
            </a:r>
            <a:r>
              <a:rPr lang="en-US" sz="3200" i="1" dirty="0">
                <a:cs typeface="Courier New" panose="02070309020205020404" pitchFamily="49" charset="0"/>
              </a:rPr>
              <a:t>only if no constructors are explicitly defined in the class</a:t>
            </a:r>
            <a:r>
              <a:rPr lang="en-US" sz="3200" dirty="0">
                <a:cs typeface="Courier New" panose="02070309020205020404" pitchFamily="49" charset="0"/>
              </a:rPr>
              <a:t>.</a:t>
            </a: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28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640"/>
    </mc:Choice>
    <mc:Fallback xmlns="">
      <p:transition spd="slow" advTm="8064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1986" y="424543"/>
            <a:ext cx="8153400" cy="8382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Declaring Object Reference Variables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1486" y="1567542"/>
            <a:ext cx="8534400" cy="47244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3000"/>
              <a:t>To reference an object, assign the object to a reference variable.</a:t>
            </a:r>
          </a:p>
          <a:p>
            <a:pPr marL="0" indent="0">
              <a:lnSpc>
                <a:spcPct val="90000"/>
              </a:lnSpc>
              <a:buNone/>
            </a:pPr>
            <a:endParaRPr lang="en-US" sz="3000"/>
          </a:p>
          <a:p>
            <a:pPr marL="0" indent="0">
              <a:lnSpc>
                <a:spcPct val="90000"/>
              </a:lnSpc>
              <a:buNone/>
            </a:pPr>
            <a:r>
              <a:rPr lang="en-US" sz="3000"/>
              <a:t>To declare a reference variable, use the syntax:</a:t>
            </a:r>
          </a:p>
          <a:p>
            <a:pPr marL="0" indent="0">
              <a:lnSpc>
                <a:spcPct val="90000"/>
              </a:lnSpc>
              <a:buNone/>
            </a:pPr>
            <a:endParaRPr lang="en-US" sz="3000"/>
          </a:p>
          <a:p>
            <a:pPr marL="0" indent="0">
              <a:lnSpc>
                <a:spcPct val="90000"/>
              </a:lnSpc>
              <a:buNone/>
            </a:pPr>
            <a:r>
              <a:rPr lang="en-US" sz="3000">
                <a:latin typeface="Courier New" panose="02070309020205020404" pitchFamily="49" charset="0"/>
              </a:rPr>
              <a:t>ClassName objectRefVar;</a:t>
            </a:r>
            <a:endParaRPr lang="en-US"/>
          </a:p>
          <a:p>
            <a:pPr marL="0" indent="0" algn="just">
              <a:lnSpc>
                <a:spcPct val="90000"/>
              </a:lnSpc>
              <a:buNone/>
            </a:pPr>
            <a:endParaRPr lang="en-US">
              <a:latin typeface="Book Antiqua" panose="02040602050305030304" pitchFamily="18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US"/>
              <a:t>Example: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>
                <a:latin typeface="Courier New" panose="02070309020205020404" pitchFamily="49" charset="0"/>
              </a:rPr>
              <a:t>Circle myCircle;</a:t>
            </a:r>
            <a:endParaRPr lang="en-US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70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931"/>
    </mc:Choice>
    <mc:Fallback xmlns="">
      <p:transition spd="slow" advTm="5893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707571" y="772886"/>
            <a:ext cx="7772400" cy="1600200"/>
          </a:xfrm>
        </p:spPr>
        <p:txBody>
          <a:bodyPr/>
          <a:lstStyle/>
          <a:p>
            <a:r>
              <a:rPr lang="en-US" dirty="0"/>
              <a:t>Declaring/Creating Objects</a:t>
            </a:r>
            <a:br>
              <a:rPr lang="en-US" dirty="0"/>
            </a:br>
            <a:r>
              <a:rPr lang="en-US" dirty="0"/>
              <a:t>in a Single Step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742" y="2830286"/>
            <a:ext cx="9906000" cy="2590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 dirty="0" err="1">
                <a:latin typeface="Courier New" panose="02070309020205020404" pitchFamily="49" charset="0"/>
              </a:rPr>
              <a:t>ClassName</a:t>
            </a:r>
            <a:r>
              <a:rPr lang="en-US" sz="2800" dirty="0">
                <a:latin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</a:rPr>
              <a:t>objectRefVar</a:t>
            </a:r>
            <a:r>
              <a:rPr lang="en-US" sz="2800" dirty="0">
                <a:latin typeface="Courier New" panose="02070309020205020404" pitchFamily="49" charset="0"/>
              </a:rPr>
              <a:t> = new </a:t>
            </a:r>
            <a:r>
              <a:rPr lang="en-US" sz="2800" dirty="0" err="1">
                <a:latin typeface="Courier New" panose="02070309020205020404" pitchFamily="49" charset="0"/>
              </a:rPr>
              <a:t>ClassName</a:t>
            </a:r>
            <a:r>
              <a:rPr lang="en-US" sz="2800" dirty="0">
                <a:latin typeface="Courier New" panose="02070309020205020404" pitchFamily="49" charset="0"/>
              </a:rPr>
              <a:t>();</a:t>
            </a:r>
          </a:p>
          <a:p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sz="3000" dirty="0"/>
              <a:t>Example:</a:t>
            </a:r>
          </a:p>
          <a:p>
            <a:pPr algn="just">
              <a:buFont typeface="Monotype Sorts" pitchFamily="2" charset="2"/>
              <a:buNone/>
            </a:pPr>
            <a:r>
              <a:rPr lang="en-US" sz="2600" dirty="0">
                <a:latin typeface="Courier New" panose="02070309020205020404" pitchFamily="49" charset="0"/>
              </a:rPr>
              <a:t>Circle </a:t>
            </a:r>
            <a:r>
              <a:rPr lang="en-US" sz="2600" dirty="0" err="1">
                <a:latin typeface="Courier New" panose="02070309020205020404" pitchFamily="49" charset="0"/>
              </a:rPr>
              <a:t>myCircle</a:t>
            </a:r>
            <a:r>
              <a:rPr lang="en-US" sz="2600" dirty="0">
                <a:latin typeface="Courier New" panose="02070309020205020404" pitchFamily="49" charset="0"/>
              </a:rPr>
              <a:t> = new Circle();</a:t>
            </a:r>
          </a:p>
        </p:txBody>
      </p:sp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4158342" y="4582886"/>
            <a:ext cx="2590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1" name="Line 5"/>
          <p:cNvSpPr>
            <a:spLocks noChangeShapeType="1"/>
          </p:cNvSpPr>
          <p:nvPr/>
        </p:nvSpPr>
        <p:spPr bwMode="auto">
          <a:xfrm>
            <a:off x="5791200" y="4000499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5135640" y="3631167"/>
            <a:ext cx="19207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Create an object</a:t>
            </a:r>
          </a:p>
        </p:txBody>
      </p:sp>
      <p:sp>
        <p:nvSpPr>
          <p:cNvPr id="198663" name="Line 7"/>
          <p:cNvSpPr>
            <a:spLocks noChangeShapeType="1"/>
          </p:cNvSpPr>
          <p:nvPr/>
        </p:nvSpPr>
        <p:spPr bwMode="auto">
          <a:xfrm flipH="1" flipV="1">
            <a:off x="3829754" y="4152899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64" name="Line 8"/>
          <p:cNvSpPr>
            <a:spLocks noChangeShapeType="1"/>
          </p:cNvSpPr>
          <p:nvPr/>
        </p:nvSpPr>
        <p:spPr bwMode="auto">
          <a:xfrm flipH="1">
            <a:off x="3211286" y="4125686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65" name="Text Box 9"/>
          <p:cNvSpPr txBox="1">
            <a:spLocks noChangeArrowheads="1"/>
          </p:cNvSpPr>
          <p:nvPr/>
        </p:nvSpPr>
        <p:spPr bwMode="auto">
          <a:xfrm>
            <a:off x="2725858" y="3744686"/>
            <a:ext cx="24304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Assign object reference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674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11"/>
    </mc:Choice>
    <mc:Fallback xmlns="">
      <p:transition spd="slow" advTm="38611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97971"/>
            <a:ext cx="7772400" cy="1428750"/>
          </a:xfrm>
        </p:spPr>
        <p:txBody>
          <a:bodyPr/>
          <a:lstStyle/>
          <a:p>
            <a:r>
              <a:rPr lang="en-US" dirty="0"/>
              <a:t>Accessing Object’s Members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07029"/>
            <a:ext cx="7772400" cy="41148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Referencing the object’s data:</a:t>
            </a:r>
          </a:p>
          <a:p>
            <a:pPr>
              <a:buFont typeface="Monotype Sorts" pitchFamily="2" charset="2"/>
              <a:buNone/>
            </a:pPr>
            <a:r>
              <a:rPr lang="en-US" sz="2800" dirty="0"/>
              <a:t>        </a:t>
            </a:r>
            <a:r>
              <a:rPr lang="en-US" sz="2600" dirty="0" err="1">
                <a:latin typeface="Courier New" panose="02070309020205020404" pitchFamily="49" charset="0"/>
              </a:rPr>
              <a:t>objectRefVar.data</a:t>
            </a:r>
            <a:endParaRPr lang="en-US" sz="2800" dirty="0"/>
          </a:p>
          <a:p>
            <a:pPr>
              <a:buFont typeface="Monotype Sorts" pitchFamily="2" charset="2"/>
              <a:buNone/>
            </a:pPr>
            <a:r>
              <a:rPr lang="en-US" sz="2800" i="1" dirty="0">
                <a:latin typeface="Book Antiqua" panose="02040602050305030304" pitchFamily="18" charset="0"/>
              </a:rPr>
              <a:t>        e.g., </a:t>
            </a:r>
            <a:r>
              <a:rPr lang="en-US" sz="2400" dirty="0" err="1">
                <a:latin typeface="Courier New" panose="02070309020205020404" pitchFamily="49" charset="0"/>
              </a:rPr>
              <a:t>myCircle.radius</a:t>
            </a:r>
            <a:endParaRPr lang="en-US" sz="2800" i="1" dirty="0">
              <a:latin typeface="Book Antiqua" panose="02040602050305030304" pitchFamily="18" charset="0"/>
            </a:endParaRPr>
          </a:p>
          <a:p>
            <a:pPr>
              <a:buFont typeface="Monotype Sorts" pitchFamily="2" charset="2"/>
              <a:buNone/>
            </a:pPr>
            <a:endParaRPr lang="en-US" sz="2800" dirty="0"/>
          </a:p>
          <a:p>
            <a:r>
              <a:rPr lang="en-US" sz="2800" dirty="0"/>
              <a:t>Invoking the object’s method:</a:t>
            </a:r>
          </a:p>
          <a:p>
            <a:pPr>
              <a:buFont typeface="Monotype Sorts" pitchFamily="2" charset="2"/>
              <a:buNone/>
            </a:pPr>
            <a:r>
              <a:rPr lang="en-US" sz="2800" dirty="0"/>
              <a:t>       </a:t>
            </a:r>
            <a:r>
              <a:rPr lang="en-US" sz="2600" dirty="0" err="1">
                <a:latin typeface="Courier New" panose="02070309020205020404" pitchFamily="49" charset="0"/>
              </a:rPr>
              <a:t>objectRefVar.methodName</a:t>
            </a:r>
            <a:r>
              <a:rPr lang="en-US" sz="2600" dirty="0">
                <a:latin typeface="Courier New" panose="02070309020205020404" pitchFamily="49" charset="0"/>
              </a:rPr>
              <a:t>(arguments)</a:t>
            </a:r>
            <a:endParaRPr lang="en-US" sz="2800" dirty="0"/>
          </a:p>
          <a:p>
            <a:pPr>
              <a:buFont typeface="Monotype Sorts" pitchFamily="2" charset="2"/>
              <a:buNone/>
            </a:pPr>
            <a:r>
              <a:rPr lang="en-US" sz="2800" i="1" dirty="0">
                <a:latin typeface="Book Antiqua" panose="02040602050305030304" pitchFamily="18" charset="0"/>
              </a:rPr>
              <a:t>       e.g., </a:t>
            </a:r>
            <a:r>
              <a:rPr lang="en-US" sz="2400" dirty="0" err="1">
                <a:latin typeface="Courier New" panose="02070309020205020404" pitchFamily="49" charset="0"/>
              </a:rPr>
              <a:t>myCircle.getArea</a:t>
            </a:r>
            <a:r>
              <a:rPr lang="en-US" sz="2400" dirty="0"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3052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681"/>
    </mc:Choice>
    <mc:Fallback xmlns="">
      <p:transition spd="slow" advTm="7668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/>
              <a:t>Trace Code</a:t>
            </a:r>
          </a:p>
        </p:txBody>
      </p:sp>
      <p:sp>
        <p:nvSpPr>
          <p:cNvPr id="327683" name="Rectangle 3"/>
          <p:cNvSpPr>
            <a:spLocks noChangeArrowheads="1"/>
          </p:cNvSpPr>
          <p:nvPr/>
        </p:nvSpPr>
        <p:spPr bwMode="auto">
          <a:xfrm>
            <a:off x="4210050" y="234315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684" name="Rectangle 4"/>
          <p:cNvSpPr>
            <a:spLocks noChangeArrowheads="1"/>
          </p:cNvSpPr>
          <p:nvPr/>
        </p:nvSpPr>
        <p:spPr bwMode="auto">
          <a:xfrm>
            <a:off x="4324350" y="22860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686" name="Text Box 6"/>
          <p:cNvSpPr txBox="1">
            <a:spLocks noChangeArrowheads="1"/>
          </p:cNvSpPr>
          <p:nvPr/>
        </p:nvSpPr>
        <p:spPr bwMode="auto">
          <a:xfrm>
            <a:off x="1676400" y="1905001"/>
            <a:ext cx="4800600" cy="14652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Circle myCircle = new Circle(5.0);</a:t>
            </a:r>
          </a:p>
          <a:p>
            <a:endParaRPr lang="en-US">
              <a:solidFill>
                <a:schemeClr val="bg2"/>
              </a:solidFill>
            </a:endParaRPr>
          </a:p>
          <a:p>
            <a:r>
              <a:rPr lang="en-US">
                <a:solidFill>
                  <a:schemeClr val="bg2"/>
                </a:solidFill>
              </a:rPr>
              <a:t>SCircle yourCircle = new Circle();</a:t>
            </a:r>
          </a:p>
          <a:p>
            <a:endParaRPr lang="en-US">
              <a:solidFill>
                <a:schemeClr val="bg2"/>
              </a:solidFill>
            </a:endParaRPr>
          </a:p>
          <a:p>
            <a:r>
              <a:rPr lang="en-US">
                <a:solidFill>
                  <a:schemeClr val="bg2"/>
                </a:solidFill>
              </a:rPr>
              <a:t>yourCircle.radius = 100;</a:t>
            </a:r>
          </a:p>
        </p:txBody>
      </p:sp>
      <p:sp>
        <p:nvSpPr>
          <p:cNvPr id="327687" name="Rectangle 7"/>
          <p:cNvSpPr>
            <a:spLocks noChangeArrowheads="1"/>
          </p:cNvSpPr>
          <p:nvPr/>
        </p:nvSpPr>
        <p:spPr bwMode="auto">
          <a:xfrm>
            <a:off x="1774371" y="2020888"/>
            <a:ext cx="1577977" cy="178593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689" name="AutoShape 9"/>
          <p:cNvSpPr>
            <a:spLocks noChangeArrowheads="1"/>
          </p:cNvSpPr>
          <p:nvPr/>
        </p:nvSpPr>
        <p:spPr bwMode="auto">
          <a:xfrm>
            <a:off x="7362826" y="1009650"/>
            <a:ext cx="2265363" cy="344488"/>
          </a:xfrm>
          <a:prstGeom prst="wedgeRoundRectCallout">
            <a:avLst>
              <a:gd name="adj1" fmla="val -25824"/>
              <a:gd name="adj2" fmla="val 245852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Declare myCircle</a:t>
            </a:r>
          </a:p>
        </p:txBody>
      </p:sp>
      <p:sp>
        <p:nvSpPr>
          <p:cNvPr id="327690" name="Rectangle 10"/>
          <p:cNvSpPr>
            <a:spLocks noChangeArrowheads="1"/>
          </p:cNvSpPr>
          <p:nvPr/>
        </p:nvSpPr>
        <p:spPr bwMode="auto">
          <a:xfrm>
            <a:off x="8361363" y="2046289"/>
            <a:ext cx="1524000" cy="306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9144" rIns="9144" bIns="9144" anchor="ctr"/>
          <a:lstStyle/>
          <a:p>
            <a:pPr algn="ctr"/>
            <a:r>
              <a:rPr lang="en-US">
                <a:solidFill>
                  <a:schemeClr val="accent2"/>
                </a:solidFill>
              </a:rPr>
              <a:t>no value</a:t>
            </a:r>
          </a:p>
        </p:txBody>
      </p:sp>
      <p:sp>
        <p:nvSpPr>
          <p:cNvPr id="327691" name="Text Box 11"/>
          <p:cNvSpPr txBox="1">
            <a:spLocks noChangeArrowheads="1"/>
          </p:cNvSpPr>
          <p:nvPr/>
        </p:nvSpPr>
        <p:spPr bwMode="auto">
          <a:xfrm>
            <a:off x="7064830" y="2020889"/>
            <a:ext cx="1317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myCircle</a:t>
            </a:r>
            <a:endParaRPr lang="en-US" dirty="0"/>
          </a:p>
        </p:txBody>
      </p:sp>
      <p:sp>
        <p:nvSpPr>
          <p:cNvPr id="327692" name="Rectangle 12"/>
          <p:cNvSpPr>
            <a:spLocks noChangeArrowheads="1"/>
          </p:cNvSpPr>
          <p:nvPr/>
        </p:nvSpPr>
        <p:spPr bwMode="auto">
          <a:xfrm>
            <a:off x="152400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72792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422"/>
    </mc:Choice>
    <mc:Fallback xmlns="">
      <p:transition spd="slow" advTm="40422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85751"/>
            <a:ext cx="7772400" cy="531813"/>
          </a:xfrm>
        </p:spPr>
        <p:txBody>
          <a:bodyPr>
            <a:normAutofit fontScale="90000"/>
          </a:bodyPr>
          <a:lstStyle/>
          <a:p>
            <a:r>
              <a:rPr lang="en-US" sz="4000"/>
              <a:t>Trace Code, cont.</a:t>
            </a:r>
          </a:p>
        </p:txBody>
      </p:sp>
      <p:sp>
        <p:nvSpPr>
          <p:cNvPr id="328707" name="Rectangle 3"/>
          <p:cNvSpPr>
            <a:spLocks noChangeArrowheads="1"/>
          </p:cNvSpPr>
          <p:nvPr/>
        </p:nvSpPr>
        <p:spPr bwMode="auto">
          <a:xfrm>
            <a:off x="4210050" y="234315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8708" name="Rectangle 4"/>
          <p:cNvSpPr>
            <a:spLocks noChangeArrowheads="1"/>
          </p:cNvSpPr>
          <p:nvPr/>
        </p:nvSpPr>
        <p:spPr bwMode="auto">
          <a:xfrm>
            <a:off x="4324350" y="22860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8709" name="Text Box 5"/>
          <p:cNvSpPr txBox="1">
            <a:spLocks noChangeArrowheads="1"/>
          </p:cNvSpPr>
          <p:nvPr/>
        </p:nvSpPr>
        <p:spPr bwMode="auto">
          <a:xfrm>
            <a:off x="1676400" y="1905001"/>
            <a:ext cx="4800600" cy="14652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Circle myCircle = new Circle(5.0);</a:t>
            </a:r>
          </a:p>
          <a:p>
            <a:endParaRPr lang="en-US">
              <a:solidFill>
                <a:schemeClr val="bg2"/>
              </a:solidFill>
            </a:endParaRPr>
          </a:p>
          <a:p>
            <a:r>
              <a:rPr lang="en-US">
                <a:solidFill>
                  <a:schemeClr val="bg2"/>
                </a:solidFill>
              </a:rPr>
              <a:t>Circle yourCircle = new Circle();</a:t>
            </a:r>
          </a:p>
          <a:p>
            <a:endParaRPr lang="en-US">
              <a:solidFill>
                <a:schemeClr val="bg2"/>
              </a:solidFill>
            </a:endParaRPr>
          </a:p>
          <a:p>
            <a:r>
              <a:rPr lang="en-US">
                <a:solidFill>
                  <a:schemeClr val="bg2"/>
                </a:solidFill>
              </a:rPr>
              <a:t>yourCircle.radius = 100;</a:t>
            </a:r>
          </a:p>
        </p:txBody>
      </p:sp>
      <p:sp>
        <p:nvSpPr>
          <p:cNvPr id="328710" name="Rectangle 6"/>
          <p:cNvSpPr>
            <a:spLocks noChangeArrowheads="1"/>
          </p:cNvSpPr>
          <p:nvPr/>
        </p:nvSpPr>
        <p:spPr bwMode="auto">
          <a:xfrm>
            <a:off x="3675063" y="1978253"/>
            <a:ext cx="1651000" cy="2667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28712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7094539" y="2852738"/>
          <a:ext cx="2687637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Picture" r:id="rId3" imgW="1028880" imgH="457200" progId="Word.Picture.8">
                  <p:embed/>
                </p:oleObj>
              </mc:Choice>
              <mc:Fallback>
                <p:oleObj name="Picture" r:id="rId3" imgW="1028880" imgH="457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4539" y="2852738"/>
                        <a:ext cx="2687637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15" name="Rectangle 11"/>
          <p:cNvSpPr>
            <a:spLocks noChangeArrowheads="1"/>
          </p:cNvSpPr>
          <p:nvPr/>
        </p:nvSpPr>
        <p:spPr bwMode="auto">
          <a:xfrm>
            <a:off x="8361363" y="2046289"/>
            <a:ext cx="1524000" cy="306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9144" rIns="9144" bIns="9144" anchor="ctr"/>
          <a:lstStyle/>
          <a:p>
            <a:pPr algn="ctr"/>
            <a:r>
              <a:rPr lang="en-US">
                <a:solidFill>
                  <a:schemeClr val="accent2"/>
                </a:solidFill>
              </a:rPr>
              <a:t>no value</a:t>
            </a:r>
          </a:p>
        </p:txBody>
      </p:sp>
      <p:sp>
        <p:nvSpPr>
          <p:cNvPr id="328716" name="Text Box 12"/>
          <p:cNvSpPr txBox="1">
            <a:spLocks noChangeArrowheads="1"/>
          </p:cNvSpPr>
          <p:nvPr/>
        </p:nvSpPr>
        <p:spPr bwMode="auto">
          <a:xfrm>
            <a:off x="6981826" y="2020889"/>
            <a:ext cx="14001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myCircle</a:t>
            </a:r>
            <a:endParaRPr lang="en-US" dirty="0"/>
          </a:p>
        </p:txBody>
      </p:sp>
      <p:sp>
        <p:nvSpPr>
          <p:cNvPr id="328711" name="AutoShape 7"/>
          <p:cNvSpPr>
            <a:spLocks noChangeArrowheads="1"/>
          </p:cNvSpPr>
          <p:nvPr/>
        </p:nvSpPr>
        <p:spPr bwMode="auto">
          <a:xfrm>
            <a:off x="5097463" y="5445353"/>
            <a:ext cx="1689100" cy="649060"/>
          </a:xfrm>
          <a:prstGeom prst="wedgeRoundRectCallout">
            <a:avLst>
              <a:gd name="adj1" fmla="val 77162"/>
              <a:gd name="adj2" fmla="val -40714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dirty="0"/>
              <a:t>Create a circle</a:t>
            </a:r>
          </a:p>
        </p:txBody>
      </p:sp>
      <p:sp>
        <p:nvSpPr>
          <p:cNvPr id="328717" name="Rectangle 13"/>
          <p:cNvSpPr>
            <a:spLocks noChangeArrowheads="1"/>
          </p:cNvSpPr>
          <p:nvPr/>
        </p:nvSpPr>
        <p:spPr bwMode="auto">
          <a:xfrm>
            <a:off x="152400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34771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08"/>
    </mc:Choice>
    <mc:Fallback xmlns="">
      <p:transition spd="slow" advTm="25908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85751"/>
            <a:ext cx="7772400" cy="531813"/>
          </a:xfrm>
        </p:spPr>
        <p:txBody>
          <a:bodyPr>
            <a:normAutofit fontScale="90000"/>
          </a:bodyPr>
          <a:lstStyle/>
          <a:p>
            <a:r>
              <a:rPr lang="en-US" sz="4000"/>
              <a:t>Trace Code, cont.</a:t>
            </a:r>
          </a:p>
        </p:txBody>
      </p:sp>
      <p:sp>
        <p:nvSpPr>
          <p:cNvPr id="342019" name="Rectangle 3"/>
          <p:cNvSpPr>
            <a:spLocks noChangeArrowheads="1"/>
          </p:cNvSpPr>
          <p:nvPr/>
        </p:nvSpPr>
        <p:spPr bwMode="auto">
          <a:xfrm>
            <a:off x="4210050" y="234315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4324350" y="22860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2021" name="Text Box 5"/>
          <p:cNvSpPr txBox="1">
            <a:spLocks noChangeArrowheads="1"/>
          </p:cNvSpPr>
          <p:nvPr/>
        </p:nvSpPr>
        <p:spPr bwMode="auto">
          <a:xfrm>
            <a:off x="1676400" y="1905001"/>
            <a:ext cx="4800600" cy="14652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Circle myCircle = new Circle(5.0);</a:t>
            </a:r>
          </a:p>
          <a:p>
            <a:endParaRPr lang="en-US">
              <a:solidFill>
                <a:schemeClr val="bg2"/>
              </a:solidFill>
            </a:endParaRPr>
          </a:p>
          <a:p>
            <a:r>
              <a:rPr lang="en-US">
                <a:solidFill>
                  <a:schemeClr val="bg2"/>
                </a:solidFill>
              </a:rPr>
              <a:t>Circle yourCircle = new Circle();</a:t>
            </a:r>
          </a:p>
          <a:p>
            <a:endParaRPr lang="en-US">
              <a:solidFill>
                <a:schemeClr val="bg2"/>
              </a:solidFill>
            </a:endParaRPr>
          </a:p>
          <a:p>
            <a:r>
              <a:rPr lang="en-US">
                <a:solidFill>
                  <a:schemeClr val="bg2"/>
                </a:solidFill>
              </a:rPr>
              <a:t>yourCircle.radius = 100;</a:t>
            </a:r>
          </a:p>
        </p:txBody>
      </p:sp>
      <p:sp>
        <p:nvSpPr>
          <p:cNvPr id="342022" name="Rectangle 6"/>
          <p:cNvSpPr>
            <a:spLocks noChangeArrowheads="1"/>
          </p:cNvSpPr>
          <p:nvPr/>
        </p:nvSpPr>
        <p:spPr bwMode="auto">
          <a:xfrm>
            <a:off x="3411653" y="1970088"/>
            <a:ext cx="192088" cy="268287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2023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7094539" y="2852738"/>
          <a:ext cx="2687637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Picture" r:id="rId3" imgW="1028880" imgH="457200" progId="Word.Picture.8">
                  <p:embed/>
                </p:oleObj>
              </mc:Choice>
              <mc:Fallback>
                <p:oleObj name="Picture" r:id="rId3" imgW="1028880" imgH="457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4539" y="2852738"/>
                        <a:ext cx="2687637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24" name="Rectangle 8"/>
          <p:cNvSpPr>
            <a:spLocks noChangeArrowheads="1"/>
          </p:cNvSpPr>
          <p:nvPr/>
        </p:nvSpPr>
        <p:spPr bwMode="auto">
          <a:xfrm>
            <a:off x="8212253" y="2046289"/>
            <a:ext cx="1673110" cy="306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9144" rIns="9144" bIns="9144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reference value</a:t>
            </a:r>
          </a:p>
        </p:txBody>
      </p:sp>
      <p:sp>
        <p:nvSpPr>
          <p:cNvPr id="342025" name="Text Box 9"/>
          <p:cNvSpPr txBox="1">
            <a:spLocks noChangeArrowheads="1"/>
          </p:cNvSpPr>
          <p:nvPr/>
        </p:nvSpPr>
        <p:spPr bwMode="auto">
          <a:xfrm>
            <a:off x="6976384" y="2020889"/>
            <a:ext cx="1405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myCircle</a:t>
            </a:r>
            <a:endParaRPr lang="en-US" dirty="0"/>
          </a:p>
        </p:txBody>
      </p:sp>
      <p:sp>
        <p:nvSpPr>
          <p:cNvPr id="342027" name="Line 11"/>
          <p:cNvSpPr>
            <a:spLocks noChangeShapeType="1"/>
          </p:cNvSpPr>
          <p:nvPr/>
        </p:nvSpPr>
        <p:spPr bwMode="auto">
          <a:xfrm flipH="1">
            <a:off x="8515351" y="2238375"/>
            <a:ext cx="652463" cy="8064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2028" name="AutoShape 12"/>
          <p:cNvSpPr>
            <a:spLocks noChangeArrowheads="1"/>
          </p:cNvSpPr>
          <p:nvPr/>
        </p:nvSpPr>
        <p:spPr bwMode="auto">
          <a:xfrm>
            <a:off x="4479246" y="3150631"/>
            <a:ext cx="2497137" cy="979033"/>
          </a:xfrm>
          <a:prstGeom prst="wedgeRoundRectCallout">
            <a:avLst>
              <a:gd name="adj1" fmla="val 113509"/>
              <a:gd name="adj2" fmla="val -7760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dirty="0"/>
              <a:t>Assign object reference to </a:t>
            </a:r>
            <a:r>
              <a:rPr lang="en-US" dirty="0" err="1"/>
              <a:t>myCircle</a:t>
            </a:r>
            <a:endParaRPr lang="en-US" dirty="0"/>
          </a:p>
        </p:txBody>
      </p:sp>
      <p:sp>
        <p:nvSpPr>
          <p:cNvPr id="342029" name="Rectangle 13"/>
          <p:cNvSpPr>
            <a:spLocks noChangeArrowheads="1"/>
          </p:cNvSpPr>
          <p:nvPr/>
        </p:nvSpPr>
        <p:spPr bwMode="auto">
          <a:xfrm>
            <a:off x="152400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131409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82"/>
    </mc:Choice>
    <mc:Fallback xmlns="">
      <p:transition spd="slow" advTm="1768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828800"/>
            <a:ext cx="10863943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Announcements/Reminders						6:00 – 6:05</a:t>
            </a:r>
          </a:p>
          <a:p>
            <a:r>
              <a:rPr lang="en-US" sz="2400" dirty="0" smtClean="0"/>
              <a:t>Review Session </a:t>
            </a:r>
            <a:r>
              <a:rPr lang="en-US" sz="2400" dirty="0"/>
              <a:t>	</a:t>
            </a:r>
            <a:r>
              <a:rPr lang="en-US" sz="2400" dirty="0" smtClean="0"/>
              <a:t>							6:05 – 6:20</a:t>
            </a:r>
          </a:p>
          <a:p>
            <a:r>
              <a:rPr lang="en-US" sz="2400" dirty="0" smtClean="0"/>
              <a:t>Quiz #3									6:20 – 6:40</a:t>
            </a:r>
          </a:p>
          <a:p>
            <a:r>
              <a:rPr lang="en-US" sz="2400" dirty="0" smtClean="0"/>
              <a:t>2D Arrays									6:40 – 7:00</a:t>
            </a:r>
          </a:p>
          <a:p>
            <a:r>
              <a:rPr lang="en-US" sz="2400" dirty="0"/>
              <a:t>ND Arrays									</a:t>
            </a:r>
            <a:r>
              <a:rPr lang="en-US" sz="2400" dirty="0" smtClean="0"/>
              <a:t>7:00 </a:t>
            </a:r>
            <a:r>
              <a:rPr lang="en-US" sz="2400" dirty="0"/>
              <a:t>– </a:t>
            </a:r>
            <a:r>
              <a:rPr lang="en-US" sz="2400" dirty="0" smtClean="0"/>
              <a:t>7:10</a:t>
            </a:r>
          </a:p>
          <a:p>
            <a:r>
              <a:rPr lang="en-US" sz="2400" dirty="0" smtClean="0"/>
              <a:t>Exercise 4(a) + Break							7:10 – 7:25</a:t>
            </a:r>
          </a:p>
          <a:p>
            <a:r>
              <a:rPr lang="en-US" sz="2400" dirty="0" smtClean="0"/>
              <a:t>Classes and Objects							7:25 – 8:00</a:t>
            </a:r>
          </a:p>
          <a:p>
            <a:r>
              <a:rPr lang="en-US" sz="2400" dirty="0"/>
              <a:t>Exercise </a:t>
            </a:r>
            <a:r>
              <a:rPr lang="en-US" sz="2400" dirty="0" smtClean="0"/>
              <a:t>4(b</a:t>
            </a:r>
            <a:r>
              <a:rPr lang="en-US" sz="2400" dirty="0"/>
              <a:t>)								</a:t>
            </a:r>
            <a:r>
              <a:rPr lang="en-US" sz="2400" dirty="0" smtClean="0"/>
              <a:t>8:00 </a:t>
            </a:r>
            <a:r>
              <a:rPr lang="en-US" sz="2400" dirty="0"/>
              <a:t>– </a:t>
            </a:r>
            <a:r>
              <a:rPr lang="en-US" sz="2400" dirty="0" smtClean="0"/>
              <a:t>8:10</a:t>
            </a:r>
          </a:p>
          <a:p>
            <a:r>
              <a:rPr lang="en-US" sz="2400" dirty="0" smtClean="0"/>
              <a:t>Midterm Guide								8:10 – 8:20</a:t>
            </a:r>
          </a:p>
          <a:p>
            <a:r>
              <a:rPr lang="en-US" sz="2400" dirty="0" smtClean="0"/>
              <a:t>Assignment #4								8:20 – 8:25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8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85751"/>
            <a:ext cx="7772400" cy="531813"/>
          </a:xfrm>
        </p:spPr>
        <p:txBody>
          <a:bodyPr>
            <a:normAutofit fontScale="90000"/>
          </a:bodyPr>
          <a:lstStyle/>
          <a:p>
            <a:r>
              <a:rPr lang="en-US" sz="4000"/>
              <a:t>Trace Code, cont.</a:t>
            </a:r>
          </a:p>
        </p:txBody>
      </p:sp>
      <p:sp>
        <p:nvSpPr>
          <p:cNvPr id="343043" name="Rectangle 3"/>
          <p:cNvSpPr>
            <a:spLocks noChangeArrowheads="1"/>
          </p:cNvSpPr>
          <p:nvPr/>
        </p:nvSpPr>
        <p:spPr bwMode="auto">
          <a:xfrm>
            <a:off x="4210050" y="234315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3044" name="Rectangle 4"/>
          <p:cNvSpPr>
            <a:spLocks noChangeArrowheads="1"/>
          </p:cNvSpPr>
          <p:nvPr/>
        </p:nvSpPr>
        <p:spPr bwMode="auto">
          <a:xfrm>
            <a:off x="4324350" y="22860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auto">
          <a:xfrm>
            <a:off x="1676400" y="1085851"/>
            <a:ext cx="4800600" cy="14652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Circle myCircle = new Circle(5.0);</a:t>
            </a:r>
          </a:p>
          <a:p>
            <a:endParaRPr lang="en-US">
              <a:solidFill>
                <a:schemeClr val="bg2"/>
              </a:solidFill>
            </a:endParaRPr>
          </a:p>
          <a:p>
            <a:r>
              <a:rPr lang="en-US">
                <a:solidFill>
                  <a:schemeClr val="bg2"/>
                </a:solidFill>
              </a:rPr>
              <a:t>Circle yourCircle = new Circle();</a:t>
            </a:r>
          </a:p>
          <a:p>
            <a:endParaRPr lang="en-US">
              <a:solidFill>
                <a:schemeClr val="bg2"/>
              </a:solidFill>
            </a:endParaRPr>
          </a:p>
          <a:p>
            <a:r>
              <a:rPr lang="en-US">
                <a:solidFill>
                  <a:schemeClr val="bg2"/>
                </a:solidFill>
              </a:rPr>
              <a:t>yourCircle.radius = 100;</a:t>
            </a:r>
          </a:p>
        </p:txBody>
      </p:sp>
      <p:graphicFrame>
        <p:nvGraphicFramePr>
          <p:cNvPr id="343047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7094539" y="2033588"/>
          <a:ext cx="2687637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Picture" r:id="rId3" imgW="1028880" imgH="457200" progId="Word.Picture.8">
                  <p:embed/>
                </p:oleObj>
              </mc:Choice>
              <mc:Fallback>
                <p:oleObj name="Picture" r:id="rId3" imgW="1028880" imgH="457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4539" y="2033588"/>
                        <a:ext cx="2687637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48" name="Rectangle 8"/>
          <p:cNvSpPr>
            <a:spLocks noChangeArrowheads="1"/>
          </p:cNvSpPr>
          <p:nvPr/>
        </p:nvSpPr>
        <p:spPr bwMode="auto">
          <a:xfrm>
            <a:off x="8218714" y="1227139"/>
            <a:ext cx="1666649" cy="306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9144" rIns="9144" bIns="9144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reference value</a:t>
            </a:r>
          </a:p>
        </p:txBody>
      </p:sp>
      <p:sp>
        <p:nvSpPr>
          <p:cNvPr id="343049" name="Text Box 9"/>
          <p:cNvSpPr txBox="1">
            <a:spLocks noChangeArrowheads="1"/>
          </p:cNvSpPr>
          <p:nvPr/>
        </p:nvSpPr>
        <p:spPr bwMode="auto">
          <a:xfrm>
            <a:off x="7094540" y="1201739"/>
            <a:ext cx="12874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myCircle</a:t>
            </a:r>
            <a:endParaRPr lang="en-US" dirty="0"/>
          </a:p>
        </p:txBody>
      </p:sp>
      <p:sp>
        <p:nvSpPr>
          <p:cNvPr id="343050" name="Line 10"/>
          <p:cNvSpPr>
            <a:spLocks noChangeShapeType="1"/>
          </p:cNvSpPr>
          <p:nvPr/>
        </p:nvSpPr>
        <p:spPr bwMode="auto">
          <a:xfrm flipH="1">
            <a:off x="8515351" y="1419225"/>
            <a:ext cx="652463" cy="8064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52" name="Rectangle 12"/>
          <p:cNvSpPr>
            <a:spLocks noChangeArrowheads="1"/>
          </p:cNvSpPr>
          <p:nvPr/>
        </p:nvSpPr>
        <p:spPr bwMode="auto">
          <a:xfrm>
            <a:off x="1717674" y="1700214"/>
            <a:ext cx="1852839" cy="268287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53" name="Rectangle 13"/>
          <p:cNvSpPr>
            <a:spLocks noChangeArrowheads="1"/>
          </p:cNvSpPr>
          <p:nvPr/>
        </p:nvSpPr>
        <p:spPr bwMode="auto">
          <a:xfrm>
            <a:off x="8361363" y="3582989"/>
            <a:ext cx="1524000" cy="306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9144" rIns="9144" bIns="9144" anchor="ctr"/>
          <a:lstStyle/>
          <a:p>
            <a:pPr algn="ctr"/>
            <a:r>
              <a:rPr lang="en-US">
                <a:solidFill>
                  <a:schemeClr val="accent2"/>
                </a:solidFill>
              </a:rPr>
              <a:t>no value</a:t>
            </a:r>
          </a:p>
        </p:txBody>
      </p:sp>
      <p:sp>
        <p:nvSpPr>
          <p:cNvPr id="343054" name="Text Box 14"/>
          <p:cNvSpPr txBox="1">
            <a:spLocks noChangeArrowheads="1"/>
          </p:cNvSpPr>
          <p:nvPr/>
        </p:nvSpPr>
        <p:spPr bwMode="auto">
          <a:xfrm>
            <a:off x="6934200" y="3557589"/>
            <a:ext cx="15430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yourCircle</a:t>
            </a:r>
            <a:endParaRPr lang="en-US" dirty="0"/>
          </a:p>
        </p:txBody>
      </p:sp>
      <p:sp>
        <p:nvSpPr>
          <p:cNvPr id="343051" name="AutoShape 11"/>
          <p:cNvSpPr>
            <a:spLocks noChangeArrowheads="1"/>
          </p:cNvSpPr>
          <p:nvPr/>
        </p:nvSpPr>
        <p:spPr bwMode="auto">
          <a:xfrm>
            <a:off x="7170738" y="4887913"/>
            <a:ext cx="2843212" cy="500062"/>
          </a:xfrm>
          <a:prstGeom prst="wedgeRoundRectCallout">
            <a:avLst>
              <a:gd name="adj1" fmla="val -5444"/>
              <a:gd name="adj2" fmla="val -261431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Declare yourCircle</a:t>
            </a:r>
          </a:p>
        </p:txBody>
      </p:sp>
      <p:sp>
        <p:nvSpPr>
          <p:cNvPr id="343055" name="Rectangle 15"/>
          <p:cNvSpPr>
            <a:spLocks noChangeArrowheads="1"/>
          </p:cNvSpPr>
          <p:nvPr/>
        </p:nvSpPr>
        <p:spPr bwMode="auto">
          <a:xfrm>
            <a:off x="152400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114263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66"/>
    </mc:Choice>
    <mc:Fallback xmlns="">
      <p:transition spd="slow" advTm="21566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85751"/>
            <a:ext cx="7772400" cy="531813"/>
          </a:xfrm>
        </p:spPr>
        <p:txBody>
          <a:bodyPr>
            <a:normAutofit fontScale="90000"/>
          </a:bodyPr>
          <a:lstStyle/>
          <a:p>
            <a:r>
              <a:rPr lang="en-US" sz="4000"/>
              <a:t>Trace Code, cont.</a:t>
            </a:r>
          </a:p>
        </p:txBody>
      </p:sp>
      <p:sp>
        <p:nvSpPr>
          <p:cNvPr id="344067" name="Rectangle 3"/>
          <p:cNvSpPr>
            <a:spLocks noChangeArrowheads="1"/>
          </p:cNvSpPr>
          <p:nvPr/>
        </p:nvSpPr>
        <p:spPr bwMode="auto">
          <a:xfrm>
            <a:off x="4210050" y="234315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4068" name="Rectangle 4"/>
          <p:cNvSpPr>
            <a:spLocks noChangeArrowheads="1"/>
          </p:cNvSpPr>
          <p:nvPr/>
        </p:nvSpPr>
        <p:spPr bwMode="auto">
          <a:xfrm>
            <a:off x="4324350" y="22860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676400" y="1085851"/>
            <a:ext cx="4800600" cy="14652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Circle myCircle = new Circle(5.0);</a:t>
            </a:r>
          </a:p>
          <a:p>
            <a:endParaRPr lang="en-US">
              <a:solidFill>
                <a:schemeClr val="bg2"/>
              </a:solidFill>
            </a:endParaRPr>
          </a:p>
          <a:p>
            <a:r>
              <a:rPr lang="en-US">
                <a:solidFill>
                  <a:schemeClr val="bg2"/>
                </a:solidFill>
              </a:rPr>
              <a:t>Circle yourCircle = new Circle();</a:t>
            </a:r>
          </a:p>
          <a:p>
            <a:endParaRPr lang="en-US">
              <a:solidFill>
                <a:schemeClr val="bg2"/>
              </a:solidFill>
            </a:endParaRPr>
          </a:p>
          <a:p>
            <a:r>
              <a:rPr lang="en-US">
                <a:solidFill>
                  <a:schemeClr val="bg2"/>
                </a:solidFill>
              </a:rPr>
              <a:t>yourCircle.radius = 100;</a:t>
            </a:r>
          </a:p>
        </p:txBody>
      </p:sp>
      <p:graphicFrame>
        <p:nvGraphicFramePr>
          <p:cNvPr id="344070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7094539" y="2033588"/>
          <a:ext cx="2687637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" name="Picture" r:id="rId3" imgW="1028880" imgH="457200" progId="Word.Picture.8">
                  <p:embed/>
                </p:oleObj>
              </mc:Choice>
              <mc:Fallback>
                <p:oleObj name="Picture" r:id="rId3" imgW="1028880" imgH="457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4539" y="2033588"/>
                        <a:ext cx="2687637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071" name="Rectangle 7"/>
          <p:cNvSpPr>
            <a:spLocks noChangeArrowheads="1"/>
          </p:cNvSpPr>
          <p:nvPr/>
        </p:nvSpPr>
        <p:spPr bwMode="auto">
          <a:xfrm>
            <a:off x="8361363" y="1227139"/>
            <a:ext cx="1651000" cy="306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9144" rIns="9144" bIns="9144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reference value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7094540" y="1201739"/>
            <a:ext cx="12874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myCircle</a:t>
            </a:r>
            <a:endParaRPr lang="en-US" dirty="0"/>
          </a:p>
        </p:txBody>
      </p:sp>
      <p:sp>
        <p:nvSpPr>
          <p:cNvPr id="344073" name="Line 9"/>
          <p:cNvSpPr>
            <a:spLocks noChangeShapeType="1"/>
          </p:cNvSpPr>
          <p:nvPr/>
        </p:nvSpPr>
        <p:spPr bwMode="auto">
          <a:xfrm flipH="1">
            <a:off x="8515351" y="1419225"/>
            <a:ext cx="652463" cy="8064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075" name="Rectangle 11"/>
          <p:cNvSpPr>
            <a:spLocks noChangeArrowheads="1"/>
          </p:cNvSpPr>
          <p:nvPr/>
        </p:nvSpPr>
        <p:spPr bwMode="auto">
          <a:xfrm>
            <a:off x="8361363" y="3582989"/>
            <a:ext cx="1524000" cy="306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9144" rIns="9144" bIns="9144" anchor="ctr"/>
          <a:lstStyle/>
          <a:p>
            <a:pPr algn="ctr"/>
            <a:r>
              <a:rPr lang="en-US">
                <a:solidFill>
                  <a:schemeClr val="accent2"/>
                </a:solidFill>
              </a:rPr>
              <a:t>no value</a:t>
            </a:r>
          </a:p>
        </p:txBody>
      </p:sp>
      <p:sp>
        <p:nvSpPr>
          <p:cNvPr id="344076" name="Text Box 12"/>
          <p:cNvSpPr txBox="1">
            <a:spLocks noChangeArrowheads="1"/>
          </p:cNvSpPr>
          <p:nvPr/>
        </p:nvSpPr>
        <p:spPr bwMode="auto">
          <a:xfrm>
            <a:off x="7094540" y="3557589"/>
            <a:ext cx="13827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yourCircle</a:t>
            </a:r>
            <a:endParaRPr lang="en-US" dirty="0"/>
          </a:p>
        </p:txBody>
      </p:sp>
      <p:sp>
        <p:nvSpPr>
          <p:cNvPr id="344078" name="Rectangle 14"/>
          <p:cNvSpPr>
            <a:spLocks noChangeArrowheads="1"/>
          </p:cNvSpPr>
          <p:nvPr/>
        </p:nvSpPr>
        <p:spPr bwMode="auto">
          <a:xfrm>
            <a:off x="3829051" y="1664494"/>
            <a:ext cx="1406977" cy="307975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4079" name="Object 15"/>
          <p:cNvGraphicFramePr>
            <a:graphicFrameLocks noChangeAspect="1"/>
          </p:cNvGraphicFramePr>
          <p:nvPr/>
        </p:nvGraphicFramePr>
        <p:xfrm>
          <a:off x="7324725" y="4351338"/>
          <a:ext cx="2687638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" name="Picture" r:id="rId5" imgW="1028880" imgH="457200" progId="Word.Picture.8">
                  <p:embed/>
                </p:oleObj>
              </mc:Choice>
              <mc:Fallback>
                <p:oleObj name="Picture" r:id="rId5" imgW="1028880" imgH="457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4725" y="4351338"/>
                        <a:ext cx="2687638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080" name="AutoShape 16"/>
          <p:cNvSpPr>
            <a:spLocks noChangeArrowheads="1"/>
          </p:cNvSpPr>
          <p:nvPr/>
        </p:nvSpPr>
        <p:spPr bwMode="auto">
          <a:xfrm>
            <a:off x="5097464" y="4927601"/>
            <a:ext cx="1804987" cy="652463"/>
          </a:xfrm>
          <a:prstGeom prst="wedgeRoundRectCallout">
            <a:avLst>
              <a:gd name="adj1" fmla="val 89227"/>
              <a:gd name="adj2" fmla="val -87227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Create a new Circle object</a:t>
            </a:r>
          </a:p>
        </p:txBody>
      </p:sp>
      <p:sp>
        <p:nvSpPr>
          <p:cNvPr id="344081" name="Rectangle 17"/>
          <p:cNvSpPr>
            <a:spLocks noChangeArrowheads="1"/>
          </p:cNvSpPr>
          <p:nvPr/>
        </p:nvSpPr>
        <p:spPr bwMode="auto">
          <a:xfrm>
            <a:off x="152400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81033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479"/>
    </mc:Choice>
    <mc:Fallback xmlns="">
      <p:transition spd="slow" advTm="33479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85751"/>
            <a:ext cx="7772400" cy="531813"/>
          </a:xfrm>
        </p:spPr>
        <p:txBody>
          <a:bodyPr>
            <a:normAutofit fontScale="90000"/>
          </a:bodyPr>
          <a:lstStyle/>
          <a:p>
            <a:r>
              <a:rPr lang="en-US" sz="4000"/>
              <a:t>Trace Code, cont.</a:t>
            </a:r>
          </a:p>
        </p:txBody>
      </p:sp>
      <p:sp>
        <p:nvSpPr>
          <p:cNvPr id="345091" name="Rectangle 3"/>
          <p:cNvSpPr>
            <a:spLocks noChangeArrowheads="1"/>
          </p:cNvSpPr>
          <p:nvPr/>
        </p:nvSpPr>
        <p:spPr bwMode="auto">
          <a:xfrm>
            <a:off x="4210050" y="234315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5092" name="Rectangle 4"/>
          <p:cNvSpPr>
            <a:spLocks noChangeArrowheads="1"/>
          </p:cNvSpPr>
          <p:nvPr/>
        </p:nvSpPr>
        <p:spPr bwMode="auto">
          <a:xfrm>
            <a:off x="4324350" y="22860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5093" name="Text Box 5"/>
          <p:cNvSpPr txBox="1">
            <a:spLocks noChangeArrowheads="1"/>
          </p:cNvSpPr>
          <p:nvPr/>
        </p:nvSpPr>
        <p:spPr bwMode="auto">
          <a:xfrm>
            <a:off x="1676400" y="1085851"/>
            <a:ext cx="4800600" cy="14652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Circle myCircle = new Circle(5.0);</a:t>
            </a:r>
          </a:p>
          <a:p>
            <a:endParaRPr lang="en-US">
              <a:solidFill>
                <a:schemeClr val="bg2"/>
              </a:solidFill>
            </a:endParaRPr>
          </a:p>
          <a:p>
            <a:r>
              <a:rPr lang="en-US">
                <a:solidFill>
                  <a:schemeClr val="bg2"/>
                </a:solidFill>
              </a:rPr>
              <a:t>Circle yourCircle = new Circle();</a:t>
            </a:r>
          </a:p>
          <a:p>
            <a:endParaRPr lang="en-US">
              <a:solidFill>
                <a:schemeClr val="bg2"/>
              </a:solidFill>
            </a:endParaRPr>
          </a:p>
          <a:p>
            <a:r>
              <a:rPr lang="en-US">
                <a:solidFill>
                  <a:schemeClr val="bg2"/>
                </a:solidFill>
              </a:rPr>
              <a:t>yourCircle.radius = 100;</a:t>
            </a:r>
          </a:p>
        </p:txBody>
      </p:sp>
      <p:graphicFrame>
        <p:nvGraphicFramePr>
          <p:cNvPr id="345094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7094539" y="2033588"/>
          <a:ext cx="2687637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" name="Picture" r:id="rId3" imgW="1028880" imgH="457200" progId="Word.Picture.8">
                  <p:embed/>
                </p:oleObj>
              </mc:Choice>
              <mc:Fallback>
                <p:oleObj name="Picture" r:id="rId3" imgW="1028880" imgH="457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4539" y="2033588"/>
                        <a:ext cx="2687637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095" name="Rectangle 7"/>
          <p:cNvSpPr>
            <a:spLocks noChangeArrowheads="1"/>
          </p:cNvSpPr>
          <p:nvPr/>
        </p:nvSpPr>
        <p:spPr bwMode="auto">
          <a:xfrm>
            <a:off x="8361363" y="1227139"/>
            <a:ext cx="1651000" cy="306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9144" rIns="9144" bIns="9144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reference value</a:t>
            </a:r>
          </a:p>
        </p:txBody>
      </p:sp>
      <p:sp>
        <p:nvSpPr>
          <p:cNvPr id="345096" name="Text Box 8"/>
          <p:cNvSpPr txBox="1">
            <a:spLocks noChangeArrowheads="1"/>
          </p:cNvSpPr>
          <p:nvPr/>
        </p:nvSpPr>
        <p:spPr bwMode="auto">
          <a:xfrm>
            <a:off x="7094540" y="1201739"/>
            <a:ext cx="12874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myCircle</a:t>
            </a:r>
            <a:endParaRPr lang="en-US" dirty="0"/>
          </a:p>
        </p:txBody>
      </p:sp>
      <p:sp>
        <p:nvSpPr>
          <p:cNvPr id="345097" name="Line 9"/>
          <p:cNvSpPr>
            <a:spLocks noChangeShapeType="1"/>
          </p:cNvSpPr>
          <p:nvPr/>
        </p:nvSpPr>
        <p:spPr bwMode="auto">
          <a:xfrm flipH="1">
            <a:off x="8515351" y="1419225"/>
            <a:ext cx="652463" cy="8064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098" name="Rectangle 10"/>
          <p:cNvSpPr>
            <a:spLocks noChangeArrowheads="1"/>
          </p:cNvSpPr>
          <p:nvPr/>
        </p:nvSpPr>
        <p:spPr bwMode="auto">
          <a:xfrm>
            <a:off x="8361363" y="3582989"/>
            <a:ext cx="1795008" cy="306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9144" rIns="9144" bIns="9144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reference value</a:t>
            </a: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7094540" y="3557589"/>
            <a:ext cx="13827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yourCircle</a:t>
            </a:r>
            <a:endParaRPr lang="en-US" dirty="0"/>
          </a:p>
        </p:txBody>
      </p:sp>
      <p:sp>
        <p:nvSpPr>
          <p:cNvPr id="345100" name="Rectangle 12"/>
          <p:cNvSpPr>
            <a:spLocks noChangeArrowheads="1"/>
          </p:cNvSpPr>
          <p:nvPr/>
        </p:nvSpPr>
        <p:spPr bwMode="auto">
          <a:xfrm>
            <a:off x="3564618" y="1684338"/>
            <a:ext cx="230188" cy="268287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5101" name="Object 13"/>
          <p:cNvGraphicFramePr>
            <a:graphicFrameLocks noChangeAspect="1"/>
          </p:cNvGraphicFramePr>
          <p:nvPr/>
        </p:nvGraphicFramePr>
        <p:xfrm>
          <a:off x="7324725" y="4351338"/>
          <a:ext cx="2687638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" name="Picture" r:id="rId5" imgW="1028880" imgH="457200" progId="Word.Picture.8">
                  <p:embed/>
                </p:oleObj>
              </mc:Choice>
              <mc:Fallback>
                <p:oleObj name="Picture" r:id="rId5" imgW="1028880" imgH="457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4725" y="4351338"/>
                        <a:ext cx="2687638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03" name="AutoShape 15"/>
          <p:cNvSpPr>
            <a:spLocks noChangeArrowheads="1"/>
          </p:cNvSpPr>
          <p:nvPr/>
        </p:nvSpPr>
        <p:spPr bwMode="auto">
          <a:xfrm>
            <a:off x="4867275" y="4119562"/>
            <a:ext cx="2495550" cy="974951"/>
          </a:xfrm>
          <a:prstGeom prst="wedgeRoundRectCallout">
            <a:avLst>
              <a:gd name="adj1" fmla="val 98028"/>
              <a:gd name="adj2" fmla="val -52523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dirty="0"/>
              <a:t>Assign object reference to </a:t>
            </a:r>
            <a:r>
              <a:rPr lang="en-US" dirty="0" err="1"/>
              <a:t>yourCircle</a:t>
            </a:r>
            <a:endParaRPr lang="en-US" dirty="0"/>
          </a:p>
        </p:txBody>
      </p:sp>
      <p:sp>
        <p:nvSpPr>
          <p:cNvPr id="345104" name="Line 16"/>
          <p:cNvSpPr>
            <a:spLocks noChangeShapeType="1"/>
          </p:cNvSpPr>
          <p:nvPr/>
        </p:nvSpPr>
        <p:spPr bwMode="auto">
          <a:xfrm flipH="1">
            <a:off x="8631238" y="3813175"/>
            <a:ext cx="652462" cy="8064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05" name="Rectangle 17"/>
          <p:cNvSpPr>
            <a:spLocks noChangeArrowheads="1"/>
          </p:cNvSpPr>
          <p:nvPr/>
        </p:nvSpPr>
        <p:spPr bwMode="auto">
          <a:xfrm>
            <a:off x="152400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94783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68"/>
    </mc:Choice>
    <mc:Fallback xmlns="">
      <p:transition spd="slow" advTm="21868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85751"/>
            <a:ext cx="7772400" cy="531813"/>
          </a:xfrm>
        </p:spPr>
        <p:txBody>
          <a:bodyPr>
            <a:normAutofit fontScale="90000"/>
          </a:bodyPr>
          <a:lstStyle/>
          <a:p>
            <a:r>
              <a:rPr lang="en-US" sz="4000"/>
              <a:t>Trace Code, cont.</a:t>
            </a:r>
          </a:p>
        </p:txBody>
      </p:sp>
      <p:sp>
        <p:nvSpPr>
          <p:cNvPr id="346115" name="Rectangle 3"/>
          <p:cNvSpPr>
            <a:spLocks noChangeArrowheads="1"/>
          </p:cNvSpPr>
          <p:nvPr/>
        </p:nvSpPr>
        <p:spPr bwMode="auto">
          <a:xfrm>
            <a:off x="4210050" y="234315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6116" name="Rectangle 4"/>
          <p:cNvSpPr>
            <a:spLocks noChangeArrowheads="1"/>
          </p:cNvSpPr>
          <p:nvPr/>
        </p:nvSpPr>
        <p:spPr bwMode="auto">
          <a:xfrm>
            <a:off x="4324350" y="22860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6117" name="Text Box 5"/>
          <p:cNvSpPr txBox="1">
            <a:spLocks noChangeArrowheads="1"/>
          </p:cNvSpPr>
          <p:nvPr/>
        </p:nvSpPr>
        <p:spPr bwMode="auto">
          <a:xfrm>
            <a:off x="1676400" y="1085851"/>
            <a:ext cx="4800600" cy="14652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Circle myCircle = new Circle(5.0);</a:t>
            </a:r>
          </a:p>
          <a:p>
            <a:endParaRPr lang="en-US">
              <a:solidFill>
                <a:schemeClr val="bg2"/>
              </a:solidFill>
            </a:endParaRPr>
          </a:p>
          <a:p>
            <a:r>
              <a:rPr lang="en-US">
                <a:solidFill>
                  <a:schemeClr val="bg2"/>
                </a:solidFill>
              </a:rPr>
              <a:t>Circle yourCircle = new Circle();</a:t>
            </a:r>
          </a:p>
          <a:p>
            <a:endParaRPr lang="en-US">
              <a:solidFill>
                <a:schemeClr val="bg2"/>
              </a:solidFill>
            </a:endParaRPr>
          </a:p>
          <a:p>
            <a:r>
              <a:rPr lang="en-US">
                <a:solidFill>
                  <a:schemeClr val="bg2"/>
                </a:solidFill>
              </a:rPr>
              <a:t>yourCircle.radius = 100;</a:t>
            </a:r>
          </a:p>
        </p:txBody>
      </p:sp>
      <p:graphicFrame>
        <p:nvGraphicFramePr>
          <p:cNvPr id="346118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7094539" y="2046288"/>
          <a:ext cx="2687637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" name="Picture" r:id="rId3" imgW="1028880" imgH="457200" progId="Word.Picture.8">
                  <p:embed/>
                </p:oleObj>
              </mc:Choice>
              <mc:Fallback>
                <p:oleObj name="Picture" r:id="rId3" imgW="1028880" imgH="457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4539" y="2046288"/>
                        <a:ext cx="2687637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19" name="Rectangle 7"/>
          <p:cNvSpPr>
            <a:spLocks noChangeArrowheads="1"/>
          </p:cNvSpPr>
          <p:nvPr/>
        </p:nvSpPr>
        <p:spPr bwMode="auto">
          <a:xfrm>
            <a:off x="8361363" y="1227139"/>
            <a:ext cx="1892980" cy="306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9144" rIns="9144" bIns="9144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reference value</a:t>
            </a:r>
          </a:p>
        </p:txBody>
      </p:sp>
      <p:sp>
        <p:nvSpPr>
          <p:cNvPr id="346120" name="Text Box 8"/>
          <p:cNvSpPr txBox="1">
            <a:spLocks noChangeArrowheads="1"/>
          </p:cNvSpPr>
          <p:nvPr/>
        </p:nvSpPr>
        <p:spPr bwMode="auto">
          <a:xfrm>
            <a:off x="6858000" y="1201739"/>
            <a:ext cx="15240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myCircle</a:t>
            </a:r>
            <a:endParaRPr lang="en-US" dirty="0"/>
          </a:p>
        </p:txBody>
      </p:sp>
      <p:sp>
        <p:nvSpPr>
          <p:cNvPr id="346121" name="Line 9"/>
          <p:cNvSpPr>
            <a:spLocks noChangeShapeType="1"/>
          </p:cNvSpPr>
          <p:nvPr/>
        </p:nvSpPr>
        <p:spPr bwMode="auto">
          <a:xfrm flipH="1">
            <a:off x="8515351" y="1419225"/>
            <a:ext cx="652463" cy="8064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6122" name="Rectangle 10"/>
          <p:cNvSpPr>
            <a:spLocks noChangeArrowheads="1"/>
          </p:cNvSpPr>
          <p:nvPr/>
        </p:nvSpPr>
        <p:spPr bwMode="auto">
          <a:xfrm>
            <a:off x="8361363" y="3582989"/>
            <a:ext cx="1892980" cy="306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9144" rIns="9144" bIns="9144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reference value</a:t>
            </a:r>
          </a:p>
        </p:txBody>
      </p:sp>
      <p:sp>
        <p:nvSpPr>
          <p:cNvPr id="346123" name="Text Box 11"/>
          <p:cNvSpPr txBox="1">
            <a:spLocks noChangeArrowheads="1"/>
          </p:cNvSpPr>
          <p:nvPr/>
        </p:nvSpPr>
        <p:spPr bwMode="auto">
          <a:xfrm>
            <a:off x="7056438" y="3557589"/>
            <a:ext cx="14208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yourCircle</a:t>
            </a:r>
            <a:endParaRPr lang="en-US" dirty="0"/>
          </a:p>
        </p:txBody>
      </p:sp>
      <p:sp>
        <p:nvSpPr>
          <p:cNvPr id="346124" name="Rectangle 12"/>
          <p:cNvSpPr>
            <a:spLocks noChangeArrowheads="1"/>
          </p:cNvSpPr>
          <p:nvPr/>
        </p:nvSpPr>
        <p:spPr bwMode="auto">
          <a:xfrm>
            <a:off x="1717676" y="2238375"/>
            <a:ext cx="4456113" cy="268288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6125" name="Object 13"/>
          <p:cNvGraphicFramePr>
            <a:graphicFrameLocks noChangeAspect="1"/>
          </p:cNvGraphicFramePr>
          <p:nvPr/>
        </p:nvGraphicFramePr>
        <p:xfrm>
          <a:off x="7324725" y="4351338"/>
          <a:ext cx="2687638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" name="Picture" r:id="rId5" imgW="1028880" imgH="457200" progId="Word.Picture.8">
                  <p:embed/>
                </p:oleObj>
              </mc:Choice>
              <mc:Fallback>
                <p:oleObj name="Picture" r:id="rId5" imgW="1028880" imgH="457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4725" y="4351338"/>
                        <a:ext cx="2687638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26" name="AutoShape 14"/>
          <p:cNvSpPr>
            <a:spLocks noChangeArrowheads="1"/>
          </p:cNvSpPr>
          <p:nvPr/>
        </p:nvSpPr>
        <p:spPr bwMode="auto">
          <a:xfrm>
            <a:off x="4559300" y="4849813"/>
            <a:ext cx="2497138" cy="806450"/>
          </a:xfrm>
          <a:prstGeom prst="wedgeRoundRectCallout">
            <a:avLst>
              <a:gd name="adj1" fmla="val 73269"/>
              <a:gd name="adj2" fmla="val -787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Change radius in yourCircle</a:t>
            </a:r>
          </a:p>
        </p:txBody>
      </p:sp>
      <p:sp>
        <p:nvSpPr>
          <p:cNvPr id="346127" name="Line 15"/>
          <p:cNvSpPr>
            <a:spLocks noChangeShapeType="1"/>
          </p:cNvSpPr>
          <p:nvPr/>
        </p:nvSpPr>
        <p:spPr bwMode="auto">
          <a:xfrm flipH="1">
            <a:off x="8631238" y="3813175"/>
            <a:ext cx="652462" cy="8064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6128" name="Rectangle 16"/>
          <p:cNvSpPr>
            <a:spLocks noChangeArrowheads="1"/>
          </p:cNvSpPr>
          <p:nvPr/>
        </p:nvSpPr>
        <p:spPr bwMode="auto">
          <a:xfrm>
            <a:off x="152400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170024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828"/>
    </mc:Choice>
    <mc:Fallback xmlns="">
      <p:transition spd="slow" advTm="40828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66750"/>
          </a:xfrm>
        </p:spPr>
        <p:txBody>
          <a:bodyPr>
            <a:normAutofit fontScale="90000"/>
          </a:bodyPr>
          <a:lstStyle/>
          <a:p>
            <a:r>
              <a:rPr lang="en-US"/>
              <a:t>Reference Data Fields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066800"/>
            <a:ext cx="8458200" cy="12954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800"/>
              <a:t>The data fields can be of reference types. For example, the following </a:t>
            </a:r>
            <a:r>
              <a:rPr lang="en-US" sz="2800" u="sng"/>
              <a:t>Student</a:t>
            </a:r>
            <a:r>
              <a:rPr lang="en-US" sz="2800"/>
              <a:t> class contains a data field </a:t>
            </a:r>
            <a:r>
              <a:rPr lang="en-US" sz="2800" u="sng"/>
              <a:t>name</a:t>
            </a:r>
            <a:r>
              <a:rPr lang="en-US" sz="2800"/>
              <a:t> of the </a:t>
            </a:r>
            <a:r>
              <a:rPr lang="en-US" sz="2800" u="sng"/>
              <a:t>String</a:t>
            </a:r>
            <a:r>
              <a:rPr lang="en-US" sz="2800"/>
              <a:t> type.</a:t>
            </a:r>
            <a:endParaRPr lang="en-US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1828800" y="2667000"/>
            <a:ext cx="8610600" cy="1828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Student {</a:t>
            </a:r>
            <a:endParaRPr lang="en-US" sz="16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name; // name has default value null</a:t>
            </a:r>
            <a:endParaRPr lang="en-US" sz="16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age; // age has default value 0</a:t>
            </a:r>
            <a:endParaRPr lang="en-US" sz="16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boolean isScienceMajor; // isScienceMajor has default value false</a:t>
            </a:r>
            <a:endParaRPr lang="en-US" sz="16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 gender; // c has default value '\u0000'</a:t>
            </a:r>
            <a:endParaRPr lang="en-US" sz="1600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>
              <a:solidFill>
                <a:schemeClr val="bg2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60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19"/>
    </mc:Choice>
    <mc:Fallback xmlns="">
      <p:transition spd="slow" advTm="30019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66750"/>
          </a:xfrm>
        </p:spPr>
        <p:txBody>
          <a:bodyPr>
            <a:normAutofit fontScale="90000"/>
          </a:bodyPr>
          <a:lstStyle/>
          <a:p>
            <a:r>
              <a:rPr lang="en-US"/>
              <a:t>The null Value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066800"/>
            <a:ext cx="86106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3600">
                <a:cs typeface="Times New Roman" panose="02020603050405020304" pitchFamily="18" charset="0"/>
              </a:rPr>
              <a:t>If a data field of a reference type does not reference any object, the data field holds a special literal value, null. </a:t>
            </a:r>
          </a:p>
          <a:p>
            <a:pPr marL="0" indent="0">
              <a:buNone/>
            </a:pPr>
            <a:endParaRPr lang="en-US" sz="36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77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06"/>
    </mc:Choice>
    <mc:Fallback xmlns="">
      <p:transition spd="slow" advTm="30406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66750"/>
          </a:xfrm>
        </p:spPr>
        <p:txBody>
          <a:bodyPr>
            <a:normAutofit fontScale="90000"/>
          </a:bodyPr>
          <a:lstStyle/>
          <a:p>
            <a:r>
              <a:rPr lang="en-US"/>
              <a:t>Example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438400"/>
            <a:ext cx="8610600" cy="2667000"/>
          </a:xfrm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Test {</a:t>
            </a:r>
            <a:endParaRPr lang="en-US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args) {</a:t>
            </a:r>
            <a:endParaRPr lang="en-US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x; // x has no default value</a:t>
            </a:r>
            <a:endParaRPr lang="en-US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y; // y has no default value</a:t>
            </a:r>
            <a:endParaRPr lang="en-US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System.out.println("x is " + x); </a:t>
            </a:r>
            <a:endParaRPr lang="en-US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System.out.println("y is " + y); </a:t>
            </a:r>
            <a:endParaRPr lang="en-US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>
              <a:solidFill>
                <a:schemeClr val="bg2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9492" name="Line 4"/>
          <p:cNvSpPr>
            <a:spLocks noChangeShapeType="1"/>
          </p:cNvSpPr>
          <p:nvPr/>
        </p:nvSpPr>
        <p:spPr bwMode="auto">
          <a:xfrm flipH="1">
            <a:off x="3156858" y="3962400"/>
            <a:ext cx="2133600" cy="1676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stealth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93" name="Line 5"/>
          <p:cNvSpPr>
            <a:spLocks noChangeShapeType="1"/>
          </p:cNvSpPr>
          <p:nvPr/>
        </p:nvSpPr>
        <p:spPr bwMode="auto">
          <a:xfrm flipH="1">
            <a:off x="3385458" y="4343400"/>
            <a:ext cx="1905000" cy="1295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stealth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94" name="Text Box 6"/>
          <p:cNvSpPr txBox="1">
            <a:spLocks noChangeArrowheads="1"/>
          </p:cNvSpPr>
          <p:nvPr/>
        </p:nvSpPr>
        <p:spPr bwMode="auto">
          <a:xfrm>
            <a:off x="2035628" y="5638800"/>
            <a:ext cx="3429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Compilation error: variables not initialized</a:t>
            </a:r>
          </a:p>
        </p:txBody>
      </p:sp>
      <p:sp>
        <p:nvSpPr>
          <p:cNvPr id="319495" name="Rectangle 7"/>
          <p:cNvSpPr>
            <a:spLocks noChangeArrowheads="1"/>
          </p:cNvSpPr>
          <p:nvPr/>
        </p:nvSpPr>
        <p:spPr bwMode="auto">
          <a:xfrm>
            <a:off x="1905000" y="1219200"/>
            <a:ext cx="8610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>
                <a:cs typeface="Times New Roman" panose="02020603050405020304" pitchFamily="18" charset="0"/>
              </a:rPr>
              <a:t>Java assigns no default value to a local variable inside a method. </a:t>
            </a:r>
          </a:p>
        </p:txBody>
      </p:sp>
    </p:spTree>
    <p:extLst>
      <p:ext uri="{BB962C8B-B14F-4D97-AF65-F5344CB8AC3E}">
        <p14:creationId xmlns:p14="http://schemas.microsoft.com/office/powerpoint/2010/main" val="180287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829"/>
    </mc:Choice>
    <mc:Fallback xmlns="">
      <p:transition spd="slow" advTm="43829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85725"/>
            <a:ext cx="7772400" cy="1428750"/>
          </a:xfrm>
        </p:spPr>
        <p:txBody>
          <a:bodyPr/>
          <a:lstStyle/>
          <a:p>
            <a:r>
              <a:rPr lang="en-US" dirty="0"/>
              <a:t>Visibility Modifiers and </a:t>
            </a:r>
            <a:br>
              <a:rPr lang="en-US" dirty="0"/>
            </a:br>
            <a:r>
              <a:rPr lang="en-US" dirty="0" err="1"/>
              <a:t>Accessor</a:t>
            </a:r>
            <a:r>
              <a:rPr lang="en-US" dirty="0"/>
              <a:t>/</a:t>
            </a:r>
            <a:r>
              <a:rPr lang="en-US" dirty="0" err="1"/>
              <a:t>Mutator</a:t>
            </a:r>
            <a:r>
              <a:rPr lang="en-US" dirty="0"/>
              <a:t> Methods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500" y="1657350"/>
            <a:ext cx="7848600" cy="1143000"/>
          </a:xfrm>
        </p:spPr>
        <p:txBody>
          <a:bodyPr>
            <a:normAutofit fontScale="92500"/>
          </a:bodyPr>
          <a:lstStyle/>
          <a:p>
            <a:pPr marL="0" indent="0">
              <a:spcBef>
                <a:spcPct val="100000"/>
              </a:spcBef>
              <a:buNone/>
            </a:pPr>
            <a:r>
              <a:rPr lang="en-US" sz="3000" dirty="0"/>
              <a:t>By default, the class, variable, or method can </a:t>
            </a:r>
            <a:r>
              <a:rPr lang="en-US" sz="3000" dirty="0" smtClean="0"/>
              <a:t>be accessed </a:t>
            </a:r>
            <a:r>
              <a:rPr lang="en-US" sz="3000" dirty="0"/>
              <a:t>by any class in the same package.</a:t>
            </a:r>
            <a:r>
              <a:rPr lang="en-US" sz="2800" dirty="0"/>
              <a:t> </a:t>
            </a:r>
            <a:endParaRPr lang="en-US" sz="2600" dirty="0"/>
          </a:p>
        </p:txBody>
      </p:sp>
      <p:sp>
        <p:nvSpPr>
          <p:cNvPr id="202761" name="Rectangle 9"/>
          <p:cNvSpPr>
            <a:spLocks noChangeArrowheads="1"/>
          </p:cNvSpPr>
          <p:nvPr/>
        </p:nvSpPr>
        <p:spPr bwMode="auto">
          <a:xfrm>
            <a:off x="794657" y="2800350"/>
            <a:ext cx="86868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49263" indent="-449263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207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6365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655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dirty="0">
                <a:latin typeface="Courier New" panose="02070309020205020404" pitchFamily="49" charset="0"/>
              </a:rPr>
              <a:t>public</a:t>
            </a:r>
            <a:endParaRPr lang="en-US" sz="3000" dirty="0"/>
          </a:p>
          <a:p>
            <a:pPr>
              <a:buFont typeface="Symbol" panose="05050102010706020507" pitchFamily="18" charset="2"/>
              <a:buNone/>
            </a:pPr>
            <a:r>
              <a:rPr lang="en-US" sz="2600" dirty="0"/>
              <a:t>	The class, data, or method is visible to any class in any package. 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Courier New" panose="02070309020205020404" pitchFamily="49" charset="0"/>
              </a:rPr>
              <a:t>private</a:t>
            </a:r>
            <a:r>
              <a:rPr lang="en-US" dirty="0"/>
              <a:t> </a:t>
            </a:r>
            <a:endParaRPr lang="en-US" sz="2400" dirty="0"/>
          </a:p>
          <a:p>
            <a:pPr>
              <a:buFont typeface="Symbol" panose="05050102010706020507" pitchFamily="18" charset="2"/>
              <a:buNone/>
            </a:pPr>
            <a:r>
              <a:rPr lang="en-US" sz="2400" dirty="0"/>
              <a:t>	</a:t>
            </a:r>
            <a:r>
              <a:rPr lang="en-US" sz="2600" dirty="0"/>
              <a:t>The data or methods can be accessed only by the declaring class.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sz="2600" dirty="0"/>
              <a:t>The get and set methods are used to read and modify private properties.	</a:t>
            </a:r>
          </a:p>
        </p:txBody>
      </p:sp>
    </p:spTree>
    <p:extLst>
      <p:ext uri="{BB962C8B-B14F-4D97-AF65-F5344CB8AC3E}">
        <p14:creationId xmlns:p14="http://schemas.microsoft.com/office/powerpoint/2010/main" val="104628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122"/>
    </mc:Choice>
    <mc:Fallback xmlns="">
      <p:transition spd="slow" advTm="137122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Class, 8.3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92" y="1905000"/>
            <a:ext cx="6353175" cy="417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715" y="3007858"/>
            <a:ext cx="2714625" cy="14954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75657" y="2220686"/>
            <a:ext cx="1970314" cy="587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75657" y="3007858"/>
            <a:ext cx="5736772" cy="1825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75657" y="4985657"/>
            <a:ext cx="4016829" cy="892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22171" y="2220686"/>
            <a:ext cx="5228544" cy="903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912429" y="3657600"/>
            <a:ext cx="1643742" cy="9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312229" y="4147457"/>
            <a:ext cx="3138486" cy="163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07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Constructors, 8.4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Constructors are a special kind of methods that are invoked to construct objects.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801" y="3589564"/>
            <a:ext cx="51530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31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838200"/>
          </a:xfrm>
        </p:spPr>
        <p:txBody>
          <a:bodyPr/>
          <a:lstStyle/>
          <a:p>
            <a:r>
              <a:rPr lang="en-US"/>
              <a:t>Passing Arrays to Methods</a:t>
            </a:r>
            <a:endParaRPr lang="en-US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6272" y="1904999"/>
            <a:ext cx="6400800" cy="167640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(int[] array) {</a:t>
            </a:r>
            <a:endParaRPr lang="en-US" dirty="0"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dirty="0"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(array[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+ " ");</a:t>
            </a:r>
            <a:endParaRPr lang="en-US" dirty="0"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dirty="0">
              <a:latin typeface="Courier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/>
              <a:t> </a:t>
            </a:r>
          </a:p>
        </p:txBody>
      </p:sp>
      <p:sp>
        <p:nvSpPr>
          <p:cNvPr id="257030" name="Rectangle 6"/>
          <p:cNvSpPr>
            <a:spLocks noChangeArrowheads="1"/>
          </p:cNvSpPr>
          <p:nvPr/>
        </p:nvSpPr>
        <p:spPr bwMode="auto">
          <a:xfrm>
            <a:off x="1719943" y="4152899"/>
            <a:ext cx="6934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Invoke the method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int[] list = {3, 1, 2, 6, 4, 2};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(list);</a:t>
            </a:r>
          </a:p>
        </p:txBody>
      </p:sp>
    </p:spTree>
    <p:extLst>
      <p:ext uri="{BB962C8B-B14F-4D97-AF65-F5344CB8AC3E}">
        <p14:creationId xmlns:p14="http://schemas.microsoft.com/office/powerpoint/2010/main" val="267777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403"/>
    </mc:Choice>
    <mc:Fallback xmlns="">
      <p:transition spd="slow" advTm="94403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 Using </a:t>
            </a:r>
            <a:r>
              <a:rPr lang="en-US" dirty="0" smtClean="0"/>
              <a:t>Constructors, 8.4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Student </a:t>
            </a:r>
            <a:r>
              <a:rPr lang="en-US" dirty="0"/>
              <a:t>s1 = </a:t>
            </a:r>
            <a:r>
              <a:rPr lang="en-US" b="1" dirty="0"/>
              <a:t>new Student("Bob", "Computer Science", 1000.0</a:t>
            </a:r>
            <a:r>
              <a:rPr lang="en-US" b="1" dirty="0" smtClean="0"/>
              <a:t>);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Student s2 = </a:t>
            </a:r>
            <a:r>
              <a:rPr lang="en-US" b="1" dirty="0"/>
              <a:t>new Student();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4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704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an Instance of a Class, 8.4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503" y="3138983"/>
            <a:ext cx="3937163" cy="12549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24257" y="2530165"/>
            <a:ext cx="153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70" y="1359269"/>
            <a:ext cx="6673623" cy="53512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75657" y="5715000"/>
            <a:ext cx="4974772" cy="664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8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an Instance of a </a:t>
            </a:r>
            <a:r>
              <a:rPr lang="en-US" dirty="0" smtClean="0"/>
              <a:t>Class, 8.4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85" y="2367046"/>
            <a:ext cx="9720663" cy="13514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703" y="4586783"/>
            <a:ext cx="3937163" cy="12549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65915" y="4257591"/>
            <a:ext cx="166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770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dot-operator to access </a:t>
            </a:r>
            <a:r>
              <a:rPr lang="en-US" dirty="0" smtClean="0"/>
              <a:t>objects, 8.5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88411" y="4436711"/>
            <a:ext cx="160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2274332"/>
            <a:ext cx="5724525" cy="190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411" y="4893128"/>
            <a:ext cx="14097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6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37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Classes/Objects, 8.1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To this point, you have developed the skill to solve problems using the concepts of the first 6 chapters. We will be changing our focus to Object-Oriented-Programming (OOP). With OOP, we will be able to develop programs on a larger scale while still maintaining enough simplicity to reason about our programs effectively.</a:t>
            </a:r>
          </a:p>
          <a:p>
            <a:endParaRPr lang="en-US" dirty="0" smtClean="0"/>
          </a:p>
          <a:p>
            <a:r>
              <a:rPr lang="en-US" dirty="0" smtClean="0"/>
              <a:t>In these slides, we’ll review how to define classes, create objects, and manipulate objects.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1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Terms, 8.2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A template or blue-print for representing some specifics about a given object.</a:t>
            </a:r>
          </a:p>
          <a:p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An instance of a class. Used to represent an actual real-world object.</a:t>
            </a:r>
          </a:p>
          <a:p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The state (data fields) of a given object. </a:t>
            </a:r>
          </a:p>
          <a:p>
            <a:r>
              <a:rPr lang="en-US" dirty="0" smtClean="0"/>
              <a:t>Behavior</a:t>
            </a:r>
          </a:p>
          <a:p>
            <a:pPr lvl="1"/>
            <a:r>
              <a:rPr lang="en-US" dirty="0" smtClean="0"/>
              <a:t>The behavior (methods) of a given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3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34143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Classes</a:t>
            </a:r>
          </a:p>
        </p:txBody>
      </p:sp>
      <p:sp>
        <p:nvSpPr>
          <p:cNvPr id="306179" name="Rectangle 3"/>
          <p:cNvSpPr>
            <a:spLocks noChangeArrowheads="1"/>
          </p:cNvSpPr>
          <p:nvPr/>
        </p:nvSpPr>
        <p:spPr bwMode="auto">
          <a:xfrm>
            <a:off x="4210050" y="234315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6181" name="Text Box 5"/>
          <p:cNvSpPr txBox="1">
            <a:spLocks noChangeArrowheads="1"/>
          </p:cNvSpPr>
          <p:nvPr/>
        </p:nvSpPr>
        <p:spPr bwMode="auto">
          <a:xfrm>
            <a:off x="838200" y="2286000"/>
            <a:ext cx="86106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i="1" dirty="0">
                <a:cs typeface="Times New Roman" panose="02020603050405020304" pitchFamily="18" charset="0"/>
              </a:rPr>
              <a:t>Classes</a:t>
            </a:r>
            <a:r>
              <a:rPr lang="en-US" sz="3200" dirty="0">
                <a:cs typeface="Times New Roman" panose="02020603050405020304" pitchFamily="18" charset="0"/>
              </a:rPr>
              <a:t> are constructs that define objects of the same type. A Java class uses variables to define data fields and methods to define behaviors. Additionally, a class provides a special type </a:t>
            </a:r>
            <a:r>
              <a:rPr lang="en-US" sz="3200">
                <a:cs typeface="Times New Roman" panose="02020603050405020304" pitchFamily="18" charset="0"/>
              </a:rPr>
              <a:t>of </a:t>
            </a:r>
            <a:r>
              <a:rPr lang="en-US" sz="3200" smtClean="0">
                <a:cs typeface="Times New Roman" panose="02020603050405020304" pitchFamily="18" charset="0"/>
              </a:rPr>
              <a:t>method, </a:t>
            </a:r>
            <a:r>
              <a:rPr lang="en-US" sz="3200" dirty="0">
                <a:cs typeface="Times New Roman" panose="02020603050405020304" pitchFamily="18" charset="0"/>
              </a:rPr>
              <a:t>known as constructors, which are invoked to construct objects from the class. </a:t>
            </a:r>
          </a:p>
        </p:txBody>
      </p:sp>
      <p:sp>
        <p:nvSpPr>
          <p:cNvPr id="306183" name="Rectangle 7"/>
          <p:cNvSpPr>
            <a:spLocks noChangeArrowheads="1"/>
          </p:cNvSpPr>
          <p:nvPr/>
        </p:nvSpPr>
        <p:spPr bwMode="auto">
          <a:xfrm>
            <a:off x="4324350" y="22860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6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273"/>
    </mc:Choice>
    <mc:Fallback xmlns="">
      <p:transition spd="slow" advTm="5827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9650" y="424543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Classes</a:t>
            </a:r>
          </a:p>
        </p:txBody>
      </p:sp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4210050" y="234315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205" name="Rectangle 5"/>
          <p:cNvSpPr>
            <a:spLocks noChangeArrowheads="1"/>
          </p:cNvSpPr>
          <p:nvPr/>
        </p:nvSpPr>
        <p:spPr bwMode="auto">
          <a:xfrm>
            <a:off x="4324350" y="22860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072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56536"/>
              </p:ext>
            </p:extLst>
          </p:nvPr>
        </p:nvGraphicFramePr>
        <p:xfrm>
          <a:off x="729342" y="1034143"/>
          <a:ext cx="8763000" cy="565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Picture" r:id="rId3" imgW="3543480" imgH="2286000" progId="Word.Picture.8">
                  <p:embed/>
                </p:oleObj>
              </mc:Choice>
              <mc:Fallback>
                <p:oleObj name="Picture" r:id="rId3" imgW="3543480" imgH="22860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342" y="1034143"/>
                        <a:ext cx="8763000" cy="56530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792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032"/>
    </mc:Choice>
    <mc:Fallback xmlns="">
      <p:transition spd="slow" advTm="176032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195264"/>
            <a:ext cx="7772400" cy="1428750"/>
          </a:xfrm>
        </p:spPr>
        <p:txBody>
          <a:bodyPr/>
          <a:lstStyle/>
          <a:p>
            <a:r>
              <a:rPr lang="en-US" dirty="0"/>
              <a:t>UML Class Diagram</a:t>
            </a:r>
          </a:p>
        </p:txBody>
      </p:sp>
      <p:sp>
        <p:nvSpPr>
          <p:cNvPr id="252936" name="Rectangle 8"/>
          <p:cNvSpPr>
            <a:spLocks noChangeArrowheads="1"/>
          </p:cNvSpPr>
          <p:nvPr/>
        </p:nvSpPr>
        <p:spPr bwMode="auto">
          <a:xfrm>
            <a:off x="3924300" y="22860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2938" name="Rectangle 10"/>
          <p:cNvSpPr>
            <a:spLocks noChangeArrowheads="1"/>
          </p:cNvSpPr>
          <p:nvPr/>
        </p:nvSpPr>
        <p:spPr bwMode="auto">
          <a:xfrm>
            <a:off x="1524001" y="24442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2940" name="Rectangle 12"/>
          <p:cNvSpPr>
            <a:spLocks noChangeArrowheads="1"/>
          </p:cNvSpPr>
          <p:nvPr/>
        </p:nvSpPr>
        <p:spPr bwMode="auto">
          <a:xfrm>
            <a:off x="1524001" y="24442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529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16490"/>
              </p:ext>
            </p:extLst>
          </p:nvPr>
        </p:nvGraphicFramePr>
        <p:xfrm>
          <a:off x="941138" y="2179185"/>
          <a:ext cx="8912225" cy="292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Picture" r:id="rId3" imgW="4876293" imgH="1596016" progId="Word.Picture.8">
                  <p:embed/>
                </p:oleObj>
              </mc:Choice>
              <mc:Fallback>
                <p:oleObj name="Picture" r:id="rId3" imgW="4876293" imgH="159601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138" y="2179185"/>
                        <a:ext cx="8912225" cy="29241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12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797"/>
    </mc:Choice>
    <mc:Fallback xmlns="">
      <p:transition spd="slow" advTm="148797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TC103457515[[fn=View]]</Template>
  <TotalTime>1029</TotalTime>
  <Words>959</Words>
  <Application>Microsoft Office PowerPoint</Application>
  <PresentationFormat>Widescreen</PresentationFormat>
  <Paragraphs>213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Arial</vt:lpstr>
      <vt:lpstr>Book Antiqua</vt:lpstr>
      <vt:lpstr>Calibri</vt:lpstr>
      <vt:lpstr>Century Schoolbook</vt:lpstr>
      <vt:lpstr>Courier</vt:lpstr>
      <vt:lpstr>Courier New</vt:lpstr>
      <vt:lpstr>Forte</vt:lpstr>
      <vt:lpstr>Monotype Sorts</vt:lpstr>
      <vt:lpstr>Symbol</vt:lpstr>
      <vt:lpstr>Times New Roman</vt:lpstr>
      <vt:lpstr>Wingdings 2</vt:lpstr>
      <vt:lpstr>View</vt:lpstr>
      <vt:lpstr>Picture</vt:lpstr>
      <vt:lpstr>ICS 141 – Programming With Objects</vt:lpstr>
      <vt:lpstr>Schedule</vt:lpstr>
      <vt:lpstr>Passing Arrays to Methods</vt:lpstr>
      <vt:lpstr>Classes</vt:lpstr>
      <vt:lpstr>Classes/Objects, 8.1</vt:lpstr>
      <vt:lpstr>Some Terms, 8.2</vt:lpstr>
      <vt:lpstr>Classes</vt:lpstr>
      <vt:lpstr>Classes</vt:lpstr>
      <vt:lpstr>UML Class Diagram</vt:lpstr>
      <vt:lpstr>Constructors</vt:lpstr>
      <vt:lpstr>Constructors, cont.</vt:lpstr>
      <vt:lpstr>Creating Objects Using Constructors</vt:lpstr>
      <vt:lpstr>Default Constructor</vt:lpstr>
      <vt:lpstr>Declaring Object Reference Variables</vt:lpstr>
      <vt:lpstr>Declaring/Creating Objects in a Single Step</vt:lpstr>
      <vt:lpstr>Accessing Object’s Members</vt:lpstr>
      <vt:lpstr>Trace Code</vt:lpstr>
      <vt:lpstr>Trace Code, cont.</vt:lpstr>
      <vt:lpstr>Trace Code, cont.</vt:lpstr>
      <vt:lpstr>Trace Code, cont.</vt:lpstr>
      <vt:lpstr>Trace Code, cont.</vt:lpstr>
      <vt:lpstr>Trace Code, cont.</vt:lpstr>
      <vt:lpstr>Trace Code, cont.</vt:lpstr>
      <vt:lpstr>Reference Data Fields</vt:lpstr>
      <vt:lpstr>The null Value</vt:lpstr>
      <vt:lpstr>Example</vt:lpstr>
      <vt:lpstr>Visibility Modifiers and  Accessor/Mutator Methods</vt:lpstr>
      <vt:lpstr>Example of a Class, 8.3</vt:lpstr>
      <vt:lpstr>Constructors, 8.4</vt:lpstr>
      <vt:lpstr>Creating Objects Using Constructors, 8.4</vt:lpstr>
      <vt:lpstr>Creating an Instance of a Class, 8.4</vt:lpstr>
      <vt:lpstr>Creating an Instance of a Class, 8.4 </vt:lpstr>
      <vt:lpstr>Using the dot-operator to access objects, 8.5</vt:lpstr>
      <vt:lpstr>Exercise 4b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141 – Programming With Objects</dc:title>
  <dc:creator>Microsoft account</dc:creator>
  <cp:lastModifiedBy>Jahn, Bob</cp:lastModifiedBy>
  <cp:revision>198</cp:revision>
  <dcterms:created xsi:type="dcterms:W3CDTF">2014-08-27T01:00:04Z</dcterms:created>
  <dcterms:modified xsi:type="dcterms:W3CDTF">2019-06-06T19:36:08Z</dcterms:modified>
</cp:coreProperties>
</file>