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50"/>
  </p:notesMasterIdLst>
  <p:sldIdLst>
    <p:sldId id="256" r:id="rId2"/>
    <p:sldId id="257" r:id="rId3"/>
    <p:sldId id="335" r:id="rId4"/>
    <p:sldId id="295" r:id="rId5"/>
    <p:sldId id="321" r:id="rId6"/>
    <p:sldId id="322" r:id="rId7"/>
    <p:sldId id="285" r:id="rId8"/>
    <p:sldId id="273" r:id="rId9"/>
    <p:sldId id="274" r:id="rId10"/>
    <p:sldId id="286" r:id="rId11"/>
    <p:sldId id="287" r:id="rId12"/>
    <p:sldId id="288" r:id="rId13"/>
    <p:sldId id="289" r:id="rId14"/>
    <p:sldId id="290" r:id="rId15"/>
    <p:sldId id="291" r:id="rId16"/>
    <p:sldId id="292" r:id="rId17"/>
    <p:sldId id="293" r:id="rId18"/>
    <p:sldId id="294" r:id="rId19"/>
    <p:sldId id="319" r:id="rId20"/>
    <p:sldId id="275" r:id="rId21"/>
    <p:sldId id="284" r:id="rId22"/>
    <p:sldId id="276" r:id="rId23"/>
    <p:sldId id="277" r:id="rId24"/>
    <p:sldId id="278" r:id="rId25"/>
    <p:sldId id="279" r:id="rId26"/>
    <p:sldId id="280" r:id="rId27"/>
    <p:sldId id="281" r:id="rId28"/>
    <p:sldId id="283" r:id="rId29"/>
    <p:sldId id="326" r:id="rId30"/>
    <p:sldId id="327" r:id="rId31"/>
    <p:sldId id="328" r:id="rId32"/>
    <p:sldId id="329" r:id="rId33"/>
    <p:sldId id="330" r:id="rId34"/>
    <p:sldId id="331" r:id="rId35"/>
    <p:sldId id="332" r:id="rId36"/>
    <p:sldId id="333" r:id="rId37"/>
    <p:sldId id="372" r:id="rId38"/>
    <p:sldId id="373" r:id="rId39"/>
    <p:sldId id="374" r:id="rId40"/>
    <p:sldId id="375" r:id="rId41"/>
    <p:sldId id="376" r:id="rId42"/>
    <p:sldId id="377" r:id="rId43"/>
    <p:sldId id="378" r:id="rId44"/>
    <p:sldId id="379" r:id="rId45"/>
    <p:sldId id="380" r:id="rId46"/>
    <p:sldId id="381" r:id="rId47"/>
    <p:sldId id="382" r:id="rId48"/>
    <p:sldId id="383"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D9B6A-6469-470B-A75D-CBE0359A927B}" type="datetimeFigureOut">
              <a:rPr lang="en-US" smtClean="0"/>
              <a:t>6/19/2019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E1A205-AE64-479C-8963-18F377322C26}" type="slidenum">
              <a:rPr lang="en-US" smtClean="0"/>
              <a:t>‹#›</a:t>
            </a:fld>
            <a:endParaRPr lang="en-US"/>
          </a:p>
        </p:txBody>
      </p:sp>
    </p:spTree>
    <p:extLst>
      <p:ext uri="{BB962C8B-B14F-4D97-AF65-F5344CB8AC3E}">
        <p14:creationId xmlns:p14="http://schemas.microsoft.com/office/powerpoint/2010/main" val="571115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CF1A1B0-862D-4909-A7DB-D8ADA062DFCA}" type="datetimeFigureOut">
              <a:rPr lang="en-US" dirty="0"/>
              <a:t>6/19/2019</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56144-9CB7-4E3A-B87E-A382F9BE05EF}"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3D55F-46AB-4791-9172-4FA8DD3A6A9C}"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026881-8A08-449C-8D73-E5F201F814C1}"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EB5A5E-0C07-4E93-A112-D37B4D166B30}" type="datetimeFigureOut">
              <a:rPr lang="en-US" dirty="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1F71C5-DC57-4358-A1EA-30C08AF6E3C5}"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571DBA-DE60-4731-B773-47AAA185C143}" type="datetimeFigureOut">
              <a:rPr lang="en-US" dirty="0"/>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dirty="0"/>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4A628-C83B-4C66-83F4-1711CE3738FD}" type="datetimeFigureOut">
              <a:rPr lang="en-US" dirty="0"/>
              <a:t>6/19/2019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8C1D73-9400-43CA-A37F-F9B7D00DE14C}"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8B7711-B905-4633-B4D7-6F3A49A2E7D9}" type="datetimeFigureOut">
              <a:rPr lang="en-US" dirty="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9C235CF-BDA2-4E7E-8BBD-350479985E74}" type="datetimeFigureOut">
              <a:rPr lang="en-US" dirty="0"/>
              <a:pPr/>
              <a:t>6/19/2019</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52"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7.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8.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ICS 141 – Programming With Objects</a:t>
            </a:r>
          </a:p>
        </p:txBody>
      </p:sp>
      <p:sp>
        <p:nvSpPr>
          <p:cNvPr id="3" name="Subtitle 2"/>
          <p:cNvSpPr>
            <a:spLocks noGrp="1"/>
          </p:cNvSpPr>
          <p:nvPr>
            <p:ph type="subTitle" idx="1"/>
          </p:nvPr>
        </p:nvSpPr>
        <p:spPr/>
        <p:txBody>
          <a:bodyPr/>
          <a:lstStyle/>
          <a:p>
            <a:r>
              <a:rPr lang="en-US" dirty="0">
                <a:solidFill>
                  <a:srgbClr val="FFFF00"/>
                </a:solidFill>
              </a:rPr>
              <a:t>Lecture 5 – </a:t>
            </a:r>
            <a:r>
              <a:rPr lang="en-US">
                <a:solidFill>
                  <a:srgbClr val="FFFF00"/>
                </a:solidFill>
              </a:rPr>
              <a:t>Robert Jahn</a:t>
            </a:r>
            <a:endParaRPr lang="en-US" dirty="0">
              <a:solidFill>
                <a:srgbClr val="FFFF00"/>
              </a:solidFill>
            </a:endParaRPr>
          </a:p>
        </p:txBody>
      </p:sp>
    </p:spTree>
    <p:extLst>
      <p:ext uri="{BB962C8B-B14F-4D97-AF65-F5344CB8AC3E}">
        <p14:creationId xmlns:p14="http://schemas.microsoft.com/office/powerpoint/2010/main" val="1139211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186" y="262984"/>
            <a:ext cx="10353761" cy="578679"/>
          </a:xfrm>
        </p:spPr>
        <p:txBody>
          <a:bodyPr>
            <a:normAutofit fontScale="90000"/>
          </a:bodyPr>
          <a:lstStyle/>
          <a:p>
            <a:r>
              <a:rPr lang="en-US" dirty="0"/>
              <a:t>Calling instance methods</a:t>
            </a:r>
          </a:p>
        </p:txBody>
      </p:sp>
      <p:pic>
        <p:nvPicPr>
          <p:cNvPr id="4" name="Picture 3"/>
          <p:cNvPicPr>
            <a:picLocks noChangeAspect="1"/>
          </p:cNvPicPr>
          <p:nvPr/>
        </p:nvPicPr>
        <p:blipFill>
          <a:blip r:embed="rId2"/>
          <a:stretch>
            <a:fillRect/>
          </a:stretch>
        </p:blipFill>
        <p:spPr>
          <a:xfrm>
            <a:off x="217603" y="1333248"/>
            <a:ext cx="6050655" cy="5285761"/>
          </a:xfrm>
          <a:prstGeom prst="rect">
            <a:avLst/>
          </a:prstGeom>
        </p:spPr>
      </p:pic>
      <p:sp>
        <p:nvSpPr>
          <p:cNvPr id="5" name="TextBox 4"/>
          <p:cNvSpPr txBox="1"/>
          <p:nvPr/>
        </p:nvSpPr>
        <p:spPr>
          <a:xfrm>
            <a:off x="6348845" y="1935921"/>
            <a:ext cx="5351319" cy="4524315"/>
          </a:xfrm>
          <a:prstGeom prst="rect">
            <a:avLst/>
          </a:prstGeom>
          <a:noFill/>
        </p:spPr>
        <p:txBody>
          <a:bodyPr wrap="square" rtlCol="0">
            <a:spAutoFit/>
          </a:bodyPr>
          <a:lstStyle/>
          <a:p>
            <a:r>
              <a:rPr lang="en-US" sz="2400" dirty="0"/>
              <a:t>First, let us refresh ourselves on how to call instance methods.</a:t>
            </a:r>
          </a:p>
          <a:p>
            <a:endParaRPr lang="en-US" sz="2400" dirty="0"/>
          </a:p>
          <a:p>
            <a:r>
              <a:rPr lang="en-US" sz="2400" dirty="0"/>
              <a:t>Focusing on the main method, we can see we’ll create a Dog object. In the next line, we take that Dog object reference, d1, and call toString directly on this reference.</a:t>
            </a:r>
          </a:p>
          <a:p>
            <a:endParaRPr lang="en-US" sz="2400" dirty="0"/>
          </a:p>
          <a:p>
            <a:r>
              <a:rPr lang="en-US" sz="2400" dirty="0"/>
              <a:t>This is how we call instance methods. We call them on our actual objects using the dot-operator.</a:t>
            </a:r>
          </a:p>
        </p:txBody>
      </p:sp>
    </p:spTree>
    <p:extLst>
      <p:ext uri="{BB962C8B-B14F-4D97-AF65-F5344CB8AC3E}">
        <p14:creationId xmlns:p14="http://schemas.microsoft.com/office/powerpoint/2010/main" val="276835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methods</a:t>
            </a:r>
          </a:p>
        </p:txBody>
      </p:sp>
      <p:sp>
        <p:nvSpPr>
          <p:cNvPr id="3" name="Content Placeholder 2"/>
          <p:cNvSpPr>
            <a:spLocks noGrp="1"/>
          </p:cNvSpPr>
          <p:nvPr>
            <p:ph idx="1"/>
          </p:nvPr>
        </p:nvSpPr>
        <p:spPr/>
        <p:txBody>
          <a:bodyPr/>
          <a:lstStyle/>
          <a:p>
            <a:r>
              <a:rPr lang="en-US" dirty="0"/>
              <a:t>But, how do we call a static method?</a:t>
            </a:r>
          </a:p>
          <a:p>
            <a:r>
              <a:rPr lang="en-US" dirty="0"/>
              <a:t>We’ll only ever create static methods in situations where we want the method to be shared by the entire class.</a:t>
            </a:r>
          </a:p>
          <a:p>
            <a:pPr lvl="1"/>
            <a:r>
              <a:rPr lang="en-US" dirty="0"/>
              <a:t>Given this, we cannot alter/access instance data fields within our static method definitions.</a:t>
            </a:r>
          </a:p>
          <a:p>
            <a:r>
              <a:rPr lang="en-US" dirty="0"/>
              <a:t>So, since we do not use static methods to alter our objects, how are we going to call them?</a:t>
            </a:r>
          </a:p>
        </p:txBody>
      </p:sp>
    </p:spTree>
    <p:extLst>
      <p:ext uri="{BB962C8B-B14F-4D97-AF65-F5344CB8AC3E}">
        <p14:creationId xmlns:p14="http://schemas.microsoft.com/office/powerpoint/2010/main" val="601021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methods</a:t>
            </a:r>
          </a:p>
        </p:txBody>
      </p:sp>
      <p:sp>
        <p:nvSpPr>
          <p:cNvPr id="3" name="Content Placeholder 2"/>
          <p:cNvSpPr>
            <a:spLocks noGrp="1"/>
          </p:cNvSpPr>
          <p:nvPr>
            <p:ph idx="1"/>
          </p:nvPr>
        </p:nvSpPr>
        <p:spPr/>
        <p:txBody>
          <a:bodyPr/>
          <a:lstStyle/>
          <a:p>
            <a:r>
              <a:rPr lang="en-US" dirty="0"/>
              <a:t>We’ll use the name of the class, rather than the name of an actual object.</a:t>
            </a:r>
          </a:p>
          <a:p>
            <a:endParaRPr lang="en-US" dirty="0"/>
          </a:p>
          <a:p>
            <a:r>
              <a:rPr lang="en-US" dirty="0"/>
              <a:t>We have been doing this all along, actually.</a:t>
            </a:r>
          </a:p>
          <a:p>
            <a:endParaRPr lang="en-US" dirty="0"/>
          </a:p>
          <a:p>
            <a:r>
              <a:rPr lang="en-US" dirty="0"/>
              <a:t>For instance, consider the following example from a couple weeks ago.</a:t>
            </a:r>
          </a:p>
        </p:txBody>
      </p:sp>
    </p:spTree>
    <p:extLst>
      <p:ext uri="{BB962C8B-B14F-4D97-AF65-F5344CB8AC3E}">
        <p14:creationId xmlns:p14="http://schemas.microsoft.com/office/powerpoint/2010/main" val="66014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methods</a:t>
            </a:r>
          </a:p>
        </p:txBody>
      </p:sp>
      <p:sp>
        <p:nvSpPr>
          <p:cNvPr id="5" name="TextBox 4"/>
          <p:cNvSpPr txBox="1"/>
          <p:nvPr/>
        </p:nvSpPr>
        <p:spPr>
          <a:xfrm>
            <a:off x="1143842" y="2093520"/>
            <a:ext cx="10123714" cy="2308324"/>
          </a:xfrm>
          <a:prstGeom prst="rect">
            <a:avLst/>
          </a:prstGeom>
          <a:solidFill>
            <a:schemeClr val="tx1"/>
          </a:solidFill>
        </p:spPr>
        <p:txBody>
          <a:bodyPr wrap="square" rtlCol="0">
            <a:spAutoFit/>
          </a:bodyPr>
          <a:lstStyle/>
          <a:p>
            <a:r>
              <a:rPr lang="en-US" b="1" dirty="0">
                <a:solidFill>
                  <a:schemeClr val="bg1"/>
                </a:solidFill>
              </a:rPr>
              <a:t>double[] values = new double[10];</a:t>
            </a:r>
          </a:p>
          <a:p>
            <a:endParaRPr lang="en-US" b="1" dirty="0">
              <a:solidFill>
                <a:schemeClr val="bg1"/>
              </a:solidFill>
            </a:endParaRPr>
          </a:p>
          <a:p>
            <a:r>
              <a:rPr lang="en-US" b="1" dirty="0">
                <a:solidFill>
                  <a:schemeClr val="bg1"/>
                </a:solidFill>
              </a:rPr>
              <a:t>for(int </a:t>
            </a:r>
            <a:r>
              <a:rPr lang="en-US" b="1" dirty="0" err="1">
                <a:solidFill>
                  <a:schemeClr val="bg1"/>
                </a:solidFill>
              </a:rPr>
              <a:t>i</a:t>
            </a:r>
            <a:r>
              <a:rPr lang="en-US" b="1" dirty="0">
                <a:solidFill>
                  <a:schemeClr val="bg1"/>
                </a:solidFill>
              </a:rPr>
              <a:t> = 0; </a:t>
            </a:r>
            <a:r>
              <a:rPr lang="en-US" b="1" dirty="0" err="1">
                <a:solidFill>
                  <a:schemeClr val="bg1"/>
                </a:solidFill>
              </a:rPr>
              <a:t>i</a:t>
            </a:r>
            <a:r>
              <a:rPr lang="en-US" b="1" dirty="0">
                <a:solidFill>
                  <a:schemeClr val="bg1"/>
                </a:solidFill>
              </a:rPr>
              <a:t> &lt; </a:t>
            </a:r>
            <a:r>
              <a:rPr lang="en-US" b="1" dirty="0" err="1">
                <a:solidFill>
                  <a:schemeClr val="bg1"/>
                </a:solidFill>
              </a:rPr>
              <a:t>values.length</a:t>
            </a:r>
            <a:r>
              <a:rPr lang="en-US" b="1" dirty="0">
                <a:solidFill>
                  <a:schemeClr val="bg1"/>
                </a:solidFill>
              </a:rPr>
              <a:t>; </a:t>
            </a:r>
            <a:r>
              <a:rPr lang="en-US" b="1" dirty="0" err="1">
                <a:solidFill>
                  <a:schemeClr val="bg1"/>
                </a:solidFill>
              </a:rPr>
              <a:t>i</a:t>
            </a:r>
            <a:r>
              <a:rPr lang="en-US" b="1" dirty="0">
                <a:solidFill>
                  <a:schemeClr val="bg1"/>
                </a:solidFill>
              </a:rPr>
              <a:t>++) {</a:t>
            </a:r>
          </a:p>
          <a:p>
            <a:r>
              <a:rPr lang="en-US" b="1" dirty="0">
                <a:solidFill>
                  <a:schemeClr val="bg1"/>
                </a:solidFill>
              </a:rPr>
              <a:t>	values[</a:t>
            </a:r>
            <a:r>
              <a:rPr lang="en-US" b="1" dirty="0" err="1">
                <a:solidFill>
                  <a:schemeClr val="bg1"/>
                </a:solidFill>
              </a:rPr>
              <a:t>i</a:t>
            </a:r>
            <a:r>
              <a:rPr lang="en-US" b="1" dirty="0">
                <a:solidFill>
                  <a:schemeClr val="bg1"/>
                </a:solidFill>
              </a:rPr>
              <a:t>] = Math.random() * 100;</a:t>
            </a:r>
          </a:p>
          <a:p>
            <a:r>
              <a:rPr lang="en-US" b="1" dirty="0">
                <a:solidFill>
                  <a:schemeClr val="bg1"/>
                </a:solidFill>
              </a:rPr>
              <a:t>}</a:t>
            </a:r>
          </a:p>
          <a:p>
            <a:endParaRPr lang="en-US" dirty="0">
              <a:solidFill>
                <a:schemeClr val="bg1"/>
              </a:solidFill>
            </a:endParaRPr>
          </a:p>
          <a:p>
            <a:endParaRPr lang="en-US" dirty="0">
              <a:solidFill>
                <a:schemeClr val="bg1"/>
              </a:solidFill>
            </a:endParaRPr>
          </a:p>
          <a:p>
            <a:r>
              <a:rPr lang="en-US" dirty="0">
                <a:solidFill>
                  <a:schemeClr val="bg1"/>
                </a:solidFill>
              </a:rPr>
              <a:t>/* This for-loop will fill the array with double values ranging from [0.0,100.0). */</a:t>
            </a:r>
          </a:p>
        </p:txBody>
      </p:sp>
      <p:sp>
        <p:nvSpPr>
          <p:cNvPr id="6" name="TextBox 5"/>
          <p:cNvSpPr txBox="1"/>
          <p:nvPr/>
        </p:nvSpPr>
        <p:spPr>
          <a:xfrm>
            <a:off x="1143842" y="4696691"/>
            <a:ext cx="10223813" cy="1477328"/>
          </a:xfrm>
          <a:prstGeom prst="rect">
            <a:avLst/>
          </a:prstGeom>
          <a:noFill/>
        </p:spPr>
        <p:txBody>
          <a:bodyPr wrap="square" rtlCol="0">
            <a:spAutoFit/>
          </a:bodyPr>
          <a:lstStyle/>
          <a:p>
            <a:r>
              <a:rPr lang="en-US" dirty="0"/>
              <a:t>The call here to Math.random() is a call to a static method.</a:t>
            </a:r>
          </a:p>
          <a:p>
            <a:endParaRPr lang="en-US" dirty="0"/>
          </a:p>
          <a:p>
            <a:r>
              <a:rPr lang="en-US" dirty="0"/>
              <a:t>random() is a static method defined in the Math class.</a:t>
            </a:r>
          </a:p>
          <a:p>
            <a:endParaRPr lang="en-US" dirty="0"/>
          </a:p>
          <a:p>
            <a:r>
              <a:rPr lang="en-US" dirty="0"/>
              <a:t>Note the syntax here.</a:t>
            </a:r>
          </a:p>
        </p:txBody>
      </p:sp>
    </p:spTree>
    <p:extLst>
      <p:ext uri="{BB962C8B-B14F-4D97-AF65-F5344CB8AC3E}">
        <p14:creationId xmlns:p14="http://schemas.microsoft.com/office/powerpoint/2010/main" val="2202570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4300"/>
            <a:ext cx="10353761" cy="488373"/>
          </a:xfrm>
        </p:spPr>
        <p:txBody>
          <a:bodyPr>
            <a:normAutofit fontScale="90000"/>
          </a:bodyPr>
          <a:lstStyle/>
          <a:p>
            <a:r>
              <a:rPr lang="en-US" dirty="0"/>
              <a:t>Static methods</a:t>
            </a:r>
          </a:p>
        </p:txBody>
      </p:sp>
      <p:pic>
        <p:nvPicPr>
          <p:cNvPr id="3" name="Picture 2"/>
          <p:cNvPicPr>
            <a:picLocks noChangeAspect="1"/>
          </p:cNvPicPr>
          <p:nvPr/>
        </p:nvPicPr>
        <p:blipFill>
          <a:blip r:embed="rId2"/>
          <a:stretch>
            <a:fillRect/>
          </a:stretch>
        </p:blipFill>
        <p:spPr>
          <a:xfrm>
            <a:off x="271894" y="602672"/>
            <a:ext cx="6073811" cy="6026727"/>
          </a:xfrm>
          <a:prstGeom prst="rect">
            <a:avLst/>
          </a:prstGeom>
        </p:spPr>
      </p:pic>
      <p:sp>
        <p:nvSpPr>
          <p:cNvPr id="4" name="TextBox 3"/>
          <p:cNvSpPr txBox="1"/>
          <p:nvPr/>
        </p:nvSpPr>
        <p:spPr>
          <a:xfrm>
            <a:off x="6525491" y="706582"/>
            <a:ext cx="5392882" cy="6740307"/>
          </a:xfrm>
          <a:prstGeom prst="rect">
            <a:avLst/>
          </a:prstGeom>
          <a:noFill/>
        </p:spPr>
        <p:txBody>
          <a:bodyPr wrap="square" rtlCol="0">
            <a:spAutoFit/>
          </a:bodyPr>
          <a:lstStyle/>
          <a:p>
            <a:r>
              <a:rPr lang="en-US" sz="2400" dirty="0"/>
              <a:t>Note the difference here. Instead of prefixing </a:t>
            </a:r>
            <a:r>
              <a:rPr lang="en-US" sz="2400" dirty="0" err="1"/>
              <a:t>ageConverter</a:t>
            </a:r>
            <a:r>
              <a:rPr lang="en-US" sz="2400" dirty="0"/>
              <a:t> with our Dog object, d1, we use the name of the class itself.</a:t>
            </a:r>
          </a:p>
          <a:p>
            <a:endParaRPr lang="en-US" sz="2400" dirty="0"/>
          </a:p>
          <a:p>
            <a:r>
              <a:rPr lang="en-US" sz="2400" dirty="0"/>
              <a:t>Note that we could actually call age converter using our reference d1. However, the compiler would give us a warning that the method should only be accessed in a static way.</a:t>
            </a:r>
          </a:p>
          <a:p>
            <a:endParaRPr lang="en-US" sz="2400" dirty="0"/>
          </a:p>
          <a:p>
            <a:r>
              <a:rPr lang="en-US" sz="2400" dirty="0"/>
              <a:t>Note that we do not even have to create a Dog object before we use this static method. It can be used before the creation of any actual objects.</a:t>
            </a:r>
          </a:p>
          <a:p>
            <a:endParaRPr lang="en-US" sz="2400" dirty="0"/>
          </a:p>
          <a:p>
            <a:endParaRPr lang="en-US" sz="2400" dirty="0"/>
          </a:p>
        </p:txBody>
      </p:sp>
    </p:spTree>
    <p:extLst>
      <p:ext uri="{BB962C8B-B14F-4D97-AF65-F5344CB8AC3E}">
        <p14:creationId xmlns:p14="http://schemas.microsoft.com/office/powerpoint/2010/main" val="4129248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objects to methods</a:t>
            </a:r>
          </a:p>
        </p:txBody>
      </p:sp>
      <p:sp>
        <p:nvSpPr>
          <p:cNvPr id="3" name="Content Placeholder 2"/>
          <p:cNvSpPr>
            <a:spLocks noGrp="1"/>
          </p:cNvSpPr>
          <p:nvPr>
            <p:ph idx="1"/>
          </p:nvPr>
        </p:nvSpPr>
        <p:spPr/>
        <p:txBody>
          <a:bodyPr/>
          <a:lstStyle/>
          <a:p>
            <a:endParaRPr lang="en-US" dirty="0"/>
          </a:p>
          <a:p>
            <a:r>
              <a:rPr lang="en-US" dirty="0"/>
              <a:t>We’ve seen that we can define classes and create objects based on those class definitions.</a:t>
            </a:r>
          </a:p>
          <a:p>
            <a:r>
              <a:rPr lang="en-US" dirty="0"/>
              <a:t>We have also used these objects in forming our solutions.</a:t>
            </a:r>
          </a:p>
          <a:p>
            <a:r>
              <a:rPr lang="en-US" dirty="0"/>
              <a:t>One aspect of this that we have not yet discussed is the notion of passing objects to our methods as input parameters.</a:t>
            </a:r>
          </a:p>
          <a:p>
            <a:r>
              <a:rPr lang="en-US" dirty="0"/>
              <a:t>How do we go about doing this?</a:t>
            </a:r>
          </a:p>
        </p:txBody>
      </p:sp>
    </p:spTree>
    <p:extLst>
      <p:ext uri="{BB962C8B-B14F-4D97-AF65-F5344CB8AC3E}">
        <p14:creationId xmlns:p14="http://schemas.microsoft.com/office/powerpoint/2010/main" val="8891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Objects</a:t>
            </a:r>
          </a:p>
        </p:txBody>
      </p:sp>
      <p:sp>
        <p:nvSpPr>
          <p:cNvPr id="3" name="Content Placeholder 2"/>
          <p:cNvSpPr>
            <a:spLocks noGrp="1"/>
          </p:cNvSpPr>
          <p:nvPr>
            <p:ph idx="1"/>
          </p:nvPr>
        </p:nvSpPr>
        <p:spPr>
          <a:xfrm>
            <a:off x="913795" y="4182255"/>
            <a:ext cx="10583661" cy="2488367"/>
          </a:xfrm>
        </p:spPr>
        <p:txBody>
          <a:bodyPr>
            <a:normAutofit/>
          </a:bodyPr>
          <a:lstStyle/>
          <a:p>
            <a:r>
              <a:rPr lang="en-US" sz="2400" dirty="0"/>
              <a:t>As we’ll see, it is quite simple.</a:t>
            </a:r>
          </a:p>
          <a:p>
            <a:endParaRPr lang="en-US" sz="2400" dirty="0"/>
          </a:p>
          <a:p>
            <a:r>
              <a:rPr lang="en-US" sz="2400" dirty="0"/>
              <a:t>We’ve actually been doing this all along within our user-defined constructors whenever we had passed a String to our constructors.</a:t>
            </a:r>
          </a:p>
        </p:txBody>
      </p:sp>
      <p:pic>
        <p:nvPicPr>
          <p:cNvPr id="1026" name="Picture 2"/>
          <p:cNvPicPr>
            <a:picLocks noChangeAspect="1" noChangeArrowheads="1"/>
          </p:cNvPicPr>
          <p:nvPr/>
        </p:nvPicPr>
        <p:blipFill>
          <a:blip r:embed="rId2"/>
          <a:srcRect/>
          <a:stretch>
            <a:fillRect/>
          </a:stretch>
        </p:blipFill>
        <p:spPr bwMode="auto">
          <a:xfrm>
            <a:off x="1553407" y="1968320"/>
            <a:ext cx="8465020" cy="1704272"/>
          </a:xfrm>
          <a:prstGeom prst="rect">
            <a:avLst/>
          </a:prstGeom>
          <a:noFill/>
          <a:ln w="9525">
            <a:noFill/>
            <a:miter lim="800000"/>
            <a:headEnd/>
            <a:tailEnd/>
          </a:ln>
          <a:effectLst/>
        </p:spPr>
      </p:pic>
    </p:spTree>
    <p:extLst>
      <p:ext uri="{BB962C8B-B14F-4D97-AF65-F5344CB8AC3E}">
        <p14:creationId xmlns:p14="http://schemas.microsoft.com/office/powerpoint/2010/main" val="3644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Objects</a:t>
            </a:r>
          </a:p>
        </p:txBody>
      </p:sp>
      <p:sp>
        <p:nvSpPr>
          <p:cNvPr id="3" name="Content Placeholder 2"/>
          <p:cNvSpPr>
            <a:spLocks noGrp="1"/>
          </p:cNvSpPr>
          <p:nvPr>
            <p:ph idx="1"/>
          </p:nvPr>
        </p:nvSpPr>
        <p:spPr>
          <a:xfrm>
            <a:off x="913795" y="2143593"/>
            <a:ext cx="9624289" cy="4527029"/>
          </a:xfrm>
        </p:spPr>
        <p:txBody>
          <a:bodyPr>
            <a:normAutofit/>
          </a:bodyPr>
          <a:lstStyle/>
          <a:p>
            <a:r>
              <a:rPr lang="en-US" sz="2400" dirty="0"/>
              <a:t>We can do the same with our user defined objects.</a:t>
            </a:r>
          </a:p>
          <a:p>
            <a:endParaRPr lang="en-US" sz="2400" dirty="0"/>
          </a:p>
          <a:p>
            <a:r>
              <a:rPr lang="en-US" sz="2400" dirty="0"/>
              <a:t>Assume the same Dog class.</a:t>
            </a:r>
          </a:p>
          <a:p>
            <a:endParaRPr lang="en-US" sz="2400" dirty="0"/>
          </a:p>
          <a:p>
            <a:r>
              <a:rPr lang="en-US" sz="2400" dirty="0"/>
              <a:t>Let us write out a method that takes a single Dog object as input and prints out the String form of our Dog object.</a:t>
            </a:r>
          </a:p>
        </p:txBody>
      </p:sp>
    </p:spTree>
    <p:extLst>
      <p:ext uri="{BB962C8B-B14F-4D97-AF65-F5344CB8AC3E}">
        <p14:creationId xmlns:p14="http://schemas.microsoft.com/office/powerpoint/2010/main" val="2718075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Objects</a:t>
            </a:r>
          </a:p>
        </p:txBody>
      </p:sp>
      <p:sp>
        <p:nvSpPr>
          <p:cNvPr id="3" name="Content Placeholder 2"/>
          <p:cNvSpPr>
            <a:spLocks noGrp="1"/>
          </p:cNvSpPr>
          <p:nvPr>
            <p:ph idx="1"/>
          </p:nvPr>
        </p:nvSpPr>
        <p:spPr>
          <a:xfrm>
            <a:off x="913795" y="2143593"/>
            <a:ext cx="9624289" cy="4527029"/>
          </a:xfrm>
        </p:spPr>
        <p:txBody>
          <a:bodyPr>
            <a:normAutofit/>
          </a:bodyPr>
          <a:lstStyle/>
          <a:p>
            <a:r>
              <a:rPr lang="en-US" sz="2400" dirty="0"/>
              <a:t>What will be the return type?</a:t>
            </a:r>
          </a:p>
          <a:p>
            <a:pPr lvl="1"/>
            <a:r>
              <a:rPr lang="en-US" sz="2200" dirty="0"/>
              <a:t>void</a:t>
            </a:r>
          </a:p>
          <a:p>
            <a:r>
              <a:rPr lang="en-US" sz="2400" dirty="0"/>
              <a:t>What will the signature be?</a:t>
            </a:r>
          </a:p>
          <a:p>
            <a:pPr lvl="1"/>
            <a:r>
              <a:rPr lang="en-US" sz="2200" dirty="0" err="1"/>
              <a:t>printDog</a:t>
            </a:r>
            <a:r>
              <a:rPr lang="en-US" sz="2200" dirty="0"/>
              <a:t>(Dog d1)</a:t>
            </a:r>
          </a:p>
          <a:p>
            <a:r>
              <a:rPr lang="en-US" sz="2400" dirty="0"/>
              <a:t>How about the method contents?</a:t>
            </a:r>
          </a:p>
          <a:p>
            <a:pPr lvl="1"/>
            <a:r>
              <a:rPr lang="en-US" sz="2200" dirty="0"/>
              <a:t>{</a:t>
            </a:r>
          </a:p>
          <a:p>
            <a:pPr lvl="2">
              <a:buNone/>
            </a:pPr>
            <a:r>
              <a:rPr lang="en-US" sz="2000" dirty="0" err="1"/>
              <a:t>System.out.println</a:t>
            </a:r>
            <a:r>
              <a:rPr lang="en-US" sz="2000" dirty="0"/>
              <a:t>(d1.toString());</a:t>
            </a:r>
          </a:p>
          <a:p>
            <a:pPr lvl="1"/>
            <a:r>
              <a:rPr lang="en-US" sz="2200" dirty="0"/>
              <a:t>}</a:t>
            </a:r>
          </a:p>
        </p:txBody>
      </p:sp>
    </p:spTree>
    <p:extLst>
      <p:ext uri="{BB962C8B-B14F-4D97-AF65-F5344CB8AC3E}">
        <p14:creationId xmlns:p14="http://schemas.microsoft.com/office/powerpoint/2010/main" val="827671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#5a</a:t>
            </a:r>
          </a:p>
        </p:txBody>
      </p:sp>
    </p:spTree>
    <p:extLst>
      <p:ext uri="{BB962C8B-B14F-4D97-AF65-F5344CB8AC3E}">
        <p14:creationId xmlns:p14="http://schemas.microsoft.com/office/powerpoint/2010/main" val="240306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a:t>
            </a:r>
          </a:p>
        </p:txBody>
      </p:sp>
      <p:sp>
        <p:nvSpPr>
          <p:cNvPr id="3" name="Content Placeholder 2"/>
          <p:cNvSpPr>
            <a:spLocks noGrp="1"/>
          </p:cNvSpPr>
          <p:nvPr>
            <p:ph idx="1"/>
          </p:nvPr>
        </p:nvSpPr>
        <p:spPr>
          <a:xfrm>
            <a:off x="195943" y="1828800"/>
            <a:ext cx="10863943" cy="5029200"/>
          </a:xfrm>
        </p:spPr>
        <p:txBody>
          <a:bodyPr>
            <a:normAutofit fontScale="92500"/>
          </a:bodyPr>
          <a:lstStyle/>
          <a:p>
            <a:r>
              <a:rPr lang="en-US" sz="2400" dirty="0"/>
              <a:t>Tracing through an example(Dog)					6:45 – 7:00</a:t>
            </a:r>
          </a:p>
          <a:p>
            <a:r>
              <a:rPr lang="en-US" sz="2400" dirty="0"/>
              <a:t>getters/setters/toString							7:00 – 7:10</a:t>
            </a:r>
          </a:p>
          <a:p>
            <a:r>
              <a:rPr lang="en-US" sz="2400" dirty="0"/>
              <a:t>Static Vs Instance								7:10 – 7:20</a:t>
            </a:r>
          </a:p>
          <a:p>
            <a:r>
              <a:rPr lang="en-US" sz="2400" dirty="0"/>
              <a:t>Exercise 5(a) + Break							7:20 – 7:30</a:t>
            </a:r>
          </a:p>
          <a:p>
            <a:r>
              <a:rPr lang="en-US" sz="2400" dirty="0"/>
              <a:t>Thinking in Objects							7:30 – 7:50</a:t>
            </a:r>
          </a:p>
          <a:p>
            <a:r>
              <a:rPr lang="en-US" sz="2400" dirty="0"/>
              <a:t>Exercise 5(b)								7:50 – 8:00</a:t>
            </a:r>
          </a:p>
          <a:p>
            <a:r>
              <a:rPr lang="en-US" sz="2400" dirty="0"/>
              <a:t>UML Class Diagrams							8:00 – 8:10</a:t>
            </a:r>
          </a:p>
          <a:p>
            <a:r>
              <a:rPr lang="en-US" sz="2400" dirty="0"/>
              <a:t>String Class									8:10 – 8:20</a:t>
            </a:r>
          </a:p>
          <a:p>
            <a:r>
              <a:rPr lang="en-US" sz="2400" dirty="0"/>
              <a:t>Assignment #5								8:20 – 8:30</a:t>
            </a:r>
          </a:p>
          <a:p>
            <a:endParaRPr lang="en-US" sz="2400" dirty="0"/>
          </a:p>
        </p:txBody>
      </p:sp>
    </p:spTree>
    <p:extLst>
      <p:ext uri="{BB962C8B-B14F-4D97-AF65-F5344CB8AC3E}">
        <p14:creationId xmlns:p14="http://schemas.microsoft.com/office/powerpoint/2010/main" val="1088482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in Objects (10) - Motivations</a:t>
            </a:r>
          </a:p>
        </p:txBody>
      </p:sp>
      <p:sp>
        <p:nvSpPr>
          <p:cNvPr id="3" name="Content Placeholder 2"/>
          <p:cNvSpPr>
            <a:spLocks noGrp="1"/>
          </p:cNvSpPr>
          <p:nvPr>
            <p:ph idx="1"/>
          </p:nvPr>
        </p:nvSpPr>
        <p:spPr/>
        <p:txBody>
          <a:bodyPr/>
          <a:lstStyle/>
          <a:p>
            <a:endParaRPr lang="en-US" dirty="0"/>
          </a:p>
          <a:p>
            <a:r>
              <a:rPr lang="en-US" dirty="0"/>
              <a:t>In ICS 140 you modeled solutions from a procedural point-of-view. The problems were fairly simple and we were able to model rather simple solutions. Today, we’ll continue our change of mindset to the OOP paradigm.</a:t>
            </a:r>
          </a:p>
          <a:p>
            <a:endParaRPr lang="en-US" dirty="0"/>
          </a:p>
          <a:p>
            <a:r>
              <a:rPr lang="en-US" dirty="0"/>
              <a:t>A few topics include variable scope within a class, the </a:t>
            </a:r>
            <a:r>
              <a:rPr lang="en-US" b="1" dirty="0"/>
              <a:t>this</a:t>
            </a:r>
            <a:r>
              <a:rPr lang="en-US" dirty="0"/>
              <a:t> keyword, abstraction, and composition. </a:t>
            </a:r>
          </a:p>
        </p:txBody>
      </p:sp>
    </p:spTree>
    <p:extLst>
      <p:ext uri="{BB962C8B-B14F-4D97-AF65-F5344CB8AC3E}">
        <p14:creationId xmlns:p14="http://schemas.microsoft.com/office/powerpoint/2010/main" val="2476820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OOP vs Procedural</a:t>
            </a:r>
          </a:p>
        </p:txBody>
      </p:sp>
      <p:sp>
        <p:nvSpPr>
          <p:cNvPr id="3" name="Content Placeholder 2"/>
          <p:cNvSpPr>
            <a:spLocks noGrp="1"/>
          </p:cNvSpPr>
          <p:nvPr>
            <p:ph idx="1"/>
          </p:nvPr>
        </p:nvSpPr>
        <p:spPr/>
        <p:txBody>
          <a:bodyPr/>
          <a:lstStyle/>
          <a:p>
            <a:r>
              <a:rPr lang="en-US" dirty="0"/>
              <a:t>OOP can be generally characterized as a paradigm that requires greater overhead, but in the long run, allows us to work with giant projects more effectively.</a:t>
            </a:r>
          </a:p>
          <a:p>
            <a:pPr lvl="1"/>
            <a:r>
              <a:rPr lang="en-US" dirty="0"/>
              <a:t>That is, the larger our programs become, the greater the advantage is for using OOP over procedural.</a:t>
            </a:r>
          </a:p>
          <a:p>
            <a:r>
              <a:rPr lang="en-US" dirty="0"/>
              <a:t>This is because the OOP paradigm allows us to break the problem down into modules. We can then focus on these individual modules at any given time, without having to worry about what comes ‘before’ or ‘after’.</a:t>
            </a:r>
          </a:p>
          <a:p>
            <a:r>
              <a:rPr lang="en-US" dirty="0"/>
              <a:t>The key here is that all of these modules/classes must be built to exact specifications, so that they all work together flawlessly.</a:t>
            </a:r>
          </a:p>
          <a:p>
            <a:r>
              <a:rPr lang="en-US" dirty="0"/>
              <a:t>One small error can therefore break the entire program. However, you will have a good idea in which module the error has occurred.</a:t>
            </a:r>
          </a:p>
        </p:txBody>
      </p:sp>
    </p:spTree>
    <p:extLst>
      <p:ext uri="{BB962C8B-B14F-4D97-AF65-F5344CB8AC3E}">
        <p14:creationId xmlns:p14="http://schemas.microsoft.com/office/powerpoint/2010/main" val="458243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Scope</a:t>
            </a:r>
          </a:p>
        </p:txBody>
      </p:sp>
      <p:sp>
        <p:nvSpPr>
          <p:cNvPr id="3" name="Content Placeholder 2"/>
          <p:cNvSpPr>
            <a:spLocks noGrp="1"/>
          </p:cNvSpPr>
          <p:nvPr>
            <p:ph idx="1"/>
          </p:nvPr>
        </p:nvSpPr>
        <p:spPr>
          <a:xfrm>
            <a:off x="818712" y="2222287"/>
            <a:ext cx="10554574" cy="4254713"/>
          </a:xfrm>
        </p:spPr>
        <p:txBody>
          <a:bodyPr>
            <a:normAutofit/>
          </a:bodyPr>
          <a:lstStyle/>
          <a:p>
            <a:r>
              <a:rPr lang="en-US" dirty="0"/>
              <a:t>The scope of instance and static variables is the entire class. They can be declared anywhere inside a class.</a:t>
            </a:r>
          </a:p>
          <a:p>
            <a:pPr lvl="1"/>
            <a:r>
              <a:rPr lang="en-US" dirty="0"/>
              <a:t>We generally declare these right at the top of a class definition for consistency purposes.</a:t>
            </a:r>
          </a:p>
          <a:p>
            <a:pPr lvl="1"/>
            <a:r>
              <a:rPr lang="en-US" dirty="0"/>
              <a:t>Note that instance variables will be given default values if not explicitly set.</a:t>
            </a:r>
          </a:p>
          <a:p>
            <a:pPr lvl="1"/>
            <a:endParaRPr lang="en-US" dirty="0"/>
          </a:p>
          <a:p>
            <a:r>
              <a:rPr lang="en-US" dirty="0"/>
              <a:t>The scope of a local variable starts from its declaration and continues to the end of the block that contains the variable. A local variable must be initialized explicitly before it can be used.</a:t>
            </a:r>
          </a:p>
          <a:p>
            <a:endParaRPr lang="en-US" dirty="0"/>
          </a:p>
          <a:p>
            <a:r>
              <a:rPr lang="en-US" dirty="0"/>
              <a:t>The local variable will take precedence over an instance/static variable within the same scope if they have identical names.</a:t>
            </a:r>
          </a:p>
          <a:p>
            <a:endParaRPr lang="en-US" dirty="0"/>
          </a:p>
        </p:txBody>
      </p:sp>
    </p:spTree>
    <p:extLst>
      <p:ext uri="{BB962C8B-B14F-4D97-AF65-F5344CB8AC3E}">
        <p14:creationId xmlns:p14="http://schemas.microsoft.com/office/powerpoint/2010/main" val="2036465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Variable Scope</a:t>
            </a:r>
          </a:p>
        </p:txBody>
      </p:sp>
      <p:pic>
        <p:nvPicPr>
          <p:cNvPr id="5" name="Picture 4"/>
          <p:cNvPicPr>
            <a:picLocks noChangeAspect="1"/>
          </p:cNvPicPr>
          <p:nvPr/>
        </p:nvPicPr>
        <p:blipFill>
          <a:blip r:embed="rId2"/>
          <a:stretch>
            <a:fillRect/>
          </a:stretch>
        </p:blipFill>
        <p:spPr>
          <a:xfrm>
            <a:off x="76200" y="1790018"/>
            <a:ext cx="5572720" cy="4599896"/>
          </a:xfrm>
          <a:prstGeom prst="rect">
            <a:avLst/>
          </a:prstGeom>
        </p:spPr>
      </p:pic>
      <p:sp>
        <p:nvSpPr>
          <p:cNvPr id="6" name="TextBox 5"/>
          <p:cNvSpPr txBox="1"/>
          <p:nvPr/>
        </p:nvSpPr>
        <p:spPr>
          <a:xfrm>
            <a:off x="5562600" y="2590800"/>
            <a:ext cx="6128657" cy="646331"/>
          </a:xfrm>
          <a:prstGeom prst="rect">
            <a:avLst/>
          </a:prstGeom>
          <a:noFill/>
        </p:spPr>
        <p:txBody>
          <a:bodyPr wrap="square" rtlCol="0">
            <a:spAutoFit/>
          </a:bodyPr>
          <a:lstStyle/>
          <a:p>
            <a:r>
              <a:rPr lang="en-US" dirty="0"/>
              <a:t>What will be printed? Remember that local variables take precedence in the block they are declared.</a:t>
            </a:r>
          </a:p>
        </p:txBody>
      </p:sp>
    </p:spTree>
    <p:extLst>
      <p:ext uri="{BB962C8B-B14F-4D97-AF65-F5344CB8AC3E}">
        <p14:creationId xmlns:p14="http://schemas.microsoft.com/office/powerpoint/2010/main" val="1583512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this Keyword </a:t>
            </a:r>
          </a:p>
        </p:txBody>
      </p:sp>
      <p:sp>
        <p:nvSpPr>
          <p:cNvPr id="3" name="Content Placeholder 2"/>
          <p:cNvSpPr>
            <a:spLocks noGrp="1"/>
          </p:cNvSpPr>
          <p:nvPr>
            <p:ph idx="1"/>
          </p:nvPr>
        </p:nvSpPr>
        <p:spPr/>
        <p:txBody>
          <a:bodyPr/>
          <a:lstStyle/>
          <a:p>
            <a:r>
              <a:rPr lang="en-US" dirty="0"/>
              <a:t>The </a:t>
            </a:r>
            <a:r>
              <a:rPr lang="en-US" u="sng" dirty="0"/>
              <a:t>this</a:t>
            </a:r>
            <a:r>
              <a:rPr lang="en-US" dirty="0"/>
              <a:t> keyword is the name of a reference that refers to an object itself. One common use of the </a:t>
            </a:r>
            <a:r>
              <a:rPr lang="en-US" u="sng" dirty="0"/>
              <a:t>this</a:t>
            </a:r>
            <a:r>
              <a:rPr lang="en-US" dirty="0"/>
              <a:t> keyword is to reference a class’s </a:t>
            </a:r>
            <a:r>
              <a:rPr lang="en-US" i="1" dirty="0"/>
              <a:t>hidden data fields</a:t>
            </a:r>
            <a:r>
              <a:rPr lang="en-US" dirty="0"/>
              <a:t>. </a:t>
            </a:r>
          </a:p>
          <a:p>
            <a:endParaRPr lang="en-US" dirty="0"/>
          </a:p>
          <a:p>
            <a:r>
              <a:rPr lang="en-US" dirty="0"/>
              <a:t>Note the specifics here:</a:t>
            </a:r>
          </a:p>
          <a:p>
            <a:pPr lvl="1"/>
            <a:r>
              <a:rPr lang="en-US" dirty="0"/>
              <a:t>The </a:t>
            </a:r>
            <a:r>
              <a:rPr lang="en-US" u="sng" dirty="0"/>
              <a:t>this</a:t>
            </a:r>
            <a:r>
              <a:rPr lang="en-US" dirty="0"/>
              <a:t> keyword is a reference, meaning it points to the actual object.</a:t>
            </a:r>
          </a:p>
          <a:p>
            <a:pPr lvl="1"/>
            <a:endParaRPr lang="en-US" dirty="0"/>
          </a:p>
          <a:p>
            <a:r>
              <a:rPr lang="en-US" dirty="0"/>
              <a:t>Normally, we omit the use of </a:t>
            </a:r>
            <a:r>
              <a:rPr lang="en-US" u="sng" dirty="0"/>
              <a:t>this</a:t>
            </a:r>
            <a:r>
              <a:rPr lang="en-US" dirty="0"/>
              <a:t>; however, it becomes necessary when we want to distinguish between local variables and instance variables of the same name.</a:t>
            </a:r>
          </a:p>
          <a:p>
            <a:endParaRPr lang="en-US" dirty="0"/>
          </a:p>
        </p:txBody>
      </p:sp>
    </p:spTree>
    <p:extLst>
      <p:ext uri="{BB962C8B-B14F-4D97-AF65-F5344CB8AC3E}">
        <p14:creationId xmlns:p14="http://schemas.microsoft.com/office/powerpoint/2010/main" val="302058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this Keyword </a:t>
            </a:r>
          </a:p>
        </p:txBody>
      </p:sp>
      <p:pic>
        <p:nvPicPr>
          <p:cNvPr id="4" name="Picture 3"/>
          <p:cNvPicPr>
            <a:picLocks noChangeAspect="1"/>
          </p:cNvPicPr>
          <p:nvPr/>
        </p:nvPicPr>
        <p:blipFill>
          <a:blip r:embed="rId2"/>
          <a:stretch>
            <a:fillRect/>
          </a:stretch>
        </p:blipFill>
        <p:spPr>
          <a:xfrm>
            <a:off x="505200" y="1994806"/>
            <a:ext cx="5492829" cy="4728005"/>
          </a:xfrm>
          <a:prstGeom prst="rect">
            <a:avLst/>
          </a:prstGeom>
        </p:spPr>
      </p:pic>
      <p:pic>
        <p:nvPicPr>
          <p:cNvPr id="5" name="Picture 4"/>
          <p:cNvPicPr>
            <a:picLocks noChangeAspect="1"/>
          </p:cNvPicPr>
          <p:nvPr/>
        </p:nvPicPr>
        <p:blipFill>
          <a:blip r:embed="rId3"/>
          <a:stretch>
            <a:fillRect/>
          </a:stretch>
        </p:blipFill>
        <p:spPr>
          <a:xfrm>
            <a:off x="6987948" y="2949348"/>
            <a:ext cx="2134281" cy="2755163"/>
          </a:xfrm>
          <a:prstGeom prst="rect">
            <a:avLst/>
          </a:prstGeom>
        </p:spPr>
      </p:pic>
    </p:spTree>
    <p:extLst>
      <p:ext uri="{BB962C8B-B14F-4D97-AF65-F5344CB8AC3E}">
        <p14:creationId xmlns:p14="http://schemas.microsoft.com/office/powerpoint/2010/main" val="1609932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this Keyword </a:t>
            </a:r>
          </a:p>
        </p:txBody>
      </p:sp>
      <p:pic>
        <p:nvPicPr>
          <p:cNvPr id="6" name="Picture 5"/>
          <p:cNvPicPr>
            <a:picLocks noChangeAspect="1"/>
          </p:cNvPicPr>
          <p:nvPr/>
        </p:nvPicPr>
        <p:blipFill>
          <a:blip r:embed="rId2"/>
          <a:stretch>
            <a:fillRect/>
          </a:stretch>
        </p:blipFill>
        <p:spPr>
          <a:xfrm>
            <a:off x="227238" y="1791380"/>
            <a:ext cx="5460987" cy="4946877"/>
          </a:xfrm>
          <a:prstGeom prst="rect">
            <a:avLst/>
          </a:prstGeom>
        </p:spPr>
      </p:pic>
      <p:sp>
        <p:nvSpPr>
          <p:cNvPr id="7" name="TextBox 6"/>
          <p:cNvSpPr txBox="1"/>
          <p:nvPr/>
        </p:nvSpPr>
        <p:spPr>
          <a:xfrm>
            <a:off x="5769429" y="2481943"/>
            <a:ext cx="5181600" cy="2585323"/>
          </a:xfrm>
          <a:prstGeom prst="rect">
            <a:avLst/>
          </a:prstGeom>
          <a:noFill/>
        </p:spPr>
        <p:txBody>
          <a:bodyPr wrap="square" rtlCol="0">
            <a:spAutoFit/>
          </a:bodyPr>
          <a:lstStyle/>
          <a:p>
            <a:r>
              <a:rPr lang="en-US" dirty="0"/>
              <a:t>This will result in an error. Do you know what type of error is present in this code?</a:t>
            </a:r>
          </a:p>
          <a:p>
            <a:endParaRPr lang="en-US" dirty="0"/>
          </a:p>
          <a:p>
            <a:endParaRPr lang="en-US" dirty="0"/>
          </a:p>
          <a:p>
            <a:endParaRPr lang="en-US" dirty="0"/>
          </a:p>
          <a:p>
            <a:endParaRPr lang="en-US" dirty="0"/>
          </a:p>
          <a:p>
            <a:r>
              <a:rPr lang="en-US" dirty="0"/>
              <a:t>Syntax</a:t>
            </a:r>
          </a:p>
          <a:p>
            <a:r>
              <a:rPr lang="en-US" dirty="0"/>
              <a:t>Runtime</a:t>
            </a:r>
          </a:p>
          <a:p>
            <a:r>
              <a:rPr lang="en-US" dirty="0"/>
              <a:t>Logic</a:t>
            </a:r>
          </a:p>
        </p:txBody>
      </p:sp>
    </p:spTree>
    <p:extLst>
      <p:ext uri="{BB962C8B-B14F-4D97-AF65-F5344CB8AC3E}">
        <p14:creationId xmlns:p14="http://schemas.microsoft.com/office/powerpoint/2010/main" val="656441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this Keyword </a:t>
            </a:r>
          </a:p>
        </p:txBody>
      </p:sp>
      <p:pic>
        <p:nvPicPr>
          <p:cNvPr id="3" name="Picture 2"/>
          <p:cNvPicPr>
            <a:picLocks noChangeAspect="1"/>
          </p:cNvPicPr>
          <p:nvPr/>
        </p:nvPicPr>
        <p:blipFill>
          <a:blip r:embed="rId2"/>
          <a:stretch>
            <a:fillRect/>
          </a:stretch>
        </p:blipFill>
        <p:spPr>
          <a:xfrm>
            <a:off x="243943" y="1691321"/>
            <a:ext cx="4910980" cy="4742135"/>
          </a:xfrm>
          <a:prstGeom prst="rect">
            <a:avLst/>
          </a:prstGeom>
        </p:spPr>
      </p:pic>
      <p:sp>
        <p:nvSpPr>
          <p:cNvPr id="4" name="TextBox 3"/>
          <p:cNvSpPr txBox="1"/>
          <p:nvPr/>
        </p:nvSpPr>
        <p:spPr>
          <a:xfrm>
            <a:off x="5290457" y="2612571"/>
            <a:ext cx="5279572" cy="2031325"/>
          </a:xfrm>
          <a:prstGeom prst="rect">
            <a:avLst/>
          </a:prstGeom>
          <a:noFill/>
        </p:spPr>
        <p:txBody>
          <a:bodyPr wrap="square" rtlCol="0">
            <a:spAutoFit/>
          </a:bodyPr>
          <a:lstStyle/>
          <a:p>
            <a:r>
              <a:rPr lang="en-US" dirty="0"/>
              <a:t>This version of the code will work correctly. The value 17 will now be printed. </a:t>
            </a:r>
          </a:p>
          <a:p>
            <a:endParaRPr lang="en-US" dirty="0"/>
          </a:p>
          <a:p>
            <a:r>
              <a:rPr lang="en-US" dirty="0"/>
              <a:t>Note that the only difference is within the setValue method. Now we are using the this keyword to appropriately distinguish between the local parameter and the data field.</a:t>
            </a:r>
          </a:p>
        </p:txBody>
      </p:sp>
    </p:spTree>
    <p:extLst>
      <p:ext uri="{BB962C8B-B14F-4D97-AF65-F5344CB8AC3E}">
        <p14:creationId xmlns:p14="http://schemas.microsoft.com/office/powerpoint/2010/main" val="668137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Abstraction and Encapsulation</a:t>
            </a:r>
          </a:p>
        </p:txBody>
      </p:sp>
      <p:sp>
        <p:nvSpPr>
          <p:cNvPr id="3" name="Content Placeholder 2"/>
          <p:cNvSpPr>
            <a:spLocks noGrp="1"/>
          </p:cNvSpPr>
          <p:nvPr>
            <p:ph idx="1"/>
          </p:nvPr>
        </p:nvSpPr>
        <p:spPr>
          <a:xfrm>
            <a:off x="818712" y="2222287"/>
            <a:ext cx="10554574" cy="2099341"/>
          </a:xfrm>
        </p:spPr>
        <p:txBody>
          <a:bodyPr>
            <a:normAutofit/>
          </a:bodyPr>
          <a:lstStyle/>
          <a:p>
            <a:r>
              <a:rPr lang="en-US" dirty="0"/>
              <a:t>Class abstraction means to separate class implementation from the use of the class. The creator of the class provides a description of the class (Class contract) and lets the user know how the class can be used. The user of the class does not need to know how the class is implemented. The detail of implementation is encapsulated and hidden from the user. </a:t>
            </a:r>
          </a:p>
          <a:p>
            <a:pPr lvl="1"/>
            <a:r>
              <a:rPr lang="en-US" dirty="0"/>
              <a:t>It is better to hide the actual implementation and instead specify the class contract. This forces the class to work as a black-box. This means we’ll know how the class behaves, but not specifically how it attains this behavior.</a:t>
            </a:r>
          </a:p>
          <a:p>
            <a:endParaRPr 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660126543"/>
              </p:ext>
            </p:extLst>
          </p:nvPr>
        </p:nvGraphicFramePr>
        <p:xfrm>
          <a:off x="380999" y="4321628"/>
          <a:ext cx="11707569" cy="2013858"/>
        </p:xfrm>
        <a:graphic>
          <a:graphicData uri="http://schemas.openxmlformats.org/presentationml/2006/ole">
            <mc:AlternateContent xmlns:mc="http://schemas.openxmlformats.org/markup-compatibility/2006">
              <mc:Choice xmlns:v="urn:schemas-microsoft-com:vml" Requires="v">
                <p:oleObj spid="_x0000_s7255" r:id="rId3" imgW="5315712" imgH="914400" progId="Word.Picture.8">
                  <p:embed/>
                </p:oleObj>
              </mc:Choice>
              <mc:Fallback>
                <p:oleObj r:id="rId3" imgW="5315712" imgH="9144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4321628"/>
                        <a:ext cx="11707569" cy="2013858"/>
                      </a:xfrm>
                      <a:prstGeom prst="rect">
                        <a:avLst/>
                      </a:prstGeom>
                      <a:solidFill>
                        <a:schemeClr val="tx1"/>
                      </a:solidFill>
                      <a:ln>
                        <a:noFill/>
                      </a:ln>
                    </p:spPr>
                  </p:pic>
                </p:oleObj>
              </mc:Fallback>
            </mc:AlternateContent>
          </a:graphicData>
        </a:graphic>
      </p:graphicFrame>
    </p:spTree>
    <p:extLst>
      <p:ext uri="{BB962C8B-B14F-4D97-AF65-F5344CB8AC3E}">
        <p14:creationId xmlns:p14="http://schemas.microsoft.com/office/powerpoint/2010/main" val="3616449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133600" y="228600"/>
            <a:ext cx="7772400" cy="609600"/>
          </a:xfrm>
          <a:noFill/>
        </p:spPr>
        <p:txBody>
          <a:bodyPr>
            <a:normAutofit fontScale="90000"/>
          </a:bodyPr>
          <a:lstStyle/>
          <a:p>
            <a:r>
              <a:rPr lang="en-US" altLang="en-US"/>
              <a:t>Examples</a:t>
            </a:r>
          </a:p>
        </p:txBody>
      </p:sp>
      <p:sp>
        <p:nvSpPr>
          <p:cNvPr id="13316" name="Rectangle 3"/>
          <p:cNvSpPr>
            <a:spLocks noGrp="1" noChangeArrowheads="1"/>
          </p:cNvSpPr>
          <p:nvPr>
            <p:ph type="body" idx="1"/>
          </p:nvPr>
        </p:nvSpPr>
        <p:spPr>
          <a:xfrm>
            <a:off x="1676400" y="3886200"/>
            <a:ext cx="2819400" cy="1905000"/>
          </a:xfrm>
          <a:noFill/>
        </p:spPr>
        <p:txBody>
          <a:bodyPr>
            <a:normAutofit fontScale="85000" lnSpcReduction="10000"/>
          </a:bodyPr>
          <a:lstStyle/>
          <a:p>
            <a:pPr marL="0" indent="0">
              <a:buNone/>
            </a:pPr>
            <a:r>
              <a:rPr lang="en-US" altLang="en-US" sz="2800" dirty="0">
                <a:cs typeface="Courier New" panose="02070309020205020404" pitchFamily="49" charset="0"/>
              </a:rPr>
              <a:t>display</a:t>
            </a:r>
          </a:p>
          <a:p>
            <a:pPr marL="0" indent="0">
              <a:buNone/>
            </a:pPr>
            <a:r>
              <a:rPr lang="en-US" altLang="en-US" sz="2800" dirty="0">
                <a:cs typeface="Courier New" panose="02070309020205020404" pitchFamily="49" charset="0"/>
              </a:rPr>
              <a:t> </a:t>
            </a:r>
            <a:r>
              <a:rPr lang="en-US" altLang="en-US" sz="2800" dirty="0">
                <a:cs typeface="Times New Roman" panose="02020603050405020304" pitchFamily="18" charset="0"/>
              </a:rPr>
              <a:t>  s1 == s2 is false    </a:t>
            </a:r>
          </a:p>
          <a:p>
            <a:pPr marL="0" indent="0">
              <a:buNone/>
            </a:pPr>
            <a:r>
              <a:rPr lang="en-US" altLang="en-US" sz="2800" dirty="0">
                <a:cs typeface="Times New Roman" panose="02020603050405020304" pitchFamily="18" charset="0"/>
              </a:rPr>
              <a:t>   s1 == s3 is true</a:t>
            </a:r>
          </a:p>
        </p:txBody>
      </p:sp>
      <p:sp>
        <p:nvSpPr>
          <p:cNvPr id="13317" name="Rectangle 6"/>
          <p:cNvSpPr>
            <a:spLocks noChangeArrowheads="1"/>
          </p:cNvSpPr>
          <p:nvPr/>
        </p:nvSpPr>
        <p:spPr bwMode="auto">
          <a:xfrm>
            <a:off x="3867150" y="2771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18" name="Rectangle 8"/>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19" name="Rectangle 9"/>
          <p:cNvSpPr>
            <a:spLocks noChangeArrowheads="1"/>
          </p:cNvSpPr>
          <p:nvPr/>
        </p:nvSpPr>
        <p:spPr bwMode="auto">
          <a:xfrm>
            <a:off x="4572000" y="3810000"/>
            <a:ext cx="5867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96925"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cs typeface="Courier New" panose="02070309020205020404" pitchFamily="49" charset="0"/>
              </a:rPr>
              <a:t>A new object is created if you use the new operator. </a:t>
            </a:r>
          </a:p>
          <a:p>
            <a:pPr>
              <a:lnSpc>
                <a:spcPct val="90000"/>
              </a:lnSpc>
              <a:buFont typeface="Monotype Sorts" pitchFamily="2" charset="2"/>
              <a:buNone/>
            </a:pPr>
            <a:r>
              <a:rPr lang="en-US" altLang="en-US" sz="2800">
                <a:cs typeface="Courier New" panose="02070309020205020404" pitchFamily="49" charset="0"/>
              </a:rPr>
              <a:t>If you use the string initializer, no new object is created if the interned object is already created.</a:t>
            </a:r>
            <a:endParaRPr lang="en-US" altLang="en-US" sz="2800">
              <a:cs typeface="Times New Roman" panose="02020603050405020304" pitchFamily="18" charset="0"/>
            </a:endParaRPr>
          </a:p>
        </p:txBody>
      </p:sp>
      <p:sp>
        <p:nvSpPr>
          <p:cNvPr id="13320" name="Rectangle 11"/>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21" name="Rectangle 13"/>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22" name="Rectangle 15"/>
          <p:cNvSpPr>
            <a:spLocks noChangeArrowheads="1"/>
          </p:cNvSpPr>
          <p:nvPr/>
        </p:nvSpPr>
        <p:spPr bwMode="auto">
          <a:xfrm>
            <a:off x="1524001"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23" name="Rectangle 17"/>
          <p:cNvSpPr>
            <a:spLocks noChangeArrowheads="1"/>
          </p:cNvSpPr>
          <p:nvPr/>
        </p:nvSpPr>
        <p:spPr bwMode="auto">
          <a:xfrm>
            <a:off x="1524001"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24" name="Rectangle 19"/>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3325" name="Object 18"/>
          <p:cNvGraphicFramePr>
            <a:graphicFrameLocks noChangeAspect="1"/>
          </p:cNvGraphicFramePr>
          <p:nvPr/>
        </p:nvGraphicFramePr>
        <p:xfrm>
          <a:off x="1676400" y="1066800"/>
          <a:ext cx="8763000" cy="2336800"/>
        </p:xfrm>
        <a:graphic>
          <a:graphicData uri="http://schemas.openxmlformats.org/presentationml/2006/ole">
            <mc:AlternateContent xmlns:mc="http://schemas.openxmlformats.org/markup-compatibility/2006">
              <mc:Choice xmlns:v="urn:schemas-microsoft-com:vml" Requires="v">
                <p:oleObj spid="_x0000_s8226" name="Picture" r:id="rId3" imgW="4578096" imgH="1219200" progId="Word.Picture.8">
                  <p:embed/>
                </p:oleObj>
              </mc:Choice>
              <mc:Fallback>
                <p:oleObj name="Picture" r:id="rId3" imgW="4578096" imgH="1219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066800"/>
                        <a:ext cx="8763000" cy="2336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487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Review</a:t>
            </a:r>
          </a:p>
        </p:txBody>
      </p:sp>
      <p:pic>
        <p:nvPicPr>
          <p:cNvPr id="5" name="Picture 4"/>
          <p:cNvPicPr>
            <a:picLocks noChangeAspect="1"/>
          </p:cNvPicPr>
          <p:nvPr/>
        </p:nvPicPr>
        <p:blipFill>
          <a:blip r:embed="rId2"/>
          <a:stretch>
            <a:fillRect/>
          </a:stretch>
        </p:blipFill>
        <p:spPr>
          <a:xfrm>
            <a:off x="967127" y="2178702"/>
            <a:ext cx="9691688" cy="3806882"/>
          </a:xfrm>
          <a:prstGeom prst="rect">
            <a:avLst/>
          </a:prstGeom>
        </p:spPr>
      </p:pic>
    </p:spTree>
    <p:extLst>
      <p:ext uri="{BB962C8B-B14F-4D97-AF65-F5344CB8AC3E}">
        <p14:creationId xmlns:p14="http://schemas.microsoft.com/office/powerpoint/2010/main" val="1667567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Unified Modelling Language</a:t>
            </a:r>
          </a:p>
        </p:txBody>
      </p:sp>
      <p:sp>
        <p:nvSpPr>
          <p:cNvPr id="3" name="Content Placeholder 2"/>
          <p:cNvSpPr>
            <a:spLocks noGrp="1"/>
          </p:cNvSpPr>
          <p:nvPr>
            <p:ph idx="1"/>
          </p:nvPr>
        </p:nvSpPr>
        <p:spPr/>
        <p:txBody>
          <a:bodyPr/>
          <a:lstStyle/>
          <a:p>
            <a:endParaRPr lang="en-US" dirty="0"/>
          </a:p>
          <a:p>
            <a:r>
              <a:rPr lang="en-US" sz="2400" dirty="0"/>
              <a:t>Developed in the 1990s.</a:t>
            </a:r>
          </a:p>
          <a:p>
            <a:endParaRPr lang="en-US" sz="2400" dirty="0"/>
          </a:p>
          <a:p>
            <a:r>
              <a:rPr lang="en-US" sz="2400" dirty="0"/>
              <a:t>Used in the field of software engineering to graphically model systems which utilize the object-oriented design philosophy.</a:t>
            </a:r>
          </a:p>
          <a:p>
            <a:endParaRPr lang="en-US" sz="2400" dirty="0"/>
          </a:p>
          <a:p>
            <a:r>
              <a:rPr lang="en-US" sz="2400" dirty="0"/>
              <a:t>Many different types of diagrams.</a:t>
            </a:r>
          </a:p>
          <a:p>
            <a:pPr lvl="1"/>
            <a:r>
              <a:rPr lang="en-US" sz="2000" dirty="0"/>
              <a:t>We’ll focus on class diagrams.</a:t>
            </a:r>
          </a:p>
          <a:p>
            <a:endParaRPr lang="en-US" dirty="0"/>
          </a:p>
        </p:txBody>
      </p:sp>
    </p:spTree>
    <p:extLst>
      <p:ext uri="{BB962C8B-B14F-4D97-AF65-F5344CB8AC3E}">
        <p14:creationId xmlns:p14="http://schemas.microsoft.com/office/powerpoint/2010/main" val="2036691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Modifiers</a:t>
            </a:r>
          </a:p>
        </p:txBody>
      </p:sp>
      <p:sp>
        <p:nvSpPr>
          <p:cNvPr id="3" name="Content Placeholder 2"/>
          <p:cNvSpPr>
            <a:spLocks noGrp="1"/>
          </p:cNvSpPr>
          <p:nvPr>
            <p:ph idx="1"/>
          </p:nvPr>
        </p:nvSpPr>
        <p:spPr>
          <a:xfrm>
            <a:off x="1103312" y="2052918"/>
            <a:ext cx="8946541" cy="4805082"/>
          </a:xfrm>
        </p:spPr>
        <p:txBody>
          <a:bodyPr/>
          <a:lstStyle/>
          <a:p>
            <a:r>
              <a:rPr lang="en-US" dirty="0"/>
              <a:t>We have discussed two of the visibility modifiers to this point.</a:t>
            </a:r>
          </a:p>
          <a:p>
            <a:pPr lvl="1"/>
            <a:r>
              <a:rPr lang="en-US" dirty="0"/>
              <a:t>public</a:t>
            </a:r>
          </a:p>
          <a:p>
            <a:pPr lvl="1"/>
            <a:r>
              <a:rPr lang="en-US" dirty="0"/>
              <a:t>private</a:t>
            </a:r>
          </a:p>
          <a:p>
            <a:r>
              <a:rPr lang="en-US" dirty="0"/>
              <a:t>We’ll also consider two more for this lecture.</a:t>
            </a:r>
          </a:p>
          <a:p>
            <a:pPr lvl="1"/>
            <a:r>
              <a:rPr lang="en-US" dirty="0"/>
              <a:t>protected</a:t>
            </a:r>
          </a:p>
          <a:p>
            <a:pPr lvl="1"/>
            <a:r>
              <a:rPr lang="en-US" dirty="0"/>
              <a:t>default</a:t>
            </a:r>
          </a:p>
          <a:p>
            <a:r>
              <a:rPr lang="en-US" dirty="0"/>
              <a:t>In our class diagrams, it would be cumbersome to write out these phrases each time. Therefore, we use the following symbols to represent these visibility modifiers.</a:t>
            </a:r>
          </a:p>
          <a:p>
            <a:pPr lvl="1"/>
            <a:r>
              <a:rPr lang="en-US" dirty="0"/>
              <a:t>public		+</a:t>
            </a:r>
          </a:p>
          <a:p>
            <a:pPr lvl="1"/>
            <a:r>
              <a:rPr lang="en-US" dirty="0"/>
              <a:t>private		-</a:t>
            </a:r>
          </a:p>
          <a:p>
            <a:pPr lvl="1"/>
            <a:r>
              <a:rPr lang="en-US" dirty="0"/>
              <a:t>protected		#</a:t>
            </a:r>
          </a:p>
          <a:p>
            <a:pPr lvl="1"/>
            <a:r>
              <a:rPr lang="en-US" dirty="0"/>
              <a:t>default		~</a:t>
            </a:r>
          </a:p>
        </p:txBody>
      </p:sp>
    </p:spTree>
    <p:extLst>
      <p:ext uri="{BB962C8B-B14F-4D97-AF65-F5344CB8AC3E}">
        <p14:creationId xmlns:p14="http://schemas.microsoft.com/office/powerpoint/2010/main" val="1454831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pic>
        <p:nvPicPr>
          <p:cNvPr id="5" name="Picture 4"/>
          <p:cNvPicPr>
            <a:picLocks noChangeAspect="1"/>
          </p:cNvPicPr>
          <p:nvPr/>
        </p:nvPicPr>
        <p:blipFill>
          <a:blip r:embed="rId2"/>
          <a:stretch>
            <a:fillRect/>
          </a:stretch>
        </p:blipFill>
        <p:spPr>
          <a:xfrm>
            <a:off x="632730" y="1691322"/>
            <a:ext cx="5006069" cy="5059782"/>
          </a:xfrm>
          <a:prstGeom prst="rect">
            <a:avLst/>
          </a:prstGeom>
        </p:spPr>
      </p:pic>
      <p:sp>
        <p:nvSpPr>
          <p:cNvPr id="6" name="TextBox 5"/>
          <p:cNvSpPr txBox="1"/>
          <p:nvPr/>
        </p:nvSpPr>
        <p:spPr>
          <a:xfrm>
            <a:off x="6281057" y="1480457"/>
            <a:ext cx="5105400" cy="1569660"/>
          </a:xfrm>
          <a:prstGeom prst="rect">
            <a:avLst/>
          </a:prstGeom>
          <a:noFill/>
        </p:spPr>
        <p:txBody>
          <a:bodyPr wrap="square" rtlCol="0">
            <a:spAutoFit/>
          </a:bodyPr>
          <a:lstStyle/>
          <a:p>
            <a:r>
              <a:rPr lang="en-US" sz="2400" dirty="0"/>
              <a:t>Consider this class. Over the next few slides we shall fill out the corresponding class diagram for this Dog class.</a:t>
            </a:r>
          </a:p>
        </p:txBody>
      </p:sp>
    </p:spTree>
    <p:extLst>
      <p:ext uri="{BB962C8B-B14F-4D97-AF65-F5344CB8AC3E}">
        <p14:creationId xmlns:p14="http://schemas.microsoft.com/office/powerpoint/2010/main" val="4045583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pic>
        <p:nvPicPr>
          <p:cNvPr id="4" name="Picture 3"/>
          <p:cNvPicPr>
            <a:picLocks noChangeAspect="1"/>
          </p:cNvPicPr>
          <p:nvPr/>
        </p:nvPicPr>
        <p:blipFill>
          <a:blip r:embed="rId2"/>
          <a:stretch>
            <a:fillRect/>
          </a:stretch>
        </p:blipFill>
        <p:spPr>
          <a:xfrm>
            <a:off x="6173812" y="2308565"/>
            <a:ext cx="5352548" cy="3774840"/>
          </a:xfrm>
          <a:prstGeom prst="rect">
            <a:avLst/>
          </a:prstGeom>
        </p:spPr>
      </p:pic>
      <p:pic>
        <p:nvPicPr>
          <p:cNvPr id="5" name="Picture 4"/>
          <p:cNvPicPr>
            <a:picLocks noChangeAspect="1"/>
          </p:cNvPicPr>
          <p:nvPr/>
        </p:nvPicPr>
        <p:blipFill>
          <a:blip r:embed="rId3"/>
          <a:stretch>
            <a:fillRect/>
          </a:stretch>
        </p:blipFill>
        <p:spPr>
          <a:xfrm>
            <a:off x="523875" y="1691322"/>
            <a:ext cx="5016954" cy="5070784"/>
          </a:xfrm>
          <a:prstGeom prst="rect">
            <a:avLst/>
          </a:prstGeom>
        </p:spPr>
      </p:pic>
      <p:sp>
        <p:nvSpPr>
          <p:cNvPr id="6" name="TextBox 5"/>
          <p:cNvSpPr txBox="1"/>
          <p:nvPr/>
        </p:nvSpPr>
        <p:spPr>
          <a:xfrm>
            <a:off x="5791200" y="1349829"/>
            <a:ext cx="5987143" cy="646331"/>
          </a:xfrm>
          <a:prstGeom prst="rect">
            <a:avLst/>
          </a:prstGeom>
          <a:noFill/>
        </p:spPr>
        <p:txBody>
          <a:bodyPr wrap="square" rtlCol="0">
            <a:spAutoFit/>
          </a:bodyPr>
          <a:lstStyle/>
          <a:p>
            <a:r>
              <a:rPr lang="en-US" dirty="0"/>
              <a:t>The first step is to create a 3-section box. The name of the class is placed in the first section.</a:t>
            </a:r>
          </a:p>
        </p:txBody>
      </p:sp>
    </p:spTree>
    <p:extLst>
      <p:ext uri="{BB962C8B-B14F-4D97-AF65-F5344CB8AC3E}">
        <p14:creationId xmlns:p14="http://schemas.microsoft.com/office/powerpoint/2010/main" val="33384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pic>
        <p:nvPicPr>
          <p:cNvPr id="3" name="Picture 2"/>
          <p:cNvPicPr>
            <a:picLocks noChangeAspect="1"/>
          </p:cNvPicPr>
          <p:nvPr/>
        </p:nvPicPr>
        <p:blipFill>
          <a:blip r:embed="rId2"/>
          <a:stretch>
            <a:fillRect/>
          </a:stretch>
        </p:blipFill>
        <p:spPr>
          <a:xfrm>
            <a:off x="504597" y="1611632"/>
            <a:ext cx="4438650" cy="4486275"/>
          </a:xfrm>
          <a:prstGeom prst="rect">
            <a:avLst/>
          </a:prstGeom>
        </p:spPr>
      </p:pic>
      <p:pic>
        <p:nvPicPr>
          <p:cNvPr id="4" name="Picture 3"/>
          <p:cNvPicPr>
            <a:picLocks noChangeAspect="1"/>
          </p:cNvPicPr>
          <p:nvPr/>
        </p:nvPicPr>
        <p:blipFill>
          <a:blip r:embed="rId3"/>
          <a:stretch>
            <a:fillRect/>
          </a:stretch>
        </p:blipFill>
        <p:spPr>
          <a:xfrm>
            <a:off x="6073548" y="2686730"/>
            <a:ext cx="5248275" cy="3857625"/>
          </a:xfrm>
          <a:prstGeom prst="rect">
            <a:avLst/>
          </a:prstGeom>
        </p:spPr>
      </p:pic>
      <p:sp>
        <p:nvSpPr>
          <p:cNvPr id="5" name="TextBox 4"/>
          <p:cNvSpPr txBox="1"/>
          <p:nvPr/>
        </p:nvSpPr>
        <p:spPr>
          <a:xfrm>
            <a:off x="5987143" y="1152983"/>
            <a:ext cx="5573486" cy="1200329"/>
          </a:xfrm>
          <a:prstGeom prst="rect">
            <a:avLst/>
          </a:prstGeom>
          <a:noFill/>
        </p:spPr>
        <p:txBody>
          <a:bodyPr wrap="square" rtlCol="0">
            <a:spAutoFit/>
          </a:bodyPr>
          <a:lstStyle/>
          <a:p>
            <a:r>
              <a:rPr lang="en-US" dirty="0"/>
              <a:t>Next, we place the data fields into the second section. Notice the syntax here.</a:t>
            </a:r>
          </a:p>
          <a:p>
            <a:endParaRPr lang="en-US" dirty="0"/>
          </a:p>
          <a:p>
            <a:r>
              <a:rPr lang="en-US" dirty="0"/>
              <a:t>visibility </a:t>
            </a:r>
            <a:r>
              <a:rPr lang="en-US" dirty="0" err="1"/>
              <a:t>variableName</a:t>
            </a:r>
            <a:r>
              <a:rPr lang="en-US" dirty="0"/>
              <a:t> : </a:t>
            </a:r>
            <a:r>
              <a:rPr lang="en-US" dirty="0" err="1"/>
              <a:t>variableType</a:t>
            </a:r>
            <a:endParaRPr lang="en-US" dirty="0"/>
          </a:p>
        </p:txBody>
      </p:sp>
    </p:spTree>
    <p:extLst>
      <p:ext uri="{BB962C8B-B14F-4D97-AF65-F5344CB8AC3E}">
        <p14:creationId xmlns:p14="http://schemas.microsoft.com/office/powerpoint/2010/main" val="1021937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pic>
        <p:nvPicPr>
          <p:cNvPr id="3" name="Picture 2"/>
          <p:cNvPicPr>
            <a:picLocks noChangeAspect="1"/>
          </p:cNvPicPr>
          <p:nvPr/>
        </p:nvPicPr>
        <p:blipFill>
          <a:blip r:embed="rId2"/>
          <a:stretch>
            <a:fillRect/>
          </a:stretch>
        </p:blipFill>
        <p:spPr>
          <a:xfrm>
            <a:off x="436788" y="1691322"/>
            <a:ext cx="5085751" cy="5140319"/>
          </a:xfrm>
          <a:prstGeom prst="rect">
            <a:avLst/>
          </a:prstGeom>
        </p:spPr>
      </p:pic>
      <p:pic>
        <p:nvPicPr>
          <p:cNvPr id="4" name="Picture 3"/>
          <p:cNvPicPr>
            <a:picLocks noChangeAspect="1"/>
          </p:cNvPicPr>
          <p:nvPr/>
        </p:nvPicPr>
        <p:blipFill>
          <a:blip r:embed="rId3"/>
          <a:stretch>
            <a:fillRect/>
          </a:stretch>
        </p:blipFill>
        <p:spPr>
          <a:xfrm>
            <a:off x="6106885" y="2838716"/>
            <a:ext cx="5181600" cy="3771900"/>
          </a:xfrm>
          <a:prstGeom prst="rect">
            <a:avLst/>
          </a:prstGeom>
        </p:spPr>
      </p:pic>
      <p:sp>
        <p:nvSpPr>
          <p:cNvPr id="5" name="TextBox 4"/>
          <p:cNvSpPr txBox="1"/>
          <p:nvPr/>
        </p:nvSpPr>
        <p:spPr>
          <a:xfrm>
            <a:off x="6106885" y="1000583"/>
            <a:ext cx="5573486" cy="1754326"/>
          </a:xfrm>
          <a:prstGeom prst="rect">
            <a:avLst/>
          </a:prstGeom>
          <a:noFill/>
        </p:spPr>
        <p:txBody>
          <a:bodyPr wrap="square" rtlCol="0">
            <a:spAutoFit/>
          </a:bodyPr>
          <a:lstStyle/>
          <a:p>
            <a:r>
              <a:rPr lang="en-US" dirty="0"/>
              <a:t>Next, we place the constructors/methods into the third section. Notice the syntax here for constructors and methods respectively.</a:t>
            </a:r>
          </a:p>
          <a:p>
            <a:endParaRPr lang="en-US" dirty="0"/>
          </a:p>
          <a:p>
            <a:r>
              <a:rPr lang="en-US" dirty="0"/>
              <a:t>visibility </a:t>
            </a:r>
            <a:r>
              <a:rPr lang="en-US" dirty="0" err="1"/>
              <a:t>className</a:t>
            </a:r>
            <a:r>
              <a:rPr lang="en-US" dirty="0"/>
              <a:t>(parameters)</a:t>
            </a:r>
          </a:p>
          <a:p>
            <a:r>
              <a:rPr lang="en-US" dirty="0"/>
              <a:t>visibility </a:t>
            </a:r>
            <a:r>
              <a:rPr lang="en-US" dirty="0" err="1"/>
              <a:t>methodName</a:t>
            </a:r>
            <a:r>
              <a:rPr lang="en-US" dirty="0"/>
              <a:t>(parameters) : </a:t>
            </a:r>
            <a:r>
              <a:rPr lang="en-US" dirty="0" err="1"/>
              <a:t>returnType</a:t>
            </a:r>
            <a:endParaRPr lang="en-US" dirty="0"/>
          </a:p>
        </p:txBody>
      </p:sp>
    </p:spTree>
    <p:extLst>
      <p:ext uri="{BB962C8B-B14F-4D97-AF65-F5344CB8AC3E}">
        <p14:creationId xmlns:p14="http://schemas.microsoft.com/office/powerpoint/2010/main" val="3956936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endParaRPr lang="en-US" dirty="0"/>
          </a:p>
          <a:p>
            <a:r>
              <a:rPr lang="en-US" sz="2800" dirty="0"/>
              <a:t>Other things to note.</a:t>
            </a:r>
          </a:p>
          <a:p>
            <a:pPr lvl="1"/>
            <a:r>
              <a:rPr lang="en-US" sz="2400" dirty="0"/>
              <a:t>We represent a static field/method by </a:t>
            </a:r>
            <a:r>
              <a:rPr lang="en-US" sz="2400" u="sng" dirty="0"/>
              <a:t>underlining</a:t>
            </a:r>
            <a:r>
              <a:rPr lang="en-US" sz="2400" dirty="0"/>
              <a:t> field/method.</a:t>
            </a:r>
          </a:p>
          <a:p>
            <a:pPr lvl="1"/>
            <a:endParaRPr lang="en-US" sz="2400" dirty="0"/>
          </a:p>
          <a:p>
            <a:pPr lvl="1"/>
            <a:r>
              <a:rPr lang="en-US" sz="2400" dirty="0"/>
              <a:t>In these slides we looked at individual class diagrams. When we start building multiple-class solutions, we shall draw overall class diagrams that show how the different classes interact with each other.</a:t>
            </a:r>
          </a:p>
        </p:txBody>
      </p:sp>
    </p:spTree>
    <p:extLst>
      <p:ext uri="{BB962C8B-B14F-4D97-AF65-F5344CB8AC3E}">
        <p14:creationId xmlns:p14="http://schemas.microsoft.com/office/powerpoint/2010/main" val="2923854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133600" y="762001"/>
            <a:ext cx="8763000" cy="473075"/>
          </a:xfrm>
          <a:noFill/>
        </p:spPr>
        <p:txBody>
          <a:bodyPr>
            <a:normAutofit fontScale="90000"/>
          </a:bodyPr>
          <a:lstStyle/>
          <a:p>
            <a:r>
              <a:rPr lang="en-US" altLang="en-US" dirty="0"/>
              <a:t>Motivations</a:t>
            </a:r>
          </a:p>
        </p:txBody>
      </p:sp>
      <p:sp>
        <p:nvSpPr>
          <p:cNvPr id="5124" name="Rectangle 3"/>
          <p:cNvSpPr>
            <a:spLocks noGrp="1" noChangeArrowheads="1"/>
          </p:cNvSpPr>
          <p:nvPr>
            <p:ph type="body" idx="1"/>
          </p:nvPr>
        </p:nvSpPr>
        <p:spPr>
          <a:xfrm>
            <a:off x="1752600" y="1981200"/>
            <a:ext cx="8686800" cy="3657600"/>
          </a:xfrm>
          <a:noFill/>
        </p:spPr>
        <p:txBody>
          <a:bodyPr>
            <a:normAutofit fontScale="92500" lnSpcReduction="20000"/>
          </a:bodyPr>
          <a:lstStyle/>
          <a:p>
            <a:pPr marL="0" indent="0">
              <a:buNone/>
            </a:pPr>
            <a:r>
              <a:rPr lang="en-US" altLang="en-US" sz="2800" dirty="0"/>
              <a:t>Often you encounter the problems that involve string processing and file input and output. Suppose you need to write a program to replace all occurrences of a word with a new word in a file. How do you solve this problem? This chapter introduces strings and text files, which will enable you to solve this problem.</a:t>
            </a:r>
          </a:p>
          <a:p>
            <a:pPr marL="0" indent="0">
              <a:buNone/>
            </a:pPr>
            <a:endParaRPr lang="en-US" altLang="en-US" sz="2800" dirty="0"/>
          </a:p>
          <a:p>
            <a:pPr marL="0" indent="0">
              <a:buNone/>
            </a:pPr>
            <a:r>
              <a:rPr lang="en-US" altLang="en-US" sz="2800" dirty="0"/>
              <a:t>We’ll focus on the String class for now, and we’ll consider text files in more detail later on when we get to file I/O.</a:t>
            </a:r>
          </a:p>
        </p:txBody>
      </p:sp>
    </p:spTree>
    <p:extLst>
      <p:ext uri="{BB962C8B-B14F-4D97-AF65-F5344CB8AC3E}">
        <p14:creationId xmlns:p14="http://schemas.microsoft.com/office/powerpoint/2010/main" val="830791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String Class</a:t>
            </a:r>
          </a:p>
        </p:txBody>
      </p:sp>
      <p:sp>
        <p:nvSpPr>
          <p:cNvPr id="3" name="Content Placeholder 2"/>
          <p:cNvSpPr>
            <a:spLocks noGrp="1"/>
          </p:cNvSpPr>
          <p:nvPr>
            <p:ph idx="1"/>
          </p:nvPr>
        </p:nvSpPr>
        <p:spPr>
          <a:xfrm>
            <a:off x="2152650" y="2209800"/>
            <a:ext cx="7886700" cy="3967163"/>
          </a:xfrm>
        </p:spPr>
        <p:txBody>
          <a:bodyPr/>
          <a:lstStyle/>
          <a:p>
            <a:r>
              <a:rPr lang="en-US" dirty="0"/>
              <a:t>The String class is the first one we’ll take a good close look at. Now that we have a somewhat good understanding of classes, we’ll look at this very important Java class.</a:t>
            </a:r>
          </a:p>
          <a:p>
            <a:endParaRPr lang="en-US" dirty="0"/>
          </a:p>
          <a:p>
            <a:r>
              <a:rPr lang="en-US" dirty="0"/>
              <a:t>Although we’ve worked with classes quite a bit, we haven’t really delved into an actual Java class definition in the detail we’ll see tonight. This will help to foster your understanding of classes. </a:t>
            </a:r>
          </a:p>
        </p:txBody>
      </p:sp>
    </p:spTree>
    <p:extLst>
      <p:ext uri="{BB962C8B-B14F-4D97-AF65-F5344CB8AC3E}">
        <p14:creationId xmlns:p14="http://schemas.microsoft.com/office/powerpoint/2010/main" val="3833764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2209800" y="609600"/>
            <a:ext cx="7772400" cy="838200"/>
          </a:xfrm>
          <a:noFill/>
        </p:spPr>
        <p:txBody>
          <a:bodyPr/>
          <a:lstStyle/>
          <a:p>
            <a:r>
              <a:rPr lang="en-US" altLang="en-US" dirty="0"/>
              <a:t>Constructing Strings</a:t>
            </a:r>
          </a:p>
        </p:txBody>
      </p:sp>
      <p:sp>
        <p:nvSpPr>
          <p:cNvPr id="8196" name="Rectangle 3"/>
          <p:cNvSpPr>
            <a:spLocks noGrp="1" noChangeArrowheads="1"/>
          </p:cNvSpPr>
          <p:nvPr>
            <p:ph type="body" idx="1"/>
          </p:nvPr>
        </p:nvSpPr>
        <p:spPr>
          <a:xfrm>
            <a:off x="1828800" y="2438400"/>
            <a:ext cx="8839200" cy="3429000"/>
          </a:xfrm>
          <a:noFill/>
        </p:spPr>
        <p:txBody>
          <a:bodyPr/>
          <a:lstStyle/>
          <a:p>
            <a:pPr marL="0" indent="0">
              <a:buNone/>
            </a:pPr>
            <a:r>
              <a:rPr lang="en-US" altLang="en-US" dirty="0">
                <a:cs typeface="Times New Roman" panose="02020603050405020304" pitchFamily="18" charset="0"/>
              </a:rPr>
              <a:t>String </a:t>
            </a:r>
            <a:r>
              <a:rPr lang="en-US" altLang="en-US" dirty="0" err="1">
                <a:cs typeface="Times New Roman" panose="02020603050405020304" pitchFamily="18" charset="0"/>
              </a:rPr>
              <a:t>newString</a:t>
            </a:r>
            <a:r>
              <a:rPr lang="en-US" altLang="en-US" dirty="0">
                <a:cs typeface="Times New Roman" panose="02020603050405020304" pitchFamily="18" charset="0"/>
              </a:rPr>
              <a:t> = new String(</a:t>
            </a:r>
            <a:r>
              <a:rPr lang="en-US" altLang="en-US" dirty="0" err="1">
                <a:cs typeface="Times New Roman" panose="02020603050405020304" pitchFamily="18" charset="0"/>
              </a:rPr>
              <a:t>stringLiteral</a:t>
            </a:r>
            <a:r>
              <a:rPr lang="en-US" altLang="en-US" dirty="0">
                <a:cs typeface="Times New Roman" panose="02020603050405020304" pitchFamily="18" charset="0"/>
              </a:rPr>
              <a:t>);</a:t>
            </a:r>
          </a:p>
          <a:p>
            <a:pPr marL="0" indent="0">
              <a:buNone/>
            </a:pPr>
            <a:r>
              <a:rPr lang="en-US" altLang="en-US" dirty="0">
                <a:cs typeface="Courier New" panose="02070309020205020404" pitchFamily="49" charset="0"/>
              </a:rPr>
              <a:t> </a:t>
            </a:r>
          </a:p>
          <a:p>
            <a:pPr marL="0" indent="0">
              <a:buNone/>
            </a:pPr>
            <a:r>
              <a:rPr lang="en-US" altLang="en-US" dirty="0">
                <a:cs typeface="Times New Roman" panose="02020603050405020304" pitchFamily="18" charset="0"/>
              </a:rPr>
              <a:t>String message = new String("Welcome to Java");</a:t>
            </a:r>
          </a:p>
          <a:p>
            <a:pPr marL="0" indent="0">
              <a:buNone/>
            </a:pPr>
            <a:endParaRPr lang="en-US" altLang="en-US" dirty="0">
              <a:cs typeface="Courier New" panose="02070309020205020404" pitchFamily="49" charset="0"/>
            </a:endParaRPr>
          </a:p>
          <a:p>
            <a:pPr marL="0" indent="0">
              <a:buNone/>
            </a:pPr>
            <a:r>
              <a:rPr lang="en-US" altLang="en-US" dirty="0">
                <a:cs typeface="Courier New" panose="02070309020205020404" pitchFamily="49" charset="0"/>
              </a:rPr>
              <a:t>Since strings are used frequently, Java provides a shorthand initializer for creating a string:</a:t>
            </a:r>
          </a:p>
          <a:p>
            <a:pPr marL="0" indent="0">
              <a:buNone/>
            </a:pPr>
            <a:endParaRPr lang="en-US" altLang="en-US" dirty="0">
              <a:cs typeface="Courier New" panose="02070309020205020404" pitchFamily="49" charset="0"/>
            </a:endParaRPr>
          </a:p>
          <a:p>
            <a:pPr marL="0" indent="0">
              <a:buNone/>
            </a:pPr>
            <a:r>
              <a:rPr lang="en-US" altLang="en-US" dirty="0">
                <a:cs typeface="Times New Roman" panose="02020603050405020304" pitchFamily="18" charset="0"/>
              </a:rPr>
              <a:t>String message = "Welcome to Java";</a:t>
            </a:r>
          </a:p>
        </p:txBody>
      </p:sp>
    </p:spTree>
    <p:extLst>
      <p:ext uri="{BB962C8B-B14F-4D97-AF65-F5344CB8AC3E}">
        <p14:creationId xmlns:p14="http://schemas.microsoft.com/office/powerpoint/2010/main" val="587568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Tracing Through an Example</a:t>
            </a:r>
          </a:p>
        </p:txBody>
      </p:sp>
      <p:sp>
        <p:nvSpPr>
          <p:cNvPr id="3" name="Content Placeholder 2"/>
          <p:cNvSpPr>
            <a:spLocks noGrp="1"/>
          </p:cNvSpPr>
          <p:nvPr>
            <p:ph idx="1"/>
          </p:nvPr>
        </p:nvSpPr>
        <p:spPr/>
        <p:txBody>
          <a:bodyPr/>
          <a:lstStyle/>
          <a:p>
            <a:r>
              <a:rPr lang="en-US" dirty="0"/>
              <a:t>Dog class.</a:t>
            </a:r>
          </a:p>
        </p:txBody>
      </p:sp>
    </p:spTree>
    <p:extLst>
      <p:ext uri="{BB962C8B-B14F-4D97-AF65-F5344CB8AC3E}">
        <p14:creationId xmlns:p14="http://schemas.microsoft.com/office/powerpoint/2010/main" val="39652741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133600" y="228600"/>
            <a:ext cx="7772400" cy="762000"/>
          </a:xfrm>
          <a:noFill/>
        </p:spPr>
        <p:txBody>
          <a:bodyPr/>
          <a:lstStyle/>
          <a:p>
            <a:r>
              <a:rPr lang="en-US" altLang="en-US"/>
              <a:t>Strings Are Immutable</a:t>
            </a:r>
          </a:p>
        </p:txBody>
      </p:sp>
      <p:sp>
        <p:nvSpPr>
          <p:cNvPr id="9220" name="Rectangle 3"/>
          <p:cNvSpPr>
            <a:spLocks noGrp="1" noChangeArrowheads="1"/>
          </p:cNvSpPr>
          <p:nvPr>
            <p:ph type="body" idx="1"/>
          </p:nvPr>
        </p:nvSpPr>
        <p:spPr>
          <a:xfrm>
            <a:off x="1524000" y="2362200"/>
            <a:ext cx="9144000" cy="2667000"/>
          </a:xfrm>
          <a:noFill/>
        </p:spPr>
        <p:txBody>
          <a:bodyPr>
            <a:normAutofit fontScale="92500" lnSpcReduction="20000"/>
          </a:bodyPr>
          <a:lstStyle/>
          <a:p>
            <a:pPr marL="0" indent="0">
              <a:buNone/>
            </a:pPr>
            <a:r>
              <a:rPr lang="en-US" altLang="en-US" sz="2800" dirty="0">
                <a:cs typeface="Courier New" panose="02070309020205020404" pitchFamily="49" charset="0"/>
              </a:rPr>
              <a:t>A String object is immutable; its contents cannot be changed. Does the following code change the contents of the string? </a:t>
            </a:r>
          </a:p>
          <a:p>
            <a:pPr marL="0" indent="0">
              <a:buNone/>
            </a:pPr>
            <a:endParaRPr lang="en-US" altLang="en-US" sz="2800" dirty="0">
              <a:cs typeface="Courier New" panose="02070309020205020404" pitchFamily="49" charset="0"/>
            </a:endParaRPr>
          </a:p>
          <a:p>
            <a:pPr marL="0" indent="0">
              <a:buNone/>
            </a:pPr>
            <a:r>
              <a:rPr lang="en-US" altLang="en-US" sz="2800" dirty="0">
                <a:cs typeface="Times New Roman" panose="02020603050405020304" pitchFamily="18" charset="0"/>
              </a:rPr>
              <a:t>       String s = "Java";</a:t>
            </a:r>
          </a:p>
          <a:p>
            <a:pPr marL="0" indent="0">
              <a:buNone/>
            </a:pPr>
            <a:r>
              <a:rPr lang="en-US" altLang="en-US" sz="2800" dirty="0">
                <a:cs typeface="Times New Roman" panose="02020603050405020304" pitchFamily="18" charset="0"/>
              </a:rPr>
              <a:t>       s = "HTML";</a:t>
            </a:r>
          </a:p>
        </p:txBody>
      </p:sp>
      <p:sp>
        <p:nvSpPr>
          <p:cNvPr id="9221" name="Rectangle 5"/>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2" name="Rectangle 7"/>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3" name="Rectangle 9"/>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4" name="Rectangle 11"/>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5" name="Rectangle 13"/>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6" name="Rectangle 15"/>
          <p:cNvSpPr>
            <a:spLocks noChangeArrowheads="1"/>
          </p:cNvSpPr>
          <p:nvPr/>
        </p:nvSpPr>
        <p:spPr bwMode="auto">
          <a:xfrm>
            <a:off x="1524001"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7" name="Rectangle 17"/>
          <p:cNvSpPr>
            <a:spLocks noChangeArrowheads="1"/>
          </p:cNvSpPr>
          <p:nvPr/>
        </p:nvSpPr>
        <p:spPr bwMode="auto">
          <a:xfrm>
            <a:off x="1524001"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2184963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133600" y="228600"/>
            <a:ext cx="7772400" cy="762000"/>
          </a:xfrm>
          <a:noFill/>
        </p:spPr>
        <p:txBody>
          <a:bodyPr/>
          <a:lstStyle/>
          <a:p>
            <a:r>
              <a:rPr lang="en-US" altLang="en-US"/>
              <a:t>Trace Code</a:t>
            </a:r>
          </a:p>
        </p:txBody>
      </p:sp>
      <p:sp>
        <p:nvSpPr>
          <p:cNvPr id="10244" name="Rectangle 3"/>
          <p:cNvSpPr>
            <a:spLocks noGrp="1" noChangeArrowheads="1"/>
          </p:cNvSpPr>
          <p:nvPr>
            <p:ph type="body" idx="1"/>
          </p:nvPr>
        </p:nvSpPr>
        <p:spPr>
          <a:xfrm>
            <a:off x="1905000" y="1371600"/>
            <a:ext cx="4419600" cy="1447800"/>
          </a:xfrm>
          <a:solidFill>
            <a:schemeClr val="tx1"/>
          </a:solidFill>
        </p:spPr>
        <p:txBody>
          <a:bodyPr/>
          <a:lstStyle/>
          <a:p>
            <a:pPr marL="0" indent="0">
              <a:buNone/>
            </a:pPr>
            <a:r>
              <a:rPr lang="en-US" altLang="en-US">
                <a:cs typeface="Times New Roman" panose="02020603050405020304" pitchFamily="18" charset="0"/>
              </a:rPr>
              <a:t>       </a:t>
            </a:r>
            <a:r>
              <a:rPr lang="en-US" altLang="en-US">
                <a:solidFill>
                  <a:schemeClr val="bg2"/>
                </a:solidFill>
                <a:cs typeface="Times New Roman" panose="02020603050405020304" pitchFamily="18" charset="0"/>
              </a:rPr>
              <a:t>String s = "Java";</a:t>
            </a:r>
          </a:p>
          <a:p>
            <a:pPr marL="0" indent="0">
              <a:buNone/>
            </a:pPr>
            <a:r>
              <a:rPr lang="en-US" altLang="en-US">
                <a:solidFill>
                  <a:schemeClr val="bg2"/>
                </a:solidFill>
                <a:cs typeface="Times New Roman" panose="02020603050405020304" pitchFamily="18" charset="0"/>
              </a:rPr>
              <a:t>       s = "HTML";</a:t>
            </a:r>
          </a:p>
        </p:txBody>
      </p:sp>
      <p:sp>
        <p:nvSpPr>
          <p:cNvPr id="10245" name="Rectangle 4"/>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6" name="Rectangle 5"/>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7" name="Rectangle 6"/>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8" name="Rectangle 7"/>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9" name="Rectangle 8"/>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50" name="Rectangle 9"/>
          <p:cNvSpPr>
            <a:spLocks noChangeArrowheads="1"/>
          </p:cNvSpPr>
          <p:nvPr/>
        </p:nvSpPr>
        <p:spPr bwMode="auto">
          <a:xfrm>
            <a:off x="1524001"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51" name="Rectangle 10"/>
          <p:cNvSpPr>
            <a:spLocks noChangeArrowheads="1"/>
          </p:cNvSpPr>
          <p:nvPr/>
        </p:nvSpPr>
        <p:spPr bwMode="auto">
          <a:xfrm>
            <a:off x="1524001"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0252" name="Object 11"/>
          <p:cNvGraphicFramePr>
            <a:graphicFrameLocks noChangeAspect="1"/>
          </p:cNvGraphicFramePr>
          <p:nvPr/>
        </p:nvGraphicFramePr>
        <p:xfrm>
          <a:off x="1676400" y="3505201"/>
          <a:ext cx="8839200" cy="2339975"/>
        </p:xfrm>
        <a:graphic>
          <a:graphicData uri="http://schemas.openxmlformats.org/presentationml/2006/ole">
            <mc:AlternateContent xmlns:mc="http://schemas.openxmlformats.org/markup-compatibility/2006">
              <mc:Choice xmlns:v="urn:schemas-microsoft-com:vml" Requires="v">
                <p:oleObj spid="_x0000_s9223" name="Picture" r:id="rId3" imgW="5190744" imgH="1371600" progId="Word.Picture.8">
                  <p:embed/>
                </p:oleObj>
              </mc:Choice>
              <mc:Fallback>
                <p:oleObj name="Picture" r:id="rId3" imgW="5190744" imgH="1371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505201"/>
                        <a:ext cx="8839200" cy="23399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3" name="Rectangle 12"/>
          <p:cNvSpPr>
            <a:spLocks noChangeArrowheads="1"/>
          </p:cNvSpPr>
          <p:nvPr/>
        </p:nvSpPr>
        <p:spPr bwMode="auto">
          <a:xfrm>
            <a:off x="2286000" y="1438275"/>
            <a:ext cx="3124200" cy="4572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54" name="Rectangle 13"/>
          <p:cNvSpPr>
            <a:spLocks noChangeArrowheads="1"/>
          </p:cNvSpPr>
          <p:nvPr/>
        </p:nvSpPr>
        <p:spPr bwMode="auto">
          <a:xfrm>
            <a:off x="5638800" y="3429000"/>
            <a:ext cx="4876800" cy="2590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55" name="Rectangle 14"/>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1881610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133600" y="228600"/>
            <a:ext cx="7772400" cy="762000"/>
          </a:xfrm>
          <a:noFill/>
        </p:spPr>
        <p:txBody>
          <a:bodyPr/>
          <a:lstStyle/>
          <a:p>
            <a:r>
              <a:rPr lang="en-US" altLang="en-US"/>
              <a:t>Trace Code</a:t>
            </a:r>
          </a:p>
        </p:txBody>
      </p:sp>
      <p:sp>
        <p:nvSpPr>
          <p:cNvPr id="11268" name="Rectangle 3"/>
          <p:cNvSpPr>
            <a:spLocks noGrp="1" noChangeArrowheads="1"/>
          </p:cNvSpPr>
          <p:nvPr>
            <p:ph type="body" idx="1"/>
          </p:nvPr>
        </p:nvSpPr>
        <p:spPr>
          <a:xfrm>
            <a:off x="2209800" y="1524000"/>
            <a:ext cx="4419600" cy="1447800"/>
          </a:xfrm>
          <a:solidFill>
            <a:schemeClr val="tx1"/>
          </a:solidFill>
        </p:spPr>
        <p:txBody>
          <a:bodyPr/>
          <a:lstStyle/>
          <a:p>
            <a:pPr marL="0" indent="0">
              <a:buNone/>
            </a:pPr>
            <a:r>
              <a:rPr lang="en-US" altLang="en-US">
                <a:cs typeface="Times New Roman" panose="02020603050405020304" pitchFamily="18" charset="0"/>
              </a:rPr>
              <a:t>       </a:t>
            </a:r>
            <a:r>
              <a:rPr lang="en-US" altLang="en-US">
                <a:solidFill>
                  <a:schemeClr val="bg2"/>
                </a:solidFill>
                <a:cs typeface="Times New Roman" panose="02020603050405020304" pitchFamily="18" charset="0"/>
              </a:rPr>
              <a:t>String s = "Java";</a:t>
            </a:r>
          </a:p>
          <a:p>
            <a:pPr marL="0" indent="0">
              <a:buNone/>
            </a:pPr>
            <a:r>
              <a:rPr lang="en-US" altLang="en-US">
                <a:solidFill>
                  <a:schemeClr val="bg2"/>
                </a:solidFill>
                <a:cs typeface="Times New Roman" panose="02020603050405020304" pitchFamily="18" charset="0"/>
              </a:rPr>
              <a:t>       s = "HTML";</a:t>
            </a:r>
          </a:p>
        </p:txBody>
      </p:sp>
      <p:sp>
        <p:nvSpPr>
          <p:cNvPr id="11269" name="Rectangle 4"/>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0" name="Rectangle 5"/>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1" name="Rectangle 6"/>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2" name="Rectangle 7"/>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3" name="Rectangle 8"/>
          <p:cNvSpPr>
            <a:spLocks noChangeArrowheads="1"/>
          </p:cNvSpPr>
          <p:nvPr/>
        </p:nvSpPr>
        <p:spPr bwMode="auto">
          <a:xfrm>
            <a:off x="3552825" y="2800351"/>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4" name="Rectangle 9"/>
          <p:cNvSpPr>
            <a:spLocks noChangeArrowheads="1"/>
          </p:cNvSpPr>
          <p:nvPr/>
        </p:nvSpPr>
        <p:spPr bwMode="auto">
          <a:xfrm>
            <a:off x="1524001"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5" name="Rectangle 10"/>
          <p:cNvSpPr>
            <a:spLocks noChangeArrowheads="1"/>
          </p:cNvSpPr>
          <p:nvPr/>
        </p:nvSpPr>
        <p:spPr bwMode="auto">
          <a:xfrm>
            <a:off x="1524001"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1276" name="Object 11"/>
          <p:cNvGraphicFramePr>
            <a:graphicFrameLocks noChangeAspect="1"/>
          </p:cNvGraphicFramePr>
          <p:nvPr/>
        </p:nvGraphicFramePr>
        <p:xfrm>
          <a:off x="1676400" y="3505201"/>
          <a:ext cx="8839200" cy="2339975"/>
        </p:xfrm>
        <a:graphic>
          <a:graphicData uri="http://schemas.openxmlformats.org/presentationml/2006/ole">
            <mc:AlternateContent xmlns:mc="http://schemas.openxmlformats.org/markup-compatibility/2006">
              <mc:Choice xmlns:v="urn:schemas-microsoft-com:vml" Requires="v">
                <p:oleObj spid="_x0000_s10247" name="Picture" r:id="rId3" imgW="5190744" imgH="1371600" progId="Word.Picture.8">
                  <p:embed/>
                </p:oleObj>
              </mc:Choice>
              <mc:Fallback>
                <p:oleObj name="Picture" r:id="rId3" imgW="5190744" imgH="13716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505201"/>
                        <a:ext cx="8839200" cy="23399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7" name="Rectangle 12"/>
          <p:cNvSpPr>
            <a:spLocks noChangeArrowheads="1"/>
          </p:cNvSpPr>
          <p:nvPr/>
        </p:nvSpPr>
        <p:spPr bwMode="auto">
          <a:xfrm>
            <a:off x="2514600" y="1991093"/>
            <a:ext cx="31242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8" name="Rectangle 13"/>
          <p:cNvSpPr>
            <a:spLocks noChangeArrowheads="1"/>
          </p:cNvSpPr>
          <p:nvPr/>
        </p:nvSpPr>
        <p:spPr bwMode="auto">
          <a:xfrm>
            <a:off x="1676400" y="3352800"/>
            <a:ext cx="3962400" cy="2590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9" name="Rectangle 14"/>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extLst>
      <p:ext uri="{BB962C8B-B14F-4D97-AF65-F5344CB8AC3E}">
        <p14:creationId xmlns:p14="http://schemas.microsoft.com/office/powerpoint/2010/main" val="3459487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133600" y="228600"/>
            <a:ext cx="7772400" cy="838200"/>
          </a:xfrm>
          <a:noFill/>
        </p:spPr>
        <p:txBody>
          <a:bodyPr/>
          <a:lstStyle/>
          <a:p>
            <a:r>
              <a:rPr lang="en-US" altLang="en-US"/>
              <a:t>Interned Strings</a:t>
            </a:r>
          </a:p>
        </p:txBody>
      </p:sp>
      <p:sp>
        <p:nvSpPr>
          <p:cNvPr id="12292" name="Rectangle 3"/>
          <p:cNvSpPr>
            <a:spLocks noGrp="1" noChangeArrowheads="1"/>
          </p:cNvSpPr>
          <p:nvPr>
            <p:ph type="body" idx="1"/>
          </p:nvPr>
        </p:nvSpPr>
        <p:spPr>
          <a:xfrm>
            <a:off x="1752600" y="2275608"/>
            <a:ext cx="8686800" cy="3972791"/>
          </a:xfrm>
          <a:noFill/>
        </p:spPr>
        <p:txBody>
          <a:bodyPr>
            <a:normAutofit/>
          </a:bodyPr>
          <a:lstStyle/>
          <a:p>
            <a:pPr marL="0" indent="0">
              <a:buNone/>
            </a:pPr>
            <a:r>
              <a:rPr lang="en-US" altLang="en-US" sz="2800" dirty="0"/>
              <a:t>Since strings are immutable and are frequently used, to improve efficiency and save memory, the JVM uses a unique instance for string literals with the same character sequence. Such an instance is called</a:t>
            </a:r>
            <a:r>
              <a:rPr lang="en-US" altLang="en-US" sz="2800" i="1" dirty="0"/>
              <a:t> interned</a:t>
            </a:r>
            <a:r>
              <a:rPr lang="en-US" altLang="en-US" sz="2800" dirty="0"/>
              <a:t>. For example, the following statements: </a:t>
            </a:r>
          </a:p>
        </p:txBody>
      </p:sp>
    </p:spTree>
    <p:extLst>
      <p:ext uri="{BB962C8B-B14F-4D97-AF65-F5344CB8AC3E}">
        <p14:creationId xmlns:p14="http://schemas.microsoft.com/office/powerpoint/2010/main" val="335654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133600" y="228600"/>
            <a:ext cx="7772400" cy="609600"/>
          </a:xfrm>
          <a:noFill/>
        </p:spPr>
        <p:txBody>
          <a:bodyPr>
            <a:normAutofit fontScale="90000"/>
          </a:bodyPr>
          <a:lstStyle/>
          <a:p>
            <a:r>
              <a:rPr lang="en-US" altLang="en-US"/>
              <a:t>Examples</a:t>
            </a:r>
          </a:p>
        </p:txBody>
      </p:sp>
      <p:sp>
        <p:nvSpPr>
          <p:cNvPr id="13316" name="Rectangle 3"/>
          <p:cNvSpPr>
            <a:spLocks noGrp="1" noChangeArrowheads="1"/>
          </p:cNvSpPr>
          <p:nvPr>
            <p:ph type="body" idx="1"/>
          </p:nvPr>
        </p:nvSpPr>
        <p:spPr>
          <a:xfrm>
            <a:off x="1676400" y="3886200"/>
            <a:ext cx="2819400" cy="1905000"/>
          </a:xfrm>
          <a:noFill/>
        </p:spPr>
        <p:txBody>
          <a:bodyPr>
            <a:normAutofit fontScale="85000" lnSpcReduction="10000"/>
          </a:bodyPr>
          <a:lstStyle/>
          <a:p>
            <a:pPr marL="0" indent="0">
              <a:buNone/>
            </a:pPr>
            <a:r>
              <a:rPr lang="en-US" altLang="en-US" sz="2800" dirty="0">
                <a:cs typeface="Courier New" panose="02070309020205020404" pitchFamily="49" charset="0"/>
              </a:rPr>
              <a:t>display</a:t>
            </a:r>
          </a:p>
          <a:p>
            <a:pPr marL="0" indent="0">
              <a:buNone/>
            </a:pPr>
            <a:r>
              <a:rPr lang="en-US" altLang="en-US" sz="2800" dirty="0">
                <a:cs typeface="Courier New" panose="02070309020205020404" pitchFamily="49" charset="0"/>
              </a:rPr>
              <a:t> </a:t>
            </a:r>
            <a:r>
              <a:rPr lang="en-US" altLang="en-US" sz="2800" dirty="0">
                <a:cs typeface="Times New Roman" panose="02020603050405020304" pitchFamily="18" charset="0"/>
              </a:rPr>
              <a:t>  s1 == s2 is false    </a:t>
            </a:r>
          </a:p>
          <a:p>
            <a:pPr marL="0" indent="0">
              <a:buNone/>
            </a:pPr>
            <a:r>
              <a:rPr lang="en-US" altLang="en-US" sz="2800" dirty="0">
                <a:cs typeface="Times New Roman" panose="02020603050405020304" pitchFamily="18" charset="0"/>
              </a:rPr>
              <a:t>   s1 == s3 is true</a:t>
            </a:r>
          </a:p>
        </p:txBody>
      </p:sp>
      <p:sp>
        <p:nvSpPr>
          <p:cNvPr id="13317" name="Rectangle 6"/>
          <p:cNvSpPr>
            <a:spLocks noChangeArrowheads="1"/>
          </p:cNvSpPr>
          <p:nvPr/>
        </p:nvSpPr>
        <p:spPr bwMode="auto">
          <a:xfrm>
            <a:off x="3867150" y="2771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18" name="Rectangle 8"/>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19" name="Rectangle 9"/>
          <p:cNvSpPr>
            <a:spLocks noChangeArrowheads="1"/>
          </p:cNvSpPr>
          <p:nvPr/>
        </p:nvSpPr>
        <p:spPr bwMode="auto">
          <a:xfrm>
            <a:off x="4572000" y="3810000"/>
            <a:ext cx="5867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96925"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800">
                <a:cs typeface="Courier New" panose="02070309020205020404" pitchFamily="49" charset="0"/>
              </a:rPr>
              <a:t>A new object is created if you use the new operator. </a:t>
            </a:r>
          </a:p>
          <a:p>
            <a:pPr>
              <a:lnSpc>
                <a:spcPct val="90000"/>
              </a:lnSpc>
              <a:buFont typeface="Monotype Sorts" pitchFamily="2" charset="2"/>
              <a:buNone/>
            </a:pPr>
            <a:r>
              <a:rPr lang="en-US" altLang="en-US" sz="2800">
                <a:cs typeface="Courier New" panose="02070309020205020404" pitchFamily="49" charset="0"/>
              </a:rPr>
              <a:t>If you use the string initializer, no new object is created if the interned object is already created.</a:t>
            </a:r>
            <a:endParaRPr lang="en-US" altLang="en-US" sz="2800">
              <a:cs typeface="Times New Roman" panose="02020603050405020304" pitchFamily="18" charset="0"/>
            </a:endParaRPr>
          </a:p>
        </p:txBody>
      </p:sp>
      <p:sp>
        <p:nvSpPr>
          <p:cNvPr id="13320" name="Rectangle 11"/>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21" name="Rectangle 13"/>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22" name="Rectangle 15"/>
          <p:cNvSpPr>
            <a:spLocks noChangeArrowheads="1"/>
          </p:cNvSpPr>
          <p:nvPr/>
        </p:nvSpPr>
        <p:spPr bwMode="auto">
          <a:xfrm>
            <a:off x="1524001"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23" name="Rectangle 17"/>
          <p:cNvSpPr>
            <a:spLocks noChangeArrowheads="1"/>
          </p:cNvSpPr>
          <p:nvPr/>
        </p:nvSpPr>
        <p:spPr bwMode="auto">
          <a:xfrm>
            <a:off x="1524001" y="25123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324" name="Rectangle 19"/>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3325" name="Object 18"/>
          <p:cNvGraphicFramePr>
            <a:graphicFrameLocks noChangeAspect="1"/>
          </p:cNvGraphicFramePr>
          <p:nvPr/>
        </p:nvGraphicFramePr>
        <p:xfrm>
          <a:off x="1676400" y="1066800"/>
          <a:ext cx="8763000" cy="2336800"/>
        </p:xfrm>
        <a:graphic>
          <a:graphicData uri="http://schemas.openxmlformats.org/presentationml/2006/ole">
            <mc:AlternateContent xmlns:mc="http://schemas.openxmlformats.org/markup-compatibility/2006">
              <mc:Choice xmlns:v="urn:schemas-microsoft-com:vml" Requires="v">
                <p:oleObj spid="_x0000_s11271" name="Picture" r:id="rId3" imgW="4578096" imgH="1219200" progId="Word.Picture.8">
                  <p:embed/>
                </p:oleObj>
              </mc:Choice>
              <mc:Fallback>
                <p:oleObj name="Picture" r:id="rId3" imgW="4578096" imgH="1219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066800"/>
                        <a:ext cx="8763000" cy="2336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7033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noFill/>
        </p:spPr>
        <p:txBody>
          <a:bodyPr/>
          <a:lstStyle/>
          <a:p>
            <a:r>
              <a:rPr lang="en-US" altLang="en-US"/>
              <a:t>Trace Code</a:t>
            </a:r>
          </a:p>
        </p:txBody>
      </p:sp>
      <p:sp>
        <p:nvSpPr>
          <p:cNvPr id="14340" name="Rectangle 4"/>
          <p:cNvSpPr>
            <a:spLocks noChangeArrowheads="1"/>
          </p:cNvSpPr>
          <p:nvPr/>
        </p:nvSpPr>
        <p:spPr bwMode="auto">
          <a:xfrm>
            <a:off x="3867150" y="2771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1" name="Rectangle 5"/>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2" name="Rectangle 7"/>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3" name="Rectangle 8"/>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4344" name="Object 9"/>
          <p:cNvGraphicFramePr>
            <a:graphicFrameLocks noChangeAspect="1"/>
          </p:cNvGraphicFramePr>
          <p:nvPr/>
        </p:nvGraphicFramePr>
        <p:xfrm>
          <a:off x="1708732" y="2364701"/>
          <a:ext cx="8823325" cy="2417763"/>
        </p:xfrm>
        <a:graphic>
          <a:graphicData uri="http://schemas.openxmlformats.org/presentationml/2006/ole">
            <mc:AlternateContent xmlns:mc="http://schemas.openxmlformats.org/markup-compatibility/2006">
              <mc:Choice xmlns:v="urn:schemas-microsoft-com:vml" Requires="v">
                <p:oleObj spid="_x0000_s12295" name="Picture" r:id="rId3" imgW="4460748" imgH="1219200" progId="Word.Picture.8">
                  <p:embed/>
                </p:oleObj>
              </mc:Choice>
              <mc:Fallback>
                <p:oleObj name="Picture" r:id="rId3" imgW="4460748" imgH="1219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732" y="2364701"/>
                        <a:ext cx="8823325" cy="24177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5" name="Rectangle 11"/>
          <p:cNvSpPr>
            <a:spLocks noChangeArrowheads="1"/>
          </p:cNvSpPr>
          <p:nvPr/>
        </p:nvSpPr>
        <p:spPr bwMode="auto">
          <a:xfrm>
            <a:off x="1708732" y="2401984"/>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6" name="Rectangle 12"/>
          <p:cNvSpPr>
            <a:spLocks noChangeArrowheads="1"/>
          </p:cNvSpPr>
          <p:nvPr/>
        </p:nvSpPr>
        <p:spPr bwMode="auto">
          <a:xfrm>
            <a:off x="7304809" y="2364701"/>
            <a:ext cx="3048000" cy="1143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7" name="Rectangle 13"/>
          <p:cNvSpPr>
            <a:spLocks noChangeArrowheads="1"/>
          </p:cNvSpPr>
          <p:nvPr/>
        </p:nvSpPr>
        <p:spPr bwMode="auto">
          <a:xfrm>
            <a:off x="1524000" y="0"/>
            <a:ext cx="1524000" cy="381000"/>
          </a:xfrm>
          <a:prstGeom prst="rect">
            <a:avLst/>
          </a:prstGeom>
          <a:solidFill>
            <a:schemeClr val="tx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endParaRPr lang="en-US" altLang="en-US"/>
          </a:p>
        </p:txBody>
      </p:sp>
    </p:spTree>
    <p:extLst>
      <p:ext uri="{BB962C8B-B14F-4D97-AF65-F5344CB8AC3E}">
        <p14:creationId xmlns:p14="http://schemas.microsoft.com/office/powerpoint/2010/main" val="1363295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133600" y="228600"/>
            <a:ext cx="7772400" cy="609600"/>
          </a:xfrm>
          <a:noFill/>
        </p:spPr>
        <p:txBody>
          <a:bodyPr>
            <a:normAutofit fontScale="90000"/>
          </a:bodyPr>
          <a:lstStyle/>
          <a:p>
            <a:r>
              <a:rPr lang="en-US" altLang="en-US"/>
              <a:t>Trace Code</a:t>
            </a:r>
          </a:p>
        </p:txBody>
      </p:sp>
      <p:sp>
        <p:nvSpPr>
          <p:cNvPr id="15364" name="Rectangle 3"/>
          <p:cNvSpPr>
            <a:spLocks noChangeArrowheads="1"/>
          </p:cNvSpPr>
          <p:nvPr/>
        </p:nvSpPr>
        <p:spPr bwMode="auto">
          <a:xfrm>
            <a:off x="3867150" y="2771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5" name="Rectangle 4"/>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6" name="Rectangle 5"/>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67" name="Rectangle 6"/>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5368" name="Object 7"/>
          <p:cNvGraphicFramePr>
            <a:graphicFrameLocks noChangeAspect="1"/>
          </p:cNvGraphicFramePr>
          <p:nvPr/>
        </p:nvGraphicFramePr>
        <p:xfrm>
          <a:off x="1708732" y="2024559"/>
          <a:ext cx="8823325" cy="2417763"/>
        </p:xfrm>
        <a:graphic>
          <a:graphicData uri="http://schemas.openxmlformats.org/presentationml/2006/ole">
            <mc:AlternateContent xmlns:mc="http://schemas.openxmlformats.org/markup-compatibility/2006">
              <mc:Choice xmlns:v="urn:schemas-microsoft-com:vml" Requires="v">
                <p:oleObj spid="_x0000_s13319" name="Picture" r:id="rId3" imgW="4460748" imgH="1219200" progId="Word.Picture.8">
                  <p:embed/>
                </p:oleObj>
              </mc:Choice>
              <mc:Fallback>
                <p:oleObj name="Picture" r:id="rId3" imgW="4460748" imgH="1219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732" y="2024559"/>
                        <a:ext cx="8823325" cy="24177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9" name="Rectangle 8"/>
          <p:cNvSpPr>
            <a:spLocks noChangeArrowheads="1"/>
          </p:cNvSpPr>
          <p:nvPr/>
        </p:nvSpPr>
        <p:spPr bwMode="auto">
          <a:xfrm>
            <a:off x="1802250" y="2481362"/>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370" name="Rectangle 9"/>
          <p:cNvSpPr>
            <a:spLocks noChangeArrowheads="1"/>
          </p:cNvSpPr>
          <p:nvPr/>
        </p:nvSpPr>
        <p:spPr bwMode="auto">
          <a:xfrm>
            <a:off x="7315348" y="3210918"/>
            <a:ext cx="3106734" cy="1208882"/>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749814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2133600" y="228600"/>
            <a:ext cx="7772400" cy="609600"/>
          </a:xfrm>
          <a:noFill/>
        </p:spPr>
        <p:txBody>
          <a:bodyPr>
            <a:normAutofit fontScale="90000"/>
          </a:bodyPr>
          <a:lstStyle/>
          <a:p>
            <a:r>
              <a:rPr lang="en-US" altLang="en-US"/>
              <a:t>Trace Code</a:t>
            </a:r>
          </a:p>
        </p:txBody>
      </p:sp>
      <p:sp>
        <p:nvSpPr>
          <p:cNvPr id="16388" name="Rectangle 3"/>
          <p:cNvSpPr>
            <a:spLocks noChangeArrowheads="1"/>
          </p:cNvSpPr>
          <p:nvPr/>
        </p:nvSpPr>
        <p:spPr bwMode="auto">
          <a:xfrm>
            <a:off x="3867150" y="2771776"/>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89" name="Rectangle 4"/>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0" name="Rectangle 5"/>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1" name="Rectangle 6"/>
          <p:cNvSpPr>
            <a:spLocks noChangeArrowheads="1"/>
          </p:cNvSpPr>
          <p:nvPr/>
        </p:nvSpPr>
        <p:spPr bwMode="auto">
          <a:xfrm>
            <a:off x="1524001" y="2588569"/>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6392" name="Object 7"/>
          <p:cNvGraphicFramePr>
            <a:graphicFrameLocks noChangeAspect="1"/>
          </p:cNvGraphicFramePr>
          <p:nvPr/>
        </p:nvGraphicFramePr>
        <p:xfrm>
          <a:off x="1708732" y="2152652"/>
          <a:ext cx="8823325" cy="2417763"/>
        </p:xfrm>
        <a:graphic>
          <a:graphicData uri="http://schemas.openxmlformats.org/presentationml/2006/ole">
            <mc:AlternateContent xmlns:mc="http://schemas.openxmlformats.org/markup-compatibility/2006">
              <mc:Choice xmlns:v="urn:schemas-microsoft-com:vml" Requires="v">
                <p:oleObj spid="_x0000_s14343" name="Picture" r:id="rId3" imgW="4460748" imgH="1219200" progId="Word.Picture.8">
                  <p:embed/>
                </p:oleObj>
              </mc:Choice>
              <mc:Fallback>
                <p:oleObj name="Picture" r:id="rId3" imgW="4460748" imgH="12192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732" y="2152652"/>
                        <a:ext cx="8823325" cy="24177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3" name="Rectangle 8"/>
          <p:cNvSpPr>
            <a:spLocks noChangeArrowheads="1"/>
          </p:cNvSpPr>
          <p:nvPr/>
        </p:nvSpPr>
        <p:spPr bwMode="auto">
          <a:xfrm>
            <a:off x="1697527" y="2983991"/>
            <a:ext cx="51054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4" name="Rectangle 9"/>
          <p:cNvSpPr>
            <a:spLocks noChangeArrowheads="1"/>
          </p:cNvSpPr>
          <p:nvPr/>
        </p:nvSpPr>
        <p:spPr bwMode="auto">
          <a:xfrm>
            <a:off x="7304809" y="2314577"/>
            <a:ext cx="838200" cy="295275"/>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extLst>
      <p:ext uri="{BB962C8B-B14F-4D97-AF65-F5344CB8AC3E}">
        <p14:creationId xmlns:p14="http://schemas.microsoft.com/office/powerpoint/2010/main" val="10888698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#5b</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4408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Getters/Setters</a:t>
            </a:r>
          </a:p>
        </p:txBody>
      </p:sp>
      <p:sp>
        <p:nvSpPr>
          <p:cNvPr id="3" name="Content Placeholder 2"/>
          <p:cNvSpPr>
            <a:spLocks noGrp="1"/>
          </p:cNvSpPr>
          <p:nvPr>
            <p:ph idx="1"/>
          </p:nvPr>
        </p:nvSpPr>
        <p:spPr/>
        <p:txBody>
          <a:bodyPr/>
          <a:lstStyle/>
          <a:p>
            <a:r>
              <a:rPr lang="en-US" dirty="0"/>
              <a:t>Getters and setters are special methods that we will tend to define in our class definitions.</a:t>
            </a:r>
          </a:p>
          <a:p>
            <a:endParaRPr lang="en-US" dirty="0"/>
          </a:p>
          <a:p>
            <a:r>
              <a:rPr lang="en-US" dirty="0"/>
              <a:t>They are directly tied to the data fields of the class.</a:t>
            </a:r>
          </a:p>
          <a:p>
            <a:endParaRPr lang="en-US" dirty="0"/>
          </a:p>
          <a:p>
            <a:r>
              <a:rPr lang="en-US" dirty="0"/>
              <a:t>Getters return the value currently being stored in a particular data field.</a:t>
            </a:r>
          </a:p>
          <a:p>
            <a:endParaRPr lang="en-US" dirty="0"/>
          </a:p>
          <a:p>
            <a:r>
              <a:rPr lang="en-US" dirty="0"/>
              <a:t>Setters take a single parameter as input and sets the particular data field to this passed value.</a:t>
            </a:r>
          </a:p>
        </p:txBody>
      </p:sp>
    </p:spTree>
    <p:extLst>
      <p:ext uri="{BB962C8B-B14F-4D97-AF65-F5344CB8AC3E}">
        <p14:creationId xmlns:p14="http://schemas.microsoft.com/office/powerpoint/2010/main" val="397596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toString()</a:t>
            </a:r>
          </a:p>
        </p:txBody>
      </p:sp>
      <p:sp>
        <p:nvSpPr>
          <p:cNvPr id="3" name="Content Placeholder 2"/>
          <p:cNvSpPr>
            <a:spLocks noGrp="1"/>
          </p:cNvSpPr>
          <p:nvPr>
            <p:ph idx="1"/>
          </p:nvPr>
        </p:nvSpPr>
        <p:spPr/>
        <p:txBody>
          <a:bodyPr/>
          <a:lstStyle/>
          <a:p>
            <a:r>
              <a:rPr lang="en-US" dirty="0"/>
              <a:t>The toString method is another special type of method that we’ll often define in our classes.</a:t>
            </a:r>
          </a:p>
          <a:p>
            <a:endParaRPr lang="en-US" dirty="0"/>
          </a:p>
          <a:p>
            <a:r>
              <a:rPr lang="en-US" dirty="0"/>
              <a:t>The idea behind the method is to return an object of the class in “String form”. </a:t>
            </a:r>
          </a:p>
          <a:p>
            <a:endParaRPr lang="en-US" dirty="0"/>
          </a:p>
          <a:p>
            <a:r>
              <a:rPr lang="en-US" dirty="0"/>
              <a:t>What does this mean?</a:t>
            </a:r>
          </a:p>
          <a:p>
            <a:pPr lvl="1"/>
            <a:r>
              <a:rPr lang="en-US" dirty="0"/>
              <a:t>We generally grab any of the important data fields and output them in the form of a String.</a:t>
            </a:r>
          </a:p>
        </p:txBody>
      </p:sp>
    </p:spTree>
    <p:extLst>
      <p:ext uri="{BB962C8B-B14F-4D97-AF65-F5344CB8AC3E}">
        <p14:creationId xmlns:p14="http://schemas.microsoft.com/office/powerpoint/2010/main" val="182016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Instance</a:t>
            </a:r>
          </a:p>
        </p:txBody>
      </p:sp>
      <p:sp>
        <p:nvSpPr>
          <p:cNvPr id="3" name="Content Placeholder 2"/>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245723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469571" y="1068387"/>
            <a:ext cx="7772400" cy="1219200"/>
          </a:xfrm>
        </p:spPr>
        <p:txBody>
          <a:bodyPr>
            <a:normAutofit fontScale="90000"/>
          </a:bodyPr>
          <a:lstStyle/>
          <a:p>
            <a:r>
              <a:rPr lang="en-US" dirty="0"/>
              <a:t>Instance </a:t>
            </a:r>
            <a:br>
              <a:rPr lang="en-US" dirty="0"/>
            </a:br>
            <a:r>
              <a:rPr lang="en-US" dirty="0"/>
              <a:t> Variables, and Methods </a:t>
            </a:r>
            <a:br>
              <a:rPr lang="en-US" dirty="0"/>
            </a:br>
            <a:endParaRPr lang="en-US" dirty="0"/>
          </a:p>
        </p:txBody>
      </p:sp>
      <p:sp>
        <p:nvSpPr>
          <p:cNvPr id="204808" name="Rectangle 8"/>
          <p:cNvSpPr>
            <a:spLocks noChangeArrowheads="1"/>
          </p:cNvSpPr>
          <p:nvPr/>
        </p:nvSpPr>
        <p:spPr bwMode="auto">
          <a:xfrm>
            <a:off x="1393371" y="1905000"/>
            <a:ext cx="7924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defRPr sz="4400">
                <a:solidFill>
                  <a:schemeClr val="tx2"/>
                </a:solidFill>
                <a:latin typeface="Times New Roman" panose="02020603050405020304" pitchFamily="18" charset="0"/>
              </a:defRPr>
            </a:lvl1pPr>
            <a:lvl2pPr algn="ctr">
              <a:defRPr sz="4400">
                <a:solidFill>
                  <a:schemeClr val="tx2"/>
                </a:solidFill>
                <a:latin typeface="Times New Roman" panose="02020603050405020304" pitchFamily="18" charset="0"/>
              </a:defRPr>
            </a:lvl2pPr>
            <a:lvl3pPr algn="ctr">
              <a:defRPr sz="4400">
                <a:solidFill>
                  <a:schemeClr val="tx2"/>
                </a:solidFill>
                <a:latin typeface="Times New Roman" panose="02020603050405020304" pitchFamily="18" charset="0"/>
              </a:defRPr>
            </a:lvl3pPr>
            <a:lvl4pPr algn="ctr">
              <a:defRPr sz="4400">
                <a:solidFill>
                  <a:schemeClr val="tx2"/>
                </a:solidFill>
                <a:latin typeface="Times New Roman" panose="02020603050405020304" pitchFamily="18" charset="0"/>
              </a:defRPr>
            </a:lvl4pPr>
            <a:lvl5pPr algn="ctr">
              <a:defRPr sz="4400">
                <a:solidFill>
                  <a:schemeClr val="tx2"/>
                </a:solidFill>
                <a:latin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defRPr>
            </a:lvl9pPr>
          </a:lstStyle>
          <a:p>
            <a:pPr algn="l"/>
            <a:r>
              <a:rPr lang="en-US" sz="3000" dirty="0">
                <a:solidFill>
                  <a:schemeClr val="tx1"/>
                </a:solidFill>
              </a:rPr>
              <a:t>Instance variables belong to a specific instance, or object, of a class.</a:t>
            </a:r>
            <a:br>
              <a:rPr lang="en-US" sz="3000" dirty="0">
                <a:solidFill>
                  <a:schemeClr val="tx1"/>
                </a:solidFill>
              </a:rPr>
            </a:br>
            <a:br>
              <a:rPr lang="en-US" sz="3000" dirty="0">
                <a:solidFill>
                  <a:schemeClr val="tx1"/>
                </a:solidFill>
              </a:rPr>
            </a:br>
            <a:r>
              <a:rPr lang="en-US" sz="3000" dirty="0">
                <a:solidFill>
                  <a:schemeClr val="tx1"/>
                </a:solidFill>
              </a:rPr>
              <a:t>Instance methods are invoked by an instance of the class.</a:t>
            </a:r>
          </a:p>
        </p:txBody>
      </p:sp>
    </p:spTree>
    <p:extLst>
      <p:ext uri="{BB962C8B-B14F-4D97-AF65-F5344CB8AC3E}">
        <p14:creationId xmlns:p14="http://schemas.microsoft.com/office/powerpoint/2010/main" val="4271982646"/>
      </p:ext>
    </p:extLst>
  </p:cSld>
  <p:clrMapOvr>
    <a:masterClrMapping/>
  </p:clrMapOvr>
  <mc:AlternateContent xmlns:mc="http://schemas.openxmlformats.org/markup-compatibility/2006" xmlns:p14="http://schemas.microsoft.com/office/powerpoint/2010/main">
    <mc:Choice Requires="p14">
      <p:transition spd="slow" p14:dur="2000" advTm="50465"/>
    </mc:Choice>
    <mc:Fallback xmlns="">
      <p:transition spd="slow" advTm="5046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1034143" y="533400"/>
            <a:ext cx="7772400" cy="1428750"/>
          </a:xfrm>
        </p:spPr>
        <p:txBody>
          <a:bodyPr/>
          <a:lstStyle/>
          <a:p>
            <a:r>
              <a:rPr lang="en-US" dirty="0"/>
              <a:t>Static Variables, Constants, </a:t>
            </a:r>
            <a:br>
              <a:rPr lang="en-US" dirty="0"/>
            </a:br>
            <a:r>
              <a:rPr lang="en-US" dirty="0"/>
              <a:t>and Methods</a:t>
            </a:r>
            <a:endParaRPr lang="en-US" b="1" dirty="0">
              <a:latin typeface="Courier" charset="0"/>
            </a:endParaRPr>
          </a:p>
        </p:txBody>
      </p:sp>
      <p:sp>
        <p:nvSpPr>
          <p:cNvPr id="257030" name="Text Box 6"/>
          <p:cNvSpPr txBox="1">
            <a:spLocks noChangeArrowheads="1"/>
          </p:cNvSpPr>
          <p:nvPr/>
        </p:nvSpPr>
        <p:spPr bwMode="auto">
          <a:xfrm>
            <a:off x="990600" y="2438399"/>
            <a:ext cx="8382000" cy="306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3000" dirty="0"/>
              <a:t>Static variables are shared by all the instances of the class.</a:t>
            </a:r>
            <a:br>
              <a:rPr lang="en-US" sz="3000" dirty="0"/>
            </a:br>
            <a:br>
              <a:rPr lang="en-US" sz="3000" dirty="0"/>
            </a:br>
            <a:r>
              <a:rPr lang="en-US" sz="3000" dirty="0"/>
              <a:t>Static methods are not tied to a specific object. </a:t>
            </a:r>
          </a:p>
          <a:p>
            <a:pPr>
              <a:spcBef>
                <a:spcPct val="50000"/>
              </a:spcBef>
            </a:pPr>
            <a:r>
              <a:rPr lang="en-US" sz="3000" dirty="0"/>
              <a:t>Static constants are final variables shared by all the instances of the class.</a:t>
            </a:r>
          </a:p>
        </p:txBody>
      </p:sp>
    </p:spTree>
    <p:extLst>
      <p:ext uri="{BB962C8B-B14F-4D97-AF65-F5344CB8AC3E}">
        <p14:creationId xmlns:p14="http://schemas.microsoft.com/office/powerpoint/2010/main" val="3159697344"/>
      </p:ext>
    </p:extLst>
  </p:cSld>
  <p:clrMapOvr>
    <a:masterClrMapping/>
  </p:clrMapOvr>
  <mc:AlternateContent xmlns:mc="http://schemas.openxmlformats.org/markup-compatibility/2006" xmlns:p14="http://schemas.microsoft.com/office/powerpoint/2010/main">
    <mc:Choice Requires="p14">
      <p:transition spd="slow" p14:dur="2000" advTm="89411"/>
    </mc:Choice>
    <mc:Fallback xmlns="">
      <p:transition spd="slow" advTm="89411"/>
    </mc:Fallback>
  </mc:AlternateContent>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TC103457515[[fn=View]]</Template>
  <TotalTime>1432</TotalTime>
  <Words>1958</Words>
  <Application>Microsoft Office PowerPoint</Application>
  <PresentationFormat>Widescreen</PresentationFormat>
  <Paragraphs>231</Paragraphs>
  <Slides>48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9" baseType="lpstr">
      <vt:lpstr>Arial</vt:lpstr>
      <vt:lpstr>Calibri</vt:lpstr>
      <vt:lpstr>Century Schoolbook</vt:lpstr>
      <vt:lpstr>Courier</vt:lpstr>
      <vt:lpstr>Forte</vt:lpstr>
      <vt:lpstr>Monotype Sorts</vt:lpstr>
      <vt:lpstr>Times New Roman</vt:lpstr>
      <vt:lpstr>Wingdings 2</vt:lpstr>
      <vt:lpstr>View</vt:lpstr>
      <vt:lpstr>Microsoft Word Picture</vt:lpstr>
      <vt:lpstr>Picture</vt:lpstr>
      <vt:lpstr>ICS 141 – Programming With Objects</vt:lpstr>
      <vt:lpstr>Schedule</vt:lpstr>
      <vt:lpstr>Exercise Review</vt:lpstr>
      <vt:lpstr>Tracing Through an Example</vt:lpstr>
      <vt:lpstr>Getters/Setters</vt:lpstr>
      <vt:lpstr>toString()</vt:lpstr>
      <vt:lpstr>Static Vs Instance</vt:lpstr>
      <vt:lpstr>Instance   Variables, and Methods  </vt:lpstr>
      <vt:lpstr>Static Variables, Constants,  and Methods</vt:lpstr>
      <vt:lpstr>Calling instance methods</vt:lpstr>
      <vt:lpstr>Static methods</vt:lpstr>
      <vt:lpstr>Static methods</vt:lpstr>
      <vt:lpstr>Static methods</vt:lpstr>
      <vt:lpstr>Static methods</vt:lpstr>
      <vt:lpstr>Passing objects to methods</vt:lpstr>
      <vt:lpstr>Passing Objects</vt:lpstr>
      <vt:lpstr>Passing Objects</vt:lpstr>
      <vt:lpstr>Passing Objects</vt:lpstr>
      <vt:lpstr>Exercise #5a</vt:lpstr>
      <vt:lpstr>Thinking in Objects (10) - Motivations</vt:lpstr>
      <vt:lpstr>OOP vs Procedural</vt:lpstr>
      <vt:lpstr>Variable Scope</vt:lpstr>
      <vt:lpstr>Variable Scope</vt:lpstr>
      <vt:lpstr>The this Keyword </vt:lpstr>
      <vt:lpstr>The this Keyword </vt:lpstr>
      <vt:lpstr>The this Keyword </vt:lpstr>
      <vt:lpstr>The this Keyword </vt:lpstr>
      <vt:lpstr>Class Abstraction and Encapsulation</vt:lpstr>
      <vt:lpstr>Examples</vt:lpstr>
      <vt:lpstr>Unified Modelling Language</vt:lpstr>
      <vt:lpstr>Visibility Modifiers</vt:lpstr>
      <vt:lpstr>Class Diagrams</vt:lpstr>
      <vt:lpstr>Class Diagrams</vt:lpstr>
      <vt:lpstr>Class Diagrams</vt:lpstr>
      <vt:lpstr>Class Diagrams</vt:lpstr>
      <vt:lpstr>Class Diagrams</vt:lpstr>
      <vt:lpstr>Motivations</vt:lpstr>
      <vt:lpstr>The String Class</vt:lpstr>
      <vt:lpstr>Constructing Strings</vt:lpstr>
      <vt:lpstr>Strings Are Immutable</vt:lpstr>
      <vt:lpstr>Trace Code</vt:lpstr>
      <vt:lpstr>Trace Code</vt:lpstr>
      <vt:lpstr>Interned Strings</vt:lpstr>
      <vt:lpstr>Examples</vt:lpstr>
      <vt:lpstr>Trace Code</vt:lpstr>
      <vt:lpstr>Trace Code</vt:lpstr>
      <vt:lpstr>Trace Code</vt:lpstr>
      <vt:lpstr>Exercise #5b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141 – Programming With Objects</dc:title>
  <dc:creator>Microsoft account</dc:creator>
  <cp:lastModifiedBy>Rob</cp:lastModifiedBy>
  <cp:revision>253</cp:revision>
  <dcterms:created xsi:type="dcterms:W3CDTF">2014-08-27T01:00:04Z</dcterms:created>
  <dcterms:modified xsi:type="dcterms:W3CDTF">2019-06-20T00:22:20Z</dcterms:modified>
</cp:coreProperties>
</file>