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9"/>
  </p:notesMasterIdLst>
  <p:sldIdLst>
    <p:sldId id="256" r:id="rId2"/>
    <p:sldId id="435" r:id="rId3"/>
    <p:sldId id="393" r:id="rId4"/>
    <p:sldId id="378" r:id="rId5"/>
    <p:sldId id="379" r:id="rId6"/>
    <p:sldId id="361" r:id="rId7"/>
    <p:sldId id="355" r:id="rId8"/>
    <p:sldId id="356" r:id="rId9"/>
    <p:sldId id="357" r:id="rId10"/>
    <p:sldId id="358" r:id="rId11"/>
    <p:sldId id="359" r:id="rId12"/>
    <p:sldId id="360" r:id="rId13"/>
    <p:sldId id="383" r:id="rId14"/>
    <p:sldId id="384" r:id="rId15"/>
    <p:sldId id="385" r:id="rId16"/>
    <p:sldId id="352" r:id="rId17"/>
    <p:sldId id="387" r:id="rId18"/>
    <p:sldId id="388" r:id="rId19"/>
    <p:sldId id="389" r:id="rId20"/>
    <p:sldId id="390" r:id="rId21"/>
    <p:sldId id="391" r:id="rId22"/>
    <p:sldId id="392" r:id="rId23"/>
    <p:sldId id="395" r:id="rId24"/>
    <p:sldId id="396" r:id="rId25"/>
    <p:sldId id="397" r:id="rId26"/>
    <p:sldId id="398" r:id="rId27"/>
    <p:sldId id="399" r:id="rId28"/>
    <p:sldId id="400" r:id="rId29"/>
    <p:sldId id="401" r:id="rId30"/>
    <p:sldId id="402" r:id="rId31"/>
    <p:sldId id="386" r:id="rId32"/>
    <p:sldId id="425" r:id="rId33"/>
    <p:sldId id="426" r:id="rId34"/>
    <p:sldId id="427" r:id="rId35"/>
    <p:sldId id="428" r:id="rId36"/>
    <p:sldId id="429" r:id="rId37"/>
    <p:sldId id="430" r:id="rId38"/>
    <p:sldId id="431" r:id="rId39"/>
    <p:sldId id="432" r:id="rId40"/>
    <p:sldId id="433" r:id="rId41"/>
    <p:sldId id="434" r:id="rId42"/>
    <p:sldId id="298" r:id="rId43"/>
    <p:sldId id="295" r:id="rId44"/>
    <p:sldId id="296" r:id="rId45"/>
    <p:sldId id="297" r:id="rId46"/>
    <p:sldId id="380" r:id="rId47"/>
    <p:sldId id="38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7/10/2019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7/10/2019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winword%20TestCircle.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Multiple_inheritan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a:solidFill>
                  <a:srgbClr val="FFFF00"/>
                </a:solidFill>
              </a:rPr>
              <a:t>Lecture 10 </a:t>
            </a:r>
            <a:r>
              <a:rPr lang="en-US" dirty="0">
                <a:solidFill>
                  <a:srgbClr val="FFFF00"/>
                </a:solidFill>
              </a:rPr>
              <a:t>– Robert Jahn</a:t>
            </a:r>
          </a:p>
          <a:p>
            <a:r>
              <a:rPr lang="en-US" dirty="0">
                <a:solidFill>
                  <a:srgbClr val="FFFF00"/>
                </a:solidFill>
              </a:rPr>
              <a:t>Based on the slides of Dr. Daniel Liang</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sp>
        <p:nvSpPr>
          <p:cNvPr id="3" name="Content Placeholder 2"/>
          <p:cNvSpPr>
            <a:spLocks noGrp="1"/>
          </p:cNvSpPr>
          <p:nvPr>
            <p:ph idx="1"/>
          </p:nvPr>
        </p:nvSpPr>
        <p:spPr/>
        <p:txBody>
          <a:bodyPr>
            <a:normAutofit lnSpcReduction="10000"/>
          </a:bodyPr>
          <a:lstStyle/>
          <a:p>
            <a:r>
              <a:rPr lang="en-US" dirty="0"/>
              <a:t>If we declare a method to be abstract within a class, this forces us to also define the class as abstract.</a:t>
            </a:r>
          </a:p>
          <a:p>
            <a:pPr lvl="1"/>
            <a:r>
              <a:rPr lang="en-US" dirty="0"/>
              <a:t>Therefore, we cannot include an abstract method in a class that is not labeled as abstract.</a:t>
            </a:r>
          </a:p>
          <a:p>
            <a:pPr lvl="1"/>
            <a:endParaRPr lang="en-US" dirty="0"/>
          </a:p>
          <a:p>
            <a:r>
              <a:rPr lang="en-US" dirty="0"/>
              <a:t>This brings up an interesting point.</a:t>
            </a:r>
          </a:p>
          <a:p>
            <a:pPr lvl="1"/>
            <a:r>
              <a:rPr lang="en-US" dirty="0"/>
              <a:t>Say we have a concrete subclass that extends an abstract superclass. Say this abstract superclass has a pair of public, abstract methods declared.</a:t>
            </a:r>
          </a:p>
          <a:p>
            <a:pPr lvl="1"/>
            <a:r>
              <a:rPr lang="en-US" dirty="0"/>
              <a:t>We know that the subclass inherits these two methods if they are visible.</a:t>
            </a:r>
          </a:p>
          <a:p>
            <a:pPr lvl="1"/>
            <a:r>
              <a:rPr lang="en-US" dirty="0"/>
              <a:t>Therefore, we inherit the declarations and </a:t>
            </a:r>
            <a:r>
              <a:rPr lang="en-US" b="1" dirty="0"/>
              <a:t>must implement </a:t>
            </a:r>
            <a:r>
              <a:rPr lang="en-US" dirty="0"/>
              <a:t>them in the concrete subclass.</a:t>
            </a:r>
          </a:p>
          <a:p>
            <a:pPr lvl="2"/>
            <a:r>
              <a:rPr lang="en-US" dirty="0"/>
              <a:t>If we do not, the subclass must also be defined as abstract, meaning it is not entirely useful to us.</a:t>
            </a:r>
          </a:p>
          <a:p>
            <a:pPr lvl="2"/>
            <a:endParaRPr lang="en-US" dirty="0"/>
          </a:p>
          <a:p>
            <a:r>
              <a:rPr lang="en-US" dirty="0"/>
              <a:t>We must take care when defining our abstract classes as any concrete subclass we create must be able to properly implement its abstract methods.</a:t>
            </a:r>
          </a:p>
          <a:p>
            <a:endParaRPr lang="en-US" dirty="0"/>
          </a:p>
        </p:txBody>
      </p:sp>
    </p:spTree>
    <p:extLst>
      <p:ext uri="{BB962C8B-B14F-4D97-AF65-F5344CB8AC3E}">
        <p14:creationId xmlns:p14="http://schemas.microsoft.com/office/powerpoint/2010/main" val="17664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Bird Class - Concrete</a:t>
            </a:r>
          </a:p>
        </p:txBody>
      </p:sp>
      <p:pic>
        <p:nvPicPr>
          <p:cNvPr id="5" name="Picture 4"/>
          <p:cNvPicPr>
            <a:picLocks noChangeAspect="1"/>
          </p:cNvPicPr>
          <p:nvPr/>
        </p:nvPicPr>
        <p:blipFill>
          <a:blip r:embed="rId2"/>
          <a:stretch>
            <a:fillRect/>
          </a:stretch>
        </p:blipFill>
        <p:spPr>
          <a:xfrm>
            <a:off x="1261871" y="1691322"/>
            <a:ext cx="6694773" cy="4896373"/>
          </a:xfrm>
          <a:prstGeom prst="rect">
            <a:avLst/>
          </a:prstGeom>
        </p:spPr>
      </p:pic>
    </p:spTree>
    <p:extLst>
      <p:ext uri="{BB962C8B-B14F-4D97-AF65-F5344CB8AC3E}">
        <p14:creationId xmlns:p14="http://schemas.microsoft.com/office/powerpoint/2010/main" val="22324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 Some Notes</a:t>
            </a:r>
          </a:p>
        </p:txBody>
      </p:sp>
      <p:sp>
        <p:nvSpPr>
          <p:cNvPr id="3" name="Content Placeholder 2"/>
          <p:cNvSpPr>
            <a:spLocks noGrp="1"/>
          </p:cNvSpPr>
          <p:nvPr>
            <p:ph idx="1"/>
          </p:nvPr>
        </p:nvSpPr>
        <p:spPr/>
        <p:txBody>
          <a:bodyPr/>
          <a:lstStyle/>
          <a:p>
            <a:r>
              <a:rPr lang="en-US" dirty="0"/>
              <a:t>We’ve been discussing the case where we have an abstract superclass and a concrete subclass.</a:t>
            </a:r>
          </a:p>
          <a:p>
            <a:pPr lvl="1"/>
            <a:r>
              <a:rPr lang="en-US" dirty="0"/>
              <a:t>What about the reverse?</a:t>
            </a:r>
          </a:p>
          <a:p>
            <a:pPr lvl="1"/>
            <a:r>
              <a:rPr lang="en-US" dirty="0"/>
              <a:t>Can we have a concrete superclass and an abstract subclass which extends it?</a:t>
            </a:r>
          </a:p>
          <a:p>
            <a:pPr lvl="1"/>
            <a:r>
              <a:rPr lang="en-US" dirty="0"/>
              <a:t>Yes!</a:t>
            </a:r>
          </a:p>
          <a:p>
            <a:pPr lvl="1"/>
            <a:endParaRPr lang="en-US" dirty="0"/>
          </a:p>
          <a:p>
            <a:r>
              <a:rPr lang="en-US" dirty="0"/>
              <a:t>Think of the Object class. This is a concrete class. We can create instances of the Object class. We can then define an abstract class. If we do not specify an inheritance relationship, we implicitly extend the Object class.</a:t>
            </a:r>
          </a:p>
        </p:txBody>
      </p:sp>
    </p:spTree>
    <p:extLst>
      <p:ext uri="{BB962C8B-B14F-4D97-AF65-F5344CB8AC3E}">
        <p14:creationId xmlns:p14="http://schemas.microsoft.com/office/powerpoint/2010/main" val="376944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60"/>
            <a:ext cx="9692640" cy="646611"/>
          </a:xfrm>
        </p:spPr>
        <p:txBody>
          <a:bodyPr>
            <a:normAutofit fontScale="90000"/>
          </a:bodyPr>
          <a:lstStyle/>
          <a:p>
            <a:r>
              <a:rPr lang="en-US" dirty="0"/>
              <a:t>Abstract Subclass</a:t>
            </a:r>
          </a:p>
        </p:txBody>
      </p:sp>
      <p:pic>
        <p:nvPicPr>
          <p:cNvPr id="5" name="Picture 4"/>
          <p:cNvPicPr>
            <a:picLocks noChangeAspect="1"/>
          </p:cNvPicPr>
          <p:nvPr/>
        </p:nvPicPr>
        <p:blipFill>
          <a:blip r:embed="rId2"/>
          <a:stretch>
            <a:fillRect/>
          </a:stretch>
        </p:blipFill>
        <p:spPr>
          <a:xfrm>
            <a:off x="3425457" y="1542616"/>
            <a:ext cx="5148527" cy="5225562"/>
          </a:xfrm>
          <a:prstGeom prst="rect">
            <a:avLst/>
          </a:prstGeom>
        </p:spPr>
      </p:pic>
    </p:spTree>
    <p:extLst>
      <p:ext uri="{BB962C8B-B14F-4D97-AF65-F5344CB8AC3E}">
        <p14:creationId xmlns:p14="http://schemas.microsoft.com/office/powerpoint/2010/main" val="53926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normAutofit/>
          </a:bodyPr>
          <a:lstStyle/>
          <a:p>
            <a:r>
              <a:rPr lang="en-US" dirty="0"/>
              <a:t>We know we cannot use the new operator to actually create an instance of an abstract class.</a:t>
            </a:r>
          </a:p>
          <a:p>
            <a:endParaRPr lang="en-US" dirty="0"/>
          </a:p>
          <a:p>
            <a:r>
              <a:rPr lang="en-US" dirty="0"/>
              <a:t>However, we can still use it as a data type.</a:t>
            </a:r>
          </a:p>
          <a:p>
            <a:endParaRPr lang="en-US" dirty="0"/>
          </a:p>
          <a:p>
            <a:r>
              <a:rPr lang="en-US" dirty="0"/>
              <a:t>Therefore, the following would be alright ~</a:t>
            </a:r>
          </a:p>
          <a:p>
            <a:pPr lvl="1"/>
            <a:r>
              <a:rPr lang="en-US" dirty="0"/>
              <a:t>Animal[] animals = new Animal[10];</a:t>
            </a:r>
          </a:p>
          <a:p>
            <a:endParaRPr lang="en-US" dirty="0"/>
          </a:p>
          <a:p>
            <a:r>
              <a:rPr lang="en-US" dirty="0"/>
              <a:t>We’d then set these array references to actual concrete objects ~</a:t>
            </a:r>
          </a:p>
          <a:p>
            <a:pPr lvl="1"/>
            <a:r>
              <a:rPr lang="en-US" dirty="0"/>
              <a:t>animals[0] = new Bird(“</a:t>
            </a:r>
            <a:r>
              <a:rPr lang="en-US" dirty="0" err="1"/>
              <a:t>Petey</a:t>
            </a:r>
            <a:r>
              <a:rPr lang="en-US" dirty="0"/>
              <a:t>”, 5, “Finch”);</a:t>
            </a:r>
          </a:p>
        </p:txBody>
      </p:sp>
    </p:spTree>
    <p:extLst>
      <p:ext uri="{BB962C8B-B14F-4D97-AF65-F5344CB8AC3E}">
        <p14:creationId xmlns:p14="http://schemas.microsoft.com/office/powerpoint/2010/main" val="333746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Bird Class - Concrete</a:t>
            </a:r>
          </a:p>
        </p:txBody>
      </p:sp>
      <p:pic>
        <p:nvPicPr>
          <p:cNvPr id="2" name="Picture 1"/>
          <p:cNvPicPr>
            <a:picLocks noChangeAspect="1"/>
          </p:cNvPicPr>
          <p:nvPr/>
        </p:nvPicPr>
        <p:blipFill>
          <a:blip r:embed="rId2"/>
          <a:stretch>
            <a:fillRect/>
          </a:stretch>
        </p:blipFill>
        <p:spPr>
          <a:xfrm>
            <a:off x="199158" y="3009777"/>
            <a:ext cx="7558104" cy="2357870"/>
          </a:xfrm>
          <a:prstGeom prst="rect">
            <a:avLst/>
          </a:prstGeom>
        </p:spPr>
      </p:pic>
      <p:pic>
        <p:nvPicPr>
          <p:cNvPr id="3" name="Picture 2"/>
          <p:cNvPicPr>
            <a:picLocks noChangeAspect="1"/>
          </p:cNvPicPr>
          <p:nvPr/>
        </p:nvPicPr>
        <p:blipFill>
          <a:blip r:embed="rId3"/>
          <a:stretch>
            <a:fillRect/>
          </a:stretch>
        </p:blipFill>
        <p:spPr>
          <a:xfrm>
            <a:off x="8317489" y="2879148"/>
            <a:ext cx="3385255" cy="2488499"/>
          </a:xfrm>
          <a:prstGeom prst="rect">
            <a:avLst/>
          </a:prstGeom>
        </p:spPr>
      </p:pic>
    </p:spTree>
    <p:extLst>
      <p:ext uri="{BB962C8B-B14F-4D97-AF65-F5344CB8AC3E}">
        <p14:creationId xmlns:p14="http://schemas.microsoft.com/office/powerpoint/2010/main" val="147737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#8a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276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t>abstract method in abstract class </a:t>
            </a:r>
          </a:p>
        </p:txBody>
      </p:sp>
      <p:sp>
        <p:nvSpPr>
          <p:cNvPr id="300036" name="Text Box 3"/>
          <p:cNvSpPr txBox="1">
            <a:spLocks noChangeArrowheads="1"/>
          </p:cNvSpPr>
          <p:nvPr/>
        </p:nvSpPr>
        <p:spPr bwMode="auto">
          <a:xfrm>
            <a:off x="1828800" y="2046515"/>
            <a:ext cx="83058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dirty="0">
                <a:cs typeface="Times New Roman" panose="02020603050405020304" pitchFamily="18" charset="0"/>
              </a:rPr>
              <a:t>An abstract method cannot be contained in a concrete class. If a subclass of an abstract superclass does not implement all the abstract methods, the subclass must be defined abstract. In other words, in a concrete subclass extended from an abstract class, all the abstract methods must be implemented, even if they are not used in the subclass. </a:t>
            </a:r>
          </a:p>
        </p:txBody>
      </p:sp>
    </p:spTree>
    <p:extLst>
      <p:ext uri="{BB962C8B-B14F-4D97-AF65-F5344CB8AC3E}">
        <p14:creationId xmlns:p14="http://schemas.microsoft.com/office/powerpoint/2010/main" val="128897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idx="4294967295"/>
          </p:nvPr>
        </p:nvSpPr>
        <p:spPr>
          <a:xfrm>
            <a:off x="1828800" y="228600"/>
            <a:ext cx="8610600" cy="914400"/>
          </a:xfrm>
          <a:noFill/>
        </p:spPr>
        <p:txBody>
          <a:bodyPr>
            <a:normAutofit fontScale="90000"/>
          </a:bodyPr>
          <a:lstStyle/>
          <a:p>
            <a:r>
              <a:rPr lang="en-US" altLang="en-US"/>
              <a:t>object cannot be created from abstract class </a:t>
            </a:r>
          </a:p>
        </p:txBody>
      </p:sp>
      <p:sp>
        <p:nvSpPr>
          <p:cNvPr id="301060" name="Text Box 3"/>
          <p:cNvSpPr txBox="1">
            <a:spLocks noChangeArrowheads="1"/>
          </p:cNvSpPr>
          <p:nvPr/>
        </p:nvSpPr>
        <p:spPr bwMode="auto">
          <a:xfrm>
            <a:off x="1828800" y="2057400"/>
            <a:ext cx="8534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An abstract class cannot be instantiated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but you can still define its constructors, which are invoked in the constructors of its subclasses. For instance, the constructors of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are invoked in the </a:t>
            </a:r>
            <a:r>
              <a:rPr lang="en-US" altLang="en-US" sz="3600" u="sng" dirty="0">
                <a:cs typeface="Times New Roman" panose="02020603050405020304" pitchFamily="18" charset="0"/>
              </a:rPr>
              <a:t>Bird</a:t>
            </a:r>
            <a:r>
              <a:rPr lang="en-US" altLang="en-US" sz="3600" dirty="0">
                <a:cs typeface="Times New Roman" panose="02020603050405020304" pitchFamily="18" charset="0"/>
              </a:rPr>
              <a:t> class and perhaps some other subclasses we may define.</a:t>
            </a:r>
          </a:p>
        </p:txBody>
      </p:sp>
    </p:spTree>
    <p:extLst>
      <p:ext uri="{BB962C8B-B14F-4D97-AF65-F5344CB8AC3E}">
        <p14:creationId xmlns:p14="http://schemas.microsoft.com/office/powerpoint/2010/main" val="266118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idx="4294967295"/>
          </p:nvPr>
        </p:nvSpPr>
        <p:spPr>
          <a:xfrm>
            <a:off x="1752600" y="228600"/>
            <a:ext cx="8610600" cy="1143000"/>
          </a:xfrm>
          <a:noFill/>
        </p:spPr>
        <p:txBody>
          <a:bodyPr>
            <a:normAutofit fontScale="90000"/>
          </a:bodyPr>
          <a:lstStyle/>
          <a:p>
            <a:r>
              <a:rPr lang="en-US" altLang="en-US"/>
              <a:t>abstract class without abstract method </a:t>
            </a:r>
          </a:p>
        </p:txBody>
      </p:sp>
      <p:sp>
        <p:nvSpPr>
          <p:cNvPr id="302084" name="Text Box 3"/>
          <p:cNvSpPr txBox="1">
            <a:spLocks noChangeArrowheads="1"/>
          </p:cNvSpPr>
          <p:nvPr/>
        </p:nvSpPr>
        <p:spPr bwMode="auto">
          <a:xfrm>
            <a:off x="1828800" y="18288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 class that contains abstract methods must be abstract. However, it is possible to define an abstract class that contains no abstract methods. In this case, you still cannot create instances of the class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This class is used as a base class for defining a new subclass. An abstract class may also contain concrete methods. </a:t>
            </a:r>
          </a:p>
        </p:txBody>
      </p:sp>
    </p:spTree>
    <p:extLst>
      <p:ext uri="{BB962C8B-B14F-4D97-AF65-F5344CB8AC3E}">
        <p14:creationId xmlns:p14="http://schemas.microsoft.com/office/powerpoint/2010/main" val="190563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09800" y="457200"/>
            <a:ext cx="7772400" cy="514350"/>
          </a:xfrm>
        </p:spPr>
        <p:txBody>
          <a:bodyPr>
            <a:normAutofit fontScale="90000"/>
          </a:bodyPr>
          <a:lstStyle/>
          <a:p>
            <a:r>
              <a:rPr lang="en-US" altLang="en-US">
                <a:latin typeface="Book Antiqua" panose="02040602050305030304" pitchFamily="18" charset="0"/>
              </a:rPr>
              <a:t>Object Composition</a:t>
            </a:r>
            <a:endParaRPr lang="en-US" altLang="en-US">
              <a:latin typeface="Book Antiqua" panose="02040602050305030304" pitchFamily="18" charset="0"/>
              <a:hlinkClick r:id="rId3" action="ppaction://program"/>
            </a:endParaRPr>
          </a:p>
        </p:txBody>
      </p:sp>
      <p:sp>
        <p:nvSpPr>
          <p:cNvPr id="18436" name="Rectangle 3"/>
          <p:cNvSpPr>
            <a:spLocks noGrp="1" noChangeArrowheads="1"/>
          </p:cNvSpPr>
          <p:nvPr>
            <p:ph type="body" idx="1"/>
          </p:nvPr>
        </p:nvSpPr>
        <p:spPr>
          <a:xfrm>
            <a:off x="1833564" y="1424709"/>
            <a:ext cx="8486775" cy="3219450"/>
          </a:xfrm>
        </p:spPr>
        <p:txBody>
          <a:bodyPr>
            <a:normAutofit lnSpcReduction="10000"/>
          </a:bodyPr>
          <a:lstStyle/>
          <a:p>
            <a:pPr marL="0" indent="0">
              <a:buNone/>
            </a:pPr>
            <a:r>
              <a:rPr lang="en-US" altLang="en-US" sz="2800" dirty="0"/>
              <a:t>Composition is actually a special case of the aggregation relationship. Aggregation models </a:t>
            </a:r>
            <a:r>
              <a:rPr lang="en-US" altLang="en-US" sz="2800" i="1" dirty="0"/>
              <a:t>has-a</a:t>
            </a:r>
            <a:r>
              <a:rPr lang="en-US" altLang="en-US" sz="2800" dirty="0"/>
              <a:t> relationships and represents an ownership relationship between two objects. The owner object is called an </a:t>
            </a:r>
            <a:r>
              <a:rPr lang="en-US" altLang="en-US" sz="2800" i="1" dirty="0"/>
              <a:t>aggregating object</a:t>
            </a:r>
            <a:r>
              <a:rPr lang="en-US" altLang="en-US" sz="2800" dirty="0"/>
              <a:t> and its class an </a:t>
            </a:r>
            <a:r>
              <a:rPr lang="en-US" altLang="en-US" sz="2800" i="1" dirty="0"/>
              <a:t>aggregating class</a:t>
            </a:r>
            <a:r>
              <a:rPr lang="en-US" altLang="en-US" sz="2800" dirty="0"/>
              <a:t>. The subject object is called an </a:t>
            </a:r>
            <a:r>
              <a:rPr lang="en-US" altLang="en-US" sz="2800" i="1" dirty="0"/>
              <a:t>aggregated object</a:t>
            </a:r>
            <a:r>
              <a:rPr lang="en-US" altLang="en-US" sz="2800" dirty="0"/>
              <a:t> and its class an </a:t>
            </a:r>
            <a:r>
              <a:rPr lang="en-US" altLang="en-US" sz="2800" i="1" dirty="0"/>
              <a:t>aggregated class</a:t>
            </a:r>
            <a:r>
              <a:rPr lang="en-US" altLang="en-US" sz="2800" dirty="0"/>
              <a:t>. </a:t>
            </a:r>
          </a:p>
        </p:txBody>
      </p:sp>
      <p:sp>
        <p:nvSpPr>
          <p:cNvPr id="18437" name="Rectangle 4"/>
          <p:cNvSpPr>
            <a:spLocks noChangeArrowheads="1"/>
          </p:cNvSpPr>
          <p:nvPr/>
        </p:nvSpPr>
        <p:spPr bwMode="auto">
          <a:xfrm>
            <a:off x="1524001" y="27711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38" name="Object 5"/>
          <p:cNvGraphicFramePr>
            <a:graphicFrameLocks noChangeAspect="1"/>
          </p:cNvGraphicFramePr>
          <p:nvPr/>
        </p:nvGraphicFramePr>
        <p:xfrm>
          <a:off x="1909764" y="4644159"/>
          <a:ext cx="8410575" cy="1771650"/>
        </p:xfrm>
        <a:graphic>
          <a:graphicData uri="http://schemas.openxmlformats.org/presentationml/2006/ole">
            <mc:AlternateContent xmlns:mc="http://schemas.openxmlformats.org/markup-compatibility/2006">
              <mc:Choice xmlns:v="urn:schemas-microsoft-com:vml" Requires="v">
                <p:oleObj spid="_x0000_s1026" name="Picture" r:id="rId4" imgW="4059936" imgH="851916" progId="Word.Picture.8">
                  <p:embed/>
                </p:oleObj>
              </mc:Choice>
              <mc:Fallback>
                <p:oleObj name="Picture" r:id="rId4" imgW="4059936" imgH="851916" progId="Word.Picture.8">
                  <p:embed/>
                  <p:pic>
                    <p:nvPicPr>
                      <p:cNvPr id="1843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4" y="4644159"/>
                        <a:ext cx="8410575" cy="1771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14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idx="4294967295"/>
          </p:nvPr>
        </p:nvSpPr>
        <p:spPr>
          <a:xfrm>
            <a:off x="1752600" y="228600"/>
            <a:ext cx="8686800" cy="1143000"/>
          </a:xfrm>
          <a:noFill/>
        </p:spPr>
        <p:txBody>
          <a:bodyPr>
            <a:normAutofit fontScale="90000"/>
          </a:bodyPr>
          <a:lstStyle/>
          <a:p>
            <a:r>
              <a:rPr lang="en-US" altLang="en-US"/>
              <a:t>superclass of abstract class may be concrete </a:t>
            </a:r>
          </a:p>
        </p:txBody>
      </p:sp>
      <p:sp>
        <p:nvSpPr>
          <p:cNvPr id="303108" name="Text Box 3"/>
          <p:cNvSpPr txBox="1">
            <a:spLocks noChangeArrowheads="1"/>
          </p:cNvSpPr>
          <p:nvPr/>
        </p:nvSpPr>
        <p:spPr bwMode="auto">
          <a:xfrm>
            <a:off x="1828800" y="1828801"/>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 subclass can be abstract even if its superclass is concrete. For example, the </a:t>
            </a:r>
            <a:r>
              <a:rPr lang="en-US" altLang="en-US" sz="3600" u="sng" dirty="0">
                <a:cs typeface="Times New Roman" panose="02020603050405020304" pitchFamily="18" charset="0"/>
              </a:rPr>
              <a:t>Object</a:t>
            </a:r>
            <a:r>
              <a:rPr lang="en-US" altLang="en-US" sz="3600" dirty="0">
                <a:cs typeface="Times New Roman" panose="02020603050405020304" pitchFamily="18" charset="0"/>
              </a:rPr>
              <a:t> class is concrete, but its subclasses, such as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may be abstract.</a:t>
            </a:r>
          </a:p>
        </p:txBody>
      </p:sp>
    </p:spTree>
    <p:extLst>
      <p:ext uri="{BB962C8B-B14F-4D97-AF65-F5344CB8AC3E}">
        <p14:creationId xmlns:p14="http://schemas.microsoft.com/office/powerpoint/2010/main" val="189522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idx="4294967295"/>
          </p:nvPr>
        </p:nvSpPr>
        <p:spPr>
          <a:xfrm>
            <a:off x="1752600" y="228600"/>
            <a:ext cx="8763000" cy="1143000"/>
          </a:xfrm>
          <a:noFill/>
        </p:spPr>
        <p:txBody>
          <a:bodyPr>
            <a:normAutofit fontScale="90000"/>
          </a:bodyPr>
          <a:lstStyle/>
          <a:p>
            <a:r>
              <a:rPr lang="en-US" altLang="en-US"/>
              <a:t>concrete method overridden to be abstract </a:t>
            </a:r>
          </a:p>
        </p:txBody>
      </p:sp>
      <p:sp>
        <p:nvSpPr>
          <p:cNvPr id="304132" name="Text Box 3"/>
          <p:cNvSpPr txBox="1">
            <a:spLocks noChangeArrowheads="1"/>
          </p:cNvSpPr>
          <p:nvPr/>
        </p:nvSpPr>
        <p:spPr bwMode="auto">
          <a:xfrm>
            <a:off x="1752600" y="1676401"/>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a:cs typeface="Times New Roman" panose="02020603050405020304" pitchFamily="18" charset="0"/>
              </a:rPr>
              <a:t>A subclass can override a method from its superclass to define it </a:t>
            </a:r>
            <a:r>
              <a:rPr lang="en-US" altLang="en-US" sz="3600" u="sng">
                <a:cs typeface="Times New Roman" panose="02020603050405020304" pitchFamily="18" charset="0"/>
              </a:rPr>
              <a:t>abstract</a:t>
            </a:r>
            <a:r>
              <a:rPr lang="en-US" altLang="en-US" sz="3600">
                <a:cs typeface="Times New Roman" panose="02020603050405020304" pitchFamily="18" charset="0"/>
              </a:rPr>
              <a:t>. This is rare, but useful when the implementation of the method in the superclass becomes invalid in the subclass. In this case, the subclass must be defined abstract. </a:t>
            </a:r>
          </a:p>
        </p:txBody>
      </p:sp>
    </p:spTree>
    <p:extLst>
      <p:ext uri="{BB962C8B-B14F-4D97-AF65-F5344CB8AC3E}">
        <p14:creationId xmlns:p14="http://schemas.microsoft.com/office/powerpoint/2010/main" val="115150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t>abstract class as type </a:t>
            </a:r>
          </a:p>
        </p:txBody>
      </p:sp>
      <p:sp>
        <p:nvSpPr>
          <p:cNvPr id="305156" name="Text Box 3"/>
          <p:cNvSpPr txBox="1">
            <a:spLocks noChangeArrowheads="1"/>
          </p:cNvSpPr>
          <p:nvPr/>
        </p:nvSpPr>
        <p:spPr bwMode="auto">
          <a:xfrm>
            <a:off x="1752600" y="1295401"/>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You cannot create an instance from an abstract class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but an abstract class can be used as a data type. Therefore, the following statement, which creates an array whose elements are of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type, is correct. </a:t>
            </a:r>
          </a:p>
          <a:p>
            <a:pPr>
              <a:spcBef>
                <a:spcPct val="50000"/>
              </a:spcBef>
            </a:pPr>
            <a:r>
              <a:rPr lang="en-US" altLang="en-US" sz="2800" u="sng" dirty="0">
                <a:cs typeface="Times New Roman" panose="02020603050405020304" pitchFamily="18" charset="0"/>
              </a:rPr>
              <a:t>Animal[] a1 = new Animal[10];</a:t>
            </a:r>
          </a:p>
        </p:txBody>
      </p:sp>
    </p:spTree>
    <p:extLst>
      <p:ext uri="{BB962C8B-B14F-4D97-AF65-F5344CB8AC3E}">
        <p14:creationId xmlns:p14="http://schemas.microsoft.com/office/powerpoint/2010/main" val="374681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lstStyle/>
          <a:p>
            <a:r>
              <a:rPr lang="en-US" dirty="0"/>
              <a:t>We have seen many instances of inheritance in Java. In any inheritance relationship we have observed, there has been an important factor.</a:t>
            </a:r>
          </a:p>
          <a:p>
            <a:pPr lvl="1"/>
            <a:r>
              <a:rPr lang="en-US" dirty="0"/>
              <a:t>A subclass can only ever have a single superclass.</a:t>
            </a:r>
          </a:p>
          <a:p>
            <a:pPr lvl="1"/>
            <a:r>
              <a:rPr lang="en-US" dirty="0"/>
              <a:t>That is, we cannot directly extend more than one class.</a:t>
            </a:r>
          </a:p>
          <a:p>
            <a:pPr lvl="1"/>
            <a:r>
              <a:rPr lang="en-US" dirty="0"/>
              <a:t>On the other hand, we do know that a superclass can have many subclasses.</a:t>
            </a:r>
          </a:p>
        </p:txBody>
      </p:sp>
    </p:spTree>
    <p:extLst>
      <p:ext uri="{BB962C8B-B14F-4D97-AF65-F5344CB8AC3E}">
        <p14:creationId xmlns:p14="http://schemas.microsoft.com/office/powerpoint/2010/main" val="297587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Inheritance</a:t>
            </a:r>
            <a:endParaRPr lang="en-US" dirty="0"/>
          </a:p>
        </p:txBody>
      </p:sp>
      <p:sp>
        <p:nvSpPr>
          <p:cNvPr id="3" name="Content Placeholder 2"/>
          <p:cNvSpPr>
            <a:spLocks noGrp="1"/>
          </p:cNvSpPr>
          <p:nvPr>
            <p:ph idx="1"/>
          </p:nvPr>
        </p:nvSpPr>
        <p:spPr/>
        <p:txBody>
          <a:bodyPr>
            <a:normAutofit/>
          </a:bodyPr>
          <a:lstStyle/>
          <a:p>
            <a:r>
              <a:rPr lang="en-US" dirty="0"/>
              <a:t>To this point, we have been focusing on single inheritance.</a:t>
            </a:r>
          </a:p>
          <a:p>
            <a:pPr lvl="1"/>
            <a:r>
              <a:rPr lang="en-US" dirty="0"/>
              <a:t>That is, any class we create would only ever extend a single class.</a:t>
            </a:r>
          </a:p>
          <a:p>
            <a:pPr lvl="1"/>
            <a:endParaRPr lang="en-US" dirty="0"/>
          </a:p>
          <a:p>
            <a:r>
              <a:rPr lang="en-US" dirty="0"/>
              <a:t>In computer science, there is also the notion of multiple inheritance.</a:t>
            </a:r>
          </a:p>
          <a:p>
            <a:endParaRPr lang="en-US" dirty="0"/>
          </a:p>
          <a:p>
            <a:r>
              <a:rPr lang="en-US" dirty="0"/>
              <a:t>As we’ll see, Java does not actually allow us to perform multiple inheritance.</a:t>
            </a:r>
          </a:p>
          <a:p>
            <a:endParaRPr lang="en-US" dirty="0"/>
          </a:p>
          <a:p>
            <a:r>
              <a:rPr lang="en-US" dirty="0"/>
              <a:t>Why is this?</a:t>
            </a:r>
          </a:p>
          <a:p>
            <a:pPr lvl="1"/>
            <a:r>
              <a:rPr lang="en-US" dirty="0"/>
              <a:t>First, let us formally define multiple inheritance.</a:t>
            </a:r>
          </a:p>
        </p:txBody>
      </p:sp>
    </p:spTree>
    <p:extLst>
      <p:ext uri="{BB962C8B-B14F-4D97-AF65-F5344CB8AC3E}">
        <p14:creationId xmlns:p14="http://schemas.microsoft.com/office/powerpoint/2010/main" val="2795824146"/>
      </p:ext>
    </p:extLst>
  </p:cSld>
  <p:clrMapOvr>
    <a:masterClrMapping/>
  </p:clrMapOvr>
  <mc:AlternateContent xmlns:mc="http://schemas.openxmlformats.org/markup-compatibility/2006" xmlns:p14="http://schemas.microsoft.com/office/powerpoint/2010/main">
    <mc:Choice Requires="p14">
      <p:transition spd="slow" p14:dur="2000" advTm="43412"/>
    </mc:Choice>
    <mc:Fallback xmlns="">
      <p:transition spd="slow" advTm="4341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Inheritance</a:t>
            </a:r>
            <a:endParaRPr lang="en-US" dirty="0"/>
          </a:p>
        </p:txBody>
      </p:sp>
      <p:sp>
        <p:nvSpPr>
          <p:cNvPr id="3" name="Content Placeholder 2"/>
          <p:cNvSpPr>
            <a:spLocks noGrp="1"/>
          </p:cNvSpPr>
          <p:nvPr>
            <p:ph idx="1"/>
          </p:nvPr>
        </p:nvSpPr>
        <p:spPr>
          <a:xfrm>
            <a:off x="1104900" y="1600200"/>
            <a:ext cx="9982200" cy="2585434"/>
          </a:xfrm>
        </p:spPr>
        <p:txBody>
          <a:bodyPr>
            <a:normAutofit/>
          </a:bodyPr>
          <a:lstStyle/>
          <a:p>
            <a:r>
              <a:rPr lang="en-US" dirty="0"/>
              <a:t>Multiple inheritance is inheritance in which our subclass inherits directly from two or more classes.</a:t>
            </a:r>
          </a:p>
          <a:p>
            <a:r>
              <a:rPr lang="en-US" dirty="0"/>
              <a:t>That is, the subclass has two or more </a:t>
            </a:r>
            <a:r>
              <a:rPr lang="en-US" dirty="0" err="1"/>
              <a:t>superclasses</a:t>
            </a:r>
            <a:r>
              <a:rPr lang="en-US" dirty="0"/>
              <a:t> from which it inherits!</a:t>
            </a:r>
          </a:p>
          <a:p>
            <a:r>
              <a:rPr lang="en-US" dirty="0"/>
              <a:t>As an example, consider a class Fish.</a:t>
            </a:r>
          </a:p>
          <a:p>
            <a:pPr lvl="1"/>
            <a:r>
              <a:rPr lang="en-US" dirty="0"/>
              <a:t>We know a Fish is an animal.</a:t>
            </a:r>
          </a:p>
          <a:p>
            <a:pPr lvl="1"/>
            <a:r>
              <a:rPr lang="en-US" dirty="0"/>
              <a:t>We know a Fish is also food.</a:t>
            </a:r>
          </a:p>
          <a:p>
            <a:pPr lvl="1"/>
            <a:r>
              <a:rPr lang="en-US" dirty="0"/>
              <a:t>We could imagine that the subclass Fish could inherit from both of these classes.</a:t>
            </a:r>
          </a:p>
          <a:p>
            <a:pPr lvl="1"/>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881215" y="4185634"/>
            <a:ext cx="4000656" cy="2419001"/>
          </a:xfrm>
          <a:prstGeom prst="rect">
            <a:avLst/>
          </a:prstGeom>
        </p:spPr>
      </p:pic>
    </p:spTree>
    <p:extLst>
      <p:ext uri="{BB962C8B-B14F-4D97-AF65-F5344CB8AC3E}">
        <p14:creationId xmlns:p14="http://schemas.microsoft.com/office/powerpoint/2010/main" val="2501998550"/>
      </p:ext>
    </p:extLst>
  </p:cSld>
  <p:clrMapOvr>
    <a:masterClrMapping/>
  </p:clrMapOvr>
  <mc:AlternateContent xmlns:mc="http://schemas.openxmlformats.org/markup-compatibility/2006" xmlns:p14="http://schemas.microsoft.com/office/powerpoint/2010/main">
    <mc:Choice Requires="p14">
      <p:transition spd="slow" p14:dur="2000" advTm="55698"/>
    </mc:Choice>
    <mc:Fallback xmlns="">
      <p:transition spd="slow" advTm="5569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Inheritance</a:t>
            </a:r>
            <a:endParaRPr lang="en-US" dirty="0"/>
          </a:p>
        </p:txBody>
      </p:sp>
      <p:sp>
        <p:nvSpPr>
          <p:cNvPr id="3" name="Content Placeholder 2"/>
          <p:cNvSpPr>
            <a:spLocks noGrp="1"/>
          </p:cNvSpPr>
          <p:nvPr>
            <p:ph idx="1"/>
          </p:nvPr>
        </p:nvSpPr>
        <p:spPr>
          <a:xfrm>
            <a:off x="1104900" y="1600200"/>
            <a:ext cx="9982200" cy="4620296"/>
          </a:xfrm>
        </p:spPr>
        <p:txBody>
          <a:bodyPr/>
          <a:lstStyle/>
          <a:p>
            <a:r>
              <a:rPr lang="en-US" dirty="0"/>
              <a:t>We can see how this would be useful.</a:t>
            </a:r>
          </a:p>
          <a:p>
            <a:endParaRPr lang="en-US" dirty="0"/>
          </a:p>
          <a:p>
            <a:r>
              <a:rPr lang="en-US" dirty="0"/>
              <a:t>Why does Java not allow us to use multiple inheritance?</a:t>
            </a:r>
          </a:p>
          <a:p>
            <a:pPr lvl="1"/>
            <a:r>
              <a:rPr lang="en-US" dirty="0"/>
              <a:t>It can make a difficult concept even more complex!</a:t>
            </a:r>
          </a:p>
          <a:p>
            <a:pPr lvl="1"/>
            <a:endParaRPr lang="en-US" dirty="0"/>
          </a:p>
          <a:p>
            <a:r>
              <a:rPr lang="en-US" dirty="0"/>
              <a:t>Some languages allow multiple inheritance.</a:t>
            </a:r>
          </a:p>
          <a:p>
            <a:pPr lvl="1"/>
            <a:r>
              <a:rPr lang="en-US" dirty="0"/>
              <a:t>C++ and Python</a:t>
            </a:r>
          </a:p>
          <a:p>
            <a:pPr lvl="1"/>
            <a:endParaRPr lang="en-US" dirty="0"/>
          </a:p>
          <a:p>
            <a:r>
              <a:rPr lang="en-US" dirty="0"/>
              <a:t>Others don’t, but allow us to mimic multiple inheritance.</a:t>
            </a:r>
          </a:p>
          <a:p>
            <a:pPr lvl="1"/>
            <a:r>
              <a:rPr lang="en-US" dirty="0"/>
              <a:t>Java, Ruby, and C#</a:t>
            </a:r>
          </a:p>
          <a:p>
            <a:endParaRPr lang="en-US" dirty="0"/>
          </a:p>
          <a:p>
            <a:endParaRPr lang="en-US" dirty="0"/>
          </a:p>
          <a:p>
            <a:endParaRPr lang="en-US" dirty="0"/>
          </a:p>
        </p:txBody>
      </p:sp>
    </p:spTree>
    <p:extLst>
      <p:ext uri="{BB962C8B-B14F-4D97-AF65-F5344CB8AC3E}">
        <p14:creationId xmlns:p14="http://schemas.microsoft.com/office/powerpoint/2010/main" val="3600174890"/>
      </p:ext>
    </p:extLst>
  </p:cSld>
  <p:clrMapOvr>
    <a:masterClrMapping/>
  </p:clrMapOvr>
  <mc:AlternateContent xmlns:mc="http://schemas.openxmlformats.org/markup-compatibility/2006" xmlns:p14="http://schemas.microsoft.com/office/powerpoint/2010/main">
    <mc:Choice Requires="p14">
      <p:transition spd="slow" p14:dur="2000" advTm="72129"/>
    </mc:Choice>
    <mc:Fallback xmlns="">
      <p:transition spd="slow" advTm="7212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lstStyle/>
          <a:p>
            <a:r>
              <a:rPr lang="en-US" dirty="0"/>
              <a:t>Let us look at a famous example as to why multiple inheritance can be troublesome.</a:t>
            </a:r>
          </a:p>
          <a:p>
            <a:endParaRPr lang="en-US" dirty="0"/>
          </a:p>
          <a:p>
            <a:r>
              <a:rPr lang="en-US" dirty="0"/>
              <a:t>When using multiple inheritance, we can encounter an issue known as the ‘Deadly Diamond of Death’.</a:t>
            </a:r>
          </a:p>
          <a:p>
            <a:pPr lvl="1"/>
            <a:r>
              <a:rPr lang="en-US" dirty="0">
                <a:hlinkClick r:id="rId2"/>
              </a:rPr>
              <a:t>http://en.wikipedia.org/wiki/Multiple_inheritance</a:t>
            </a:r>
            <a:endParaRPr lang="en-US" dirty="0"/>
          </a:p>
          <a:p>
            <a:pPr lvl="1"/>
            <a:endParaRPr lang="en-US" dirty="0"/>
          </a:p>
          <a:p>
            <a:r>
              <a:rPr lang="en-US" dirty="0"/>
              <a:t>Consider the example in this article</a:t>
            </a:r>
          </a:p>
          <a:p>
            <a:pPr lvl="1"/>
            <a:r>
              <a:rPr lang="en-US" dirty="0"/>
              <a:t>We have four classes: A, B, C, and D.</a:t>
            </a:r>
          </a:p>
        </p:txBody>
      </p:sp>
    </p:spTree>
    <p:extLst>
      <p:ext uri="{BB962C8B-B14F-4D97-AF65-F5344CB8AC3E}">
        <p14:creationId xmlns:p14="http://schemas.microsoft.com/office/powerpoint/2010/main" val="233402030"/>
      </p:ext>
    </p:extLst>
  </p:cSld>
  <p:clrMapOvr>
    <a:masterClrMapping/>
  </p:clrMapOvr>
  <mc:AlternateContent xmlns:mc="http://schemas.openxmlformats.org/markup-compatibility/2006" xmlns:p14="http://schemas.microsoft.com/office/powerpoint/2010/main">
    <mc:Choice Requires="p14">
      <p:transition spd="slow" p14:dur="2000" advTm="23570"/>
    </mc:Choice>
    <mc:Fallback xmlns="">
      <p:transition spd="slow" advTm="2357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a:xfrm>
            <a:off x="1104900" y="1600199"/>
            <a:ext cx="6995911" cy="4221051"/>
          </a:xfrm>
        </p:spPr>
        <p:txBody>
          <a:bodyPr>
            <a:normAutofit/>
          </a:bodyPr>
          <a:lstStyle/>
          <a:p>
            <a:r>
              <a:rPr lang="en-US" dirty="0"/>
              <a:t>Classes B and C inherit directly from a superclass A.</a:t>
            </a:r>
          </a:p>
          <a:p>
            <a:pPr lvl="1"/>
            <a:r>
              <a:rPr lang="en-US" dirty="0"/>
              <a:t>This is single inheritance, and causes no issue on its own.</a:t>
            </a:r>
          </a:p>
          <a:p>
            <a:pPr lvl="1"/>
            <a:endParaRPr lang="en-US" dirty="0"/>
          </a:p>
          <a:p>
            <a:r>
              <a:rPr lang="en-US" dirty="0"/>
              <a:t>Then, class D, inherits from both B and C.</a:t>
            </a:r>
          </a:p>
          <a:p>
            <a:pPr lvl="1"/>
            <a:r>
              <a:rPr lang="en-US" dirty="0"/>
              <a:t>This is multiple inheritance. Class D has two </a:t>
            </a:r>
            <a:r>
              <a:rPr lang="en-US" dirty="0" err="1"/>
              <a:t>superclasses</a:t>
            </a:r>
            <a:r>
              <a:rPr lang="en-US" dirty="0"/>
              <a:t>: B and C.</a:t>
            </a:r>
          </a:p>
          <a:p>
            <a:pPr lvl="1"/>
            <a:endParaRPr lang="en-US" dirty="0"/>
          </a:p>
          <a:p>
            <a:r>
              <a:rPr lang="en-US" dirty="0"/>
              <a:t>This produces an inheritance diagram from the article.</a:t>
            </a:r>
          </a:p>
          <a:p>
            <a:endParaRPr lang="en-US" dirty="0"/>
          </a:p>
          <a:p>
            <a:r>
              <a:rPr lang="en-US" dirty="0"/>
              <a:t>As you can see, the shape is like a diamond, hence the name.</a:t>
            </a:r>
          </a:p>
          <a:p>
            <a:pPr marL="0" indent="0">
              <a:buNone/>
            </a:pPr>
            <a:endParaRPr lang="en-US" dirty="0"/>
          </a:p>
        </p:txBody>
      </p:sp>
      <p:pic>
        <p:nvPicPr>
          <p:cNvPr id="8194" name="Picture 2" descr="File:Diamond inheritanc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240" y="2746084"/>
            <a:ext cx="1714500" cy="25717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29001787"/>
      </p:ext>
    </p:extLst>
  </p:cSld>
  <p:clrMapOvr>
    <a:masterClrMapping/>
  </p:clrMapOvr>
  <mc:AlternateContent xmlns:mc="http://schemas.openxmlformats.org/markup-compatibility/2006" xmlns:p14="http://schemas.microsoft.com/office/powerpoint/2010/main">
    <mc:Choice Requires="p14">
      <p:transition spd="slow" p14:dur="2000" advTm="42781"/>
    </mc:Choice>
    <mc:Fallback xmlns="">
      <p:transition spd="slow" advTm="4278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a:xfrm>
            <a:off x="1104900" y="1600199"/>
            <a:ext cx="6995911" cy="4774843"/>
          </a:xfrm>
        </p:spPr>
        <p:txBody>
          <a:bodyPr/>
          <a:lstStyle/>
          <a:p>
            <a:r>
              <a:rPr lang="en-US" dirty="0"/>
              <a:t>Why is this an issue? </a:t>
            </a:r>
          </a:p>
          <a:p>
            <a:endParaRPr lang="en-US" dirty="0"/>
          </a:p>
          <a:p>
            <a:r>
              <a:rPr lang="en-US" dirty="0"/>
              <a:t>Say we have a method in A, called m().</a:t>
            </a:r>
          </a:p>
          <a:p>
            <a:endParaRPr lang="en-US" dirty="0"/>
          </a:p>
          <a:p>
            <a:r>
              <a:rPr lang="en-US" dirty="0"/>
              <a:t>Say we override this method m() </a:t>
            </a:r>
            <a:r>
              <a:rPr lang="en-US"/>
              <a:t>in B</a:t>
            </a:r>
            <a:r>
              <a:rPr lang="en-US" dirty="0"/>
              <a:t>.</a:t>
            </a:r>
          </a:p>
          <a:p>
            <a:endParaRPr lang="en-US" dirty="0"/>
          </a:p>
          <a:p>
            <a:r>
              <a:rPr lang="en-US" dirty="0"/>
              <a:t>Say we do not override this method in D.</a:t>
            </a:r>
          </a:p>
          <a:p>
            <a:endParaRPr lang="en-US" dirty="0"/>
          </a:p>
          <a:p>
            <a:r>
              <a:rPr lang="en-US" dirty="0"/>
              <a:t>The question becomes: Which version of m() will D use?</a:t>
            </a:r>
          </a:p>
        </p:txBody>
      </p:sp>
      <p:pic>
        <p:nvPicPr>
          <p:cNvPr id="8194" name="Picture 2" descr="File:Diamond inheritanc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240" y="2746084"/>
            <a:ext cx="1714500" cy="25717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03799215"/>
      </p:ext>
    </p:extLst>
  </p:cSld>
  <p:clrMapOvr>
    <a:masterClrMapping/>
  </p:clrMapOvr>
  <mc:AlternateContent xmlns:mc="http://schemas.openxmlformats.org/markup-compatibility/2006" xmlns:p14="http://schemas.microsoft.com/office/powerpoint/2010/main">
    <mc:Choice Requires="p14">
      <p:transition spd="slow" p14:dur="2000" advTm="103569"/>
    </mc:Choice>
    <mc:Fallback xmlns="">
      <p:transition spd="slow" advTm="1035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420586" y="337571"/>
            <a:ext cx="7772400" cy="914400"/>
          </a:xfrm>
        </p:spPr>
        <p:txBody>
          <a:bodyPr/>
          <a:lstStyle/>
          <a:p>
            <a:r>
              <a:rPr lang="en-US" altLang="en-US" dirty="0"/>
              <a:t>Array of Objects, cont.</a:t>
            </a:r>
          </a:p>
        </p:txBody>
      </p:sp>
      <p:sp>
        <p:nvSpPr>
          <p:cNvPr id="373763" name="Rectangle 3"/>
          <p:cNvSpPr>
            <a:spLocks noChangeArrowheads="1"/>
          </p:cNvSpPr>
          <p:nvPr/>
        </p:nvSpPr>
        <p:spPr bwMode="auto">
          <a:xfrm>
            <a:off x="4122738" y="28844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3764" name="Rectangle 4"/>
          <p:cNvSpPr>
            <a:spLocks noGrp="1" noChangeArrowheads="1"/>
          </p:cNvSpPr>
          <p:nvPr>
            <p:ph type="body" idx="1"/>
          </p:nvPr>
        </p:nvSpPr>
        <p:spPr>
          <a:xfrm>
            <a:off x="1077686" y="1491343"/>
            <a:ext cx="8458200" cy="4038600"/>
          </a:xfrm>
          <a:noFill/>
          <a:ln/>
        </p:spPr>
        <p:txBody>
          <a:bodyPr/>
          <a:lstStyle/>
          <a:p>
            <a:pPr>
              <a:buFont typeface="Monotype Sorts" pitchFamily="2" charset="2"/>
              <a:buNone/>
            </a:pPr>
            <a:r>
              <a:rPr lang="en-US" altLang="en-US" sz="4000" dirty="0"/>
              <a:t>Summarizing the areas of the circles</a:t>
            </a:r>
          </a:p>
          <a:p>
            <a:pPr>
              <a:buFont typeface="Monotype Sorts" pitchFamily="2" charset="2"/>
              <a:buNone/>
            </a:pPr>
            <a:r>
              <a:rPr lang="en-US" altLang="en-US" sz="3400" dirty="0"/>
              <a:t> </a:t>
            </a:r>
          </a:p>
        </p:txBody>
      </p:sp>
      <p:pic>
        <p:nvPicPr>
          <p:cNvPr id="3" name="Picture 2"/>
          <p:cNvPicPr>
            <a:picLocks noChangeAspect="1"/>
          </p:cNvPicPr>
          <p:nvPr/>
        </p:nvPicPr>
        <p:blipFill>
          <a:blip r:embed="rId2"/>
          <a:stretch>
            <a:fillRect/>
          </a:stretch>
        </p:blipFill>
        <p:spPr>
          <a:xfrm>
            <a:off x="1503587" y="2884488"/>
            <a:ext cx="8565697" cy="3818443"/>
          </a:xfrm>
          <a:prstGeom prst="rect">
            <a:avLst/>
          </a:prstGeom>
        </p:spPr>
      </p:pic>
    </p:spTree>
    <p:extLst>
      <p:ext uri="{BB962C8B-B14F-4D97-AF65-F5344CB8AC3E}">
        <p14:creationId xmlns:p14="http://schemas.microsoft.com/office/powerpoint/2010/main" val="300708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lstStyle/>
          <a:p>
            <a:r>
              <a:rPr lang="en-US" dirty="0"/>
              <a:t>As stated, Java does not allow pure multiple inheritance.</a:t>
            </a:r>
          </a:p>
          <a:p>
            <a:endParaRPr lang="en-US" dirty="0"/>
          </a:p>
          <a:p>
            <a:r>
              <a:rPr lang="en-US" dirty="0"/>
              <a:t>It does allow us to mimic multiple inheritance, however.</a:t>
            </a:r>
          </a:p>
          <a:p>
            <a:endParaRPr lang="en-US" dirty="0"/>
          </a:p>
          <a:p>
            <a:r>
              <a:rPr lang="en-US" dirty="0"/>
              <a:t>We do so by using interfaces.</a:t>
            </a:r>
          </a:p>
          <a:p>
            <a:pPr lvl="1"/>
            <a:r>
              <a:rPr lang="en-US" dirty="0"/>
              <a:t>These are similar to abstract classes and we’ll go over these in two weeks.</a:t>
            </a:r>
          </a:p>
        </p:txBody>
      </p:sp>
    </p:spTree>
    <p:extLst>
      <p:ext uri="{BB962C8B-B14F-4D97-AF65-F5344CB8AC3E}">
        <p14:creationId xmlns:p14="http://schemas.microsoft.com/office/powerpoint/2010/main" val="137941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#8b</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8078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normAutofit/>
          </a:bodyPr>
          <a:lstStyle/>
          <a:p>
            <a:r>
              <a:rPr lang="en-US" dirty="0"/>
              <a:t>You may have seen before, that we can declare a reference variable to be of one type, yet it points to a different type of object.</a:t>
            </a:r>
          </a:p>
          <a:p>
            <a:pPr lvl="1"/>
            <a:r>
              <a:rPr lang="en-US" dirty="0"/>
              <a:t>We are able to do this in inheritance relationships and this goes back to the idea of polymorphism.</a:t>
            </a:r>
          </a:p>
          <a:p>
            <a:pPr lvl="1"/>
            <a:r>
              <a:rPr lang="en-US" dirty="0"/>
              <a:t>An instance of the subtype can be used when we call for an instance of the supertype.</a:t>
            </a:r>
          </a:p>
          <a:p>
            <a:pPr lvl="1"/>
            <a:endParaRPr lang="en-US" dirty="0"/>
          </a:p>
          <a:p>
            <a:pPr lvl="1"/>
            <a:endParaRPr lang="en-US" dirty="0"/>
          </a:p>
          <a:p>
            <a:r>
              <a:rPr lang="en-US" dirty="0"/>
              <a:t>Similarly, in the last example, we saw we could pass subtype objects to methods which call for a supertype object.</a:t>
            </a:r>
          </a:p>
          <a:p>
            <a:pPr lvl="1"/>
            <a:r>
              <a:rPr lang="en-US" dirty="0"/>
              <a:t>m(new GraduateStudent());</a:t>
            </a:r>
          </a:p>
          <a:p>
            <a:pPr lvl="1"/>
            <a:r>
              <a:rPr lang="en-US" dirty="0"/>
              <a:t>m(new Student());</a:t>
            </a:r>
          </a:p>
          <a:p>
            <a:pPr lvl="1"/>
            <a:r>
              <a:rPr lang="en-US" dirty="0"/>
              <a:t>m(new Person());</a:t>
            </a:r>
          </a:p>
          <a:p>
            <a:pPr lvl="1"/>
            <a:r>
              <a:rPr lang="en-US" dirty="0"/>
              <a:t>m(new Object());</a:t>
            </a:r>
          </a:p>
          <a:p>
            <a:pPr lvl="1"/>
            <a:endParaRPr lang="en-US" dirty="0"/>
          </a:p>
          <a:p>
            <a:pPr lvl="1"/>
            <a:endParaRPr lang="en-US" dirty="0"/>
          </a:p>
        </p:txBody>
      </p:sp>
    </p:spTree>
    <p:extLst>
      <p:ext uri="{BB962C8B-B14F-4D97-AF65-F5344CB8AC3E}">
        <p14:creationId xmlns:p14="http://schemas.microsoft.com/office/powerpoint/2010/main" val="728097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normAutofit/>
          </a:bodyPr>
          <a:lstStyle/>
          <a:p>
            <a:r>
              <a:rPr lang="en-US" dirty="0"/>
              <a:t>What is actually going on here?</a:t>
            </a:r>
          </a:p>
          <a:p>
            <a:r>
              <a:rPr lang="en-US" dirty="0"/>
              <a:t>How can we pass an instance of a subtype object when we expect an instance of the supertype?</a:t>
            </a:r>
          </a:p>
          <a:p>
            <a:r>
              <a:rPr lang="en-US" dirty="0"/>
              <a:t>As it turns out, this does not happen magically. Once again, the Java compiler is changing our code at compile time to make sure such a thing is possible.</a:t>
            </a:r>
          </a:p>
          <a:p>
            <a:r>
              <a:rPr lang="en-US" dirty="0"/>
              <a:t>Specifically, Java is implicitly performing a cast operation.</a:t>
            </a:r>
          </a:p>
          <a:p>
            <a:pPr lvl="1"/>
            <a:r>
              <a:rPr lang="en-US" dirty="0"/>
              <a:t>Hopefully you’ve seen casting in ICS 140. If not, you can get a quick refresher in section 2.15.</a:t>
            </a:r>
          </a:p>
          <a:p>
            <a:pPr lvl="1"/>
            <a:r>
              <a:rPr lang="en-US" dirty="0"/>
              <a:t>Casting is simply the process of turning one type into another.</a:t>
            </a:r>
          </a:p>
          <a:p>
            <a:pPr lvl="1"/>
            <a:r>
              <a:rPr lang="en-US" dirty="0"/>
              <a:t>In section 2.15, you can see examples for the primitive data types: ints/doubles/chars.</a:t>
            </a:r>
          </a:p>
          <a:p>
            <a:pPr lvl="1"/>
            <a:r>
              <a:rPr lang="en-US" dirty="0"/>
              <a:t>We will be concerned with casting one type of object to another.</a:t>
            </a:r>
          </a:p>
        </p:txBody>
      </p:sp>
    </p:spTree>
    <p:extLst>
      <p:ext uri="{BB962C8B-B14F-4D97-AF65-F5344CB8AC3E}">
        <p14:creationId xmlns:p14="http://schemas.microsoft.com/office/powerpoint/2010/main" val="207361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a:t>
            </a:r>
          </a:p>
        </p:txBody>
      </p:sp>
      <p:sp>
        <p:nvSpPr>
          <p:cNvPr id="3" name="Content Placeholder 2"/>
          <p:cNvSpPr>
            <a:spLocks noGrp="1"/>
          </p:cNvSpPr>
          <p:nvPr>
            <p:ph idx="1"/>
          </p:nvPr>
        </p:nvSpPr>
        <p:spPr/>
        <p:txBody>
          <a:bodyPr>
            <a:normAutofit lnSpcReduction="10000"/>
          </a:bodyPr>
          <a:lstStyle/>
          <a:p>
            <a:r>
              <a:rPr lang="en-US" dirty="0"/>
              <a:t>So, consider once more the following example,</a:t>
            </a:r>
          </a:p>
          <a:p>
            <a:pPr lvl="1"/>
            <a:r>
              <a:rPr lang="en-US" dirty="0"/>
              <a:t>m(new Student());</a:t>
            </a:r>
          </a:p>
          <a:p>
            <a:pPr lvl="1"/>
            <a:endParaRPr lang="en-US" dirty="0"/>
          </a:p>
          <a:p>
            <a:r>
              <a:rPr lang="en-US" dirty="0"/>
              <a:t>As I mentioned, Java is implicitly casting in this situation. What does this look like?</a:t>
            </a:r>
          </a:p>
          <a:p>
            <a:pPr lvl="1"/>
            <a:r>
              <a:rPr lang="en-US" dirty="0"/>
              <a:t>Object o = new Student();</a:t>
            </a:r>
          </a:p>
          <a:p>
            <a:pPr lvl="1"/>
            <a:r>
              <a:rPr lang="en-US" dirty="0"/>
              <a:t>m(o);</a:t>
            </a:r>
          </a:p>
          <a:p>
            <a:pPr lvl="1"/>
            <a:endParaRPr lang="en-US" dirty="0"/>
          </a:p>
          <a:p>
            <a:r>
              <a:rPr lang="en-US" dirty="0"/>
              <a:t>Just as an aside,</a:t>
            </a:r>
          </a:p>
          <a:p>
            <a:pPr lvl="1"/>
            <a:r>
              <a:rPr lang="en-US" dirty="0"/>
              <a:t>You probably realize that we have seen many examples of Java’s ‘fiddling’ with our programs over the last few weeks.</a:t>
            </a:r>
          </a:p>
          <a:p>
            <a:pPr lvl="1"/>
            <a:r>
              <a:rPr lang="en-US" dirty="0"/>
              <a:t>Implicitly extending the Object class.</a:t>
            </a:r>
          </a:p>
          <a:p>
            <a:pPr lvl="1"/>
            <a:r>
              <a:rPr lang="en-US" dirty="0"/>
              <a:t>Implicitly inserting the super() keyword into subclass constructors.</a:t>
            </a:r>
          </a:p>
          <a:p>
            <a:pPr lvl="1"/>
            <a:r>
              <a:rPr lang="en-US" dirty="0"/>
              <a:t>Implicitly performing a cast such as this.</a:t>
            </a:r>
          </a:p>
        </p:txBody>
      </p:sp>
    </p:spTree>
    <p:extLst>
      <p:ext uri="{BB962C8B-B14F-4D97-AF65-F5344CB8AC3E}">
        <p14:creationId xmlns:p14="http://schemas.microsoft.com/office/powerpoint/2010/main" val="2792336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a:t>
            </a:r>
          </a:p>
        </p:txBody>
      </p:sp>
      <p:sp>
        <p:nvSpPr>
          <p:cNvPr id="3" name="Content Placeholder 2"/>
          <p:cNvSpPr>
            <a:spLocks noGrp="1"/>
          </p:cNvSpPr>
          <p:nvPr>
            <p:ph idx="1"/>
          </p:nvPr>
        </p:nvSpPr>
        <p:spPr/>
        <p:txBody>
          <a:bodyPr/>
          <a:lstStyle/>
          <a:p>
            <a:r>
              <a:rPr lang="en-US" dirty="0"/>
              <a:t>Now, consider the reverse of the last example. Say we want to cast an Object </a:t>
            </a:r>
            <a:r>
              <a:rPr lang="en-US" dirty="0" err="1"/>
              <a:t>object</a:t>
            </a:r>
            <a:r>
              <a:rPr lang="en-US" dirty="0"/>
              <a:t> to be of type Student. Can we do this?</a:t>
            </a:r>
          </a:p>
          <a:p>
            <a:pPr lvl="1"/>
            <a:endParaRPr lang="en-US" dirty="0"/>
          </a:p>
          <a:p>
            <a:pPr lvl="1"/>
            <a:endParaRPr lang="en-US" dirty="0"/>
          </a:p>
          <a:p>
            <a:pPr lvl="1"/>
            <a:r>
              <a:rPr lang="en-US" dirty="0"/>
              <a:t>Object o = new Student();</a:t>
            </a:r>
          </a:p>
          <a:p>
            <a:pPr lvl="1"/>
            <a:r>
              <a:rPr lang="en-US" dirty="0"/>
              <a:t>Student b = o;</a:t>
            </a:r>
          </a:p>
          <a:p>
            <a:pPr lvl="1"/>
            <a:endParaRPr lang="en-US" dirty="0"/>
          </a:p>
          <a:p>
            <a:pPr lvl="1"/>
            <a:endParaRPr lang="en-US" dirty="0"/>
          </a:p>
          <a:p>
            <a:r>
              <a:rPr lang="en-US" dirty="0"/>
              <a:t>Is this possible? Will this work without any error?</a:t>
            </a:r>
          </a:p>
        </p:txBody>
      </p:sp>
    </p:spTree>
    <p:extLst>
      <p:ext uri="{BB962C8B-B14F-4D97-AF65-F5344CB8AC3E}">
        <p14:creationId xmlns:p14="http://schemas.microsoft.com/office/powerpoint/2010/main" val="156952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a:t>
            </a:r>
          </a:p>
        </p:txBody>
      </p:sp>
      <p:sp>
        <p:nvSpPr>
          <p:cNvPr id="3" name="Content Placeholder 2"/>
          <p:cNvSpPr>
            <a:spLocks noGrp="1"/>
          </p:cNvSpPr>
          <p:nvPr>
            <p:ph idx="1"/>
          </p:nvPr>
        </p:nvSpPr>
        <p:spPr>
          <a:xfrm>
            <a:off x="913795" y="2096063"/>
            <a:ext cx="10942232" cy="4678809"/>
          </a:xfrm>
        </p:spPr>
        <p:txBody>
          <a:bodyPr>
            <a:normAutofit/>
          </a:bodyPr>
          <a:lstStyle/>
          <a:p>
            <a:r>
              <a:rPr lang="en-US" dirty="0"/>
              <a:t>The answer is no!</a:t>
            </a:r>
          </a:p>
          <a:p>
            <a:pPr lvl="1"/>
            <a:r>
              <a:rPr lang="en-US" dirty="0"/>
              <a:t>Object o = new Student();</a:t>
            </a:r>
          </a:p>
          <a:p>
            <a:pPr lvl="1"/>
            <a:r>
              <a:rPr lang="en-US" dirty="0"/>
              <a:t>Student b = o;</a:t>
            </a:r>
          </a:p>
          <a:p>
            <a:pPr marL="0" indent="0">
              <a:buNone/>
            </a:pPr>
            <a:endParaRPr lang="en-US" dirty="0"/>
          </a:p>
          <a:p>
            <a:r>
              <a:rPr lang="en-US" dirty="0"/>
              <a:t>Why?</a:t>
            </a:r>
          </a:p>
          <a:p>
            <a:pPr lvl="1"/>
            <a:r>
              <a:rPr lang="en-US" dirty="0"/>
              <a:t>Although our compiler has been clever in performing implicit additions to our programs, it is not quite clever enough to realize that our Object </a:t>
            </a:r>
            <a:r>
              <a:rPr lang="en-US" dirty="0" err="1"/>
              <a:t>o</a:t>
            </a:r>
            <a:r>
              <a:rPr lang="en-US" dirty="0"/>
              <a:t> is actually pointing to a Student object.</a:t>
            </a:r>
          </a:p>
          <a:p>
            <a:pPr lvl="1"/>
            <a:r>
              <a:rPr lang="en-US" dirty="0"/>
              <a:t>This does not automatically work because of our polymorphism argument.</a:t>
            </a:r>
          </a:p>
          <a:p>
            <a:pPr lvl="2"/>
            <a:r>
              <a:rPr lang="en-US" dirty="0"/>
              <a:t>A Student object is always an Object </a:t>
            </a:r>
            <a:r>
              <a:rPr lang="en-US" dirty="0" err="1"/>
              <a:t>object</a:t>
            </a:r>
            <a:r>
              <a:rPr lang="en-US" dirty="0"/>
              <a:t>. However, the reverse, is not necessarily true.</a:t>
            </a:r>
          </a:p>
        </p:txBody>
      </p:sp>
    </p:spTree>
    <p:extLst>
      <p:ext uri="{BB962C8B-B14F-4D97-AF65-F5344CB8AC3E}">
        <p14:creationId xmlns:p14="http://schemas.microsoft.com/office/powerpoint/2010/main" val="19700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a:t>
            </a:r>
          </a:p>
        </p:txBody>
      </p:sp>
      <p:sp>
        <p:nvSpPr>
          <p:cNvPr id="3" name="Content Placeholder 2"/>
          <p:cNvSpPr>
            <a:spLocks noGrp="1"/>
          </p:cNvSpPr>
          <p:nvPr>
            <p:ph idx="1"/>
          </p:nvPr>
        </p:nvSpPr>
        <p:spPr/>
        <p:txBody>
          <a:bodyPr>
            <a:normAutofit/>
          </a:bodyPr>
          <a:lstStyle/>
          <a:p>
            <a:r>
              <a:rPr lang="en-US" dirty="0"/>
              <a:t>Can we fix this? How do we fix this so it works as we’d expect.</a:t>
            </a:r>
          </a:p>
          <a:p>
            <a:endParaRPr lang="en-US" dirty="0"/>
          </a:p>
          <a:p>
            <a:r>
              <a:rPr lang="en-US" dirty="0"/>
              <a:t>We must perform an explicit cast ourselves.</a:t>
            </a:r>
          </a:p>
          <a:p>
            <a:pPr lvl="1"/>
            <a:r>
              <a:rPr lang="en-US" dirty="0"/>
              <a:t>An explicit cast is a cast which we type out ourselves and it is always present in our source code file.</a:t>
            </a:r>
          </a:p>
          <a:p>
            <a:pPr lvl="1"/>
            <a:endParaRPr lang="en-US" dirty="0"/>
          </a:p>
          <a:p>
            <a:pPr lvl="1"/>
            <a:endParaRPr lang="en-US" dirty="0"/>
          </a:p>
          <a:p>
            <a:pPr lvl="1"/>
            <a:r>
              <a:rPr lang="en-US" dirty="0"/>
              <a:t>Object o = new Student();</a:t>
            </a:r>
          </a:p>
          <a:p>
            <a:pPr lvl="1"/>
            <a:r>
              <a:rPr lang="en-US" dirty="0"/>
              <a:t>Student b = (Student) o;</a:t>
            </a:r>
          </a:p>
        </p:txBody>
      </p:sp>
    </p:spTree>
    <p:extLst>
      <p:ext uri="{BB962C8B-B14F-4D97-AF65-F5344CB8AC3E}">
        <p14:creationId xmlns:p14="http://schemas.microsoft.com/office/powerpoint/2010/main" val="442176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a:t>
            </a:r>
          </a:p>
        </p:txBody>
      </p:sp>
      <p:sp>
        <p:nvSpPr>
          <p:cNvPr id="3" name="Content Placeholder 2"/>
          <p:cNvSpPr>
            <a:spLocks noGrp="1"/>
          </p:cNvSpPr>
          <p:nvPr>
            <p:ph idx="1"/>
          </p:nvPr>
        </p:nvSpPr>
        <p:spPr>
          <a:xfrm>
            <a:off x="913794" y="2096064"/>
            <a:ext cx="10770205" cy="4368236"/>
          </a:xfrm>
        </p:spPr>
        <p:txBody>
          <a:bodyPr>
            <a:normAutofit/>
          </a:bodyPr>
          <a:lstStyle/>
          <a:p>
            <a:r>
              <a:rPr lang="en-US" dirty="0"/>
              <a:t>We can always cast an instance of a subclass to be an instance of the superclass.</a:t>
            </a:r>
          </a:p>
          <a:p>
            <a:pPr lvl="1"/>
            <a:r>
              <a:rPr lang="en-US" dirty="0"/>
              <a:t>This is known as up-casting.</a:t>
            </a:r>
          </a:p>
          <a:p>
            <a:pPr lvl="1"/>
            <a:r>
              <a:rPr lang="en-US" dirty="0"/>
              <a:t>Always possible to do this.</a:t>
            </a:r>
          </a:p>
          <a:p>
            <a:pPr lvl="1"/>
            <a:r>
              <a:rPr lang="en-US" dirty="0"/>
              <a:t>Can be done implicitly or explicitly.</a:t>
            </a:r>
          </a:p>
          <a:p>
            <a:pPr lvl="1"/>
            <a:endParaRPr lang="en-US" dirty="0"/>
          </a:p>
          <a:p>
            <a:r>
              <a:rPr lang="en-US" dirty="0"/>
              <a:t>We can also cast an instance of the superclass to be an instance of one of its subclasses, as we just saw.</a:t>
            </a:r>
          </a:p>
          <a:p>
            <a:pPr lvl="1"/>
            <a:r>
              <a:rPr lang="en-US" dirty="0"/>
              <a:t>This is known as down-casting.</a:t>
            </a:r>
          </a:p>
          <a:p>
            <a:pPr lvl="1"/>
            <a:r>
              <a:rPr lang="en-US" dirty="0"/>
              <a:t>This is not always possible.</a:t>
            </a:r>
          </a:p>
          <a:p>
            <a:pPr lvl="1"/>
            <a:r>
              <a:rPr lang="en-US" dirty="0"/>
              <a:t>Must be done explicitly as we must let the compiler know of our intentions explicitly.</a:t>
            </a:r>
          </a:p>
          <a:p>
            <a:pPr lvl="1"/>
            <a:r>
              <a:rPr lang="en-US" dirty="0"/>
              <a:t>Note that this can still fail if the object being cast is not the same type that we are trying to set.</a:t>
            </a:r>
          </a:p>
          <a:p>
            <a:pPr lvl="1"/>
            <a:r>
              <a:rPr lang="en-US" dirty="0"/>
              <a:t>The object to be cast </a:t>
            </a:r>
            <a:r>
              <a:rPr lang="en-US" b="1" dirty="0"/>
              <a:t>must</a:t>
            </a:r>
            <a:r>
              <a:rPr lang="en-US" dirty="0"/>
              <a:t> be an instance of the subclass for this to be successful.</a:t>
            </a:r>
          </a:p>
          <a:p>
            <a:pPr lvl="1"/>
            <a:r>
              <a:rPr lang="en-US" dirty="0"/>
              <a:t>If not, and we perform an explicit cast, we will throw an exception and the cast will be unsuccessful.</a:t>
            </a:r>
          </a:p>
        </p:txBody>
      </p:sp>
    </p:spTree>
    <p:extLst>
      <p:ext uri="{BB962C8B-B14F-4D97-AF65-F5344CB8AC3E}">
        <p14:creationId xmlns:p14="http://schemas.microsoft.com/office/powerpoint/2010/main" val="3762126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Objects - instanceof</a:t>
            </a:r>
          </a:p>
        </p:txBody>
      </p:sp>
      <p:sp>
        <p:nvSpPr>
          <p:cNvPr id="3" name="Content Placeholder 2"/>
          <p:cNvSpPr>
            <a:spLocks noGrp="1"/>
          </p:cNvSpPr>
          <p:nvPr>
            <p:ph idx="1"/>
          </p:nvPr>
        </p:nvSpPr>
        <p:spPr/>
        <p:txBody>
          <a:bodyPr>
            <a:normAutofit/>
          </a:bodyPr>
          <a:lstStyle/>
          <a:p>
            <a:r>
              <a:rPr lang="en-US" dirty="0"/>
              <a:t>This brings up an interesting idea. Can we make sure that the object to be cast is of the correct type before performing the cast?</a:t>
            </a:r>
          </a:p>
          <a:p>
            <a:endParaRPr lang="en-US" dirty="0"/>
          </a:p>
          <a:p>
            <a:r>
              <a:rPr lang="en-US" dirty="0"/>
              <a:t>Yes! We can use the java keyword, instanceof.</a:t>
            </a:r>
          </a:p>
          <a:p>
            <a:pPr lvl="1"/>
            <a:r>
              <a:rPr lang="en-US" dirty="0"/>
              <a:t>Like other keywords, instanceof is completely lower case.</a:t>
            </a:r>
          </a:p>
          <a:p>
            <a:endParaRPr lang="en-US" dirty="0"/>
          </a:p>
          <a:p>
            <a:r>
              <a:rPr lang="en-US" dirty="0"/>
              <a:t>Syntax</a:t>
            </a:r>
          </a:p>
          <a:p>
            <a:pPr lvl="1"/>
            <a:r>
              <a:rPr lang="en-US" b="1" dirty="0"/>
              <a:t>refVariable instanceof Class</a:t>
            </a:r>
          </a:p>
          <a:p>
            <a:pPr lvl="1"/>
            <a:r>
              <a:rPr lang="en-US" dirty="0"/>
              <a:t>returns true if the variable is referencing an object of type Class.</a:t>
            </a:r>
          </a:p>
          <a:p>
            <a:pPr lvl="1"/>
            <a:r>
              <a:rPr lang="en-US" dirty="0"/>
              <a:t>returns false if refVariable is referencing an object of some other type.</a:t>
            </a:r>
          </a:p>
          <a:p>
            <a:endParaRPr lang="en-US" dirty="0"/>
          </a:p>
          <a:p>
            <a:endParaRPr lang="en-US" dirty="0"/>
          </a:p>
        </p:txBody>
      </p:sp>
    </p:spTree>
    <p:extLst>
      <p:ext uri="{BB962C8B-B14F-4D97-AF65-F5344CB8AC3E}">
        <p14:creationId xmlns:p14="http://schemas.microsoft.com/office/powerpoint/2010/main" val="780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We’ve been working with larger and more complex solutions. To this point, any class we have created has been a </a:t>
            </a:r>
            <a:r>
              <a:rPr lang="en-US" dirty="0">
                <a:solidFill>
                  <a:srgbClr val="FFFF00"/>
                </a:solidFill>
              </a:rPr>
              <a:t>concrete/normal</a:t>
            </a:r>
            <a:r>
              <a:rPr lang="en-US" dirty="0"/>
              <a:t> class. Up next, we are going to discover a new type of class: The abstract class.</a:t>
            </a:r>
          </a:p>
          <a:p>
            <a:endParaRPr lang="en-US" dirty="0"/>
          </a:p>
          <a:p>
            <a:r>
              <a:rPr lang="en-US" dirty="0"/>
              <a:t>Let’s consider the example we discussed a few weeks ago.</a:t>
            </a:r>
          </a:p>
          <a:p>
            <a:endParaRPr lang="en-US" dirty="0"/>
          </a:p>
          <a:p>
            <a:r>
              <a:rPr lang="en-US" dirty="0"/>
              <a:t>Let us write out a solution that represents Students, Grad Students, Instructors, and Professors. </a:t>
            </a:r>
          </a:p>
        </p:txBody>
      </p:sp>
    </p:spTree>
    <p:extLst>
      <p:ext uri="{BB962C8B-B14F-4D97-AF65-F5344CB8AC3E}">
        <p14:creationId xmlns:p14="http://schemas.microsoft.com/office/powerpoint/2010/main" val="103120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2209800" y="0"/>
            <a:ext cx="7772400" cy="882650"/>
          </a:xfrm>
          <a:noFill/>
          <a:ln/>
        </p:spPr>
        <p:txBody>
          <a:bodyPr/>
          <a:lstStyle/>
          <a:p>
            <a:r>
              <a:rPr lang="en-US" dirty="0"/>
              <a:t>The </a:t>
            </a:r>
            <a:r>
              <a:rPr lang="en-US" sz="4200" dirty="0">
                <a:latin typeface="Courier New" panose="02070309020205020404" pitchFamily="49" charset="0"/>
              </a:rPr>
              <a:t>instanceof</a:t>
            </a:r>
            <a:r>
              <a:rPr lang="en-US" dirty="0"/>
              <a:t> Operator</a:t>
            </a:r>
          </a:p>
        </p:txBody>
      </p:sp>
      <p:sp>
        <p:nvSpPr>
          <p:cNvPr id="332803" name="Rectangle 3"/>
          <p:cNvSpPr>
            <a:spLocks noGrp="1" noChangeArrowheads="1"/>
          </p:cNvSpPr>
          <p:nvPr>
            <p:ph type="body" idx="1"/>
          </p:nvPr>
        </p:nvSpPr>
        <p:spPr>
          <a:xfrm>
            <a:off x="2133600" y="1797626"/>
            <a:ext cx="8153400" cy="4069773"/>
          </a:xfrm>
          <a:noFill/>
          <a:ln/>
        </p:spPr>
        <p:txBody>
          <a:bodyPr>
            <a:normAutofit lnSpcReduction="10000"/>
          </a:bodyPr>
          <a:lstStyle/>
          <a:p>
            <a:pPr marL="0" indent="0">
              <a:lnSpc>
                <a:spcPct val="80000"/>
              </a:lnSpc>
              <a:buNone/>
            </a:pPr>
            <a:r>
              <a:rPr lang="en-US" sz="2200" dirty="0"/>
              <a:t>Use the </a:t>
            </a:r>
            <a:r>
              <a:rPr lang="en-US" dirty="0">
                <a:latin typeface="Courier New" panose="02070309020205020404" pitchFamily="49" charset="0"/>
              </a:rPr>
              <a:t>instanceof</a:t>
            </a:r>
            <a:r>
              <a:rPr lang="en-US" sz="2200" dirty="0"/>
              <a:t> operator to test whether an object is an instance of a class:</a:t>
            </a:r>
          </a:p>
          <a:p>
            <a:pPr marL="0" indent="0">
              <a:lnSpc>
                <a:spcPct val="80000"/>
              </a:lnSpc>
              <a:buNone/>
            </a:pPr>
            <a:endParaRPr lang="en-US" sz="2200" dirty="0"/>
          </a:p>
          <a:p>
            <a:pPr lvl="1">
              <a:lnSpc>
                <a:spcPct val="80000"/>
              </a:lnSpc>
              <a:buFontTx/>
              <a:buNone/>
            </a:pPr>
            <a:r>
              <a:rPr lang="en-US" sz="2000" dirty="0">
                <a:latin typeface="Courier New" panose="02070309020205020404" pitchFamily="49" charset="0"/>
              </a:rPr>
              <a:t>Object </a:t>
            </a:r>
            <a:r>
              <a:rPr lang="en-US" sz="2000" dirty="0" err="1">
                <a:latin typeface="Courier New" panose="02070309020205020404" pitchFamily="49" charset="0"/>
              </a:rPr>
              <a:t>myObject</a:t>
            </a:r>
            <a:r>
              <a:rPr lang="en-US" sz="2000" dirty="0">
                <a:latin typeface="Courier New" panose="02070309020205020404" pitchFamily="49" charset="0"/>
              </a:rPr>
              <a:t> = new Circle();</a:t>
            </a:r>
          </a:p>
          <a:p>
            <a:pPr lvl="1">
              <a:lnSpc>
                <a:spcPct val="80000"/>
              </a:lnSpc>
              <a:buFontTx/>
              <a:buNone/>
            </a:pPr>
            <a:r>
              <a:rPr lang="en-US" sz="2000" dirty="0">
                <a:latin typeface="Courier New" panose="02070309020205020404" pitchFamily="49" charset="0"/>
              </a:rPr>
              <a:t>// Some lines of code.</a:t>
            </a:r>
          </a:p>
          <a:p>
            <a:pPr lvl="1">
              <a:lnSpc>
                <a:spcPct val="80000"/>
              </a:lnSpc>
              <a:buFontTx/>
              <a:buNone/>
            </a:pPr>
            <a:endParaRPr lang="en-US" sz="2000" dirty="0">
              <a:latin typeface="Courier New" panose="02070309020205020404" pitchFamily="49" charset="0"/>
            </a:endParaRPr>
          </a:p>
          <a:p>
            <a:pPr lvl="1">
              <a:lnSpc>
                <a:spcPct val="80000"/>
              </a:lnSpc>
              <a:buFontTx/>
              <a:buNone/>
            </a:pPr>
            <a:r>
              <a:rPr lang="en-US" sz="2000" dirty="0">
                <a:latin typeface="Courier New" panose="02070309020205020404" pitchFamily="49" charset="0"/>
              </a:rPr>
              <a:t>/** Perform casting if </a:t>
            </a:r>
            <a:r>
              <a:rPr lang="en-US" sz="2000" dirty="0" err="1">
                <a:latin typeface="Courier New" panose="02070309020205020404" pitchFamily="49" charset="0"/>
              </a:rPr>
              <a:t>myObject</a:t>
            </a:r>
            <a:r>
              <a:rPr lang="en-US" sz="2000" dirty="0">
                <a:latin typeface="Courier New" panose="02070309020205020404" pitchFamily="49" charset="0"/>
              </a:rPr>
              <a:t> is an instance of Circle */</a:t>
            </a:r>
          </a:p>
          <a:p>
            <a:pPr lvl="1">
              <a:lnSpc>
                <a:spcPct val="80000"/>
              </a:lnSpc>
              <a:buFontTx/>
              <a:buNone/>
            </a:pPr>
            <a:r>
              <a:rPr lang="en-US" sz="2000" dirty="0">
                <a:latin typeface="Courier New" panose="02070309020205020404" pitchFamily="49" charset="0"/>
              </a:rPr>
              <a:t>if (</a:t>
            </a:r>
            <a:r>
              <a:rPr lang="en-US" sz="2000" dirty="0" err="1">
                <a:latin typeface="Courier New" panose="02070309020205020404" pitchFamily="49" charset="0"/>
              </a:rPr>
              <a:t>myObject</a:t>
            </a:r>
            <a:r>
              <a:rPr lang="en-US" sz="2000" dirty="0">
                <a:latin typeface="Courier New" panose="02070309020205020404" pitchFamily="49" charset="0"/>
              </a:rPr>
              <a:t> instanceof Circle) {</a:t>
            </a:r>
          </a:p>
          <a:p>
            <a:pPr lvl="1">
              <a:lnSpc>
                <a:spcPct val="80000"/>
              </a:lnSpc>
              <a:buFontTx/>
              <a:buNone/>
            </a:pPr>
            <a:r>
              <a:rPr lang="en-US" sz="2000" dirty="0">
                <a:latin typeface="Courier New" panose="02070309020205020404" pitchFamily="49" charset="0"/>
              </a:rPr>
              <a:t>  </a:t>
            </a:r>
            <a:r>
              <a:rPr lang="en-US" sz="2000" dirty="0" err="1">
                <a:latin typeface="Courier New" panose="02070309020205020404" pitchFamily="49" charset="0"/>
              </a:rPr>
              <a:t>System.out.println</a:t>
            </a:r>
            <a:r>
              <a:rPr lang="en-US" sz="2000" dirty="0">
                <a:latin typeface="Courier New" panose="02070309020205020404" pitchFamily="49" charset="0"/>
              </a:rPr>
              <a:t>("The circle diameter is " + </a:t>
            </a:r>
          </a:p>
          <a:p>
            <a:pPr lvl="1">
              <a:lnSpc>
                <a:spcPct val="80000"/>
              </a:lnSpc>
              <a:buFontTx/>
              <a:buNone/>
            </a:pPr>
            <a:r>
              <a:rPr lang="en-US" sz="2000" dirty="0">
                <a:latin typeface="Courier New" panose="02070309020205020404" pitchFamily="49" charset="0"/>
              </a:rPr>
              <a:t>    ((Circle)</a:t>
            </a:r>
            <a:r>
              <a:rPr lang="en-US" sz="2000" dirty="0" err="1">
                <a:latin typeface="Courier New" panose="02070309020205020404" pitchFamily="49" charset="0"/>
              </a:rPr>
              <a:t>myObject</a:t>
            </a:r>
            <a:r>
              <a:rPr lang="en-US" sz="2000" dirty="0">
                <a:latin typeface="Courier New" panose="02070309020205020404" pitchFamily="49" charset="0"/>
              </a:rPr>
              <a:t>).</a:t>
            </a:r>
            <a:r>
              <a:rPr lang="en-US" sz="2000" dirty="0" err="1">
                <a:latin typeface="Courier New" panose="02070309020205020404" pitchFamily="49" charset="0"/>
              </a:rPr>
              <a:t>getDiameter</a:t>
            </a:r>
            <a:r>
              <a:rPr lang="en-US" sz="2000" dirty="0">
                <a:latin typeface="Courier New" panose="02070309020205020404" pitchFamily="49" charset="0"/>
              </a:rPr>
              <a:t>());</a:t>
            </a:r>
          </a:p>
          <a:p>
            <a:pPr lvl="1">
              <a:lnSpc>
                <a:spcPct val="80000"/>
              </a:lnSpc>
              <a:buFontTx/>
              <a:buNone/>
            </a:pPr>
            <a:r>
              <a:rPr lang="en-US" sz="2000" dirty="0">
                <a:latin typeface="Courier New" panose="02070309020205020404" pitchFamily="49" charset="0"/>
              </a:rPr>
              <a:t>  ...</a:t>
            </a:r>
          </a:p>
          <a:p>
            <a:pPr lvl="1">
              <a:lnSpc>
                <a:spcPct val="80000"/>
              </a:lnSpc>
              <a:buFontTx/>
              <a:buNone/>
            </a:pPr>
            <a:r>
              <a:rPr lang="en-US" sz="2000" dirty="0">
                <a:latin typeface="Courier New" panose="02070309020205020404" pitchFamily="49" charset="0"/>
              </a:rPr>
              <a:t>}</a:t>
            </a:r>
          </a:p>
        </p:txBody>
      </p:sp>
    </p:spTree>
    <p:extLst>
      <p:ext uri="{BB962C8B-B14F-4D97-AF65-F5344CB8AC3E}">
        <p14:creationId xmlns:p14="http://schemas.microsoft.com/office/powerpoint/2010/main" val="2486605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normAutofit/>
          </a:bodyPr>
          <a:lstStyle/>
          <a:p>
            <a:r>
              <a:rPr lang="en-US" dirty="0"/>
              <a:t>You may ask yourself, what is the point of making </a:t>
            </a:r>
            <a:r>
              <a:rPr lang="en-US" dirty="0" err="1"/>
              <a:t>myObject</a:t>
            </a:r>
            <a:r>
              <a:rPr lang="en-US" dirty="0"/>
              <a:t> of type Object in the first place. We could skip all of the instanceof content if we simply made this of type Circle from the start.</a:t>
            </a:r>
          </a:p>
          <a:p>
            <a:endParaRPr lang="en-US" dirty="0"/>
          </a:p>
          <a:p>
            <a:pPr marL="228600" lvl="1">
              <a:spcBef>
                <a:spcPts val="1800"/>
              </a:spcBef>
            </a:pPr>
            <a:r>
              <a:rPr lang="en-US" sz="2000" dirty="0">
                <a:latin typeface="Courier New" panose="02070309020205020404" pitchFamily="49" charset="0"/>
              </a:rPr>
              <a:t>Object </a:t>
            </a:r>
            <a:r>
              <a:rPr lang="en-US" sz="2000" dirty="0" err="1">
                <a:latin typeface="Courier New" panose="02070309020205020404" pitchFamily="49" charset="0"/>
              </a:rPr>
              <a:t>myObject</a:t>
            </a:r>
            <a:r>
              <a:rPr lang="en-US" sz="2000" dirty="0">
                <a:latin typeface="Courier New" panose="02070309020205020404" pitchFamily="49" charset="0"/>
              </a:rPr>
              <a:t> = new Circle();</a:t>
            </a:r>
          </a:p>
          <a:p>
            <a:pPr marL="228600" lvl="1">
              <a:spcBef>
                <a:spcPts val="1800"/>
              </a:spcBef>
            </a:pPr>
            <a:r>
              <a:rPr lang="en-US" sz="2000" dirty="0">
                <a:latin typeface="Courier New" panose="02070309020205020404" pitchFamily="49" charset="0"/>
              </a:rPr>
              <a:t>Circle </a:t>
            </a:r>
            <a:r>
              <a:rPr lang="en-US" sz="2000" dirty="0" err="1">
                <a:latin typeface="Courier New" panose="02070309020205020404" pitchFamily="49" charset="0"/>
              </a:rPr>
              <a:t>myObject</a:t>
            </a:r>
            <a:r>
              <a:rPr lang="en-US" sz="2000" dirty="0">
                <a:latin typeface="Courier New" panose="02070309020205020404" pitchFamily="49" charset="0"/>
              </a:rPr>
              <a:t> = new Circle();</a:t>
            </a:r>
          </a:p>
          <a:p>
            <a:endParaRPr lang="en-US" dirty="0"/>
          </a:p>
          <a:p>
            <a:r>
              <a:rPr lang="en-US" dirty="0"/>
              <a:t>The idea here is that we want to program as generically as possible. This means that we should define our variable types to be instances of the supertype (Object in this case). This way, we can have that reference variable point at any subtype of that supertype, giving us more options.</a:t>
            </a:r>
          </a:p>
        </p:txBody>
      </p:sp>
    </p:spTree>
    <p:extLst>
      <p:ext uri="{BB962C8B-B14F-4D97-AF65-F5344CB8AC3E}">
        <p14:creationId xmlns:p14="http://schemas.microsoft.com/office/powerpoint/2010/main" val="39855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Gears</a:t>
            </a:r>
            <a:br>
              <a:rPr lang="en-US" dirty="0"/>
            </a:br>
            <a:r>
              <a:rPr lang="en-US" dirty="0"/>
              <a:t>The singleton design pattern</a:t>
            </a: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dirty="0"/>
              <a:t>Let us ask ourselves a question. How would we go about not allowing a class to be instantiated from outside the class definition. That is, how would we not allow objects to be created from outside the class definition.</a:t>
            </a:r>
          </a:p>
          <a:p>
            <a:endParaRPr lang="en-US" dirty="0"/>
          </a:p>
        </p:txBody>
      </p:sp>
    </p:spTree>
    <p:extLst>
      <p:ext uri="{BB962C8B-B14F-4D97-AF65-F5344CB8AC3E}">
        <p14:creationId xmlns:p14="http://schemas.microsoft.com/office/powerpoint/2010/main" val="3198399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Gears</a:t>
            </a:r>
            <a:br>
              <a:rPr lang="en-US" dirty="0"/>
            </a:br>
            <a:r>
              <a:rPr lang="en-US" dirty="0"/>
              <a:t>The singleton design pattern</a:t>
            </a: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cap="none" dirty="0"/>
              <a:t>“Why would we want to do this?”, You might have asked yourself. What good is a constructor if we cannot use it to create objects of the class from outside the class definition. </a:t>
            </a:r>
          </a:p>
          <a:p>
            <a:endParaRPr lang="en-US" cap="none" dirty="0">
              <a:effectLst/>
            </a:endParaRPr>
          </a:p>
          <a:p>
            <a:r>
              <a:rPr lang="en-US" cap="none" dirty="0">
                <a:effectLst/>
              </a:rPr>
              <a:t>Consider the following idea. What if we only ever want a single instance of a class to exist at any given time (Within the scope of an executing program)? Could we use the idea of a private constructor to accomplish this?</a:t>
            </a:r>
          </a:p>
          <a:p>
            <a:endParaRPr lang="en-US" dirty="0"/>
          </a:p>
        </p:txBody>
      </p:sp>
    </p:spTree>
    <p:extLst>
      <p:ext uri="{BB962C8B-B14F-4D97-AF65-F5344CB8AC3E}">
        <p14:creationId xmlns:p14="http://schemas.microsoft.com/office/powerpoint/2010/main" val="380048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Gears</a:t>
            </a:r>
            <a:br>
              <a:rPr lang="en-US" dirty="0"/>
            </a:br>
            <a:r>
              <a:rPr lang="en-US" dirty="0"/>
              <a:t>The singleton design pattern</a:t>
            </a:r>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a:bodyPr>
          <a:lstStyle/>
          <a:p>
            <a:r>
              <a:rPr lang="en-US" cap="none" dirty="0"/>
              <a:t>To do something along these lines, we’ll have to make a couple of considerations. First, let’s discuss the strategy.</a:t>
            </a:r>
          </a:p>
          <a:p>
            <a:pPr lvl="1"/>
            <a:r>
              <a:rPr lang="en-US" cap="none" dirty="0"/>
              <a:t>We want to create a private constructor in our class. As you know, this means that we cannot access this constructor from outside of that particular class definition.</a:t>
            </a:r>
          </a:p>
          <a:p>
            <a:pPr lvl="1"/>
            <a:r>
              <a:rPr lang="en-US" cap="none" dirty="0"/>
              <a:t>We then want to create an instance of the class as a private/static data field within the same class. The idea here is that we want to hold the single instance of our class within the class itself. Note that this is a form of composition. This field will initially be set to null.</a:t>
            </a:r>
          </a:p>
          <a:p>
            <a:pPr lvl="1"/>
            <a:r>
              <a:rPr lang="en-US" cap="none" dirty="0"/>
              <a:t>Finally, we define the getInstance() method. This method will only use the private constructor when our instance of the class is null. If it is not null (meaning it has already been set using the private constructor), then do nothing and simply return the instance as it is.</a:t>
            </a:r>
          </a:p>
        </p:txBody>
      </p:sp>
    </p:spTree>
    <p:extLst>
      <p:ext uri="{BB962C8B-B14F-4D97-AF65-F5344CB8AC3E}">
        <p14:creationId xmlns:p14="http://schemas.microsoft.com/office/powerpoint/2010/main" val="78548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Gears</a:t>
            </a:r>
            <a:br>
              <a:rPr lang="en-US" dirty="0"/>
            </a:br>
            <a:r>
              <a:rPr lang="en-US" dirty="0"/>
              <a:t>The singleton design pattern</a:t>
            </a:r>
          </a:p>
        </p:txBody>
      </p:sp>
      <p:pic>
        <p:nvPicPr>
          <p:cNvPr id="5" name="Picture 4"/>
          <p:cNvPicPr>
            <a:picLocks noChangeAspect="1"/>
          </p:cNvPicPr>
          <p:nvPr/>
        </p:nvPicPr>
        <p:blipFill>
          <a:blip r:embed="rId2"/>
          <a:stretch>
            <a:fillRect/>
          </a:stretch>
        </p:blipFill>
        <p:spPr>
          <a:xfrm>
            <a:off x="392256" y="1973839"/>
            <a:ext cx="4979843" cy="4506151"/>
          </a:xfrm>
          <a:prstGeom prst="rect">
            <a:avLst/>
          </a:prstGeom>
        </p:spPr>
      </p:pic>
      <p:pic>
        <p:nvPicPr>
          <p:cNvPr id="6" name="Picture 5"/>
          <p:cNvPicPr>
            <a:picLocks noChangeAspect="1"/>
          </p:cNvPicPr>
          <p:nvPr/>
        </p:nvPicPr>
        <p:blipFill>
          <a:blip r:embed="rId3"/>
          <a:stretch>
            <a:fillRect/>
          </a:stretch>
        </p:blipFill>
        <p:spPr>
          <a:xfrm>
            <a:off x="5724957" y="3302576"/>
            <a:ext cx="5997350" cy="1861705"/>
          </a:xfrm>
          <a:prstGeom prst="rect">
            <a:avLst/>
          </a:prstGeom>
        </p:spPr>
      </p:pic>
    </p:spTree>
    <p:extLst>
      <p:ext uri="{BB962C8B-B14F-4D97-AF65-F5344CB8AC3E}">
        <p14:creationId xmlns:p14="http://schemas.microsoft.com/office/powerpoint/2010/main" val="3612261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#6</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446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924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So, that is the basic idea behind an abstract class.</a:t>
            </a:r>
          </a:p>
          <a:p>
            <a:endParaRPr lang="en-US" dirty="0"/>
          </a:p>
          <a:p>
            <a:r>
              <a:rPr lang="en-US" dirty="0"/>
              <a:t>A class that is so abstract that we have no need in actually creating an object based on it. In fact, java will not allow us to do this. It will give a compiler error if we try.</a:t>
            </a:r>
          </a:p>
          <a:p>
            <a:endParaRPr lang="en-US" dirty="0"/>
          </a:p>
          <a:p>
            <a:r>
              <a:rPr lang="en-US" dirty="0"/>
              <a:t>This begs the question. If we cannot make an object of an abstract class, what is the point of making an abstract class?</a:t>
            </a:r>
          </a:p>
        </p:txBody>
      </p:sp>
    </p:spTree>
    <p:extLst>
      <p:ext uri="{BB962C8B-B14F-4D97-AF65-F5344CB8AC3E}">
        <p14:creationId xmlns:p14="http://schemas.microsoft.com/office/powerpoint/2010/main" val="135424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60"/>
            <a:ext cx="9692640" cy="668383"/>
          </a:xfrm>
        </p:spPr>
        <p:txBody>
          <a:bodyPr>
            <a:normAutofit fontScale="90000"/>
          </a:bodyPr>
          <a:lstStyle/>
          <a:p>
            <a:r>
              <a:rPr lang="en-US" dirty="0"/>
              <a:t>Let’s Jump into an Example</a:t>
            </a:r>
          </a:p>
        </p:txBody>
      </p:sp>
      <p:pic>
        <p:nvPicPr>
          <p:cNvPr id="5" name="Picture 4"/>
          <p:cNvPicPr>
            <a:picLocks noChangeAspect="1"/>
          </p:cNvPicPr>
          <p:nvPr/>
        </p:nvPicPr>
        <p:blipFill>
          <a:blip r:embed="rId2"/>
          <a:stretch>
            <a:fillRect/>
          </a:stretch>
        </p:blipFill>
        <p:spPr>
          <a:xfrm>
            <a:off x="1932298" y="1034142"/>
            <a:ext cx="5698588" cy="5783853"/>
          </a:xfrm>
          <a:prstGeom prst="rect">
            <a:avLst/>
          </a:prstGeom>
        </p:spPr>
      </p:pic>
    </p:spTree>
    <p:extLst>
      <p:ext uri="{BB962C8B-B14F-4D97-AF65-F5344CB8AC3E}">
        <p14:creationId xmlns:p14="http://schemas.microsoft.com/office/powerpoint/2010/main" val="340868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 Distinctions</a:t>
            </a:r>
          </a:p>
        </p:txBody>
      </p:sp>
      <p:sp>
        <p:nvSpPr>
          <p:cNvPr id="3" name="Content Placeholder 2"/>
          <p:cNvSpPr>
            <a:spLocks noGrp="1"/>
          </p:cNvSpPr>
          <p:nvPr>
            <p:ph idx="1"/>
          </p:nvPr>
        </p:nvSpPr>
        <p:spPr>
          <a:xfrm>
            <a:off x="1104900" y="1600200"/>
            <a:ext cx="9982200" cy="4914900"/>
          </a:xfrm>
        </p:spPr>
        <p:txBody>
          <a:bodyPr>
            <a:normAutofit/>
          </a:bodyPr>
          <a:lstStyle/>
          <a:p>
            <a:r>
              <a:rPr lang="en-US" dirty="0"/>
              <a:t>As mentioned, an abstract class is one that we cannot use to create objects.</a:t>
            </a:r>
          </a:p>
          <a:p>
            <a:pPr lvl="1"/>
            <a:r>
              <a:rPr lang="en-US" dirty="0"/>
              <a:t>We are unable to use the new operator to create an object as we have usually done.</a:t>
            </a:r>
          </a:p>
          <a:p>
            <a:pPr marL="0" indent="0">
              <a:buNone/>
            </a:pPr>
            <a:endParaRPr lang="en-US" dirty="0"/>
          </a:p>
          <a:p>
            <a:r>
              <a:rPr lang="en-US" dirty="0"/>
              <a:t>Conversely, a concrete class is a class that we can use to create objects.</a:t>
            </a:r>
          </a:p>
          <a:p>
            <a:pPr lvl="1"/>
            <a:r>
              <a:rPr lang="en-US" dirty="0"/>
              <a:t>Every class we’ve created to this point has therefore been a concrete class.</a:t>
            </a:r>
          </a:p>
          <a:p>
            <a:pPr lvl="1"/>
            <a:endParaRPr lang="en-US" dirty="0"/>
          </a:p>
          <a:p>
            <a:r>
              <a:rPr lang="en-US" dirty="0"/>
              <a:t>Thinking of inheritance for a moment ~</a:t>
            </a:r>
          </a:p>
          <a:p>
            <a:pPr lvl="1"/>
            <a:r>
              <a:rPr lang="en-US" dirty="0"/>
              <a:t>We know that classes become more concrete as we move </a:t>
            </a:r>
            <a:r>
              <a:rPr lang="en-US" i="1" dirty="0"/>
              <a:t>down</a:t>
            </a:r>
            <a:r>
              <a:rPr lang="en-US" dirty="0"/>
              <a:t> the inheritance chain.</a:t>
            </a:r>
          </a:p>
          <a:p>
            <a:pPr lvl="1"/>
            <a:r>
              <a:rPr lang="en-US" dirty="0"/>
              <a:t>That is, the Object class, at the top, is the most general.</a:t>
            </a:r>
          </a:p>
          <a:p>
            <a:pPr lvl="1"/>
            <a:r>
              <a:rPr lang="en-US" dirty="0"/>
              <a:t>The Dog class, on the other hand, is fairly specific.</a:t>
            </a:r>
          </a:p>
          <a:p>
            <a:pPr lvl="1"/>
            <a:endParaRPr lang="en-US" dirty="0"/>
          </a:p>
          <a:p>
            <a:r>
              <a:rPr lang="en-US" dirty="0"/>
              <a:t>The idea behind an abstract class ~</a:t>
            </a:r>
          </a:p>
          <a:p>
            <a:pPr lvl="1"/>
            <a:r>
              <a:rPr lang="en-US" dirty="0"/>
              <a:t>A class so general that it really serves no purpose as an actual object.</a:t>
            </a:r>
          </a:p>
          <a:p>
            <a:pPr lvl="1"/>
            <a:r>
              <a:rPr lang="en-US" dirty="0"/>
              <a:t>We’ll simply use the abstract class to extend other classes.</a:t>
            </a:r>
          </a:p>
        </p:txBody>
      </p:sp>
    </p:spTree>
    <p:extLst>
      <p:ext uri="{BB962C8B-B14F-4D97-AF65-F5344CB8AC3E}">
        <p14:creationId xmlns:p14="http://schemas.microsoft.com/office/powerpoint/2010/main" val="420013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Essentially, what we have is that abstract classes will serve as a blueprint for future classes to be created.</a:t>
            </a:r>
          </a:p>
          <a:p>
            <a:pPr lvl="1"/>
            <a:r>
              <a:rPr lang="en-US" dirty="0"/>
              <a:t>We’ll define some data fields, constants and methods to be used in future classes.</a:t>
            </a:r>
          </a:p>
          <a:p>
            <a:pPr lvl="1"/>
            <a:endParaRPr lang="en-US" dirty="0"/>
          </a:p>
          <a:p>
            <a:pPr lvl="1"/>
            <a:r>
              <a:rPr lang="en-US" dirty="0"/>
              <a:t>We’ll still inherit all visible members as we do with normal inheritance.</a:t>
            </a:r>
          </a:p>
          <a:p>
            <a:pPr lvl="1"/>
            <a:endParaRPr lang="en-US" dirty="0"/>
          </a:p>
          <a:p>
            <a:r>
              <a:rPr lang="en-US" dirty="0"/>
              <a:t>Within an abstract class, we can have two types of methods: </a:t>
            </a:r>
          </a:p>
          <a:p>
            <a:pPr lvl="1"/>
            <a:r>
              <a:rPr lang="en-US" dirty="0"/>
              <a:t>Normal methods and abstract methods.</a:t>
            </a:r>
          </a:p>
          <a:p>
            <a:pPr lvl="1"/>
            <a:r>
              <a:rPr lang="en-US" dirty="0"/>
              <a:t>Normal methods we’ve seen before.</a:t>
            </a:r>
          </a:p>
          <a:p>
            <a:pPr lvl="1"/>
            <a:r>
              <a:rPr lang="en-US" dirty="0"/>
              <a:t>Abstract methods are new.</a:t>
            </a:r>
          </a:p>
        </p:txBody>
      </p:sp>
    </p:spTree>
    <p:extLst>
      <p:ext uri="{BB962C8B-B14F-4D97-AF65-F5344CB8AC3E}">
        <p14:creationId xmlns:p14="http://schemas.microsoft.com/office/powerpoint/2010/main" val="245803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sp>
        <p:nvSpPr>
          <p:cNvPr id="3" name="Content Placeholder 2"/>
          <p:cNvSpPr>
            <a:spLocks noGrp="1"/>
          </p:cNvSpPr>
          <p:nvPr>
            <p:ph idx="1"/>
          </p:nvPr>
        </p:nvSpPr>
        <p:spPr/>
        <p:txBody>
          <a:bodyPr/>
          <a:lstStyle/>
          <a:p>
            <a:r>
              <a:rPr lang="en-US" dirty="0"/>
              <a:t>We declare an abstract method for later use in the subclass. </a:t>
            </a:r>
          </a:p>
          <a:p>
            <a:endParaRPr lang="en-US" dirty="0"/>
          </a:p>
          <a:p>
            <a:r>
              <a:rPr lang="en-US" dirty="0"/>
              <a:t>We only declare the method, using the abstract keyword ~</a:t>
            </a:r>
          </a:p>
          <a:p>
            <a:pPr lvl="1"/>
            <a:r>
              <a:rPr lang="en-US" dirty="0"/>
              <a:t>modifier abstract </a:t>
            </a:r>
            <a:r>
              <a:rPr lang="en-US" dirty="0" err="1"/>
              <a:t>returnType</a:t>
            </a:r>
            <a:r>
              <a:rPr lang="en-US" dirty="0"/>
              <a:t> </a:t>
            </a:r>
            <a:r>
              <a:rPr lang="en-US" dirty="0" err="1"/>
              <a:t>methodName</a:t>
            </a:r>
            <a:r>
              <a:rPr lang="en-US" dirty="0"/>
              <a:t>();</a:t>
            </a:r>
          </a:p>
          <a:p>
            <a:pPr lvl="1"/>
            <a:endParaRPr lang="en-US" dirty="0"/>
          </a:p>
          <a:p>
            <a:pPr lvl="1"/>
            <a:r>
              <a:rPr lang="en-US" dirty="0"/>
              <a:t>public abstract void print();</a:t>
            </a:r>
          </a:p>
          <a:p>
            <a:pPr lvl="1"/>
            <a:endParaRPr lang="en-US" dirty="0"/>
          </a:p>
          <a:p>
            <a:r>
              <a:rPr lang="en-US" dirty="0"/>
              <a:t>Note the terminating semicolon.</a:t>
            </a:r>
          </a:p>
          <a:p>
            <a:pPr lvl="1"/>
            <a:r>
              <a:rPr lang="en-US" dirty="0"/>
              <a:t>We do not define the method, we simply declare it for later use.</a:t>
            </a:r>
          </a:p>
        </p:txBody>
      </p:sp>
    </p:spTree>
    <p:extLst>
      <p:ext uri="{BB962C8B-B14F-4D97-AF65-F5344CB8AC3E}">
        <p14:creationId xmlns:p14="http://schemas.microsoft.com/office/powerpoint/2010/main" val="232521686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2048</TotalTime>
  <Words>3004</Words>
  <Application>Microsoft Office PowerPoint</Application>
  <PresentationFormat>Widescreen</PresentationFormat>
  <Paragraphs>289</Paragraphs>
  <Slides>47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Arial</vt:lpstr>
      <vt:lpstr>Book Antiqua</vt:lpstr>
      <vt:lpstr>Calibri</vt:lpstr>
      <vt:lpstr>Century Schoolbook</vt:lpstr>
      <vt:lpstr>Courier New</vt:lpstr>
      <vt:lpstr>Monotype Sorts</vt:lpstr>
      <vt:lpstr>Times New Roman</vt:lpstr>
      <vt:lpstr>Wingdings 2</vt:lpstr>
      <vt:lpstr>View</vt:lpstr>
      <vt:lpstr>Picture</vt:lpstr>
      <vt:lpstr>ICS 141 – Programming With Objects</vt:lpstr>
      <vt:lpstr>Object Composition</vt:lpstr>
      <vt:lpstr>Array of Objects, cont.</vt:lpstr>
      <vt:lpstr>Abstract Classes</vt:lpstr>
      <vt:lpstr>Abstract Classes</vt:lpstr>
      <vt:lpstr>Let’s Jump into an Example</vt:lpstr>
      <vt:lpstr>Abstract Classes - Distinctions</vt:lpstr>
      <vt:lpstr>Abstract Classes</vt:lpstr>
      <vt:lpstr>Abstract Methods</vt:lpstr>
      <vt:lpstr>Abstract Methods</vt:lpstr>
      <vt:lpstr>Bird Class - Concrete</vt:lpstr>
      <vt:lpstr>Abstract Classes – Some Notes</vt:lpstr>
      <vt:lpstr>Abstract Subclass</vt:lpstr>
      <vt:lpstr>Abstract Classes</vt:lpstr>
      <vt:lpstr>Bird Class - Concrete</vt:lpstr>
      <vt:lpstr>Exercise #8a</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Multiple Inheritance</vt:lpstr>
      <vt:lpstr>Multiple Inheritance</vt:lpstr>
      <vt:lpstr>Multiple Inheritance</vt:lpstr>
      <vt:lpstr>Multiple Inheritance</vt:lpstr>
      <vt:lpstr>Multiple Inheritance</vt:lpstr>
      <vt:lpstr>Multiple Inheritance</vt:lpstr>
      <vt:lpstr>Multiple Inheritance</vt:lpstr>
      <vt:lpstr>Multiple Inheritance</vt:lpstr>
      <vt:lpstr>Exercise #8b</vt:lpstr>
      <vt:lpstr>Casting</vt:lpstr>
      <vt:lpstr>Casting</vt:lpstr>
      <vt:lpstr>Casting Objects</vt:lpstr>
      <vt:lpstr>Casting Objects</vt:lpstr>
      <vt:lpstr>Casting Objects</vt:lpstr>
      <vt:lpstr>Casting Objects</vt:lpstr>
      <vt:lpstr>Casting Objects</vt:lpstr>
      <vt:lpstr>Casting Objects - instanceof</vt:lpstr>
      <vt:lpstr>The instanceof Operator</vt:lpstr>
      <vt:lpstr>Casting</vt:lpstr>
      <vt:lpstr>Changing Gears The singleton design pattern</vt:lpstr>
      <vt:lpstr>Changing Gears The singleton design pattern</vt:lpstr>
      <vt:lpstr>Changing Gears The singleton design pattern</vt:lpstr>
      <vt:lpstr>Changing Gears The singleton design pattern</vt:lpstr>
      <vt:lpstr>Assignment #6</vt:lpstr>
      <vt:lpstr>Lab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Rob</cp:lastModifiedBy>
  <cp:revision>323</cp:revision>
  <dcterms:created xsi:type="dcterms:W3CDTF">2014-08-27T01:00:04Z</dcterms:created>
  <dcterms:modified xsi:type="dcterms:W3CDTF">2019-07-11T01:27:37Z</dcterms:modified>
</cp:coreProperties>
</file>