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33"/>
  </p:notesMasterIdLst>
  <p:sldIdLst>
    <p:sldId id="256" r:id="rId2"/>
    <p:sldId id="300" r:id="rId3"/>
    <p:sldId id="301" r:id="rId4"/>
    <p:sldId id="302" r:id="rId5"/>
    <p:sldId id="303" r:id="rId6"/>
    <p:sldId id="304" r:id="rId7"/>
    <p:sldId id="305" r:id="rId8"/>
    <p:sldId id="356" r:id="rId9"/>
    <p:sldId id="306" r:id="rId10"/>
    <p:sldId id="307" r:id="rId11"/>
    <p:sldId id="308" r:id="rId12"/>
    <p:sldId id="309" r:id="rId13"/>
    <p:sldId id="310" r:id="rId14"/>
    <p:sldId id="354" r:id="rId15"/>
    <p:sldId id="355" r:id="rId16"/>
    <p:sldId id="311" r:id="rId17"/>
    <p:sldId id="312" r:id="rId18"/>
    <p:sldId id="313" r:id="rId19"/>
    <p:sldId id="342" r:id="rId20"/>
    <p:sldId id="314" r:id="rId21"/>
    <p:sldId id="315" r:id="rId22"/>
    <p:sldId id="316" r:id="rId23"/>
    <p:sldId id="317" r:id="rId24"/>
    <p:sldId id="318" r:id="rId25"/>
    <p:sldId id="319" r:id="rId26"/>
    <p:sldId id="320" r:id="rId27"/>
    <p:sldId id="298" r:id="rId28"/>
    <p:sldId id="295" r:id="rId29"/>
    <p:sldId id="296" r:id="rId30"/>
    <p:sldId id="297" r:id="rId31"/>
    <p:sldId id="34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90"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8D9B6A-6469-470B-A75D-CBE0359A927B}" type="datetimeFigureOut">
              <a:rPr lang="en-US" smtClean="0"/>
              <a:t>7/24/2019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E1A205-AE64-479C-8963-18F377322C26}" type="slidenum">
              <a:rPr lang="en-US" smtClean="0"/>
              <a:t>‹#›</a:t>
            </a:fld>
            <a:endParaRPr lang="en-US"/>
          </a:p>
        </p:txBody>
      </p:sp>
    </p:spTree>
    <p:extLst>
      <p:ext uri="{BB962C8B-B14F-4D97-AF65-F5344CB8AC3E}">
        <p14:creationId xmlns:p14="http://schemas.microsoft.com/office/powerpoint/2010/main" val="571115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CF1A1B0-862D-4909-A7DB-D8ADA062DFCA}" type="datetimeFigureOut">
              <a:rPr lang="en-US" dirty="0"/>
              <a:t>7/24/2019</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156144-9CB7-4E3A-B87E-A382F9BE05EF}" type="datetimeFigureOut">
              <a:rPr lang="en-US" dirty="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43D55F-46AB-4791-9172-4FA8DD3A6A9C}" type="datetimeFigureOut">
              <a:rPr lang="en-US" dirty="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026881-8A08-449C-8D73-E5F201F814C1}" type="datetimeFigureOut">
              <a:rPr lang="en-US" dirty="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EB5A5E-0C07-4E93-A112-D37B4D166B30}" type="datetimeFigureOut">
              <a:rPr lang="en-US" dirty="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1F71C5-DC57-4358-A1EA-30C08AF6E3C5}" type="datetimeFigureOut">
              <a:rPr lang="en-US" dirty="0"/>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571DBA-DE60-4731-B773-47AAA185C143}" type="datetimeFigureOut">
              <a:rPr lang="en-US" dirty="0"/>
              <a:t>7/24/2019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7/24/2019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4A628-C83B-4C66-83F4-1711CE3738FD}" type="datetimeFigureOut">
              <a:rPr lang="en-US" dirty="0"/>
              <a:t>7/24/2019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C1D73-9400-43CA-A37F-F9B7D00DE14C}" type="datetimeFigureOut">
              <a:rPr lang="en-US" dirty="0"/>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8B7711-B905-4633-B4D7-6F3A49A2E7D9}" type="datetimeFigureOut">
              <a:rPr lang="en-US" dirty="0"/>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89C235CF-BDA2-4E7E-8BBD-350479985E74}" type="datetimeFigureOut">
              <a:rPr lang="en-US" dirty="0"/>
              <a:pPr/>
              <a:t>7/24/2019</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52"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ICS 141 – Programming With Objects</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Lecture </a:t>
            </a:r>
            <a:r>
              <a:rPr lang="en-US" dirty="0">
                <a:solidFill>
                  <a:srgbClr val="FFFF00"/>
                </a:solidFill>
              </a:rPr>
              <a:t>8</a:t>
            </a:r>
            <a:r>
              <a:rPr lang="en-US" dirty="0" smtClean="0">
                <a:solidFill>
                  <a:srgbClr val="FFFF00"/>
                </a:solidFill>
              </a:rPr>
              <a:t> </a:t>
            </a:r>
            <a:r>
              <a:rPr lang="en-US" dirty="0" smtClean="0">
                <a:solidFill>
                  <a:srgbClr val="FFFF00"/>
                </a:solidFill>
              </a:rPr>
              <a:t>– Robert </a:t>
            </a:r>
            <a:r>
              <a:rPr lang="en-US" smtClean="0">
                <a:solidFill>
                  <a:srgbClr val="FFFF00"/>
                </a:solidFill>
              </a:rPr>
              <a:t>Jahn</a:t>
            </a:r>
            <a:endParaRPr lang="en-US" dirty="0" smtClean="0">
              <a:solidFill>
                <a:srgbClr val="FFFF00"/>
              </a:solidFill>
            </a:endParaRPr>
          </a:p>
        </p:txBody>
      </p:sp>
    </p:spTree>
    <p:extLst>
      <p:ext uri="{BB962C8B-B14F-4D97-AF65-F5344CB8AC3E}">
        <p14:creationId xmlns:p14="http://schemas.microsoft.com/office/powerpoint/2010/main" val="11392111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1" name="Rectangle 2"/>
          <p:cNvSpPr>
            <a:spLocks noGrp="1" noChangeArrowheads="1"/>
          </p:cNvSpPr>
          <p:nvPr>
            <p:ph type="title" idx="4294967295"/>
          </p:nvPr>
        </p:nvSpPr>
        <p:spPr>
          <a:xfrm>
            <a:off x="2209800" y="0"/>
            <a:ext cx="7772400" cy="1143000"/>
          </a:xfrm>
        </p:spPr>
        <p:txBody>
          <a:bodyPr>
            <a:normAutofit fontScale="90000"/>
          </a:bodyPr>
          <a:lstStyle/>
          <a:p>
            <a:r>
              <a:rPr lang="en-US" altLang="en-US" dirty="0"/>
              <a:t>Interfaces vs. Abstract Classes</a:t>
            </a:r>
            <a:endParaRPr lang="en-US" altLang="en-US" b="1" dirty="0">
              <a:latin typeface="Courier" charset="0"/>
            </a:endParaRPr>
          </a:p>
        </p:txBody>
      </p:sp>
      <p:sp>
        <p:nvSpPr>
          <p:cNvPr id="334852" name="Rectangle 3"/>
          <p:cNvSpPr>
            <a:spLocks noGrp="1" noChangeArrowheads="1"/>
          </p:cNvSpPr>
          <p:nvPr>
            <p:ph type="body" idx="4294967295"/>
          </p:nvPr>
        </p:nvSpPr>
        <p:spPr>
          <a:xfrm>
            <a:off x="1752600" y="1284515"/>
            <a:ext cx="8686800" cy="1905000"/>
          </a:xfrm>
        </p:spPr>
        <p:txBody>
          <a:bodyPr>
            <a:normAutofit lnSpcReduction="10000"/>
          </a:bodyPr>
          <a:lstStyle/>
          <a:p>
            <a:pPr marL="114300" lvl="1" indent="0">
              <a:lnSpc>
                <a:spcPct val="90000"/>
              </a:lnSpc>
              <a:spcAft>
                <a:spcPts val="1200"/>
              </a:spcAft>
              <a:buNone/>
            </a:pPr>
            <a:r>
              <a:rPr lang="en-US" altLang="en-US" sz="2400" dirty="0"/>
              <a:t>In an interface, the data must be constants; an abstract class can have all types of data.</a:t>
            </a:r>
          </a:p>
          <a:p>
            <a:pPr marL="114300" lvl="1" indent="0">
              <a:lnSpc>
                <a:spcPct val="90000"/>
              </a:lnSpc>
              <a:spcAft>
                <a:spcPts val="1200"/>
              </a:spcAft>
              <a:buNone/>
            </a:pPr>
            <a:r>
              <a:rPr lang="en-US" altLang="en-US" sz="2400" dirty="0"/>
              <a:t>Each method in an interface has only a signature without implementation; an abstract class can have concrete methods.</a:t>
            </a:r>
          </a:p>
        </p:txBody>
      </p:sp>
      <p:sp>
        <p:nvSpPr>
          <p:cNvPr id="334853" name="Rectangle 4"/>
          <p:cNvSpPr>
            <a:spLocks noChangeArrowheads="1"/>
          </p:cNvSpPr>
          <p:nvPr/>
        </p:nvSpPr>
        <p:spPr bwMode="auto">
          <a:xfrm>
            <a:off x="1524001" y="23155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365651" name="Group 83"/>
          <p:cNvGraphicFramePr>
            <a:graphicFrameLocks noGrp="1"/>
          </p:cNvGraphicFramePr>
          <p:nvPr>
            <p:extLst>
              <p:ext uri="{D42A27DB-BD31-4B8C-83A1-F6EECF244321}">
                <p14:modId xmlns:p14="http://schemas.microsoft.com/office/powerpoint/2010/main" val="4098197907"/>
              </p:ext>
            </p:extLst>
          </p:nvPr>
        </p:nvGraphicFramePr>
        <p:xfrm>
          <a:off x="2019300" y="3516086"/>
          <a:ext cx="8153400" cy="3048001"/>
        </p:xfrm>
        <a:graphic>
          <a:graphicData uri="http://schemas.openxmlformats.org/drawingml/2006/table">
            <a:tbl>
              <a:tblPr/>
              <a:tblGrid>
                <a:gridCol w="985838"/>
                <a:gridCol w="1601787"/>
                <a:gridCol w="3584575"/>
                <a:gridCol w="1981200"/>
              </a:tblGrid>
              <a:tr h="890588">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4000" b="0" i="0" u="none" strike="noStrike" cap="none" normalizeH="0" baseline="0" dirty="0" smtClean="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smtClean="0">
                          <a:ln>
                            <a:noFill/>
                          </a:ln>
                          <a:solidFill>
                            <a:schemeClr val="bg2"/>
                          </a:solidFill>
                          <a:effectLst/>
                          <a:latin typeface="Times New Roman" pitchFamily="18" charset="0"/>
                          <a:cs typeface="Times New Roman" pitchFamily="18" charset="0"/>
                        </a:rPr>
                        <a:t>Variables </a:t>
                      </a:r>
                      <a:endParaRPr kumimoji="0" lang="en-US" sz="3600" b="0" i="0" u="none" strike="noStrike" cap="none" normalizeH="0" baseline="0" smtClean="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smtClean="0">
                          <a:ln>
                            <a:noFill/>
                          </a:ln>
                          <a:solidFill>
                            <a:schemeClr val="bg2"/>
                          </a:solidFill>
                          <a:effectLst/>
                          <a:latin typeface="Times New Roman" pitchFamily="18" charset="0"/>
                          <a:cs typeface="Times New Roman" pitchFamily="18" charset="0"/>
                        </a:rPr>
                        <a:t>Constructors</a:t>
                      </a:r>
                      <a:endParaRPr kumimoji="0" lang="en-US" sz="3600" b="0" i="0" u="none" strike="noStrike" cap="none" normalizeH="0" baseline="0" smtClean="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smtClean="0">
                          <a:ln>
                            <a:noFill/>
                          </a:ln>
                          <a:solidFill>
                            <a:schemeClr val="bg2"/>
                          </a:solidFill>
                          <a:effectLst/>
                          <a:latin typeface="Times New Roman" pitchFamily="18" charset="0"/>
                          <a:cs typeface="Times New Roman" pitchFamily="18" charset="0"/>
                        </a:rPr>
                        <a:t>Methods</a:t>
                      </a:r>
                      <a:endParaRPr kumimoji="0" lang="en-US" sz="3600" b="0" i="0" u="none" strike="noStrike" cap="none" normalizeH="0" baseline="0" smtClean="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r>
              <a:tr h="1216025">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smtClean="0">
                          <a:ln>
                            <a:noFill/>
                          </a:ln>
                          <a:solidFill>
                            <a:schemeClr val="bg2"/>
                          </a:solidFill>
                          <a:effectLst/>
                          <a:latin typeface="Times New Roman" pitchFamily="18" charset="0"/>
                          <a:cs typeface="Times New Roman" pitchFamily="18" charset="0"/>
                        </a:rPr>
                        <a:t>Abstract class</a:t>
                      </a:r>
                      <a:endParaRPr kumimoji="0" lang="en-US" sz="3600" b="0" i="0" u="none" strike="noStrike" cap="none" normalizeH="0" baseline="0" smtClean="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smtClean="0">
                          <a:ln>
                            <a:noFill/>
                          </a:ln>
                          <a:solidFill>
                            <a:schemeClr val="bg2"/>
                          </a:solidFill>
                          <a:effectLst/>
                          <a:latin typeface="Times New Roman" pitchFamily="18" charset="0"/>
                          <a:cs typeface="Times New Roman" pitchFamily="18" charset="0"/>
                        </a:rPr>
                        <a:t>No restrictions </a:t>
                      </a:r>
                      <a:endParaRPr kumimoji="0" lang="en-US" sz="3600" b="0" i="0" u="none" strike="noStrike" cap="none" normalizeH="0" baseline="0" smtClean="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dirty="0" smtClean="0">
                          <a:ln>
                            <a:noFill/>
                          </a:ln>
                          <a:solidFill>
                            <a:schemeClr val="bg2"/>
                          </a:solidFill>
                          <a:effectLst/>
                          <a:latin typeface="Times New Roman" pitchFamily="18" charset="0"/>
                          <a:cs typeface="Times New Roman" pitchFamily="18" charset="0"/>
                        </a:rPr>
                        <a:t>Constructors are invoked by subclasses through constructor chaining. An abstract class cannot be instantiated using the new operator. </a:t>
                      </a:r>
                      <a:endParaRPr kumimoji="0" lang="en-US" sz="3600" b="0" i="0" u="none" strike="noStrike" cap="none" normalizeH="0" baseline="0" dirty="0" smtClean="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smtClean="0">
                          <a:ln>
                            <a:noFill/>
                          </a:ln>
                          <a:solidFill>
                            <a:schemeClr val="bg2"/>
                          </a:solidFill>
                          <a:effectLst/>
                          <a:latin typeface="Times New Roman" pitchFamily="18" charset="0"/>
                          <a:cs typeface="Times New Roman" pitchFamily="18" charset="0"/>
                        </a:rPr>
                        <a:t>No restrictions. </a:t>
                      </a:r>
                      <a:endParaRPr kumimoji="0" lang="en-US" sz="3600" b="0" i="0" u="none" strike="noStrike" cap="none" normalizeH="0" baseline="0" smtClean="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r>
              <a:tr h="941388">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smtClean="0">
                          <a:ln>
                            <a:noFill/>
                          </a:ln>
                          <a:solidFill>
                            <a:schemeClr val="bg2"/>
                          </a:solidFill>
                          <a:effectLst/>
                          <a:latin typeface="Times New Roman" pitchFamily="18" charset="0"/>
                          <a:cs typeface="Times New Roman" pitchFamily="18" charset="0"/>
                        </a:rPr>
                        <a:t>Interface</a:t>
                      </a:r>
                      <a:endParaRPr kumimoji="0" lang="en-US" sz="3600" b="0" i="0" u="none" strike="noStrike" cap="none" normalizeH="0" baseline="0" smtClean="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smtClean="0">
                          <a:ln>
                            <a:noFill/>
                          </a:ln>
                          <a:solidFill>
                            <a:schemeClr val="bg2"/>
                          </a:solidFill>
                          <a:effectLst/>
                          <a:latin typeface="Times New Roman" pitchFamily="18" charset="0"/>
                          <a:cs typeface="Times New Roman" pitchFamily="18" charset="0"/>
                        </a:rPr>
                        <a:t>All variables must be </a:t>
                      </a:r>
                      <a:r>
                        <a:rPr kumimoji="0" lang="en-US" sz="1600" b="0" i="0" u="sng" strike="noStrike" cap="none" normalizeH="0" baseline="0" smtClean="0">
                          <a:ln>
                            <a:noFill/>
                          </a:ln>
                          <a:solidFill>
                            <a:schemeClr val="bg2"/>
                          </a:solidFill>
                          <a:effectLst/>
                          <a:latin typeface="Times New Roman" pitchFamily="18" charset="0"/>
                          <a:cs typeface="Times New Roman" pitchFamily="18" charset="0"/>
                        </a:rPr>
                        <a:t>public</a:t>
                      </a:r>
                      <a:r>
                        <a:rPr kumimoji="0" lang="en-US" sz="1600" b="0" i="0" u="none" strike="noStrike" cap="none" normalizeH="0" baseline="0" smtClean="0">
                          <a:ln>
                            <a:noFill/>
                          </a:ln>
                          <a:solidFill>
                            <a:schemeClr val="bg2"/>
                          </a:solidFill>
                          <a:effectLst/>
                          <a:latin typeface="Times New Roman" pitchFamily="18" charset="0"/>
                          <a:cs typeface="Times New Roman" pitchFamily="18" charset="0"/>
                        </a:rPr>
                        <a:t> </a:t>
                      </a:r>
                      <a:r>
                        <a:rPr kumimoji="0" lang="en-US" sz="1600" b="0" i="0" u="sng" strike="noStrike" cap="none" normalizeH="0" baseline="0" smtClean="0">
                          <a:ln>
                            <a:noFill/>
                          </a:ln>
                          <a:solidFill>
                            <a:schemeClr val="bg2"/>
                          </a:solidFill>
                          <a:effectLst/>
                          <a:latin typeface="Times New Roman" pitchFamily="18" charset="0"/>
                          <a:cs typeface="Times New Roman" pitchFamily="18" charset="0"/>
                        </a:rPr>
                        <a:t>static</a:t>
                      </a:r>
                      <a:r>
                        <a:rPr kumimoji="0" lang="en-US" sz="1600" b="0" i="0" u="none" strike="noStrike" cap="none" normalizeH="0" baseline="0" smtClean="0">
                          <a:ln>
                            <a:noFill/>
                          </a:ln>
                          <a:solidFill>
                            <a:schemeClr val="bg2"/>
                          </a:solidFill>
                          <a:effectLst/>
                          <a:latin typeface="Times New Roman" pitchFamily="18" charset="0"/>
                          <a:cs typeface="Times New Roman" pitchFamily="18" charset="0"/>
                        </a:rPr>
                        <a:t> </a:t>
                      </a:r>
                      <a:r>
                        <a:rPr kumimoji="0" lang="en-US" sz="1600" b="0" i="0" u="sng" strike="noStrike" cap="none" normalizeH="0" baseline="0" smtClean="0">
                          <a:ln>
                            <a:noFill/>
                          </a:ln>
                          <a:solidFill>
                            <a:schemeClr val="bg2"/>
                          </a:solidFill>
                          <a:effectLst/>
                          <a:latin typeface="Times New Roman" pitchFamily="18" charset="0"/>
                          <a:cs typeface="Times New Roman" pitchFamily="18" charset="0"/>
                        </a:rPr>
                        <a:t>final</a:t>
                      </a:r>
                      <a:endParaRPr kumimoji="0" lang="en-US" sz="3600" b="0" i="0" u="none" strike="noStrike" cap="none" normalizeH="0" baseline="0" smtClean="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smtClean="0">
                          <a:ln>
                            <a:noFill/>
                          </a:ln>
                          <a:solidFill>
                            <a:schemeClr val="bg2"/>
                          </a:solidFill>
                          <a:effectLst/>
                          <a:latin typeface="Times New Roman" pitchFamily="18" charset="0"/>
                          <a:cs typeface="Times New Roman" pitchFamily="18" charset="0"/>
                        </a:rPr>
                        <a:t>No constructors. An interface cannot be instantiated using the new operator.</a:t>
                      </a:r>
                      <a:endParaRPr kumimoji="0" lang="en-US" sz="3600" b="0" i="0" u="none" strike="noStrike" cap="none" normalizeH="0" baseline="0" smtClean="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dirty="0" smtClean="0">
                          <a:ln>
                            <a:noFill/>
                          </a:ln>
                          <a:solidFill>
                            <a:schemeClr val="bg2"/>
                          </a:solidFill>
                          <a:effectLst/>
                          <a:latin typeface="Times New Roman" pitchFamily="18" charset="0"/>
                          <a:cs typeface="Times New Roman" pitchFamily="18" charset="0"/>
                        </a:rPr>
                        <a:t>All methods must be public abstract instance methods </a:t>
                      </a:r>
                      <a:endParaRPr kumimoji="0" lang="en-US" sz="3600" b="0" i="0" u="none" strike="noStrike" cap="none" normalizeH="0" baseline="0" dirty="0" smtClean="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r>
            </a:tbl>
          </a:graphicData>
        </a:graphic>
      </p:graphicFrame>
      <p:sp>
        <p:nvSpPr>
          <p:cNvPr id="334876" name="Rectangle 82"/>
          <p:cNvSpPr>
            <a:spLocks noChangeArrowheads="1"/>
          </p:cNvSpPr>
          <p:nvPr/>
        </p:nvSpPr>
        <p:spPr bwMode="auto">
          <a:xfrm>
            <a:off x="1524001" y="40808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tabLst>
                <a:tab pos="2286000" algn="l"/>
                <a:tab pos="3886200" algn="l"/>
              </a:tabLst>
              <a:defRPr sz="2400">
                <a:solidFill>
                  <a:schemeClr val="tx1"/>
                </a:solidFill>
                <a:latin typeface="Times New Roman" panose="02020603050405020304" pitchFamily="18" charset="0"/>
              </a:defRPr>
            </a:lvl1pPr>
            <a:lvl2pPr marL="742950" indent="-285750">
              <a:tabLst>
                <a:tab pos="2286000" algn="l"/>
                <a:tab pos="3886200" algn="l"/>
              </a:tabLst>
              <a:defRPr sz="2400">
                <a:solidFill>
                  <a:schemeClr val="tx1"/>
                </a:solidFill>
                <a:latin typeface="Times New Roman" panose="02020603050405020304" pitchFamily="18" charset="0"/>
              </a:defRPr>
            </a:lvl2pPr>
            <a:lvl3pPr marL="1143000" indent="-228600">
              <a:tabLst>
                <a:tab pos="2286000" algn="l"/>
                <a:tab pos="3886200" algn="l"/>
              </a:tabLst>
              <a:defRPr sz="2400">
                <a:solidFill>
                  <a:schemeClr val="tx1"/>
                </a:solidFill>
                <a:latin typeface="Times New Roman" panose="02020603050405020304" pitchFamily="18" charset="0"/>
              </a:defRPr>
            </a:lvl3pPr>
            <a:lvl4pPr marL="1600200" indent="-228600">
              <a:tabLst>
                <a:tab pos="2286000" algn="l"/>
                <a:tab pos="3886200" algn="l"/>
              </a:tabLst>
              <a:defRPr sz="2400">
                <a:solidFill>
                  <a:schemeClr val="tx1"/>
                </a:solidFill>
                <a:latin typeface="Times New Roman" panose="02020603050405020304" pitchFamily="18" charset="0"/>
              </a:defRPr>
            </a:lvl4pPr>
            <a:lvl5pPr marL="2057400" indent="-228600">
              <a:tabLst>
                <a:tab pos="2286000" algn="l"/>
                <a:tab pos="38862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286000" algn="l"/>
                <a:tab pos="38862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286000" algn="l"/>
                <a:tab pos="38862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286000" algn="l"/>
                <a:tab pos="38862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286000" algn="l"/>
                <a:tab pos="3886200" algn="l"/>
              </a:tabLst>
              <a:defRPr sz="2400">
                <a:solidFill>
                  <a:schemeClr val="tx1"/>
                </a:solidFill>
                <a:latin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31457985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5" name="Rectangle 2"/>
          <p:cNvSpPr>
            <a:spLocks noGrp="1" noChangeArrowheads="1"/>
          </p:cNvSpPr>
          <p:nvPr>
            <p:ph type="title" idx="4294967295"/>
          </p:nvPr>
        </p:nvSpPr>
        <p:spPr>
          <a:xfrm>
            <a:off x="1752600" y="152400"/>
            <a:ext cx="8763000" cy="609600"/>
          </a:xfrm>
        </p:spPr>
        <p:txBody>
          <a:bodyPr>
            <a:normAutofit fontScale="90000"/>
          </a:bodyPr>
          <a:lstStyle/>
          <a:p>
            <a:r>
              <a:rPr lang="en-US" altLang="en-US"/>
              <a:t>Interfaces vs. Abstract Classes, cont.</a:t>
            </a:r>
            <a:endParaRPr lang="en-US" altLang="en-US" b="1">
              <a:latin typeface="Courier" charset="0"/>
            </a:endParaRPr>
          </a:p>
        </p:txBody>
      </p:sp>
      <p:sp>
        <p:nvSpPr>
          <p:cNvPr id="335876" name="Rectangle 3"/>
          <p:cNvSpPr>
            <a:spLocks noChangeArrowheads="1"/>
          </p:cNvSpPr>
          <p:nvPr/>
        </p:nvSpPr>
        <p:spPr bwMode="auto">
          <a:xfrm>
            <a:off x="4038600" y="26558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335877" name="Object 4"/>
          <p:cNvGraphicFramePr>
            <a:graphicFrameLocks noChangeAspect="1"/>
          </p:cNvGraphicFramePr>
          <p:nvPr>
            <p:extLst>
              <p:ext uri="{D42A27DB-BD31-4B8C-83A1-F6EECF244321}">
                <p14:modId xmlns:p14="http://schemas.microsoft.com/office/powerpoint/2010/main" val="703103466"/>
              </p:ext>
            </p:extLst>
          </p:nvPr>
        </p:nvGraphicFramePr>
        <p:xfrm>
          <a:off x="2438400" y="3048000"/>
          <a:ext cx="7543800" cy="2835275"/>
        </p:xfrm>
        <a:graphic>
          <a:graphicData uri="http://schemas.openxmlformats.org/presentationml/2006/ole">
            <mc:AlternateContent xmlns:mc="http://schemas.openxmlformats.org/markup-compatibility/2006">
              <mc:Choice xmlns:v="urn:schemas-microsoft-com:vml" Requires="v">
                <p:oleObj spid="_x0000_s3140" name="Picture" r:id="rId3" imgW="4114800" imgH="1542960" progId="Word.Picture.8">
                  <p:embed/>
                </p:oleObj>
              </mc:Choice>
              <mc:Fallback>
                <p:oleObj name="Picture" r:id="rId3" imgW="4114800" imgH="154296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048000"/>
                        <a:ext cx="7543800" cy="2835275"/>
                      </a:xfrm>
                      <a:prstGeom prst="rect">
                        <a:avLst/>
                      </a:prstGeom>
                      <a:solidFill>
                        <a:schemeClr val="tx1"/>
                      </a:solidFill>
                    </p:spPr>
                  </p:pic>
                </p:oleObj>
              </mc:Fallback>
            </mc:AlternateContent>
          </a:graphicData>
        </a:graphic>
      </p:graphicFrame>
      <p:sp>
        <p:nvSpPr>
          <p:cNvPr id="335878" name="Rectangle 5"/>
          <p:cNvSpPr>
            <a:spLocks noGrp="1" noChangeArrowheads="1"/>
          </p:cNvSpPr>
          <p:nvPr>
            <p:ph type="body" idx="4294967295"/>
          </p:nvPr>
        </p:nvSpPr>
        <p:spPr>
          <a:xfrm>
            <a:off x="1676400" y="6172200"/>
            <a:ext cx="8763000" cy="685800"/>
          </a:xfrm>
          <a:noFill/>
        </p:spPr>
        <p:txBody>
          <a:bodyPr>
            <a:normAutofit fontScale="85000" lnSpcReduction="10000"/>
          </a:bodyPr>
          <a:lstStyle/>
          <a:p>
            <a:pPr marL="114300" lvl="1" indent="0">
              <a:lnSpc>
                <a:spcPct val="90000"/>
              </a:lnSpc>
              <a:spcAft>
                <a:spcPts val="1200"/>
              </a:spcAft>
              <a:buNone/>
            </a:pPr>
            <a:r>
              <a:rPr lang="en-US" altLang="en-US" sz="2000" dirty="0">
                <a:cs typeface="Courier New" panose="02070309020205020404" pitchFamily="49" charset="0"/>
              </a:rPr>
              <a:t>Suppose that c is an instance of Class2. c is also an instance of Object, Class1, Interface1, Interface1_1, Interface1_2, Interface2_1, and Interface2_2.</a:t>
            </a:r>
            <a:endParaRPr lang="en-US" altLang="en-US" sz="2000" dirty="0">
              <a:cs typeface="Times New Roman" panose="02020603050405020304" pitchFamily="18" charset="0"/>
            </a:endParaRPr>
          </a:p>
        </p:txBody>
      </p:sp>
      <p:sp>
        <p:nvSpPr>
          <p:cNvPr id="335879" name="Rectangle 7"/>
          <p:cNvSpPr>
            <a:spLocks noChangeArrowheads="1"/>
          </p:cNvSpPr>
          <p:nvPr/>
        </p:nvSpPr>
        <p:spPr bwMode="auto">
          <a:xfrm>
            <a:off x="1676400" y="914400"/>
            <a:ext cx="8839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11430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spcBef>
                <a:spcPct val="20000"/>
              </a:spcBef>
              <a:spcAft>
                <a:spcPts val="1200"/>
              </a:spcAft>
              <a:buClr>
                <a:schemeClr val="tx1"/>
              </a:buClr>
            </a:pPr>
            <a:r>
              <a:rPr lang="en-US" altLang="en-US" sz="2000" dirty="0">
                <a:cs typeface="Courier New" panose="02070309020205020404" pitchFamily="49" charset="0"/>
              </a:rPr>
              <a:t>All classes share a single root, the </a:t>
            </a:r>
            <a:r>
              <a:rPr lang="en-US" altLang="en-US" sz="2000" u="sng" dirty="0">
                <a:cs typeface="Courier New" panose="02070309020205020404" pitchFamily="49" charset="0"/>
              </a:rPr>
              <a:t>Object</a:t>
            </a:r>
            <a:r>
              <a:rPr lang="en-US" altLang="en-US" sz="2000" dirty="0">
                <a:cs typeface="Courier New" panose="02070309020205020404" pitchFamily="49" charset="0"/>
              </a:rPr>
              <a:t> class, but there is no single root for interfaces. Like a class, an interface also defines a type. A variable of an interface type can reference any instance of the class that implements the interface. If a class </a:t>
            </a:r>
            <a:r>
              <a:rPr lang="en-US" altLang="en-US" sz="2000" dirty="0" smtClean="0">
                <a:cs typeface="Courier New" panose="02070309020205020404" pitchFamily="49" charset="0"/>
              </a:rPr>
              <a:t>implements </a:t>
            </a:r>
            <a:r>
              <a:rPr lang="en-US" altLang="en-US" sz="2000" dirty="0">
                <a:cs typeface="Courier New" panose="02070309020205020404" pitchFamily="49" charset="0"/>
              </a:rPr>
              <a:t>an interface, this interface plays the same role as a superclass. You can use an interface as a data type and cast a variable of an interface type to its subclass, and vice versa.</a:t>
            </a:r>
            <a:r>
              <a:rPr lang="en-US" altLang="en-US" sz="2000" dirty="0"/>
              <a:t> </a:t>
            </a:r>
          </a:p>
        </p:txBody>
      </p:sp>
    </p:spTree>
    <p:extLst>
      <p:ext uri="{BB962C8B-B14F-4D97-AF65-F5344CB8AC3E}">
        <p14:creationId xmlns:p14="http://schemas.microsoft.com/office/powerpoint/2010/main" val="13164212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2"/>
          <p:cNvSpPr>
            <a:spLocks noGrp="1" noChangeArrowheads="1"/>
          </p:cNvSpPr>
          <p:nvPr>
            <p:ph type="title" idx="4294967295"/>
          </p:nvPr>
        </p:nvSpPr>
        <p:spPr>
          <a:xfrm>
            <a:off x="1752600" y="152400"/>
            <a:ext cx="8763000" cy="609600"/>
          </a:xfrm>
        </p:spPr>
        <p:txBody>
          <a:bodyPr>
            <a:normAutofit fontScale="90000"/>
          </a:bodyPr>
          <a:lstStyle/>
          <a:p>
            <a:r>
              <a:rPr lang="en-US" altLang="en-US" sz="4000">
                <a:cs typeface="Courier New" panose="02070309020205020404" pitchFamily="49" charset="0"/>
              </a:rPr>
              <a:t>Caution: </a:t>
            </a:r>
            <a:r>
              <a:rPr lang="en-US" altLang="en-US" sz="4000">
                <a:cs typeface="Times New Roman" panose="02020603050405020304" pitchFamily="18" charset="0"/>
              </a:rPr>
              <a:t>conflict interfaces</a:t>
            </a:r>
            <a:r>
              <a:rPr lang="en-US" altLang="en-US" sz="4000">
                <a:cs typeface="Courier New" panose="02070309020205020404" pitchFamily="49" charset="0"/>
              </a:rPr>
              <a:t> </a:t>
            </a:r>
          </a:p>
        </p:txBody>
      </p:sp>
      <p:sp>
        <p:nvSpPr>
          <p:cNvPr id="336900" name="Rectangle 3"/>
          <p:cNvSpPr>
            <a:spLocks noChangeArrowheads="1"/>
          </p:cNvSpPr>
          <p:nvPr/>
        </p:nvSpPr>
        <p:spPr bwMode="auto">
          <a:xfrm>
            <a:off x="4038600" y="26558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36901" name="Rectangle 4"/>
          <p:cNvSpPr>
            <a:spLocks noGrp="1" noChangeArrowheads="1"/>
          </p:cNvSpPr>
          <p:nvPr>
            <p:ph type="body" idx="4294967295"/>
          </p:nvPr>
        </p:nvSpPr>
        <p:spPr>
          <a:xfrm>
            <a:off x="1676400" y="1828800"/>
            <a:ext cx="8686800" cy="4267200"/>
          </a:xfrm>
          <a:noFill/>
        </p:spPr>
        <p:txBody>
          <a:bodyPr>
            <a:normAutofit/>
          </a:bodyPr>
          <a:lstStyle/>
          <a:p>
            <a:pPr marL="114300" lvl="1" indent="0">
              <a:spcAft>
                <a:spcPts val="1200"/>
              </a:spcAft>
              <a:buNone/>
            </a:pPr>
            <a:r>
              <a:rPr lang="en-US" altLang="en-US" sz="3200" dirty="0">
                <a:cs typeface="Times New Roman" panose="02020603050405020304" pitchFamily="18" charset="0"/>
              </a:rPr>
              <a:t>In rare occasions, a class may implement two interfaces with conflict information (e.g., two same constants with different values or two methods with same signature but different return type). This type of </a:t>
            </a:r>
            <a:r>
              <a:rPr lang="en-US" altLang="en-US" sz="3200" dirty="0" smtClean="0">
                <a:cs typeface="Times New Roman" panose="02020603050405020304" pitchFamily="18" charset="0"/>
              </a:rPr>
              <a:t>error </a:t>
            </a:r>
            <a:r>
              <a:rPr lang="en-US" altLang="en-US" sz="3200" dirty="0">
                <a:cs typeface="Times New Roman" panose="02020603050405020304" pitchFamily="18" charset="0"/>
              </a:rPr>
              <a:t>will be detected by the compiler.</a:t>
            </a:r>
            <a:r>
              <a:rPr lang="en-US" altLang="en-US" sz="3200" dirty="0">
                <a:cs typeface="Courier New" panose="02070309020205020404" pitchFamily="49" charset="0"/>
              </a:rPr>
              <a:t> </a:t>
            </a:r>
          </a:p>
        </p:txBody>
      </p:sp>
    </p:spTree>
    <p:extLst>
      <p:ext uri="{BB962C8B-B14F-4D97-AF65-F5344CB8AC3E}">
        <p14:creationId xmlns:p14="http://schemas.microsoft.com/office/powerpoint/2010/main" val="7024201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3" name="Rectangle 2"/>
          <p:cNvSpPr>
            <a:spLocks noGrp="1" noChangeArrowheads="1"/>
          </p:cNvSpPr>
          <p:nvPr>
            <p:ph type="title" idx="4294967295"/>
          </p:nvPr>
        </p:nvSpPr>
        <p:spPr>
          <a:xfrm>
            <a:off x="1765479" y="564524"/>
            <a:ext cx="8763000" cy="1174124"/>
          </a:xfrm>
        </p:spPr>
        <p:txBody>
          <a:bodyPr>
            <a:normAutofit fontScale="90000"/>
          </a:bodyPr>
          <a:lstStyle/>
          <a:p>
            <a:r>
              <a:rPr lang="en-US" altLang="en-US" sz="4000" dirty="0">
                <a:cs typeface="Courier New" panose="02070309020205020404" pitchFamily="49" charset="0"/>
              </a:rPr>
              <a:t>Whether to use an interface or a class?</a:t>
            </a:r>
            <a:endParaRPr lang="en-US" altLang="en-US" sz="4000" dirty="0"/>
          </a:p>
        </p:txBody>
      </p:sp>
      <p:sp>
        <p:nvSpPr>
          <p:cNvPr id="337924" name="Rectangle 3"/>
          <p:cNvSpPr>
            <a:spLocks noChangeArrowheads="1"/>
          </p:cNvSpPr>
          <p:nvPr/>
        </p:nvSpPr>
        <p:spPr bwMode="auto">
          <a:xfrm>
            <a:off x="4038600" y="26558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37925" name="Rectangle 5"/>
          <p:cNvSpPr>
            <a:spLocks noGrp="1" noChangeArrowheads="1"/>
          </p:cNvSpPr>
          <p:nvPr>
            <p:ph type="body" idx="4294967295"/>
          </p:nvPr>
        </p:nvSpPr>
        <p:spPr>
          <a:xfrm>
            <a:off x="1598053" y="2061693"/>
            <a:ext cx="8686800" cy="4455017"/>
          </a:xfrm>
          <a:noFill/>
        </p:spPr>
        <p:txBody>
          <a:bodyPr>
            <a:normAutofit/>
          </a:bodyPr>
          <a:lstStyle/>
          <a:p>
            <a:pPr marL="114300" lvl="1" indent="0">
              <a:spcAft>
                <a:spcPts val="1200"/>
              </a:spcAft>
              <a:buNone/>
            </a:pPr>
            <a:r>
              <a:rPr lang="en-US" altLang="en-US" sz="2400" dirty="0">
                <a:cs typeface="Courier New" panose="02070309020205020404" pitchFamily="49" charset="0"/>
              </a:rPr>
              <a:t>Abstract classes and interfaces can both be used to model common features. How do you decide whether to use an interface or a class? In general, a strong is-a relationship that clearly describes a parent-child relationship should be modeled using classes. For example, a staff member is a person. So their relationship should be modeled using class inheritance. A weak is-a relationship, also known as an is-kind-of relationship, indicates that an object possesses a certain property. A weak is-a relationship can be modeled using interfaces. </a:t>
            </a:r>
          </a:p>
        </p:txBody>
      </p:sp>
    </p:spTree>
    <p:extLst>
      <p:ext uri="{BB962C8B-B14F-4D97-AF65-F5344CB8AC3E}">
        <p14:creationId xmlns:p14="http://schemas.microsoft.com/office/powerpoint/2010/main" val="3836640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To this point, we’ve discussed interfaces as they have been through </a:t>
            </a:r>
            <a:r>
              <a:rPr lang="en-US" sz="2400" dirty="0" err="1" smtClean="0"/>
              <a:t>JDK</a:t>
            </a:r>
            <a:r>
              <a:rPr lang="en-US" sz="2400" dirty="0" smtClean="0"/>
              <a:t> 7.</a:t>
            </a:r>
          </a:p>
          <a:p>
            <a:endParaRPr lang="en-US" sz="2400" dirty="0"/>
          </a:p>
          <a:p>
            <a:r>
              <a:rPr lang="en-US" sz="2400" dirty="0" smtClean="0"/>
              <a:t>In </a:t>
            </a:r>
            <a:r>
              <a:rPr lang="en-US" sz="2400" dirty="0" err="1" smtClean="0"/>
              <a:t>JDK</a:t>
            </a:r>
            <a:r>
              <a:rPr lang="en-US" sz="2400" dirty="0" smtClean="0"/>
              <a:t> 8, we introduced a minor, but important change, when it comes to interfaces.</a:t>
            </a:r>
          </a:p>
          <a:p>
            <a:endParaRPr lang="en-US" sz="2400" dirty="0"/>
          </a:p>
          <a:p>
            <a:r>
              <a:rPr lang="en-US" sz="2400" dirty="0" err="1" smtClean="0"/>
              <a:t>JDK</a:t>
            </a:r>
            <a:r>
              <a:rPr lang="en-US" sz="2400" dirty="0" smtClean="0"/>
              <a:t> 8 introduced the idea of the default method. A default method is one we define in an interface. Instead of being a simple declaration, it serves as a method with a default implementation that may or may not be overridden later.</a:t>
            </a:r>
            <a:endParaRPr lang="en-US" sz="2400" dirty="0"/>
          </a:p>
        </p:txBody>
      </p:sp>
    </p:spTree>
    <p:extLst>
      <p:ext uri="{BB962C8B-B14F-4D97-AF65-F5344CB8AC3E}">
        <p14:creationId xmlns:p14="http://schemas.microsoft.com/office/powerpoint/2010/main" val="2874782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3" name="Content Placeholder 2"/>
          <p:cNvSpPr>
            <a:spLocks noGrp="1"/>
          </p:cNvSpPr>
          <p:nvPr>
            <p:ph idx="1"/>
          </p:nvPr>
        </p:nvSpPr>
        <p:spPr/>
        <p:txBody>
          <a:bodyPr>
            <a:normAutofit/>
          </a:bodyPr>
          <a:lstStyle/>
          <a:p>
            <a:r>
              <a:rPr lang="en-US" sz="2400" dirty="0" smtClean="0"/>
              <a:t>Why did java introduce the default method? Let’s look at </a:t>
            </a:r>
            <a:r>
              <a:rPr lang="en-US" sz="2400" smtClean="0"/>
              <a:t>an example.</a:t>
            </a:r>
            <a:endParaRPr lang="en-US" sz="2400" dirty="0"/>
          </a:p>
        </p:txBody>
      </p:sp>
    </p:spTree>
    <p:extLst>
      <p:ext uri="{BB962C8B-B14F-4D97-AF65-F5344CB8AC3E}">
        <p14:creationId xmlns:p14="http://schemas.microsoft.com/office/powerpoint/2010/main" val="1724073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2209800" y="228600"/>
            <a:ext cx="7772400" cy="685800"/>
          </a:xfrm>
        </p:spPr>
        <p:txBody>
          <a:bodyPr>
            <a:normAutofit fontScale="90000"/>
          </a:bodyPr>
          <a:lstStyle/>
          <a:p>
            <a:r>
              <a:rPr lang="en-US" dirty="0"/>
              <a:t>The   </a:t>
            </a:r>
            <a:r>
              <a:rPr lang="en-US" sz="4200" dirty="0">
                <a:latin typeface="Courier New" panose="02070309020205020404" pitchFamily="49" charset="0"/>
              </a:rPr>
              <a:t>equals </a:t>
            </a:r>
            <a:r>
              <a:rPr lang="en-US" dirty="0"/>
              <a:t>Method</a:t>
            </a:r>
          </a:p>
        </p:txBody>
      </p:sp>
      <p:sp>
        <p:nvSpPr>
          <p:cNvPr id="320515" name="Rectangle 3"/>
          <p:cNvSpPr>
            <a:spLocks noGrp="1" noChangeArrowheads="1"/>
          </p:cNvSpPr>
          <p:nvPr>
            <p:ph type="body" idx="1"/>
          </p:nvPr>
        </p:nvSpPr>
        <p:spPr>
          <a:xfrm>
            <a:off x="1790700" y="1458191"/>
            <a:ext cx="8610600" cy="1524000"/>
          </a:xfrm>
        </p:spPr>
        <p:txBody>
          <a:bodyPr>
            <a:normAutofit/>
          </a:bodyPr>
          <a:lstStyle/>
          <a:p>
            <a:pPr marL="0" indent="0">
              <a:spcBef>
                <a:spcPct val="75000"/>
              </a:spcBef>
              <a:buNone/>
            </a:pPr>
            <a:r>
              <a:rPr lang="en-US" sz="2400" dirty="0"/>
              <a:t>The </a:t>
            </a:r>
            <a:r>
              <a:rPr lang="en-US" sz="2400" dirty="0">
                <a:latin typeface="Courier New" panose="02070309020205020404" pitchFamily="49" charset="0"/>
              </a:rPr>
              <a:t>equals()</a:t>
            </a:r>
            <a:r>
              <a:rPr lang="en-US" sz="2400" dirty="0"/>
              <a:t> method compares the</a:t>
            </a:r>
            <a:br>
              <a:rPr lang="en-US" sz="2400" dirty="0"/>
            </a:br>
            <a:r>
              <a:rPr lang="en-US" sz="2400" dirty="0"/>
              <a:t>contents of two objects. </a:t>
            </a:r>
            <a:r>
              <a:rPr lang="en-US" sz="2400" dirty="0">
                <a:cs typeface="Times New Roman" panose="02020603050405020304" pitchFamily="18" charset="0"/>
              </a:rPr>
              <a:t>The default implementation of the equals method in the Object class is as follows:</a:t>
            </a:r>
          </a:p>
        </p:txBody>
      </p:sp>
      <p:sp>
        <p:nvSpPr>
          <p:cNvPr id="320516" name="Rectangle 4"/>
          <p:cNvSpPr>
            <a:spLocks noChangeArrowheads="1"/>
          </p:cNvSpPr>
          <p:nvPr/>
        </p:nvSpPr>
        <p:spPr bwMode="auto">
          <a:xfrm>
            <a:off x="1790700" y="3169227"/>
            <a:ext cx="6629400" cy="105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75000"/>
              </a:spcBef>
              <a:buFont typeface="Monotype Sorts" pitchFamily="2" charset="2"/>
              <a:buNone/>
            </a:pPr>
            <a:r>
              <a:rPr lang="en-US" sz="2400" dirty="0">
                <a:latin typeface="Courier New" panose="02070309020205020404" pitchFamily="49" charset="0"/>
                <a:cs typeface="Times New Roman" panose="02020603050405020304" pitchFamily="18" charset="0"/>
              </a:rPr>
              <a:t>public </a:t>
            </a:r>
            <a:r>
              <a:rPr lang="en-US" sz="2400" dirty="0" err="1">
                <a:latin typeface="Courier New" panose="02070309020205020404" pitchFamily="49" charset="0"/>
                <a:cs typeface="Times New Roman" panose="02020603050405020304" pitchFamily="18" charset="0"/>
              </a:rPr>
              <a:t>boolean</a:t>
            </a:r>
            <a:r>
              <a:rPr lang="en-US" sz="2400" dirty="0">
                <a:latin typeface="Courier New" panose="02070309020205020404" pitchFamily="49" charset="0"/>
                <a:cs typeface="Times New Roman" panose="02020603050405020304" pitchFamily="18" charset="0"/>
              </a:rPr>
              <a:t> equals(Object </a:t>
            </a:r>
            <a:r>
              <a:rPr lang="en-US" sz="2400" dirty="0" err="1">
                <a:latin typeface="Courier New" panose="02070309020205020404" pitchFamily="49" charset="0"/>
                <a:cs typeface="Times New Roman" panose="02020603050405020304" pitchFamily="18" charset="0"/>
              </a:rPr>
              <a:t>obj</a:t>
            </a:r>
            <a:r>
              <a:rPr lang="en-US" sz="2400" dirty="0">
                <a:latin typeface="Courier New" panose="02070309020205020404" pitchFamily="49" charset="0"/>
                <a:cs typeface="Times New Roman" panose="02020603050405020304" pitchFamily="18" charset="0"/>
              </a:rPr>
              <a:t>) {</a:t>
            </a:r>
          </a:p>
          <a:p>
            <a:pPr>
              <a:lnSpc>
                <a:spcPct val="0"/>
              </a:lnSpc>
              <a:spcBef>
                <a:spcPct val="75000"/>
              </a:spcBef>
              <a:buFont typeface="Monotype Sorts" pitchFamily="2" charset="2"/>
              <a:buNone/>
            </a:pPr>
            <a:r>
              <a:rPr lang="en-US" sz="2400" dirty="0">
                <a:latin typeface="Courier New" panose="02070309020205020404" pitchFamily="49" charset="0"/>
                <a:cs typeface="Times New Roman" panose="02020603050405020304" pitchFamily="18" charset="0"/>
              </a:rPr>
              <a:t>  return (this == </a:t>
            </a:r>
            <a:r>
              <a:rPr lang="en-US" sz="2400" dirty="0" err="1">
                <a:latin typeface="Courier New" panose="02070309020205020404" pitchFamily="49" charset="0"/>
                <a:cs typeface="Times New Roman" panose="02020603050405020304" pitchFamily="18" charset="0"/>
              </a:rPr>
              <a:t>obj</a:t>
            </a:r>
            <a:r>
              <a:rPr lang="en-US" sz="2400" dirty="0">
                <a:latin typeface="Courier New" panose="02070309020205020404" pitchFamily="49" charset="0"/>
                <a:cs typeface="Times New Roman" panose="02020603050405020304" pitchFamily="18" charset="0"/>
              </a:rPr>
              <a:t>);</a:t>
            </a:r>
          </a:p>
          <a:p>
            <a:pPr>
              <a:lnSpc>
                <a:spcPct val="0"/>
              </a:lnSpc>
              <a:spcBef>
                <a:spcPct val="75000"/>
              </a:spcBef>
              <a:buFont typeface="Monotype Sorts" pitchFamily="2" charset="2"/>
              <a:buNone/>
            </a:pPr>
            <a:r>
              <a:rPr lang="en-US" sz="2400" dirty="0">
                <a:latin typeface="Courier New" panose="02070309020205020404" pitchFamily="49" charset="0"/>
                <a:cs typeface="Times New Roman" panose="02020603050405020304" pitchFamily="18" charset="0"/>
              </a:rPr>
              <a:t>}</a:t>
            </a:r>
          </a:p>
        </p:txBody>
      </p:sp>
      <p:sp>
        <p:nvSpPr>
          <p:cNvPr id="2" name="TextBox 1"/>
          <p:cNvSpPr txBox="1"/>
          <p:nvPr/>
        </p:nvSpPr>
        <p:spPr>
          <a:xfrm>
            <a:off x="1790700" y="4561609"/>
            <a:ext cx="8610600" cy="923330"/>
          </a:xfrm>
          <a:prstGeom prst="rect">
            <a:avLst/>
          </a:prstGeom>
          <a:noFill/>
        </p:spPr>
        <p:txBody>
          <a:bodyPr wrap="square" rtlCol="0">
            <a:spAutoFit/>
          </a:bodyPr>
          <a:lstStyle/>
          <a:p>
            <a:r>
              <a:rPr lang="en-US" dirty="0" smtClean="0"/>
              <a:t>Invoking this method would involve the use of the dot operator.</a:t>
            </a:r>
          </a:p>
          <a:p>
            <a:endParaRPr lang="en-US" dirty="0"/>
          </a:p>
          <a:p>
            <a:r>
              <a:rPr lang="en-US" dirty="0" smtClean="0"/>
              <a:t>object1.equals(object2);</a:t>
            </a:r>
            <a:endParaRPr lang="en-US" dirty="0"/>
          </a:p>
        </p:txBody>
      </p:sp>
    </p:spTree>
    <p:extLst>
      <p:ext uri="{BB962C8B-B14F-4D97-AF65-F5344CB8AC3E}">
        <p14:creationId xmlns:p14="http://schemas.microsoft.com/office/powerpoint/2010/main" val="4283202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dirty="0"/>
              <a:t>The   </a:t>
            </a:r>
            <a:r>
              <a:rPr lang="en-US" sz="4200" dirty="0">
                <a:latin typeface="Courier New" panose="02070309020205020404" pitchFamily="49" charset="0"/>
              </a:rPr>
              <a:t>equals </a:t>
            </a:r>
            <a:r>
              <a:rPr lang="en-US" dirty="0"/>
              <a:t>Method</a:t>
            </a:r>
          </a:p>
        </p:txBody>
      </p:sp>
      <p:sp>
        <p:nvSpPr>
          <p:cNvPr id="3" name="Content Placeholder 2"/>
          <p:cNvSpPr>
            <a:spLocks noGrp="1"/>
          </p:cNvSpPr>
          <p:nvPr>
            <p:ph idx="1"/>
          </p:nvPr>
        </p:nvSpPr>
        <p:spPr/>
        <p:txBody>
          <a:bodyPr>
            <a:normAutofit/>
          </a:bodyPr>
          <a:lstStyle/>
          <a:p>
            <a:r>
              <a:rPr lang="en-US" dirty="0"/>
              <a:t>What is this equals method doing? We see that it compares the two object’s reference variables with the == operator.</a:t>
            </a:r>
            <a:endParaRPr lang="en-US" dirty="0">
              <a:cs typeface="Times New Roman" panose="02020603050405020304" pitchFamily="18" charset="0"/>
            </a:endParaRPr>
          </a:p>
          <a:p>
            <a:endParaRPr lang="en-US" dirty="0" smtClean="0"/>
          </a:p>
          <a:p>
            <a:r>
              <a:rPr lang="en-US" dirty="0" smtClean="0"/>
              <a:t>This checks to see if the two reference variables point to the same object in memory. That is, it checks to see if these two reference variables are pointing to the exact same object. It does not check whether certain properties of the object are equal.</a:t>
            </a:r>
          </a:p>
          <a:p>
            <a:endParaRPr lang="en-US" dirty="0"/>
          </a:p>
          <a:p>
            <a:endParaRPr lang="en-US" dirty="0" smtClean="0"/>
          </a:p>
          <a:p>
            <a:r>
              <a:rPr lang="en-US" dirty="0" smtClean="0"/>
              <a:t>For this reason, much like the toString() method, it is always a good idea to override the equals method in your user-defined classes.</a:t>
            </a:r>
            <a:endParaRPr lang="en-US" dirty="0"/>
          </a:p>
        </p:txBody>
      </p:sp>
    </p:spTree>
    <p:extLst>
      <p:ext uri="{BB962C8B-B14F-4D97-AF65-F5344CB8AC3E}">
        <p14:creationId xmlns:p14="http://schemas.microsoft.com/office/powerpoint/2010/main" val="356386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equals</a:t>
            </a:r>
            <a:endParaRPr lang="en-US" dirty="0"/>
          </a:p>
        </p:txBody>
      </p:sp>
      <p:sp>
        <p:nvSpPr>
          <p:cNvPr id="7" name="Content Placeholder 6"/>
          <p:cNvSpPr>
            <a:spLocks noGrp="1"/>
          </p:cNvSpPr>
          <p:nvPr>
            <p:ph idx="1"/>
          </p:nvPr>
        </p:nvSpPr>
        <p:spPr>
          <a:xfrm>
            <a:off x="1104900" y="1600200"/>
            <a:ext cx="9982200" cy="2834281"/>
          </a:xfrm>
        </p:spPr>
        <p:txBody>
          <a:bodyPr/>
          <a:lstStyle/>
          <a:p>
            <a:r>
              <a:rPr lang="en-US" dirty="0" smtClean="0"/>
              <a:t>For instance, consider a Circle class. What properties would we want to check in an equals method?</a:t>
            </a:r>
          </a:p>
          <a:p>
            <a:endParaRPr lang="en-US" dirty="0"/>
          </a:p>
          <a:p>
            <a:r>
              <a:rPr lang="en-US" dirty="0" smtClean="0"/>
              <a:t>Radius? This is logical as two circles with the same radius will be the same size.</a:t>
            </a:r>
            <a:endParaRPr lang="en-US" dirty="0"/>
          </a:p>
        </p:txBody>
      </p:sp>
      <p:pic>
        <p:nvPicPr>
          <p:cNvPr id="5" name="Picture 4"/>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6504"/>
                    </a14:imgEffect>
                    <a14:imgEffect>
                      <a14:saturation sat="0"/>
                    </a14:imgEffect>
                  </a14:imgLayer>
                </a14:imgProps>
              </a:ext>
            </a:extLst>
          </a:blip>
          <a:stretch>
            <a:fillRect/>
          </a:stretch>
        </p:blipFill>
        <p:spPr>
          <a:xfrm>
            <a:off x="1835754" y="3687324"/>
            <a:ext cx="8007899" cy="282685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709681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#9a</a:t>
            </a:r>
            <a:endParaRPr lang="en-US" dirty="0"/>
          </a:p>
        </p:txBody>
      </p:sp>
    </p:spTree>
    <p:extLst>
      <p:ext uri="{BB962C8B-B14F-4D97-AF65-F5344CB8AC3E}">
        <p14:creationId xmlns:p14="http://schemas.microsoft.com/office/powerpoint/2010/main" val="3276850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Rectangle 2"/>
          <p:cNvSpPr>
            <a:spLocks noGrp="1" noChangeArrowheads="1"/>
          </p:cNvSpPr>
          <p:nvPr>
            <p:ph type="title" idx="4294967295"/>
          </p:nvPr>
        </p:nvSpPr>
        <p:spPr>
          <a:xfrm>
            <a:off x="2209800" y="1039090"/>
            <a:ext cx="7772400" cy="685800"/>
          </a:xfrm>
          <a:noFill/>
        </p:spPr>
        <p:txBody>
          <a:bodyPr>
            <a:normAutofit fontScale="90000"/>
          </a:bodyPr>
          <a:lstStyle/>
          <a:p>
            <a:r>
              <a:rPr lang="en-US" altLang="en-US" dirty="0"/>
              <a:t>Interfaces</a:t>
            </a:r>
          </a:p>
        </p:txBody>
      </p:sp>
      <p:sp>
        <p:nvSpPr>
          <p:cNvPr id="311300" name="Rectangle 3"/>
          <p:cNvSpPr>
            <a:spLocks noGrp="1" noChangeArrowheads="1"/>
          </p:cNvSpPr>
          <p:nvPr>
            <p:ph type="body" idx="4294967295"/>
          </p:nvPr>
        </p:nvSpPr>
        <p:spPr>
          <a:xfrm>
            <a:off x="1870363" y="2518064"/>
            <a:ext cx="8610600" cy="3048000"/>
          </a:xfrm>
          <a:noFill/>
        </p:spPr>
        <p:txBody>
          <a:bodyPr/>
          <a:lstStyle/>
          <a:p>
            <a:pPr marL="0" indent="0">
              <a:buNone/>
            </a:pPr>
            <a:r>
              <a:rPr lang="en-US" altLang="en-US" sz="2800" dirty="0">
                <a:cs typeface="Courier New" panose="02070309020205020404" pitchFamily="49" charset="0"/>
              </a:rPr>
              <a:t>What is an interface?</a:t>
            </a:r>
          </a:p>
          <a:p>
            <a:pPr marL="0" indent="0">
              <a:buNone/>
            </a:pPr>
            <a:r>
              <a:rPr lang="en-US" altLang="en-US" sz="2800" dirty="0">
                <a:cs typeface="Courier New" panose="02070309020205020404" pitchFamily="49" charset="0"/>
              </a:rPr>
              <a:t>Why is an interface useful?</a:t>
            </a:r>
          </a:p>
          <a:p>
            <a:pPr marL="0" indent="0">
              <a:buNone/>
            </a:pPr>
            <a:r>
              <a:rPr lang="en-US" altLang="en-US" sz="2800" dirty="0">
                <a:cs typeface="Courier New" panose="02070309020205020404" pitchFamily="49" charset="0"/>
              </a:rPr>
              <a:t>How do you define an interface?</a:t>
            </a:r>
          </a:p>
          <a:p>
            <a:pPr marL="0" indent="0">
              <a:buNone/>
            </a:pPr>
            <a:r>
              <a:rPr lang="en-US" altLang="en-US" sz="2800" dirty="0">
                <a:cs typeface="Courier New" panose="02070309020205020404" pitchFamily="49" charset="0"/>
              </a:rPr>
              <a:t>How do you use an interface?</a:t>
            </a:r>
          </a:p>
        </p:txBody>
      </p:sp>
    </p:spTree>
    <p:extLst>
      <p:ext uri="{BB962C8B-B14F-4D97-AF65-F5344CB8AC3E}">
        <p14:creationId xmlns:p14="http://schemas.microsoft.com/office/powerpoint/2010/main" val="41012587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ArrayList</a:t>
            </a:r>
            <a:endParaRPr lang="en-US" dirty="0"/>
          </a:p>
        </p:txBody>
      </p:sp>
      <p:sp>
        <p:nvSpPr>
          <p:cNvPr id="3" name="Content Placeholder 2"/>
          <p:cNvSpPr>
            <a:spLocks noGrp="1"/>
          </p:cNvSpPr>
          <p:nvPr>
            <p:ph idx="1"/>
          </p:nvPr>
        </p:nvSpPr>
        <p:spPr/>
        <p:txBody>
          <a:bodyPr/>
          <a:lstStyle/>
          <a:p>
            <a:r>
              <a:rPr lang="en-US" altLang="en-US" dirty="0"/>
              <a:t>You can create an array to store objects. But the array’s size is fixed once the array is created. Java provides the </a:t>
            </a:r>
            <a:r>
              <a:rPr lang="en-US" altLang="en-US" u="sng" dirty="0"/>
              <a:t>ArrayList</a:t>
            </a:r>
            <a:r>
              <a:rPr lang="en-US" altLang="en-US" dirty="0"/>
              <a:t> class that can be used to store an unlimited number of objects. </a:t>
            </a:r>
            <a:endParaRPr lang="en-US" altLang="en-US" dirty="0" smtClean="0"/>
          </a:p>
          <a:p>
            <a:endParaRPr lang="en-US" altLang="en-US" dirty="0"/>
          </a:p>
          <a:p>
            <a:r>
              <a:rPr lang="en-US" dirty="0" smtClean="0"/>
              <a:t>We have dealt with this fact through a few of the labs/assignments. We have handled it by including that counter variable to keep track of the actual amount of objects added/created.</a:t>
            </a:r>
          </a:p>
          <a:p>
            <a:endParaRPr lang="en-US" dirty="0"/>
          </a:p>
        </p:txBody>
      </p:sp>
    </p:spTree>
    <p:extLst>
      <p:ext uri="{BB962C8B-B14F-4D97-AF65-F5344CB8AC3E}">
        <p14:creationId xmlns:p14="http://schemas.microsoft.com/office/powerpoint/2010/main" val="11815908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a:xfrm>
            <a:off x="2209800" y="152400"/>
            <a:ext cx="7772400" cy="762000"/>
          </a:xfrm>
          <a:noFill/>
          <a:ln/>
        </p:spPr>
        <p:txBody>
          <a:bodyPr/>
          <a:lstStyle/>
          <a:p>
            <a:r>
              <a:rPr lang="en-US" altLang="en-US"/>
              <a:t>The </a:t>
            </a:r>
            <a:r>
              <a:rPr lang="en-US" altLang="en-US" u="sng"/>
              <a:t>ArrayList</a:t>
            </a:r>
            <a:r>
              <a:rPr lang="en-US" altLang="en-US"/>
              <a:t> Class</a:t>
            </a:r>
          </a:p>
        </p:txBody>
      </p:sp>
      <p:sp>
        <p:nvSpPr>
          <p:cNvPr id="345093" name="Rectangle 5"/>
          <p:cNvSpPr>
            <a:spLocks noChangeArrowheads="1"/>
          </p:cNvSpPr>
          <p:nvPr/>
        </p:nvSpPr>
        <p:spPr bwMode="auto">
          <a:xfrm>
            <a:off x="3167063" y="30622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45095" name="Rectangle 7"/>
          <p:cNvSpPr>
            <a:spLocks noChangeArrowheads="1"/>
          </p:cNvSpPr>
          <p:nvPr/>
        </p:nvSpPr>
        <p:spPr bwMode="auto">
          <a:xfrm>
            <a:off x="1524001" y="20775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45097" name="Rectangle 9"/>
          <p:cNvSpPr>
            <a:spLocks noChangeArrowheads="1"/>
          </p:cNvSpPr>
          <p:nvPr/>
        </p:nvSpPr>
        <p:spPr bwMode="auto">
          <a:xfrm>
            <a:off x="1524001" y="20298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45096" name="Object 8"/>
          <p:cNvGraphicFramePr>
            <a:graphicFrameLocks noChangeAspect="1"/>
          </p:cNvGraphicFramePr>
          <p:nvPr>
            <p:extLst/>
          </p:nvPr>
        </p:nvGraphicFramePr>
        <p:xfrm>
          <a:off x="1388918" y="1328182"/>
          <a:ext cx="9355282" cy="5324634"/>
        </p:xfrm>
        <a:graphic>
          <a:graphicData uri="http://schemas.openxmlformats.org/presentationml/2006/ole">
            <mc:AlternateContent xmlns:mc="http://schemas.openxmlformats.org/markup-compatibility/2006">
              <mc:Choice xmlns:v="urn:schemas-microsoft-com:vml" Requires="v">
                <p:oleObj spid="_x0000_s4158" name="Picture" r:id="rId3" imgW="4267200" imgH="2425700" progId="Word.Picture.8">
                  <p:embed/>
                </p:oleObj>
              </mc:Choice>
              <mc:Fallback>
                <p:oleObj name="Picture" r:id="rId3" imgW="4267200" imgH="24257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8918" y="1328182"/>
                        <a:ext cx="9355282" cy="5324634"/>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42662800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ArrayList</a:t>
            </a:r>
            <a:endParaRPr lang="en-US" dirty="0"/>
          </a:p>
        </p:txBody>
      </p:sp>
      <p:sp>
        <p:nvSpPr>
          <p:cNvPr id="3" name="Content Placeholder 2"/>
          <p:cNvSpPr>
            <a:spLocks noGrp="1"/>
          </p:cNvSpPr>
          <p:nvPr>
            <p:ph idx="1"/>
          </p:nvPr>
        </p:nvSpPr>
        <p:spPr/>
        <p:txBody>
          <a:bodyPr/>
          <a:lstStyle/>
          <a:p>
            <a:r>
              <a:rPr lang="en-US" dirty="0" smtClean="0"/>
              <a:t>The ArrayList class is a very nice change of pace from the normal array.</a:t>
            </a:r>
          </a:p>
          <a:p>
            <a:endParaRPr lang="en-US" dirty="0" smtClean="0"/>
          </a:p>
          <a:p>
            <a:r>
              <a:rPr lang="en-US" dirty="0" smtClean="0"/>
              <a:t>The class/object itself keeps track of all of the size questions.</a:t>
            </a:r>
          </a:p>
          <a:p>
            <a:endParaRPr lang="en-US" dirty="0" smtClean="0"/>
          </a:p>
          <a:p>
            <a:r>
              <a:rPr lang="en-US" dirty="0" smtClean="0"/>
              <a:t>It will automatically keep a dynamic size as we alter the ArrayList object.</a:t>
            </a:r>
          </a:p>
          <a:p>
            <a:pPr lvl="1"/>
            <a:r>
              <a:rPr lang="en-US" dirty="0" smtClean="0"/>
              <a:t>It will reduce the size when we remove an element.</a:t>
            </a:r>
          </a:p>
          <a:p>
            <a:pPr lvl="1"/>
            <a:r>
              <a:rPr lang="en-US" dirty="0" smtClean="0"/>
              <a:t>It will increase the size as we add elements.</a:t>
            </a:r>
            <a:endParaRPr lang="en-US" dirty="0"/>
          </a:p>
        </p:txBody>
      </p:sp>
    </p:spTree>
    <p:extLst>
      <p:ext uri="{BB962C8B-B14F-4D97-AF65-F5344CB8AC3E}">
        <p14:creationId xmlns:p14="http://schemas.microsoft.com/office/powerpoint/2010/main" val="40949418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ArrayList</a:t>
            </a:r>
            <a:endParaRPr lang="en-US" dirty="0"/>
          </a:p>
        </p:txBody>
      </p:sp>
      <p:sp>
        <p:nvSpPr>
          <p:cNvPr id="3" name="Content Placeholder 2"/>
          <p:cNvSpPr>
            <a:spLocks noGrp="1"/>
          </p:cNvSpPr>
          <p:nvPr>
            <p:ph idx="1"/>
          </p:nvPr>
        </p:nvSpPr>
        <p:spPr/>
        <p:txBody>
          <a:bodyPr/>
          <a:lstStyle/>
          <a:p>
            <a:r>
              <a:rPr lang="en-US" dirty="0" smtClean="0"/>
              <a:t>One caveat to keep in mind here ~</a:t>
            </a:r>
          </a:p>
          <a:p>
            <a:endParaRPr lang="en-US" dirty="0" smtClean="0"/>
          </a:p>
          <a:p>
            <a:pPr lvl="1"/>
            <a:r>
              <a:rPr lang="en-US" dirty="0" smtClean="0"/>
              <a:t>With arrays, we could have arrays of anything.</a:t>
            </a:r>
          </a:p>
          <a:p>
            <a:pPr lvl="2"/>
            <a:r>
              <a:rPr lang="en-US" dirty="0" smtClean="0"/>
              <a:t>Primitive types</a:t>
            </a:r>
          </a:p>
          <a:p>
            <a:pPr lvl="2"/>
            <a:r>
              <a:rPr lang="en-US" dirty="0" smtClean="0"/>
              <a:t>Reference types</a:t>
            </a:r>
          </a:p>
          <a:p>
            <a:pPr lvl="2"/>
            <a:endParaRPr lang="en-US" dirty="0" smtClean="0"/>
          </a:p>
          <a:p>
            <a:pPr lvl="1"/>
            <a:r>
              <a:rPr lang="en-US" dirty="0" smtClean="0"/>
              <a:t>With </a:t>
            </a:r>
            <a:r>
              <a:rPr lang="en-US" dirty="0" err="1" smtClean="0"/>
              <a:t>ArrayLists</a:t>
            </a:r>
            <a:r>
              <a:rPr lang="en-US" dirty="0" smtClean="0"/>
              <a:t>, we can only store reference types.</a:t>
            </a:r>
          </a:p>
          <a:p>
            <a:pPr lvl="2"/>
            <a:r>
              <a:rPr lang="en-US" dirty="0" smtClean="0"/>
              <a:t>So, we can’t store ints, doubles, chars, etc…</a:t>
            </a:r>
          </a:p>
          <a:p>
            <a:pPr lvl="2"/>
            <a:endParaRPr lang="en-US" dirty="0" smtClean="0"/>
          </a:p>
          <a:p>
            <a:pPr lvl="1"/>
            <a:r>
              <a:rPr lang="en-US" dirty="0" smtClean="0"/>
              <a:t>Instead, we’d store the wrapper objects for these primitive types.</a:t>
            </a:r>
          </a:p>
          <a:p>
            <a:pPr lvl="2"/>
            <a:r>
              <a:rPr lang="en-US" dirty="0" smtClean="0"/>
              <a:t>Integer, Double, Character, etc…</a:t>
            </a:r>
            <a:endParaRPr lang="en-US" dirty="0"/>
          </a:p>
        </p:txBody>
      </p:sp>
    </p:spTree>
    <p:extLst>
      <p:ext uri="{BB962C8B-B14F-4D97-AF65-F5344CB8AC3E}">
        <p14:creationId xmlns:p14="http://schemas.microsoft.com/office/powerpoint/2010/main" val="29605794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ArrayList Syntax</a:t>
            </a:r>
            <a:endParaRPr lang="en-US" dirty="0"/>
          </a:p>
        </p:txBody>
      </p:sp>
      <p:sp>
        <p:nvSpPr>
          <p:cNvPr id="3" name="Content Placeholder 2"/>
          <p:cNvSpPr>
            <a:spLocks noGrp="1"/>
          </p:cNvSpPr>
          <p:nvPr>
            <p:ph idx="1"/>
          </p:nvPr>
        </p:nvSpPr>
        <p:spPr/>
        <p:txBody>
          <a:bodyPr>
            <a:normAutofit/>
          </a:bodyPr>
          <a:lstStyle/>
          <a:p>
            <a:r>
              <a:rPr lang="en-US" dirty="0" smtClean="0"/>
              <a:t>How do we create an ArrayList object? Let’s compare to a normal array.</a:t>
            </a:r>
          </a:p>
          <a:p>
            <a:pPr lvl="1"/>
            <a:r>
              <a:rPr lang="en-US" dirty="0" smtClean="0"/>
              <a:t>Student[] array = new Student[30];</a:t>
            </a:r>
          </a:p>
          <a:p>
            <a:pPr lvl="1"/>
            <a:r>
              <a:rPr lang="en-US" dirty="0" smtClean="0"/>
              <a:t>ArrayList&lt;Student&gt; array = new ArrayList&lt;Student&gt;();</a:t>
            </a:r>
          </a:p>
          <a:p>
            <a:r>
              <a:rPr lang="en-US" dirty="0" smtClean="0"/>
              <a:t>Note the difference. For a normal array, we specify a size upon creation, 30.</a:t>
            </a:r>
          </a:p>
          <a:p>
            <a:r>
              <a:rPr lang="en-US" dirty="0" smtClean="0"/>
              <a:t>For an ArrayList, the size will initially be 0 as we don’t have anything stored upon initial creation.</a:t>
            </a:r>
          </a:p>
          <a:p>
            <a:r>
              <a:rPr lang="en-US" dirty="0" smtClean="0"/>
              <a:t>For the normal array, the size will be a static 30.</a:t>
            </a:r>
          </a:p>
          <a:p>
            <a:r>
              <a:rPr lang="en-US" dirty="0" smtClean="0"/>
              <a:t>For the ArrayList, the size will change as we add/remove elements to/from the ArrayList object.</a:t>
            </a:r>
            <a:endParaRPr lang="en-US" dirty="0"/>
          </a:p>
        </p:txBody>
      </p:sp>
    </p:spTree>
    <p:extLst>
      <p:ext uri="{BB962C8B-B14F-4D97-AF65-F5344CB8AC3E}">
        <p14:creationId xmlns:p14="http://schemas.microsoft.com/office/powerpoint/2010/main" val="28445967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ArrayList Syntax</a:t>
            </a:r>
            <a:endParaRPr lang="en-US" dirty="0"/>
          </a:p>
        </p:txBody>
      </p:sp>
      <p:sp>
        <p:nvSpPr>
          <p:cNvPr id="3" name="Content Placeholder 2"/>
          <p:cNvSpPr>
            <a:spLocks noGrp="1"/>
          </p:cNvSpPr>
          <p:nvPr>
            <p:ph idx="1"/>
          </p:nvPr>
        </p:nvSpPr>
        <p:spPr/>
        <p:txBody>
          <a:bodyPr>
            <a:normAutofit/>
          </a:bodyPr>
          <a:lstStyle/>
          <a:p>
            <a:r>
              <a:rPr lang="en-US" dirty="0" smtClean="0"/>
              <a:t>Generic syntax</a:t>
            </a:r>
          </a:p>
          <a:p>
            <a:r>
              <a:rPr lang="en-US" dirty="0" smtClean="0"/>
              <a:t>ArrayList&lt;T&gt; </a:t>
            </a:r>
            <a:r>
              <a:rPr lang="en-US" dirty="0" err="1" smtClean="0"/>
              <a:t>refVar</a:t>
            </a:r>
            <a:r>
              <a:rPr lang="en-US" dirty="0" smtClean="0"/>
              <a:t> = new ArrayList&lt;T&gt;();</a:t>
            </a:r>
          </a:p>
          <a:p>
            <a:r>
              <a:rPr lang="en-US" dirty="0" smtClean="0"/>
              <a:t>This is really our first dose of generic/template programming in action other than the polymorphic reference variables we have been using.</a:t>
            </a:r>
          </a:p>
          <a:p>
            <a:r>
              <a:rPr lang="en-US" dirty="0" smtClean="0"/>
              <a:t>The T here can be replaced with any type of class in Java.</a:t>
            </a:r>
          </a:p>
          <a:p>
            <a:r>
              <a:rPr lang="en-US" dirty="0" smtClean="0"/>
              <a:t>ArrayList&lt;Dog&gt; dogs = </a:t>
            </a:r>
            <a:r>
              <a:rPr lang="en-US" smtClean="0"/>
              <a:t>new ArrayList&lt;Dog&gt;();</a:t>
            </a:r>
            <a:endParaRPr lang="en-US" dirty="0"/>
          </a:p>
        </p:txBody>
      </p:sp>
    </p:spTree>
    <p:extLst>
      <p:ext uri="{BB962C8B-B14F-4D97-AF65-F5344CB8AC3E}">
        <p14:creationId xmlns:p14="http://schemas.microsoft.com/office/powerpoint/2010/main" val="3311960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54001"/>
            <a:ext cx="10353761" cy="495300"/>
          </a:xfrm>
        </p:spPr>
        <p:txBody>
          <a:bodyPr>
            <a:normAutofit fontScale="90000"/>
          </a:bodyPr>
          <a:lstStyle/>
          <a:p>
            <a:r>
              <a:rPr lang="en-US" dirty="0" smtClean="0"/>
              <a:t>ArrayList Syntax</a:t>
            </a:r>
            <a:endParaRPr lang="en-US" dirty="0"/>
          </a:p>
        </p:txBody>
      </p:sp>
      <p:pic>
        <p:nvPicPr>
          <p:cNvPr id="5" name="Picture 4"/>
          <p:cNvPicPr>
            <a:picLocks noChangeAspect="1"/>
          </p:cNvPicPr>
          <p:nvPr/>
        </p:nvPicPr>
        <p:blipFill>
          <a:blip r:embed="rId2"/>
          <a:stretch>
            <a:fillRect/>
          </a:stretch>
        </p:blipFill>
        <p:spPr>
          <a:xfrm>
            <a:off x="8241393" y="1920648"/>
            <a:ext cx="2914650" cy="4166455"/>
          </a:xfrm>
          <a:prstGeom prst="rect">
            <a:avLst/>
          </a:prstGeom>
        </p:spPr>
      </p:pic>
      <p:pic>
        <p:nvPicPr>
          <p:cNvPr id="6" name="Picture 5"/>
          <p:cNvPicPr>
            <a:picLocks noChangeAspect="1"/>
          </p:cNvPicPr>
          <p:nvPr/>
        </p:nvPicPr>
        <p:blipFill>
          <a:blip r:embed="rId3"/>
          <a:stretch>
            <a:fillRect/>
          </a:stretch>
        </p:blipFill>
        <p:spPr>
          <a:xfrm>
            <a:off x="418495" y="936625"/>
            <a:ext cx="6388100" cy="5744138"/>
          </a:xfrm>
          <a:prstGeom prst="rect">
            <a:avLst/>
          </a:prstGeom>
        </p:spPr>
      </p:pic>
    </p:spTree>
    <p:extLst>
      <p:ext uri="{BB962C8B-B14F-4D97-AF65-F5344CB8AC3E}">
        <p14:creationId xmlns:p14="http://schemas.microsoft.com/office/powerpoint/2010/main" val="30404281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Gears</a:t>
            </a:r>
            <a:br>
              <a:rPr lang="en-US" dirty="0" smtClean="0"/>
            </a:br>
            <a:r>
              <a:rPr lang="en-US" dirty="0" smtClean="0"/>
              <a:t>The singleton design pattern</a:t>
            </a:r>
            <a:endParaRPr lang="en-US" dirty="0"/>
          </a:p>
        </p:txBody>
      </p:sp>
      <p:sp>
        <p:nvSpPr>
          <p:cNvPr id="3" name="Content Placeholder 2"/>
          <p:cNvSpPr>
            <a:spLocks noGrp="1"/>
          </p:cNvSpPr>
          <p:nvPr>
            <p:ph sz="quarter" idx="4294967295"/>
          </p:nvPr>
        </p:nvSpPr>
        <p:spPr>
          <a:xfrm>
            <a:off x="913774" y="2367092"/>
            <a:ext cx="10363826" cy="3424107"/>
          </a:xfrm>
          <a:prstGeom prst="rect">
            <a:avLst/>
          </a:prstGeom>
        </p:spPr>
        <p:txBody>
          <a:bodyPr/>
          <a:lstStyle/>
          <a:p>
            <a:r>
              <a:rPr lang="en-US" dirty="0" smtClean="0"/>
              <a:t>Let us ask ourselves a question. How would we go about not allowing a class to be instantiated from outside the class definition. That is, how would we not allow objects to be created from outside the class definition.</a:t>
            </a:r>
          </a:p>
          <a:p>
            <a:endParaRPr lang="en-US" dirty="0"/>
          </a:p>
        </p:txBody>
      </p:sp>
    </p:spTree>
    <p:extLst>
      <p:ext uri="{BB962C8B-B14F-4D97-AF65-F5344CB8AC3E}">
        <p14:creationId xmlns:p14="http://schemas.microsoft.com/office/powerpoint/2010/main" val="31983993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Gears</a:t>
            </a:r>
            <a:br>
              <a:rPr lang="en-US" dirty="0" smtClean="0"/>
            </a:br>
            <a:r>
              <a:rPr lang="en-US" dirty="0" smtClean="0"/>
              <a:t>The singleton design pattern</a:t>
            </a:r>
            <a:endParaRPr lang="en-US" dirty="0"/>
          </a:p>
        </p:txBody>
      </p:sp>
      <p:sp>
        <p:nvSpPr>
          <p:cNvPr id="3" name="Content Placeholder 2"/>
          <p:cNvSpPr>
            <a:spLocks noGrp="1"/>
          </p:cNvSpPr>
          <p:nvPr>
            <p:ph sz="quarter" idx="4294967295"/>
          </p:nvPr>
        </p:nvSpPr>
        <p:spPr>
          <a:xfrm>
            <a:off x="913774" y="2367092"/>
            <a:ext cx="10363826" cy="3424107"/>
          </a:xfrm>
          <a:prstGeom prst="rect">
            <a:avLst/>
          </a:prstGeom>
        </p:spPr>
        <p:txBody>
          <a:bodyPr/>
          <a:lstStyle/>
          <a:p>
            <a:r>
              <a:rPr lang="en-US" cap="none" dirty="0" smtClean="0"/>
              <a:t>“Why would we want to do this?”, You might have asked yourself. What good is a constructor if we cannot use it to create objects of the class from outside the class definition. </a:t>
            </a:r>
          </a:p>
          <a:p>
            <a:endParaRPr lang="en-US" cap="none" dirty="0">
              <a:effectLst/>
            </a:endParaRPr>
          </a:p>
          <a:p>
            <a:r>
              <a:rPr lang="en-US" cap="none" dirty="0" smtClean="0">
                <a:effectLst/>
              </a:rPr>
              <a:t>Consider the following idea. What if we only ever want a single instance of a class to exist at any given time (Within the scope of an executing program)? Could we use the idea of a private constructor to accomplish this?</a:t>
            </a:r>
          </a:p>
          <a:p>
            <a:endParaRPr lang="en-US" dirty="0"/>
          </a:p>
        </p:txBody>
      </p:sp>
    </p:spTree>
    <p:extLst>
      <p:ext uri="{BB962C8B-B14F-4D97-AF65-F5344CB8AC3E}">
        <p14:creationId xmlns:p14="http://schemas.microsoft.com/office/powerpoint/2010/main" val="38004868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Gears</a:t>
            </a:r>
            <a:br>
              <a:rPr lang="en-US" dirty="0" smtClean="0"/>
            </a:br>
            <a:r>
              <a:rPr lang="en-US" dirty="0" smtClean="0"/>
              <a:t>The singleton design pattern</a:t>
            </a:r>
            <a:endParaRPr lang="en-US" dirty="0"/>
          </a:p>
        </p:txBody>
      </p:sp>
      <p:sp>
        <p:nvSpPr>
          <p:cNvPr id="3" name="Content Placeholder 2"/>
          <p:cNvSpPr>
            <a:spLocks noGrp="1"/>
          </p:cNvSpPr>
          <p:nvPr>
            <p:ph sz="quarter" idx="4294967295"/>
          </p:nvPr>
        </p:nvSpPr>
        <p:spPr>
          <a:xfrm>
            <a:off x="913774" y="2367092"/>
            <a:ext cx="10363826" cy="3424107"/>
          </a:xfrm>
          <a:prstGeom prst="rect">
            <a:avLst/>
          </a:prstGeom>
        </p:spPr>
        <p:txBody>
          <a:bodyPr>
            <a:normAutofit/>
          </a:bodyPr>
          <a:lstStyle/>
          <a:p>
            <a:r>
              <a:rPr lang="en-US" cap="none" dirty="0" smtClean="0"/>
              <a:t>To do something along these lines, we’ll have to make a couple of considerations. First, let’s discuss the strategy.</a:t>
            </a:r>
          </a:p>
          <a:p>
            <a:pPr lvl="1"/>
            <a:r>
              <a:rPr lang="en-US" cap="none" dirty="0" smtClean="0"/>
              <a:t>We want to create a private constructor in our class. As you know, this means that we cannot access this constructor from outside of that particular class definition.</a:t>
            </a:r>
          </a:p>
          <a:p>
            <a:pPr lvl="1"/>
            <a:r>
              <a:rPr lang="en-US" cap="none" dirty="0" smtClean="0"/>
              <a:t>We then want to create an instance of the class as a private/static data field within the same class. The idea here is that we want to hold the single instance of our class within the class itself. Note that this is a form of composition. This field will initially be set to null.</a:t>
            </a:r>
          </a:p>
          <a:p>
            <a:pPr lvl="1"/>
            <a:r>
              <a:rPr lang="en-US" cap="none" dirty="0" smtClean="0"/>
              <a:t>Finally, we define the getInstance() method. This method will only use the private constructor when our instance of the class is null. If it is not null (meaning it has already been set using the private constructor), then do nothing and simply return the instance as it is.</a:t>
            </a:r>
            <a:endParaRPr lang="en-US" cap="none" dirty="0"/>
          </a:p>
        </p:txBody>
      </p:sp>
    </p:spTree>
    <p:extLst>
      <p:ext uri="{BB962C8B-B14F-4D97-AF65-F5344CB8AC3E}">
        <p14:creationId xmlns:p14="http://schemas.microsoft.com/office/powerpoint/2010/main" val="785484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Rectangle 2"/>
          <p:cNvSpPr>
            <a:spLocks noGrp="1" noChangeArrowheads="1"/>
          </p:cNvSpPr>
          <p:nvPr>
            <p:ph type="title" idx="4294967295"/>
          </p:nvPr>
        </p:nvSpPr>
        <p:spPr>
          <a:xfrm>
            <a:off x="1922318" y="727364"/>
            <a:ext cx="8305800" cy="1295400"/>
          </a:xfrm>
          <a:noFill/>
        </p:spPr>
        <p:txBody>
          <a:bodyPr>
            <a:normAutofit fontScale="90000"/>
          </a:bodyPr>
          <a:lstStyle/>
          <a:p>
            <a:r>
              <a:rPr lang="en-US" altLang="en-US">
                <a:cs typeface="Courier New" panose="02070309020205020404" pitchFamily="49" charset="0"/>
              </a:rPr>
              <a:t>What is an interface?</a:t>
            </a:r>
            <a:br>
              <a:rPr lang="en-US" altLang="en-US">
                <a:cs typeface="Courier New" panose="02070309020205020404" pitchFamily="49" charset="0"/>
              </a:rPr>
            </a:br>
            <a:r>
              <a:rPr lang="en-US" altLang="en-US">
                <a:cs typeface="Courier New" panose="02070309020205020404" pitchFamily="49" charset="0"/>
              </a:rPr>
              <a:t> Why is an interface useful?</a:t>
            </a:r>
          </a:p>
        </p:txBody>
      </p:sp>
      <p:sp>
        <p:nvSpPr>
          <p:cNvPr id="312324" name="Rectangle 3"/>
          <p:cNvSpPr>
            <a:spLocks noGrp="1" noChangeArrowheads="1"/>
          </p:cNvSpPr>
          <p:nvPr>
            <p:ph type="body" idx="4294967295"/>
          </p:nvPr>
        </p:nvSpPr>
        <p:spPr>
          <a:xfrm>
            <a:off x="1905000" y="2286000"/>
            <a:ext cx="8610600" cy="3241964"/>
          </a:xfrm>
          <a:noFill/>
        </p:spPr>
        <p:txBody>
          <a:bodyPr>
            <a:normAutofit/>
          </a:bodyPr>
          <a:lstStyle/>
          <a:p>
            <a:pPr marL="0" indent="0">
              <a:buNone/>
            </a:pPr>
            <a:r>
              <a:rPr lang="en-US" altLang="en-US" sz="2800" dirty="0"/>
              <a:t>An interface is a </a:t>
            </a:r>
            <a:r>
              <a:rPr lang="en-US" altLang="en-US" sz="2800" dirty="0" smtClean="0"/>
              <a:t>class like </a:t>
            </a:r>
            <a:r>
              <a:rPr lang="en-US" altLang="en-US" sz="2800" dirty="0"/>
              <a:t>construct that contains only constants and abstract methods. In many ways, an interface is similar to an abstract class, but the intent of an interface is to specify behavior for objects. For example, you can specify that the objects are comparable, edible, cloneable using appropriate interfaces. </a:t>
            </a:r>
            <a:endParaRPr lang="en-US" altLang="en-US" sz="4000" dirty="0">
              <a:ea typeface="PMingLiU" panose="02020500000000000000" pitchFamily="18" charset="-120"/>
            </a:endParaRPr>
          </a:p>
        </p:txBody>
      </p:sp>
    </p:spTree>
    <p:extLst>
      <p:ext uri="{BB962C8B-B14F-4D97-AF65-F5344CB8AC3E}">
        <p14:creationId xmlns:p14="http://schemas.microsoft.com/office/powerpoint/2010/main" val="17051535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Gears</a:t>
            </a:r>
            <a:br>
              <a:rPr lang="en-US" dirty="0" smtClean="0"/>
            </a:br>
            <a:r>
              <a:rPr lang="en-US" dirty="0" smtClean="0"/>
              <a:t>The singleton design pattern</a:t>
            </a:r>
            <a:endParaRPr lang="en-US" dirty="0"/>
          </a:p>
        </p:txBody>
      </p:sp>
      <p:pic>
        <p:nvPicPr>
          <p:cNvPr id="5" name="Picture 4"/>
          <p:cNvPicPr>
            <a:picLocks noChangeAspect="1"/>
          </p:cNvPicPr>
          <p:nvPr/>
        </p:nvPicPr>
        <p:blipFill>
          <a:blip r:embed="rId2"/>
          <a:stretch>
            <a:fillRect/>
          </a:stretch>
        </p:blipFill>
        <p:spPr>
          <a:xfrm>
            <a:off x="392256" y="1973839"/>
            <a:ext cx="4979843" cy="4506151"/>
          </a:xfrm>
          <a:prstGeom prst="rect">
            <a:avLst/>
          </a:prstGeom>
        </p:spPr>
      </p:pic>
      <p:pic>
        <p:nvPicPr>
          <p:cNvPr id="6" name="Picture 5"/>
          <p:cNvPicPr>
            <a:picLocks noChangeAspect="1"/>
          </p:cNvPicPr>
          <p:nvPr/>
        </p:nvPicPr>
        <p:blipFill>
          <a:blip r:embed="rId3"/>
          <a:stretch>
            <a:fillRect/>
          </a:stretch>
        </p:blipFill>
        <p:spPr>
          <a:xfrm>
            <a:off x="5724957" y="3302576"/>
            <a:ext cx="5997350" cy="1861705"/>
          </a:xfrm>
          <a:prstGeom prst="rect">
            <a:avLst/>
          </a:prstGeom>
        </p:spPr>
      </p:pic>
    </p:spTree>
    <p:extLst>
      <p:ext uri="{BB962C8B-B14F-4D97-AF65-F5344CB8AC3E}">
        <p14:creationId xmlns:p14="http://schemas.microsoft.com/office/powerpoint/2010/main" val="36122612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38330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2"/>
          <p:cNvSpPr>
            <a:spLocks noGrp="1" noChangeArrowheads="1"/>
          </p:cNvSpPr>
          <p:nvPr>
            <p:ph type="title" idx="4294967295"/>
          </p:nvPr>
        </p:nvSpPr>
        <p:spPr>
          <a:xfrm>
            <a:off x="2209800" y="228600"/>
            <a:ext cx="7772400" cy="685800"/>
          </a:xfrm>
          <a:noFill/>
        </p:spPr>
        <p:txBody>
          <a:bodyPr>
            <a:normAutofit fontScale="90000"/>
          </a:bodyPr>
          <a:lstStyle/>
          <a:p>
            <a:r>
              <a:rPr lang="en-US" altLang="en-US">
                <a:cs typeface="Courier New" panose="02070309020205020404" pitchFamily="49" charset="0"/>
              </a:rPr>
              <a:t>Define an Interface</a:t>
            </a:r>
          </a:p>
        </p:txBody>
      </p:sp>
      <p:sp>
        <p:nvSpPr>
          <p:cNvPr id="313348" name="Rectangle 3"/>
          <p:cNvSpPr>
            <a:spLocks noGrp="1" noChangeArrowheads="1"/>
          </p:cNvSpPr>
          <p:nvPr>
            <p:ph type="body" idx="4294967295"/>
          </p:nvPr>
        </p:nvSpPr>
        <p:spPr>
          <a:xfrm>
            <a:off x="1676400" y="914400"/>
            <a:ext cx="8763000" cy="990600"/>
          </a:xfrm>
          <a:noFill/>
        </p:spPr>
        <p:txBody>
          <a:bodyPr>
            <a:normAutofit/>
          </a:bodyPr>
          <a:lstStyle/>
          <a:p>
            <a:pPr marL="0" indent="0">
              <a:buNone/>
            </a:pPr>
            <a:r>
              <a:rPr lang="en-US" altLang="en-US" sz="2800">
                <a:cs typeface="Courier New" panose="02070309020205020404" pitchFamily="49" charset="0"/>
              </a:rPr>
              <a:t>To distinguish an interface from a class, Java uses the following syntax to define an interface:</a:t>
            </a:r>
          </a:p>
        </p:txBody>
      </p:sp>
      <p:sp>
        <p:nvSpPr>
          <p:cNvPr id="313349" name="Rectangle 4"/>
          <p:cNvSpPr>
            <a:spLocks noChangeArrowheads="1"/>
          </p:cNvSpPr>
          <p:nvPr/>
        </p:nvSpPr>
        <p:spPr bwMode="auto">
          <a:xfrm>
            <a:off x="1752600" y="1981200"/>
            <a:ext cx="8610600" cy="1676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2800">
                <a:solidFill>
                  <a:schemeClr val="bg2"/>
                </a:solidFill>
                <a:latin typeface="Courier New" panose="02070309020205020404" pitchFamily="49" charset="0"/>
              </a:rPr>
              <a:t>public interface InterfaceName { </a:t>
            </a:r>
          </a:p>
          <a:p>
            <a:pPr>
              <a:lnSpc>
                <a:spcPct val="90000"/>
              </a:lnSpc>
              <a:buClr>
                <a:schemeClr val="tx2"/>
              </a:buClr>
              <a:buSzPct val="75000"/>
              <a:buFont typeface="Monotype Sorts" pitchFamily="2" charset="2"/>
              <a:buNone/>
            </a:pPr>
            <a:r>
              <a:rPr lang="en-US" altLang="en-US" sz="2800">
                <a:solidFill>
                  <a:schemeClr val="bg2"/>
                </a:solidFill>
                <a:latin typeface="Courier New" panose="02070309020205020404" pitchFamily="49" charset="0"/>
              </a:rPr>
              <a:t>  constant declarations;</a:t>
            </a:r>
          </a:p>
          <a:p>
            <a:pPr>
              <a:lnSpc>
                <a:spcPct val="90000"/>
              </a:lnSpc>
              <a:buClr>
                <a:schemeClr val="tx2"/>
              </a:buClr>
              <a:buSzPct val="75000"/>
              <a:buFont typeface="Monotype Sorts" pitchFamily="2" charset="2"/>
              <a:buNone/>
            </a:pPr>
            <a:r>
              <a:rPr lang="en-US" altLang="en-US" sz="2800">
                <a:solidFill>
                  <a:schemeClr val="bg2"/>
                </a:solidFill>
                <a:latin typeface="Courier New" panose="02070309020205020404" pitchFamily="49" charset="0"/>
              </a:rPr>
              <a:t>  method signatures;</a:t>
            </a:r>
          </a:p>
          <a:p>
            <a:pPr>
              <a:lnSpc>
                <a:spcPct val="90000"/>
              </a:lnSpc>
              <a:buClr>
                <a:schemeClr val="tx2"/>
              </a:buClr>
              <a:buSzPct val="75000"/>
              <a:buFont typeface="Monotype Sorts" pitchFamily="2" charset="2"/>
              <a:buNone/>
            </a:pPr>
            <a:r>
              <a:rPr lang="en-US" altLang="en-US" sz="2800">
                <a:solidFill>
                  <a:schemeClr val="bg2"/>
                </a:solidFill>
                <a:latin typeface="Courier New" panose="02070309020205020404" pitchFamily="49" charset="0"/>
              </a:rPr>
              <a:t>}</a:t>
            </a:r>
            <a:endParaRPr lang="en-US" altLang="en-US" sz="3200">
              <a:solidFill>
                <a:schemeClr val="bg2"/>
              </a:solidFill>
            </a:endParaRPr>
          </a:p>
        </p:txBody>
      </p:sp>
      <p:sp>
        <p:nvSpPr>
          <p:cNvPr id="313350" name="Rectangle 5"/>
          <p:cNvSpPr>
            <a:spLocks noChangeArrowheads="1"/>
          </p:cNvSpPr>
          <p:nvPr/>
        </p:nvSpPr>
        <p:spPr bwMode="auto">
          <a:xfrm>
            <a:off x="1828800" y="3810000"/>
            <a:ext cx="8610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sz="3200"/>
              <a:t>Example</a:t>
            </a:r>
            <a:r>
              <a:rPr lang="en-US" altLang="en-US" sz="2800">
                <a:cs typeface="Courier New" panose="02070309020205020404" pitchFamily="49" charset="0"/>
              </a:rPr>
              <a:t>:</a:t>
            </a:r>
          </a:p>
        </p:txBody>
      </p:sp>
      <p:sp>
        <p:nvSpPr>
          <p:cNvPr id="313351" name="Rectangle 6"/>
          <p:cNvSpPr>
            <a:spLocks noChangeArrowheads="1"/>
          </p:cNvSpPr>
          <p:nvPr/>
        </p:nvSpPr>
        <p:spPr bwMode="auto">
          <a:xfrm>
            <a:off x="1752600" y="4419600"/>
            <a:ext cx="8610600" cy="1752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dirty="0">
                <a:solidFill>
                  <a:schemeClr val="bg2"/>
                </a:solidFill>
                <a:latin typeface="Courier New" panose="02070309020205020404" pitchFamily="49" charset="0"/>
              </a:rPr>
              <a:t>public interface Edible {</a:t>
            </a:r>
          </a:p>
          <a:p>
            <a:pPr>
              <a:spcBef>
                <a:spcPct val="20000"/>
              </a:spcBef>
              <a:buClr>
                <a:schemeClr val="tx2"/>
              </a:buClr>
              <a:buSzPct val="75000"/>
              <a:buFont typeface="Monotype Sorts" pitchFamily="2" charset="2"/>
              <a:buNone/>
            </a:pPr>
            <a:r>
              <a:rPr lang="en-US" altLang="en-US" dirty="0">
                <a:solidFill>
                  <a:schemeClr val="bg2"/>
                </a:solidFill>
                <a:latin typeface="Courier New" panose="02070309020205020404" pitchFamily="49" charset="0"/>
              </a:rPr>
              <a:t>  /** Describe how to eat */</a:t>
            </a:r>
          </a:p>
          <a:p>
            <a:pPr>
              <a:spcBef>
                <a:spcPct val="20000"/>
              </a:spcBef>
              <a:buClr>
                <a:schemeClr val="tx2"/>
              </a:buClr>
              <a:buSzPct val="75000"/>
              <a:buFont typeface="Monotype Sorts" pitchFamily="2" charset="2"/>
              <a:buNone/>
            </a:pPr>
            <a:r>
              <a:rPr lang="en-US" altLang="en-US" dirty="0">
                <a:solidFill>
                  <a:schemeClr val="bg2"/>
                </a:solidFill>
                <a:latin typeface="Courier New" panose="02070309020205020404" pitchFamily="49" charset="0"/>
              </a:rPr>
              <a:t>  public abstract String </a:t>
            </a:r>
            <a:r>
              <a:rPr lang="en-US" altLang="en-US" dirty="0" err="1">
                <a:solidFill>
                  <a:schemeClr val="bg2"/>
                </a:solidFill>
                <a:latin typeface="Courier New" panose="02070309020205020404" pitchFamily="49" charset="0"/>
              </a:rPr>
              <a:t>howToEat</a:t>
            </a:r>
            <a:r>
              <a:rPr lang="en-US" altLang="en-US" dirty="0">
                <a:solidFill>
                  <a:schemeClr val="bg2"/>
                </a:solidFill>
                <a:latin typeface="Courier New" panose="02070309020205020404" pitchFamily="49" charset="0"/>
              </a:rPr>
              <a:t>();</a:t>
            </a:r>
          </a:p>
          <a:p>
            <a:pPr>
              <a:spcBef>
                <a:spcPct val="20000"/>
              </a:spcBef>
              <a:buClr>
                <a:schemeClr val="tx2"/>
              </a:buClr>
              <a:buSzPct val="75000"/>
              <a:buFont typeface="Monotype Sorts" pitchFamily="2" charset="2"/>
              <a:buNone/>
            </a:pPr>
            <a:r>
              <a:rPr lang="en-US" altLang="en-US" dirty="0">
                <a:solidFill>
                  <a:schemeClr val="bg2"/>
                </a:solidFill>
                <a:latin typeface="Courier New" panose="02070309020205020404" pitchFamily="49" charset="0"/>
              </a:rPr>
              <a:t>}</a:t>
            </a:r>
          </a:p>
        </p:txBody>
      </p:sp>
    </p:spTree>
    <p:extLst>
      <p:ext uri="{BB962C8B-B14F-4D97-AF65-F5344CB8AC3E}">
        <p14:creationId xmlns:p14="http://schemas.microsoft.com/office/powerpoint/2010/main" val="1623216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1" name="Rectangle 2"/>
          <p:cNvSpPr>
            <a:spLocks noGrp="1" noChangeArrowheads="1"/>
          </p:cNvSpPr>
          <p:nvPr>
            <p:ph type="title" idx="4294967295"/>
          </p:nvPr>
        </p:nvSpPr>
        <p:spPr>
          <a:xfrm>
            <a:off x="2120900" y="774700"/>
            <a:ext cx="7772400" cy="685800"/>
          </a:xfrm>
          <a:noFill/>
        </p:spPr>
        <p:txBody>
          <a:bodyPr>
            <a:normAutofit fontScale="90000"/>
          </a:bodyPr>
          <a:lstStyle/>
          <a:p>
            <a:r>
              <a:rPr lang="en-US" dirty="0"/>
              <a:t>Interface is a Special Class</a:t>
            </a:r>
          </a:p>
        </p:txBody>
      </p:sp>
      <p:sp>
        <p:nvSpPr>
          <p:cNvPr id="314372" name="Rectangle 3"/>
          <p:cNvSpPr>
            <a:spLocks noGrp="1" noChangeArrowheads="1"/>
          </p:cNvSpPr>
          <p:nvPr>
            <p:ph type="body" idx="4294967295"/>
          </p:nvPr>
        </p:nvSpPr>
        <p:spPr>
          <a:xfrm>
            <a:off x="1828800" y="2108200"/>
            <a:ext cx="8610600" cy="4292600"/>
          </a:xfrm>
          <a:noFill/>
        </p:spPr>
        <p:txBody>
          <a:bodyPr/>
          <a:lstStyle/>
          <a:p>
            <a:r>
              <a:rPr lang="en-US" dirty="0">
                <a:cs typeface="Courier New" panose="02070309020205020404" pitchFamily="49" charset="0"/>
              </a:rPr>
              <a:t>An interface is treated like a special class in Java. </a:t>
            </a:r>
            <a:endParaRPr lang="en-US" dirty="0" smtClean="0">
              <a:cs typeface="Courier New" panose="02070309020205020404" pitchFamily="49" charset="0"/>
            </a:endParaRPr>
          </a:p>
          <a:p>
            <a:endParaRPr lang="en-US" dirty="0" smtClean="0">
              <a:cs typeface="Courier New" panose="02070309020205020404" pitchFamily="49" charset="0"/>
            </a:endParaRPr>
          </a:p>
          <a:p>
            <a:r>
              <a:rPr lang="en-US" dirty="0" smtClean="0">
                <a:cs typeface="Courier New" panose="02070309020205020404" pitchFamily="49" charset="0"/>
              </a:rPr>
              <a:t>Like </a:t>
            </a:r>
            <a:r>
              <a:rPr lang="en-US" dirty="0">
                <a:cs typeface="Courier New" panose="02070309020205020404" pitchFamily="49" charset="0"/>
              </a:rPr>
              <a:t>an abstract class, you cannot create an instance from an interface using the </a:t>
            </a:r>
            <a:r>
              <a:rPr lang="en-US" u="sng" dirty="0">
                <a:cs typeface="Courier New" panose="02070309020205020404" pitchFamily="49" charset="0"/>
              </a:rPr>
              <a:t>new</a:t>
            </a:r>
            <a:r>
              <a:rPr lang="en-US" dirty="0">
                <a:cs typeface="Courier New" panose="02070309020205020404" pitchFamily="49" charset="0"/>
              </a:rPr>
              <a:t> operator, but in most cases you can use an interface more or less the same way you use an abstract class. </a:t>
            </a:r>
            <a:endParaRPr lang="en-US" dirty="0" smtClean="0">
              <a:cs typeface="Courier New" panose="02070309020205020404" pitchFamily="49" charset="0"/>
            </a:endParaRPr>
          </a:p>
          <a:p>
            <a:endParaRPr lang="en-US" dirty="0" smtClean="0">
              <a:cs typeface="Courier New" panose="02070309020205020404" pitchFamily="49" charset="0"/>
            </a:endParaRPr>
          </a:p>
          <a:p>
            <a:r>
              <a:rPr lang="en-US" dirty="0" smtClean="0">
                <a:cs typeface="Courier New" panose="02070309020205020404" pitchFamily="49" charset="0"/>
              </a:rPr>
              <a:t>For example, you can use an interface as a data type for a variable, as the result of casting, and so on.</a:t>
            </a:r>
          </a:p>
          <a:p>
            <a:endParaRPr lang="en-US" dirty="0">
              <a:cs typeface="Courier New" panose="02070309020205020404" pitchFamily="49" charset="0"/>
            </a:endParaRPr>
          </a:p>
          <a:p>
            <a:r>
              <a:rPr lang="en-US" dirty="0" smtClean="0">
                <a:cs typeface="Courier New" panose="02070309020205020404" pitchFamily="49" charset="0"/>
              </a:rPr>
              <a:t>One major difference is that we can implement </a:t>
            </a:r>
            <a:r>
              <a:rPr lang="en-US" dirty="0" smtClean="0">
                <a:solidFill>
                  <a:srgbClr val="FFFF00"/>
                </a:solidFill>
                <a:cs typeface="Courier New" panose="02070309020205020404" pitchFamily="49" charset="0"/>
              </a:rPr>
              <a:t>multiple</a:t>
            </a:r>
            <a:r>
              <a:rPr lang="en-US" dirty="0" smtClean="0">
                <a:cs typeface="Courier New" panose="02070309020205020404" pitchFamily="49" charset="0"/>
              </a:rPr>
              <a:t> interfaces.</a:t>
            </a:r>
          </a:p>
          <a:p>
            <a:pPr lvl="1"/>
            <a:r>
              <a:rPr lang="en-US" dirty="0" smtClean="0">
                <a:cs typeface="Courier New" panose="02070309020205020404" pitchFamily="49" charset="0"/>
              </a:rPr>
              <a:t>This allows us to mimic multiple inheritance.</a:t>
            </a:r>
          </a:p>
        </p:txBody>
      </p:sp>
    </p:spTree>
    <p:extLst>
      <p:ext uri="{BB962C8B-B14F-4D97-AF65-F5344CB8AC3E}">
        <p14:creationId xmlns:p14="http://schemas.microsoft.com/office/powerpoint/2010/main" val="1470483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5" name="Rectangle 2"/>
          <p:cNvSpPr>
            <a:spLocks noGrp="1" noChangeArrowheads="1"/>
          </p:cNvSpPr>
          <p:nvPr>
            <p:ph type="title" idx="4294967295"/>
          </p:nvPr>
        </p:nvSpPr>
        <p:spPr>
          <a:xfrm>
            <a:off x="2209800" y="228600"/>
            <a:ext cx="7772400" cy="609600"/>
          </a:xfrm>
          <a:noFill/>
        </p:spPr>
        <p:txBody>
          <a:bodyPr>
            <a:normAutofit fontScale="90000"/>
          </a:bodyPr>
          <a:lstStyle/>
          <a:p>
            <a:r>
              <a:rPr lang="en-US" altLang="en-US"/>
              <a:t>Example</a:t>
            </a:r>
          </a:p>
        </p:txBody>
      </p:sp>
      <p:sp>
        <p:nvSpPr>
          <p:cNvPr id="315396" name="Rectangle 3"/>
          <p:cNvSpPr>
            <a:spLocks noGrp="1" noChangeArrowheads="1"/>
          </p:cNvSpPr>
          <p:nvPr>
            <p:ph type="body" idx="4294967295"/>
          </p:nvPr>
        </p:nvSpPr>
        <p:spPr>
          <a:xfrm>
            <a:off x="1708732" y="1524000"/>
            <a:ext cx="8991600" cy="1981200"/>
          </a:xfrm>
          <a:noFill/>
        </p:spPr>
        <p:txBody>
          <a:bodyPr>
            <a:normAutofit fontScale="92500"/>
          </a:bodyPr>
          <a:lstStyle/>
          <a:p>
            <a:pPr marL="0" indent="0">
              <a:buNone/>
            </a:pPr>
            <a:r>
              <a:rPr lang="en-US" altLang="en-US" sz="2800" dirty="0"/>
              <a:t>You can now use the </a:t>
            </a:r>
            <a:r>
              <a:rPr lang="en-US" altLang="en-US" sz="2800" u="sng" dirty="0"/>
              <a:t>Edible</a:t>
            </a:r>
            <a:r>
              <a:rPr lang="en-US" altLang="en-US" sz="2800" dirty="0"/>
              <a:t> interface to specify whether an object is edible. This is accomplished by letting the class for the object implement this interface using the </a:t>
            </a:r>
            <a:r>
              <a:rPr lang="en-US" altLang="en-US" sz="2800" u="sng" dirty="0"/>
              <a:t>implements</a:t>
            </a:r>
            <a:r>
              <a:rPr lang="en-US" altLang="en-US" sz="2800" dirty="0"/>
              <a:t> keyword. For example, the classes </a:t>
            </a:r>
            <a:r>
              <a:rPr lang="en-US" altLang="en-US" sz="2800" u="sng" dirty="0"/>
              <a:t>Chicken</a:t>
            </a:r>
            <a:r>
              <a:rPr lang="en-US" altLang="en-US" sz="2800" dirty="0"/>
              <a:t> and </a:t>
            </a:r>
            <a:r>
              <a:rPr lang="en-US" altLang="en-US" sz="2800" u="sng" dirty="0"/>
              <a:t>Fruit</a:t>
            </a:r>
            <a:r>
              <a:rPr lang="en-US" altLang="en-US" sz="2800" dirty="0"/>
              <a:t> implement the </a:t>
            </a:r>
            <a:r>
              <a:rPr lang="en-US" altLang="en-US" sz="2800" u="sng" dirty="0"/>
              <a:t>Edible</a:t>
            </a:r>
            <a:r>
              <a:rPr lang="en-US" altLang="en-US" sz="2800" dirty="0"/>
              <a:t> </a:t>
            </a:r>
            <a:r>
              <a:rPr lang="en-US" altLang="en-US" sz="2800" dirty="0" smtClean="0"/>
              <a:t>interface.</a:t>
            </a:r>
            <a:endParaRPr lang="en-US" altLang="en-US" sz="2800" dirty="0"/>
          </a:p>
        </p:txBody>
      </p:sp>
      <p:sp>
        <p:nvSpPr>
          <p:cNvPr id="315401" name="Rectangle 9"/>
          <p:cNvSpPr>
            <a:spLocks noChangeArrowheads="1"/>
          </p:cNvSpPr>
          <p:nvPr/>
        </p:nvSpPr>
        <p:spPr bwMode="auto">
          <a:xfrm>
            <a:off x="1524001" y="2329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15400" name="Object 8"/>
          <p:cNvGraphicFramePr>
            <a:graphicFrameLocks noChangeAspect="1"/>
          </p:cNvGraphicFramePr>
          <p:nvPr>
            <p:extLst/>
          </p:nvPr>
        </p:nvGraphicFramePr>
        <p:xfrm>
          <a:off x="2944091" y="3958937"/>
          <a:ext cx="6096000" cy="2566988"/>
        </p:xfrm>
        <a:graphic>
          <a:graphicData uri="http://schemas.openxmlformats.org/presentationml/2006/ole">
            <mc:AlternateContent xmlns:mc="http://schemas.openxmlformats.org/markup-compatibility/2006">
              <mc:Choice xmlns:v="urn:schemas-microsoft-com:vml" Requires="v">
                <p:oleObj spid="_x0000_s1092" name="Picture" r:id="rId3" imgW="4343400" imgH="1828800" progId="Word.Picture.8">
                  <p:embed/>
                </p:oleObj>
              </mc:Choice>
              <mc:Fallback>
                <p:oleObj name="Picture" r:id="rId3" imgW="4343400" imgH="18288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4091" y="3958937"/>
                        <a:ext cx="6096000" cy="2566988"/>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0577827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0416" y="366423"/>
            <a:ext cx="4667250" cy="1533761"/>
          </a:xfrm>
          <a:prstGeom prst="rect">
            <a:avLst/>
          </a:prstGeom>
        </p:spPr>
      </p:pic>
      <p:pic>
        <p:nvPicPr>
          <p:cNvPr id="3" name="Picture 2"/>
          <p:cNvPicPr>
            <a:picLocks noChangeAspect="1"/>
          </p:cNvPicPr>
          <p:nvPr/>
        </p:nvPicPr>
        <p:blipFill>
          <a:blip r:embed="rId3"/>
          <a:stretch>
            <a:fillRect/>
          </a:stretch>
        </p:blipFill>
        <p:spPr>
          <a:xfrm>
            <a:off x="2801216" y="4262772"/>
            <a:ext cx="4667250" cy="2333625"/>
          </a:xfrm>
          <a:prstGeom prst="rect">
            <a:avLst/>
          </a:prstGeom>
        </p:spPr>
      </p:pic>
      <p:pic>
        <p:nvPicPr>
          <p:cNvPr id="4" name="Picture 3"/>
          <p:cNvPicPr>
            <a:picLocks noChangeAspect="1"/>
          </p:cNvPicPr>
          <p:nvPr/>
        </p:nvPicPr>
        <p:blipFill>
          <a:blip r:embed="rId4"/>
          <a:stretch>
            <a:fillRect/>
          </a:stretch>
        </p:blipFill>
        <p:spPr>
          <a:xfrm>
            <a:off x="2801216" y="2144650"/>
            <a:ext cx="4667250" cy="1954961"/>
          </a:xfrm>
          <a:prstGeom prst="rect">
            <a:avLst/>
          </a:prstGeom>
        </p:spPr>
      </p:pic>
      <p:sp>
        <p:nvSpPr>
          <p:cNvPr id="9" name="Rectangle 6"/>
          <p:cNvSpPr>
            <a:spLocks noChangeArrowheads="1"/>
          </p:cNvSpPr>
          <p:nvPr/>
        </p:nvSpPr>
        <p:spPr bwMode="auto">
          <a:xfrm>
            <a:off x="5054600" y="228889"/>
            <a:ext cx="7048500" cy="1752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dirty="0">
                <a:solidFill>
                  <a:schemeClr val="bg2"/>
                </a:solidFill>
                <a:latin typeface="Courier New" panose="02070309020205020404" pitchFamily="49" charset="0"/>
              </a:rPr>
              <a:t>public interface Edible {</a:t>
            </a:r>
          </a:p>
          <a:p>
            <a:pPr>
              <a:spcBef>
                <a:spcPct val="20000"/>
              </a:spcBef>
              <a:buClr>
                <a:schemeClr val="tx2"/>
              </a:buClr>
              <a:buSzPct val="75000"/>
              <a:buFont typeface="Monotype Sorts" pitchFamily="2" charset="2"/>
              <a:buNone/>
            </a:pPr>
            <a:r>
              <a:rPr lang="en-US" altLang="en-US" dirty="0">
                <a:solidFill>
                  <a:schemeClr val="bg2"/>
                </a:solidFill>
                <a:latin typeface="Courier New" panose="02070309020205020404" pitchFamily="49" charset="0"/>
              </a:rPr>
              <a:t>  /** Describe how to eat */</a:t>
            </a:r>
          </a:p>
          <a:p>
            <a:pPr>
              <a:spcBef>
                <a:spcPct val="20000"/>
              </a:spcBef>
              <a:buClr>
                <a:schemeClr val="tx2"/>
              </a:buClr>
              <a:buSzPct val="75000"/>
              <a:buFont typeface="Monotype Sorts" pitchFamily="2" charset="2"/>
              <a:buNone/>
            </a:pPr>
            <a:r>
              <a:rPr lang="en-US" altLang="en-US" dirty="0">
                <a:solidFill>
                  <a:schemeClr val="bg2"/>
                </a:solidFill>
                <a:latin typeface="Courier New" panose="02070309020205020404" pitchFamily="49" charset="0"/>
              </a:rPr>
              <a:t>  public abstract String </a:t>
            </a:r>
            <a:r>
              <a:rPr lang="en-US" altLang="en-US" dirty="0" err="1">
                <a:solidFill>
                  <a:schemeClr val="bg2"/>
                </a:solidFill>
                <a:latin typeface="Courier New" panose="02070309020205020404" pitchFamily="49" charset="0"/>
              </a:rPr>
              <a:t>howToEat</a:t>
            </a:r>
            <a:r>
              <a:rPr lang="en-US" altLang="en-US" dirty="0">
                <a:solidFill>
                  <a:schemeClr val="bg2"/>
                </a:solidFill>
                <a:latin typeface="Courier New" panose="02070309020205020404" pitchFamily="49" charset="0"/>
              </a:rPr>
              <a:t>();</a:t>
            </a:r>
          </a:p>
          <a:p>
            <a:pPr>
              <a:spcBef>
                <a:spcPct val="20000"/>
              </a:spcBef>
              <a:buClr>
                <a:schemeClr val="tx2"/>
              </a:buClr>
              <a:buSzPct val="75000"/>
              <a:buFont typeface="Monotype Sorts" pitchFamily="2" charset="2"/>
              <a:buNone/>
            </a:pPr>
            <a:r>
              <a:rPr lang="en-US" altLang="en-US" dirty="0">
                <a:solidFill>
                  <a:schemeClr val="bg2"/>
                </a:solidFill>
                <a:latin typeface="Courier New" panose="02070309020205020404" pitchFamily="49" charset="0"/>
              </a:rPr>
              <a:t>}</a:t>
            </a:r>
          </a:p>
        </p:txBody>
      </p:sp>
    </p:spTree>
    <p:extLst>
      <p:ext uri="{BB962C8B-B14F-4D97-AF65-F5344CB8AC3E}">
        <p14:creationId xmlns:p14="http://schemas.microsoft.com/office/powerpoint/2010/main" val="3346844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ChangeArrowheads="1"/>
          </p:cNvSpPr>
          <p:nvPr/>
        </p:nvSpPr>
        <p:spPr bwMode="auto">
          <a:xfrm>
            <a:off x="2017485" y="109145"/>
            <a:ext cx="7048500" cy="1752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dirty="0">
                <a:solidFill>
                  <a:schemeClr val="bg2"/>
                </a:solidFill>
                <a:latin typeface="Courier New" panose="02070309020205020404" pitchFamily="49" charset="0"/>
              </a:rPr>
              <a:t>public interface Edible {</a:t>
            </a:r>
          </a:p>
          <a:p>
            <a:pPr>
              <a:spcBef>
                <a:spcPct val="20000"/>
              </a:spcBef>
              <a:buClr>
                <a:schemeClr val="tx2"/>
              </a:buClr>
              <a:buSzPct val="75000"/>
              <a:buFont typeface="Monotype Sorts" pitchFamily="2" charset="2"/>
              <a:buNone/>
            </a:pPr>
            <a:r>
              <a:rPr lang="en-US" altLang="en-US" dirty="0">
                <a:solidFill>
                  <a:schemeClr val="bg2"/>
                </a:solidFill>
                <a:latin typeface="Courier New" panose="02070309020205020404" pitchFamily="49" charset="0"/>
              </a:rPr>
              <a:t>  /** Describe how to eat */</a:t>
            </a:r>
          </a:p>
          <a:p>
            <a:pPr>
              <a:spcBef>
                <a:spcPct val="20000"/>
              </a:spcBef>
              <a:buClr>
                <a:schemeClr val="tx2"/>
              </a:buClr>
              <a:buSzPct val="75000"/>
              <a:buFont typeface="Monotype Sorts" pitchFamily="2" charset="2"/>
              <a:buNone/>
            </a:pPr>
            <a:r>
              <a:rPr lang="en-US" altLang="en-US" dirty="0">
                <a:solidFill>
                  <a:schemeClr val="bg2"/>
                </a:solidFill>
                <a:latin typeface="Courier New" panose="02070309020205020404" pitchFamily="49" charset="0"/>
              </a:rPr>
              <a:t>  public abstract String </a:t>
            </a:r>
            <a:r>
              <a:rPr lang="en-US" altLang="en-US" dirty="0" err="1">
                <a:solidFill>
                  <a:schemeClr val="bg2"/>
                </a:solidFill>
                <a:latin typeface="Courier New" panose="02070309020205020404" pitchFamily="49" charset="0"/>
              </a:rPr>
              <a:t>howToEat</a:t>
            </a:r>
            <a:r>
              <a:rPr lang="en-US" altLang="en-US" dirty="0">
                <a:solidFill>
                  <a:schemeClr val="bg2"/>
                </a:solidFill>
                <a:latin typeface="Courier New" panose="02070309020205020404" pitchFamily="49" charset="0"/>
              </a:rPr>
              <a:t>();</a:t>
            </a:r>
          </a:p>
          <a:p>
            <a:pPr>
              <a:spcBef>
                <a:spcPct val="20000"/>
              </a:spcBef>
              <a:buClr>
                <a:schemeClr val="tx2"/>
              </a:buClr>
              <a:buSzPct val="75000"/>
              <a:buFont typeface="Monotype Sorts" pitchFamily="2" charset="2"/>
              <a:buNone/>
            </a:pPr>
            <a:r>
              <a:rPr lang="en-US" altLang="en-US" dirty="0">
                <a:solidFill>
                  <a:schemeClr val="bg2"/>
                </a:solidFill>
                <a:latin typeface="Courier New" panose="02070309020205020404" pitchFamily="49" charset="0"/>
              </a:rPr>
              <a:t>}</a:t>
            </a:r>
          </a:p>
        </p:txBody>
      </p:sp>
      <p:pic>
        <p:nvPicPr>
          <p:cNvPr id="4" name="Picture 3"/>
          <p:cNvPicPr>
            <a:picLocks noChangeAspect="1"/>
          </p:cNvPicPr>
          <p:nvPr/>
        </p:nvPicPr>
        <p:blipFill>
          <a:blip r:embed="rId2"/>
          <a:stretch>
            <a:fillRect/>
          </a:stretch>
        </p:blipFill>
        <p:spPr>
          <a:xfrm>
            <a:off x="1303996" y="2033380"/>
            <a:ext cx="8475473" cy="1368158"/>
          </a:xfrm>
          <a:prstGeom prst="rect">
            <a:avLst/>
          </a:prstGeom>
        </p:spPr>
      </p:pic>
      <p:pic>
        <p:nvPicPr>
          <p:cNvPr id="5" name="Picture 4"/>
          <p:cNvPicPr>
            <a:picLocks noChangeAspect="1"/>
          </p:cNvPicPr>
          <p:nvPr/>
        </p:nvPicPr>
        <p:blipFill>
          <a:blip r:embed="rId3"/>
          <a:stretch>
            <a:fillRect/>
          </a:stretch>
        </p:blipFill>
        <p:spPr>
          <a:xfrm>
            <a:off x="3105259" y="3486088"/>
            <a:ext cx="4872945" cy="3284826"/>
          </a:xfrm>
          <a:prstGeom prst="rect">
            <a:avLst/>
          </a:prstGeom>
        </p:spPr>
      </p:pic>
    </p:spTree>
    <p:extLst>
      <p:ext uri="{BB962C8B-B14F-4D97-AF65-F5344CB8AC3E}">
        <p14:creationId xmlns:p14="http://schemas.microsoft.com/office/powerpoint/2010/main" val="1542307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9" name="Rectangle 2"/>
          <p:cNvSpPr>
            <a:spLocks noGrp="1" noChangeArrowheads="1"/>
          </p:cNvSpPr>
          <p:nvPr>
            <p:ph type="title" idx="4294967295"/>
          </p:nvPr>
        </p:nvSpPr>
        <p:spPr>
          <a:xfrm>
            <a:off x="1676400" y="629427"/>
            <a:ext cx="8839200" cy="609600"/>
          </a:xfrm>
        </p:spPr>
        <p:txBody>
          <a:bodyPr>
            <a:normAutofit fontScale="90000"/>
          </a:bodyPr>
          <a:lstStyle/>
          <a:p>
            <a:r>
              <a:rPr lang="en-US" altLang="en-US" dirty="0"/>
              <a:t>Omitting Modifiers in Interfaces</a:t>
            </a:r>
            <a:endParaRPr lang="en-US" altLang="en-US" b="1" dirty="0">
              <a:latin typeface="Courier" charset="0"/>
            </a:endParaRPr>
          </a:p>
        </p:txBody>
      </p:sp>
      <p:sp>
        <p:nvSpPr>
          <p:cNvPr id="316420" name="Rectangle 3"/>
          <p:cNvSpPr>
            <a:spLocks noGrp="1" noChangeArrowheads="1"/>
          </p:cNvSpPr>
          <p:nvPr>
            <p:ph type="body" idx="4294967295"/>
          </p:nvPr>
        </p:nvSpPr>
        <p:spPr>
          <a:xfrm>
            <a:off x="1676400" y="1567381"/>
            <a:ext cx="8839200" cy="1447800"/>
          </a:xfrm>
        </p:spPr>
        <p:txBody>
          <a:bodyPr>
            <a:normAutofit/>
          </a:bodyPr>
          <a:lstStyle/>
          <a:p>
            <a:pPr marL="114300" lvl="1" indent="0">
              <a:spcAft>
                <a:spcPts val="1200"/>
              </a:spcAft>
              <a:buNone/>
            </a:pPr>
            <a:r>
              <a:rPr lang="en-US" altLang="en-US" sz="2600" dirty="0">
                <a:cs typeface="Times New Roman" panose="02020603050405020304" pitchFamily="18" charset="0"/>
              </a:rPr>
              <a:t>All data fields are </a:t>
            </a:r>
            <a:r>
              <a:rPr lang="en-US" altLang="en-US" sz="2600" i="1" u="sng" dirty="0">
                <a:cs typeface="Times New Roman" panose="02020603050405020304" pitchFamily="18" charset="0"/>
              </a:rPr>
              <a:t>public</a:t>
            </a:r>
            <a:r>
              <a:rPr lang="en-US" altLang="en-US" sz="2600" i="1" dirty="0">
                <a:cs typeface="Times New Roman" panose="02020603050405020304" pitchFamily="18" charset="0"/>
              </a:rPr>
              <a:t> </a:t>
            </a:r>
            <a:r>
              <a:rPr lang="en-US" altLang="en-US" sz="2600" i="1" u="sng" dirty="0">
                <a:cs typeface="Times New Roman" panose="02020603050405020304" pitchFamily="18" charset="0"/>
              </a:rPr>
              <a:t>final</a:t>
            </a:r>
            <a:r>
              <a:rPr lang="en-US" altLang="en-US" sz="2600" i="1" dirty="0">
                <a:cs typeface="Times New Roman" panose="02020603050405020304" pitchFamily="18" charset="0"/>
              </a:rPr>
              <a:t> </a:t>
            </a:r>
            <a:r>
              <a:rPr lang="en-US" altLang="en-US" sz="2600" i="1" u="sng" dirty="0">
                <a:cs typeface="Times New Roman" panose="02020603050405020304" pitchFamily="18" charset="0"/>
              </a:rPr>
              <a:t>static</a:t>
            </a:r>
            <a:r>
              <a:rPr lang="en-US" altLang="en-US" sz="2600" dirty="0">
                <a:cs typeface="Times New Roman" panose="02020603050405020304" pitchFamily="18" charset="0"/>
              </a:rPr>
              <a:t> and all methods are </a:t>
            </a:r>
            <a:r>
              <a:rPr lang="en-US" altLang="en-US" sz="2600" i="1" u="sng" dirty="0">
                <a:cs typeface="Times New Roman" panose="02020603050405020304" pitchFamily="18" charset="0"/>
              </a:rPr>
              <a:t>public</a:t>
            </a:r>
            <a:r>
              <a:rPr lang="en-US" altLang="en-US" sz="2600" i="1" dirty="0">
                <a:cs typeface="Times New Roman" panose="02020603050405020304" pitchFamily="18" charset="0"/>
              </a:rPr>
              <a:t> </a:t>
            </a:r>
            <a:r>
              <a:rPr lang="en-US" altLang="en-US" sz="2600" i="1" u="sng" dirty="0">
                <a:cs typeface="Times New Roman" panose="02020603050405020304" pitchFamily="18" charset="0"/>
              </a:rPr>
              <a:t>abstract</a:t>
            </a:r>
            <a:r>
              <a:rPr lang="en-US" altLang="en-US" sz="2600" i="1" dirty="0">
                <a:cs typeface="Times New Roman" panose="02020603050405020304" pitchFamily="18" charset="0"/>
              </a:rPr>
              <a:t> </a:t>
            </a:r>
            <a:r>
              <a:rPr lang="en-US" altLang="en-US" sz="2600" dirty="0">
                <a:cs typeface="Times New Roman" panose="02020603050405020304" pitchFamily="18" charset="0"/>
              </a:rPr>
              <a:t>in an interface. For this reason, these modifiers can be omitted, as shown below:</a:t>
            </a:r>
          </a:p>
        </p:txBody>
      </p:sp>
      <p:sp>
        <p:nvSpPr>
          <p:cNvPr id="316421" name="Rectangle 5"/>
          <p:cNvSpPr>
            <a:spLocks noChangeArrowheads="1"/>
          </p:cNvSpPr>
          <p:nvPr/>
        </p:nvSpPr>
        <p:spPr bwMode="auto">
          <a:xfrm>
            <a:off x="4052888" y="30622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316422" name="Object 4"/>
          <p:cNvGraphicFramePr>
            <a:graphicFrameLocks noChangeAspect="1"/>
          </p:cNvGraphicFramePr>
          <p:nvPr>
            <p:extLst/>
          </p:nvPr>
        </p:nvGraphicFramePr>
        <p:xfrm>
          <a:off x="2398712" y="3567962"/>
          <a:ext cx="7394575" cy="1327150"/>
        </p:xfrm>
        <a:graphic>
          <a:graphicData uri="http://schemas.openxmlformats.org/presentationml/2006/ole">
            <mc:AlternateContent xmlns:mc="http://schemas.openxmlformats.org/markup-compatibility/2006">
              <mc:Choice xmlns:v="urn:schemas-microsoft-com:vml" Requires="v">
                <p:oleObj spid="_x0000_s2116" name="Picture" r:id="rId3" imgW="4225320" imgH="754200" progId="Word.Picture.8">
                  <p:embed/>
                </p:oleObj>
              </mc:Choice>
              <mc:Fallback>
                <p:oleObj name="Picture" r:id="rId3" imgW="4225320" imgH="7542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8712" y="3567962"/>
                        <a:ext cx="7394575" cy="1327150"/>
                      </a:xfrm>
                      <a:prstGeom prst="rect">
                        <a:avLst/>
                      </a:prstGeom>
                      <a:solidFill>
                        <a:schemeClr val="tx1"/>
                      </a:solidFill>
                    </p:spPr>
                  </p:pic>
                </p:oleObj>
              </mc:Fallback>
            </mc:AlternateContent>
          </a:graphicData>
        </a:graphic>
      </p:graphicFrame>
      <p:sp>
        <p:nvSpPr>
          <p:cNvPr id="316423" name="Rectangle 6"/>
          <p:cNvSpPr>
            <a:spLocks noChangeArrowheads="1"/>
          </p:cNvSpPr>
          <p:nvPr/>
        </p:nvSpPr>
        <p:spPr bwMode="auto">
          <a:xfrm>
            <a:off x="1818168" y="5188688"/>
            <a:ext cx="883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11430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spcBef>
                <a:spcPct val="20000"/>
              </a:spcBef>
              <a:spcAft>
                <a:spcPts val="1200"/>
              </a:spcAft>
              <a:buClr>
                <a:schemeClr val="tx1"/>
              </a:buClr>
            </a:pPr>
            <a:r>
              <a:rPr lang="en-US" altLang="en-US" sz="2600" dirty="0">
                <a:cs typeface="Times New Roman" panose="02020603050405020304" pitchFamily="18" charset="0"/>
              </a:rPr>
              <a:t>A constant defined in an interface can be accessed using syntax </a:t>
            </a:r>
            <a:r>
              <a:rPr lang="en-US" altLang="en-US" sz="2600" u="sng" dirty="0" err="1">
                <a:cs typeface="Times New Roman" panose="02020603050405020304" pitchFamily="18" charset="0"/>
              </a:rPr>
              <a:t>InterfaceName.CONSTANT_NAME</a:t>
            </a:r>
            <a:r>
              <a:rPr lang="en-US" altLang="en-US" sz="2600" dirty="0">
                <a:cs typeface="Times New Roman" panose="02020603050405020304" pitchFamily="18" charset="0"/>
              </a:rPr>
              <a:t> (e.g., </a:t>
            </a:r>
            <a:r>
              <a:rPr lang="en-US" altLang="en-US" sz="2600" u="sng" dirty="0">
                <a:cs typeface="Times New Roman" panose="02020603050405020304" pitchFamily="18" charset="0"/>
              </a:rPr>
              <a:t>T1.K</a:t>
            </a:r>
            <a:r>
              <a:rPr lang="en-US" altLang="en-US" sz="2600" dirty="0">
                <a:cs typeface="Times New Roman" panose="02020603050405020304" pitchFamily="18" charset="0"/>
              </a:rPr>
              <a:t>). </a:t>
            </a:r>
          </a:p>
        </p:txBody>
      </p:sp>
    </p:spTree>
    <p:extLst>
      <p:ext uri="{BB962C8B-B14F-4D97-AF65-F5344CB8AC3E}">
        <p14:creationId xmlns:p14="http://schemas.microsoft.com/office/powerpoint/2010/main" val="2107345752"/>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TC103457515[[fn=View]]</Template>
  <TotalTime>2108</TotalTime>
  <Words>1714</Words>
  <Application>Microsoft Office PowerPoint</Application>
  <PresentationFormat>Widescreen</PresentationFormat>
  <Paragraphs>144</Paragraphs>
  <Slides>31</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2" baseType="lpstr">
      <vt:lpstr>PMingLiU</vt:lpstr>
      <vt:lpstr>Arial</vt:lpstr>
      <vt:lpstr>Calibri</vt:lpstr>
      <vt:lpstr>Century Schoolbook</vt:lpstr>
      <vt:lpstr>Courier</vt:lpstr>
      <vt:lpstr>Courier New</vt:lpstr>
      <vt:lpstr>Monotype Sorts</vt:lpstr>
      <vt:lpstr>Times New Roman</vt:lpstr>
      <vt:lpstr>Wingdings 2</vt:lpstr>
      <vt:lpstr>View</vt:lpstr>
      <vt:lpstr>Picture</vt:lpstr>
      <vt:lpstr>ICS 141 – Programming With Objects</vt:lpstr>
      <vt:lpstr>Interfaces</vt:lpstr>
      <vt:lpstr>What is an interface?  Why is an interface useful?</vt:lpstr>
      <vt:lpstr>Define an Interface</vt:lpstr>
      <vt:lpstr>Interface is a Special Class</vt:lpstr>
      <vt:lpstr>Example</vt:lpstr>
      <vt:lpstr>PowerPoint Presentation</vt:lpstr>
      <vt:lpstr>PowerPoint Presentation</vt:lpstr>
      <vt:lpstr>Omitting Modifiers in Interfaces</vt:lpstr>
      <vt:lpstr>Interfaces vs. Abstract Classes</vt:lpstr>
      <vt:lpstr>Interfaces vs. Abstract Classes, cont.</vt:lpstr>
      <vt:lpstr>Caution: conflict interfaces </vt:lpstr>
      <vt:lpstr>Whether to use an interface or a class?</vt:lpstr>
      <vt:lpstr>Interfaces</vt:lpstr>
      <vt:lpstr>Interfaces</vt:lpstr>
      <vt:lpstr>The   equals Method</vt:lpstr>
      <vt:lpstr>The   equals Method</vt:lpstr>
      <vt:lpstr>equals</vt:lpstr>
      <vt:lpstr>Exercise #9a</vt:lpstr>
      <vt:lpstr>ArrayList</vt:lpstr>
      <vt:lpstr>The ArrayList Class</vt:lpstr>
      <vt:lpstr>ArrayList</vt:lpstr>
      <vt:lpstr>ArrayList</vt:lpstr>
      <vt:lpstr>ArrayList Syntax</vt:lpstr>
      <vt:lpstr>ArrayList Syntax</vt:lpstr>
      <vt:lpstr>ArrayList Syntax</vt:lpstr>
      <vt:lpstr>Changing Gears The singleton design pattern</vt:lpstr>
      <vt:lpstr>Changing Gears The singleton design pattern</vt:lpstr>
      <vt:lpstr>Changing Gears The singleton design pattern</vt:lpstr>
      <vt:lpstr>Changing Gears The singleton design pattern</vt:lpstr>
      <vt:lpstr>Recursion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 141 – Programming With Objects</dc:title>
  <dc:creator>Microsoft account</dc:creator>
  <cp:lastModifiedBy>Jahn, Bob</cp:lastModifiedBy>
  <cp:revision>349</cp:revision>
  <dcterms:created xsi:type="dcterms:W3CDTF">2014-08-27T01:00:04Z</dcterms:created>
  <dcterms:modified xsi:type="dcterms:W3CDTF">2019-07-24T14:57:47Z</dcterms:modified>
</cp:coreProperties>
</file>