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75" r:id="rId1"/>
  </p:sldMasterIdLst>
  <p:notesMasterIdLst>
    <p:notesMasterId r:id="rId55"/>
  </p:notesMasterIdLst>
  <p:sldIdLst>
    <p:sldId id="256" r:id="rId2"/>
    <p:sldId id="284" r:id="rId3"/>
    <p:sldId id="274" r:id="rId4"/>
    <p:sldId id="275" r:id="rId5"/>
    <p:sldId id="276" r:id="rId6"/>
    <p:sldId id="277" r:id="rId7"/>
    <p:sldId id="278" r:id="rId8"/>
    <p:sldId id="279" r:id="rId9"/>
    <p:sldId id="280" r:id="rId10"/>
    <p:sldId id="281" r:id="rId11"/>
    <p:sldId id="282" r:id="rId12"/>
    <p:sldId id="283" r:id="rId13"/>
    <p:sldId id="321" r:id="rId14"/>
    <p:sldId id="305"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22" r:id="rId28"/>
    <p:sldId id="297" r:id="rId29"/>
    <p:sldId id="298" r:id="rId30"/>
    <p:sldId id="299" r:id="rId31"/>
    <p:sldId id="300" r:id="rId32"/>
    <p:sldId id="301" r:id="rId33"/>
    <p:sldId id="302" r:id="rId34"/>
    <p:sldId id="303" r:id="rId35"/>
    <p:sldId id="304"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45" r:id="rId50"/>
    <p:sldId id="346" r:id="rId51"/>
    <p:sldId id="347" r:id="rId52"/>
    <p:sldId id="324" r:id="rId53"/>
    <p:sldId id="32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923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64729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3044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039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5829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468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C235CF-BDA2-4E7E-8BBD-350479985E74}" type="datetimeFigureOut">
              <a:rPr lang="en-US" smtClean="0"/>
              <a:pPr/>
              <a:t>7/31/2019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8025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0152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172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26881-8A08-449C-8D73-E5F201F814C1}"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276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7/31/2019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267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916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7/31/2019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516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170639-886C-4FCF-9EAB-ABB5DA3F3F4A}" type="datetimeFigureOut">
              <a:rPr lang="en-US" smtClean="0"/>
              <a:t>7/31/2019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82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C4A628-C83B-4C66-83F4-1711CE3738FD}" type="datetimeFigureOut">
              <a:rPr lang="en-US" smtClean="0"/>
              <a:t>7/31/2019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693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8C1D73-9400-43CA-A37F-F9B7D00DE14C}" type="datetimeFigureOut">
              <a:rPr lang="en-US" smtClean="0"/>
              <a:t>7/31/2019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869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smtClean="0"/>
              <a:t>7/31/2019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929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C235CF-BDA2-4E7E-8BBD-350479985E74}" type="datetimeFigureOut">
              <a:rPr lang="en-US" smtClean="0"/>
              <a:pPr/>
              <a:t>7/31/2019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0492841"/>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solidFill>
              </a:rPr>
              <a:t>ICS 141 – Programming With Objects</a:t>
            </a:r>
          </a:p>
        </p:txBody>
      </p:sp>
      <p:sp>
        <p:nvSpPr>
          <p:cNvPr id="3" name="Subtitle 2"/>
          <p:cNvSpPr>
            <a:spLocks noGrp="1"/>
          </p:cNvSpPr>
          <p:nvPr>
            <p:ph type="subTitle" idx="1"/>
          </p:nvPr>
        </p:nvSpPr>
        <p:spPr/>
        <p:txBody>
          <a:bodyPr/>
          <a:lstStyle/>
          <a:p>
            <a:r>
              <a:rPr lang="en-US" dirty="0">
                <a:solidFill>
                  <a:schemeClr val="tx1"/>
                </a:solidFill>
              </a:rPr>
              <a:t>Lecture 9 – Robert Jahn</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4679084"/>
          </a:xfrm>
          <a:prstGeom prst="rect">
            <a:avLst/>
          </a:prstGeom>
        </p:spPr>
        <p:txBody>
          <a:bodyPr/>
          <a:lstStyle/>
          <a:p>
            <a:r>
              <a:rPr lang="en-US" dirty="0"/>
              <a:t>This is one of the most important exceptions to consider.</a:t>
            </a:r>
          </a:p>
          <a:p>
            <a:endParaRPr lang="en-US" dirty="0"/>
          </a:p>
          <a:p>
            <a:r>
              <a:rPr lang="en-US" dirty="0"/>
              <a:t>Although you may not be aware, you likely have encountered this error, or exception, as you’ve programmed in the past.</a:t>
            </a:r>
          </a:p>
          <a:p>
            <a:pPr lvl="1"/>
            <a:r>
              <a:rPr lang="en-US" dirty="0"/>
              <a:t>Not just java, this is an error you’d consider in any imperative programming language.</a:t>
            </a:r>
          </a:p>
          <a:p>
            <a:pPr lvl="1"/>
            <a:endParaRPr lang="en-US" dirty="0"/>
          </a:p>
          <a:p>
            <a:r>
              <a:rPr lang="en-US" dirty="0"/>
              <a:t>Essentially, this error occurs when we have a reference variable that has not been set, or that it has been set to point to null.</a:t>
            </a:r>
          </a:p>
          <a:p>
            <a:pPr lvl="1"/>
            <a:r>
              <a:rPr lang="en-US" dirty="0"/>
              <a:t>On its own, this is not an issue…</a:t>
            </a:r>
          </a:p>
        </p:txBody>
      </p:sp>
    </p:spTree>
    <p:extLst>
      <p:ext uri="{BB962C8B-B14F-4D97-AF65-F5344CB8AC3E}">
        <p14:creationId xmlns:p14="http://schemas.microsoft.com/office/powerpoint/2010/main" val="254244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1094220"/>
          </a:xfrm>
          <a:prstGeom prst="rect">
            <a:avLst/>
          </a:prstGeom>
        </p:spPr>
        <p:txBody>
          <a:bodyPr/>
          <a:lstStyle/>
          <a:p>
            <a:r>
              <a:rPr lang="en-US" dirty="0"/>
              <a:t>It is when we try to dereference this variable before actually setting it to point to something that we actually find the exception.</a:t>
            </a:r>
          </a:p>
        </p:txBody>
      </p:sp>
      <p:pic>
        <p:nvPicPr>
          <p:cNvPr id="4" name="Picture 3"/>
          <p:cNvPicPr>
            <a:picLocks noChangeAspect="1"/>
          </p:cNvPicPr>
          <p:nvPr/>
        </p:nvPicPr>
        <p:blipFill>
          <a:blip r:embed="rId2"/>
          <a:stretch>
            <a:fillRect/>
          </a:stretch>
        </p:blipFill>
        <p:spPr>
          <a:xfrm>
            <a:off x="88754" y="3046267"/>
            <a:ext cx="5474464" cy="2575215"/>
          </a:xfrm>
          <a:prstGeom prst="rect">
            <a:avLst/>
          </a:prstGeom>
        </p:spPr>
      </p:pic>
      <p:pic>
        <p:nvPicPr>
          <p:cNvPr id="5" name="Picture 4"/>
          <p:cNvPicPr>
            <a:picLocks noChangeAspect="1"/>
          </p:cNvPicPr>
          <p:nvPr/>
        </p:nvPicPr>
        <p:blipFill>
          <a:blip r:embed="rId3"/>
          <a:stretch>
            <a:fillRect/>
          </a:stretch>
        </p:blipFill>
        <p:spPr>
          <a:xfrm>
            <a:off x="5653914" y="3060987"/>
            <a:ext cx="6403005" cy="2545773"/>
          </a:xfrm>
          <a:prstGeom prst="rect">
            <a:avLst/>
          </a:prstGeom>
        </p:spPr>
      </p:pic>
    </p:spTree>
    <p:extLst>
      <p:ext uri="{BB962C8B-B14F-4D97-AF65-F5344CB8AC3E}">
        <p14:creationId xmlns:p14="http://schemas.microsoft.com/office/powerpoint/2010/main" val="230165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 Exception</a:t>
            </a:r>
          </a:p>
        </p:txBody>
      </p:sp>
      <p:sp>
        <p:nvSpPr>
          <p:cNvPr id="3" name="Content Placeholder 2"/>
          <p:cNvSpPr>
            <a:spLocks noGrp="1"/>
          </p:cNvSpPr>
          <p:nvPr>
            <p:ph idx="1"/>
          </p:nvPr>
        </p:nvSpPr>
        <p:spPr>
          <a:xfrm>
            <a:off x="838200" y="1825625"/>
            <a:ext cx="10515600" cy="1094220"/>
          </a:xfrm>
          <a:prstGeom prst="rect">
            <a:avLst/>
          </a:prstGeom>
        </p:spPr>
        <p:txBody>
          <a:bodyPr/>
          <a:lstStyle/>
          <a:p>
            <a:r>
              <a:rPr lang="en-US" dirty="0"/>
              <a:t>How do we fix this? We’ll use Java’s built-in exception handling system to fix this issue, and many similar issues we might encounter.</a:t>
            </a:r>
          </a:p>
        </p:txBody>
      </p:sp>
      <p:pic>
        <p:nvPicPr>
          <p:cNvPr id="6" name="Picture 5"/>
          <p:cNvPicPr>
            <a:picLocks noChangeAspect="1"/>
          </p:cNvPicPr>
          <p:nvPr/>
        </p:nvPicPr>
        <p:blipFill>
          <a:blip r:embed="rId2"/>
          <a:stretch>
            <a:fillRect/>
          </a:stretch>
        </p:blipFill>
        <p:spPr>
          <a:xfrm>
            <a:off x="1431347" y="3012497"/>
            <a:ext cx="8871178" cy="3253221"/>
          </a:xfrm>
          <a:prstGeom prst="rect">
            <a:avLst/>
          </a:prstGeom>
        </p:spPr>
      </p:pic>
    </p:spTree>
    <p:extLst>
      <p:ext uri="{BB962C8B-B14F-4D97-AF65-F5344CB8AC3E}">
        <p14:creationId xmlns:p14="http://schemas.microsoft.com/office/powerpoint/2010/main" val="384376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Point</a:t>
            </a:r>
          </a:p>
        </p:txBody>
      </p:sp>
      <p:sp>
        <p:nvSpPr>
          <p:cNvPr id="3" name="Content Placeholder 2"/>
          <p:cNvSpPr>
            <a:spLocks noGrp="1"/>
          </p:cNvSpPr>
          <p:nvPr>
            <p:ph idx="1"/>
          </p:nvPr>
        </p:nvSpPr>
        <p:spPr/>
        <p:txBody>
          <a:bodyPr/>
          <a:lstStyle/>
          <a:p>
            <a:r>
              <a:rPr lang="en-US" dirty="0"/>
              <a:t>This brings up an interesting point. In java, we can explicitly create and throw an exception as we saw.</a:t>
            </a:r>
          </a:p>
          <a:p>
            <a:endParaRPr lang="en-US" dirty="0"/>
          </a:p>
          <a:p>
            <a:r>
              <a:rPr lang="en-US" dirty="0"/>
              <a:t>However, in this previous example, the exception is implicitly created and thrown by the JVM.</a:t>
            </a:r>
          </a:p>
        </p:txBody>
      </p:sp>
    </p:spTree>
    <p:extLst>
      <p:ext uri="{BB962C8B-B14F-4D97-AF65-F5344CB8AC3E}">
        <p14:creationId xmlns:p14="http://schemas.microsoft.com/office/powerpoint/2010/main" val="4998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#11a</a:t>
            </a:r>
          </a:p>
        </p:txBody>
      </p:sp>
    </p:spTree>
    <p:extLst>
      <p:ext uri="{BB962C8B-B14F-4D97-AF65-F5344CB8AC3E}">
        <p14:creationId xmlns:p14="http://schemas.microsoft.com/office/powerpoint/2010/main" val="29680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012373" y="386537"/>
            <a:ext cx="7772400" cy="1428750"/>
          </a:xfrm>
          <a:noFill/>
          <a:ln/>
        </p:spPr>
        <p:txBody>
          <a:bodyPr>
            <a:normAutofit/>
          </a:bodyPr>
          <a:lstStyle/>
          <a:p>
            <a:r>
              <a:rPr lang="en-US" dirty="0"/>
              <a:t>Checked Exceptions vs. Unchecked Exceptions</a:t>
            </a:r>
            <a:endParaRPr lang="en-US" b="1" dirty="0"/>
          </a:p>
        </p:txBody>
      </p:sp>
      <p:sp>
        <p:nvSpPr>
          <p:cNvPr id="283651" name="Rectangle 3"/>
          <p:cNvSpPr>
            <a:spLocks noChangeArrowheads="1"/>
          </p:cNvSpPr>
          <p:nvPr/>
        </p:nvSpPr>
        <p:spPr bwMode="auto">
          <a:xfrm>
            <a:off x="3524250"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3652" name="Text Box 4"/>
          <p:cNvSpPr txBox="1">
            <a:spLocks noChangeArrowheads="1"/>
          </p:cNvSpPr>
          <p:nvPr/>
        </p:nvSpPr>
        <p:spPr bwMode="auto">
          <a:xfrm>
            <a:off x="1894609" y="2843647"/>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u="sng" dirty="0">
                <a:cs typeface="Times New Roman" panose="02020603050405020304" pitchFamily="18" charset="0"/>
              </a:rPr>
              <a:t>RuntimeException</a:t>
            </a:r>
            <a:r>
              <a:rPr lang="en-US" sz="2800" dirty="0">
                <a:cs typeface="Times New Roman" panose="02020603050405020304" pitchFamily="18" charset="0"/>
              </a:rPr>
              <a:t>, </a:t>
            </a:r>
            <a:r>
              <a:rPr lang="en-US" sz="2800" u="sng" dirty="0">
                <a:cs typeface="Times New Roman" panose="02020603050405020304" pitchFamily="18" charset="0"/>
              </a:rPr>
              <a:t>Error</a:t>
            </a:r>
            <a:r>
              <a:rPr lang="en-US" sz="2800" dirty="0">
                <a:cs typeface="Times New Roman" panose="02020603050405020304" pitchFamily="18" charset="0"/>
              </a:rPr>
              <a:t> and their subclasses are known as </a:t>
            </a:r>
            <a:r>
              <a:rPr lang="en-US" sz="2800" i="1" dirty="0">
                <a:solidFill>
                  <a:srgbClr val="FFFF00"/>
                </a:solidFill>
                <a:cs typeface="Times New Roman" panose="02020603050405020304" pitchFamily="18" charset="0"/>
              </a:rPr>
              <a:t>unchecked</a:t>
            </a:r>
            <a:r>
              <a:rPr lang="en-US" sz="2800" dirty="0">
                <a:solidFill>
                  <a:srgbClr val="FFFF00"/>
                </a:solidFill>
                <a:cs typeface="Times New Roman" panose="02020603050405020304" pitchFamily="18" charset="0"/>
              </a:rPr>
              <a:t> </a:t>
            </a:r>
            <a:r>
              <a:rPr lang="en-US" sz="2800" i="1" dirty="0">
                <a:solidFill>
                  <a:srgbClr val="FFFF00"/>
                </a:solidFill>
                <a:cs typeface="Times New Roman" panose="02020603050405020304" pitchFamily="18" charset="0"/>
              </a:rPr>
              <a:t>exceptions</a:t>
            </a:r>
            <a:r>
              <a:rPr lang="en-US" sz="2800" dirty="0">
                <a:cs typeface="Times New Roman" panose="02020603050405020304" pitchFamily="18" charset="0"/>
              </a:rPr>
              <a:t>. All other exceptions are known as </a:t>
            </a:r>
            <a:r>
              <a:rPr lang="en-US" sz="2800" i="1" dirty="0">
                <a:solidFill>
                  <a:srgbClr val="FFFF00"/>
                </a:solidFill>
                <a:cs typeface="Times New Roman" panose="02020603050405020304" pitchFamily="18" charset="0"/>
              </a:rPr>
              <a:t>checked exceptions</a:t>
            </a:r>
            <a:r>
              <a:rPr lang="en-US" sz="2800" dirty="0">
                <a:cs typeface="Times New Roman" panose="02020603050405020304" pitchFamily="18" charset="0"/>
              </a:rPr>
              <a:t>, meaning that the compiler forces the programmer to check and deal with the exceptions.</a:t>
            </a:r>
            <a:r>
              <a:rPr lang="en-US" sz="2800" dirty="0">
                <a:latin typeface="Courier" charset="0"/>
                <a:cs typeface="Times New Roman" panose="02020603050405020304" pitchFamily="18" charset="0"/>
              </a:rPr>
              <a:t> </a:t>
            </a:r>
            <a:r>
              <a:rPr lang="en-US" sz="2800" dirty="0">
                <a:solidFill>
                  <a:srgbClr val="FFFF00"/>
                </a:solidFill>
                <a:latin typeface="Courier" charset="0"/>
                <a:cs typeface="Times New Roman" panose="02020603050405020304" pitchFamily="18" charset="0"/>
              </a:rPr>
              <a:t>FileNotFoundException would be an example of a checked exception</a:t>
            </a:r>
            <a:r>
              <a:rPr lang="en-US" sz="2800" dirty="0">
                <a:latin typeface="Courier" charset="0"/>
                <a:cs typeface="Times New Roman" panose="02020603050405020304" pitchFamily="18" charset="0"/>
              </a:rPr>
              <a:t>.</a:t>
            </a:r>
          </a:p>
        </p:txBody>
      </p:sp>
    </p:spTree>
    <p:extLst>
      <p:ext uri="{BB962C8B-B14F-4D97-AF65-F5344CB8AC3E}">
        <p14:creationId xmlns:p14="http://schemas.microsoft.com/office/powerpoint/2010/main" val="304925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2286000" y="152400"/>
            <a:ext cx="7772400" cy="666750"/>
          </a:xfrm>
          <a:noFill/>
          <a:ln/>
        </p:spPr>
        <p:txBody>
          <a:bodyPr>
            <a:normAutofit fontScale="90000"/>
          </a:bodyPr>
          <a:lstStyle/>
          <a:p>
            <a:r>
              <a:rPr lang="en-US"/>
              <a:t>Unchecked Exceptions</a:t>
            </a:r>
            <a:endParaRPr lang="en-US" b="1"/>
          </a:p>
        </p:txBody>
      </p:sp>
      <p:sp>
        <p:nvSpPr>
          <p:cNvPr id="275459" name="Rectangle 3"/>
          <p:cNvSpPr>
            <a:spLocks noChangeArrowheads="1"/>
          </p:cNvSpPr>
          <p:nvPr/>
        </p:nvSpPr>
        <p:spPr bwMode="auto">
          <a:xfrm>
            <a:off x="3524250"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5460" name="Text Box 4"/>
          <p:cNvSpPr txBox="1">
            <a:spLocks noChangeArrowheads="1"/>
          </p:cNvSpPr>
          <p:nvPr/>
        </p:nvSpPr>
        <p:spPr bwMode="auto">
          <a:xfrm>
            <a:off x="1730828" y="1741714"/>
            <a:ext cx="8610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cs typeface="Times New Roman" panose="02020603050405020304" pitchFamily="18" charset="0"/>
              </a:rPr>
              <a:t>In most cases, unchecked exceptions reflect programming logic errors that are not recoverable. For example, a </a:t>
            </a:r>
            <a:r>
              <a:rPr lang="en-US" sz="2400" u="sng" dirty="0" err="1">
                <a:solidFill>
                  <a:srgbClr val="FFFF00"/>
                </a:solidFill>
                <a:cs typeface="Times New Roman" panose="02020603050405020304" pitchFamily="18" charset="0"/>
              </a:rPr>
              <a:t>NullPointerException</a:t>
            </a:r>
            <a:r>
              <a:rPr lang="en-US" sz="2400" dirty="0">
                <a:cs typeface="Times New Roman" panose="02020603050405020304" pitchFamily="18" charset="0"/>
              </a:rPr>
              <a:t> is thrown if you access an object through a reference variable before an object is assigned to it; an </a:t>
            </a:r>
            <a:r>
              <a:rPr lang="en-US" sz="2400" u="sng" dirty="0" err="1">
                <a:solidFill>
                  <a:srgbClr val="FFFF00"/>
                </a:solidFill>
                <a:cs typeface="Times New Roman" panose="02020603050405020304" pitchFamily="18" charset="0"/>
              </a:rPr>
              <a:t>IndexOutOfBoundsException</a:t>
            </a:r>
            <a:r>
              <a:rPr lang="en-US" sz="2400"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extLst>
      <p:ext uri="{BB962C8B-B14F-4D97-AF65-F5344CB8AC3E}">
        <p14:creationId xmlns:p14="http://schemas.microsoft.com/office/powerpoint/2010/main" val="35035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Clause</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Sometimes, we want to execute certain bits of code regardless if an exception was thrown or not. We know that any of the code in the try block that occurs after an exception has been thrown will be skipped. Therefore, we cannot place this code in the try block.</a:t>
            </a:r>
          </a:p>
          <a:p>
            <a:endParaRPr lang="en-US" dirty="0"/>
          </a:p>
          <a:p>
            <a:r>
              <a:rPr lang="en-US" dirty="0"/>
              <a:t>Instead, we’d use the finally clause.</a:t>
            </a:r>
          </a:p>
          <a:p>
            <a:pPr lvl="1"/>
            <a:r>
              <a:rPr lang="en-US" dirty="0"/>
              <a:t>Java keyword. All lowercase.</a:t>
            </a:r>
          </a:p>
        </p:txBody>
      </p:sp>
    </p:spTree>
    <p:extLst>
      <p:ext uri="{BB962C8B-B14F-4D97-AF65-F5344CB8AC3E}">
        <p14:creationId xmlns:p14="http://schemas.microsoft.com/office/powerpoint/2010/main" val="374621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09800" y="0"/>
            <a:ext cx="7772400" cy="1428750"/>
          </a:xfrm>
          <a:noFill/>
          <a:ln/>
        </p:spPr>
        <p:txBody>
          <a:bodyPr/>
          <a:lstStyle/>
          <a:p>
            <a:r>
              <a:rPr lang="en-US"/>
              <a:t>The </a:t>
            </a:r>
            <a:r>
              <a:rPr lang="en-US" sz="4200">
                <a:latin typeface="Courier New" panose="02070309020205020404" pitchFamily="49" charset="0"/>
              </a:rPr>
              <a:t>finally</a:t>
            </a:r>
            <a:r>
              <a:rPr lang="en-US"/>
              <a:t> Clause</a:t>
            </a:r>
            <a:endParaRPr lang="en-US" b="1"/>
          </a:p>
        </p:txBody>
      </p:sp>
      <p:sp>
        <p:nvSpPr>
          <p:cNvPr id="157699" name="Rectangle 3"/>
          <p:cNvSpPr>
            <a:spLocks noGrp="1" noChangeArrowheads="1"/>
          </p:cNvSpPr>
          <p:nvPr>
            <p:ph idx="1"/>
          </p:nvPr>
        </p:nvSpPr>
        <p:spPr>
          <a:xfrm>
            <a:off x="2438400" y="1371600"/>
            <a:ext cx="7696200" cy="4191000"/>
          </a:xfrm>
          <a:prstGeom prst="rect">
            <a:avLst/>
          </a:prstGeom>
          <a:solidFill>
            <a:schemeClr val="tx1"/>
          </a:solidFill>
          <a:ln/>
        </p:spPr>
        <p:txBody>
          <a:bodyPr>
            <a:normAutofit/>
          </a:bodyPr>
          <a:lstStyle/>
          <a:p>
            <a:pPr algn="just">
              <a:lnSpc>
                <a:spcPct val="90000"/>
              </a:lnSpc>
              <a:buFont typeface="Monotype Sorts" pitchFamily="2" charset="2"/>
              <a:buNone/>
            </a:pPr>
            <a:r>
              <a:rPr lang="en-US" sz="3000">
                <a:solidFill>
                  <a:schemeClr val="bg2"/>
                </a:solidFill>
                <a:latin typeface="Courier New" panose="02070309020205020404" pitchFamily="49" charset="0"/>
              </a:rPr>
              <a:t>try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statements;</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handling ex;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finally {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sz="3000">
                <a:solidFill>
                  <a:schemeClr val="bg2"/>
                </a:solidFill>
                <a:latin typeface="Courier New" panose="02070309020205020404" pitchFamily="49" charset="0"/>
              </a:rPr>
              <a:t>}</a:t>
            </a:r>
            <a:endParaRPr lang="en-US" sz="3000">
              <a:solidFill>
                <a:schemeClr val="bg2"/>
              </a:solidFill>
            </a:endParaRPr>
          </a:p>
        </p:txBody>
      </p:sp>
    </p:spTree>
    <p:extLst>
      <p:ext uri="{BB962C8B-B14F-4D97-AF65-F5344CB8AC3E}">
        <p14:creationId xmlns:p14="http://schemas.microsoft.com/office/powerpoint/2010/main" val="165942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1850" name="Rectangle 10"/>
          <p:cNvSpPr>
            <a:spLocks noGrp="1" noChangeArrowheads="1"/>
          </p:cNvSpPr>
          <p:nvPr>
            <p:ph idx="1"/>
          </p:nvPr>
        </p:nvSpPr>
        <p:spPr>
          <a:xfrm>
            <a:off x="1839191" y="2286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dirty="0">
                <a:solidFill>
                  <a:schemeClr val="bg2"/>
                </a:solidFill>
                <a:latin typeface="Courier New" panose="02070309020205020404" pitchFamily="49" charset="0"/>
              </a:rPr>
              <a:t>try {  </a:t>
            </a:r>
          </a:p>
          <a:p>
            <a:pPr>
              <a:lnSpc>
                <a:spcPct val="80000"/>
              </a:lnSpc>
              <a:buFont typeface="Monotype Sorts" pitchFamily="2" charset="2"/>
              <a:buNone/>
            </a:pPr>
            <a:r>
              <a:rPr lang="en-US" sz="2400" dirty="0">
                <a:solidFill>
                  <a:schemeClr val="bg2"/>
                </a:solidFill>
                <a:latin typeface="Courier New" panose="02070309020205020404" pitchFamily="49" charset="0"/>
              </a:rPr>
              <a:t>  statements;</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r>
              <a:rPr lang="en-US" sz="2400" dirty="0">
                <a:solidFill>
                  <a:schemeClr val="bg2"/>
                </a:solidFill>
                <a:latin typeface="Courier New" panose="02070309020205020404" pitchFamily="49" charset="0"/>
              </a:rPr>
              <a:t>catch(</a:t>
            </a:r>
            <a:r>
              <a:rPr lang="en-US" sz="2400" dirty="0" err="1">
                <a:solidFill>
                  <a:schemeClr val="bg2"/>
                </a:solidFill>
                <a:latin typeface="Courier New" panose="02070309020205020404" pitchFamily="49" charset="0"/>
              </a:rPr>
              <a:t>TheException</a:t>
            </a:r>
            <a:r>
              <a:rPr lang="en-US" sz="2400" dirty="0">
                <a:solidFill>
                  <a:schemeClr val="bg2"/>
                </a:solidFill>
                <a:latin typeface="Courier New" panose="02070309020205020404" pitchFamily="49" charset="0"/>
              </a:rPr>
              <a:t> ex) { </a:t>
            </a:r>
          </a:p>
          <a:p>
            <a:pPr>
              <a:lnSpc>
                <a:spcPct val="80000"/>
              </a:lnSpc>
              <a:buFont typeface="Monotype Sorts" pitchFamily="2" charset="2"/>
              <a:buNone/>
            </a:pPr>
            <a:r>
              <a:rPr lang="en-US" sz="2400" dirty="0">
                <a:solidFill>
                  <a:schemeClr val="bg2"/>
                </a:solidFill>
                <a:latin typeface="Courier New" panose="02070309020205020404" pitchFamily="49" charset="0"/>
              </a:rPr>
              <a:t>  handling ex; </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r>
              <a:rPr lang="en-US" sz="2400" dirty="0">
                <a:solidFill>
                  <a:schemeClr val="bg2"/>
                </a:solidFill>
                <a:latin typeface="Courier New" panose="02070309020205020404" pitchFamily="49" charset="0"/>
              </a:rPr>
              <a:t>finally { </a:t>
            </a:r>
          </a:p>
          <a:p>
            <a:pPr>
              <a:lnSpc>
                <a:spcPct val="80000"/>
              </a:lnSpc>
              <a:buFont typeface="Monotype Sorts" pitchFamily="2" charset="2"/>
              <a:buNone/>
            </a:pPr>
            <a:r>
              <a:rPr lang="en-US" sz="2400" dirty="0">
                <a:solidFill>
                  <a:schemeClr val="bg2"/>
                </a:solidFill>
                <a:latin typeface="Courier New" panose="02070309020205020404" pitchFamily="49" charset="0"/>
              </a:rPr>
              <a:t>  </a:t>
            </a:r>
            <a:r>
              <a:rPr lang="en-US" sz="2400" dirty="0" err="1">
                <a:solidFill>
                  <a:schemeClr val="bg2"/>
                </a:solidFill>
                <a:latin typeface="Courier New" panose="02070309020205020404" pitchFamily="49" charset="0"/>
              </a:rPr>
              <a:t>finalStatements</a:t>
            </a:r>
            <a:r>
              <a:rPr lang="en-US" sz="2400" dirty="0">
                <a:solidFill>
                  <a:schemeClr val="bg2"/>
                </a:solidFill>
                <a:latin typeface="Courier New" panose="02070309020205020404" pitchFamily="49" charset="0"/>
              </a:rPr>
              <a:t>; </a:t>
            </a:r>
          </a:p>
          <a:p>
            <a:pPr>
              <a:lnSpc>
                <a:spcPct val="80000"/>
              </a:lnSpc>
              <a:buFont typeface="Monotype Sorts" pitchFamily="2" charset="2"/>
              <a:buNone/>
            </a:pPr>
            <a:r>
              <a:rPr lang="en-US" sz="2400" dirty="0">
                <a:solidFill>
                  <a:schemeClr val="bg2"/>
                </a:solidFill>
                <a:latin typeface="Courier New" panose="02070309020205020404" pitchFamily="49" charset="0"/>
              </a:rPr>
              <a:t>}</a:t>
            </a:r>
          </a:p>
          <a:p>
            <a:pPr>
              <a:lnSpc>
                <a:spcPct val="80000"/>
              </a:lnSpc>
              <a:buFont typeface="Monotype Sorts" pitchFamily="2" charset="2"/>
              <a:buNone/>
            </a:pPr>
            <a:endParaRPr lang="en-US" sz="2400" dirty="0">
              <a:solidFill>
                <a:schemeClr val="bg2"/>
              </a:solidFill>
              <a:latin typeface="Courier New" panose="02070309020205020404" pitchFamily="49" charset="0"/>
            </a:endParaRPr>
          </a:p>
          <a:p>
            <a:pPr>
              <a:lnSpc>
                <a:spcPct val="80000"/>
              </a:lnSpc>
              <a:buFont typeface="Monotype Sorts" pitchFamily="2" charset="2"/>
              <a:buNone/>
            </a:pPr>
            <a:r>
              <a:rPr lang="en-US" sz="2400" dirty="0">
                <a:solidFill>
                  <a:schemeClr val="bg2"/>
                </a:solidFill>
                <a:latin typeface="Courier New" panose="02070309020205020404" pitchFamily="49" charset="0"/>
              </a:rPr>
              <a:t>Next statement;</a:t>
            </a:r>
          </a:p>
        </p:txBody>
      </p:sp>
      <p:sp>
        <p:nvSpPr>
          <p:cNvPr id="29184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1846" name="Rectangle 6"/>
          <p:cNvSpPr>
            <a:spLocks noChangeArrowheads="1"/>
          </p:cNvSpPr>
          <p:nvPr/>
        </p:nvSpPr>
        <p:spPr bwMode="auto">
          <a:xfrm>
            <a:off x="1967345" y="2670464"/>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7" name="AutoShape 7"/>
          <p:cNvSpPr>
            <a:spLocks noChangeArrowheads="1"/>
          </p:cNvSpPr>
          <p:nvPr/>
        </p:nvSpPr>
        <p:spPr bwMode="auto">
          <a:xfrm>
            <a:off x="7207828" y="13509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Suppose no exceptions in the statements</a:t>
            </a:r>
          </a:p>
        </p:txBody>
      </p:sp>
    </p:spTree>
    <p:extLst>
      <p:ext uri="{BB962C8B-B14F-4D97-AF65-F5344CB8AC3E}">
        <p14:creationId xmlns:p14="http://schemas.microsoft.com/office/powerpoint/2010/main" val="2397450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Tree>
    <p:extLst>
      <p:ext uri="{BB962C8B-B14F-4D97-AF65-F5344CB8AC3E}">
        <p14:creationId xmlns:p14="http://schemas.microsoft.com/office/powerpoint/2010/main" val="2465213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2868" name="Rectangle 4"/>
          <p:cNvSpPr>
            <a:spLocks noGrp="1" noChangeArrowheads="1"/>
          </p:cNvSpPr>
          <p:nvPr>
            <p:ph idx="1"/>
          </p:nvPr>
        </p:nvSpPr>
        <p:spPr>
          <a:xfrm>
            <a:off x="1828800" y="1905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a:solidFill>
                  <a:schemeClr val="bg2"/>
                </a:solidFill>
                <a:latin typeface="Courier New" panose="02070309020205020404" pitchFamily="49" charset="0"/>
              </a:rPr>
              <a:t>try {  </a:t>
            </a:r>
          </a:p>
          <a:p>
            <a:pPr>
              <a:lnSpc>
                <a:spcPct val="80000"/>
              </a:lnSpc>
              <a:buFont typeface="Monotype Sorts" pitchFamily="2" charset="2"/>
              <a:buNone/>
            </a:pPr>
            <a:r>
              <a:rPr lang="en-US" sz="2400">
                <a:solidFill>
                  <a:schemeClr val="bg2"/>
                </a:solidFill>
                <a:latin typeface="Courier New" panose="02070309020205020404" pitchFamily="49" charset="0"/>
              </a:rPr>
              <a:t>  statements;</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catch(TheException ex) { </a:t>
            </a:r>
          </a:p>
          <a:p>
            <a:pPr>
              <a:lnSpc>
                <a:spcPct val="80000"/>
              </a:lnSpc>
              <a:buFont typeface="Monotype Sorts" pitchFamily="2" charset="2"/>
              <a:buNone/>
            </a:pPr>
            <a:r>
              <a:rPr lang="en-US" sz="2400">
                <a:solidFill>
                  <a:schemeClr val="bg2"/>
                </a:solidFill>
                <a:latin typeface="Courier New" panose="02070309020205020404" pitchFamily="49" charset="0"/>
              </a:rPr>
              <a:t>  handling ex;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finally { </a:t>
            </a:r>
          </a:p>
          <a:p>
            <a:pPr>
              <a:lnSpc>
                <a:spcPct val="80000"/>
              </a:lnSpc>
              <a:buFont typeface="Monotype Sorts" pitchFamily="2" charset="2"/>
              <a:buNone/>
            </a:pPr>
            <a:r>
              <a:rPr lang="en-US" sz="2400">
                <a:solidFill>
                  <a:schemeClr val="bg2"/>
                </a:solidFill>
                <a:latin typeface="Courier New" panose="02070309020205020404" pitchFamily="49" charset="0"/>
              </a:rPr>
              <a:t>  finalStatements;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endParaRPr lang="en-US" sz="2400">
              <a:solidFill>
                <a:schemeClr val="bg2"/>
              </a:solidFill>
              <a:latin typeface="Courier New" panose="02070309020205020404" pitchFamily="49" charset="0"/>
            </a:endParaRPr>
          </a:p>
          <a:p>
            <a:pPr>
              <a:lnSpc>
                <a:spcPct val="80000"/>
              </a:lnSpc>
              <a:buFont typeface="Monotype Sorts" pitchFamily="2" charset="2"/>
              <a:buNone/>
            </a:pPr>
            <a:r>
              <a:rPr lang="en-US" sz="2400">
                <a:solidFill>
                  <a:schemeClr val="bg2"/>
                </a:solidFill>
                <a:latin typeface="Courier New" panose="02070309020205020404" pitchFamily="49" charset="0"/>
              </a:rPr>
              <a:t>Next statement;</a:t>
            </a:r>
          </a:p>
        </p:txBody>
      </p:sp>
      <p:sp>
        <p:nvSpPr>
          <p:cNvPr id="292867"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2870" name="AutoShape 6"/>
          <p:cNvSpPr>
            <a:spLocks noChangeArrowheads="1"/>
          </p:cNvSpPr>
          <p:nvPr/>
        </p:nvSpPr>
        <p:spPr bwMode="auto">
          <a:xfrm>
            <a:off x="7239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
        <p:nvSpPr>
          <p:cNvPr id="292871" name="Rectangle 7"/>
          <p:cNvSpPr>
            <a:spLocks noChangeArrowheads="1"/>
          </p:cNvSpPr>
          <p:nvPr/>
        </p:nvSpPr>
        <p:spPr bwMode="auto">
          <a:xfrm>
            <a:off x="2171700" y="4443846"/>
            <a:ext cx="31242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8109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1</a:t>
            </a:r>
          </a:p>
        </p:txBody>
      </p:sp>
      <p:sp>
        <p:nvSpPr>
          <p:cNvPr id="293892" name="Rectangle 4"/>
          <p:cNvSpPr>
            <a:spLocks noGrp="1" noChangeArrowheads="1"/>
          </p:cNvSpPr>
          <p:nvPr>
            <p:ph idx="1"/>
          </p:nvPr>
        </p:nvSpPr>
        <p:spPr>
          <a:xfrm>
            <a:off x="1828800" y="1905000"/>
            <a:ext cx="4648200" cy="40386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400">
                <a:solidFill>
                  <a:schemeClr val="bg2"/>
                </a:solidFill>
                <a:latin typeface="Courier New" panose="02070309020205020404" pitchFamily="49" charset="0"/>
              </a:rPr>
              <a:t>try {  </a:t>
            </a:r>
          </a:p>
          <a:p>
            <a:pPr>
              <a:lnSpc>
                <a:spcPct val="80000"/>
              </a:lnSpc>
              <a:buFont typeface="Monotype Sorts" pitchFamily="2" charset="2"/>
              <a:buNone/>
            </a:pPr>
            <a:r>
              <a:rPr lang="en-US" sz="2400">
                <a:solidFill>
                  <a:schemeClr val="bg2"/>
                </a:solidFill>
                <a:latin typeface="Courier New" panose="02070309020205020404" pitchFamily="49" charset="0"/>
              </a:rPr>
              <a:t>  statements;</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catch(TheException ex) { </a:t>
            </a:r>
          </a:p>
          <a:p>
            <a:pPr>
              <a:lnSpc>
                <a:spcPct val="80000"/>
              </a:lnSpc>
              <a:buFont typeface="Monotype Sorts" pitchFamily="2" charset="2"/>
              <a:buNone/>
            </a:pPr>
            <a:r>
              <a:rPr lang="en-US" sz="2400">
                <a:solidFill>
                  <a:schemeClr val="bg2"/>
                </a:solidFill>
                <a:latin typeface="Courier New" panose="02070309020205020404" pitchFamily="49" charset="0"/>
              </a:rPr>
              <a:t>  handling ex;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r>
              <a:rPr lang="en-US" sz="2400">
                <a:solidFill>
                  <a:schemeClr val="bg2"/>
                </a:solidFill>
                <a:latin typeface="Courier New" panose="02070309020205020404" pitchFamily="49" charset="0"/>
              </a:rPr>
              <a:t>finally { </a:t>
            </a:r>
          </a:p>
          <a:p>
            <a:pPr>
              <a:lnSpc>
                <a:spcPct val="80000"/>
              </a:lnSpc>
              <a:buFont typeface="Monotype Sorts" pitchFamily="2" charset="2"/>
              <a:buNone/>
            </a:pPr>
            <a:r>
              <a:rPr lang="en-US" sz="2400">
                <a:solidFill>
                  <a:schemeClr val="bg2"/>
                </a:solidFill>
                <a:latin typeface="Courier New" panose="02070309020205020404" pitchFamily="49" charset="0"/>
              </a:rPr>
              <a:t>  finalStatements; </a:t>
            </a:r>
          </a:p>
          <a:p>
            <a:pPr>
              <a:lnSpc>
                <a:spcPct val="80000"/>
              </a:lnSpc>
              <a:buFont typeface="Monotype Sorts" pitchFamily="2" charset="2"/>
              <a:buNone/>
            </a:pPr>
            <a:r>
              <a:rPr lang="en-US" sz="2400">
                <a:solidFill>
                  <a:schemeClr val="bg2"/>
                </a:solidFill>
                <a:latin typeface="Courier New" panose="02070309020205020404" pitchFamily="49" charset="0"/>
              </a:rPr>
              <a:t>}</a:t>
            </a:r>
          </a:p>
          <a:p>
            <a:pPr>
              <a:lnSpc>
                <a:spcPct val="80000"/>
              </a:lnSpc>
              <a:buFont typeface="Monotype Sorts" pitchFamily="2" charset="2"/>
              <a:buNone/>
            </a:pPr>
            <a:endParaRPr lang="en-US" sz="2400">
              <a:solidFill>
                <a:schemeClr val="bg2"/>
              </a:solidFill>
              <a:latin typeface="Courier New" panose="02070309020205020404" pitchFamily="49" charset="0"/>
            </a:endParaRPr>
          </a:p>
          <a:p>
            <a:pPr>
              <a:lnSpc>
                <a:spcPct val="80000"/>
              </a:lnSpc>
              <a:buFont typeface="Monotype Sorts" pitchFamily="2" charset="2"/>
              <a:buNone/>
            </a:pPr>
            <a:r>
              <a:rPr lang="en-US" sz="2400">
                <a:solidFill>
                  <a:schemeClr val="bg2"/>
                </a:solidFill>
                <a:latin typeface="Courier New" panose="02070309020205020404" pitchFamily="49" charset="0"/>
              </a:rPr>
              <a:t>Next statement;</a:t>
            </a:r>
          </a:p>
        </p:txBody>
      </p:sp>
      <p:sp>
        <p:nvSpPr>
          <p:cNvPr id="293891"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3893" name="AutoShape 5"/>
          <p:cNvSpPr>
            <a:spLocks noChangeArrowheads="1"/>
          </p:cNvSpPr>
          <p:nvPr/>
        </p:nvSpPr>
        <p:spPr bwMode="auto">
          <a:xfrm>
            <a:off x="7239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Next statement in the method is executed</a:t>
            </a:r>
          </a:p>
        </p:txBody>
      </p:sp>
      <p:sp>
        <p:nvSpPr>
          <p:cNvPr id="293894" name="Rectangle 6"/>
          <p:cNvSpPr>
            <a:spLocks noChangeArrowheads="1"/>
          </p:cNvSpPr>
          <p:nvPr/>
        </p:nvSpPr>
        <p:spPr bwMode="auto">
          <a:xfrm>
            <a:off x="1905000" y="5562600"/>
            <a:ext cx="31242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17742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294916"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294915"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4917" name="Rectangle 5"/>
          <p:cNvSpPr>
            <a:spLocks noChangeArrowheads="1"/>
          </p:cNvSpPr>
          <p:nvPr/>
        </p:nvSpPr>
        <p:spPr bwMode="auto">
          <a:xfrm>
            <a:off x="2133600" y="2057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18" name="AutoShape 6"/>
          <p:cNvSpPr>
            <a:spLocks noChangeArrowheads="1"/>
          </p:cNvSpPr>
          <p:nvPr/>
        </p:nvSpPr>
        <p:spPr bwMode="auto">
          <a:xfrm>
            <a:off x="7239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Suppose an exception of type Exception1 is thrown in statement2</a:t>
            </a:r>
          </a:p>
        </p:txBody>
      </p:sp>
    </p:spTree>
    <p:extLst>
      <p:ext uri="{BB962C8B-B14F-4D97-AF65-F5344CB8AC3E}">
        <p14:creationId xmlns:p14="http://schemas.microsoft.com/office/powerpoint/2010/main" val="909398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299012"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299011"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299013" name="Rectangle 5"/>
          <p:cNvSpPr>
            <a:spLocks noChangeArrowheads="1"/>
          </p:cNvSpPr>
          <p:nvPr/>
        </p:nvSpPr>
        <p:spPr bwMode="auto">
          <a:xfrm>
            <a:off x="2133600" y="3429000"/>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4" name="AutoShape 6"/>
          <p:cNvSpPr>
            <a:spLocks noChangeArrowheads="1"/>
          </p:cNvSpPr>
          <p:nvPr/>
        </p:nvSpPr>
        <p:spPr bwMode="auto">
          <a:xfrm>
            <a:off x="7239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exception is handled.</a:t>
            </a:r>
          </a:p>
        </p:txBody>
      </p:sp>
    </p:spTree>
    <p:extLst>
      <p:ext uri="{BB962C8B-B14F-4D97-AF65-F5344CB8AC3E}">
        <p14:creationId xmlns:p14="http://schemas.microsoft.com/office/powerpoint/2010/main" val="1679765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300036"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300035"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300037" name="Rectangle 5"/>
          <p:cNvSpPr>
            <a:spLocks noChangeArrowheads="1"/>
          </p:cNvSpPr>
          <p:nvPr/>
        </p:nvSpPr>
        <p:spPr bwMode="auto">
          <a:xfrm>
            <a:off x="2209800" y="4409209"/>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8" name="AutoShape 6"/>
          <p:cNvSpPr>
            <a:spLocks noChangeArrowheads="1"/>
          </p:cNvSpPr>
          <p:nvPr/>
        </p:nvSpPr>
        <p:spPr bwMode="auto">
          <a:xfrm>
            <a:off x="7041572" y="14478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extLst>
      <p:ext uri="{BB962C8B-B14F-4D97-AF65-F5344CB8AC3E}">
        <p14:creationId xmlns:p14="http://schemas.microsoft.com/office/powerpoint/2010/main" val="569710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2209800" y="304800"/>
            <a:ext cx="7772400" cy="533400"/>
          </a:xfrm>
          <a:noFill/>
          <a:ln/>
        </p:spPr>
        <p:txBody>
          <a:bodyPr>
            <a:normAutofit fontScale="90000"/>
          </a:bodyPr>
          <a:lstStyle/>
          <a:p>
            <a:r>
              <a:rPr lang="en-US" sz="4300" dirty="0"/>
              <a:t>Trace a Program Execution 2</a:t>
            </a:r>
          </a:p>
        </p:txBody>
      </p:sp>
      <p:sp>
        <p:nvSpPr>
          <p:cNvPr id="301060" name="Rectangle 4"/>
          <p:cNvSpPr>
            <a:spLocks noGrp="1" noChangeArrowheads="1"/>
          </p:cNvSpPr>
          <p:nvPr>
            <p:ph idx="1"/>
          </p:nvPr>
        </p:nvSpPr>
        <p:spPr>
          <a:xfrm>
            <a:off x="1828800" y="1447800"/>
            <a:ext cx="4648200" cy="4495800"/>
          </a:xfrm>
          <a:prstGeom prst="rect">
            <a:avLst/>
          </a:prstGeom>
          <a:solidFill>
            <a:schemeClr val="tx1"/>
          </a:solidFill>
          <a:ln/>
        </p:spPr>
        <p:txBody>
          <a:bodyPr>
            <a:normAutofit fontScale="92500" lnSpcReduction="10000"/>
          </a:bodyPr>
          <a:lstStyle/>
          <a:p>
            <a:pPr>
              <a:lnSpc>
                <a:spcPct val="80000"/>
              </a:lnSpc>
              <a:buFont typeface="Monotype Sorts" pitchFamily="2" charset="2"/>
              <a:buNone/>
            </a:pPr>
            <a:r>
              <a:rPr lang="en-US" sz="2000">
                <a:solidFill>
                  <a:schemeClr val="bg2"/>
                </a:solidFill>
                <a:latin typeface="Courier New" panose="02070309020205020404" pitchFamily="49" charset="0"/>
              </a:rPr>
              <a:t>try {  </a:t>
            </a:r>
          </a:p>
          <a:p>
            <a:pPr>
              <a:lnSpc>
                <a:spcPct val="80000"/>
              </a:lnSpc>
              <a:buFont typeface="Monotype Sorts" pitchFamily="2" charset="2"/>
              <a:buNone/>
            </a:pPr>
            <a:r>
              <a:rPr lang="en-US" sz="2000">
                <a:solidFill>
                  <a:schemeClr val="bg2"/>
                </a:solidFill>
                <a:latin typeface="Courier New" panose="02070309020205020404" pitchFamily="49" charset="0"/>
              </a:rPr>
              <a:t>  statement1;</a:t>
            </a:r>
          </a:p>
          <a:p>
            <a:pPr>
              <a:lnSpc>
                <a:spcPct val="80000"/>
              </a:lnSpc>
              <a:buFont typeface="Monotype Sorts" pitchFamily="2" charset="2"/>
              <a:buNone/>
            </a:pPr>
            <a:r>
              <a:rPr lang="en-US" sz="2000">
                <a:solidFill>
                  <a:schemeClr val="bg2"/>
                </a:solidFill>
                <a:latin typeface="Courier New" panose="02070309020205020404" pitchFamily="49" charset="0"/>
              </a:rPr>
              <a:t>  statement2;</a:t>
            </a:r>
          </a:p>
          <a:p>
            <a:pPr>
              <a:lnSpc>
                <a:spcPct val="80000"/>
              </a:lnSpc>
              <a:buFont typeface="Monotype Sorts" pitchFamily="2" charset="2"/>
              <a:buNone/>
            </a:pPr>
            <a:r>
              <a:rPr lang="en-US" sz="2000">
                <a:solidFill>
                  <a:schemeClr val="bg2"/>
                </a:solidFill>
                <a:latin typeface="Courier New" panose="02070309020205020404" pitchFamily="49" charset="0"/>
              </a:rPr>
              <a:t>  statement3;</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catch(Exception1 ex) { </a:t>
            </a:r>
          </a:p>
          <a:p>
            <a:pPr>
              <a:lnSpc>
                <a:spcPct val="80000"/>
              </a:lnSpc>
              <a:buFont typeface="Monotype Sorts" pitchFamily="2" charset="2"/>
              <a:buNone/>
            </a:pPr>
            <a:r>
              <a:rPr lang="en-US" sz="2000">
                <a:solidFill>
                  <a:schemeClr val="bg2"/>
                </a:solidFill>
                <a:latin typeface="Courier New" panose="02070309020205020404" pitchFamily="49" charset="0"/>
              </a:rPr>
              <a:t>  handling ex;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r>
              <a:rPr lang="en-US" sz="2000">
                <a:solidFill>
                  <a:schemeClr val="bg2"/>
                </a:solidFill>
                <a:latin typeface="Courier New" panose="02070309020205020404" pitchFamily="49" charset="0"/>
              </a:rPr>
              <a:t>finally { </a:t>
            </a:r>
          </a:p>
          <a:p>
            <a:pPr>
              <a:lnSpc>
                <a:spcPct val="80000"/>
              </a:lnSpc>
              <a:buFont typeface="Monotype Sorts" pitchFamily="2" charset="2"/>
              <a:buNone/>
            </a:pPr>
            <a:r>
              <a:rPr lang="en-US" sz="2000">
                <a:solidFill>
                  <a:schemeClr val="bg2"/>
                </a:solidFill>
                <a:latin typeface="Courier New" panose="02070309020205020404" pitchFamily="49" charset="0"/>
              </a:rPr>
              <a:t>  finalStatements; </a:t>
            </a:r>
          </a:p>
          <a:p>
            <a:pPr>
              <a:lnSpc>
                <a:spcPct val="80000"/>
              </a:lnSpc>
              <a:buFont typeface="Monotype Sorts" pitchFamily="2" charset="2"/>
              <a:buNone/>
            </a:pPr>
            <a:r>
              <a:rPr lang="en-US" sz="2000">
                <a:solidFill>
                  <a:schemeClr val="bg2"/>
                </a:solidFill>
                <a:latin typeface="Courier New" panose="02070309020205020404" pitchFamily="49" charset="0"/>
              </a:rPr>
              <a:t>}</a:t>
            </a:r>
          </a:p>
          <a:p>
            <a:pPr>
              <a:lnSpc>
                <a:spcPct val="80000"/>
              </a:lnSpc>
              <a:buFont typeface="Monotype Sorts" pitchFamily="2" charset="2"/>
              <a:buNone/>
            </a:pPr>
            <a:endParaRPr lang="en-US" sz="2000">
              <a:solidFill>
                <a:schemeClr val="bg2"/>
              </a:solidFill>
              <a:latin typeface="Courier New" panose="02070309020205020404" pitchFamily="49" charset="0"/>
            </a:endParaRPr>
          </a:p>
          <a:p>
            <a:pPr>
              <a:lnSpc>
                <a:spcPct val="80000"/>
              </a:lnSpc>
              <a:buFont typeface="Monotype Sorts" pitchFamily="2" charset="2"/>
              <a:buNone/>
            </a:pPr>
            <a:r>
              <a:rPr lang="en-US" sz="2000">
                <a:solidFill>
                  <a:schemeClr val="bg2"/>
                </a:solidFill>
                <a:latin typeface="Courier New" panose="02070309020205020404" pitchFamily="49" charset="0"/>
              </a:rPr>
              <a:t>Next statement;</a:t>
            </a:r>
          </a:p>
        </p:txBody>
      </p:sp>
      <p:sp>
        <p:nvSpPr>
          <p:cNvPr id="301059" name="Rectangle 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2"/>
                </a:solidFill>
                <a:latin typeface="Forte" panose="03060902040502070203" pitchFamily="66" charset="0"/>
              </a:rPr>
              <a:t>animation</a:t>
            </a:r>
          </a:p>
        </p:txBody>
      </p:sp>
      <p:sp>
        <p:nvSpPr>
          <p:cNvPr id="301061" name="Rectangle 5"/>
          <p:cNvSpPr>
            <a:spLocks noChangeArrowheads="1"/>
          </p:cNvSpPr>
          <p:nvPr/>
        </p:nvSpPr>
        <p:spPr bwMode="auto">
          <a:xfrm>
            <a:off x="1828800" y="5424054"/>
            <a:ext cx="28194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2" name="AutoShape 6"/>
          <p:cNvSpPr>
            <a:spLocks noChangeArrowheads="1"/>
          </p:cNvSpPr>
          <p:nvPr/>
        </p:nvSpPr>
        <p:spPr bwMode="auto">
          <a:xfrm>
            <a:off x="7249391" y="17145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20000"/>
              </a:spcBef>
              <a:buClr>
                <a:schemeClr val="tx2"/>
              </a:buClr>
              <a:buSzPct val="75000"/>
              <a:buFont typeface="Monotype Sorts" pitchFamily="2" charset="2"/>
              <a:buNone/>
            </a:pPr>
            <a:r>
              <a:rPr lang="en-US"/>
              <a:t>The next statement in the method is now executed.</a:t>
            </a:r>
          </a:p>
        </p:txBody>
      </p:sp>
    </p:spTree>
    <p:extLst>
      <p:ext uri="{BB962C8B-B14F-4D97-AF65-F5344CB8AC3E}">
        <p14:creationId xmlns:p14="http://schemas.microsoft.com/office/powerpoint/2010/main" val="1759070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147455" y="477982"/>
            <a:ext cx="7772400" cy="1428750"/>
          </a:xfrm>
          <a:noFill/>
          <a:ln/>
        </p:spPr>
        <p:txBody>
          <a:bodyPr>
            <a:normAutofit/>
          </a:bodyPr>
          <a:lstStyle/>
          <a:p>
            <a:r>
              <a:rPr lang="en-US" dirty="0"/>
              <a:t>Cautions When Using Exceptions</a:t>
            </a:r>
            <a:endParaRPr lang="en-US" b="1" dirty="0"/>
          </a:p>
        </p:txBody>
      </p:sp>
      <p:sp>
        <p:nvSpPr>
          <p:cNvPr id="251907" name="Rectangle 3"/>
          <p:cNvSpPr>
            <a:spLocks noGrp="1" noChangeArrowheads="1"/>
          </p:cNvSpPr>
          <p:nvPr>
            <p:ph idx="1"/>
          </p:nvPr>
        </p:nvSpPr>
        <p:spPr>
          <a:xfrm>
            <a:off x="1905000" y="2144486"/>
            <a:ext cx="8458200" cy="2775857"/>
          </a:xfrm>
          <a:prstGeom prst="rect">
            <a:avLst/>
          </a:prstGeom>
          <a:noFill/>
          <a:ln/>
        </p:spPr>
        <p:txBody>
          <a:bodyPr/>
          <a:lstStyle/>
          <a:p>
            <a:pPr>
              <a:spcAft>
                <a:spcPts val="1200"/>
              </a:spcAft>
            </a:pPr>
            <a:r>
              <a:rPr lang="en-US"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201976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#11b</a:t>
            </a:r>
          </a:p>
        </p:txBody>
      </p:sp>
    </p:spTree>
    <p:extLst>
      <p:ext uri="{BB962C8B-B14F-4D97-AF65-F5344CB8AC3E}">
        <p14:creationId xmlns:p14="http://schemas.microsoft.com/office/powerpoint/2010/main" val="2136421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3" name="Content Placeholder 2"/>
          <p:cNvSpPr>
            <a:spLocks noGrp="1"/>
          </p:cNvSpPr>
          <p:nvPr>
            <p:ph idx="1"/>
          </p:nvPr>
        </p:nvSpPr>
        <p:spPr/>
        <p:txBody>
          <a:bodyPr>
            <a:normAutofit/>
          </a:bodyPr>
          <a:lstStyle/>
          <a:p>
            <a:r>
              <a:rPr lang="en-US" dirty="0"/>
              <a:t>We’ve seen we can gather input from the user in two ways.</a:t>
            </a:r>
          </a:p>
          <a:p>
            <a:pPr lvl="1"/>
            <a:r>
              <a:rPr lang="en-US" dirty="0"/>
              <a:t>Scanner objects linked to the command line.</a:t>
            </a:r>
          </a:p>
          <a:p>
            <a:pPr lvl="1"/>
            <a:r>
              <a:rPr lang="en-US" dirty="0"/>
              <a:t>GUI input with text fields.</a:t>
            </a:r>
          </a:p>
          <a:p>
            <a:r>
              <a:rPr lang="en-US" dirty="0"/>
              <a:t>Now we are going to look at a third way to grab input for our programs.</a:t>
            </a:r>
          </a:p>
          <a:p>
            <a:r>
              <a:rPr lang="en-US" dirty="0"/>
              <a:t>Java’s extensive file I/O library gives us the tools to effectively open files, parse the text within the file, generate some output, and send that output to the user, or even an output file.</a:t>
            </a:r>
          </a:p>
          <a:p>
            <a:r>
              <a:rPr lang="en-US" dirty="0"/>
              <a:t>We introduce this hand-in-hand with exception handling, as we are highly likely to run into exceptions when doing this work.</a:t>
            </a:r>
          </a:p>
        </p:txBody>
      </p:sp>
    </p:spTree>
    <p:extLst>
      <p:ext uri="{BB962C8B-B14F-4D97-AF65-F5344CB8AC3E}">
        <p14:creationId xmlns:p14="http://schemas.microsoft.com/office/powerpoint/2010/main" val="3152623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Classes to Help with these Tasks.</a:t>
            </a:r>
          </a:p>
        </p:txBody>
      </p:sp>
      <p:sp>
        <p:nvSpPr>
          <p:cNvPr id="3" name="Content Placeholder 2"/>
          <p:cNvSpPr>
            <a:spLocks noGrp="1"/>
          </p:cNvSpPr>
          <p:nvPr>
            <p:ph idx="1"/>
          </p:nvPr>
        </p:nvSpPr>
        <p:spPr>
          <a:xfrm>
            <a:off x="913795" y="2096063"/>
            <a:ext cx="10353762" cy="4408645"/>
          </a:xfrm>
        </p:spPr>
        <p:txBody>
          <a:bodyPr>
            <a:normAutofit/>
          </a:bodyPr>
          <a:lstStyle/>
          <a:p>
            <a:r>
              <a:rPr lang="en-US" dirty="0"/>
              <a:t>Scanner</a:t>
            </a:r>
          </a:p>
          <a:p>
            <a:pPr lvl="1"/>
            <a:r>
              <a:rPr lang="en-US" dirty="0"/>
              <a:t>Will read in the file contents.</a:t>
            </a:r>
          </a:p>
          <a:p>
            <a:r>
              <a:rPr lang="en-US" dirty="0" err="1"/>
              <a:t>PrintWriter</a:t>
            </a:r>
            <a:endParaRPr lang="en-US" dirty="0"/>
          </a:p>
          <a:p>
            <a:pPr lvl="1"/>
            <a:r>
              <a:rPr lang="en-US" dirty="0"/>
              <a:t>Will write to a file.</a:t>
            </a:r>
          </a:p>
          <a:p>
            <a:r>
              <a:rPr lang="en-US" dirty="0"/>
              <a:t>File</a:t>
            </a:r>
          </a:p>
          <a:p>
            <a:pPr lvl="1"/>
            <a:r>
              <a:rPr lang="en-US" dirty="0"/>
              <a:t>Represents a file object. Helps us in opening/closing files of interest.</a:t>
            </a:r>
          </a:p>
          <a:p>
            <a:r>
              <a:rPr lang="en-US" dirty="0"/>
              <a:t>As we talked about last week, there are a few other classes we could use (</a:t>
            </a:r>
            <a:r>
              <a:rPr lang="en-US" dirty="0" err="1"/>
              <a:t>BufferedReader</a:t>
            </a:r>
            <a:r>
              <a:rPr lang="en-US" dirty="0"/>
              <a:t> and </a:t>
            </a:r>
            <a:r>
              <a:rPr lang="en-US" dirty="0" err="1"/>
              <a:t>BufferedWriter</a:t>
            </a:r>
            <a:r>
              <a:rPr lang="en-US" dirty="0"/>
              <a:t> for instance). However, these will be the simplest, so we’ll start with these.</a:t>
            </a:r>
          </a:p>
          <a:p>
            <a:r>
              <a:rPr lang="en-US" dirty="0"/>
              <a:t>We’ll also just work with .txt files for the time being.</a:t>
            </a:r>
          </a:p>
        </p:txBody>
      </p:sp>
    </p:spTree>
    <p:extLst>
      <p:ext uri="{BB962C8B-B14F-4D97-AF65-F5344CB8AC3E}">
        <p14:creationId xmlns:p14="http://schemas.microsoft.com/office/powerpoint/2010/main" val="296868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Our Exceptions are just objects in Java. Each type of exception has its own class definition. </a:t>
            </a:r>
            <a:r>
              <a:rPr lang="en-US" dirty="0" err="1"/>
              <a:t>ArithmeticException</a:t>
            </a:r>
            <a:r>
              <a:rPr lang="en-US" dirty="0"/>
              <a:t> and </a:t>
            </a:r>
            <a:r>
              <a:rPr lang="en-US" dirty="0" err="1"/>
              <a:t>NullPointerException</a:t>
            </a:r>
            <a:r>
              <a:rPr lang="en-US" dirty="0"/>
              <a:t> are two examples of Java exception classes.</a:t>
            </a:r>
          </a:p>
          <a:p>
            <a:endParaRPr lang="en-US" dirty="0"/>
          </a:p>
          <a:p>
            <a:r>
              <a:rPr lang="en-US" dirty="0"/>
              <a:t>We ‘throw’ our exceptions. Note that this means we are deviating from normal program execution. Instead, we are jumping into the exception handling portion of the flow, which is mutually exclusive from the normal flow.</a:t>
            </a:r>
          </a:p>
        </p:txBody>
      </p:sp>
    </p:spTree>
    <p:extLst>
      <p:ext uri="{BB962C8B-B14F-4D97-AF65-F5344CB8AC3E}">
        <p14:creationId xmlns:p14="http://schemas.microsoft.com/office/powerpoint/2010/main" val="3339081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2209800" y="152400"/>
            <a:ext cx="7772400" cy="819150"/>
          </a:xfrm>
        </p:spPr>
        <p:txBody>
          <a:bodyPr/>
          <a:lstStyle/>
          <a:p>
            <a:r>
              <a:rPr lang="en-US"/>
              <a:t>The File Class</a:t>
            </a:r>
            <a:endParaRPr lang="en-US" b="1"/>
          </a:p>
        </p:txBody>
      </p:sp>
      <p:sp>
        <p:nvSpPr>
          <p:cNvPr id="316419" name="Rectangle 3"/>
          <p:cNvSpPr>
            <a:spLocks noGrp="1" noChangeArrowheads="1"/>
          </p:cNvSpPr>
          <p:nvPr>
            <p:ph idx="1"/>
          </p:nvPr>
        </p:nvSpPr>
        <p:spPr>
          <a:xfrm>
            <a:off x="1756063" y="1896341"/>
            <a:ext cx="8382000" cy="3564082"/>
          </a:xfrm>
        </p:spPr>
        <p:txBody>
          <a:bodyPr>
            <a:normAutofit/>
          </a:bodyPr>
          <a:lstStyle/>
          <a:p>
            <a:pPr marL="0" indent="0">
              <a:buNone/>
            </a:pPr>
            <a:r>
              <a:rPr lang="en-US" sz="2800" dirty="0">
                <a:cs typeface="Times New Roman" panose="02020603050405020304" pitchFamily="18" charset="0"/>
              </a:rPr>
              <a:t>The </a:t>
            </a:r>
            <a:r>
              <a:rPr lang="en-US" sz="2800" u="sng" dirty="0">
                <a:cs typeface="Times New Roman" panose="02020603050405020304" pitchFamily="18" charset="0"/>
              </a:rPr>
              <a:t>File</a:t>
            </a:r>
            <a:r>
              <a:rPr lang="en-US" sz="2800" dirty="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sz="2800" u="sng" dirty="0">
                <a:cs typeface="Times New Roman" panose="02020603050405020304" pitchFamily="18" charset="0"/>
              </a:rPr>
              <a:t>File</a:t>
            </a:r>
            <a:r>
              <a:rPr lang="en-US" sz="2800" dirty="0">
                <a:cs typeface="Times New Roman" panose="02020603050405020304" pitchFamily="18" charset="0"/>
              </a:rPr>
              <a:t> class is a wrapper class for the file name and its directory path. </a:t>
            </a:r>
          </a:p>
        </p:txBody>
      </p:sp>
    </p:spTree>
    <p:extLst>
      <p:ext uri="{BB962C8B-B14F-4D97-AF65-F5344CB8AC3E}">
        <p14:creationId xmlns:p14="http://schemas.microsoft.com/office/powerpoint/2010/main" val="84972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The File Class</a:t>
            </a:r>
            <a:endParaRPr lang="en-US" b="1"/>
          </a:p>
        </p:txBody>
      </p:sp>
      <p:sp>
        <p:nvSpPr>
          <p:cNvPr id="3" name="Content Placeholder 2"/>
          <p:cNvSpPr>
            <a:spLocks noGrp="1"/>
          </p:cNvSpPr>
          <p:nvPr>
            <p:ph idx="1"/>
          </p:nvPr>
        </p:nvSpPr>
        <p:spPr/>
        <p:txBody>
          <a:bodyPr/>
          <a:lstStyle/>
          <a:p>
            <a:r>
              <a:rPr lang="en-US" dirty="0">
                <a:cs typeface="Times New Roman" panose="02020603050405020304" pitchFamily="18" charset="0"/>
              </a:rPr>
              <a:t>For instance, consider one of the major differences between Unix and Windows operating systems.</a:t>
            </a:r>
          </a:p>
          <a:p>
            <a:pPr lvl="1"/>
            <a:r>
              <a:rPr lang="en-US" dirty="0">
                <a:cs typeface="Times New Roman" panose="02020603050405020304" pitchFamily="18" charset="0"/>
              </a:rPr>
              <a:t>In Unix, the file separator is the slash: 	/root/Bob/</a:t>
            </a:r>
            <a:r>
              <a:rPr lang="en-US" dirty="0" err="1">
                <a:cs typeface="Times New Roman" panose="02020603050405020304" pitchFamily="18" charset="0"/>
              </a:rPr>
              <a:t>HW</a:t>
            </a:r>
            <a:endParaRPr lang="en-US" dirty="0">
              <a:cs typeface="Times New Roman" panose="02020603050405020304" pitchFamily="18" charset="0"/>
            </a:endParaRPr>
          </a:p>
          <a:p>
            <a:pPr lvl="1"/>
            <a:r>
              <a:rPr lang="en-US" dirty="0">
                <a:cs typeface="Times New Roman" panose="02020603050405020304" pitchFamily="18" charset="0"/>
              </a:rPr>
              <a:t>In Windows, it is the backslash:		\Users\Bob\</a:t>
            </a:r>
            <a:r>
              <a:rPr lang="en-US" dirty="0" err="1">
                <a:cs typeface="Times New Roman" panose="02020603050405020304" pitchFamily="18" charset="0"/>
              </a:rPr>
              <a:t>HW</a:t>
            </a:r>
            <a:endParaRPr lang="en-US" dirty="0">
              <a:cs typeface="Times New Roman" panose="02020603050405020304" pitchFamily="18" charset="0"/>
            </a:endParaRPr>
          </a:p>
          <a:p>
            <a:pPr lvl="1"/>
            <a:endParaRPr lang="en-US" dirty="0">
              <a:cs typeface="Times New Roman" panose="02020603050405020304" pitchFamily="18" charset="0"/>
            </a:endParaRPr>
          </a:p>
          <a:p>
            <a:r>
              <a:rPr lang="en-US" dirty="0">
                <a:cs typeface="Times New Roman" panose="02020603050405020304" pitchFamily="18" charset="0"/>
              </a:rPr>
              <a:t>Changes such as these will be abstracted away by the File class. This way, we can approach solutions in way that is independent of the OS being used. This will also allow us to more generally use the same solution across different systems.</a:t>
            </a:r>
          </a:p>
          <a:p>
            <a:endParaRPr lang="en-US" dirty="0"/>
          </a:p>
        </p:txBody>
      </p:sp>
    </p:spTree>
    <p:extLst>
      <p:ext uri="{BB962C8B-B14F-4D97-AF65-F5344CB8AC3E}">
        <p14:creationId xmlns:p14="http://schemas.microsoft.com/office/powerpoint/2010/main" val="90617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637423" cy="1326321"/>
          </a:xfrm>
        </p:spPr>
        <p:txBody>
          <a:bodyPr/>
          <a:lstStyle/>
          <a:p>
            <a:r>
              <a:rPr lang="en-US" dirty="0"/>
              <a:t>FILE Class</a:t>
            </a:r>
          </a:p>
        </p:txBody>
      </p:sp>
      <p:graphicFrame>
        <p:nvGraphicFramePr>
          <p:cNvPr id="4" name="Object 5"/>
          <p:cNvGraphicFramePr>
            <a:graphicFrameLocks noChangeAspect="1"/>
          </p:cNvGraphicFramePr>
          <p:nvPr/>
        </p:nvGraphicFramePr>
        <p:xfrm>
          <a:off x="5377439" y="0"/>
          <a:ext cx="5574579" cy="6728286"/>
        </p:xfrm>
        <a:graphic>
          <a:graphicData uri="http://schemas.openxmlformats.org/presentationml/2006/ole">
            <mc:AlternateContent xmlns:mc="http://schemas.openxmlformats.org/markup-compatibility/2006">
              <mc:Choice xmlns:v="urn:schemas-microsoft-com:vml" Requires="v">
                <p:oleObj spid="_x0000_s1065" name="Picture" r:id="rId3" imgW="4864100" imgH="5943600" progId="Word.Picture.8">
                  <p:embed/>
                </p:oleObj>
              </mc:Choice>
              <mc:Fallback>
                <p:oleObj name="Picture" r:id="rId3" imgW="4864100" imgH="5943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439" y="0"/>
                        <a:ext cx="5574579" cy="672828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822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Just as we’ve seen all along, creating a File object follows the same syntax.</a:t>
            </a:r>
          </a:p>
          <a:p>
            <a:r>
              <a:rPr lang="en-US" dirty="0"/>
              <a:t>We declare a reference variable and have it point to a new File object.</a:t>
            </a:r>
          </a:p>
          <a:p>
            <a:r>
              <a:rPr lang="en-US" dirty="0"/>
              <a:t>We’ll create the File object by passing it a String.</a:t>
            </a:r>
          </a:p>
          <a:p>
            <a:pPr lvl="1"/>
            <a:r>
              <a:rPr lang="en-US" dirty="0"/>
              <a:t>This String will be our pathname.</a:t>
            </a:r>
          </a:p>
          <a:p>
            <a:pPr lvl="1"/>
            <a:r>
              <a:rPr lang="en-US" dirty="0"/>
              <a:t>Note: The pathname must be seeable from the default directory.</a:t>
            </a:r>
          </a:p>
          <a:p>
            <a:pPr lvl="2"/>
            <a:r>
              <a:rPr lang="en-US" dirty="0"/>
              <a:t>In Eclipse, this is in the Eclipse project directory.</a:t>
            </a:r>
          </a:p>
          <a:p>
            <a:pPr lvl="2"/>
            <a:r>
              <a:rPr lang="en-US" dirty="0"/>
              <a:t>For those that use NetBeans, I assume that this is the same.</a:t>
            </a:r>
          </a:p>
          <a:p>
            <a:endParaRPr lang="en-US" dirty="0"/>
          </a:p>
        </p:txBody>
      </p:sp>
    </p:spTree>
    <p:extLst>
      <p:ext uri="{BB962C8B-B14F-4D97-AF65-F5344CB8AC3E}">
        <p14:creationId xmlns:p14="http://schemas.microsoft.com/office/powerpoint/2010/main" val="211706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3" y="260457"/>
            <a:ext cx="10353761" cy="581207"/>
          </a:xfrm>
        </p:spPr>
        <p:txBody>
          <a:bodyPr/>
          <a:lstStyle/>
          <a:p>
            <a:r>
              <a:rPr lang="en-US" dirty="0"/>
              <a:t>Syntax</a:t>
            </a:r>
          </a:p>
        </p:txBody>
      </p:sp>
      <p:pic>
        <p:nvPicPr>
          <p:cNvPr id="4" name="Picture 3"/>
          <p:cNvPicPr>
            <a:picLocks noChangeAspect="1"/>
          </p:cNvPicPr>
          <p:nvPr/>
        </p:nvPicPr>
        <p:blipFill>
          <a:blip r:embed="rId2"/>
          <a:stretch>
            <a:fillRect/>
          </a:stretch>
        </p:blipFill>
        <p:spPr>
          <a:xfrm>
            <a:off x="411739" y="935182"/>
            <a:ext cx="7388541" cy="3080042"/>
          </a:xfrm>
          <a:prstGeom prst="rect">
            <a:avLst/>
          </a:prstGeom>
        </p:spPr>
      </p:pic>
      <p:pic>
        <p:nvPicPr>
          <p:cNvPr id="5" name="Picture 4"/>
          <p:cNvPicPr>
            <a:picLocks noChangeAspect="1"/>
          </p:cNvPicPr>
          <p:nvPr/>
        </p:nvPicPr>
        <p:blipFill>
          <a:blip r:embed="rId3"/>
          <a:stretch>
            <a:fillRect/>
          </a:stretch>
        </p:blipFill>
        <p:spPr>
          <a:xfrm>
            <a:off x="411738" y="4108742"/>
            <a:ext cx="7388541" cy="2670360"/>
          </a:xfrm>
          <a:prstGeom prst="rect">
            <a:avLst/>
          </a:prstGeom>
        </p:spPr>
      </p:pic>
      <p:sp>
        <p:nvSpPr>
          <p:cNvPr id="3" name="TextBox 2"/>
          <p:cNvSpPr txBox="1"/>
          <p:nvPr/>
        </p:nvSpPr>
        <p:spPr>
          <a:xfrm>
            <a:off x="8021782" y="935182"/>
            <a:ext cx="3823854" cy="5632311"/>
          </a:xfrm>
          <a:prstGeom prst="rect">
            <a:avLst/>
          </a:prstGeom>
          <a:noFill/>
        </p:spPr>
        <p:txBody>
          <a:bodyPr wrap="square" rtlCol="0">
            <a:spAutoFit/>
          </a:bodyPr>
          <a:lstStyle/>
          <a:p>
            <a:r>
              <a:rPr lang="en-US" dirty="0"/>
              <a:t>Which is preferable?</a:t>
            </a:r>
          </a:p>
          <a:p>
            <a:endParaRPr lang="en-US" dirty="0"/>
          </a:p>
          <a:p>
            <a:endParaRPr lang="en-US" dirty="0"/>
          </a:p>
          <a:p>
            <a:r>
              <a:rPr lang="en-US" dirty="0"/>
              <a:t>For the sake of simplicity, the first version, the Unix version with the forward slash, would be preferable.</a:t>
            </a:r>
          </a:p>
          <a:p>
            <a:endParaRPr lang="en-US" dirty="0"/>
          </a:p>
          <a:p>
            <a:endParaRPr lang="en-US" dirty="0"/>
          </a:p>
          <a:p>
            <a:endParaRPr lang="en-US" dirty="0"/>
          </a:p>
          <a:p>
            <a:r>
              <a:rPr lang="en-US" dirty="0"/>
              <a:t>Note the complexity of the Windows version. We need 4 backslashes to represent a single backslash. This is because the backslash, in Java is an escape sequence (\n or \t for instance). However, it is also a special character in regular expressions. So, to get a single backslash to appear, we need 4 overall.</a:t>
            </a:r>
          </a:p>
        </p:txBody>
      </p:sp>
    </p:spTree>
    <p:extLst>
      <p:ext uri="{BB962C8B-B14F-4D97-AF65-F5344CB8AC3E}">
        <p14:creationId xmlns:p14="http://schemas.microsoft.com/office/powerpoint/2010/main" val="119263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2209800" y="152400"/>
            <a:ext cx="7772400" cy="819150"/>
          </a:xfrm>
        </p:spPr>
        <p:txBody>
          <a:bodyPr/>
          <a:lstStyle/>
          <a:p>
            <a:r>
              <a:rPr lang="en-US"/>
              <a:t>Text I/O</a:t>
            </a:r>
            <a:endParaRPr lang="en-US" b="1"/>
          </a:p>
        </p:txBody>
      </p:sp>
      <p:sp>
        <p:nvSpPr>
          <p:cNvPr id="319491" name="Rectangle 3"/>
          <p:cNvSpPr>
            <a:spLocks noGrp="1" noChangeArrowheads="1"/>
          </p:cNvSpPr>
          <p:nvPr>
            <p:ph idx="1"/>
          </p:nvPr>
        </p:nvSpPr>
        <p:spPr>
          <a:xfrm>
            <a:off x="1790700" y="1905000"/>
            <a:ext cx="8610600" cy="4267200"/>
          </a:xfrm>
        </p:spPr>
        <p:txBody>
          <a:bodyPr>
            <a:normAutofit lnSpcReduction="10000"/>
          </a:bodyPr>
          <a:lstStyle/>
          <a:p>
            <a:pPr marL="0" indent="0">
              <a:lnSpc>
                <a:spcPct val="110000"/>
              </a:lnSpc>
              <a:buNone/>
            </a:pPr>
            <a:r>
              <a:rPr lang="en-US" sz="2800" dirty="0"/>
              <a:t>A </a:t>
            </a:r>
            <a:r>
              <a:rPr lang="en-US" sz="2800" u="sng" dirty="0"/>
              <a:t>File</a:t>
            </a:r>
            <a:r>
              <a:rPr lang="en-US" sz="2800" dirty="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sz="2800" u="sng" dirty="0"/>
              <a:t>Scanner</a:t>
            </a:r>
            <a:r>
              <a:rPr lang="en-US" sz="2800" dirty="0"/>
              <a:t> and </a:t>
            </a:r>
            <a:r>
              <a:rPr lang="en-US" sz="2800" u="sng" dirty="0" err="1"/>
              <a:t>PrintWriter</a:t>
            </a:r>
            <a:r>
              <a:rPr lang="en-US" sz="2800" dirty="0"/>
              <a:t> classes.</a:t>
            </a:r>
          </a:p>
        </p:txBody>
      </p:sp>
    </p:spTree>
    <p:extLst>
      <p:ext uri="{BB962C8B-B14F-4D97-AF65-F5344CB8AC3E}">
        <p14:creationId xmlns:p14="http://schemas.microsoft.com/office/powerpoint/2010/main" val="1816084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209800" y="304800"/>
            <a:ext cx="7772400" cy="609600"/>
          </a:xfrm>
        </p:spPr>
        <p:txBody>
          <a:bodyPr/>
          <a:lstStyle/>
          <a:p>
            <a:r>
              <a:rPr lang="en-US"/>
              <a:t>Reading Data Using </a:t>
            </a:r>
            <a:r>
              <a:rPr lang="en-US" u="sng"/>
              <a:t>Scanner</a:t>
            </a:r>
            <a:r>
              <a:rPr lang="en-US"/>
              <a:t> </a:t>
            </a:r>
          </a:p>
        </p:txBody>
      </p:sp>
      <p:sp>
        <p:nvSpPr>
          <p:cNvPr id="321539" name="Rectangle 3"/>
          <p:cNvSpPr>
            <a:spLocks noChangeArrowheads="1"/>
          </p:cNvSpPr>
          <p:nvPr/>
        </p:nvSpPr>
        <p:spPr bwMode="auto">
          <a:xfrm>
            <a:off x="4381500" y="26289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0" name="Rectangle 4"/>
          <p:cNvSpPr>
            <a:spLocks noChangeArrowheads="1"/>
          </p:cNvSpPr>
          <p:nvPr/>
        </p:nvSpPr>
        <p:spPr bwMode="auto">
          <a:xfrm>
            <a:off x="4238625" y="2571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1524002" y="2090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1542" name="Object 6"/>
          <p:cNvGraphicFramePr>
            <a:graphicFrameLocks noChangeAspect="1"/>
          </p:cNvGraphicFramePr>
          <p:nvPr/>
        </p:nvGraphicFramePr>
        <p:xfrm>
          <a:off x="1752600" y="1955801"/>
          <a:ext cx="8686800" cy="4445000"/>
        </p:xfrm>
        <a:graphic>
          <a:graphicData uri="http://schemas.openxmlformats.org/presentationml/2006/ole">
            <mc:AlternateContent xmlns:mc="http://schemas.openxmlformats.org/markup-compatibility/2006">
              <mc:Choice xmlns:v="urn:schemas-microsoft-com:vml" Requires="v">
                <p:oleObj spid="_x0000_s2085" name="Picture" r:id="rId3" imgW="4512564" imgH="2307336" progId="Word.Picture.8">
                  <p:embed/>
                </p:oleObj>
              </mc:Choice>
              <mc:Fallback>
                <p:oleObj name="Picture" r:id="rId3" imgW="4512564" imgH="230733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55801"/>
                        <a:ext cx="8686800" cy="444500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9087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Syntax</a:t>
            </a:r>
          </a:p>
        </p:txBody>
      </p:sp>
      <p:sp>
        <p:nvSpPr>
          <p:cNvPr id="3" name="Content Placeholder 2"/>
          <p:cNvSpPr>
            <a:spLocks noGrp="1"/>
          </p:cNvSpPr>
          <p:nvPr>
            <p:ph idx="1"/>
          </p:nvPr>
        </p:nvSpPr>
        <p:spPr/>
        <p:txBody>
          <a:bodyPr/>
          <a:lstStyle/>
          <a:p>
            <a:r>
              <a:rPr lang="en-US" dirty="0"/>
              <a:t>Correct</a:t>
            </a:r>
          </a:p>
          <a:p>
            <a:pPr lvl="1"/>
            <a:r>
              <a:rPr lang="en-US" dirty="0"/>
              <a:t>Scanner input = new Scanner(new File(“scores.txt”));</a:t>
            </a:r>
          </a:p>
          <a:p>
            <a:pPr lvl="1"/>
            <a:endParaRPr lang="en-US" dirty="0"/>
          </a:p>
          <a:p>
            <a:pPr lvl="1"/>
            <a:endParaRPr lang="en-US" dirty="0"/>
          </a:p>
          <a:p>
            <a:r>
              <a:rPr lang="en-US" dirty="0"/>
              <a:t>Incorrect</a:t>
            </a:r>
          </a:p>
          <a:p>
            <a:pPr lvl="1"/>
            <a:r>
              <a:rPr lang="en-US" dirty="0"/>
              <a:t>Scanner input = new Scanner(“scores.txt”);</a:t>
            </a:r>
          </a:p>
        </p:txBody>
      </p:sp>
    </p:spTree>
    <p:extLst>
      <p:ext uri="{BB962C8B-B14F-4D97-AF65-F5344CB8AC3E}">
        <p14:creationId xmlns:p14="http://schemas.microsoft.com/office/powerpoint/2010/main" val="423016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sp>
        <p:nvSpPr>
          <p:cNvPr id="3" name="Content Placeholder 2"/>
          <p:cNvSpPr>
            <a:spLocks noGrp="1"/>
          </p:cNvSpPr>
          <p:nvPr>
            <p:ph idx="1"/>
          </p:nvPr>
        </p:nvSpPr>
        <p:spPr/>
        <p:txBody>
          <a:bodyPr/>
          <a:lstStyle/>
          <a:p>
            <a:r>
              <a:rPr lang="en-US" dirty="0"/>
              <a:t>Say we want to read in some data from a text file. Let’s say we know the form of this text file. It will have a person’s full name and score on each line.</a:t>
            </a:r>
          </a:p>
          <a:p>
            <a:endParaRPr lang="en-US" dirty="0"/>
          </a:p>
          <a:p>
            <a:r>
              <a:rPr lang="en-US" dirty="0"/>
              <a:t>John K Smith			90</a:t>
            </a:r>
          </a:p>
          <a:p>
            <a:r>
              <a:rPr lang="en-US" dirty="0"/>
              <a:t>Wilbur W Wright		85</a:t>
            </a:r>
          </a:p>
          <a:p>
            <a:r>
              <a:rPr lang="en-US" dirty="0"/>
              <a:t>Joanne T </a:t>
            </a:r>
            <a:r>
              <a:rPr lang="en-US" dirty="0" err="1"/>
              <a:t>Smithers</a:t>
            </a:r>
            <a:r>
              <a:rPr lang="en-US" dirty="0"/>
              <a:t>		95</a:t>
            </a:r>
          </a:p>
        </p:txBody>
      </p:sp>
    </p:spTree>
    <p:extLst>
      <p:ext uri="{BB962C8B-B14F-4D97-AF65-F5344CB8AC3E}">
        <p14:creationId xmlns:p14="http://schemas.microsoft.com/office/powerpoint/2010/main" val="3122380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File</a:t>
            </a:r>
          </a:p>
        </p:txBody>
      </p:sp>
      <p:pic>
        <p:nvPicPr>
          <p:cNvPr id="5" name="Picture 4"/>
          <p:cNvPicPr>
            <a:picLocks noChangeAspect="1"/>
          </p:cNvPicPr>
          <p:nvPr/>
        </p:nvPicPr>
        <p:blipFill>
          <a:blip r:embed="rId2"/>
          <a:stretch>
            <a:fillRect/>
          </a:stretch>
        </p:blipFill>
        <p:spPr>
          <a:xfrm>
            <a:off x="546100" y="1714501"/>
            <a:ext cx="6451600" cy="5026777"/>
          </a:xfrm>
          <a:prstGeom prst="rect">
            <a:avLst/>
          </a:prstGeom>
        </p:spPr>
      </p:pic>
      <p:pic>
        <p:nvPicPr>
          <p:cNvPr id="6" name="Picture 5"/>
          <p:cNvPicPr>
            <a:picLocks noChangeAspect="1"/>
          </p:cNvPicPr>
          <p:nvPr/>
        </p:nvPicPr>
        <p:blipFill>
          <a:blip r:embed="rId3"/>
          <a:stretch>
            <a:fillRect/>
          </a:stretch>
        </p:blipFill>
        <p:spPr>
          <a:xfrm>
            <a:off x="7353301" y="2794001"/>
            <a:ext cx="4105275" cy="2489199"/>
          </a:xfrm>
          <a:prstGeom prst="rect">
            <a:avLst/>
          </a:prstGeom>
        </p:spPr>
      </p:pic>
    </p:spTree>
    <p:extLst>
      <p:ext uri="{BB962C8B-B14F-4D97-AF65-F5344CB8AC3E}">
        <p14:creationId xmlns:p14="http://schemas.microsoft.com/office/powerpoint/2010/main" val="94899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We use try/catch blocks to handle these exceptions.</a:t>
            </a:r>
          </a:p>
          <a:p>
            <a:endParaRPr lang="en-US" dirty="0"/>
          </a:p>
          <a:p>
            <a:r>
              <a:rPr lang="en-US" dirty="0"/>
              <a:t>The try block is used to attempt to execute the code that you suspect may throw an exception.</a:t>
            </a:r>
          </a:p>
          <a:p>
            <a:endParaRPr lang="en-US" dirty="0"/>
          </a:p>
          <a:p>
            <a:r>
              <a:rPr lang="en-US" dirty="0"/>
              <a:t>The catch block contains the code used to handle the scenario in which the exception is thrown in the try block. Generally, we try to continue program execution or we elegantly terminate the program.</a:t>
            </a:r>
          </a:p>
        </p:txBody>
      </p:sp>
    </p:spTree>
    <p:extLst>
      <p:ext uri="{BB962C8B-B14F-4D97-AF65-F5344CB8AC3E}">
        <p14:creationId xmlns:p14="http://schemas.microsoft.com/office/powerpoint/2010/main" val="236050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209800" y="152400"/>
            <a:ext cx="7772400" cy="685800"/>
          </a:xfrm>
        </p:spPr>
        <p:txBody>
          <a:bodyPr>
            <a:normAutofit fontScale="90000"/>
          </a:bodyPr>
          <a:lstStyle/>
          <a:p>
            <a:r>
              <a:rPr lang="en-US" sz="4000"/>
              <a:t>Writing Data Using </a:t>
            </a:r>
            <a:r>
              <a:rPr lang="en-US" sz="4000" u="sng"/>
              <a:t>PrintWriter</a:t>
            </a:r>
            <a:r>
              <a:rPr lang="en-US" sz="4000"/>
              <a:t> </a:t>
            </a:r>
          </a:p>
        </p:txBody>
      </p:sp>
      <p:sp>
        <p:nvSpPr>
          <p:cNvPr id="320517" name="Rectangle 5"/>
          <p:cNvSpPr>
            <a:spLocks noChangeArrowheads="1"/>
          </p:cNvSpPr>
          <p:nvPr/>
        </p:nvSpPr>
        <p:spPr bwMode="auto">
          <a:xfrm>
            <a:off x="6003636" y="187112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endParaRPr lang="en-US"/>
          </a:p>
        </p:txBody>
      </p:sp>
      <p:graphicFrame>
        <p:nvGraphicFramePr>
          <p:cNvPr id="320518" name="Object 6"/>
          <p:cNvGraphicFramePr>
            <a:graphicFrameLocks noChangeAspect="1"/>
          </p:cNvGraphicFramePr>
          <p:nvPr/>
        </p:nvGraphicFramePr>
        <p:xfrm>
          <a:off x="1026390" y="969819"/>
          <a:ext cx="9954492" cy="5795677"/>
        </p:xfrm>
        <a:graphic>
          <a:graphicData uri="http://schemas.openxmlformats.org/presentationml/2006/ole">
            <mc:AlternateContent xmlns:mc="http://schemas.openxmlformats.org/markup-compatibility/2006">
              <mc:Choice xmlns:v="urn:schemas-microsoft-com:vml" Requires="v">
                <p:oleObj spid="_x0000_s3109" name="Picture" r:id="rId3" imgW="4035552" imgH="2346960" progId="Word.Picture.8">
                  <p:embed/>
                </p:oleObj>
              </mc:Choice>
              <mc:Fallback>
                <p:oleObj name="Picture" r:id="rId3" imgW="4035552" imgH="2346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390" y="969819"/>
                        <a:ext cx="9954492" cy="579567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54171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Writing to a File</a:t>
            </a:r>
          </a:p>
        </p:txBody>
      </p:sp>
      <p:sp>
        <p:nvSpPr>
          <p:cNvPr id="6" name="Content Placeholder 5"/>
          <p:cNvSpPr>
            <a:spLocks noGrp="1"/>
          </p:cNvSpPr>
          <p:nvPr>
            <p:ph idx="1"/>
          </p:nvPr>
        </p:nvSpPr>
        <p:spPr>
          <a:xfrm>
            <a:off x="1524002" y="1905000"/>
            <a:ext cx="9144000" cy="1600200"/>
          </a:xfrm>
        </p:spPr>
        <p:txBody>
          <a:bodyPr/>
          <a:lstStyle/>
          <a:p>
            <a:r>
              <a:rPr lang="en-US" dirty="0"/>
              <a:t>Suppose we want to write some text to a file. Specifically, we want to write a few names and integer values to a text file. Let’s go through  a very basic example to see how we can write to a text file using Java’s File and </a:t>
            </a:r>
            <a:r>
              <a:rPr lang="en-US" dirty="0" err="1"/>
              <a:t>PrintWriter</a:t>
            </a:r>
            <a:r>
              <a:rPr lang="en-US" dirty="0"/>
              <a:t> classes. </a:t>
            </a:r>
          </a:p>
        </p:txBody>
      </p:sp>
    </p:spTree>
    <p:extLst>
      <p:ext uri="{BB962C8B-B14F-4D97-AF65-F5344CB8AC3E}">
        <p14:creationId xmlns:p14="http://schemas.microsoft.com/office/powerpoint/2010/main" val="2416905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2622" y="173182"/>
            <a:ext cx="10353761" cy="543791"/>
          </a:xfrm>
        </p:spPr>
        <p:txBody>
          <a:bodyPr>
            <a:normAutofit fontScale="90000"/>
          </a:bodyPr>
          <a:lstStyle/>
          <a:p>
            <a:r>
              <a:rPr lang="en-US" dirty="0"/>
              <a:t>Writing to a File</a:t>
            </a:r>
          </a:p>
        </p:txBody>
      </p:sp>
      <p:pic>
        <p:nvPicPr>
          <p:cNvPr id="5" name="Picture 4"/>
          <p:cNvPicPr>
            <a:picLocks noChangeAspect="1"/>
          </p:cNvPicPr>
          <p:nvPr/>
        </p:nvPicPr>
        <p:blipFill>
          <a:blip r:embed="rId2"/>
          <a:stretch>
            <a:fillRect/>
          </a:stretch>
        </p:blipFill>
        <p:spPr>
          <a:xfrm>
            <a:off x="1732338" y="810490"/>
            <a:ext cx="8654327" cy="5952795"/>
          </a:xfrm>
          <a:prstGeom prst="rect">
            <a:avLst/>
          </a:prstGeom>
        </p:spPr>
      </p:pic>
    </p:spTree>
    <p:extLst>
      <p:ext uri="{BB962C8B-B14F-4D97-AF65-F5344CB8AC3E}">
        <p14:creationId xmlns:p14="http://schemas.microsoft.com/office/powerpoint/2010/main" val="118587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Your Streams</a:t>
            </a:r>
          </a:p>
        </p:txBody>
      </p:sp>
      <p:sp>
        <p:nvSpPr>
          <p:cNvPr id="3" name="Content Placeholder 2"/>
          <p:cNvSpPr>
            <a:spLocks noGrp="1"/>
          </p:cNvSpPr>
          <p:nvPr>
            <p:ph idx="1"/>
          </p:nvPr>
        </p:nvSpPr>
        <p:spPr/>
        <p:txBody>
          <a:bodyPr/>
          <a:lstStyle/>
          <a:p>
            <a:r>
              <a:rPr lang="en-US" dirty="0"/>
              <a:t>We must always remember to close the streams to our files when we are done.</a:t>
            </a:r>
          </a:p>
          <a:p>
            <a:r>
              <a:rPr lang="en-US" dirty="0"/>
              <a:t>Otherwise, they’ll remain open after the program has ended.</a:t>
            </a:r>
          </a:p>
          <a:p>
            <a:r>
              <a:rPr lang="en-US" dirty="0"/>
              <a:t>This may lead to data corruption and a loss of resources.</a:t>
            </a:r>
          </a:p>
          <a:p>
            <a:endParaRPr lang="en-US" dirty="0"/>
          </a:p>
          <a:p>
            <a:r>
              <a:rPr lang="en-US" dirty="0"/>
              <a:t>Syntax</a:t>
            </a:r>
          </a:p>
          <a:p>
            <a:pPr lvl="1"/>
            <a:r>
              <a:rPr lang="en-US" dirty="0" err="1"/>
              <a:t>Input.close</a:t>
            </a:r>
            <a:r>
              <a:rPr lang="en-US" dirty="0"/>
              <a:t>();</a:t>
            </a:r>
          </a:p>
          <a:p>
            <a:pPr lvl="1"/>
            <a:r>
              <a:rPr lang="en-US" dirty="0" err="1"/>
              <a:t>Output.close</a:t>
            </a:r>
            <a:r>
              <a:rPr lang="en-US" dirty="0"/>
              <a:t>();</a:t>
            </a:r>
          </a:p>
        </p:txBody>
      </p:sp>
    </p:spTree>
    <p:extLst>
      <p:ext uri="{BB962C8B-B14F-4D97-AF65-F5344CB8AC3E}">
        <p14:creationId xmlns:p14="http://schemas.microsoft.com/office/powerpoint/2010/main" val="137059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I mentioned early on that we introduce exceptions and file I/O together as they go hand-in-hand.</a:t>
            </a:r>
          </a:p>
          <a:p>
            <a:r>
              <a:rPr lang="en-US" dirty="0"/>
              <a:t>That is, whenever we are doing file I/O, we are bound to find some use from exceptions.</a:t>
            </a:r>
          </a:p>
          <a:p>
            <a:r>
              <a:rPr lang="en-US" dirty="0"/>
              <a:t>We will use them in two ways.</a:t>
            </a:r>
          </a:p>
          <a:p>
            <a:pPr lvl="1"/>
            <a:r>
              <a:rPr lang="en-US" dirty="0"/>
              <a:t>Whenever we try to open a file for reading.</a:t>
            </a:r>
          </a:p>
          <a:p>
            <a:pPr lvl="1"/>
            <a:r>
              <a:rPr lang="en-US" dirty="0"/>
              <a:t>When we try to scan in input from a file.</a:t>
            </a:r>
          </a:p>
        </p:txBody>
      </p:sp>
    </p:spTree>
    <p:extLst>
      <p:ext uri="{BB962C8B-B14F-4D97-AF65-F5344CB8AC3E}">
        <p14:creationId xmlns:p14="http://schemas.microsoft.com/office/powerpoint/2010/main" val="129376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058" y="110837"/>
            <a:ext cx="10353761" cy="523009"/>
          </a:xfrm>
        </p:spPr>
        <p:txBody>
          <a:bodyPr>
            <a:normAutofit fontScale="90000"/>
          </a:bodyPr>
          <a:lstStyle/>
          <a:p>
            <a:r>
              <a:rPr lang="en-US" dirty="0"/>
              <a:t>Open a File for Reading</a:t>
            </a:r>
          </a:p>
        </p:txBody>
      </p:sp>
      <p:sp>
        <p:nvSpPr>
          <p:cNvPr id="3" name="Content Placeholder 2"/>
          <p:cNvSpPr>
            <a:spLocks noGrp="1"/>
          </p:cNvSpPr>
          <p:nvPr>
            <p:ph idx="1"/>
          </p:nvPr>
        </p:nvSpPr>
        <p:spPr>
          <a:xfrm>
            <a:off x="308264" y="1603663"/>
            <a:ext cx="2757053" cy="4679570"/>
          </a:xfrm>
        </p:spPr>
        <p:txBody>
          <a:bodyPr>
            <a:normAutofit/>
          </a:bodyPr>
          <a:lstStyle/>
          <a:p>
            <a:r>
              <a:rPr lang="en-US" dirty="0"/>
              <a:t>Whenever we specify a file name for the Scanner class to open, there is always the possibility that the file does not exist. If this is the case, we’ll throw a </a:t>
            </a:r>
            <a:r>
              <a:rPr lang="en-US" dirty="0" err="1"/>
              <a:t>FileNotFoundException</a:t>
            </a:r>
            <a:r>
              <a:rPr lang="en-US" dirty="0"/>
              <a:t>.</a:t>
            </a:r>
          </a:p>
        </p:txBody>
      </p:sp>
      <p:pic>
        <p:nvPicPr>
          <p:cNvPr id="5" name="Picture 4"/>
          <p:cNvPicPr>
            <a:picLocks noChangeAspect="1"/>
          </p:cNvPicPr>
          <p:nvPr/>
        </p:nvPicPr>
        <p:blipFill>
          <a:blip r:embed="rId2"/>
          <a:stretch>
            <a:fillRect/>
          </a:stretch>
        </p:blipFill>
        <p:spPr>
          <a:xfrm>
            <a:off x="3636817" y="941809"/>
            <a:ext cx="7315201" cy="5699654"/>
          </a:xfrm>
          <a:prstGeom prst="rect">
            <a:avLst/>
          </a:prstGeom>
        </p:spPr>
      </p:pic>
    </p:spTree>
    <p:extLst>
      <p:ext uri="{BB962C8B-B14F-4D97-AF65-F5344CB8AC3E}">
        <p14:creationId xmlns:p14="http://schemas.microsoft.com/office/powerpoint/2010/main" val="336593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2231" y="183573"/>
            <a:ext cx="10353761" cy="606136"/>
          </a:xfrm>
        </p:spPr>
        <p:txBody>
          <a:bodyPr/>
          <a:lstStyle/>
          <a:p>
            <a:r>
              <a:rPr lang="en-US" dirty="0"/>
              <a:t>Open a File for Reading</a:t>
            </a:r>
          </a:p>
        </p:txBody>
      </p:sp>
      <p:pic>
        <p:nvPicPr>
          <p:cNvPr id="5" name="Picture 4"/>
          <p:cNvPicPr>
            <a:picLocks noChangeAspect="1"/>
          </p:cNvPicPr>
          <p:nvPr/>
        </p:nvPicPr>
        <p:blipFill>
          <a:blip r:embed="rId2"/>
          <a:stretch>
            <a:fillRect/>
          </a:stretch>
        </p:blipFill>
        <p:spPr>
          <a:xfrm>
            <a:off x="2897202" y="789709"/>
            <a:ext cx="6303818" cy="5932225"/>
          </a:xfrm>
          <a:prstGeom prst="rect">
            <a:avLst/>
          </a:prstGeom>
        </p:spPr>
      </p:pic>
    </p:spTree>
    <p:extLst>
      <p:ext uri="{BB962C8B-B14F-4D97-AF65-F5344CB8AC3E}">
        <p14:creationId xmlns:p14="http://schemas.microsoft.com/office/powerpoint/2010/main" val="33556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Writing to a Non-Existent File?</a:t>
            </a:r>
          </a:p>
        </p:txBody>
      </p:sp>
      <p:sp>
        <p:nvSpPr>
          <p:cNvPr id="3" name="Content Placeholder 2"/>
          <p:cNvSpPr>
            <a:spLocks noGrp="1"/>
          </p:cNvSpPr>
          <p:nvPr>
            <p:ph idx="1"/>
          </p:nvPr>
        </p:nvSpPr>
        <p:spPr/>
        <p:txBody>
          <a:bodyPr/>
          <a:lstStyle/>
          <a:p>
            <a:r>
              <a:rPr lang="en-US" dirty="0"/>
              <a:t>In this case, we do not have to worry about exceptions</a:t>
            </a:r>
          </a:p>
          <a:p>
            <a:endParaRPr lang="en-US" dirty="0"/>
          </a:p>
          <a:p>
            <a:r>
              <a:rPr lang="en-US" dirty="0"/>
              <a:t>This is because Java will automatically create a file if it does not exist when we wish to write to a file.</a:t>
            </a:r>
          </a:p>
          <a:p>
            <a:endParaRPr lang="en-US" dirty="0"/>
          </a:p>
          <a:p>
            <a:r>
              <a:rPr lang="en-US" dirty="0"/>
              <a:t>If the file does exist, it will be overwritten.</a:t>
            </a:r>
          </a:p>
          <a:p>
            <a:pPr lvl="1"/>
            <a:r>
              <a:rPr lang="en-US" dirty="0"/>
              <a:t>Be careful!</a:t>
            </a:r>
          </a:p>
        </p:txBody>
      </p:sp>
    </p:spTree>
    <p:extLst>
      <p:ext uri="{BB962C8B-B14F-4D97-AF65-F5344CB8AC3E}">
        <p14:creationId xmlns:p14="http://schemas.microsoft.com/office/powerpoint/2010/main" val="183065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in Input</a:t>
            </a:r>
          </a:p>
        </p:txBody>
      </p:sp>
      <p:sp>
        <p:nvSpPr>
          <p:cNvPr id="3" name="Content Placeholder 2"/>
          <p:cNvSpPr>
            <a:spLocks noGrp="1"/>
          </p:cNvSpPr>
          <p:nvPr>
            <p:ph idx="1"/>
          </p:nvPr>
        </p:nvSpPr>
        <p:spPr/>
        <p:txBody>
          <a:bodyPr/>
          <a:lstStyle/>
          <a:p>
            <a:r>
              <a:rPr lang="en-US" dirty="0"/>
              <a:t>We’ll also find it advantageous to use exception handling when parsing the actual contents of a file. </a:t>
            </a:r>
          </a:p>
          <a:p>
            <a:endParaRPr lang="en-US" dirty="0"/>
          </a:p>
          <a:p>
            <a:r>
              <a:rPr lang="en-US" dirty="0"/>
              <a:t>That is, when we expect an </a:t>
            </a:r>
            <a:r>
              <a:rPr lang="en-US" dirty="0" err="1"/>
              <a:t>int</a:t>
            </a:r>
            <a:r>
              <a:rPr lang="en-US" dirty="0"/>
              <a:t>, but get a double, we’ll throw an exception.</a:t>
            </a:r>
          </a:p>
          <a:p>
            <a:endParaRPr lang="en-US" dirty="0"/>
          </a:p>
          <a:p>
            <a:r>
              <a:rPr lang="en-US" dirty="0"/>
              <a:t>Exception handling allows us to easily recover from such an issue.</a:t>
            </a:r>
          </a:p>
        </p:txBody>
      </p:sp>
    </p:spTree>
    <p:extLst>
      <p:ext uri="{BB962C8B-B14F-4D97-AF65-F5344CB8AC3E}">
        <p14:creationId xmlns:p14="http://schemas.microsoft.com/office/powerpoint/2010/main" val="216709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138" y="130630"/>
            <a:ext cx="10353761" cy="435428"/>
          </a:xfrm>
        </p:spPr>
        <p:txBody>
          <a:bodyPr>
            <a:normAutofit fontScale="90000"/>
          </a:bodyPr>
          <a:lstStyle/>
          <a:p>
            <a:r>
              <a:rPr lang="en-US" dirty="0"/>
              <a:t>File I/O</a:t>
            </a:r>
          </a:p>
        </p:txBody>
      </p:sp>
      <p:pic>
        <p:nvPicPr>
          <p:cNvPr id="5" name="Picture 4"/>
          <p:cNvPicPr>
            <a:picLocks noChangeAspect="1"/>
          </p:cNvPicPr>
          <p:nvPr/>
        </p:nvPicPr>
        <p:blipFill>
          <a:blip r:embed="rId2"/>
          <a:stretch>
            <a:fillRect/>
          </a:stretch>
        </p:blipFill>
        <p:spPr>
          <a:xfrm>
            <a:off x="161926" y="807396"/>
            <a:ext cx="6145356" cy="6050604"/>
          </a:xfrm>
          <a:prstGeom prst="rect">
            <a:avLst/>
          </a:prstGeom>
        </p:spPr>
      </p:pic>
      <p:sp>
        <p:nvSpPr>
          <p:cNvPr id="6" name="TextBox 5"/>
          <p:cNvSpPr txBox="1"/>
          <p:nvPr/>
        </p:nvSpPr>
        <p:spPr>
          <a:xfrm>
            <a:off x="6455229" y="1634710"/>
            <a:ext cx="5551714" cy="3416320"/>
          </a:xfrm>
          <a:prstGeom prst="rect">
            <a:avLst/>
          </a:prstGeom>
          <a:noFill/>
        </p:spPr>
        <p:txBody>
          <a:bodyPr wrap="square" rtlCol="0">
            <a:spAutoFit/>
          </a:bodyPr>
          <a:lstStyle/>
          <a:p>
            <a:r>
              <a:rPr lang="en-US" dirty="0"/>
              <a:t>This will work, but it is not entirely effective. What happens when we read a non-integer?</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go over a small example in which we gather all integers in a file, discard any non-ints, and calculate the total sum of all integers.</a:t>
            </a:r>
          </a:p>
        </p:txBody>
      </p:sp>
    </p:spTree>
    <p:extLst>
      <p:ext uri="{BB962C8B-B14F-4D97-AF65-F5344CB8AC3E}">
        <p14:creationId xmlns:p14="http://schemas.microsoft.com/office/powerpoint/2010/main" val="332739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2209800" y="0"/>
            <a:ext cx="7772400" cy="1428750"/>
          </a:xfrm>
          <a:noFill/>
          <a:ln/>
        </p:spPr>
        <p:txBody>
          <a:bodyPr/>
          <a:lstStyle/>
          <a:p>
            <a:r>
              <a:rPr lang="en-US"/>
              <a:t>Declaring Exceptions</a:t>
            </a:r>
            <a:endParaRPr lang="en-US" b="1"/>
          </a:p>
        </p:txBody>
      </p:sp>
      <p:sp>
        <p:nvSpPr>
          <p:cNvPr id="252931" name="Rectangle 3"/>
          <p:cNvSpPr>
            <a:spLocks noGrp="1" noChangeArrowheads="1"/>
          </p:cNvSpPr>
          <p:nvPr>
            <p:ph idx="1"/>
          </p:nvPr>
        </p:nvSpPr>
        <p:spPr>
          <a:xfrm>
            <a:off x="1110343" y="1371600"/>
            <a:ext cx="9176657" cy="4343400"/>
          </a:xfrm>
          <a:prstGeom prst="rect">
            <a:avLst/>
          </a:prstGeom>
          <a:noFill/>
          <a:ln/>
        </p:spPr>
        <p:txBody>
          <a:bodyPr/>
          <a:lstStyle/>
          <a:p>
            <a:pPr marL="0" indent="0">
              <a:spcBef>
                <a:spcPct val="0"/>
              </a:spcBef>
              <a:buNone/>
            </a:pPr>
            <a:r>
              <a:rPr lang="en-US" dirty="0">
                <a:cs typeface="Times New Roman" panose="02020603050405020304" pitchFamily="18" charset="0"/>
              </a:rPr>
              <a:t>Every method must state the types of checked exceptions it might throw. This is known as </a:t>
            </a:r>
            <a:r>
              <a:rPr lang="en-US" i="1" dirty="0">
                <a:cs typeface="Times New Roman" panose="02020603050405020304" pitchFamily="18" charset="0"/>
              </a:rPr>
              <a:t>declaring exceptions</a:t>
            </a:r>
            <a:r>
              <a:rPr lang="en-US" dirty="0">
                <a:cs typeface="Times New Roman" panose="02020603050405020304" pitchFamily="18" charset="0"/>
              </a:rPr>
              <a:t>. </a:t>
            </a:r>
          </a:p>
          <a:p>
            <a:pPr marL="0" indent="0">
              <a:spcBef>
                <a:spcPct val="0"/>
              </a:spcBef>
              <a:buNone/>
            </a:pPr>
            <a:endParaRPr lang="en-US" dirty="0">
              <a:cs typeface="Times New Roman" panose="02020603050405020304" pitchFamily="18" charset="0"/>
            </a:endParaRPr>
          </a:p>
          <a:p>
            <a:pPr marL="0" indent="0">
              <a:spcBef>
                <a:spcPct val="0"/>
              </a:spcBef>
              <a:buNone/>
            </a:pPr>
            <a:r>
              <a:rPr lang="en-US" sz="3000" dirty="0"/>
              <a:t>public void </a:t>
            </a:r>
            <a:r>
              <a:rPr lang="en-US" sz="3000" dirty="0" err="1"/>
              <a:t>myMethod</a:t>
            </a:r>
            <a:r>
              <a:rPr lang="en-US" sz="3000" dirty="0"/>
              <a:t>()</a:t>
            </a:r>
          </a:p>
          <a:p>
            <a:pPr marL="0" indent="0">
              <a:spcBef>
                <a:spcPct val="0"/>
              </a:spcBef>
              <a:buNone/>
            </a:pPr>
            <a:r>
              <a:rPr lang="en-US" sz="3000" dirty="0"/>
              <a:t>   throws </a:t>
            </a:r>
            <a:r>
              <a:rPr lang="en-US" sz="3000" dirty="0" err="1"/>
              <a:t>IOException</a:t>
            </a:r>
            <a:endParaRPr lang="en-US" sz="3000" dirty="0"/>
          </a:p>
          <a:p>
            <a:pPr marL="0" indent="0">
              <a:spcBef>
                <a:spcPct val="100000"/>
              </a:spcBef>
              <a:buNone/>
            </a:pPr>
            <a:r>
              <a:rPr lang="en-US" sz="3000" dirty="0"/>
              <a:t>public void </a:t>
            </a:r>
            <a:r>
              <a:rPr lang="en-US" sz="3000" dirty="0" err="1"/>
              <a:t>myMethod</a:t>
            </a:r>
            <a:r>
              <a:rPr lang="en-US" sz="3000" dirty="0"/>
              <a:t>()</a:t>
            </a:r>
          </a:p>
          <a:p>
            <a:pPr marL="0" indent="0">
              <a:spcBef>
                <a:spcPct val="0"/>
              </a:spcBef>
              <a:buNone/>
            </a:pPr>
            <a:r>
              <a:rPr lang="en-US" sz="3000" dirty="0"/>
              <a:t>   throws </a:t>
            </a:r>
            <a:r>
              <a:rPr lang="en-US" sz="3000" dirty="0" err="1"/>
              <a:t>IOException</a:t>
            </a:r>
            <a:r>
              <a:rPr lang="en-US" sz="3000" dirty="0"/>
              <a:t>, </a:t>
            </a:r>
            <a:r>
              <a:rPr lang="en-US" sz="3000" dirty="0" err="1"/>
              <a:t>OtherException</a:t>
            </a:r>
            <a:endParaRPr lang="en-US" sz="3000" dirty="0"/>
          </a:p>
        </p:txBody>
      </p:sp>
    </p:spTree>
    <p:extLst>
      <p:ext uri="{BB962C8B-B14F-4D97-AF65-F5344CB8AC3E}">
        <p14:creationId xmlns:p14="http://schemas.microsoft.com/office/powerpoint/2010/main" val="3670406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13795" y="2096064"/>
            <a:ext cx="10353762" cy="973707"/>
          </a:xfrm>
        </p:spPr>
        <p:txBody>
          <a:bodyPr>
            <a:normAutofit lnSpcReduction="10000"/>
          </a:bodyPr>
          <a:lstStyle/>
          <a:p>
            <a:r>
              <a:rPr lang="en-US" dirty="0"/>
              <a:t>Say we have a txt file which holds a single student’s quiz scores. We want to write up a small program to total these scores. However, we have to be careful for bad input!</a:t>
            </a:r>
          </a:p>
        </p:txBody>
      </p:sp>
      <p:sp>
        <p:nvSpPr>
          <p:cNvPr id="4" name="TextBox 3"/>
          <p:cNvSpPr txBox="1"/>
          <p:nvPr/>
        </p:nvSpPr>
        <p:spPr>
          <a:xfrm>
            <a:off x="913795" y="3341914"/>
            <a:ext cx="5193091" cy="2031325"/>
          </a:xfrm>
          <a:prstGeom prst="rect">
            <a:avLst/>
          </a:prstGeom>
          <a:noFill/>
        </p:spPr>
        <p:txBody>
          <a:bodyPr wrap="square" rtlCol="0">
            <a:spAutoFit/>
          </a:bodyPr>
          <a:lstStyle/>
          <a:p>
            <a:r>
              <a:rPr lang="en-US" dirty="0"/>
              <a:t>5</a:t>
            </a:r>
          </a:p>
          <a:p>
            <a:r>
              <a:rPr lang="en-US" dirty="0"/>
              <a:t>4</a:t>
            </a:r>
          </a:p>
          <a:p>
            <a:r>
              <a:rPr lang="en-US" dirty="0"/>
              <a:t>7</a:t>
            </a:r>
          </a:p>
          <a:p>
            <a:r>
              <a:rPr lang="en-US" dirty="0"/>
              <a:t>8</a:t>
            </a:r>
          </a:p>
          <a:p>
            <a:r>
              <a:rPr lang="en-US" dirty="0"/>
              <a:t>9</a:t>
            </a:r>
          </a:p>
          <a:p>
            <a:r>
              <a:rPr lang="en-US" dirty="0"/>
              <a:t>7</a:t>
            </a:r>
          </a:p>
          <a:p>
            <a:r>
              <a:rPr lang="en-US" dirty="0"/>
              <a:t>8</a:t>
            </a:r>
          </a:p>
        </p:txBody>
      </p:sp>
      <p:sp>
        <p:nvSpPr>
          <p:cNvPr id="5" name="TextBox 4"/>
          <p:cNvSpPr txBox="1"/>
          <p:nvPr/>
        </p:nvSpPr>
        <p:spPr>
          <a:xfrm>
            <a:off x="6270171" y="3229914"/>
            <a:ext cx="5344886" cy="2308324"/>
          </a:xfrm>
          <a:prstGeom prst="rect">
            <a:avLst/>
          </a:prstGeom>
          <a:noFill/>
        </p:spPr>
        <p:txBody>
          <a:bodyPr wrap="square" rtlCol="0">
            <a:spAutoFit/>
          </a:bodyPr>
          <a:lstStyle/>
          <a:p>
            <a:r>
              <a:rPr lang="en-US" dirty="0"/>
              <a:t>6</a:t>
            </a:r>
          </a:p>
          <a:p>
            <a:r>
              <a:rPr lang="en-US" dirty="0"/>
              <a:t>5g</a:t>
            </a:r>
          </a:p>
          <a:p>
            <a:r>
              <a:rPr lang="en-US" dirty="0"/>
              <a:t>7</a:t>
            </a:r>
          </a:p>
          <a:p>
            <a:r>
              <a:rPr lang="en-US" dirty="0"/>
              <a:t>4</a:t>
            </a:r>
          </a:p>
          <a:p>
            <a:r>
              <a:rPr lang="en-US" dirty="0"/>
              <a:t>7.7</a:t>
            </a:r>
          </a:p>
          <a:p>
            <a:r>
              <a:rPr lang="en-US" dirty="0"/>
              <a:t>5</a:t>
            </a:r>
          </a:p>
          <a:p>
            <a:r>
              <a:rPr lang="en-US" dirty="0"/>
              <a:t>6</a:t>
            </a:r>
          </a:p>
          <a:p>
            <a:endParaRPr lang="en-US" dirty="0"/>
          </a:p>
        </p:txBody>
      </p:sp>
    </p:spTree>
    <p:extLst>
      <p:ext uri="{BB962C8B-B14F-4D97-AF65-F5344CB8AC3E}">
        <p14:creationId xmlns:p14="http://schemas.microsoft.com/office/powerpoint/2010/main" val="283798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23" y="228600"/>
            <a:ext cx="10353761" cy="598714"/>
          </a:xfrm>
        </p:spPr>
        <p:txBody>
          <a:bodyPr/>
          <a:lstStyle/>
          <a:p>
            <a:r>
              <a:rPr lang="en-US" dirty="0"/>
              <a:t>Solution</a:t>
            </a:r>
          </a:p>
        </p:txBody>
      </p:sp>
      <p:pic>
        <p:nvPicPr>
          <p:cNvPr id="5" name="Picture 4"/>
          <p:cNvPicPr>
            <a:picLocks noChangeAspect="1"/>
          </p:cNvPicPr>
          <p:nvPr/>
        </p:nvPicPr>
        <p:blipFill>
          <a:blip r:embed="rId2"/>
          <a:stretch>
            <a:fillRect/>
          </a:stretch>
        </p:blipFill>
        <p:spPr>
          <a:xfrm>
            <a:off x="3211285" y="652424"/>
            <a:ext cx="7598229" cy="6107604"/>
          </a:xfrm>
          <a:prstGeom prst="rect">
            <a:avLst/>
          </a:prstGeom>
        </p:spPr>
      </p:pic>
    </p:spTree>
    <p:extLst>
      <p:ext uri="{BB962C8B-B14F-4D97-AF65-F5344CB8AC3E}">
        <p14:creationId xmlns:p14="http://schemas.microsoft.com/office/powerpoint/2010/main" val="208944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#9</a:t>
            </a:r>
          </a:p>
        </p:txBody>
      </p:sp>
    </p:spTree>
    <p:extLst>
      <p:ext uri="{BB962C8B-B14F-4D97-AF65-F5344CB8AC3E}">
        <p14:creationId xmlns:p14="http://schemas.microsoft.com/office/powerpoint/2010/main" val="1632152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a:t>
            </a:r>
          </a:p>
        </p:txBody>
      </p:sp>
    </p:spTree>
    <p:extLst>
      <p:ext uri="{BB962C8B-B14F-4D97-AF65-F5344CB8AC3E}">
        <p14:creationId xmlns:p14="http://schemas.microsoft.com/office/powerpoint/2010/main" val="248843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209800" y="0"/>
            <a:ext cx="7772400" cy="1428750"/>
          </a:xfrm>
          <a:noFill/>
          <a:ln/>
        </p:spPr>
        <p:txBody>
          <a:bodyPr/>
          <a:lstStyle/>
          <a:p>
            <a:r>
              <a:rPr lang="en-US"/>
              <a:t>Throwing Exceptions</a:t>
            </a:r>
            <a:endParaRPr lang="en-US" b="1"/>
          </a:p>
        </p:txBody>
      </p:sp>
      <p:sp>
        <p:nvSpPr>
          <p:cNvPr id="151555" name="Rectangle 3"/>
          <p:cNvSpPr>
            <a:spLocks noGrp="1" noChangeArrowheads="1"/>
          </p:cNvSpPr>
          <p:nvPr>
            <p:ph idx="1"/>
          </p:nvPr>
        </p:nvSpPr>
        <p:spPr>
          <a:xfrm>
            <a:off x="587829" y="1371600"/>
            <a:ext cx="9775371" cy="4191000"/>
          </a:xfrm>
          <a:prstGeom prst="rect">
            <a:avLst/>
          </a:prstGeom>
          <a:noFill/>
          <a:ln/>
        </p:spPr>
        <p:txBody>
          <a:bodyPr/>
          <a:lstStyle/>
          <a:p>
            <a:pPr marL="0" indent="0">
              <a:buNone/>
            </a:pPr>
            <a:r>
              <a:rPr lang="en-US" dirty="0">
                <a:cs typeface="Times New Roman" panose="02020603050405020304" pitchFamily="18" charset="0"/>
              </a:rPr>
              <a:t>When the program detects an error, the program can create an instance of an appropriate exception type and throw it. This is known as </a:t>
            </a:r>
            <a:r>
              <a:rPr lang="en-US" i="1" dirty="0">
                <a:cs typeface="Times New Roman" panose="02020603050405020304" pitchFamily="18" charset="0"/>
              </a:rPr>
              <a:t>throwing an exception</a:t>
            </a:r>
            <a:r>
              <a:rPr lang="en-US" dirty="0">
                <a:cs typeface="Times New Roman" panose="02020603050405020304" pitchFamily="18" charset="0"/>
              </a:rPr>
              <a:t>. Here is an example, </a:t>
            </a:r>
          </a:p>
          <a:p>
            <a:pPr marL="0" indent="0">
              <a:buNone/>
            </a:pPr>
            <a:endParaRPr lang="en-US" dirty="0">
              <a:cs typeface="Times New Roman" panose="02020603050405020304" pitchFamily="18" charset="0"/>
            </a:endParaRPr>
          </a:p>
          <a:p>
            <a:pPr marL="0" indent="0">
              <a:buNone/>
            </a:pPr>
            <a:r>
              <a:rPr lang="en-US" sz="3000" dirty="0"/>
              <a:t>throw new </a:t>
            </a:r>
            <a:r>
              <a:rPr lang="en-US" sz="3000" dirty="0" err="1"/>
              <a:t>TheException</a:t>
            </a:r>
            <a:r>
              <a:rPr lang="en-US" sz="3000" dirty="0"/>
              <a:t>(); </a:t>
            </a:r>
          </a:p>
          <a:p>
            <a:pPr marL="0" indent="0">
              <a:spcBef>
                <a:spcPct val="100000"/>
              </a:spcBef>
              <a:buNone/>
            </a:pPr>
            <a:r>
              <a:rPr lang="en-US" sz="3000" dirty="0" err="1"/>
              <a:t>TheException</a:t>
            </a:r>
            <a:r>
              <a:rPr lang="en-US" sz="3000" dirty="0"/>
              <a:t> ex = new </a:t>
            </a:r>
            <a:r>
              <a:rPr lang="en-US" sz="3000" dirty="0" err="1"/>
              <a:t>TheException</a:t>
            </a:r>
            <a:r>
              <a:rPr lang="en-US" sz="3000" dirty="0"/>
              <a:t>();</a:t>
            </a:r>
            <a:br>
              <a:rPr lang="en-US" sz="3000" dirty="0"/>
            </a:br>
            <a:r>
              <a:rPr lang="en-US" sz="3000" dirty="0"/>
              <a:t>throw ex;</a:t>
            </a:r>
          </a:p>
        </p:txBody>
      </p:sp>
    </p:spTree>
    <p:extLst>
      <p:ext uri="{BB962C8B-B14F-4D97-AF65-F5344CB8AC3E}">
        <p14:creationId xmlns:p14="http://schemas.microsoft.com/office/powerpoint/2010/main" val="9421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09800" y="0"/>
            <a:ext cx="7772400" cy="1447800"/>
          </a:xfrm>
          <a:noFill/>
          <a:ln/>
        </p:spPr>
        <p:txBody>
          <a:bodyPr>
            <a:normAutofit/>
          </a:bodyPr>
          <a:lstStyle/>
          <a:p>
            <a:r>
              <a:rPr lang="en-US"/>
              <a:t>Throwing Exceptions Example</a:t>
            </a:r>
          </a:p>
        </p:txBody>
      </p:sp>
      <p:sp>
        <p:nvSpPr>
          <p:cNvPr id="152579" name="Rectangle 3"/>
          <p:cNvSpPr>
            <a:spLocks noGrp="1" noChangeArrowheads="1"/>
          </p:cNvSpPr>
          <p:nvPr>
            <p:ph idx="1"/>
          </p:nvPr>
        </p:nvSpPr>
        <p:spPr>
          <a:xfrm>
            <a:off x="1752600" y="1447800"/>
            <a:ext cx="8686800" cy="4495800"/>
          </a:xfrm>
          <a:prstGeom prst="rect">
            <a:avLst/>
          </a:prstGeom>
          <a:solidFill>
            <a:schemeClr val="tx1"/>
          </a:solidFill>
          <a:ln/>
        </p:spPr>
        <p:txBody>
          <a:bodyPr/>
          <a:lstStyle/>
          <a:p>
            <a:pPr>
              <a:spcBef>
                <a:spcPct val="0"/>
              </a:spcBef>
              <a:buFont typeface="Monotype Sorts" pitchFamily="2" charset="2"/>
              <a:buNone/>
            </a:pPr>
            <a:r>
              <a:rPr lang="en-US">
                <a:solidFill>
                  <a:schemeClr val="bg2"/>
                </a:solidFill>
                <a:latin typeface="Courier" charset="0"/>
                <a:cs typeface="Times New Roman" panose="02020603050405020304" pitchFamily="18" charset="0"/>
              </a:rPr>
              <a:t>   </a:t>
            </a:r>
            <a:r>
              <a:rPr lang="en-US" sz="200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public void setRadius(double newRadius)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r>
              <a:rPr lang="en-US" sz="200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IllegalArgumentException</a:t>
            </a:r>
            <a:r>
              <a:rPr lang="en-US" sz="200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if (newRadius &gt;= 0)</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radius =  newRadius;</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r>
              <a:rPr lang="en-US" sz="2000">
                <a:solidFill>
                  <a:srgbClr val="FF3300"/>
                </a:solidFill>
                <a:latin typeface="Courier New" panose="02070309020205020404" pitchFamily="49" charset="0"/>
                <a:cs typeface="Times New Roman" panose="02020603050405020304" pitchFamily="18" charset="0"/>
              </a:rPr>
              <a:t>throw new IllegalArgumentException(</a:t>
            </a:r>
          </a:p>
          <a:p>
            <a:pPr>
              <a:spcBef>
                <a:spcPct val="0"/>
              </a:spcBef>
              <a:buFont typeface="Monotype Sorts" pitchFamily="2" charset="2"/>
              <a:buNone/>
            </a:pPr>
            <a:r>
              <a:rPr lang="en-US" sz="200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409521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2209800" y="304800"/>
            <a:ext cx="7772400" cy="609600"/>
          </a:xfrm>
          <a:noFill/>
          <a:ln/>
        </p:spPr>
        <p:txBody>
          <a:bodyPr>
            <a:normAutofit fontScale="90000"/>
          </a:bodyPr>
          <a:lstStyle/>
          <a:p>
            <a:r>
              <a:rPr lang="en-US" sz="4000"/>
              <a:t>Catching Exceptions</a:t>
            </a:r>
            <a:endParaRPr lang="en-US" sz="4000" b="1"/>
          </a:p>
        </p:txBody>
      </p:sp>
      <p:sp>
        <p:nvSpPr>
          <p:cNvPr id="153603" name="Rectangle 3"/>
          <p:cNvSpPr>
            <a:spLocks noGrp="1" noChangeArrowheads="1"/>
          </p:cNvSpPr>
          <p:nvPr>
            <p:ph idx="1"/>
          </p:nvPr>
        </p:nvSpPr>
        <p:spPr>
          <a:xfrm>
            <a:off x="1828800" y="1295400"/>
            <a:ext cx="8610600" cy="5029200"/>
          </a:xfrm>
          <a:prstGeom prst="rect">
            <a:avLst/>
          </a:prstGeom>
          <a:solidFill>
            <a:schemeClr val="tx1"/>
          </a:solidFill>
          <a:ln/>
        </p:spPr>
        <p:txBody>
          <a:bodyPr/>
          <a:lstStyle/>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sz="2000">
                <a:solidFill>
                  <a:schemeClr val="bg2"/>
                </a:solidFill>
                <a:latin typeface="Courier New" panose="02070309020205020404" pitchFamily="49" charset="0"/>
                <a:cs typeface="Times New Roman" panose="02020603050405020304" pitchFamily="18" charset="0"/>
              </a:rPr>
              <a:t>}</a:t>
            </a:r>
            <a:r>
              <a:rPr lang="en-US" sz="2400">
                <a:solidFill>
                  <a:schemeClr val="bg2"/>
                </a:solidFill>
                <a:latin typeface="Courier New" panose="02070309020205020404" pitchFamily="49" charset="0"/>
              </a:rPr>
              <a:t> </a:t>
            </a:r>
          </a:p>
        </p:txBody>
      </p:sp>
    </p:spTree>
    <p:extLst>
      <p:ext uri="{BB962C8B-B14F-4D97-AF65-F5344CB8AC3E}">
        <p14:creationId xmlns:p14="http://schemas.microsoft.com/office/powerpoint/2010/main" val="272164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913795" y="2096064"/>
            <a:ext cx="10353762" cy="3695136"/>
          </a:xfrm>
          <a:prstGeom prst="rect">
            <a:avLst/>
          </a:prstGeom>
        </p:spPr>
        <p:txBody>
          <a:bodyPr/>
          <a:lstStyle/>
          <a:p>
            <a:r>
              <a:rPr lang="en-US" dirty="0"/>
              <a:t>As we’ll see, Java has </a:t>
            </a:r>
            <a:r>
              <a:rPr lang="en-US" i="1" dirty="0"/>
              <a:t>many </a:t>
            </a:r>
            <a:r>
              <a:rPr lang="en-US" dirty="0"/>
              <a:t>types of different exceptions.</a:t>
            </a:r>
          </a:p>
          <a:p>
            <a:pPr lvl="1"/>
            <a:r>
              <a:rPr lang="en-US" dirty="0"/>
              <a:t>These correspond to the large amount of different errors that can occur in our programs.</a:t>
            </a:r>
          </a:p>
          <a:p>
            <a:endParaRPr lang="en-US" dirty="0"/>
          </a:p>
          <a:p>
            <a:r>
              <a:rPr lang="en-US" dirty="0"/>
              <a:t>We can even create our own custom exception classes.</a:t>
            </a:r>
          </a:p>
          <a:p>
            <a:pPr lvl="1"/>
            <a:r>
              <a:rPr lang="en-US" dirty="0"/>
              <a:t>Given this, the possibilities are endless.</a:t>
            </a:r>
          </a:p>
          <a:p>
            <a:pPr lvl="1"/>
            <a:endParaRPr lang="en-US" dirty="0"/>
          </a:p>
          <a:p>
            <a:r>
              <a:rPr lang="en-US" dirty="0"/>
              <a:t>Although there are many types of different exceptions, we’ll keep our focus to a few that seem to pop up frequently at this level.</a:t>
            </a:r>
          </a:p>
        </p:txBody>
      </p:sp>
    </p:spTree>
    <p:extLst>
      <p:ext uri="{BB962C8B-B14F-4D97-AF65-F5344CB8AC3E}">
        <p14:creationId xmlns:p14="http://schemas.microsoft.com/office/powerpoint/2010/main" val="300053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2297</TotalTime>
  <Words>2311</Words>
  <Application>Microsoft Office PowerPoint</Application>
  <PresentationFormat>Widescreen</PresentationFormat>
  <Paragraphs>324</Paragraphs>
  <Slides>53</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4" baseType="lpstr">
      <vt:lpstr>Arial</vt:lpstr>
      <vt:lpstr>Calibri</vt:lpstr>
      <vt:lpstr>Century Gothic</vt:lpstr>
      <vt:lpstr>Courier</vt:lpstr>
      <vt:lpstr>Courier New</vt:lpstr>
      <vt:lpstr>Forte</vt:lpstr>
      <vt:lpstr>Monotype Sorts</vt:lpstr>
      <vt:lpstr>Times New Roman</vt:lpstr>
      <vt:lpstr>Wingdings 3</vt:lpstr>
      <vt:lpstr>Ion</vt:lpstr>
      <vt:lpstr>Picture</vt:lpstr>
      <vt:lpstr>ICS 141 – Programming With Objects</vt:lpstr>
      <vt:lpstr>Exception Handling</vt:lpstr>
      <vt:lpstr>Terminology</vt:lpstr>
      <vt:lpstr>Terminology</vt:lpstr>
      <vt:lpstr>Declaring Exceptions</vt:lpstr>
      <vt:lpstr>Throwing Exceptions</vt:lpstr>
      <vt:lpstr>Throwing Exceptions Example</vt:lpstr>
      <vt:lpstr>Catching Exceptions</vt:lpstr>
      <vt:lpstr>Exceptions</vt:lpstr>
      <vt:lpstr>Null Pointer Exception</vt:lpstr>
      <vt:lpstr>Null Pointer Exception</vt:lpstr>
      <vt:lpstr>Null Pointer Exception</vt:lpstr>
      <vt:lpstr>Interesting Point</vt:lpstr>
      <vt:lpstr>Exercise #11a</vt:lpstr>
      <vt:lpstr>Checked Exceptions vs. Unchecked Exceptions</vt:lpstr>
      <vt:lpstr>Unchecked Exceptions</vt:lpstr>
      <vt:lpstr>Finally Clause</vt:lpstr>
      <vt:lpstr>The finally Clause</vt:lpstr>
      <vt:lpstr>Trace a Program Execution 1</vt:lpstr>
      <vt:lpstr>Trace a Program Execution 1</vt:lpstr>
      <vt:lpstr>Trace a Program Execution 1</vt:lpstr>
      <vt:lpstr>Trace a Program Execution 2</vt:lpstr>
      <vt:lpstr>Trace a Program Execution 2</vt:lpstr>
      <vt:lpstr>Trace a Program Execution 2</vt:lpstr>
      <vt:lpstr>Trace a Program Execution 2</vt:lpstr>
      <vt:lpstr>Cautions When Using Exceptions</vt:lpstr>
      <vt:lpstr>Exercise #11b</vt:lpstr>
      <vt:lpstr>File I/O</vt:lpstr>
      <vt:lpstr>A Few Classes to Help with these Tasks.</vt:lpstr>
      <vt:lpstr>The File Class</vt:lpstr>
      <vt:lpstr>The File Class</vt:lpstr>
      <vt:lpstr>FILE Class</vt:lpstr>
      <vt:lpstr>Syntax</vt:lpstr>
      <vt:lpstr>Syntax</vt:lpstr>
      <vt:lpstr>Text I/O</vt:lpstr>
      <vt:lpstr>Reading Data Using Scanner </vt:lpstr>
      <vt:lpstr>Scanner Syntax</vt:lpstr>
      <vt:lpstr>Reading from a File</vt:lpstr>
      <vt:lpstr>Reading from a File</vt:lpstr>
      <vt:lpstr>Writing Data Using PrintWriter </vt:lpstr>
      <vt:lpstr>Writing to a File</vt:lpstr>
      <vt:lpstr>Writing to a File</vt:lpstr>
      <vt:lpstr>Close Your Streams</vt:lpstr>
      <vt:lpstr>Exceptions</vt:lpstr>
      <vt:lpstr>Open a File for Reading</vt:lpstr>
      <vt:lpstr>Open a File for Reading</vt:lpstr>
      <vt:lpstr>What About Writing to a Non-Existent File?</vt:lpstr>
      <vt:lpstr>Scanning in Input</vt:lpstr>
      <vt:lpstr>File I/O</vt:lpstr>
      <vt:lpstr>Example</vt:lpstr>
      <vt:lpstr>Solution</vt:lpstr>
      <vt:lpstr>Assignment #9</vt:lpstr>
      <vt:lpstr>Lab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Rob</cp:lastModifiedBy>
  <cp:revision>372</cp:revision>
  <dcterms:created xsi:type="dcterms:W3CDTF">2014-08-27T01:00:04Z</dcterms:created>
  <dcterms:modified xsi:type="dcterms:W3CDTF">2019-08-01T00:15:34Z</dcterms:modified>
</cp:coreProperties>
</file>