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6"/>
  </p:notesMasterIdLst>
  <p:sldIdLst>
    <p:sldId id="256" r:id="rId2"/>
    <p:sldId id="438" r:id="rId3"/>
    <p:sldId id="439" r:id="rId4"/>
    <p:sldId id="378" r:id="rId5"/>
    <p:sldId id="379" r:id="rId6"/>
    <p:sldId id="361" r:id="rId7"/>
    <p:sldId id="355" r:id="rId8"/>
    <p:sldId id="356" r:id="rId9"/>
    <p:sldId id="357" r:id="rId10"/>
    <p:sldId id="358" r:id="rId11"/>
    <p:sldId id="359" r:id="rId12"/>
    <p:sldId id="360" r:id="rId13"/>
    <p:sldId id="383" r:id="rId14"/>
    <p:sldId id="384" r:id="rId15"/>
    <p:sldId id="385" r:id="rId16"/>
    <p:sldId id="352" r:id="rId17"/>
    <p:sldId id="387" r:id="rId18"/>
    <p:sldId id="388" r:id="rId19"/>
    <p:sldId id="389" r:id="rId20"/>
    <p:sldId id="390" r:id="rId21"/>
    <p:sldId id="391" r:id="rId22"/>
    <p:sldId id="392" r:id="rId23"/>
    <p:sldId id="300" r:id="rId24"/>
    <p:sldId id="301" r:id="rId25"/>
    <p:sldId id="302" r:id="rId26"/>
    <p:sldId id="303" r:id="rId27"/>
    <p:sldId id="304" r:id="rId28"/>
    <p:sldId id="305" r:id="rId29"/>
    <p:sldId id="436" r:id="rId30"/>
    <p:sldId id="306" r:id="rId31"/>
    <p:sldId id="307" r:id="rId32"/>
    <p:sldId id="308" r:id="rId33"/>
    <p:sldId id="309" r:id="rId34"/>
    <p:sldId id="310" r:id="rId35"/>
    <p:sldId id="354" r:id="rId36"/>
    <p:sldId id="437" r:id="rId37"/>
    <p:sldId id="393" r:id="rId38"/>
    <p:sldId id="314" r:id="rId39"/>
    <p:sldId id="315" r:id="rId40"/>
    <p:sldId id="316" r:id="rId41"/>
    <p:sldId id="317" r:id="rId42"/>
    <p:sldId id="318" r:id="rId43"/>
    <p:sldId id="319" r:id="rId44"/>
    <p:sldId id="32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3/31/2020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3/31/2020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a:solidFill>
                  <a:srgbClr val="FFFF00"/>
                </a:solidFill>
              </a:rPr>
              <a:t>Lecture 10 </a:t>
            </a:r>
            <a:r>
              <a:rPr lang="en-US" dirty="0">
                <a:solidFill>
                  <a:srgbClr val="FFFF00"/>
                </a:solidFill>
              </a:rPr>
              <a:t>– Robert Jahn</a:t>
            </a:r>
          </a:p>
          <a:p>
            <a:r>
              <a:rPr lang="en-US" dirty="0">
                <a:solidFill>
                  <a:srgbClr val="FFFF00"/>
                </a:solidFill>
              </a:rPr>
              <a:t>Based on the slides of Dr. Daniel Liang</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sp>
        <p:nvSpPr>
          <p:cNvPr id="3" name="Content Placeholder 2"/>
          <p:cNvSpPr>
            <a:spLocks noGrp="1"/>
          </p:cNvSpPr>
          <p:nvPr>
            <p:ph idx="1"/>
          </p:nvPr>
        </p:nvSpPr>
        <p:spPr/>
        <p:txBody>
          <a:bodyPr>
            <a:normAutofit lnSpcReduction="10000"/>
          </a:bodyPr>
          <a:lstStyle/>
          <a:p>
            <a:r>
              <a:rPr lang="en-US" dirty="0"/>
              <a:t>If we declare a method to be abstract within a class, this forces us to also define the class as abstract.</a:t>
            </a:r>
          </a:p>
          <a:p>
            <a:pPr lvl="1"/>
            <a:r>
              <a:rPr lang="en-US" dirty="0"/>
              <a:t>Therefore, we cannot include an abstract method in a class that is not labeled as abstract.</a:t>
            </a:r>
          </a:p>
          <a:p>
            <a:pPr lvl="1"/>
            <a:endParaRPr lang="en-US" dirty="0"/>
          </a:p>
          <a:p>
            <a:r>
              <a:rPr lang="en-US" dirty="0"/>
              <a:t>This brings up an interesting point.</a:t>
            </a:r>
          </a:p>
          <a:p>
            <a:pPr lvl="1"/>
            <a:r>
              <a:rPr lang="en-US" dirty="0"/>
              <a:t>Say we have a concrete subclass that extends an abstract superclass. Say this abstract superclass has a pair of public, abstract methods declared.</a:t>
            </a:r>
          </a:p>
          <a:p>
            <a:pPr lvl="1"/>
            <a:r>
              <a:rPr lang="en-US" dirty="0"/>
              <a:t>We know that the subclass inherits these two methods if they are visible.</a:t>
            </a:r>
          </a:p>
          <a:p>
            <a:pPr lvl="1"/>
            <a:r>
              <a:rPr lang="en-US" dirty="0"/>
              <a:t>Therefore, we inherit the declarations and </a:t>
            </a:r>
            <a:r>
              <a:rPr lang="en-US" b="1" dirty="0"/>
              <a:t>must implement </a:t>
            </a:r>
            <a:r>
              <a:rPr lang="en-US" dirty="0"/>
              <a:t>them in the concrete subclass.</a:t>
            </a:r>
          </a:p>
          <a:p>
            <a:pPr lvl="2"/>
            <a:r>
              <a:rPr lang="en-US" dirty="0"/>
              <a:t>If we do not, the subclass must also be defined as abstract, meaning it is not entirely useful to us.</a:t>
            </a:r>
          </a:p>
          <a:p>
            <a:pPr lvl="2"/>
            <a:endParaRPr lang="en-US" dirty="0"/>
          </a:p>
          <a:p>
            <a:r>
              <a:rPr lang="en-US" dirty="0"/>
              <a:t>We must take care when defining our abstract classes as any concrete subclass we create must be able to properly implement its abstract methods.</a:t>
            </a:r>
          </a:p>
          <a:p>
            <a:endParaRPr lang="en-US" dirty="0"/>
          </a:p>
        </p:txBody>
      </p:sp>
    </p:spTree>
    <p:extLst>
      <p:ext uri="{BB962C8B-B14F-4D97-AF65-F5344CB8AC3E}">
        <p14:creationId xmlns:p14="http://schemas.microsoft.com/office/powerpoint/2010/main" val="17664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Bird Class - Concrete</a:t>
            </a:r>
          </a:p>
        </p:txBody>
      </p:sp>
      <p:pic>
        <p:nvPicPr>
          <p:cNvPr id="5" name="Picture 4"/>
          <p:cNvPicPr>
            <a:picLocks noChangeAspect="1"/>
          </p:cNvPicPr>
          <p:nvPr/>
        </p:nvPicPr>
        <p:blipFill>
          <a:blip r:embed="rId2"/>
          <a:stretch>
            <a:fillRect/>
          </a:stretch>
        </p:blipFill>
        <p:spPr>
          <a:xfrm>
            <a:off x="1261871" y="1691322"/>
            <a:ext cx="6694773" cy="4896373"/>
          </a:xfrm>
          <a:prstGeom prst="rect">
            <a:avLst/>
          </a:prstGeom>
        </p:spPr>
      </p:pic>
    </p:spTree>
    <p:extLst>
      <p:ext uri="{BB962C8B-B14F-4D97-AF65-F5344CB8AC3E}">
        <p14:creationId xmlns:p14="http://schemas.microsoft.com/office/powerpoint/2010/main" val="22324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 Some Notes</a:t>
            </a:r>
          </a:p>
        </p:txBody>
      </p:sp>
      <p:sp>
        <p:nvSpPr>
          <p:cNvPr id="3" name="Content Placeholder 2"/>
          <p:cNvSpPr>
            <a:spLocks noGrp="1"/>
          </p:cNvSpPr>
          <p:nvPr>
            <p:ph idx="1"/>
          </p:nvPr>
        </p:nvSpPr>
        <p:spPr/>
        <p:txBody>
          <a:bodyPr/>
          <a:lstStyle/>
          <a:p>
            <a:r>
              <a:rPr lang="en-US" dirty="0"/>
              <a:t>We’ve been discussing the case where we have an abstract superclass and a concrete subclass.</a:t>
            </a:r>
          </a:p>
          <a:p>
            <a:pPr lvl="1"/>
            <a:r>
              <a:rPr lang="en-US" dirty="0"/>
              <a:t>What about the reverse?</a:t>
            </a:r>
          </a:p>
          <a:p>
            <a:pPr lvl="1"/>
            <a:r>
              <a:rPr lang="en-US" dirty="0"/>
              <a:t>Can we have a concrete superclass and an abstract subclass which extends it?</a:t>
            </a:r>
          </a:p>
          <a:p>
            <a:pPr lvl="1"/>
            <a:r>
              <a:rPr lang="en-US" dirty="0"/>
              <a:t>Yes!</a:t>
            </a:r>
          </a:p>
          <a:p>
            <a:pPr lvl="1"/>
            <a:endParaRPr lang="en-US" dirty="0"/>
          </a:p>
          <a:p>
            <a:r>
              <a:rPr lang="en-US" dirty="0"/>
              <a:t>Think of the Object class. This is a concrete class. We can create instances of the Object class. We can then define an abstract class. If we do not specify an inheritance relationship, we implicitly extend the Object class.</a:t>
            </a:r>
          </a:p>
        </p:txBody>
      </p:sp>
    </p:spTree>
    <p:extLst>
      <p:ext uri="{BB962C8B-B14F-4D97-AF65-F5344CB8AC3E}">
        <p14:creationId xmlns:p14="http://schemas.microsoft.com/office/powerpoint/2010/main" val="376944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60"/>
            <a:ext cx="9692640" cy="646611"/>
          </a:xfrm>
        </p:spPr>
        <p:txBody>
          <a:bodyPr>
            <a:normAutofit fontScale="90000"/>
          </a:bodyPr>
          <a:lstStyle/>
          <a:p>
            <a:r>
              <a:rPr lang="en-US" dirty="0"/>
              <a:t>Abstract Subclass</a:t>
            </a:r>
          </a:p>
        </p:txBody>
      </p:sp>
      <p:pic>
        <p:nvPicPr>
          <p:cNvPr id="5" name="Picture 4"/>
          <p:cNvPicPr>
            <a:picLocks noChangeAspect="1"/>
          </p:cNvPicPr>
          <p:nvPr/>
        </p:nvPicPr>
        <p:blipFill>
          <a:blip r:embed="rId2"/>
          <a:stretch>
            <a:fillRect/>
          </a:stretch>
        </p:blipFill>
        <p:spPr>
          <a:xfrm>
            <a:off x="3425457" y="1542616"/>
            <a:ext cx="5148527" cy="5225562"/>
          </a:xfrm>
          <a:prstGeom prst="rect">
            <a:avLst/>
          </a:prstGeom>
        </p:spPr>
      </p:pic>
    </p:spTree>
    <p:extLst>
      <p:ext uri="{BB962C8B-B14F-4D97-AF65-F5344CB8AC3E}">
        <p14:creationId xmlns:p14="http://schemas.microsoft.com/office/powerpoint/2010/main" val="53926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normAutofit/>
          </a:bodyPr>
          <a:lstStyle/>
          <a:p>
            <a:r>
              <a:rPr lang="en-US" dirty="0"/>
              <a:t>We know we cannot use the new operator to actually create an instance of an abstract class.</a:t>
            </a:r>
          </a:p>
          <a:p>
            <a:endParaRPr lang="en-US" dirty="0"/>
          </a:p>
          <a:p>
            <a:r>
              <a:rPr lang="en-US" dirty="0"/>
              <a:t>However, we can still use it as a data type.</a:t>
            </a:r>
          </a:p>
          <a:p>
            <a:endParaRPr lang="en-US" dirty="0"/>
          </a:p>
          <a:p>
            <a:r>
              <a:rPr lang="en-US" dirty="0"/>
              <a:t>Therefore, the following would be alright ~</a:t>
            </a:r>
          </a:p>
          <a:p>
            <a:pPr lvl="1"/>
            <a:r>
              <a:rPr lang="en-US" dirty="0"/>
              <a:t>Animal[] animals = new Animal[10];</a:t>
            </a:r>
          </a:p>
          <a:p>
            <a:endParaRPr lang="en-US" dirty="0"/>
          </a:p>
          <a:p>
            <a:r>
              <a:rPr lang="en-US" dirty="0"/>
              <a:t>We’d then set these array references to actual concrete objects ~</a:t>
            </a:r>
          </a:p>
          <a:p>
            <a:pPr lvl="1"/>
            <a:r>
              <a:rPr lang="en-US" dirty="0"/>
              <a:t>animals[0] = new Bird(“</a:t>
            </a:r>
            <a:r>
              <a:rPr lang="en-US" dirty="0" err="1"/>
              <a:t>Petey</a:t>
            </a:r>
            <a:r>
              <a:rPr lang="en-US" dirty="0"/>
              <a:t>”, 5, “Finch”);</a:t>
            </a:r>
          </a:p>
        </p:txBody>
      </p:sp>
    </p:spTree>
    <p:extLst>
      <p:ext uri="{BB962C8B-B14F-4D97-AF65-F5344CB8AC3E}">
        <p14:creationId xmlns:p14="http://schemas.microsoft.com/office/powerpoint/2010/main" val="333746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Bird Class - Concrete</a:t>
            </a:r>
          </a:p>
        </p:txBody>
      </p:sp>
      <p:pic>
        <p:nvPicPr>
          <p:cNvPr id="2" name="Picture 1"/>
          <p:cNvPicPr>
            <a:picLocks noChangeAspect="1"/>
          </p:cNvPicPr>
          <p:nvPr/>
        </p:nvPicPr>
        <p:blipFill>
          <a:blip r:embed="rId2"/>
          <a:stretch>
            <a:fillRect/>
          </a:stretch>
        </p:blipFill>
        <p:spPr>
          <a:xfrm>
            <a:off x="199158" y="3009777"/>
            <a:ext cx="7558104" cy="2357870"/>
          </a:xfrm>
          <a:prstGeom prst="rect">
            <a:avLst/>
          </a:prstGeom>
        </p:spPr>
      </p:pic>
      <p:pic>
        <p:nvPicPr>
          <p:cNvPr id="3" name="Picture 2"/>
          <p:cNvPicPr>
            <a:picLocks noChangeAspect="1"/>
          </p:cNvPicPr>
          <p:nvPr/>
        </p:nvPicPr>
        <p:blipFill>
          <a:blip r:embed="rId3"/>
          <a:stretch>
            <a:fillRect/>
          </a:stretch>
        </p:blipFill>
        <p:spPr>
          <a:xfrm>
            <a:off x="8317489" y="2879148"/>
            <a:ext cx="3385255" cy="2488499"/>
          </a:xfrm>
          <a:prstGeom prst="rect">
            <a:avLst/>
          </a:prstGeom>
        </p:spPr>
      </p:pic>
    </p:spTree>
    <p:extLst>
      <p:ext uri="{BB962C8B-B14F-4D97-AF65-F5344CB8AC3E}">
        <p14:creationId xmlns:p14="http://schemas.microsoft.com/office/powerpoint/2010/main" val="147737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#8a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276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t>abstract method in abstract class </a:t>
            </a:r>
          </a:p>
        </p:txBody>
      </p:sp>
      <p:sp>
        <p:nvSpPr>
          <p:cNvPr id="300036" name="Text Box 3"/>
          <p:cNvSpPr txBox="1">
            <a:spLocks noChangeArrowheads="1"/>
          </p:cNvSpPr>
          <p:nvPr/>
        </p:nvSpPr>
        <p:spPr bwMode="auto">
          <a:xfrm>
            <a:off x="1828800" y="2046515"/>
            <a:ext cx="83058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000" dirty="0">
                <a:cs typeface="Times New Roman" panose="02020603050405020304" pitchFamily="18" charset="0"/>
              </a:rPr>
              <a:t>An abstract method cannot be contained in a concrete class. If a subclass of an abstract superclass does not implement all the abstract methods, the subclass must be defined abstract. In other words, in a concrete subclass extended from an abstract class, all the abstract methods must be implemented, even if they are not used in the subclass. </a:t>
            </a:r>
          </a:p>
        </p:txBody>
      </p:sp>
    </p:spTree>
    <p:extLst>
      <p:ext uri="{BB962C8B-B14F-4D97-AF65-F5344CB8AC3E}">
        <p14:creationId xmlns:p14="http://schemas.microsoft.com/office/powerpoint/2010/main" val="128897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idx="4294967295"/>
          </p:nvPr>
        </p:nvSpPr>
        <p:spPr>
          <a:xfrm>
            <a:off x="1828800" y="228600"/>
            <a:ext cx="8610600" cy="914400"/>
          </a:xfrm>
          <a:noFill/>
        </p:spPr>
        <p:txBody>
          <a:bodyPr>
            <a:normAutofit fontScale="90000"/>
          </a:bodyPr>
          <a:lstStyle/>
          <a:p>
            <a:r>
              <a:rPr lang="en-US" altLang="en-US"/>
              <a:t>object cannot be created from abstract class </a:t>
            </a:r>
          </a:p>
        </p:txBody>
      </p:sp>
      <p:sp>
        <p:nvSpPr>
          <p:cNvPr id="301060" name="Text Box 3"/>
          <p:cNvSpPr txBox="1">
            <a:spLocks noChangeArrowheads="1"/>
          </p:cNvSpPr>
          <p:nvPr/>
        </p:nvSpPr>
        <p:spPr bwMode="auto">
          <a:xfrm>
            <a:off x="1828800" y="2057400"/>
            <a:ext cx="8534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An abstract class cannot be instantiated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but you can still define its constructors, which are invoked in the constructors of its subclasses. For instance, the constructors of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are invoked in the </a:t>
            </a:r>
            <a:r>
              <a:rPr lang="en-US" altLang="en-US" sz="3600" u="sng" dirty="0">
                <a:cs typeface="Times New Roman" panose="02020603050405020304" pitchFamily="18" charset="0"/>
              </a:rPr>
              <a:t>Bird</a:t>
            </a:r>
            <a:r>
              <a:rPr lang="en-US" altLang="en-US" sz="3600" dirty="0">
                <a:cs typeface="Times New Roman" panose="02020603050405020304" pitchFamily="18" charset="0"/>
              </a:rPr>
              <a:t> class and perhaps some other subclasses we may define.</a:t>
            </a:r>
          </a:p>
        </p:txBody>
      </p:sp>
    </p:spTree>
    <p:extLst>
      <p:ext uri="{BB962C8B-B14F-4D97-AF65-F5344CB8AC3E}">
        <p14:creationId xmlns:p14="http://schemas.microsoft.com/office/powerpoint/2010/main" val="266118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idx="4294967295"/>
          </p:nvPr>
        </p:nvSpPr>
        <p:spPr>
          <a:xfrm>
            <a:off x="1752600" y="228600"/>
            <a:ext cx="8610600" cy="1143000"/>
          </a:xfrm>
          <a:noFill/>
        </p:spPr>
        <p:txBody>
          <a:bodyPr>
            <a:normAutofit fontScale="90000"/>
          </a:bodyPr>
          <a:lstStyle/>
          <a:p>
            <a:r>
              <a:rPr lang="en-US" altLang="en-US"/>
              <a:t>abstract class without abstract method </a:t>
            </a:r>
          </a:p>
        </p:txBody>
      </p:sp>
      <p:sp>
        <p:nvSpPr>
          <p:cNvPr id="302084" name="Text Box 3"/>
          <p:cNvSpPr txBox="1">
            <a:spLocks noChangeArrowheads="1"/>
          </p:cNvSpPr>
          <p:nvPr/>
        </p:nvSpPr>
        <p:spPr bwMode="auto">
          <a:xfrm>
            <a:off x="1828800" y="18288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 class that contains abstract methods must be abstract. However, it is possible to define an abstract class that contains no abstract methods. In this case, you still cannot create instances of the class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This class is used as a base class for defining a new subclass. An abstract class may also contain concrete methods. </a:t>
            </a:r>
          </a:p>
        </p:txBody>
      </p:sp>
    </p:spTree>
    <p:extLst>
      <p:ext uri="{BB962C8B-B14F-4D97-AF65-F5344CB8AC3E}">
        <p14:creationId xmlns:p14="http://schemas.microsoft.com/office/powerpoint/2010/main" val="190563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A0E5-D33F-4C8A-931E-8D94F2CFEE72}"/>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50A07AA3-567D-4520-92AE-3F40F8021CA1}"/>
              </a:ext>
            </a:extLst>
          </p:cNvPr>
          <p:cNvSpPr>
            <a:spLocks noGrp="1"/>
          </p:cNvSpPr>
          <p:nvPr>
            <p:ph idx="1"/>
          </p:nvPr>
        </p:nvSpPr>
        <p:spPr/>
        <p:txBody>
          <a:bodyPr/>
          <a:lstStyle/>
          <a:p>
            <a:r>
              <a:rPr lang="en-US" dirty="0"/>
              <a:t>April 1</a:t>
            </a:r>
            <a:r>
              <a:rPr lang="en-US" baseline="30000" dirty="0"/>
              <a:t>st</a:t>
            </a:r>
            <a:r>
              <a:rPr lang="en-US" dirty="0"/>
              <a:t>: Abstract classes, interfaces, </a:t>
            </a:r>
            <a:r>
              <a:rPr lang="en-US" dirty="0" err="1"/>
              <a:t>ArrayList</a:t>
            </a:r>
            <a:endParaRPr lang="en-US" dirty="0"/>
          </a:p>
          <a:p>
            <a:r>
              <a:rPr lang="en-US" dirty="0"/>
              <a:t>April 8</a:t>
            </a:r>
            <a:r>
              <a:rPr lang="en-US" baseline="30000" dirty="0"/>
              <a:t>th</a:t>
            </a:r>
            <a:r>
              <a:rPr lang="en-US" dirty="0"/>
              <a:t>: Recursion</a:t>
            </a:r>
          </a:p>
          <a:p>
            <a:r>
              <a:rPr lang="en-US" dirty="0"/>
              <a:t>April 15</a:t>
            </a:r>
            <a:r>
              <a:rPr lang="en-US" baseline="30000" dirty="0"/>
              <a:t>th</a:t>
            </a:r>
            <a:r>
              <a:rPr lang="en-US" dirty="0"/>
              <a:t>: Exception Handling</a:t>
            </a:r>
          </a:p>
          <a:p>
            <a:r>
              <a:rPr lang="en-US" dirty="0"/>
              <a:t>April 22</a:t>
            </a:r>
            <a:r>
              <a:rPr lang="en-US" baseline="30000" dirty="0"/>
              <a:t>nd</a:t>
            </a:r>
            <a:r>
              <a:rPr lang="en-US" dirty="0"/>
              <a:t>: File I/O</a:t>
            </a:r>
          </a:p>
          <a:p>
            <a:r>
              <a:rPr lang="en-US" dirty="0"/>
              <a:t>April 29</a:t>
            </a:r>
            <a:r>
              <a:rPr lang="en-US" baseline="30000" dirty="0"/>
              <a:t>th</a:t>
            </a:r>
            <a:r>
              <a:rPr lang="en-US" dirty="0"/>
              <a:t>: Final Exam</a:t>
            </a:r>
          </a:p>
        </p:txBody>
      </p:sp>
    </p:spTree>
    <p:extLst>
      <p:ext uri="{BB962C8B-B14F-4D97-AF65-F5344CB8AC3E}">
        <p14:creationId xmlns:p14="http://schemas.microsoft.com/office/powerpoint/2010/main" val="3548333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idx="4294967295"/>
          </p:nvPr>
        </p:nvSpPr>
        <p:spPr>
          <a:xfrm>
            <a:off x="1752600" y="228600"/>
            <a:ext cx="8686800" cy="1143000"/>
          </a:xfrm>
          <a:noFill/>
        </p:spPr>
        <p:txBody>
          <a:bodyPr>
            <a:normAutofit fontScale="90000"/>
          </a:bodyPr>
          <a:lstStyle/>
          <a:p>
            <a:r>
              <a:rPr lang="en-US" altLang="en-US"/>
              <a:t>superclass of abstract class may be concrete </a:t>
            </a:r>
          </a:p>
        </p:txBody>
      </p:sp>
      <p:sp>
        <p:nvSpPr>
          <p:cNvPr id="303108" name="Text Box 3"/>
          <p:cNvSpPr txBox="1">
            <a:spLocks noChangeArrowheads="1"/>
          </p:cNvSpPr>
          <p:nvPr/>
        </p:nvSpPr>
        <p:spPr bwMode="auto">
          <a:xfrm>
            <a:off x="1828800" y="1828801"/>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A subclass can be abstract even if its superclass is concrete. For example, the </a:t>
            </a:r>
            <a:r>
              <a:rPr lang="en-US" altLang="en-US" sz="3600" u="sng" dirty="0">
                <a:cs typeface="Times New Roman" panose="02020603050405020304" pitchFamily="18" charset="0"/>
              </a:rPr>
              <a:t>Object</a:t>
            </a:r>
            <a:r>
              <a:rPr lang="en-US" altLang="en-US" sz="3600" dirty="0">
                <a:cs typeface="Times New Roman" panose="02020603050405020304" pitchFamily="18" charset="0"/>
              </a:rPr>
              <a:t> class is concrete, but its subclasses, such as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may be abstract.</a:t>
            </a:r>
          </a:p>
        </p:txBody>
      </p:sp>
    </p:spTree>
    <p:extLst>
      <p:ext uri="{BB962C8B-B14F-4D97-AF65-F5344CB8AC3E}">
        <p14:creationId xmlns:p14="http://schemas.microsoft.com/office/powerpoint/2010/main" val="189522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idx="4294967295"/>
          </p:nvPr>
        </p:nvSpPr>
        <p:spPr>
          <a:xfrm>
            <a:off x="1752600" y="228600"/>
            <a:ext cx="8763000" cy="1143000"/>
          </a:xfrm>
          <a:noFill/>
        </p:spPr>
        <p:txBody>
          <a:bodyPr>
            <a:normAutofit fontScale="90000"/>
          </a:bodyPr>
          <a:lstStyle/>
          <a:p>
            <a:r>
              <a:rPr lang="en-US" altLang="en-US"/>
              <a:t>concrete method overridden to be abstract </a:t>
            </a:r>
          </a:p>
        </p:txBody>
      </p:sp>
      <p:sp>
        <p:nvSpPr>
          <p:cNvPr id="304132" name="Text Box 3"/>
          <p:cNvSpPr txBox="1">
            <a:spLocks noChangeArrowheads="1"/>
          </p:cNvSpPr>
          <p:nvPr/>
        </p:nvSpPr>
        <p:spPr bwMode="auto">
          <a:xfrm>
            <a:off x="1752600" y="1676401"/>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a:cs typeface="Times New Roman" panose="02020603050405020304" pitchFamily="18" charset="0"/>
              </a:rPr>
              <a:t>A subclass can override a method from its superclass to define it </a:t>
            </a:r>
            <a:r>
              <a:rPr lang="en-US" altLang="en-US" sz="3600" u="sng">
                <a:cs typeface="Times New Roman" panose="02020603050405020304" pitchFamily="18" charset="0"/>
              </a:rPr>
              <a:t>abstract</a:t>
            </a:r>
            <a:r>
              <a:rPr lang="en-US" altLang="en-US" sz="3600">
                <a:cs typeface="Times New Roman" panose="02020603050405020304" pitchFamily="18" charset="0"/>
              </a:rPr>
              <a:t>. This is rare, but useful when the implementation of the method in the superclass becomes invalid in the subclass. In this case, the subclass must be defined abstract. </a:t>
            </a:r>
          </a:p>
        </p:txBody>
      </p:sp>
    </p:spTree>
    <p:extLst>
      <p:ext uri="{BB962C8B-B14F-4D97-AF65-F5344CB8AC3E}">
        <p14:creationId xmlns:p14="http://schemas.microsoft.com/office/powerpoint/2010/main" val="115150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t>abstract class as type </a:t>
            </a:r>
          </a:p>
        </p:txBody>
      </p:sp>
      <p:sp>
        <p:nvSpPr>
          <p:cNvPr id="305156" name="Text Box 3"/>
          <p:cNvSpPr txBox="1">
            <a:spLocks noChangeArrowheads="1"/>
          </p:cNvSpPr>
          <p:nvPr/>
        </p:nvSpPr>
        <p:spPr bwMode="auto">
          <a:xfrm>
            <a:off x="1752600" y="1295401"/>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600" dirty="0">
                <a:cs typeface="Times New Roman" panose="02020603050405020304" pitchFamily="18" charset="0"/>
              </a:rPr>
              <a:t>You cannot create an instance from an abstract class using the </a:t>
            </a:r>
            <a:r>
              <a:rPr lang="en-US" altLang="en-US" sz="3600" u="sng" dirty="0">
                <a:cs typeface="Times New Roman" panose="02020603050405020304" pitchFamily="18" charset="0"/>
              </a:rPr>
              <a:t>new</a:t>
            </a:r>
            <a:r>
              <a:rPr lang="en-US" altLang="en-US" sz="3600" dirty="0">
                <a:cs typeface="Times New Roman" panose="02020603050405020304" pitchFamily="18" charset="0"/>
              </a:rPr>
              <a:t> operator, but an abstract class can be used as a data type. Therefore, the following statement, which creates an array whose elements are of </a:t>
            </a:r>
            <a:r>
              <a:rPr lang="en-US" altLang="en-US" sz="3600" u="sng" dirty="0">
                <a:cs typeface="Times New Roman" panose="02020603050405020304" pitchFamily="18" charset="0"/>
              </a:rPr>
              <a:t>Animal</a:t>
            </a:r>
            <a:r>
              <a:rPr lang="en-US" altLang="en-US" sz="3600" dirty="0">
                <a:cs typeface="Times New Roman" panose="02020603050405020304" pitchFamily="18" charset="0"/>
              </a:rPr>
              <a:t> type, is correct. </a:t>
            </a:r>
          </a:p>
          <a:p>
            <a:pPr>
              <a:spcBef>
                <a:spcPct val="50000"/>
              </a:spcBef>
            </a:pPr>
            <a:r>
              <a:rPr lang="en-US" altLang="en-US" sz="2800" u="sng" dirty="0">
                <a:cs typeface="Times New Roman" panose="02020603050405020304" pitchFamily="18" charset="0"/>
              </a:rPr>
              <a:t>Animal[] a1 = new Animal[10];</a:t>
            </a:r>
          </a:p>
        </p:txBody>
      </p:sp>
    </p:spTree>
    <p:extLst>
      <p:ext uri="{BB962C8B-B14F-4D97-AF65-F5344CB8AC3E}">
        <p14:creationId xmlns:p14="http://schemas.microsoft.com/office/powerpoint/2010/main" val="374681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2"/>
          <p:cNvSpPr>
            <a:spLocks noGrp="1" noChangeArrowheads="1"/>
          </p:cNvSpPr>
          <p:nvPr>
            <p:ph type="title" idx="4294967295"/>
          </p:nvPr>
        </p:nvSpPr>
        <p:spPr>
          <a:xfrm>
            <a:off x="2209800" y="1039090"/>
            <a:ext cx="7772400" cy="685800"/>
          </a:xfrm>
          <a:noFill/>
        </p:spPr>
        <p:txBody>
          <a:bodyPr>
            <a:normAutofit fontScale="90000"/>
          </a:bodyPr>
          <a:lstStyle/>
          <a:p>
            <a:r>
              <a:rPr lang="en-US" altLang="en-US" dirty="0"/>
              <a:t>Interfaces</a:t>
            </a:r>
          </a:p>
        </p:txBody>
      </p:sp>
      <p:sp>
        <p:nvSpPr>
          <p:cNvPr id="311300" name="Rectangle 3"/>
          <p:cNvSpPr>
            <a:spLocks noGrp="1" noChangeArrowheads="1"/>
          </p:cNvSpPr>
          <p:nvPr>
            <p:ph type="body" idx="4294967295"/>
          </p:nvPr>
        </p:nvSpPr>
        <p:spPr>
          <a:xfrm>
            <a:off x="1870363" y="2518064"/>
            <a:ext cx="8610600" cy="3048000"/>
          </a:xfrm>
          <a:noFill/>
        </p:spPr>
        <p:txBody>
          <a:bodyPr/>
          <a:lstStyle/>
          <a:p>
            <a:pPr marL="0" indent="0">
              <a:buNone/>
            </a:pPr>
            <a:r>
              <a:rPr lang="en-US" altLang="en-US" sz="2800" dirty="0">
                <a:cs typeface="Courier New" panose="02070309020205020404" pitchFamily="49" charset="0"/>
              </a:rPr>
              <a:t>What is an interface?</a:t>
            </a:r>
          </a:p>
          <a:p>
            <a:pPr marL="0" indent="0">
              <a:buNone/>
            </a:pPr>
            <a:r>
              <a:rPr lang="en-US" altLang="en-US" sz="2800" dirty="0">
                <a:cs typeface="Courier New" panose="02070309020205020404" pitchFamily="49" charset="0"/>
              </a:rPr>
              <a:t>Why is an interface useful?</a:t>
            </a:r>
          </a:p>
          <a:p>
            <a:pPr marL="0" indent="0">
              <a:buNone/>
            </a:pPr>
            <a:r>
              <a:rPr lang="en-US" altLang="en-US" sz="2800" dirty="0">
                <a:cs typeface="Courier New" panose="02070309020205020404" pitchFamily="49" charset="0"/>
              </a:rPr>
              <a:t>How do you define an interface?</a:t>
            </a:r>
          </a:p>
          <a:p>
            <a:pPr marL="0" indent="0">
              <a:buNone/>
            </a:pPr>
            <a:r>
              <a:rPr lang="en-US" altLang="en-US" sz="2800" dirty="0">
                <a:cs typeface="Courier New" panose="02070309020205020404" pitchFamily="49" charset="0"/>
              </a:rPr>
              <a:t>How do you use an interface?</a:t>
            </a:r>
          </a:p>
        </p:txBody>
      </p:sp>
    </p:spTree>
    <p:extLst>
      <p:ext uri="{BB962C8B-B14F-4D97-AF65-F5344CB8AC3E}">
        <p14:creationId xmlns:p14="http://schemas.microsoft.com/office/powerpoint/2010/main" val="410125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idx="4294967295"/>
          </p:nvPr>
        </p:nvSpPr>
        <p:spPr>
          <a:xfrm>
            <a:off x="1922318" y="727364"/>
            <a:ext cx="8305800" cy="1295400"/>
          </a:xfrm>
          <a:noFill/>
        </p:spPr>
        <p:txBody>
          <a:bodyPr>
            <a:normAutofit fontScale="90000"/>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p>
        </p:txBody>
      </p:sp>
      <p:sp>
        <p:nvSpPr>
          <p:cNvPr id="312324" name="Rectangle 3"/>
          <p:cNvSpPr>
            <a:spLocks noGrp="1" noChangeArrowheads="1"/>
          </p:cNvSpPr>
          <p:nvPr>
            <p:ph type="body" idx="4294967295"/>
          </p:nvPr>
        </p:nvSpPr>
        <p:spPr>
          <a:xfrm>
            <a:off x="1905000" y="2286000"/>
            <a:ext cx="8610600" cy="3241964"/>
          </a:xfrm>
          <a:noFill/>
        </p:spPr>
        <p:txBody>
          <a:bodyPr>
            <a:normAutofit/>
          </a:bodyPr>
          <a:lstStyle/>
          <a:p>
            <a:pPr marL="0" indent="0">
              <a:buNone/>
            </a:pPr>
            <a:r>
              <a:rPr lang="en-US" altLang="en-US" sz="2800" dirty="0"/>
              <a:t>An interface is a class 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altLang="en-US" sz="4000" dirty="0">
              <a:ea typeface="PMingLiU" panose="02020500000000000000" pitchFamily="18" charset="-120"/>
            </a:endParaRPr>
          </a:p>
        </p:txBody>
      </p:sp>
    </p:spTree>
    <p:extLst>
      <p:ext uri="{BB962C8B-B14F-4D97-AF65-F5344CB8AC3E}">
        <p14:creationId xmlns:p14="http://schemas.microsoft.com/office/powerpoint/2010/main" val="170515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cs typeface="Courier New" panose="02070309020205020404" pitchFamily="49" charset="0"/>
              </a:rPr>
              <a:t>Define an Interface</a:t>
            </a:r>
          </a:p>
        </p:txBody>
      </p:sp>
      <p:sp>
        <p:nvSpPr>
          <p:cNvPr id="313348" name="Rectangle 3"/>
          <p:cNvSpPr>
            <a:spLocks noGrp="1" noChangeArrowheads="1"/>
          </p:cNvSpPr>
          <p:nvPr>
            <p:ph type="body" idx="4294967295"/>
          </p:nvPr>
        </p:nvSpPr>
        <p:spPr>
          <a:xfrm>
            <a:off x="1676400" y="914400"/>
            <a:ext cx="8763000" cy="990600"/>
          </a:xfrm>
          <a:noFill/>
        </p:spPr>
        <p:txBody>
          <a:bodyPr>
            <a:normAutofit/>
          </a:bodyPr>
          <a:lstStyle/>
          <a:p>
            <a:pPr marL="0" indent="0">
              <a:buNone/>
            </a:pPr>
            <a:r>
              <a:rPr lang="en-US" altLang="en-US" sz="2800">
                <a:cs typeface="Courier New" panose="02070309020205020404" pitchFamily="49" charset="0"/>
              </a:rPr>
              <a:t>To distinguish an interface from a class, Java uses the following syntax to define an interface:</a:t>
            </a:r>
          </a:p>
        </p:txBody>
      </p:sp>
      <p:sp>
        <p:nvSpPr>
          <p:cNvPr id="313349" name="Rectangle 4"/>
          <p:cNvSpPr>
            <a:spLocks noChangeArrowheads="1"/>
          </p:cNvSpPr>
          <p:nvPr/>
        </p:nvSpPr>
        <p:spPr bwMode="auto">
          <a:xfrm>
            <a:off x="1752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800">
                <a:solidFill>
                  <a:schemeClr val="bg2"/>
                </a:solidFill>
                <a:latin typeface="Courier New" panose="02070309020205020404" pitchFamily="49" charset="0"/>
              </a:rPr>
              <a:t>public interface InterfaceName { </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constant declarations;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method signatures;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a:t>
            </a:r>
            <a:endParaRPr lang="en-US" altLang="en-US" sz="3200">
              <a:solidFill>
                <a:schemeClr val="bg2"/>
              </a:solidFill>
            </a:endParaRPr>
          </a:p>
        </p:txBody>
      </p:sp>
      <p:sp>
        <p:nvSpPr>
          <p:cNvPr id="313350" name="Rectangle 5"/>
          <p:cNvSpPr>
            <a:spLocks noChangeArrowheads="1"/>
          </p:cNvSpPr>
          <p:nvPr/>
        </p:nvSpPr>
        <p:spPr bwMode="auto">
          <a:xfrm>
            <a:off x="1828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t>Example</a:t>
            </a:r>
            <a:r>
              <a:rPr lang="en-US" altLang="en-US" sz="2800">
                <a:cs typeface="Courier New" panose="02070309020205020404" pitchFamily="49" charset="0"/>
              </a:rPr>
              <a:t>:</a:t>
            </a:r>
          </a:p>
        </p:txBody>
      </p:sp>
      <p:sp>
        <p:nvSpPr>
          <p:cNvPr id="313351" name="Rectangle 6"/>
          <p:cNvSpPr>
            <a:spLocks noChangeArrowheads="1"/>
          </p:cNvSpPr>
          <p:nvPr/>
        </p:nvSpPr>
        <p:spPr bwMode="auto">
          <a:xfrm>
            <a:off x="1752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162321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ChangeArrowheads="1"/>
          </p:cNvSpPr>
          <p:nvPr>
            <p:ph type="title" idx="4294967295"/>
          </p:nvPr>
        </p:nvSpPr>
        <p:spPr>
          <a:xfrm>
            <a:off x="2120900" y="774700"/>
            <a:ext cx="7772400" cy="685800"/>
          </a:xfrm>
          <a:noFill/>
        </p:spPr>
        <p:txBody>
          <a:bodyPr>
            <a:normAutofit fontScale="90000"/>
          </a:bodyPr>
          <a:lstStyle/>
          <a:p>
            <a:r>
              <a:rPr lang="en-US" dirty="0"/>
              <a:t>Interface is a Special Class</a:t>
            </a:r>
          </a:p>
        </p:txBody>
      </p:sp>
      <p:sp>
        <p:nvSpPr>
          <p:cNvPr id="314372" name="Rectangle 3"/>
          <p:cNvSpPr>
            <a:spLocks noGrp="1" noChangeArrowheads="1"/>
          </p:cNvSpPr>
          <p:nvPr>
            <p:ph type="body" idx="4294967295"/>
          </p:nvPr>
        </p:nvSpPr>
        <p:spPr>
          <a:xfrm>
            <a:off x="1828800" y="2108200"/>
            <a:ext cx="8610600" cy="4292600"/>
          </a:xfrm>
          <a:noFill/>
        </p:spPr>
        <p:txBody>
          <a:bodyPr/>
          <a:lstStyle/>
          <a:p>
            <a:r>
              <a:rPr lang="en-US" dirty="0">
                <a:cs typeface="Courier New" panose="02070309020205020404" pitchFamily="49" charset="0"/>
              </a:rPr>
              <a:t>An interface is treated like a special class in Java. </a:t>
            </a:r>
          </a:p>
          <a:p>
            <a:endParaRPr lang="en-US" dirty="0">
              <a:cs typeface="Courier New" panose="02070309020205020404" pitchFamily="49" charset="0"/>
            </a:endParaRPr>
          </a:p>
          <a:p>
            <a:r>
              <a:rPr lang="en-US" dirty="0">
                <a:cs typeface="Courier New" panose="02070309020205020404" pitchFamily="49" charset="0"/>
              </a:rPr>
              <a:t>Like an abstract class, you cannot create an instance from an interface using the </a:t>
            </a:r>
            <a:r>
              <a:rPr lang="en-US" u="sng" dirty="0">
                <a:cs typeface="Courier New" panose="02070309020205020404" pitchFamily="49" charset="0"/>
              </a:rPr>
              <a:t>new</a:t>
            </a:r>
            <a:r>
              <a:rPr lang="en-US" dirty="0">
                <a:cs typeface="Courier New" panose="02070309020205020404" pitchFamily="49" charset="0"/>
              </a:rPr>
              <a:t> operator, but in most cases you can use an interface more or less the same way you use an abstract class. </a:t>
            </a:r>
          </a:p>
          <a:p>
            <a:endParaRPr lang="en-US" dirty="0">
              <a:cs typeface="Courier New" panose="02070309020205020404" pitchFamily="49" charset="0"/>
            </a:endParaRPr>
          </a:p>
          <a:p>
            <a:r>
              <a:rPr lang="en-US" dirty="0">
                <a:cs typeface="Courier New" panose="02070309020205020404" pitchFamily="49" charset="0"/>
              </a:rPr>
              <a:t>For example, you can use an interface as a data type for a variable, as the result of casting, and so on.</a:t>
            </a:r>
          </a:p>
          <a:p>
            <a:endParaRPr lang="en-US" dirty="0">
              <a:cs typeface="Courier New" panose="02070309020205020404" pitchFamily="49" charset="0"/>
            </a:endParaRPr>
          </a:p>
          <a:p>
            <a:r>
              <a:rPr lang="en-US" dirty="0">
                <a:cs typeface="Courier New" panose="02070309020205020404" pitchFamily="49" charset="0"/>
              </a:rPr>
              <a:t>One major difference is that we can implement </a:t>
            </a:r>
            <a:r>
              <a:rPr lang="en-US" dirty="0">
                <a:solidFill>
                  <a:srgbClr val="FFFF00"/>
                </a:solidFill>
                <a:cs typeface="Courier New" panose="02070309020205020404" pitchFamily="49" charset="0"/>
              </a:rPr>
              <a:t>multiple</a:t>
            </a:r>
            <a:r>
              <a:rPr lang="en-US" dirty="0">
                <a:cs typeface="Courier New" panose="02070309020205020404" pitchFamily="49" charset="0"/>
              </a:rPr>
              <a:t> interfaces.</a:t>
            </a:r>
          </a:p>
          <a:p>
            <a:pPr lvl="1"/>
            <a:r>
              <a:rPr lang="en-US" dirty="0">
                <a:cs typeface="Courier New" panose="02070309020205020404" pitchFamily="49" charset="0"/>
              </a:rPr>
              <a:t>This allows us to mimic multiple inheritance.</a:t>
            </a:r>
          </a:p>
        </p:txBody>
      </p:sp>
    </p:spTree>
    <p:extLst>
      <p:ext uri="{BB962C8B-B14F-4D97-AF65-F5344CB8AC3E}">
        <p14:creationId xmlns:p14="http://schemas.microsoft.com/office/powerpoint/2010/main" val="1470483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idx="4294967295"/>
          </p:nvPr>
        </p:nvSpPr>
        <p:spPr>
          <a:xfrm>
            <a:off x="2209800" y="228600"/>
            <a:ext cx="7772400" cy="609600"/>
          </a:xfrm>
          <a:noFill/>
        </p:spPr>
        <p:txBody>
          <a:bodyPr>
            <a:normAutofit fontScale="90000"/>
          </a:bodyPr>
          <a:lstStyle/>
          <a:p>
            <a:r>
              <a:rPr lang="en-US" altLang="en-US"/>
              <a:t>Example</a:t>
            </a:r>
          </a:p>
        </p:txBody>
      </p:sp>
      <p:sp>
        <p:nvSpPr>
          <p:cNvPr id="315396" name="Rectangle 3"/>
          <p:cNvSpPr>
            <a:spLocks noGrp="1" noChangeArrowheads="1"/>
          </p:cNvSpPr>
          <p:nvPr>
            <p:ph type="body" idx="4294967295"/>
          </p:nvPr>
        </p:nvSpPr>
        <p:spPr>
          <a:xfrm>
            <a:off x="1708732" y="1524000"/>
            <a:ext cx="8991600" cy="1981200"/>
          </a:xfrm>
          <a:noFill/>
        </p:spPr>
        <p:txBody>
          <a:bodyPr>
            <a:normAutofit fontScale="92500"/>
          </a:bodyPr>
          <a:lstStyle/>
          <a:p>
            <a:pPr marL="0" indent="0">
              <a:buNone/>
            </a:pPr>
            <a:r>
              <a:rPr lang="en-US" altLang="en-US" sz="2800" dirty="0"/>
              <a:t>You can now use the </a:t>
            </a:r>
            <a:r>
              <a:rPr lang="en-US" altLang="en-US" sz="2800" u="sng" dirty="0"/>
              <a:t>Edible</a:t>
            </a:r>
            <a:r>
              <a:rPr lang="en-US" altLang="en-US" sz="2800" dirty="0"/>
              <a:t> interface to specify whether an object is edible. This is accomplished by letting the class for the object implement this interface using the </a:t>
            </a:r>
            <a:r>
              <a:rPr lang="en-US" altLang="en-US" sz="2800" u="sng" dirty="0"/>
              <a:t>implements</a:t>
            </a:r>
            <a:r>
              <a:rPr lang="en-US" altLang="en-US" sz="2800" dirty="0"/>
              <a:t> keyword. For example, the classes </a:t>
            </a:r>
            <a:r>
              <a:rPr lang="en-US" altLang="en-US" sz="2800" u="sng" dirty="0"/>
              <a:t>Chicken</a:t>
            </a:r>
            <a:r>
              <a:rPr lang="en-US" altLang="en-US" sz="2800" dirty="0"/>
              <a:t> and </a:t>
            </a:r>
            <a:r>
              <a:rPr lang="en-US" altLang="en-US" sz="2800" u="sng" dirty="0"/>
              <a:t>Fruit</a:t>
            </a:r>
            <a:r>
              <a:rPr lang="en-US" altLang="en-US" sz="2800" dirty="0"/>
              <a:t> implement the </a:t>
            </a:r>
            <a:r>
              <a:rPr lang="en-US" altLang="en-US" sz="2800" u="sng" dirty="0"/>
              <a:t>Edible</a:t>
            </a:r>
            <a:r>
              <a:rPr lang="en-US" altLang="en-US" sz="2800" dirty="0"/>
              <a:t> interface.</a:t>
            </a:r>
          </a:p>
        </p:txBody>
      </p:sp>
      <p:sp>
        <p:nvSpPr>
          <p:cNvPr id="315401" name="Rectangle 9"/>
          <p:cNvSpPr>
            <a:spLocks noChangeArrowheads="1"/>
          </p:cNvSpPr>
          <p:nvPr/>
        </p:nvSpPr>
        <p:spPr bwMode="auto">
          <a:xfrm>
            <a:off x="1524001" y="2329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5400" name="Object 8"/>
          <p:cNvGraphicFramePr>
            <a:graphicFrameLocks noChangeAspect="1"/>
          </p:cNvGraphicFramePr>
          <p:nvPr/>
        </p:nvGraphicFramePr>
        <p:xfrm>
          <a:off x="2944091" y="3958937"/>
          <a:ext cx="6096000" cy="2566988"/>
        </p:xfrm>
        <a:graphic>
          <a:graphicData uri="http://schemas.openxmlformats.org/presentationml/2006/ole">
            <mc:AlternateContent xmlns:mc="http://schemas.openxmlformats.org/markup-compatibility/2006">
              <mc:Choice xmlns:v="urn:schemas-microsoft-com:vml" Requires="v">
                <p:oleObj spid="_x0000_s2054" name="Picture" r:id="rId3" imgW="4343400" imgH="1828800" progId="Word.Picture.8">
                  <p:embed/>
                </p:oleObj>
              </mc:Choice>
              <mc:Fallback>
                <p:oleObj name="Picture" r:id="rId3" imgW="4343400" imgH="1828800" progId="Word.Picture.8">
                  <p:embed/>
                  <p:pic>
                    <p:nvPicPr>
                      <p:cNvPr id="3154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091" y="3958937"/>
                        <a:ext cx="6096000" cy="25669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5778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416" y="366423"/>
            <a:ext cx="4667250" cy="1533761"/>
          </a:xfrm>
          <a:prstGeom prst="rect">
            <a:avLst/>
          </a:prstGeom>
        </p:spPr>
      </p:pic>
      <p:pic>
        <p:nvPicPr>
          <p:cNvPr id="3" name="Picture 2"/>
          <p:cNvPicPr>
            <a:picLocks noChangeAspect="1"/>
          </p:cNvPicPr>
          <p:nvPr/>
        </p:nvPicPr>
        <p:blipFill>
          <a:blip r:embed="rId3"/>
          <a:stretch>
            <a:fillRect/>
          </a:stretch>
        </p:blipFill>
        <p:spPr>
          <a:xfrm>
            <a:off x="2801216" y="4262772"/>
            <a:ext cx="4667250" cy="2333625"/>
          </a:xfrm>
          <a:prstGeom prst="rect">
            <a:avLst/>
          </a:prstGeom>
        </p:spPr>
      </p:pic>
      <p:pic>
        <p:nvPicPr>
          <p:cNvPr id="4" name="Picture 3"/>
          <p:cNvPicPr>
            <a:picLocks noChangeAspect="1"/>
          </p:cNvPicPr>
          <p:nvPr/>
        </p:nvPicPr>
        <p:blipFill>
          <a:blip r:embed="rId4"/>
          <a:stretch>
            <a:fillRect/>
          </a:stretch>
        </p:blipFill>
        <p:spPr>
          <a:xfrm>
            <a:off x="2801216" y="2144650"/>
            <a:ext cx="4667250" cy="1954961"/>
          </a:xfrm>
          <a:prstGeom prst="rect">
            <a:avLst/>
          </a:prstGeom>
        </p:spPr>
      </p:pic>
      <p:sp>
        <p:nvSpPr>
          <p:cNvPr id="9" name="Rectangle 6"/>
          <p:cNvSpPr>
            <a:spLocks noChangeArrowheads="1"/>
          </p:cNvSpPr>
          <p:nvPr/>
        </p:nvSpPr>
        <p:spPr bwMode="auto">
          <a:xfrm>
            <a:off x="5054600" y="228889"/>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3346844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2017485" y="109145"/>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1303996" y="2033380"/>
            <a:ext cx="8475473" cy="1368158"/>
          </a:xfrm>
          <a:prstGeom prst="rect">
            <a:avLst/>
          </a:prstGeom>
        </p:spPr>
      </p:pic>
      <p:pic>
        <p:nvPicPr>
          <p:cNvPr id="5" name="Picture 4"/>
          <p:cNvPicPr>
            <a:picLocks noChangeAspect="1"/>
          </p:cNvPicPr>
          <p:nvPr/>
        </p:nvPicPr>
        <p:blipFill>
          <a:blip r:embed="rId3"/>
          <a:stretch>
            <a:fillRect/>
          </a:stretch>
        </p:blipFill>
        <p:spPr>
          <a:xfrm>
            <a:off x="3105259" y="3486088"/>
            <a:ext cx="4872945" cy="3284826"/>
          </a:xfrm>
          <a:prstGeom prst="rect">
            <a:avLst/>
          </a:prstGeom>
        </p:spPr>
      </p:pic>
    </p:spTree>
    <p:extLst>
      <p:ext uri="{BB962C8B-B14F-4D97-AF65-F5344CB8AC3E}">
        <p14:creationId xmlns:p14="http://schemas.microsoft.com/office/powerpoint/2010/main" val="154230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7952-26F3-4DE2-972E-0B467D66A69D}"/>
              </a:ext>
            </a:extLst>
          </p:cNvPr>
          <p:cNvSpPr>
            <a:spLocks noGrp="1"/>
          </p:cNvSpPr>
          <p:nvPr>
            <p:ph type="title"/>
          </p:nvPr>
        </p:nvSpPr>
        <p:spPr/>
        <p:txBody>
          <a:bodyPr/>
          <a:lstStyle/>
          <a:p>
            <a:r>
              <a:rPr lang="en-US" dirty="0"/>
              <a:t>Changes</a:t>
            </a:r>
          </a:p>
        </p:txBody>
      </p:sp>
      <p:sp>
        <p:nvSpPr>
          <p:cNvPr id="3" name="Content Placeholder 2">
            <a:extLst>
              <a:ext uri="{FF2B5EF4-FFF2-40B4-BE49-F238E27FC236}">
                <a16:creationId xmlns:a16="http://schemas.microsoft.com/office/drawing/2014/main" id="{CBF123DA-B4E6-4D8B-84CC-5E58E50851F9}"/>
              </a:ext>
            </a:extLst>
          </p:cNvPr>
          <p:cNvSpPr>
            <a:spLocks noGrp="1"/>
          </p:cNvSpPr>
          <p:nvPr>
            <p:ph idx="1"/>
          </p:nvPr>
        </p:nvSpPr>
        <p:spPr/>
        <p:txBody>
          <a:bodyPr/>
          <a:lstStyle/>
          <a:p>
            <a:r>
              <a:rPr lang="en-US" dirty="0"/>
              <a:t>No midterm 2</a:t>
            </a:r>
          </a:p>
          <a:p>
            <a:r>
              <a:rPr lang="en-US" dirty="0"/>
              <a:t>Over the next week, I’ll post backup exams for those that missed the first exam. If anyone that took the first exam would like to try again, you may also try the backup exam and I’ll take your best score.</a:t>
            </a:r>
          </a:p>
          <a:p>
            <a:r>
              <a:rPr lang="en-US" dirty="0"/>
              <a:t>Final will be a take-home final exam. It’ll be submitted via D2L.</a:t>
            </a:r>
          </a:p>
          <a:p>
            <a:endParaRPr lang="en-US" dirty="0"/>
          </a:p>
        </p:txBody>
      </p:sp>
    </p:spTree>
    <p:extLst>
      <p:ext uri="{BB962C8B-B14F-4D97-AF65-F5344CB8AC3E}">
        <p14:creationId xmlns:p14="http://schemas.microsoft.com/office/powerpoint/2010/main" val="649764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idx="4294967295"/>
          </p:nvPr>
        </p:nvSpPr>
        <p:spPr>
          <a:xfrm>
            <a:off x="1676400" y="629427"/>
            <a:ext cx="8839200" cy="609600"/>
          </a:xfrm>
        </p:spPr>
        <p:txBody>
          <a:bodyPr>
            <a:normAutofit fontScale="90000"/>
          </a:bodyPr>
          <a:lstStyle/>
          <a:p>
            <a:r>
              <a:rPr lang="en-US" altLang="en-US" dirty="0"/>
              <a:t>Omitting Modifiers in Interfaces</a:t>
            </a:r>
            <a:endParaRPr lang="en-US" altLang="en-US" b="1" dirty="0">
              <a:latin typeface="Courier" charset="0"/>
            </a:endParaRPr>
          </a:p>
        </p:txBody>
      </p:sp>
      <p:sp>
        <p:nvSpPr>
          <p:cNvPr id="316420" name="Rectangle 3"/>
          <p:cNvSpPr>
            <a:spLocks noGrp="1" noChangeArrowheads="1"/>
          </p:cNvSpPr>
          <p:nvPr>
            <p:ph type="body" idx="4294967295"/>
          </p:nvPr>
        </p:nvSpPr>
        <p:spPr>
          <a:xfrm>
            <a:off x="1676400" y="1567381"/>
            <a:ext cx="8839200" cy="1447800"/>
          </a:xfrm>
        </p:spPr>
        <p:txBody>
          <a:bodyPr>
            <a:normAutofit/>
          </a:bodyPr>
          <a:lstStyle/>
          <a:p>
            <a:pPr marL="114300" lvl="1" indent="0">
              <a:spcAft>
                <a:spcPts val="1200"/>
              </a:spcAft>
              <a:buNone/>
            </a:pPr>
            <a:r>
              <a:rPr lang="en-US" altLang="en-US" sz="2600" dirty="0">
                <a:cs typeface="Times New Roman" panose="02020603050405020304" pitchFamily="18" charset="0"/>
              </a:rPr>
              <a:t>All data fields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final</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static</a:t>
            </a:r>
            <a:r>
              <a:rPr lang="en-US" altLang="en-US" sz="2600" dirty="0">
                <a:cs typeface="Times New Roman" panose="02020603050405020304" pitchFamily="18" charset="0"/>
              </a:rPr>
              <a:t> and all methods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abstract</a:t>
            </a:r>
            <a:r>
              <a:rPr lang="en-US" altLang="en-US" sz="2600" i="1" dirty="0">
                <a:cs typeface="Times New Roman" panose="02020603050405020304" pitchFamily="18" charset="0"/>
              </a:rPr>
              <a:t> </a:t>
            </a:r>
            <a:r>
              <a:rPr lang="en-US" altLang="en-US" sz="2600" dirty="0">
                <a:cs typeface="Times New Roman" panose="02020603050405020304" pitchFamily="18" charset="0"/>
              </a:rPr>
              <a:t>in an interface. For this reason, these modifiers can be omitted, as shown below:</a:t>
            </a:r>
          </a:p>
        </p:txBody>
      </p:sp>
      <p:sp>
        <p:nvSpPr>
          <p:cNvPr id="316421" name="Rectangle 5"/>
          <p:cNvSpPr>
            <a:spLocks noChangeArrowheads="1"/>
          </p:cNvSpPr>
          <p:nvPr/>
        </p:nvSpPr>
        <p:spPr bwMode="auto">
          <a:xfrm>
            <a:off x="4052888" y="3062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16422" name="Object 4"/>
          <p:cNvGraphicFramePr>
            <a:graphicFrameLocks noChangeAspect="1"/>
          </p:cNvGraphicFramePr>
          <p:nvPr/>
        </p:nvGraphicFramePr>
        <p:xfrm>
          <a:off x="2398712" y="3567962"/>
          <a:ext cx="7394575" cy="1327150"/>
        </p:xfrm>
        <a:graphic>
          <a:graphicData uri="http://schemas.openxmlformats.org/presentationml/2006/ole">
            <mc:AlternateContent xmlns:mc="http://schemas.openxmlformats.org/markup-compatibility/2006">
              <mc:Choice xmlns:v="urn:schemas-microsoft-com:vml" Requires="v">
                <p:oleObj spid="_x0000_s3078" name="Picture" r:id="rId3" imgW="4225320" imgH="754200" progId="Word.Picture.8">
                  <p:embed/>
                </p:oleObj>
              </mc:Choice>
              <mc:Fallback>
                <p:oleObj name="Picture" r:id="rId3" imgW="4225320" imgH="754200" progId="Word.Picture.8">
                  <p:embed/>
                  <p:pic>
                    <p:nvPicPr>
                      <p:cNvPr id="3164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2" y="3567962"/>
                        <a:ext cx="7394575" cy="1327150"/>
                      </a:xfrm>
                      <a:prstGeom prst="rect">
                        <a:avLst/>
                      </a:prstGeom>
                      <a:solidFill>
                        <a:schemeClr val="tx1"/>
                      </a:solidFill>
                    </p:spPr>
                  </p:pic>
                </p:oleObj>
              </mc:Fallback>
            </mc:AlternateContent>
          </a:graphicData>
        </a:graphic>
      </p:graphicFrame>
      <p:sp>
        <p:nvSpPr>
          <p:cNvPr id="316423" name="Rectangle 6"/>
          <p:cNvSpPr>
            <a:spLocks noChangeArrowheads="1"/>
          </p:cNvSpPr>
          <p:nvPr/>
        </p:nvSpPr>
        <p:spPr bwMode="auto">
          <a:xfrm>
            <a:off x="1818168" y="5188688"/>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600" dirty="0">
                <a:cs typeface="Times New Roman" panose="02020603050405020304" pitchFamily="18" charset="0"/>
              </a:rPr>
              <a:t>A constant defined in an interface can be accessed using syntax </a:t>
            </a:r>
            <a:r>
              <a:rPr lang="en-US" altLang="en-US" sz="2600" u="sng" dirty="0" err="1">
                <a:cs typeface="Times New Roman" panose="02020603050405020304" pitchFamily="18" charset="0"/>
              </a:rPr>
              <a:t>InterfaceName.CONSTANT_NAME</a:t>
            </a:r>
            <a:r>
              <a:rPr lang="en-US" altLang="en-US" sz="2600" dirty="0">
                <a:cs typeface="Times New Roman" panose="02020603050405020304" pitchFamily="18" charset="0"/>
              </a:rPr>
              <a:t> (e.g., </a:t>
            </a:r>
            <a:r>
              <a:rPr lang="en-US" altLang="en-US" sz="2600" u="sng" dirty="0">
                <a:cs typeface="Times New Roman" panose="02020603050405020304" pitchFamily="18" charset="0"/>
              </a:rPr>
              <a:t>T1.K</a:t>
            </a:r>
            <a:r>
              <a:rPr lang="en-US" altLang="en-US" sz="2600" dirty="0">
                <a:cs typeface="Times New Roman" panose="02020603050405020304" pitchFamily="18" charset="0"/>
              </a:rPr>
              <a:t>). </a:t>
            </a:r>
          </a:p>
        </p:txBody>
      </p:sp>
    </p:spTree>
    <p:extLst>
      <p:ext uri="{BB962C8B-B14F-4D97-AF65-F5344CB8AC3E}">
        <p14:creationId xmlns:p14="http://schemas.microsoft.com/office/powerpoint/2010/main" val="2107345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ChangeArrowheads="1"/>
          </p:cNvSpPr>
          <p:nvPr>
            <p:ph type="title" idx="4294967295"/>
          </p:nvPr>
        </p:nvSpPr>
        <p:spPr>
          <a:xfrm>
            <a:off x="2209800" y="0"/>
            <a:ext cx="7772400" cy="1143000"/>
          </a:xfrm>
        </p:spPr>
        <p:txBody>
          <a:bodyPr>
            <a:normAutofit fontScale="90000"/>
          </a:bodyPr>
          <a:lstStyle/>
          <a:p>
            <a:r>
              <a:rPr lang="en-US" altLang="en-US" dirty="0"/>
              <a:t>Interfaces vs. Abstract Classes</a:t>
            </a:r>
            <a:endParaRPr lang="en-US" altLang="en-US" b="1" dirty="0">
              <a:latin typeface="Courier" charset="0"/>
            </a:endParaRPr>
          </a:p>
        </p:txBody>
      </p:sp>
      <p:sp>
        <p:nvSpPr>
          <p:cNvPr id="334852" name="Rectangle 3"/>
          <p:cNvSpPr>
            <a:spLocks noGrp="1" noChangeArrowheads="1"/>
          </p:cNvSpPr>
          <p:nvPr>
            <p:ph type="body" idx="4294967295"/>
          </p:nvPr>
        </p:nvSpPr>
        <p:spPr>
          <a:xfrm>
            <a:off x="1752600" y="1284515"/>
            <a:ext cx="8686800" cy="1905000"/>
          </a:xfrm>
        </p:spPr>
        <p:txBody>
          <a:bodyPr>
            <a:normAutofit lnSpcReduction="10000"/>
          </a:bodyPr>
          <a:lstStyle/>
          <a:p>
            <a:pPr marL="114300" lvl="1" indent="0">
              <a:lnSpc>
                <a:spcPct val="90000"/>
              </a:lnSpc>
              <a:spcAft>
                <a:spcPts val="1200"/>
              </a:spcAft>
              <a:buNone/>
            </a:pPr>
            <a:r>
              <a:rPr lang="en-US" altLang="en-US" sz="2400" dirty="0"/>
              <a:t>In an interface, the data must be constants; an abstract class can have all types of data.</a:t>
            </a:r>
          </a:p>
          <a:p>
            <a:pPr marL="114300" lvl="1" indent="0">
              <a:lnSpc>
                <a:spcPct val="90000"/>
              </a:lnSpc>
              <a:spcAft>
                <a:spcPts val="1200"/>
              </a:spcAft>
              <a:buNone/>
            </a:pPr>
            <a:r>
              <a:rPr lang="en-US" altLang="en-US" sz="2400" dirty="0"/>
              <a:t>Each method in an interface has only a signature without implementation; an abstract class can have concrete methods.</a:t>
            </a:r>
          </a:p>
        </p:txBody>
      </p:sp>
      <p:sp>
        <p:nvSpPr>
          <p:cNvPr id="334853" name="Rectangle 4"/>
          <p:cNvSpPr>
            <a:spLocks noChangeArrowheads="1"/>
          </p:cNvSpPr>
          <p:nvPr/>
        </p:nvSpPr>
        <p:spPr bwMode="auto">
          <a:xfrm>
            <a:off x="1524001" y="2315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65651" name="Group 83"/>
          <p:cNvGraphicFramePr>
            <a:graphicFrameLocks noGrp="1"/>
          </p:cNvGraphicFramePr>
          <p:nvPr/>
        </p:nvGraphicFramePr>
        <p:xfrm>
          <a:off x="2019300" y="3516086"/>
          <a:ext cx="8153400" cy="3048001"/>
        </p:xfrm>
        <a:graphic>
          <a:graphicData uri="http://schemas.openxmlformats.org/drawingml/2006/table">
            <a:tbl>
              <a:tblPr/>
              <a:tblGrid>
                <a:gridCol w="985838">
                  <a:extLst>
                    <a:ext uri="{9D8B030D-6E8A-4147-A177-3AD203B41FA5}">
                      <a16:colId xmlns:a16="http://schemas.microsoft.com/office/drawing/2014/main" val="20000"/>
                    </a:ext>
                  </a:extLst>
                </a:gridCol>
                <a:gridCol w="1601787">
                  <a:extLst>
                    <a:ext uri="{9D8B030D-6E8A-4147-A177-3AD203B41FA5}">
                      <a16:colId xmlns:a16="http://schemas.microsoft.com/office/drawing/2014/main" val="20001"/>
                    </a:ext>
                  </a:extLst>
                </a:gridCol>
                <a:gridCol w="3584575">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40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Variables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Constructors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Methods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0"/>
                  </a:ext>
                </a:extLst>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Abstract class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a:ln>
                            <a:noFill/>
                          </a:ln>
                          <a:solidFill>
                            <a:schemeClr val="bg2"/>
                          </a:solidFill>
                          <a:effectLst/>
                          <a:latin typeface="Times New Roman" pitchFamily="18" charset="0"/>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1"/>
                  </a:ext>
                </a:extLst>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Interface</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All variables must be </a:t>
                      </a:r>
                      <a:r>
                        <a:rPr kumimoji="0" lang="en-US" sz="1600" b="0" i="0" u="sng" strike="noStrike" cap="none" normalizeH="0" baseline="0">
                          <a:ln>
                            <a:noFill/>
                          </a:ln>
                          <a:solidFill>
                            <a:schemeClr val="bg2"/>
                          </a:solidFill>
                          <a:effectLst/>
                          <a:latin typeface="Times New Roman" pitchFamily="18" charset="0"/>
                          <a:cs typeface="Times New Roman" pitchFamily="18" charset="0"/>
                        </a:rPr>
                        <a:t>public</a:t>
                      </a:r>
                      <a:r>
                        <a:rPr kumimoji="0" lang="en-US" sz="1600" b="0" i="0" u="none" strike="noStrike" cap="none" normalizeH="0" baseline="0">
                          <a:ln>
                            <a:noFill/>
                          </a:ln>
                          <a:solidFill>
                            <a:schemeClr val="bg2"/>
                          </a:solidFill>
                          <a:effectLst/>
                          <a:latin typeface="Times New Roman" pitchFamily="18" charset="0"/>
                          <a:cs typeface="Times New Roman" pitchFamily="18" charset="0"/>
                        </a:rPr>
                        <a:t> </a:t>
                      </a:r>
                      <a:r>
                        <a:rPr kumimoji="0" lang="en-US" sz="1600" b="0" i="0" u="sng" strike="noStrike" cap="none" normalizeH="0" baseline="0">
                          <a:ln>
                            <a:noFill/>
                          </a:ln>
                          <a:solidFill>
                            <a:schemeClr val="bg2"/>
                          </a:solidFill>
                          <a:effectLst/>
                          <a:latin typeface="Times New Roman" pitchFamily="18" charset="0"/>
                          <a:cs typeface="Times New Roman" pitchFamily="18" charset="0"/>
                        </a:rPr>
                        <a:t>static</a:t>
                      </a:r>
                      <a:r>
                        <a:rPr kumimoji="0" lang="en-US" sz="1600" b="0" i="0" u="none" strike="noStrike" cap="none" normalizeH="0" baseline="0">
                          <a:ln>
                            <a:noFill/>
                          </a:ln>
                          <a:solidFill>
                            <a:schemeClr val="bg2"/>
                          </a:solidFill>
                          <a:effectLst/>
                          <a:latin typeface="Times New Roman" pitchFamily="18" charset="0"/>
                          <a:cs typeface="Times New Roman" pitchFamily="18" charset="0"/>
                        </a:rPr>
                        <a:t> </a:t>
                      </a:r>
                      <a:r>
                        <a:rPr kumimoji="0" lang="en-US" sz="1600" b="0" i="0" u="sng" strike="noStrike" cap="none" normalizeH="0" baseline="0">
                          <a:ln>
                            <a:noFill/>
                          </a:ln>
                          <a:solidFill>
                            <a:schemeClr val="bg2"/>
                          </a:solidFill>
                          <a:effectLst/>
                          <a:latin typeface="Times New Roman" pitchFamily="18" charset="0"/>
                          <a:cs typeface="Times New Roman" pitchFamily="18" charset="0"/>
                        </a:rPr>
                        <a:t>final</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constructors. An interface cannot be instantiated using the new operator.</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a:ln>
                            <a:noFill/>
                          </a:ln>
                          <a:solidFill>
                            <a:schemeClr val="bg2"/>
                          </a:solidFill>
                          <a:effectLst/>
                          <a:latin typeface="Times New Roman" pitchFamily="18" charset="0"/>
                          <a:cs typeface="Times New Roman" pitchFamily="18" charset="0"/>
                        </a:rPr>
                        <a:t>All methods must be public abstract instance methods </a:t>
                      </a:r>
                      <a:endParaRPr kumimoji="0" lang="en-US" sz="36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bl>
          </a:graphicData>
        </a:graphic>
      </p:graphicFrame>
      <p:sp>
        <p:nvSpPr>
          <p:cNvPr id="334876" name="Rectangle 82"/>
          <p:cNvSpPr>
            <a:spLocks noChangeArrowheads="1"/>
          </p:cNvSpPr>
          <p:nvPr/>
        </p:nvSpPr>
        <p:spPr bwMode="auto">
          <a:xfrm>
            <a:off x="1524001" y="40808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886200" algn="l"/>
              </a:tabLst>
              <a:defRPr sz="2400">
                <a:solidFill>
                  <a:schemeClr val="tx1"/>
                </a:solidFill>
                <a:latin typeface="Times New Roman" panose="02020603050405020304" pitchFamily="18" charset="0"/>
              </a:defRPr>
            </a:lvl1pPr>
            <a:lvl2pPr marL="742950" indent="-285750">
              <a:tabLst>
                <a:tab pos="2286000" algn="l"/>
                <a:tab pos="3886200" algn="l"/>
              </a:tabLst>
              <a:defRPr sz="2400">
                <a:solidFill>
                  <a:schemeClr val="tx1"/>
                </a:solidFill>
                <a:latin typeface="Times New Roman" panose="02020603050405020304" pitchFamily="18" charset="0"/>
              </a:defRPr>
            </a:lvl2pPr>
            <a:lvl3pPr marL="1143000" indent="-228600">
              <a:tabLst>
                <a:tab pos="2286000" algn="l"/>
                <a:tab pos="3886200" algn="l"/>
              </a:tabLst>
              <a:defRPr sz="2400">
                <a:solidFill>
                  <a:schemeClr val="tx1"/>
                </a:solidFill>
                <a:latin typeface="Times New Roman" panose="02020603050405020304" pitchFamily="18" charset="0"/>
              </a:defRPr>
            </a:lvl3pPr>
            <a:lvl4pPr marL="1600200" indent="-228600">
              <a:tabLst>
                <a:tab pos="2286000" algn="l"/>
                <a:tab pos="3886200" algn="l"/>
              </a:tabLst>
              <a:defRPr sz="2400">
                <a:solidFill>
                  <a:schemeClr val="tx1"/>
                </a:solidFill>
                <a:latin typeface="Times New Roman" panose="02020603050405020304" pitchFamily="18" charset="0"/>
              </a:defRPr>
            </a:lvl4pPr>
            <a:lvl5pPr marL="2057400" indent="-228600">
              <a:tabLst>
                <a:tab pos="2286000" algn="l"/>
                <a:tab pos="3886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145798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a:t>Interfaces vs. Abstract Classes, cont.</a:t>
            </a:r>
            <a:endParaRPr lang="en-US" altLang="en-US" b="1">
              <a:latin typeface="Courier" charset="0"/>
            </a:endParaRPr>
          </a:p>
        </p:txBody>
      </p:sp>
      <p:sp>
        <p:nvSpPr>
          <p:cNvPr id="335876"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35877" name="Object 4"/>
          <p:cNvGraphicFramePr>
            <a:graphicFrameLocks noChangeAspect="1"/>
          </p:cNvGraphicFramePr>
          <p:nvPr/>
        </p:nvGraphicFramePr>
        <p:xfrm>
          <a:off x="2438400" y="3048000"/>
          <a:ext cx="7543800" cy="2835275"/>
        </p:xfrm>
        <a:graphic>
          <a:graphicData uri="http://schemas.openxmlformats.org/presentationml/2006/ole">
            <mc:AlternateContent xmlns:mc="http://schemas.openxmlformats.org/markup-compatibility/2006">
              <mc:Choice xmlns:v="urn:schemas-microsoft-com:vml" Requires="v">
                <p:oleObj spid="_x0000_s4102" name="Picture" r:id="rId3" imgW="4114800" imgH="1542960" progId="Word.Picture.8">
                  <p:embed/>
                </p:oleObj>
              </mc:Choice>
              <mc:Fallback>
                <p:oleObj name="Picture" r:id="rId3" imgW="4114800" imgH="1542960" progId="Word.Picture.8">
                  <p:embed/>
                  <p:pic>
                    <p:nvPicPr>
                      <p:cNvPr id="3358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7543800" cy="2835275"/>
                      </a:xfrm>
                      <a:prstGeom prst="rect">
                        <a:avLst/>
                      </a:prstGeom>
                      <a:solidFill>
                        <a:schemeClr val="tx1"/>
                      </a:solidFill>
                    </p:spPr>
                  </p:pic>
                </p:oleObj>
              </mc:Fallback>
            </mc:AlternateContent>
          </a:graphicData>
        </a:graphic>
      </p:graphicFrame>
      <p:sp>
        <p:nvSpPr>
          <p:cNvPr id="335878" name="Rectangle 5"/>
          <p:cNvSpPr>
            <a:spLocks noGrp="1" noChangeArrowheads="1"/>
          </p:cNvSpPr>
          <p:nvPr>
            <p:ph type="body" idx="4294967295"/>
          </p:nvPr>
        </p:nvSpPr>
        <p:spPr>
          <a:xfrm>
            <a:off x="1676400" y="6172200"/>
            <a:ext cx="8763000" cy="685800"/>
          </a:xfrm>
          <a:noFill/>
        </p:spPr>
        <p:txBody>
          <a:bodyPr>
            <a:normAutofit fontScale="85000" lnSpcReduction="10000"/>
          </a:bodyPr>
          <a:lstStyle/>
          <a:p>
            <a:pPr marL="114300" lvl="1" indent="0">
              <a:lnSpc>
                <a:spcPct val="90000"/>
              </a:lnSpc>
              <a:spcAft>
                <a:spcPts val="1200"/>
              </a:spcAft>
              <a:buNone/>
            </a:pPr>
            <a:r>
              <a:rPr lang="en-US" altLang="en-US" sz="2000" dirty="0">
                <a:cs typeface="Courier New" panose="02070309020205020404" pitchFamily="49" charset="0"/>
              </a:rPr>
              <a:t>Suppose that c is an instance of Class2. c is also an instance of Object, Class1, Interface1, Interface1_1, Interface1_2, Interface2_1, and Interface2_2.</a:t>
            </a:r>
            <a:endParaRPr lang="en-US" altLang="en-US" sz="2000" dirty="0">
              <a:cs typeface="Times New Roman" panose="02020603050405020304" pitchFamily="18" charset="0"/>
            </a:endParaRPr>
          </a:p>
        </p:txBody>
      </p:sp>
      <p:sp>
        <p:nvSpPr>
          <p:cNvPr id="335879" name="Rectangle 7"/>
          <p:cNvSpPr>
            <a:spLocks noChangeArrowheads="1"/>
          </p:cNvSpPr>
          <p:nvPr/>
        </p:nvSpPr>
        <p:spPr bwMode="auto">
          <a:xfrm>
            <a:off x="1676400" y="9144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000" dirty="0">
                <a:cs typeface="Courier New" panose="02070309020205020404" pitchFamily="49" charset="0"/>
              </a:rPr>
              <a:t>All classes share a single root, the </a:t>
            </a:r>
            <a:r>
              <a:rPr lang="en-US" altLang="en-US" sz="2000" u="sng" dirty="0">
                <a:cs typeface="Courier New" panose="02070309020205020404" pitchFamily="49" charset="0"/>
              </a:rPr>
              <a:t>Object</a:t>
            </a:r>
            <a:r>
              <a:rPr lang="en-US" altLang="en-US" sz="2000" dirty="0">
                <a:cs typeface="Courier New" panose="02070309020205020404" pitchFamily="49" charset="0"/>
              </a:rPr>
              <a:t> class, but there is no single root for interfaces. Like a class, an interface also defines a type. A variable of an interface type can reference any instance of the class that implements the interface. If a class implements an interface, this interface plays the same role as a superclass. You can use an interface as a data type and cast a variable of an interface type to its subclass, and vice versa.</a:t>
            </a:r>
            <a:r>
              <a:rPr lang="en-US" altLang="en-US" sz="2000" dirty="0"/>
              <a:t> </a:t>
            </a:r>
          </a:p>
        </p:txBody>
      </p:sp>
    </p:spTree>
    <p:extLst>
      <p:ext uri="{BB962C8B-B14F-4D97-AF65-F5344CB8AC3E}">
        <p14:creationId xmlns:p14="http://schemas.microsoft.com/office/powerpoint/2010/main" val="1316421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sz="4000">
                <a:cs typeface="Courier New" panose="02070309020205020404" pitchFamily="49" charset="0"/>
              </a:rPr>
              <a:t>Caution: </a:t>
            </a:r>
            <a:r>
              <a:rPr lang="en-US" altLang="en-US" sz="4000">
                <a:cs typeface="Times New Roman" panose="02020603050405020304" pitchFamily="18" charset="0"/>
              </a:rPr>
              <a:t>conflict interfaces</a:t>
            </a:r>
            <a:r>
              <a:rPr lang="en-US" altLang="en-US" sz="4000">
                <a:cs typeface="Courier New" panose="02070309020205020404" pitchFamily="49" charset="0"/>
              </a:rPr>
              <a:t> </a:t>
            </a:r>
          </a:p>
        </p:txBody>
      </p:sp>
      <p:sp>
        <p:nvSpPr>
          <p:cNvPr id="336900"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6901" name="Rectangle 4"/>
          <p:cNvSpPr>
            <a:spLocks noGrp="1" noChangeArrowheads="1"/>
          </p:cNvSpPr>
          <p:nvPr>
            <p:ph type="body" idx="4294967295"/>
          </p:nvPr>
        </p:nvSpPr>
        <p:spPr>
          <a:xfrm>
            <a:off x="1676400" y="1828800"/>
            <a:ext cx="8686800" cy="4267200"/>
          </a:xfrm>
          <a:noFill/>
        </p:spPr>
        <p:txBody>
          <a:bodyPr>
            <a:normAutofit/>
          </a:bodyPr>
          <a:lstStyle/>
          <a:p>
            <a:pPr marL="114300" lvl="1" indent="0">
              <a:spcAft>
                <a:spcPts val="1200"/>
              </a:spcAft>
              <a:buNone/>
            </a:pPr>
            <a:r>
              <a:rPr lang="en-US" altLang="en-US" sz="3200"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 will be detected by the compiler.</a:t>
            </a:r>
            <a:r>
              <a:rPr lang="en-US" altLang="en-US" sz="3200" dirty="0">
                <a:cs typeface="Courier New" panose="02070309020205020404" pitchFamily="49" charset="0"/>
              </a:rPr>
              <a:t> </a:t>
            </a:r>
          </a:p>
        </p:txBody>
      </p:sp>
    </p:spTree>
    <p:extLst>
      <p:ext uri="{BB962C8B-B14F-4D97-AF65-F5344CB8AC3E}">
        <p14:creationId xmlns:p14="http://schemas.microsoft.com/office/powerpoint/2010/main" val="702420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idx="4294967295"/>
          </p:nvPr>
        </p:nvSpPr>
        <p:spPr>
          <a:xfrm>
            <a:off x="1765479" y="564524"/>
            <a:ext cx="8763000" cy="1174124"/>
          </a:xfrm>
        </p:spPr>
        <p:txBody>
          <a:bodyPr>
            <a:normAutofit fontScale="90000"/>
          </a:bodyPr>
          <a:lstStyle/>
          <a:p>
            <a:r>
              <a:rPr lang="en-US" altLang="en-US" sz="4000" dirty="0">
                <a:cs typeface="Courier New" panose="02070309020205020404" pitchFamily="49" charset="0"/>
              </a:rPr>
              <a:t>Whether to use an interface or a class?</a:t>
            </a:r>
            <a:endParaRPr lang="en-US" altLang="en-US" sz="4000" dirty="0"/>
          </a:p>
        </p:txBody>
      </p:sp>
      <p:sp>
        <p:nvSpPr>
          <p:cNvPr id="337924"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25" name="Rectangle 5"/>
          <p:cNvSpPr>
            <a:spLocks noGrp="1" noChangeArrowheads="1"/>
          </p:cNvSpPr>
          <p:nvPr>
            <p:ph type="body" idx="4294967295"/>
          </p:nvPr>
        </p:nvSpPr>
        <p:spPr>
          <a:xfrm>
            <a:off x="1598053" y="2061693"/>
            <a:ext cx="8686800" cy="4455017"/>
          </a:xfrm>
          <a:noFill/>
        </p:spPr>
        <p:txBody>
          <a:bodyPr>
            <a:normAutofit/>
          </a:bodyPr>
          <a:lstStyle/>
          <a:p>
            <a:pPr marL="114300" lvl="1" indent="0">
              <a:spcAft>
                <a:spcPts val="1200"/>
              </a:spcAft>
              <a:buNone/>
            </a:pPr>
            <a:r>
              <a:rPr lang="en-US" altLang="en-US" sz="24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So their relationship should be modeled using class inheritance. A weak is-a relationship, also known as an is-kind-of relationship, indicates that an object possesses a certain property. A weak is-a relationship can be modeled using interfaces. </a:t>
            </a:r>
          </a:p>
        </p:txBody>
      </p:sp>
    </p:spTree>
    <p:extLst>
      <p:ext uri="{BB962C8B-B14F-4D97-AF65-F5344CB8AC3E}">
        <p14:creationId xmlns:p14="http://schemas.microsoft.com/office/powerpoint/2010/main" val="3836640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lnSpcReduction="10000"/>
          </a:bodyPr>
          <a:lstStyle/>
          <a:p>
            <a:r>
              <a:rPr lang="en-US" sz="2400" dirty="0"/>
              <a:t>To this point, we’ve discussed interfaces as they have been through </a:t>
            </a:r>
            <a:r>
              <a:rPr lang="en-US" sz="2400" dirty="0" err="1"/>
              <a:t>JDK</a:t>
            </a:r>
            <a:r>
              <a:rPr lang="en-US" sz="2400" dirty="0"/>
              <a:t> 7.</a:t>
            </a:r>
          </a:p>
          <a:p>
            <a:endParaRPr lang="en-US" sz="2400" dirty="0"/>
          </a:p>
          <a:p>
            <a:r>
              <a:rPr lang="en-US" sz="2400" dirty="0"/>
              <a:t>In </a:t>
            </a:r>
            <a:r>
              <a:rPr lang="en-US" sz="2400" dirty="0" err="1"/>
              <a:t>JDK</a:t>
            </a:r>
            <a:r>
              <a:rPr lang="en-US" sz="2400" dirty="0"/>
              <a:t> 8, we introduced a minor, but important change, when it comes to interfaces.</a:t>
            </a:r>
          </a:p>
          <a:p>
            <a:endParaRPr lang="en-US" sz="2400" dirty="0"/>
          </a:p>
          <a:p>
            <a:r>
              <a:rPr lang="en-US" sz="2400" dirty="0" err="1"/>
              <a:t>JDK</a:t>
            </a:r>
            <a:r>
              <a:rPr lang="en-US" sz="2400" dirty="0"/>
              <a:t> 8 introduced the idea of the default method. A default method is one we define in an interface. Instead of being a simple declaration, it serves as a method with a default implementation that may or may not be overridden later.</a:t>
            </a:r>
          </a:p>
        </p:txBody>
      </p:sp>
    </p:spTree>
    <p:extLst>
      <p:ext uri="{BB962C8B-B14F-4D97-AF65-F5344CB8AC3E}">
        <p14:creationId xmlns:p14="http://schemas.microsoft.com/office/powerpoint/2010/main" val="287478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a:bodyPr>
          <a:lstStyle/>
          <a:p>
            <a:r>
              <a:rPr lang="en-US" sz="2400" dirty="0"/>
              <a:t>Why did java introduce the default method? Let’s look at </a:t>
            </a:r>
            <a:r>
              <a:rPr lang="en-US" sz="2400"/>
              <a:t>an example.</a:t>
            </a:r>
            <a:endParaRPr lang="en-US" sz="2400" dirty="0"/>
          </a:p>
        </p:txBody>
      </p:sp>
    </p:spTree>
    <p:extLst>
      <p:ext uri="{BB962C8B-B14F-4D97-AF65-F5344CB8AC3E}">
        <p14:creationId xmlns:p14="http://schemas.microsoft.com/office/powerpoint/2010/main" val="1724073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420586" y="337571"/>
            <a:ext cx="7772400" cy="914400"/>
          </a:xfrm>
        </p:spPr>
        <p:txBody>
          <a:bodyPr/>
          <a:lstStyle/>
          <a:p>
            <a:r>
              <a:rPr lang="en-US" altLang="en-US" dirty="0"/>
              <a:t>Array of Objects, cont.</a:t>
            </a:r>
          </a:p>
        </p:txBody>
      </p:sp>
      <p:sp>
        <p:nvSpPr>
          <p:cNvPr id="373763" name="Rectangle 3"/>
          <p:cNvSpPr>
            <a:spLocks noChangeArrowheads="1"/>
          </p:cNvSpPr>
          <p:nvPr/>
        </p:nvSpPr>
        <p:spPr bwMode="auto">
          <a:xfrm>
            <a:off x="4122738" y="28844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3764" name="Rectangle 4"/>
          <p:cNvSpPr>
            <a:spLocks noGrp="1" noChangeArrowheads="1"/>
          </p:cNvSpPr>
          <p:nvPr>
            <p:ph type="body" idx="1"/>
          </p:nvPr>
        </p:nvSpPr>
        <p:spPr>
          <a:xfrm>
            <a:off x="1077686" y="1491343"/>
            <a:ext cx="8458200" cy="4038600"/>
          </a:xfrm>
          <a:noFill/>
          <a:ln/>
        </p:spPr>
        <p:txBody>
          <a:bodyPr/>
          <a:lstStyle/>
          <a:p>
            <a:pPr>
              <a:buFont typeface="Monotype Sorts" pitchFamily="2" charset="2"/>
              <a:buNone/>
            </a:pPr>
            <a:r>
              <a:rPr lang="en-US" altLang="en-US" sz="4000" dirty="0"/>
              <a:t>Summarizing the areas of the circles</a:t>
            </a:r>
          </a:p>
          <a:p>
            <a:pPr>
              <a:buFont typeface="Monotype Sorts" pitchFamily="2" charset="2"/>
              <a:buNone/>
            </a:pPr>
            <a:r>
              <a:rPr lang="en-US" altLang="en-US" sz="3400" dirty="0"/>
              <a:t> </a:t>
            </a:r>
          </a:p>
        </p:txBody>
      </p:sp>
      <p:pic>
        <p:nvPicPr>
          <p:cNvPr id="3" name="Picture 2"/>
          <p:cNvPicPr>
            <a:picLocks noChangeAspect="1"/>
          </p:cNvPicPr>
          <p:nvPr/>
        </p:nvPicPr>
        <p:blipFill>
          <a:blip r:embed="rId2"/>
          <a:stretch>
            <a:fillRect/>
          </a:stretch>
        </p:blipFill>
        <p:spPr>
          <a:xfrm>
            <a:off x="1503587" y="2884488"/>
            <a:ext cx="8565697" cy="3818443"/>
          </a:xfrm>
          <a:prstGeom prst="rect">
            <a:avLst/>
          </a:prstGeom>
        </p:spPr>
      </p:pic>
    </p:spTree>
    <p:extLst>
      <p:ext uri="{BB962C8B-B14F-4D97-AF65-F5344CB8AC3E}">
        <p14:creationId xmlns:p14="http://schemas.microsoft.com/office/powerpoint/2010/main" val="3007087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altLang="en-US" dirty="0"/>
              <a:t>You can create an array to store objects. But the array’s size is fixed once the array is created. Java provides the </a:t>
            </a:r>
            <a:r>
              <a:rPr lang="en-US" altLang="en-US" u="sng" dirty="0"/>
              <a:t>ArrayList</a:t>
            </a:r>
            <a:r>
              <a:rPr lang="en-US" altLang="en-US" dirty="0"/>
              <a:t> class that can be used to store an unlimited number of objects. </a:t>
            </a:r>
          </a:p>
          <a:p>
            <a:endParaRPr lang="en-US" altLang="en-US" dirty="0"/>
          </a:p>
          <a:p>
            <a:r>
              <a:rPr lang="en-US" dirty="0"/>
              <a:t>We have dealt with this fact through a few of the labs/assignments. We have handled it by including that counter variable to keep track of the actual amount of objects added/created.</a:t>
            </a:r>
          </a:p>
          <a:p>
            <a:endParaRPr lang="en-US" dirty="0"/>
          </a:p>
        </p:txBody>
      </p:sp>
    </p:spTree>
    <p:extLst>
      <p:ext uri="{BB962C8B-B14F-4D97-AF65-F5344CB8AC3E}">
        <p14:creationId xmlns:p14="http://schemas.microsoft.com/office/powerpoint/2010/main" val="1181590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2209800" y="152400"/>
            <a:ext cx="7772400" cy="762000"/>
          </a:xfrm>
          <a:noFill/>
          <a:ln/>
        </p:spPr>
        <p:txBody>
          <a:bodyPr/>
          <a:lstStyle/>
          <a:p>
            <a:r>
              <a:rPr lang="en-US" altLang="en-US"/>
              <a:t>The </a:t>
            </a:r>
            <a:r>
              <a:rPr lang="en-US" altLang="en-US" u="sng"/>
              <a:t>ArrayList</a:t>
            </a:r>
            <a:r>
              <a:rPr lang="en-US" altLang="en-US"/>
              <a:t> Class</a:t>
            </a:r>
          </a:p>
        </p:txBody>
      </p:sp>
      <p:sp>
        <p:nvSpPr>
          <p:cNvPr id="345093" name="Rectangle 5"/>
          <p:cNvSpPr>
            <a:spLocks noChangeArrowheads="1"/>
          </p:cNvSpPr>
          <p:nvPr/>
        </p:nvSpPr>
        <p:spPr bwMode="auto">
          <a:xfrm>
            <a:off x="3167063" y="3062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5095" name="Rectangle 7"/>
          <p:cNvSpPr>
            <a:spLocks noChangeArrowheads="1"/>
          </p:cNvSpPr>
          <p:nvPr/>
        </p:nvSpPr>
        <p:spPr bwMode="auto">
          <a:xfrm>
            <a:off x="1524001" y="2077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5097" name="Rectangle 9"/>
          <p:cNvSpPr>
            <a:spLocks noChangeArrowheads="1"/>
          </p:cNvSpPr>
          <p:nvPr/>
        </p:nvSpPr>
        <p:spPr bwMode="auto">
          <a:xfrm>
            <a:off x="1524001" y="2029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5096" name="Object 8"/>
          <p:cNvGraphicFramePr>
            <a:graphicFrameLocks noChangeAspect="1"/>
          </p:cNvGraphicFramePr>
          <p:nvPr/>
        </p:nvGraphicFramePr>
        <p:xfrm>
          <a:off x="1388918" y="1328182"/>
          <a:ext cx="9355282" cy="5324634"/>
        </p:xfrm>
        <a:graphic>
          <a:graphicData uri="http://schemas.openxmlformats.org/presentationml/2006/ole">
            <mc:AlternateContent xmlns:mc="http://schemas.openxmlformats.org/markup-compatibility/2006">
              <mc:Choice xmlns:v="urn:schemas-microsoft-com:vml" Requires="v">
                <p:oleObj spid="_x0000_s5126" name="Picture" r:id="rId3" imgW="4267200" imgH="2425700" progId="Word.Picture.8">
                  <p:embed/>
                </p:oleObj>
              </mc:Choice>
              <mc:Fallback>
                <p:oleObj name="Picture" r:id="rId3" imgW="4267200" imgH="2425700" progId="Word.Picture.8">
                  <p:embed/>
                  <p:pic>
                    <p:nvPicPr>
                      <p:cNvPr id="3450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918" y="1328182"/>
                        <a:ext cx="9355282" cy="532463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26628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We’ve been working with larger and more complex solutions. To this point, any class we have created has been a </a:t>
            </a:r>
            <a:r>
              <a:rPr lang="en-US" dirty="0">
                <a:solidFill>
                  <a:srgbClr val="FFFF00"/>
                </a:solidFill>
              </a:rPr>
              <a:t>concrete/normal</a:t>
            </a:r>
            <a:r>
              <a:rPr lang="en-US" dirty="0"/>
              <a:t> class. Up next, we are going to discover a new type of class: The abstract class.</a:t>
            </a:r>
          </a:p>
          <a:p>
            <a:endParaRPr lang="en-US" dirty="0"/>
          </a:p>
          <a:p>
            <a:r>
              <a:rPr lang="en-US" dirty="0"/>
              <a:t>Let’s consider the example we discussed a few weeks ago.</a:t>
            </a:r>
          </a:p>
          <a:p>
            <a:endParaRPr lang="en-US" dirty="0"/>
          </a:p>
          <a:p>
            <a:r>
              <a:rPr lang="en-US" dirty="0"/>
              <a:t>Let us write out a solution that represents Students, Grad Students, Instructors, and Professors. </a:t>
            </a:r>
          </a:p>
        </p:txBody>
      </p:sp>
    </p:spTree>
    <p:extLst>
      <p:ext uri="{BB962C8B-B14F-4D97-AF65-F5344CB8AC3E}">
        <p14:creationId xmlns:p14="http://schemas.microsoft.com/office/powerpoint/2010/main" val="103120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dirty="0"/>
              <a:t>The ArrayList class is a very nice change of pace from the normal array.</a:t>
            </a:r>
          </a:p>
          <a:p>
            <a:endParaRPr lang="en-US" dirty="0"/>
          </a:p>
          <a:p>
            <a:r>
              <a:rPr lang="en-US" dirty="0"/>
              <a:t>The class/object itself keeps track of all of the size questions.</a:t>
            </a:r>
          </a:p>
          <a:p>
            <a:endParaRPr lang="en-US" dirty="0"/>
          </a:p>
          <a:p>
            <a:r>
              <a:rPr lang="en-US" dirty="0"/>
              <a:t>It will automatically keep a dynamic size as we alter the ArrayList object.</a:t>
            </a:r>
          </a:p>
          <a:p>
            <a:pPr lvl="1"/>
            <a:r>
              <a:rPr lang="en-US" dirty="0"/>
              <a:t>It will reduce the size when we remove an element.</a:t>
            </a:r>
          </a:p>
          <a:p>
            <a:pPr lvl="1"/>
            <a:r>
              <a:rPr lang="en-US" dirty="0"/>
              <a:t>It will increase the size as we add elements.</a:t>
            </a:r>
          </a:p>
        </p:txBody>
      </p:sp>
    </p:spTree>
    <p:extLst>
      <p:ext uri="{BB962C8B-B14F-4D97-AF65-F5344CB8AC3E}">
        <p14:creationId xmlns:p14="http://schemas.microsoft.com/office/powerpoint/2010/main" val="4094941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dirty="0"/>
              <a:t>One caveat to keep in mind here ~</a:t>
            </a:r>
          </a:p>
          <a:p>
            <a:endParaRPr lang="en-US" dirty="0"/>
          </a:p>
          <a:p>
            <a:pPr lvl="1"/>
            <a:r>
              <a:rPr lang="en-US" dirty="0"/>
              <a:t>With arrays, we could have arrays of anything.</a:t>
            </a:r>
          </a:p>
          <a:p>
            <a:pPr lvl="2"/>
            <a:r>
              <a:rPr lang="en-US" dirty="0"/>
              <a:t>Primitive types</a:t>
            </a:r>
          </a:p>
          <a:p>
            <a:pPr lvl="2"/>
            <a:r>
              <a:rPr lang="en-US" dirty="0"/>
              <a:t>Reference types</a:t>
            </a:r>
          </a:p>
          <a:p>
            <a:pPr lvl="2"/>
            <a:endParaRPr lang="en-US" dirty="0"/>
          </a:p>
          <a:p>
            <a:pPr lvl="1"/>
            <a:r>
              <a:rPr lang="en-US" dirty="0"/>
              <a:t>With </a:t>
            </a:r>
            <a:r>
              <a:rPr lang="en-US" dirty="0" err="1"/>
              <a:t>ArrayLists</a:t>
            </a:r>
            <a:r>
              <a:rPr lang="en-US" dirty="0"/>
              <a:t>, we can only store reference types.</a:t>
            </a:r>
          </a:p>
          <a:p>
            <a:pPr lvl="2"/>
            <a:r>
              <a:rPr lang="en-US" dirty="0"/>
              <a:t>So, we can’t store ints, doubles, chars, etc…</a:t>
            </a:r>
          </a:p>
          <a:p>
            <a:pPr lvl="2"/>
            <a:endParaRPr lang="en-US" dirty="0"/>
          </a:p>
          <a:p>
            <a:pPr lvl="1"/>
            <a:r>
              <a:rPr lang="en-US" dirty="0"/>
              <a:t>Instead, we’d store the wrapper objects for these primitive types.</a:t>
            </a:r>
          </a:p>
          <a:p>
            <a:pPr lvl="2"/>
            <a:r>
              <a:rPr lang="en-US" dirty="0"/>
              <a:t>Integer, Double, Character, etc…</a:t>
            </a:r>
          </a:p>
        </p:txBody>
      </p:sp>
    </p:spTree>
    <p:extLst>
      <p:ext uri="{BB962C8B-B14F-4D97-AF65-F5344CB8AC3E}">
        <p14:creationId xmlns:p14="http://schemas.microsoft.com/office/powerpoint/2010/main" val="2960579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 Syntax</a:t>
            </a:r>
          </a:p>
        </p:txBody>
      </p:sp>
      <p:sp>
        <p:nvSpPr>
          <p:cNvPr id="3" name="Content Placeholder 2"/>
          <p:cNvSpPr>
            <a:spLocks noGrp="1"/>
          </p:cNvSpPr>
          <p:nvPr>
            <p:ph idx="1"/>
          </p:nvPr>
        </p:nvSpPr>
        <p:spPr/>
        <p:txBody>
          <a:bodyPr>
            <a:normAutofit/>
          </a:bodyPr>
          <a:lstStyle/>
          <a:p>
            <a:r>
              <a:rPr lang="en-US" dirty="0"/>
              <a:t>How do we create an ArrayList object? Let’s compare to a normal array.</a:t>
            </a:r>
          </a:p>
          <a:p>
            <a:pPr lvl="1"/>
            <a:r>
              <a:rPr lang="en-US" dirty="0"/>
              <a:t>Student[] array = new Student[30];</a:t>
            </a:r>
          </a:p>
          <a:p>
            <a:pPr lvl="1"/>
            <a:r>
              <a:rPr lang="en-US" dirty="0"/>
              <a:t>ArrayList&lt;Student&gt; array = new ArrayList&lt;Student&gt;();</a:t>
            </a:r>
          </a:p>
          <a:p>
            <a:r>
              <a:rPr lang="en-US" dirty="0"/>
              <a:t>Note the difference. For a normal array, we specify a size upon creation, 30.</a:t>
            </a:r>
          </a:p>
          <a:p>
            <a:r>
              <a:rPr lang="en-US" dirty="0"/>
              <a:t>For an ArrayList, the size will initially be 0 as we don’t have anything stored upon initial creation.</a:t>
            </a:r>
          </a:p>
          <a:p>
            <a:r>
              <a:rPr lang="en-US" dirty="0"/>
              <a:t>For the normal array, the size will be a static 30.</a:t>
            </a:r>
          </a:p>
          <a:p>
            <a:r>
              <a:rPr lang="en-US" dirty="0"/>
              <a:t>For the ArrayList, the size will change as we add/remove elements to/from the ArrayList object.</a:t>
            </a:r>
          </a:p>
        </p:txBody>
      </p:sp>
    </p:spTree>
    <p:extLst>
      <p:ext uri="{BB962C8B-B14F-4D97-AF65-F5344CB8AC3E}">
        <p14:creationId xmlns:p14="http://schemas.microsoft.com/office/powerpoint/2010/main" val="2844596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 Syntax</a:t>
            </a:r>
          </a:p>
        </p:txBody>
      </p:sp>
      <p:sp>
        <p:nvSpPr>
          <p:cNvPr id="3" name="Content Placeholder 2"/>
          <p:cNvSpPr>
            <a:spLocks noGrp="1"/>
          </p:cNvSpPr>
          <p:nvPr>
            <p:ph idx="1"/>
          </p:nvPr>
        </p:nvSpPr>
        <p:spPr/>
        <p:txBody>
          <a:bodyPr>
            <a:normAutofit/>
          </a:bodyPr>
          <a:lstStyle/>
          <a:p>
            <a:r>
              <a:rPr lang="en-US" dirty="0"/>
              <a:t>Generic syntax</a:t>
            </a:r>
          </a:p>
          <a:p>
            <a:r>
              <a:rPr lang="en-US" dirty="0"/>
              <a:t>ArrayList&lt;T&gt; </a:t>
            </a:r>
            <a:r>
              <a:rPr lang="en-US" dirty="0" err="1"/>
              <a:t>refVar</a:t>
            </a:r>
            <a:r>
              <a:rPr lang="en-US" dirty="0"/>
              <a:t> = new ArrayList&lt;T&gt;();</a:t>
            </a:r>
          </a:p>
          <a:p>
            <a:r>
              <a:rPr lang="en-US" dirty="0"/>
              <a:t>This is really our first dose of generic/template programming in action other than the polymorphic reference variables we have been using.</a:t>
            </a:r>
          </a:p>
          <a:p>
            <a:r>
              <a:rPr lang="en-US" dirty="0"/>
              <a:t>The T here can be replaced with any type of class in Java.</a:t>
            </a:r>
          </a:p>
          <a:p>
            <a:r>
              <a:rPr lang="en-US" dirty="0"/>
              <a:t>ArrayList&lt;Dog&gt; dogs = </a:t>
            </a:r>
            <a:r>
              <a:rPr lang="en-US"/>
              <a:t>new ArrayList&lt;Dog&gt;();</a:t>
            </a:r>
            <a:endParaRPr lang="en-US" dirty="0"/>
          </a:p>
        </p:txBody>
      </p:sp>
    </p:spTree>
    <p:extLst>
      <p:ext uri="{BB962C8B-B14F-4D97-AF65-F5344CB8AC3E}">
        <p14:creationId xmlns:p14="http://schemas.microsoft.com/office/powerpoint/2010/main" val="331196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4001"/>
            <a:ext cx="10353761" cy="495300"/>
          </a:xfrm>
        </p:spPr>
        <p:txBody>
          <a:bodyPr>
            <a:normAutofit fontScale="90000"/>
          </a:bodyPr>
          <a:lstStyle/>
          <a:p>
            <a:r>
              <a:rPr lang="en-US" dirty="0"/>
              <a:t>ArrayList Syntax</a:t>
            </a:r>
          </a:p>
        </p:txBody>
      </p:sp>
      <p:pic>
        <p:nvPicPr>
          <p:cNvPr id="5" name="Picture 4"/>
          <p:cNvPicPr>
            <a:picLocks noChangeAspect="1"/>
          </p:cNvPicPr>
          <p:nvPr/>
        </p:nvPicPr>
        <p:blipFill>
          <a:blip r:embed="rId2"/>
          <a:stretch>
            <a:fillRect/>
          </a:stretch>
        </p:blipFill>
        <p:spPr>
          <a:xfrm>
            <a:off x="8241393" y="1920648"/>
            <a:ext cx="2914650" cy="4166455"/>
          </a:xfrm>
          <a:prstGeom prst="rect">
            <a:avLst/>
          </a:prstGeom>
        </p:spPr>
      </p:pic>
      <p:pic>
        <p:nvPicPr>
          <p:cNvPr id="6" name="Picture 5"/>
          <p:cNvPicPr>
            <a:picLocks noChangeAspect="1"/>
          </p:cNvPicPr>
          <p:nvPr/>
        </p:nvPicPr>
        <p:blipFill>
          <a:blip r:embed="rId3"/>
          <a:stretch>
            <a:fillRect/>
          </a:stretch>
        </p:blipFill>
        <p:spPr>
          <a:xfrm>
            <a:off x="418495" y="936625"/>
            <a:ext cx="6388100" cy="5744138"/>
          </a:xfrm>
          <a:prstGeom prst="rect">
            <a:avLst/>
          </a:prstGeom>
        </p:spPr>
      </p:pic>
    </p:spTree>
    <p:extLst>
      <p:ext uri="{BB962C8B-B14F-4D97-AF65-F5344CB8AC3E}">
        <p14:creationId xmlns:p14="http://schemas.microsoft.com/office/powerpoint/2010/main" val="304042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So, that is the basic idea behind an abstract class.</a:t>
            </a:r>
          </a:p>
          <a:p>
            <a:endParaRPr lang="en-US" dirty="0"/>
          </a:p>
          <a:p>
            <a:r>
              <a:rPr lang="en-US" dirty="0"/>
              <a:t>A class that is so abstract that we have no need in actually creating an object based on it. In fact, java will not allow us to do this. It will give a compiler error if we try.</a:t>
            </a:r>
          </a:p>
          <a:p>
            <a:endParaRPr lang="en-US" dirty="0"/>
          </a:p>
          <a:p>
            <a:r>
              <a:rPr lang="en-US" dirty="0"/>
              <a:t>This begs the question. If we cannot make an object of an abstract class, what is the point of making an abstract class?</a:t>
            </a:r>
          </a:p>
        </p:txBody>
      </p:sp>
    </p:spTree>
    <p:extLst>
      <p:ext uri="{BB962C8B-B14F-4D97-AF65-F5344CB8AC3E}">
        <p14:creationId xmlns:p14="http://schemas.microsoft.com/office/powerpoint/2010/main" val="135424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365760"/>
            <a:ext cx="9692640" cy="668383"/>
          </a:xfrm>
        </p:spPr>
        <p:txBody>
          <a:bodyPr>
            <a:normAutofit fontScale="90000"/>
          </a:bodyPr>
          <a:lstStyle/>
          <a:p>
            <a:r>
              <a:rPr lang="en-US" dirty="0"/>
              <a:t>Let’s Jump into an Example</a:t>
            </a:r>
          </a:p>
        </p:txBody>
      </p:sp>
      <p:pic>
        <p:nvPicPr>
          <p:cNvPr id="5" name="Picture 4"/>
          <p:cNvPicPr>
            <a:picLocks noChangeAspect="1"/>
          </p:cNvPicPr>
          <p:nvPr/>
        </p:nvPicPr>
        <p:blipFill>
          <a:blip r:embed="rId2"/>
          <a:stretch>
            <a:fillRect/>
          </a:stretch>
        </p:blipFill>
        <p:spPr>
          <a:xfrm>
            <a:off x="1932298" y="1034142"/>
            <a:ext cx="5698588" cy="5783853"/>
          </a:xfrm>
          <a:prstGeom prst="rect">
            <a:avLst/>
          </a:prstGeom>
        </p:spPr>
      </p:pic>
    </p:spTree>
    <p:extLst>
      <p:ext uri="{BB962C8B-B14F-4D97-AF65-F5344CB8AC3E}">
        <p14:creationId xmlns:p14="http://schemas.microsoft.com/office/powerpoint/2010/main" val="340868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 Distinctions</a:t>
            </a:r>
          </a:p>
        </p:txBody>
      </p:sp>
      <p:sp>
        <p:nvSpPr>
          <p:cNvPr id="3" name="Content Placeholder 2"/>
          <p:cNvSpPr>
            <a:spLocks noGrp="1"/>
          </p:cNvSpPr>
          <p:nvPr>
            <p:ph idx="1"/>
          </p:nvPr>
        </p:nvSpPr>
        <p:spPr>
          <a:xfrm>
            <a:off x="1104900" y="1600200"/>
            <a:ext cx="9982200" cy="4914900"/>
          </a:xfrm>
        </p:spPr>
        <p:txBody>
          <a:bodyPr>
            <a:normAutofit/>
          </a:bodyPr>
          <a:lstStyle/>
          <a:p>
            <a:r>
              <a:rPr lang="en-US" dirty="0"/>
              <a:t>As mentioned, an abstract class is one that we cannot use to create objects.</a:t>
            </a:r>
          </a:p>
          <a:p>
            <a:pPr lvl="1"/>
            <a:r>
              <a:rPr lang="en-US" dirty="0"/>
              <a:t>We are unable to use the new operator to create an object as we have usually done.</a:t>
            </a:r>
          </a:p>
          <a:p>
            <a:pPr marL="0" indent="0">
              <a:buNone/>
            </a:pPr>
            <a:endParaRPr lang="en-US" dirty="0"/>
          </a:p>
          <a:p>
            <a:r>
              <a:rPr lang="en-US" dirty="0"/>
              <a:t>Conversely, a concrete class is a class that we can use to create objects.</a:t>
            </a:r>
          </a:p>
          <a:p>
            <a:pPr lvl="1"/>
            <a:r>
              <a:rPr lang="en-US" dirty="0"/>
              <a:t>Every class we’ve created to this point has therefore been a concrete class.</a:t>
            </a:r>
          </a:p>
          <a:p>
            <a:pPr lvl="1"/>
            <a:endParaRPr lang="en-US" dirty="0"/>
          </a:p>
          <a:p>
            <a:r>
              <a:rPr lang="en-US" dirty="0"/>
              <a:t>Thinking of inheritance for a moment ~</a:t>
            </a:r>
          </a:p>
          <a:p>
            <a:pPr lvl="1"/>
            <a:r>
              <a:rPr lang="en-US" dirty="0"/>
              <a:t>We know that classes become more concrete as we move </a:t>
            </a:r>
            <a:r>
              <a:rPr lang="en-US" i="1" dirty="0"/>
              <a:t>down</a:t>
            </a:r>
            <a:r>
              <a:rPr lang="en-US" dirty="0"/>
              <a:t> the inheritance chain.</a:t>
            </a:r>
          </a:p>
          <a:p>
            <a:pPr lvl="1"/>
            <a:r>
              <a:rPr lang="en-US" dirty="0"/>
              <a:t>That is, the Object class, at the top, is the most general.</a:t>
            </a:r>
          </a:p>
          <a:p>
            <a:pPr lvl="1"/>
            <a:r>
              <a:rPr lang="en-US" dirty="0"/>
              <a:t>The Dog class, on the other hand, is fairly specific.</a:t>
            </a:r>
          </a:p>
          <a:p>
            <a:pPr lvl="1"/>
            <a:endParaRPr lang="en-US" dirty="0"/>
          </a:p>
          <a:p>
            <a:r>
              <a:rPr lang="en-US" dirty="0"/>
              <a:t>The idea behind an abstract class ~</a:t>
            </a:r>
          </a:p>
          <a:p>
            <a:pPr lvl="1"/>
            <a:r>
              <a:rPr lang="en-US" dirty="0"/>
              <a:t>A class so general that it really serves no purpose as an actual object.</a:t>
            </a:r>
          </a:p>
          <a:p>
            <a:pPr lvl="1"/>
            <a:r>
              <a:rPr lang="en-US" dirty="0"/>
              <a:t>We’ll simply use the abstract class to extend other classes.</a:t>
            </a:r>
          </a:p>
        </p:txBody>
      </p:sp>
    </p:spTree>
    <p:extLst>
      <p:ext uri="{BB962C8B-B14F-4D97-AF65-F5344CB8AC3E}">
        <p14:creationId xmlns:p14="http://schemas.microsoft.com/office/powerpoint/2010/main" val="420013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Essentially, what we have is that abstract classes will serve as a blueprint for future classes to be created.</a:t>
            </a:r>
          </a:p>
          <a:p>
            <a:pPr lvl="1"/>
            <a:r>
              <a:rPr lang="en-US" dirty="0"/>
              <a:t>We’ll define some data fields, constants and methods to be used in future classes.</a:t>
            </a:r>
          </a:p>
          <a:p>
            <a:pPr lvl="1"/>
            <a:endParaRPr lang="en-US" dirty="0"/>
          </a:p>
          <a:p>
            <a:pPr lvl="1"/>
            <a:r>
              <a:rPr lang="en-US" dirty="0"/>
              <a:t>We’ll still inherit all visible members as we do with normal inheritance.</a:t>
            </a:r>
          </a:p>
          <a:p>
            <a:pPr lvl="1"/>
            <a:endParaRPr lang="en-US" dirty="0"/>
          </a:p>
          <a:p>
            <a:r>
              <a:rPr lang="en-US" dirty="0"/>
              <a:t>Within an abstract class, we can have two types of methods: </a:t>
            </a:r>
          </a:p>
          <a:p>
            <a:pPr lvl="1"/>
            <a:r>
              <a:rPr lang="en-US" dirty="0"/>
              <a:t>Normal methods and abstract methods.</a:t>
            </a:r>
          </a:p>
          <a:p>
            <a:pPr lvl="1"/>
            <a:r>
              <a:rPr lang="en-US" dirty="0"/>
              <a:t>Normal methods we’ve seen before.</a:t>
            </a:r>
          </a:p>
          <a:p>
            <a:pPr lvl="1"/>
            <a:r>
              <a:rPr lang="en-US" dirty="0"/>
              <a:t>Abstract methods are new.</a:t>
            </a:r>
          </a:p>
        </p:txBody>
      </p:sp>
    </p:spTree>
    <p:extLst>
      <p:ext uri="{BB962C8B-B14F-4D97-AF65-F5344CB8AC3E}">
        <p14:creationId xmlns:p14="http://schemas.microsoft.com/office/powerpoint/2010/main" val="245803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sp>
        <p:nvSpPr>
          <p:cNvPr id="3" name="Content Placeholder 2"/>
          <p:cNvSpPr>
            <a:spLocks noGrp="1"/>
          </p:cNvSpPr>
          <p:nvPr>
            <p:ph idx="1"/>
          </p:nvPr>
        </p:nvSpPr>
        <p:spPr/>
        <p:txBody>
          <a:bodyPr/>
          <a:lstStyle/>
          <a:p>
            <a:r>
              <a:rPr lang="en-US" dirty="0"/>
              <a:t>We declare an abstract method for later use in the subclass. </a:t>
            </a:r>
          </a:p>
          <a:p>
            <a:endParaRPr lang="en-US" dirty="0"/>
          </a:p>
          <a:p>
            <a:r>
              <a:rPr lang="en-US" dirty="0"/>
              <a:t>We only declare the method, using the abstract keyword ~</a:t>
            </a:r>
          </a:p>
          <a:p>
            <a:pPr lvl="1"/>
            <a:r>
              <a:rPr lang="en-US" dirty="0"/>
              <a:t>modifier abstract </a:t>
            </a:r>
            <a:r>
              <a:rPr lang="en-US" dirty="0" err="1"/>
              <a:t>returnType</a:t>
            </a:r>
            <a:r>
              <a:rPr lang="en-US" dirty="0"/>
              <a:t> </a:t>
            </a:r>
            <a:r>
              <a:rPr lang="en-US" dirty="0" err="1"/>
              <a:t>methodName</a:t>
            </a:r>
            <a:r>
              <a:rPr lang="en-US" dirty="0"/>
              <a:t>();</a:t>
            </a:r>
          </a:p>
          <a:p>
            <a:pPr lvl="1"/>
            <a:endParaRPr lang="en-US" dirty="0"/>
          </a:p>
          <a:p>
            <a:pPr lvl="1"/>
            <a:r>
              <a:rPr lang="en-US" dirty="0"/>
              <a:t>public abstract void print();</a:t>
            </a:r>
          </a:p>
          <a:p>
            <a:pPr lvl="1"/>
            <a:endParaRPr lang="en-US" dirty="0"/>
          </a:p>
          <a:p>
            <a:r>
              <a:rPr lang="en-US" dirty="0"/>
              <a:t>Note the terminating semicolon.</a:t>
            </a:r>
          </a:p>
          <a:p>
            <a:pPr lvl="1"/>
            <a:r>
              <a:rPr lang="en-US" dirty="0"/>
              <a:t>We do not define the method, we simply declare it for later use.</a:t>
            </a:r>
          </a:p>
        </p:txBody>
      </p:sp>
    </p:spTree>
    <p:extLst>
      <p:ext uri="{BB962C8B-B14F-4D97-AF65-F5344CB8AC3E}">
        <p14:creationId xmlns:p14="http://schemas.microsoft.com/office/powerpoint/2010/main" val="232521686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2056</TotalTime>
  <Words>2521</Words>
  <Application>Microsoft Office PowerPoint</Application>
  <PresentationFormat>Widescreen</PresentationFormat>
  <Paragraphs>218</Paragraphs>
  <Slides>44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Arial</vt:lpstr>
      <vt:lpstr>Calibri</vt:lpstr>
      <vt:lpstr>Century Schoolbook</vt:lpstr>
      <vt:lpstr>Courier</vt:lpstr>
      <vt:lpstr>Courier New</vt:lpstr>
      <vt:lpstr>Monotype Sorts</vt:lpstr>
      <vt:lpstr>Times New Roman</vt:lpstr>
      <vt:lpstr>Wingdings 2</vt:lpstr>
      <vt:lpstr>View</vt:lpstr>
      <vt:lpstr>Picture</vt:lpstr>
      <vt:lpstr>ICS 141 – Programming With Objects</vt:lpstr>
      <vt:lpstr>Schedule</vt:lpstr>
      <vt:lpstr>Changes</vt:lpstr>
      <vt:lpstr>Abstract Classes</vt:lpstr>
      <vt:lpstr>Abstract Classes</vt:lpstr>
      <vt:lpstr>Let’s Jump into an Example</vt:lpstr>
      <vt:lpstr>Abstract Classes - Distinctions</vt:lpstr>
      <vt:lpstr>Abstract Classes</vt:lpstr>
      <vt:lpstr>Abstract Methods</vt:lpstr>
      <vt:lpstr>Abstract Methods</vt:lpstr>
      <vt:lpstr>Bird Class - Concrete</vt:lpstr>
      <vt:lpstr>Abstract Classes – Some Notes</vt:lpstr>
      <vt:lpstr>Abstract Subclass</vt:lpstr>
      <vt:lpstr>Abstract Classes</vt:lpstr>
      <vt:lpstr>Bird Class - Concrete</vt:lpstr>
      <vt:lpstr>Exercise #8a</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Interfaces</vt:lpstr>
      <vt:lpstr>What is an interface?  Why is an interface useful?</vt:lpstr>
      <vt:lpstr>Define an Interface</vt:lpstr>
      <vt:lpstr>Interface is a Special Class</vt:lpstr>
      <vt:lpstr>Example</vt:lpstr>
      <vt:lpstr>PowerPoint Presentation</vt:lpstr>
      <vt:lpstr>PowerPoint Presentation</vt:lpstr>
      <vt:lpstr>Omitting Modifiers in Interfaces</vt:lpstr>
      <vt:lpstr>Interfaces vs. Abstract Classes</vt:lpstr>
      <vt:lpstr>Interfaces vs. Abstract Classes, cont.</vt:lpstr>
      <vt:lpstr>Caution: conflict interfaces </vt:lpstr>
      <vt:lpstr>Whether to use an interface or a class?</vt:lpstr>
      <vt:lpstr>Interfaces</vt:lpstr>
      <vt:lpstr>Interfaces</vt:lpstr>
      <vt:lpstr>Array of Objects, cont.</vt:lpstr>
      <vt:lpstr>ArrayList</vt:lpstr>
      <vt:lpstr>The ArrayList Class</vt:lpstr>
      <vt:lpstr>ArrayList</vt:lpstr>
      <vt:lpstr>ArrayList</vt:lpstr>
      <vt:lpstr>ArrayList Syntax</vt:lpstr>
      <vt:lpstr>ArrayList Syntax</vt:lpstr>
      <vt:lpstr>ArrayList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Jahn, Bob</cp:lastModifiedBy>
  <cp:revision>327</cp:revision>
  <dcterms:created xsi:type="dcterms:W3CDTF">2014-08-27T01:00:04Z</dcterms:created>
  <dcterms:modified xsi:type="dcterms:W3CDTF">2020-04-01T00:53:53Z</dcterms:modified>
</cp:coreProperties>
</file>