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7"/>
  </p:notesMasterIdLst>
  <p:sldIdLst>
    <p:sldId id="256" r:id="rId2"/>
    <p:sldId id="438" r:id="rId3"/>
    <p:sldId id="300" r:id="rId4"/>
    <p:sldId id="301" r:id="rId5"/>
    <p:sldId id="302" r:id="rId6"/>
    <p:sldId id="303" r:id="rId7"/>
    <p:sldId id="304" r:id="rId8"/>
    <p:sldId id="305" r:id="rId9"/>
    <p:sldId id="436" r:id="rId10"/>
    <p:sldId id="306" r:id="rId11"/>
    <p:sldId id="307" r:id="rId12"/>
    <p:sldId id="308" r:id="rId13"/>
    <p:sldId id="309" r:id="rId14"/>
    <p:sldId id="310" r:id="rId15"/>
    <p:sldId id="43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36" autoAdjust="0"/>
    <p:restoredTop sz="94660"/>
  </p:normalViewPr>
  <p:slideViewPr>
    <p:cSldViewPr snapToGrid="0">
      <p:cViewPr varScale="1">
        <p:scale>
          <a:sx n="110" d="100"/>
          <a:sy n="110" d="100"/>
        </p:scale>
        <p:origin x="1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8D9B6A-6469-470B-A75D-CBE0359A927B}" type="datetimeFigureOut">
              <a:rPr lang="en-US" smtClean="0"/>
              <a:t>4/7/2020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E1A205-AE64-479C-8963-18F377322C26}" type="slidenum">
              <a:rPr lang="en-US" smtClean="0"/>
              <a:t>‹#›</a:t>
            </a:fld>
            <a:endParaRPr lang="en-US"/>
          </a:p>
        </p:txBody>
      </p:sp>
    </p:spTree>
    <p:extLst>
      <p:ext uri="{BB962C8B-B14F-4D97-AF65-F5344CB8AC3E}">
        <p14:creationId xmlns:p14="http://schemas.microsoft.com/office/powerpoint/2010/main" val="571115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CF1A1B0-862D-4909-A7DB-D8ADA062DFCA}" type="datetimeFigureOut">
              <a:rPr lang="en-US" dirty="0"/>
              <a:t>4/7/2020</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56144-9CB7-4E3A-B87E-A382F9BE05EF}"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3D55F-46AB-4791-9172-4FA8DD3A6A9C}"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26881-8A08-449C-8D73-E5F201F814C1}"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EB5A5E-0C07-4E93-A112-D37B4D166B30}"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1F71C5-DC57-4358-A1EA-30C08AF6E3C5}"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571DBA-DE60-4731-B773-47AAA185C143}" type="datetimeFigureOut">
              <a:rPr lang="en-US" dirty="0"/>
              <a:t>4/7/2020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4/7/2020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4A628-C83B-4C66-83F4-1711CE3738FD}" type="datetimeFigureOut">
              <a:rPr lang="en-US" dirty="0"/>
              <a:t>4/7/2020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8C1D73-9400-43CA-A37F-F9B7D00DE14C}"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B7711-B905-4633-B4D7-6F3A49A2E7D9}"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89C235CF-BDA2-4E7E-8BBD-350479985E74}" type="datetimeFigureOut">
              <a:rPr lang="en-US" dirty="0"/>
              <a:pPr/>
              <a:t>4/7/2020</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52"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ICS 141 – Programming With Objects</a:t>
            </a:r>
          </a:p>
        </p:txBody>
      </p:sp>
      <p:sp>
        <p:nvSpPr>
          <p:cNvPr id="3" name="Subtitle 2"/>
          <p:cNvSpPr>
            <a:spLocks noGrp="1"/>
          </p:cNvSpPr>
          <p:nvPr>
            <p:ph type="subTitle" idx="1"/>
          </p:nvPr>
        </p:nvSpPr>
        <p:spPr/>
        <p:txBody>
          <a:bodyPr/>
          <a:lstStyle/>
          <a:p>
            <a:r>
              <a:rPr lang="en-US" dirty="0">
                <a:solidFill>
                  <a:srgbClr val="FFFF00"/>
                </a:solidFill>
              </a:rPr>
              <a:t>Lecture 2(reset) – Robert Jahn</a:t>
            </a:r>
          </a:p>
          <a:p>
            <a:r>
              <a:rPr lang="en-US" dirty="0">
                <a:solidFill>
                  <a:srgbClr val="FFFF00"/>
                </a:solidFill>
              </a:rPr>
              <a:t>Based on the slides of Dr. Daniel Liang</a:t>
            </a:r>
          </a:p>
        </p:txBody>
      </p:sp>
    </p:spTree>
    <p:extLst>
      <p:ext uri="{BB962C8B-B14F-4D97-AF65-F5344CB8AC3E}">
        <p14:creationId xmlns:p14="http://schemas.microsoft.com/office/powerpoint/2010/main" val="1139211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Rectangle 2"/>
          <p:cNvSpPr>
            <a:spLocks noGrp="1" noChangeArrowheads="1"/>
          </p:cNvSpPr>
          <p:nvPr>
            <p:ph type="title" idx="4294967295"/>
          </p:nvPr>
        </p:nvSpPr>
        <p:spPr>
          <a:xfrm>
            <a:off x="1676400" y="629427"/>
            <a:ext cx="8839200" cy="609600"/>
          </a:xfrm>
        </p:spPr>
        <p:txBody>
          <a:bodyPr>
            <a:normAutofit fontScale="90000"/>
          </a:bodyPr>
          <a:lstStyle/>
          <a:p>
            <a:r>
              <a:rPr lang="en-US" altLang="en-US" dirty="0"/>
              <a:t>Omitting Modifiers in Interfaces</a:t>
            </a:r>
            <a:endParaRPr lang="en-US" altLang="en-US" b="1" dirty="0">
              <a:latin typeface="Courier" charset="0"/>
            </a:endParaRPr>
          </a:p>
        </p:txBody>
      </p:sp>
      <p:sp>
        <p:nvSpPr>
          <p:cNvPr id="316420" name="Rectangle 3"/>
          <p:cNvSpPr>
            <a:spLocks noGrp="1" noChangeArrowheads="1"/>
          </p:cNvSpPr>
          <p:nvPr>
            <p:ph type="body" idx="4294967295"/>
          </p:nvPr>
        </p:nvSpPr>
        <p:spPr>
          <a:xfrm>
            <a:off x="1676400" y="1567381"/>
            <a:ext cx="8839200" cy="1447800"/>
          </a:xfrm>
        </p:spPr>
        <p:txBody>
          <a:bodyPr>
            <a:normAutofit/>
          </a:bodyPr>
          <a:lstStyle/>
          <a:p>
            <a:pPr marL="114300" lvl="1" indent="0">
              <a:spcAft>
                <a:spcPts val="1200"/>
              </a:spcAft>
              <a:buNone/>
            </a:pPr>
            <a:r>
              <a:rPr lang="en-US" altLang="en-US" sz="2600" dirty="0">
                <a:cs typeface="Times New Roman" panose="02020603050405020304" pitchFamily="18" charset="0"/>
              </a:rPr>
              <a:t>All data fields are </a:t>
            </a:r>
            <a:r>
              <a:rPr lang="en-US" altLang="en-US" sz="2600" i="1" u="sng" dirty="0">
                <a:cs typeface="Times New Roman" panose="02020603050405020304" pitchFamily="18" charset="0"/>
              </a:rPr>
              <a:t>public</a:t>
            </a:r>
            <a:r>
              <a:rPr lang="en-US" altLang="en-US" sz="2600" i="1" dirty="0">
                <a:cs typeface="Times New Roman" panose="02020603050405020304" pitchFamily="18" charset="0"/>
              </a:rPr>
              <a:t> </a:t>
            </a:r>
            <a:r>
              <a:rPr lang="en-US" altLang="en-US" sz="2600" i="1" u="sng" dirty="0">
                <a:cs typeface="Times New Roman" panose="02020603050405020304" pitchFamily="18" charset="0"/>
              </a:rPr>
              <a:t>final</a:t>
            </a:r>
            <a:r>
              <a:rPr lang="en-US" altLang="en-US" sz="2600" i="1" dirty="0">
                <a:cs typeface="Times New Roman" panose="02020603050405020304" pitchFamily="18" charset="0"/>
              </a:rPr>
              <a:t> </a:t>
            </a:r>
            <a:r>
              <a:rPr lang="en-US" altLang="en-US" sz="2600" i="1" u="sng" dirty="0">
                <a:cs typeface="Times New Roman" panose="02020603050405020304" pitchFamily="18" charset="0"/>
              </a:rPr>
              <a:t>static</a:t>
            </a:r>
            <a:r>
              <a:rPr lang="en-US" altLang="en-US" sz="2600" dirty="0">
                <a:cs typeface="Times New Roman" panose="02020603050405020304" pitchFamily="18" charset="0"/>
              </a:rPr>
              <a:t> and all methods are </a:t>
            </a:r>
            <a:r>
              <a:rPr lang="en-US" altLang="en-US" sz="2600" i="1" u="sng" dirty="0">
                <a:cs typeface="Times New Roman" panose="02020603050405020304" pitchFamily="18" charset="0"/>
              </a:rPr>
              <a:t>public</a:t>
            </a:r>
            <a:r>
              <a:rPr lang="en-US" altLang="en-US" sz="2600" i="1" dirty="0">
                <a:cs typeface="Times New Roman" panose="02020603050405020304" pitchFamily="18" charset="0"/>
              </a:rPr>
              <a:t> </a:t>
            </a:r>
            <a:r>
              <a:rPr lang="en-US" altLang="en-US" sz="2600" i="1" u="sng" dirty="0">
                <a:cs typeface="Times New Roman" panose="02020603050405020304" pitchFamily="18" charset="0"/>
              </a:rPr>
              <a:t>abstract</a:t>
            </a:r>
            <a:r>
              <a:rPr lang="en-US" altLang="en-US" sz="2600" i="1" dirty="0">
                <a:cs typeface="Times New Roman" panose="02020603050405020304" pitchFamily="18" charset="0"/>
              </a:rPr>
              <a:t> </a:t>
            </a:r>
            <a:r>
              <a:rPr lang="en-US" altLang="en-US" sz="2600" dirty="0">
                <a:cs typeface="Times New Roman" panose="02020603050405020304" pitchFamily="18" charset="0"/>
              </a:rPr>
              <a:t>in an interface. For this reason, these modifiers can be omitted, as shown below:</a:t>
            </a:r>
          </a:p>
        </p:txBody>
      </p:sp>
      <p:sp>
        <p:nvSpPr>
          <p:cNvPr id="316421" name="Rectangle 5"/>
          <p:cNvSpPr>
            <a:spLocks noChangeArrowheads="1"/>
          </p:cNvSpPr>
          <p:nvPr/>
        </p:nvSpPr>
        <p:spPr bwMode="auto">
          <a:xfrm>
            <a:off x="4052888" y="30622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316422" name="Object 4"/>
          <p:cNvGraphicFramePr>
            <a:graphicFrameLocks noChangeAspect="1"/>
          </p:cNvGraphicFramePr>
          <p:nvPr/>
        </p:nvGraphicFramePr>
        <p:xfrm>
          <a:off x="2398712" y="3567962"/>
          <a:ext cx="7394575" cy="1327150"/>
        </p:xfrm>
        <a:graphic>
          <a:graphicData uri="http://schemas.openxmlformats.org/presentationml/2006/ole">
            <mc:AlternateContent xmlns:mc="http://schemas.openxmlformats.org/markup-compatibility/2006">
              <mc:Choice xmlns:v="urn:schemas-microsoft-com:vml" Requires="v">
                <p:oleObj spid="_x0000_s3087" name="Picture" r:id="rId3" imgW="4225320" imgH="754200" progId="Word.Picture.8">
                  <p:embed/>
                </p:oleObj>
              </mc:Choice>
              <mc:Fallback>
                <p:oleObj name="Picture" r:id="rId3" imgW="4225320" imgH="754200" progId="Word.Picture.8">
                  <p:embed/>
                  <p:pic>
                    <p:nvPicPr>
                      <p:cNvPr id="31642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8712" y="3567962"/>
                        <a:ext cx="7394575" cy="1327150"/>
                      </a:xfrm>
                      <a:prstGeom prst="rect">
                        <a:avLst/>
                      </a:prstGeom>
                      <a:solidFill>
                        <a:schemeClr val="tx1"/>
                      </a:solidFill>
                    </p:spPr>
                  </p:pic>
                </p:oleObj>
              </mc:Fallback>
            </mc:AlternateContent>
          </a:graphicData>
        </a:graphic>
      </p:graphicFrame>
      <p:sp>
        <p:nvSpPr>
          <p:cNvPr id="316423" name="Rectangle 6"/>
          <p:cNvSpPr>
            <a:spLocks noChangeArrowheads="1"/>
          </p:cNvSpPr>
          <p:nvPr/>
        </p:nvSpPr>
        <p:spPr bwMode="auto">
          <a:xfrm>
            <a:off x="1818168" y="5188688"/>
            <a:ext cx="883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11430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spcBef>
                <a:spcPct val="20000"/>
              </a:spcBef>
              <a:spcAft>
                <a:spcPts val="1200"/>
              </a:spcAft>
              <a:buClr>
                <a:schemeClr val="tx1"/>
              </a:buClr>
            </a:pPr>
            <a:r>
              <a:rPr lang="en-US" altLang="en-US" sz="2600" dirty="0">
                <a:cs typeface="Times New Roman" panose="02020603050405020304" pitchFamily="18" charset="0"/>
              </a:rPr>
              <a:t>A constant defined in an interface can be accessed using syntax </a:t>
            </a:r>
            <a:r>
              <a:rPr lang="en-US" altLang="en-US" sz="2600" u="sng" dirty="0" err="1">
                <a:cs typeface="Times New Roman" panose="02020603050405020304" pitchFamily="18" charset="0"/>
              </a:rPr>
              <a:t>InterfaceName.CONSTANT_NAME</a:t>
            </a:r>
            <a:r>
              <a:rPr lang="en-US" altLang="en-US" sz="2600" dirty="0">
                <a:cs typeface="Times New Roman" panose="02020603050405020304" pitchFamily="18" charset="0"/>
              </a:rPr>
              <a:t> (e.g., </a:t>
            </a:r>
            <a:r>
              <a:rPr lang="en-US" altLang="en-US" sz="2600" u="sng" dirty="0">
                <a:cs typeface="Times New Roman" panose="02020603050405020304" pitchFamily="18" charset="0"/>
              </a:rPr>
              <a:t>T1.K</a:t>
            </a:r>
            <a:r>
              <a:rPr lang="en-US" altLang="en-US" sz="2600" dirty="0">
                <a:cs typeface="Times New Roman" panose="02020603050405020304" pitchFamily="18" charset="0"/>
              </a:rPr>
              <a:t>). </a:t>
            </a:r>
          </a:p>
        </p:txBody>
      </p:sp>
    </p:spTree>
    <p:extLst>
      <p:ext uri="{BB962C8B-B14F-4D97-AF65-F5344CB8AC3E}">
        <p14:creationId xmlns:p14="http://schemas.microsoft.com/office/powerpoint/2010/main" val="2107345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Rectangle 2"/>
          <p:cNvSpPr>
            <a:spLocks noGrp="1" noChangeArrowheads="1"/>
          </p:cNvSpPr>
          <p:nvPr>
            <p:ph type="title" idx="4294967295"/>
          </p:nvPr>
        </p:nvSpPr>
        <p:spPr>
          <a:xfrm>
            <a:off x="2209800" y="0"/>
            <a:ext cx="7772400" cy="1143000"/>
          </a:xfrm>
        </p:spPr>
        <p:txBody>
          <a:bodyPr>
            <a:normAutofit fontScale="90000"/>
          </a:bodyPr>
          <a:lstStyle/>
          <a:p>
            <a:r>
              <a:rPr lang="en-US" altLang="en-US" dirty="0"/>
              <a:t>Interfaces vs. Abstract Classes</a:t>
            </a:r>
            <a:endParaRPr lang="en-US" altLang="en-US" b="1" dirty="0">
              <a:latin typeface="Courier" charset="0"/>
            </a:endParaRPr>
          </a:p>
        </p:txBody>
      </p:sp>
      <p:sp>
        <p:nvSpPr>
          <p:cNvPr id="334852" name="Rectangle 3"/>
          <p:cNvSpPr>
            <a:spLocks noGrp="1" noChangeArrowheads="1"/>
          </p:cNvSpPr>
          <p:nvPr>
            <p:ph type="body" idx="4294967295"/>
          </p:nvPr>
        </p:nvSpPr>
        <p:spPr>
          <a:xfrm>
            <a:off x="1752600" y="1284515"/>
            <a:ext cx="8686800" cy="1905000"/>
          </a:xfrm>
        </p:spPr>
        <p:txBody>
          <a:bodyPr>
            <a:normAutofit lnSpcReduction="10000"/>
          </a:bodyPr>
          <a:lstStyle/>
          <a:p>
            <a:pPr marL="114300" lvl="1" indent="0">
              <a:lnSpc>
                <a:spcPct val="90000"/>
              </a:lnSpc>
              <a:spcAft>
                <a:spcPts val="1200"/>
              </a:spcAft>
              <a:buNone/>
            </a:pPr>
            <a:r>
              <a:rPr lang="en-US" altLang="en-US" sz="2400" dirty="0"/>
              <a:t>In an interface, the data must be constants; an abstract class can have all types of data.</a:t>
            </a:r>
          </a:p>
          <a:p>
            <a:pPr marL="114300" lvl="1" indent="0">
              <a:lnSpc>
                <a:spcPct val="90000"/>
              </a:lnSpc>
              <a:spcAft>
                <a:spcPts val="1200"/>
              </a:spcAft>
              <a:buNone/>
            </a:pPr>
            <a:r>
              <a:rPr lang="en-US" altLang="en-US" sz="2400" dirty="0"/>
              <a:t>Each method in an interface has only a signature without implementation; an abstract class can have concrete methods.</a:t>
            </a:r>
          </a:p>
        </p:txBody>
      </p:sp>
      <p:sp>
        <p:nvSpPr>
          <p:cNvPr id="334853" name="Rectangle 4"/>
          <p:cNvSpPr>
            <a:spLocks noChangeArrowheads="1"/>
          </p:cNvSpPr>
          <p:nvPr/>
        </p:nvSpPr>
        <p:spPr bwMode="auto">
          <a:xfrm>
            <a:off x="1524001" y="23155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365651" name="Group 83"/>
          <p:cNvGraphicFramePr>
            <a:graphicFrameLocks noGrp="1"/>
          </p:cNvGraphicFramePr>
          <p:nvPr/>
        </p:nvGraphicFramePr>
        <p:xfrm>
          <a:off x="2019300" y="3516086"/>
          <a:ext cx="8153400" cy="3048001"/>
        </p:xfrm>
        <a:graphic>
          <a:graphicData uri="http://schemas.openxmlformats.org/drawingml/2006/table">
            <a:tbl>
              <a:tblPr/>
              <a:tblGrid>
                <a:gridCol w="985838">
                  <a:extLst>
                    <a:ext uri="{9D8B030D-6E8A-4147-A177-3AD203B41FA5}">
                      <a16:colId xmlns:a16="http://schemas.microsoft.com/office/drawing/2014/main" val="20000"/>
                    </a:ext>
                  </a:extLst>
                </a:gridCol>
                <a:gridCol w="1601787">
                  <a:extLst>
                    <a:ext uri="{9D8B030D-6E8A-4147-A177-3AD203B41FA5}">
                      <a16:colId xmlns:a16="http://schemas.microsoft.com/office/drawing/2014/main" val="20001"/>
                    </a:ext>
                  </a:extLst>
                </a:gridCol>
                <a:gridCol w="3584575">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tblGrid>
              <a:tr h="89058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4000" b="0" i="0" u="none" strike="noStrike" cap="none" normalizeH="0" baseline="0" dirty="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a:ln>
                            <a:noFill/>
                          </a:ln>
                          <a:solidFill>
                            <a:schemeClr val="bg2"/>
                          </a:solidFill>
                          <a:effectLst/>
                          <a:latin typeface="Times New Roman" pitchFamily="18" charset="0"/>
                          <a:cs typeface="Times New Roman" pitchFamily="18" charset="0"/>
                        </a:rPr>
                        <a:t>Variables </a:t>
                      </a:r>
                      <a:endParaRPr kumimoji="0" lang="en-US" sz="3600" b="0" i="0" u="none" strike="noStrike" cap="none" normalizeH="0" baseline="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a:ln>
                            <a:noFill/>
                          </a:ln>
                          <a:solidFill>
                            <a:schemeClr val="bg2"/>
                          </a:solidFill>
                          <a:effectLst/>
                          <a:latin typeface="Times New Roman" pitchFamily="18" charset="0"/>
                          <a:cs typeface="Times New Roman" pitchFamily="18" charset="0"/>
                        </a:rPr>
                        <a:t>Constructors</a:t>
                      </a:r>
                      <a:endParaRPr kumimoji="0" lang="en-US" sz="3600" b="0" i="0" u="none" strike="noStrike" cap="none" normalizeH="0" baseline="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a:ln>
                            <a:noFill/>
                          </a:ln>
                          <a:solidFill>
                            <a:schemeClr val="bg2"/>
                          </a:solidFill>
                          <a:effectLst/>
                          <a:latin typeface="Times New Roman" pitchFamily="18" charset="0"/>
                          <a:cs typeface="Times New Roman" pitchFamily="18" charset="0"/>
                        </a:rPr>
                        <a:t>Methods</a:t>
                      </a:r>
                      <a:endParaRPr kumimoji="0" lang="en-US" sz="3600" b="0" i="0" u="none" strike="noStrike" cap="none" normalizeH="0" baseline="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0"/>
                  </a:ext>
                </a:extLst>
              </a:tr>
              <a:tr h="1216025">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a:ln>
                            <a:noFill/>
                          </a:ln>
                          <a:solidFill>
                            <a:schemeClr val="bg2"/>
                          </a:solidFill>
                          <a:effectLst/>
                          <a:latin typeface="Times New Roman" pitchFamily="18" charset="0"/>
                          <a:cs typeface="Times New Roman" pitchFamily="18" charset="0"/>
                        </a:rPr>
                        <a:t>Abstract class</a:t>
                      </a:r>
                      <a:endParaRPr kumimoji="0" lang="en-US" sz="3600" b="0" i="0" u="none" strike="noStrike" cap="none" normalizeH="0" baseline="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a:ln>
                            <a:noFill/>
                          </a:ln>
                          <a:solidFill>
                            <a:schemeClr val="bg2"/>
                          </a:solidFill>
                          <a:effectLst/>
                          <a:latin typeface="Times New Roman" pitchFamily="18" charset="0"/>
                          <a:cs typeface="Times New Roman" pitchFamily="18" charset="0"/>
                        </a:rPr>
                        <a:t>No restrictions </a:t>
                      </a:r>
                      <a:endParaRPr kumimoji="0" lang="en-US" sz="3600" b="0" i="0" u="none" strike="noStrike" cap="none" normalizeH="0" baseline="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dirty="0">
                          <a:ln>
                            <a:noFill/>
                          </a:ln>
                          <a:solidFill>
                            <a:schemeClr val="bg2"/>
                          </a:solidFill>
                          <a:effectLst/>
                          <a:latin typeface="Times New Roman" pitchFamily="18" charset="0"/>
                          <a:cs typeface="Times New Roman" pitchFamily="18" charset="0"/>
                        </a:rPr>
                        <a:t>Constructors are invoked by subclasses through constructor chaining. An abstract class cannot be instantiated using the new operator. </a:t>
                      </a:r>
                      <a:endParaRPr kumimoji="0" lang="en-US" sz="3600" b="0" i="0" u="none" strike="noStrike" cap="none" normalizeH="0" baseline="0" dirty="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a:ln>
                            <a:noFill/>
                          </a:ln>
                          <a:solidFill>
                            <a:schemeClr val="bg2"/>
                          </a:solidFill>
                          <a:effectLst/>
                          <a:latin typeface="Times New Roman" pitchFamily="18" charset="0"/>
                          <a:cs typeface="Times New Roman" pitchFamily="18" charset="0"/>
                        </a:rPr>
                        <a:t>No restrictions. </a:t>
                      </a:r>
                      <a:endParaRPr kumimoji="0" lang="en-US" sz="3600" b="0" i="0" u="none" strike="noStrike" cap="none" normalizeH="0" baseline="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1"/>
                  </a:ext>
                </a:extLst>
              </a:tr>
              <a:tr h="941388">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a:ln>
                            <a:noFill/>
                          </a:ln>
                          <a:solidFill>
                            <a:schemeClr val="bg2"/>
                          </a:solidFill>
                          <a:effectLst/>
                          <a:latin typeface="Times New Roman" pitchFamily="18" charset="0"/>
                          <a:cs typeface="Times New Roman" pitchFamily="18" charset="0"/>
                        </a:rPr>
                        <a:t>Interface</a:t>
                      </a:r>
                      <a:endParaRPr kumimoji="0" lang="en-US" sz="3600" b="0" i="0" u="none" strike="noStrike" cap="none" normalizeH="0" baseline="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a:ln>
                            <a:noFill/>
                          </a:ln>
                          <a:solidFill>
                            <a:schemeClr val="bg2"/>
                          </a:solidFill>
                          <a:effectLst/>
                          <a:latin typeface="Times New Roman" pitchFamily="18" charset="0"/>
                          <a:cs typeface="Times New Roman" pitchFamily="18" charset="0"/>
                        </a:rPr>
                        <a:t>All variables must be </a:t>
                      </a:r>
                      <a:r>
                        <a:rPr kumimoji="0" lang="en-US" sz="1600" b="0" i="0" u="sng" strike="noStrike" cap="none" normalizeH="0" baseline="0">
                          <a:ln>
                            <a:noFill/>
                          </a:ln>
                          <a:solidFill>
                            <a:schemeClr val="bg2"/>
                          </a:solidFill>
                          <a:effectLst/>
                          <a:latin typeface="Times New Roman" pitchFamily="18" charset="0"/>
                          <a:cs typeface="Times New Roman" pitchFamily="18" charset="0"/>
                        </a:rPr>
                        <a:t>public</a:t>
                      </a:r>
                      <a:r>
                        <a:rPr kumimoji="0" lang="en-US" sz="1600" b="0" i="0" u="none" strike="noStrike" cap="none" normalizeH="0" baseline="0">
                          <a:ln>
                            <a:noFill/>
                          </a:ln>
                          <a:solidFill>
                            <a:schemeClr val="bg2"/>
                          </a:solidFill>
                          <a:effectLst/>
                          <a:latin typeface="Times New Roman" pitchFamily="18" charset="0"/>
                          <a:cs typeface="Times New Roman" pitchFamily="18" charset="0"/>
                        </a:rPr>
                        <a:t> </a:t>
                      </a:r>
                      <a:r>
                        <a:rPr kumimoji="0" lang="en-US" sz="1600" b="0" i="0" u="sng" strike="noStrike" cap="none" normalizeH="0" baseline="0">
                          <a:ln>
                            <a:noFill/>
                          </a:ln>
                          <a:solidFill>
                            <a:schemeClr val="bg2"/>
                          </a:solidFill>
                          <a:effectLst/>
                          <a:latin typeface="Times New Roman" pitchFamily="18" charset="0"/>
                          <a:cs typeface="Times New Roman" pitchFamily="18" charset="0"/>
                        </a:rPr>
                        <a:t>static</a:t>
                      </a:r>
                      <a:r>
                        <a:rPr kumimoji="0" lang="en-US" sz="1600" b="0" i="0" u="none" strike="noStrike" cap="none" normalizeH="0" baseline="0">
                          <a:ln>
                            <a:noFill/>
                          </a:ln>
                          <a:solidFill>
                            <a:schemeClr val="bg2"/>
                          </a:solidFill>
                          <a:effectLst/>
                          <a:latin typeface="Times New Roman" pitchFamily="18" charset="0"/>
                          <a:cs typeface="Times New Roman" pitchFamily="18" charset="0"/>
                        </a:rPr>
                        <a:t> </a:t>
                      </a:r>
                      <a:r>
                        <a:rPr kumimoji="0" lang="en-US" sz="1600" b="0" i="0" u="sng" strike="noStrike" cap="none" normalizeH="0" baseline="0">
                          <a:ln>
                            <a:noFill/>
                          </a:ln>
                          <a:solidFill>
                            <a:schemeClr val="bg2"/>
                          </a:solidFill>
                          <a:effectLst/>
                          <a:latin typeface="Times New Roman" pitchFamily="18" charset="0"/>
                          <a:cs typeface="Times New Roman" pitchFamily="18" charset="0"/>
                        </a:rPr>
                        <a:t>final</a:t>
                      </a:r>
                      <a:endParaRPr kumimoji="0" lang="en-US" sz="3600" b="0" i="0" u="none" strike="noStrike" cap="none" normalizeH="0" baseline="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a:ln>
                            <a:noFill/>
                          </a:ln>
                          <a:solidFill>
                            <a:schemeClr val="bg2"/>
                          </a:solidFill>
                          <a:effectLst/>
                          <a:latin typeface="Times New Roman" pitchFamily="18" charset="0"/>
                          <a:cs typeface="Times New Roman" pitchFamily="18" charset="0"/>
                        </a:rPr>
                        <a:t>No constructors. An interface cannot be instantiated using the new operator.</a:t>
                      </a:r>
                      <a:endParaRPr kumimoji="0" lang="en-US" sz="3600" b="0" i="0" u="none" strike="noStrike" cap="none" normalizeH="0" baseline="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dirty="0">
                          <a:ln>
                            <a:noFill/>
                          </a:ln>
                          <a:solidFill>
                            <a:schemeClr val="bg2"/>
                          </a:solidFill>
                          <a:effectLst/>
                          <a:latin typeface="Times New Roman" pitchFamily="18" charset="0"/>
                          <a:cs typeface="Times New Roman" pitchFamily="18" charset="0"/>
                        </a:rPr>
                        <a:t>All methods must be public abstract instance methods </a:t>
                      </a:r>
                      <a:endParaRPr kumimoji="0" lang="en-US" sz="3600" b="0" i="0" u="none" strike="noStrike" cap="none" normalizeH="0" baseline="0" dirty="0">
                        <a:ln>
                          <a:noFill/>
                        </a:ln>
                        <a:solidFill>
                          <a:schemeClr val="bg2"/>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2"/>
                  </a:ext>
                </a:extLst>
              </a:tr>
            </a:tbl>
          </a:graphicData>
        </a:graphic>
      </p:graphicFrame>
      <p:sp>
        <p:nvSpPr>
          <p:cNvPr id="334876" name="Rectangle 82"/>
          <p:cNvSpPr>
            <a:spLocks noChangeArrowheads="1"/>
          </p:cNvSpPr>
          <p:nvPr/>
        </p:nvSpPr>
        <p:spPr bwMode="auto">
          <a:xfrm>
            <a:off x="1524001" y="40808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tabLst>
                <a:tab pos="2286000" algn="l"/>
                <a:tab pos="3886200" algn="l"/>
              </a:tabLst>
              <a:defRPr sz="2400">
                <a:solidFill>
                  <a:schemeClr val="tx1"/>
                </a:solidFill>
                <a:latin typeface="Times New Roman" panose="02020603050405020304" pitchFamily="18" charset="0"/>
              </a:defRPr>
            </a:lvl1pPr>
            <a:lvl2pPr marL="742950" indent="-285750">
              <a:tabLst>
                <a:tab pos="2286000" algn="l"/>
                <a:tab pos="3886200" algn="l"/>
              </a:tabLst>
              <a:defRPr sz="2400">
                <a:solidFill>
                  <a:schemeClr val="tx1"/>
                </a:solidFill>
                <a:latin typeface="Times New Roman" panose="02020603050405020304" pitchFamily="18" charset="0"/>
              </a:defRPr>
            </a:lvl2pPr>
            <a:lvl3pPr marL="1143000" indent="-228600">
              <a:tabLst>
                <a:tab pos="2286000" algn="l"/>
                <a:tab pos="3886200" algn="l"/>
              </a:tabLst>
              <a:defRPr sz="2400">
                <a:solidFill>
                  <a:schemeClr val="tx1"/>
                </a:solidFill>
                <a:latin typeface="Times New Roman" panose="02020603050405020304" pitchFamily="18" charset="0"/>
              </a:defRPr>
            </a:lvl3pPr>
            <a:lvl4pPr marL="1600200" indent="-228600">
              <a:tabLst>
                <a:tab pos="2286000" algn="l"/>
                <a:tab pos="3886200" algn="l"/>
              </a:tabLst>
              <a:defRPr sz="2400">
                <a:solidFill>
                  <a:schemeClr val="tx1"/>
                </a:solidFill>
                <a:latin typeface="Times New Roman" panose="02020603050405020304" pitchFamily="18" charset="0"/>
              </a:defRPr>
            </a:lvl4pPr>
            <a:lvl5pPr marL="2057400" indent="-228600">
              <a:tabLst>
                <a:tab pos="2286000" algn="l"/>
                <a:tab pos="38862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286000" algn="l"/>
                <a:tab pos="38862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286000" algn="l"/>
                <a:tab pos="38862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286000" algn="l"/>
                <a:tab pos="38862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286000" algn="l"/>
                <a:tab pos="3886200" algn="l"/>
              </a:tabLst>
              <a:defRPr sz="2400">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3145798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Rectangle 2"/>
          <p:cNvSpPr>
            <a:spLocks noGrp="1" noChangeArrowheads="1"/>
          </p:cNvSpPr>
          <p:nvPr>
            <p:ph type="title" idx="4294967295"/>
          </p:nvPr>
        </p:nvSpPr>
        <p:spPr>
          <a:xfrm>
            <a:off x="1752600" y="152400"/>
            <a:ext cx="8763000" cy="609600"/>
          </a:xfrm>
        </p:spPr>
        <p:txBody>
          <a:bodyPr>
            <a:normAutofit fontScale="90000"/>
          </a:bodyPr>
          <a:lstStyle/>
          <a:p>
            <a:r>
              <a:rPr lang="en-US" altLang="en-US"/>
              <a:t>Interfaces vs. Abstract Classes, cont.</a:t>
            </a:r>
            <a:endParaRPr lang="en-US" altLang="en-US" b="1">
              <a:latin typeface="Courier" charset="0"/>
            </a:endParaRPr>
          </a:p>
        </p:txBody>
      </p:sp>
      <p:sp>
        <p:nvSpPr>
          <p:cNvPr id="335876" name="Rectangle 3"/>
          <p:cNvSpPr>
            <a:spLocks noChangeArrowheads="1"/>
          </p:cNvSpPr>
          <p:nvPr/>
        </p:nvSpPr>
        <p:spPr bwMode="auto">
          <a:xfrm>
            <a:off x="4038600" y="26558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335877" name="Object 4"/>
          <p:cNvGraphicFramePr>
            <a:graphicFrameLocks noChangeAspect="1"/>
          </p:cNvGraphicFramePr>
          <p:nvPr/>
        </p:nvGraphicFramePr>
        <p:xfrm>
          <a:off x="2438400" y="3048000"/>
          <a:ext cx="7543800" cy="2835275"/>
        </p:xfrm>
        <a:graphic>
          <a:graphicData uri="http://schemas.openxmlformats.org/presentationml/2006/ole">
            <mc:AlternateContent xmlns:mc="http://schemas.openxmlformats.org/markup-compatibility/2006">
              <mc:Choice xmlns:v="urn:schemas-microsoft-com:vml" Requires="v">
                <p:oleObj spid="_x0000_s4111" name="Picture" r:id="rId3" imgW="4114800" imgH="1542960" progId="Word.Picture.8">
                  <p:embed/>
                </p:oleObj>
              </mc:Choice>
              <mc:Fallback>
                <p:oleObj name="Picture" r:id="rId3" imgW="4114800" imgH="1542960" progId="Word.Picture.8">
                  <p:embed/>
                  <p:pic>
                    <p:nvPicPr>
                      <p:cNvPr id="33587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048000"/>
                        <a:ext cx="7543800" cy="2835275"/>
                      </a:xfrm>
                      <a:prstGeom prst="rect">
                        <a:avLst/>
                      </a:prstGeom>
                      <a:solidFill>
                        <a:schemeClr val="tx1"/>
                      </a:solidFill>
                    </p:spPr>
                  </p:pic>
                </p:oleObj>
              </mc:Fallback>
            </mc:AlternateContent>
          </a:graphicData>
        </a:graphic>
      </p:graphicFrame>
      <p:sp>
        <p:nvSpPr>
          <p:cNvPr id="335878" name="Rectangle 5"/>
          <p:cNvSpPr>
            <a:spLocks noGrp="1" noChangeArrowheads="1"/>
          </p:cNvSpPr>
          <p:nvPr>
            <p:ph type="body" idx="4294967295"/>
          </p:nvPr>
        </p:nvSpPr>
        <p:spPr>
          <a:xfrm>
            <a:off x="1676400" y="6172200"/>
            <a:ext cx="8763000" cy="685800"/>
          </a:xfrm>
          <a:noFill/>
        </p:spPr>
        <p:txBody>
          <a:bodyPr>
            <a:normAutofit fontScale="85000" lnSpcReduction="10000"/>
          </a:bodyPr>
          <a:lstStyle/>
          <a:p>
            <a:pPr marL="114300" lvl="1" indent="0">
              <a:lnSpc>
                <a:spcPct val="90000"/>
              </a:lnSpc>
              <a:spcAft>
                <a:spcPts val="1200"/>
              </a:spcAft>
              <a:buNone/>
            </a:pPr>
            <a:r>
              <a:rPr lang="en-US" altLang="en-US" sz="2000" dirty="0">
                <a:cs typeface="Courier New" panose="02070309020205020404" pitchFamily="49" charset="0"/>
              </a:rPr>
              <a:t>Suppose that c is an instance of Class2. c is also an instance of Object, Class1, Interface1, Interface1_1, Interface1_2, Interface2_1, and Interface2_2.</a:t>
            </a:r>
            <a:endParaRPr lang="en-US" altLang="en-US" sz="2000" dirty="0">
              <a:cs typeface="Times New Roman" panose="02020603050405020304" pitchFamily="18" charset="0"/>
            </a:endParaRPr>
          </a:p>
        </p:txBody>
      </p:sp>
      <p:sp>
        <p:nvSpPr>
          <p:cNvPr id="335879" name="Rectangle 7"/>
          <p:cNvSpPr>
            <a:spLocks noChangeArrowheads="1"/>
          </p:cNvSpPr>
          <p:nvPr/>
        </p:nvSpPr>
        <p:spPr bwMode="auto">
          <a:xfrm>
            <a:off x="1676400" y="914400"/>
            <a:ext cx="8839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11430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spcBef>
                <a:spcPct val="20000"/>
              </a:spcBef>
              <a:spcAft>
                <a:spcPts val="1200"/>
              </a:spcAft>
              <a:buClr>
                <a:schemeClr val="tx1"/>
              </a:buClr>
            </a:pPr>
            <a:r>
              <a:rPr lang="en-US" altLang="en-US" sz="2000" dirty="0">
                <a:cs typeface="Courier New" panose="02070309020205020404" pitchFamily="49" charset="0"/>
              </a:rPr>
              <a:t>All classes share a single root, the </a:t>
            </a:r>
            <a:r>
              <a:rPr lang="en-US" altLang="en-US" sz="2000" u="sng" dirty="0">
                <a:cs typeface="Courier New" panose="02070309020205020404" pitchFamily="49" charset="0"/>
              </a:rPr>
              <a:t>Object</a:t>
            </a:r>
            <a:r>
              <a:rPr lang="en-US" altLang="en-US" sz="2000" dirty="0">
                <a:cs typeface="Courier New" panose="02070309020205020404" pitchFamily="49" charset="0"/>
              </a:rPr>
              <a:t> class, but there is no single root for interfaces. Like a class, an interface also defines a type. A variable of an interface type can reference any instance of the class that implements the interface. If a class implements an interface, this interface plays the same role as a superclass. You can use an interface as a data type and cast a variable of an interface type to its subclass, and vice versa.</a:t>
            </a:r>
            <a:r>
              <a:rPr lang="en-US" altLang="en-US" sz="2000" dirty="0"/>
              <a:t> </a:t>
            </a:r>
          </a:p>
        </p:txBody>
      </p:sp>
    </p:spTree>
    <p:extLst>
      <p:ext uri="{BB962C8B-B14F-4D97-AF65-F5344CB8AC3E}">
        <p14:creationId xmlns:p14="http://schemas.microsoft.com/office/powerpoint/2010/main" val="1316421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2"/>
          <p:cNvSpPr>
            <a:spLocks noGrp="1" noChangeArrowheads="1"/>
          </p:cNvSpPr>
          <p:nvPr>
            <p:ph type="title" idx="4294967295"/>
          </p:nvPr>
        </p:nvSpPr>
        <p:spPr>
          <a:xfrm>
            <a:off x="1752600" y="152400"/>
            <a:ext cx="8763000" cy="609600"/>
          </a:xfrm>
        </p:spPr>
        <p:txBody>
          <a:bodyPr>
            <a:normAutofit fontScale="90000"/>
          </a:bodyPr>
          <a:lstStyle/>
          <a:p>
            <a:r>
              <a:rPr lang="en-US" altLang="en-US" sz="4000">
                <a:cs typeface="Courier New" panose="02070309020205020404" pitchFamily="49" charset="0"/>
              </a:rPr>
              <a:t>Caution: </a:t>
            </a:r>
            <a:r>
              <a:rPr lang="en-US" altLang="en-US" sz="4000">
                <a:cs typeface="Times New Roman" panose="02020603050405020304" pitchFamily="18" charset="0"/>
              </a:rPr>
              <a:t>conflict interfaces</a:t>
            </a:r>
            <a:r>
              <a:rPr lang="en-US" altLang="en-US" sz="4000">
                <a:cs typeface="Courier New" panose="02070309020205020404" pitchFamily="49" charset="0"/>
              </a:rPr>
              <a:t> </a:t>
            </a:r>
          </a:p>
        </p:txBody>
      </p:sp>
      <p:sp>
        <p:nvSpPr>
          <p:cNvPr id="336900" name="Rectangle 3"/>
          <p:cNvSpPr>
            <a:spLocks noChangeArrowheads="1"/>
          </p:cNvSpPr>
          <p:nvPr/>
        </p:nvSpPr>
        <p:spPr bwMode="auto">
          <a:xfrm>
            <a:off x="4038600" y="26558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36901" name="Rectangle 4"/>
          <p:cNvSpPr>
            <a:spLocks noGrp="1" noChangeArrowheads="1"/>
          </p:cNvSpPr>
          <p:nvPr>
            <p:ph type="body" idx="4294967295"/>
          </p:nvPr>
        </p:nvSpPr>
        <p:spPr>
          <a:xfrm>
            <a:off x="1676400" y="1828800"/>
            <a:ext cx="8686800" cy="4267200"/>
          </a:xfrm>
          <a:noFill/>
        </p:spPr>
        <p:txBody>
          <a:bodyPr>
            <a:normAutofit/>
          </a:bodyPr>
          <a:lstStyle/>
          <a:p>
            <a:pPr marL="114300" lvl="1" indent="0">
              <a:spcAft>
                <a:spcPts val="1200"/>
              </a:spcAft>
              <a:buNone/>
            </a:pPr>
            <a:r>
              <a:rPr lang="en-US" altLang="en-US" sz="3200" dirty="0">
                <a:cs typeface="Times New Roman" panose="02020603050405020304" pitchFamily="18" charset="0"/>
              </a:rPr>
              <a:t>In rare occasions, a class may implement two interfaces with conflict information (e.g., two same constants with different values or two methods with same signature but different return type). This type of error will be detected by the compiler.</a:t>
            </a:r>
            <a:r>
              <a:rPr lang="en-US" altLang="en-US" sz="3200" dirty="0">
                <a:cs typeface="Courier New" panose="02070309020205020404" pitchFamily="49" charset="0"/>
              </a:rPr>
              <a:t> </a:t>
            </a:r>
          </a:p>
        </p:txBody>
      </p:sp>
    </p:spTree>
    <p:extLst>
      <p:ext uri="{BB962C8B-B14F-4D97-AF65-F5344CB8AC3E}">
        <p14:creationId xmlns:p14="http://schemas.microsoft.com/office/powerpoint/2010/main" val="702420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Rectangle 2"/>
          <p:cNvSpPr>
            <a:spLocks noGrp="1" noChangeArrowheads="1"/>
          </p:cNvSpPr>
          <p:nvPr>
            <p:ph type="title" idx="4294967295"/>
          </p:nvPr>
        </p:nvSpPr>
        <p:spPr>
          <a:xfrm>
            <a:off x="1765479" y="564524"/>
            <a:ext cx="8763000" cy="1174124"/>
          </a:xfrm>
        </p:spPr>
        <p:txBody>
          <a:bodyPr>
            <a:normAutofit fontScale="90000"/>
          </a:bodyPr>
          <a:lstStyle/>
          <a:p>
            <a:r>
              <a:rPr lang="en-US" altLang="en-US" sz="4000" dirty="0">
                <a:cs typeface="Courier New" panose="02070309020205020404" pitchFamily="49" charset="0"/>
              </a:rPr>
              <a:t>Whether to use an interface or a class?</a:t>
            </a:r>
            <a:endParaRPr lang="en-US" altLang="en-US" sz="4000" dirty="0"/>
          </a:p>
        </p:txBody>
      </p:sp>
      <p:sp>
        <p:nvSpPr>
          <p:cNvPr id="337924" name="Rectangle 3"/>
          <p:cNvSpPr>
            <a:spLocks noChangeArrowheads="1"/>
          </p:cNvSpPr>
          <p:nvPr/>
        </p:nvSpPr>
        <p:spPr bwMode="auto">
          <a:xfrm>
            <a:off x="4038600" y="26558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37925" name="Rectangle 5"/>
          <p:cNvSpPr>
            <a:spLocks noGrp="1" noChangeArrowheads="1"/>
          </p:cNvSpPr>
          <p:nvPr>
            <p:ph type="body" idx="4294967295"/>
          </p:nvPr>
        </p:nvSpPr>
        <p:spPr>
          <a:xfrm>
            <a:off x="1598053" y="2061693"/>
            <a:ext cx="8686800" cy="4455017"/>
          </a:xfrm>
          <a:noFill/>
        </p:spPr>
        <p:txBody>
          <a:bodyPr>
            <a:normAutofit/>
          </a:bodyPr>
          <a:lstStyle/>
          <a:p>
            <a:pPr marL="114300" lvl="1" indent="0">
              <a:spcAft>
                <a:spcPts val="1200"/>
              </a:spcAft>
              <a:buNone/>
            </a:pPr>
            <a:r>
              <a:rPr lang="en-US" altLang="en-US" sz="2400" dirty="0">
                <a:cs typeface="Courier New" panose="02070309020205020404" pitchFamily="49" charset="0"/>
              </a:rPr>
              <a:t>Abstract classes and interfaces can both be used to model common features. How do you decide whether to use an interface or a class? In general, a strong is-a relationship that clearly describes a parent-child relationship should be modeled using classes. For example, a staff member is a person. So their relationship should be modeled using class inheritance. A weak is-a relationship, also known as an is-kind-of relationship, indicates that an object possesses a certain property. A weak is-a relationship can be modeled using interfaces. </a:t>
            </a:r>
          </a:p>
        </p:txBody>
      </p:sp>
    </p:spTree>
    <p:extLst>
      <p:ext uri="{BB962C8B-B14F-4D97-AF65-F5344CB8AC3E}">
        <p14:creationId xmlns:p14="http://schemas.microsoft.com/office/powerpoint/2010/main" val="3836640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30F866-801C-49BD-9618-EB779BD81957}"/>
              </a:ext>
            </a:extLst>
          </p:cNvPr>
          <p:cNvSpPr>
            <a:spLocks noGrp="1"/>
          </p:cNvSpPr>
          <p:nvPr>
            <p:ph type="title"/>
          </p:nvPr>
        </p:nvSpPr>
        <p:spPr/>
        <p:txBody>
          <a:bodyPr/>
          <a:lstStyle/>
          <a:p>
            <a:r>
              <a:rPr lang="en-US" dirty="0"/>
              <a:t>Recursion</a:t>
            </a:r>
          </a:p>
        </p:txBody>
      </p:sp>
      <p:sp>
        <p:nvSpPr>
          <p:cNvPr id="5" name="Content Placeholder 4">
            <a:extLst>
              <a:ext uri="{FF2B5EF4-FFF2-40B4-BE49-F238E27FC236}">
                <a16:creationId xmlns:a16="http://schemas.microsoft.com/office/drawing/2014/main" id="{91DBC0B4-7B28-4E28-83C9-BA9BAEB50597}"/>
              </a:ext>
            </a:extLst>
          </p:cNvPr>
          <p:cNvSpPr>
            <a:spLocks noGrp="1"/>
          </p:cNvSpPr>
          <p:nvPr>
            <p:ph idx="1"/>
          </p:nvPr>
        </p:nvSpPr>
        <p:spPr/>
        <p:txBody>
          <a:bodyPr/>
          <a:lstStyle/>
          <a:p>
            <a:r>
              <a:rPr lang="en-US" dirty="0"/>
              <a:t>A very simple concept in words, but can become quite complex and difficult to reason about.</a:t>
            </a:r>
          </a:p>
          <a:p>
            <a:r>
              <a:rPr lang="en-US" dirty="0"/>
              <a:t>Recursion is the idea of a method calling itself…</a:t>
            </a:r>
          </a:p>
          <a:p>
            <a:r>
              <a:rPr lang="en-US" dirty="0"/>
              <a:t>i.e., we have a method called m1(). At some point in its execution, m1() calls itself.</a:t>
            </a:r>
          </a:p>
          <a:p>
            <a:r>
              <a:rPr lang="en-US" dirty="0"/>
              <a:t>Let’s code up a few examples…</a:t>
            </a:r>
          </a:p>
          <a:p>
            <a:pPr lvl="1"/>
            <a:r>
              <a:rPr lang="en-US" dirty="0"/>
              <a:t>I’ll add the examples to this lecture as we </a:t>
            </a:r>
            <a:r>
              <a:rPr lang="en-US"/>
              <a:t>go along…</a:t>
            </a:r>
          </a:p>
        </p:txBody>
      </p:sp>
    </p:spTree>
    <p:extLst>
      <p:ext uri="{BB962C8B-B14F-4D97-AF65-F5344CB8AC3E}">
        <p14:creationId xmlns:p14="http://schemas.microsoft.com/office/powerpoint/2010/main" val="4026641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A0E5-D33F-4C8A-931E-8D94F2CFEE72}"/>
              </a:ext>
            </a:extLst>
          </p:cNvPr>
          <p:cNvSpPr>
            <a:spLocks noGrp="1"/>
          </p:cNvSpPr>
          <p:nvPr>
            <p:ph type="title"/>
          </p:nvPr>
        </p:nvSpPr>
        <p:spPr/>
        <p:txBody>
          <a:bodyPr/>
          <a:lstStyle/>
          <a:p>
            <a:r>
              <a:rPr lang="en-US" dirty="0"/>
              <a:t>Schedule</a:t>
            </a:r>
          </a:p>
        </p:txBody>
      </p:sp>
      <p:sp>
        <p:nvSpPr>
          <p:cNvPr id="3" name="Content Placeholder 2">
            <a:extLst>
              <a:ext uri="{FF2B5EF4-FFF2-40B4-BE49-F238E27FC236}">
                <a16:creationId xmlns:a16="http://schemas.microsoft.com/office/drawing/2014/main" id="{50A07AA3-567D-4520-92AE-3F40F8021CA1}"/>
              </a:ext>
            </a:extLst>
          </p:cNvPr>
          <p:cNvSpPr>
            <a:spLocks noGrp="1"/>
          </p:cNvSpPr>
          <p:nvPr>
            <p:ph idx="1"/>
          </p:nvPr>
        </p:nvSpPr>
        <p:spPr/>
        <p:txBody>
          <a:bodyPr/>
          <a:lstStyle/>
          <a:p>
            <a:r>
              <a:rPr lang="en-US" dirty="0"/>
              <a:t>April 1</a:t>
            </a:r>
            <a:r>
              <a:rPr lang="en-US" baseline="30000" dirty="0"/>
              <a:t>st</a:t>
            </a:r>
            <a:r>
              <a:rPr lang="en-US" dirty="0"/>
              <a:t>: Abstract classes, interfaces, </a:t>
            </a:r>
            <a:r>
              <a:rPr lang="en-US" dirty="0" err="1"/>
              <a:t>ArrayList</a:t>
            </a:r>
            <a:endParaRPr lang="en-US" dirty="0"/>
          </a:p>
          <a:p>
            <a:r>
              <a:rPr lang="en-US" dirty="0"/>
              <a:t>April 8</a:t>
            </a:r>
            <a:r>
              <a:rPr lang="en-US" baseline="30000" dirty="0"/>
              <a:t>th</a:t>
            </a:r>
            <a:r>
              <a:rPr lang="en-US" dirty="0"/>
              <a:t>: Recursion</a:t>
            </a:r>
          </a:p>
          <a:p>
            <a:r>
              <a:rPr lang="en-US" dirty="0"/>
              <a:t>April 15</a:t>
            </a:r>
            <a:r>
              <a:rPr lang="en-US" baseline="30000" dirty="0"/>
              <a:t>th</a:t>
            </a:r>
            <a:r>
              <a:rPr lang="en-US" dirty="0"/>
              <a:t>: Exception Handling</a:t>
            </a:r>
          </a:p>
          <a:p>
            <a:r>
              <a:rPr lang="en-US" dirty="0"/>
              <a:t>April 22</a:t>
            </a:r>
            <a:r>
              <a:rPr lang="en-US" baseline="30000" dirty="0"/>
              <a:t>nd</a:t>
            </a:r>
            <a:r>
              <a:rPr lang="en-US" dirty="0"/>
              <a:t>: File I/O</a:t>
            </a:r>
          </a:p>
          <a:p>
            <a:r>
              <a:rPr lang="en-US" dirty="0"/>
              <a:t>April 29</a:t>
            </a:r>
            <a:r>
              <a:rPr lang="en-US" baseline="30000" dirty="0"/>
              <a:t>th</a:t>
            </a:r>
            <a:r>
              <a:rPr lang="en-US" dirty="0"/>
              <a:t>: Final Exam</a:t>
            </a:r>
          </a:p>
        </p:txBody>
      </p:sp>
    </p:spTree>
    <p:extLst>
      <p:ext uri="{BB962C8B-B14F-4D97-AF65-F5344CB8AC3E}">
        <p14:creationId xmlns:p14="http://schemas.microsoft.com/office/powerpoint/2010/main" val="3548333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2"/>
          <p:cNvSpPr>
            <a:spLocks noGrp="1" noChangeArrowheads="1"/>
          </p:cNvSpPr>
          <p:nvPr>
            <p:ph type="title" idx="4294967295"/>
          </p:nvPr>
        </p:nvSpPr>
        <p:spPr>
          <a:xfrm>
            <a:off x="2209800" y="1039090"/>
            <a:ext cx="7772400" cy="685800"/>
          </a:xfrm>
          <a:noFill/>
        </p:spPr>
        <p:txBody>
          <a:bodyPr>
            <a:normAutofit fontScale="90000"/>
          </a:bodyPr>
          <a:lstStyle/>
          <a:p>
            <a:r>
              <a:rPr lang="en-US" altLang="en-US" dirty="0"/>
              <a:t>Interfaces</a:t>
            </a:r>
          </a:p>
        </p:txBody>
      </p:sp>
      <p:sp>
        <p:nvSpPr>
          <p:cNvPr id="311300" name="Rectangle 3"/>
          <p:cNvSpPr>
            <a:spLocks noGrp="1" noChangeArrowheads="1"/>
          </p:cNvSpPr>
          <p:nvPr>
            <p:ph type="body" idx="4294967295"/>
          </p:nvPr>
        </p:nvSpPr>
        <p:spPr>
          <a:xfrm>
            <a:off x="1870363" y="2518064"/>
            <a:ext cx="8610600" cy="3048000"/>
          </a:xfrm>
          <a:noFill/>
        </p:spPr>
        <p:txBody>
          <a:bodyPr/>
          <a:lstStyle/>
          <a:p>
            <a:pPr marL="0" indent="0">
              <a:buNone/>
            </a:pPr>
            <a:r>
              <a:rPr lang="en-US" altLang="en-US" sz="2800" dirty="0">
                <a:cs typeface="Courier New" panose="02070309020205020404" pitchFamily="49" charset="0"/>
              </a:rPr>
              <a:t>What is an interface?</a:t>
            </a:r>
          </a:p>
          <a:p>
            <a:pPr marL="0" indent="0">
              <a:buNone/>
            </a:pPr>
            <a:r>
              <a:rPr lang="en-US" altLang="en-US" sz="2800" dirty="0">
                <a:cs typeface="Courier New" panose="02070309020205020404" pitchFamily="49" charset="0"/>
              </a:rPr>
              <a:t>Why is an interface useful?</a:t>
            </a:r>
          </a:p>
          <a:p>
            <a:pPr marL="0" indent="0">
              <a:buNone/>
            </a:pPr>
            <a:r>
              <a:rPr lang="en-US" altLang="en-US" sz="2800" dirty="0">
                <a:cs typeface="Courier New" panose="02070309020205020404" pitchFamily="49" charset="0"/>
              </a:rPr>
              <a:t>How do you define an interface?</a:t>
            </a:r>
          </a:p>
          <a:p>
            <a:pPr marL="0" indent="0">
              <a:buNone/>
            </a:pPr>
            <a:r>
              <a:rPr lang="en-US" altLang="en-US" sz="2800" dirty="0">
                <a:cs typeface="Courier New" panose="02070309020205020404" pitchFamily="49" charset="0"/>
              </a:rPr>
              <a:t>How do you use an interface?</a:t>
            </a:r>
          </a:p>
        </p:txBody>
      </p:sp>
    </p:spTree>
    <p:extLst>
      <p:ext uri="{BB962C8B-B14F-4D97-AF65-F5344CB8AC3E}">
        <p14:creationId xmlns:p14="http://schemas.microsoft.com/office/powerpoint/2010/main" val="4101258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Rectangle 2"/>
          <p:cNvSpPr>
            <a:spLocks noGrp="1" noChangeArrowheads="1"/>
          </p:cNvSpPr>
          <p:nvPr>
            <p:ph type="title" idx="4294967295"/>
          </p:nvPr>
        </p:nvSpPr>
        <p:spPr>
          <a:xfrm>
            <a:off x="1922318" y="727364"/>
            <a:ext cx="8305800" cy="1295400"/>
          </a:xfrm>
          <a:noFill/>
        </p:spPr>
        <p:txBody>
          <a:bodyPr>
            <a:normAutofit fontScale="90000"/>
          </a:bodyPr>
          <a:lstStyle/>
          <a:p>
            <a:r>
              <a:rPr lang="en-US" altLang="en-US">
                <a:cs typeface="Courier New" panose="02070309020205020404" pitchFamily="49" charset="0"/>
              </a:rPr>
              <a:t>What is an interface?</a:t>
            </a:r>
            <a:br>
              <a:rPr lang="en-US" altLang="en-US">
                <a:cs typeface="Courier New" panose="02070309020205020404" pitchFamily="49" charset="0"/>
              </a:rPr>
            </a:br>
            <a:r>
              <a:rPr lang="en-US" altLang="en-US">
                <a:cs typeface="Courier New" panose="02070309020205020404" pitchFamily="49" charset="0"/>
              </a:rPr>
              <a:t> Why is an interface useful?</a:t>
            </a:r>
          </a:p>
        </p:txBody>
      </p:sp>
      <p:sp>
        <p:nvSpPr>
          <p:cNvPr id="312324" name="Rectangle 3"/>
          <p:cNvSpPr>
            <a:spLocks noGrp="1" noChangeArrowheads="1"/>
          </p:cNvSpPr>
          <p:nvPr>
            <p:ph type="body" idx="4294967295"/>
          </p:nvPr>
        </p:nvSpPr>
        <p:spPr>
          <a:xfrm>
            <a:off x="1905000" y="2286000"/>
            <a:ext cx="8610600" cy="3241964"/>
          </a:xfrm>
          <a:noFill/>
        </p:spPr>
        <p:txBody>
          <a:bodyPr>
            <a:normAutofit/>
          </a:bodyPr>
          <a:lstStyle/>
          <a:p>
            <a:pPr marL="0" indent="0">
              <a:buNone/>
            </a:pPr>
            <a:r>
              <a:rPr lang="en-US" altLang="en-US" sz="2800" dirty="0"/>
              <a:t>An interface is a class like construct that contains only constants and abstract methods. In many ways, an interface is similar to an abstract class, but the intent of an interface is to specify behavior for objects. For example, you can specify that the objects are comparable, edible, cloneable using appropriate interfaces. </a:t>
            </a:r>
            <a:endParaRPr lang="en-US" altLang="en-US" sz="4000" dirty="0">
              <a:ea typeface="PMingLiU" panose="02020500000000000000" pitchFamily="18" charset="-120"/>
            </a:endParaRPr>
          </a:p>
        </p:txBody>
      </p:sp>
    </p:spTree>
    <p:extLst>
      <p:ext uri="{BB962C8B-B14F-4D97-AF65-F5344CB8AC3E}">
        <p14:creationId xmlns:p14="http://schemas.microsoft.com/office/powerpoint/2010/main" val="1705153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2"/>
          <p:cNvSpPr>
            <a:spLocks noGrp="1" noChangeArrowheads="1"/>
          </p:cNvSpPr>
          <p:nvPr>
            <p:ph type="title" idx="4294967295"/>
          </p:nvPr>
        </p:nvSpPr>
        <p:spPr>
          <a:xfrm>
            <a:off x="2209800" y="228600"/>
            <a:ext cx="7772400" cy="685800"/>
          </a:xfrm>
          <a:noFill/>
        </p:spPr>
        <p:txBody>
          <a:bodyPr>
            <a:normAutofit fontScale="90000"/>
          </a:bodyPr>
          <a:lstStyle/>
          <a:p>
            <a:r>
              <a:rPr lang="en-US" altLang="en-US">
                <a:cs typeface="Courier New" panose="02070309020205020404" pitchFamily="49" charset="0"/>
              </a:rPr>
              <a:t>Define an Interface</a:t>
            </a:r>
          </a:p>
        </p:txBody>
      </p:sp>
      <p:sp>
        <p:nvSpPr>
          <p:cNvPr id="313348" name="Rectangle 3"/>
          <p:cNvSpPr>
            <a:spLocks noGrp="1" noChangeArrowheads="1"/>
          </p:cNvSpPr>
          <p:nvPr>
            <p:ph type="body" idx="4294967295"/>
          </p:nvPr>
        </p:nvSpPr>
        <p:spPr>
          <a:xfrm>
            <a:off x="1676400" y="914400"/>
            <a:ext cx="8763000" cy="990600"/>
          </a:xfrm>
          <a:noFill/>
        </p:spPr>
        <p:txBody>
          <a:bodyPr>
            <a:normAutofit/>
          </a:bodyPr>
          <a:lstStyle/>
          <a:p>
            <a:pPr marL="0" indent="0">
              <a:buNone/>
            </a:pPr>
            <a:r>
              <a:rPr lang="en-US" altLang="en-US" sz="2800">
                <a:cs typeface="Courier New" panose="02070309020205020404" pitchFamily="49" charset="0"/>
              </a:rPr>
              <a:t>To distinguish an interface from a class, Java uses the following syntax to define an interface:</a:t>
            </a:r>
          </a:p>
        </p:txBody>
      </p:sp>
      <p:sp>
        <p:nvSpPr>
          <p:cNvPr id="313349" name="Rectangle 4"/>
          <p:cNvSpPr>
            <a:spLocks noChangeArrowheads="1"/>
          </p:cNvSpPr>
          <p:nvPr/>
        </p:nvSpPr>
        <p:spPr bwMode="auto">
          <a:xfrm>
            <a:off x="1752600" y="1981200"/>
            <a:ext cx="8610600" cy="167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2800">
                <a:solidFill>
                  <a:schemeClr val="bg2"/>
                </a:solidFill>
                <a:latin typeface="Courier New" panose="02070309020205020404" pitchFamily="49" charset="0"/>
              </a:rPr>
              <a:t>public interface InterfaceName { </a:t>
            </a:r>
          </a:p>
          <a:p>
            <a:pPr>
              <a:lnSpc>
                <a:spcPct val="90000"/>
              </a:lnSpc>
              <a:buClr>
                <a:schemeClr val="tx2"/>
              </a:buClr>
              <a:buSzPct val="75000"/>
              <a:buFont typeface="Monotype Sorts" pitchFamily="2" charset="2"/>
              <a:buNone/>
            </a:pPr>
            <a:r>
              <a:rPr lang="en-US" altLang="en-US" sz="2800">
                <a:solidFill>
                  <a:schemeClr val="bg2"/>
                </a:solidFill>
                <a:latin typeface="Courier New" panose="02070309020205020404" pitchFamily="49" charset="0"/>
              </a:rPr>
              <a:t>  constant declarations;</a:t>
            </a:r>
          </a:p>
          <a:p>
            <a:pPr>
              <a:lnSpc>
                <a:spcPct val="90000"/>
              </a:lnSpc>
              <a:buClr>
                <a:schemeClr val="tx2"/>
              </a:buClr>
              <a:buSzPct val="75000"/>
              <a:buFont typeface="Monotype Sorts" pitchFamily="2" charset="2"/>
              <a:buNone/>
            </a:pPr>
            <a:r>
              <a:rPr lang="en-US" altLang="en-US" sz="2800">
                <a:solidFill>
                  <a:schemeClr val="bg2"/>
                </a:solidFill>
                <a:latin typeface="Courier New" panose="02070309020205020404" pitchFamily="49" charset="0"/>
              </a:rPr>
              <a:t>  method signatures;</a:t>
            </a:r>
          </a:p>
          <a:p>
            <a:pPr>
              <a:lnSpc>
                <a:spcPct val="90000"/>
              </a:lnSpc>
              <a:buClr>
                <a:schemeClr val="tx2"/>
              </a:buClr>
              <a:buSzPct val="75000"/>
              <a:buFont typeface="Monotype Sorts" pitchFamily="2" charset="2"/>
              <a:buNone/>
            </a:pPr>
            <a:r>
              <a:rPr lang="en-US" altLang="en-US" sz="2800">
                <a:solidFill>
                  <a:schemeClr val="bg2"/>
                </a:solidFill>
                <a:latin typeface="Courier New" panose="02070309020205020404" pitchFamily="49" charset="0"/>
              </a:rPr>
              <a:t>}</a:t>
            </a:r>
            <a:endParaRPr lang="en-US" altLang="en-US" sz="3200">
              <a:solidFill>
                <a:schemeClr val="bg2"/>
              </a:solidFill>
            </a:endParaRPr>
          </a:p>
        </p:txBody>
      </p:sp>
      <p:sp>
        <p:nvSpPr>
          <p:cNvPr id="313350" name="Rectangle 5"/>
          <p:cNvSpPr>
            <a:spLocks noChangeArrowheads="1"/>
          </p:cNvSpPr>
          <p:nvPr/>
        </p:nvSpPr>
        <p:spPr bwMode="auto">
          <a:xfrm>
            <a:off x="1828800" y="3810000"/>
            <a:ext cx="8610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sz="3200"/>
              <a:t>Example</a:t>
            </a:r>
            <a:r>
              <a:rPr lang="en-US" altLang="en-US" sz="2800">
                <a:cs typeface="Courier New" panose="02070309020205020404" pitchFamily="49" charset="0"/>
              </a:rPr>
              <a:t>:</a:t>
            </a:r>
          </a:p>
        </p:txBody>
      </p:sp>
      <p:sp>
        <p:nvSpPr>
          <p:cNvPr id="313351" name="Rectangle 6"/>
          <p:cNvSpPr>
            <a:spLocks noChangeArrowheads="1"/>
          </p:cNvSpPr>
          <p:nvPr/>
        </p:nvSpPr>
        <p:spPr bwMode="auto">
          <a:xfrm>
            <a:off x="1752600" y="4419600"/>
            <a:ext cx="8610600" cy="1752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public interface Edible {</a:t>
            </a:r>
          </a:p>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  /** Describe how to eat */</a:t>
            </a:r>
          </a:p>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  public abstract String </a:t>
            </a:r>
            <a:r>
              <a:rPr lang="en-US" altLang="en-US" dirty="0" err="1">
                <a:solidFill>
                  <a:schemeClr val="bg2"/>
                </a:solidFill>
                <a:latin typeface="Courier New" panose="02070309020205020404" pitchFamily="49" charset="0"/>
              </a:rPr>
              <a:t>howToEat</a:t>
            </a:r>
            <a:r>
              <a:rPr lang="en-US" altLang="en-US" dirty="0">
                <a:solidFill>
                  <a:schemeClr val="bg2"/>
                </a:solidFill>
                <a:latin typeface="Courier New" panose="02070309020205020404" pitchFamily="49" charset="0"/>
              </a:rPr>
              <a:t>();</a:t>
            </a:r>
          </a:p>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a:t>
            </a:r>
          </a:p>
        </p:txBody>
      </p:sp>
    </p:spTree>
    <p:extLst>
      <p:ext uri="{BB962C8B-B14F-4D97-AF65-F5344CB8AC3E}">
        <p14:creationId xmlns:p14="http://schemas.microsoft.com/office/powerpoint/2010/main" val="1623216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1" name="Rectangle 2"/>
          <p:cNvSpPr>
            <a:spLocks noGrp="1" noChangeArrowheads="1"/>
          </p:cNvSpPr>
          <p:nvPr>
            <p:ph type="title" idx="4294967295"/>
          </p:nvPr>
        </p:nvSpPr>
        <p:spPr>
          <a:xfrm>
            <a:off x="2120900" y="774700"/>
            <a:ext cx="7772400" cy="685800"/>
          </a:xfrm>
          <a:noFill/>
        </p:spPr>
        <p:txBody>
          <a:bodyPr>
            <a:normAutofit fontScale="90000"/>
          </a:bodyPr>
          <a:lstStyle/>
          <a:p>
            <a:r>
              <a:rPr lang="en-US" dirty="0"/>
              <a:t>Interface is a Special Class</a:t>
            </a:r>
          </a:p>
        </p:txBody>
      </p:sp>
      <p:sp>
        <p:nvSpPr>
          <p:cNvPr id="314372" name="Rectangle 3"/>
          <p:cNvSpPr>
            <a:spLocks noGrp="1" noChangeArrowheads="1"/>
          </p:cNvSpPr>
          <p:nvPr>
            <p:ph type="body" idx="4294967295"/>
          </p:nvPr>
        </p:nvSpPr>
        <p:spPr>
          <a:xfrm>
            <a:off x="1828800" y="2108200"/>
            <a:ext cx="8610600" cy="4292600"/>
          </a:xfrm>
          <a:noFill/>
        </p:spPr>
        <p:txBody>
          <a:bodyPr/>
          <a:lstStyle/>
          <a:p>
            <a:r>
              <a:rPr lang="en-US" dirty="0">
                <a:cs typeface="Courier New" panose="02070309020205020404" pitchFamily="49" charset="0"/>
              </a:rPr>
              <a:t>An interface is treated like a special class in Java. </a:t>
            </a:r>
          </a:p>
          <a:p>
            <a:endParaRPr lang="en-US" dirty="0">
              <a:cs typeface="Courier New" panose="02070309020205020404" pitchFamily="49" charset="0"/>
            </a:endParaRPr>
          </a:p>
          <a:p>
            <a:r>
              <a:rPr lang="en-US" dirty="0">
                <a:cs typeface="Courier New" panose="02070309020205020404" pitchFamily="49" charset="0"/>
              </a:rPr>
              <a:t>Like an abstract class, you cannot create an instance from an interface using the </a:t>
            </a:r>
            <a:r>
              <a:rPr lang="en-US" u="sng" dirty="0">
                <a:cs typeface="Courier New" panose="02070309020205020404" pitchFamily="49" charset="0"/>
              </a:rPr>
              <a:t>new</a:t>
            </a:r>
            <a:r>
              <a:rPr lang="en-US" dirty="0">
                <a:cs typeface="Courier New" panose="02070309020205020404" pitchFamily="49" charset="0"/>
              </a:rPr>
              <a:t> operator, but in most cases you can use an interface more or less the same way you use an abstract class. </a:t>
            </a:r>
          </a:p>
          <a:p>
            <a:endParaRPr lang="en-US" dirty="0">
              <a:cs typeface="Courier New" panose="02070309020205020404" pitchFamily="49" charset="0"/>
            </a:endParaRPr>
          </a:p>
          <a:p>
            <a:r>
              <a:rPr lang="en-US" dirty="0">
                <a:cs typeface="Courier New" panose="02070309020205020404" pitchFamily="49" charset="0"/>
              </a:rPr>
              <a:t>For example, you can use an interface as a data type for a variable, as the result of casting, and so on.</a:t>
            </a:r>
          </a:p>
          <a:p>
            <a:endParaRPr lang="en-US" dirty="0">
              <a:cs typeface="Courier New" panose="02070309020205020404" pitchFamily="49" charset="0"/>
            </a:endParaRPr>
          </a:p>
          <a:p>
            <a:r>
              <a:rPr lang="en-US" dirty="0">
                <a:cs typeface="Courier New" panose="02070309020205020404" pitchFamily="49" charset="0"/>
              </a:rPr>
              <a:t>One major difference is that we can implement </a:t>
            </a:r>
            <a:r>
              <a:rPr lang="en-US" dirty="0">
                <a:solidFill>
                  <a:srgbClr val="FFFF00"/>
                </a:solidFill>
                <a:cs typeface="Courier New" panose="02070309020205020404" pitchFamily="49" charset="0"/>
              </a:rPr>
              <a:t>multiple</a:t>
            </a:r>
            <a:r>
              <a:rPr lang="en-US" dirty="0">
                <a:cs typeface="Courier New" panose="02070309020205020404" pitchFamily="49" charset="0"/>
              </a:rPr>
              <a:t> interfaces.</a:t>
            </a:r>
          </a:p>
          <a:p>
            <a:pPr lvl="1"/>
            <a:r>
              <a:rPr lang="en-US" dirty="0">
                <a:cs typeface="Courier New" panose="02070309020205020404" pitchFamily="49" charset="0"/>
              </a:rPr>
              <a:t>This allows us to mimic multiple inheritance.</a:t>
            </a:r>
          </a:p>
        </p:txBody>
      </p:sp>
    </p:spTree>
    <p:extLst>
      <p:ext uri="{BB962C8B-B14F-4D97-AF65-F5344CB8AC3E}">
        <p14:creationId xmlns:p14="http://schemas.microsoft.com/office/powerpoint/2010/main" val="1470483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Rectangle 2"/>
          <p:cNvSpPr>
            <a:spLocks noGrp="1" noChangeArrowheads="1"/>
          </p:cNvSpPr>
          <p:nvPr>
            <p:ph type="title" idx="4294967295"/>
          </p:nvPr>
        </p:nvSpPr>
        <p:spPr>
          <a:xfrm>
            <a:off x="2209800" y="228600"/>
            <a:ext cx="7772400" cy="609600"/>
          </a:xfrm>
          <a:noFill/>
        </p:spPr>
        <p:txBody>
          <a:bodyPr>
            <a:normAutofit fontScale="90000"/>
          </a:bodyPr>
          <a:lstStyle/>
          <a:p>
            <a:r>
              <a:rPr lang="en-US" altLang="en-US"/>
              <a:t>Example</a:t>
            </a:r>
          </a:p>
        </p:txBody>
      </p:sp>
      <p:sp>
        <p:nvSpPr>
          <p:cNvPr id="315396" name="Rectangle 3"/>
          <p:cNvSpPr>
            <a:spLocks noGrp="1" noChangeArrowheads="1"/>
          </p:cNvSpPr>
          <p:nvPr>
            <p:ph type="body" idx="4294967295"/>
          </p:nvPr>
        </p:nvSpPr>
        <p:spPr>
          <a:xfrm>
            <a:off x="1708732" y="1524000"/>
            <a:ext cx="8991600" cy="1981200"/>
          </a:xfrm>
          <a:noFill/>
        </p:spPr>
        <p:txBody>
          <a:bodyPr>
            <a:normAutofit fontScale="92500"/>
          </a:bodyPr>
          <a:lstStyle/>
          <a:p>
            <a:pPr marL="0" indent="0">
              <a:buNone/>
            </a:pPr>
            <a:r>
              <a:rPr lang="en-US" altLang="en-US" sz="2800" dirty="0"/>
              <a:t>You can now use the </a:t>
            </a:r>
            <a:r>
              <a:rPr lang="en-US" altLang="en-US" sz="2800" u="sng" dirty="0"/>
              <a:t>Edible</a:t>
            </a:r>
            <a:r>
              <a:rPr lang="en-US" altLang="en-US" sz="2800" dirty="0"/>
              <a:t> interface to specify whether an object is edible. This is accomplished by letting the class for the object implement this interface using the </a:t>
            </a:r>
            <a:r>
              <a:rPr lang="en-US" altLang="en-US" sz="2800" u="sng" dirty="0"/>
              <a:t>implements</a:t>
            </a:r>
            <a:r>
              <a:rPr lang="en-US" altLang="en-US" sz="2800" dirty="0"/>
              <a:t> keyword. For example, the classes </a:t>
            </a:r>
            <a:r>
              <a:rPr lang="en-US" altLang="en-US" sz="2800" u="sng" dirty="0"/>
              <a:t>Chicken</a:t>
            </a:r>
            <a:r>
              <a:rPr lang="en-US" altLang="en-US" sz="2800" dirty="0"/>
              <a:t> and </a:t>
            </a:r>
            <a:r>
              <a:rPr lang="en-US" altLang="en-US" sz="2800" u="sng" dirty="0"/>
              <a:t>Fruit</a:t>
            </a:r>
            <a:r>
              <a:rPr lang="en-US" altLang="en-US" sz="2800" dirty="0"/>
              <a:t> implement the </a:t>
            </a:r>
            <a:r>
              <a:rPr lang="en-US" altLang="en-US" sz="2800" u="sng" dirty="0"/>
              <a:t>Edible</a:t>
            </a:r>
            <a:r>
              <a:rPr lang="en-US" altLang="en-US" sz="2800" dirty="0"/>
              <a:t> interface.</a:t>
            </a:r>
          </a:p>
        </p:txBody>
      </p:sp>
      <p:sp>
        <p:nvSpPr>
          <p:cNvPr id="315401" name="Rectangle 9"/>
          <p:cNvSpPr>
            <a:spLocks noChangeArrowheads="1"/>
          </p:cNvSpPr>
          <p:nvPr/>
        </p:nvSpPr>
        <p:spPr bwMode="auto">
          <a:xfrm>
            <a:off x="1524001" y="2329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15400" name="Object 8"/>
          <p:cNvGraphicFramePr>
            <a:graphicFrameLocks noChangeAspect="1"/>
          </p:cNvGraphicFramePr>
          <p:nvPr/>
        </p:nvGraphicFramePr>
        <p:xfrm>
          <a:off x="2944091" y="3958937"/>
          <a:ext cx="6096000" cy="2566988"/>
        </p:xfrm>
        <a:graphic>
          <a:graphicData uri="http://schemas.openxmlformats.org/presentationml/2006/ole">
            <mc:AlternateContent xmlns:mc="http://schemas.openxmlformats.org/markup-compatibility/2006">
              <mc:Choice xmlns:v="urn:schemas-microsoft-com:vml" Requires="v">
                <p:oleObj spid="_x0000_s2063" name="Picture" r:id="rId3" imgW="4343400" imgH="1828800" progId="Word.Picture.8">
                  <p:embed/>
                </p:oleObj>
              </mc:Choice>
              <mc:Fallback>
                <p:oleObj name="Picture" r:id="rId3" imgW="4343400" imgH="1828800" progId="Word.Picture.8">
                  <p:embed/>
                  <p:pic>
                    <p:nvPicPr>
                      <p:cNvPr id="31540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4091" y="3958937"/>
                        <a:ext cx="6096000" cy="256698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057782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0416" y="366423"/>
            <a:ext cx="4667250" cy="1533761"/>
          </a:xfrm>
          <a:prstGeom prst="rect">
            <a:avLst/>
          </a:prstGeom>
        </p:spPr>
      </p:pic>
      <p:pic>
        <p:nvPicPr>
          <p:cNvPr id="3" name="Picture 2"/>
          <p:cNvPicPr>
            <a:picLocks noChangeAspect="1"/>
          </p:cNvPicPr>
          <p:nvPr/>
        </p:nvPicPr>
        <p:blipFill>
          <a:blip r:embed="rId3"/>
          <a:stretch>
            <a:fillRect/>
          </a:stretch>
        </p:blipFill>
        <p:spPr>
          <a:xfrm>
            <a:off x="2801216" y="4262772"/>
            <a:ext cx="4667250" cy="2333625"/>
          </a:xfrm>
          <a:prstGeom prst="rect">
            <a:avLst/>
          </a:prstGeom>
        </p:spPr>
      </p:pic>
      <p:pic>
        <p:nvPicPr>
          <p:cNvPr id="4" name="Picture 3"/>
          <p:cNvPicPr>
            <a:picLocks noChangeAspect="1"/>
          </p:cNvPicPr>
          <p:nvPr/>
        </p:nvPicPr>
        <p:blipFill>
          <a:blip r:embed="rId4"/>
          <a:stretch>
            <a:fillRect/>
          </a:stretch>
        </p:blipFill>
        <p:spPr>
          <a:xfrm>
            <a:off x="2801216" y="2144650"/>
            <a:ext cx="4667250" cy="1954961"/>
          </a:xfrm>
          <a:prstGeom prst="rect">
            <a:avLst/>
          </a:prstGeom>
        </p:spPr>
      </p:pic>
      <p:sp>
        <p:nvSpPr>
          <p:cNvPr id="9" name="Rectangle 6"/>
          <p:cNvSpPr>
            <a:spLocks noChangeArrowheads="1"/>
          </p:cNvSpPr>
          <p:nvPr/>
        </p:nvSpPr>
        <p:spPr bwMode="auto">
          <a:xfrm>
            <a:off x="5054600" y="228889"/>
            <a:ext cx="7048500" cy="1752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public interface Edible {</a:t>
            </a:r>
          </a:p>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  /** Describe how to eat */</a:t>
            </a:r>
          </a:p>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  public abstract String </a:t>
            </a:r>
            <a:r>
              <a:rPr lang="en-US" altLang="en-US" dirty="0" err="1">
                <a:solidFill>
                  <a:schemeClr val="bg2"/>
                </a:solidFill>
                <a:latin typeface="Courier New" panose="02070309020205020404" pitchFamily="49" charset="0"/>
              </a:rPr>
              <a:t>howToEat</a:t>
            </a:r>
            <a:r>
              <a:rPr lang="en-US" altLang="en-US" dirty="0">
                <a:solidFill>
                  <a:schemeClr val="bg2"/>
                </a:solidFill>
                <a:latin typeface="Courier New" panose="02070309020205020404" pitchFamily="49" charset="0"/>
              </a:rPr>
              <a:t>();</a:t>
            </a:r>
          </a:p>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a:t>
            </a:r>
          </a:p>
        </p:txBody>
      </p:sp>
    </p:spTree>
    <p:extLst>
      <p:ext uri="{BB962C8B-B14F-4D97-AF65-F5344CB8AC3E}">
        <p14:creationId xmlns:p14="http://schemas.microsoft.com/office/powerpoint/2010/main" val="3346844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ChangeArrowheads="1"/>
          </p:cNvSpPr>
          <p:nvPr/>
        </p:nvSpPr>
        <p:spPr bwMode="auto">
          <a:xfrm>
            <a:off x="2017485" y="109145"/>
            <a:ext cx="7048500" cy="1752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public interface Edible {</a:t>
            </a:r>
          </a:p>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  /** Describe how to eat */</a:t>
            </a:r>
          </a:p>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  public abstract String </a:t>
            </a:r>
            <a:r>
              <a:rPr lang="en-US" altLang="en-US" dirty="0" err="1">
                <a:solidFill>
                  <a:schemeClr val="bg2"/>
                </a:solidFill>
                <a:latin typeface="Courier New" panose="02070309020205020404" pitchFamily="49" charset="0"/>
              </a:rPr>
              <a:t>howToEat</a:t>
            </a:r>
            <a:r>
              <a:rPr lang="en-US" altLang="en-US" dirty="0">
                <a:solidFill>
                  <a:schemeClr val="bg2"/>
                </a:solidFill>
                <a:latin typeface="Courier New" panose="02070309020205020404" pitchFamily="49" charset="0"/>
              </a:rPr>
              <a:t>();</a:t>
            </a:r>
          </a:p>
          <a:p>
            <a:pPr>
              <a:spcBef>
                <a:spcPct val="20000"/>
              </a:spcBef>
              <a:buClr>
                <a:schemeClr val="tx2"/>
              </a:buClr>
              <a:buSzPct val="75000"/>
              <a:buFont typeface="Monotype Sorts" pitchFamily="2" charset="2"/>
              <a:buNone/>
            </a:pPr>
            <a:r>
              <a:rPr lang="en-US" altLang="en-US" dirty="0">
                <a:solidFill>
                  <a:schemeClr val="bg2"/>
                </a:solidFill>
                <a:latin typeface="Courier New" panose="02070309020205020404" pitchFamily="49" charset="0"/>
              </a:rPr>
              <a:t>}</a:t>
            </a:r>
          </a:p>
        </p:txBody>
      </p:sp>
      <p:pic>
        <p:nvPicPr>
          <p:cNvPr id="4" name="Picture 3"/>
          <p:cNvPicPr>
            <a:picLocks noChangeAspect="1"/>
          </p:cNvPicPr>
          <p:nvPr/>
        </p:nvPicPr>
        <p:blipFill>
          <a:blip r:embed="rId2"/>
          <a:stretch>
            <a:fillRect/>
          </a:stretch>
        </p:blipFill>
        <p:spPr>
          <a:xfrm>
            <a:off x="1303996" y="2033380"/>
            <a:ext cx="8475473" cy="1368158"/>
          </a:xfrm>
          <a:prstGeom prst="rect">
            <a:avLst/>
          </a:prstGeom>
        </p:spPr>
      </p:pic>
      <p:pic>
        <p:nvPicPr>
          <p:cNvPr id="5" name="Picture 4"/>
          <p:cNvPicPr>
            <a:picLocks noChangeAspect="1"/>
          </p:cNvPicPr>
          <p:nvPr/>
        </p:nvPicPr>
        <p:blipFill>
          <a:blip r:embed="rId3"/>
          <a:stretch>
            <a:fillRect/>
          </a:stretch>
        </p:blipFill>
        <p:spPr>
          <a:xfrm>
            <a:off x="3105259" y="3486088"/>
            <a:ext cx="4872945" cy="3284826"/>
          </a:xfrm>
          <a:prstGeom prst="rect">
            <a:avLst/>
          </a:prstGeom>
        </p:spPr>
      </p:pic>
    </p:spTree>
    <p:extLst>
      <p:ext uri="{BB962C8B-B14F-4D97-AF65-F5344CB8AC3E}">
        <p14:creationId xmlns:p14="http://schemas.microsoft.com/office/powerpoint/2010/main" val="1542307281"/>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TC103457515[[fn=View]]</Template>
  <TotalTime>2287</TotalTime>
  <Words>909</Words>
  <Application>Microsoft Office PowerPoint</Application>
  <PresentationFormat>Widescreen</PresentationFormat>
  <Paragraphs>76</Paragraphs>
  <Slides>15</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5" baseType="lpstr">
      <vt:lpstr>Arial</vt:lpstr>
      <vt:lpstr>Calibri</vt:lpstr>
      <vt:lpstr>Century Schoolbook</vt:lpstr>
      <vt:lpstr>Courier</vt:lpstr>
      <vt:lpstr>Courier New</vt:lpstr>
      <vt:lpstr>Monotype Sorts</vt:lpstr>
      <vt:lpstr>Times New Roman</vt:lpstr>
      <vt:lpstr>Wingdings 2</vt:lpstr>
      <vt:lpstr>View</vt:lpstr>
      <vt:lpstr>Picture</vt:lpstr>
      <vt:lpstr>ICS 141 – Programming With Objects</vt:lpstr>
      <vt:lpstr>Schedule</vt:lpstr>
      <vt:lpstr>Interfaces</vt:lpstr>
      <vt:lpstr>What is an interface?  Why is an interface useful?</vt:lpstr>
      <vt:lpstr>Define an Interface</vt:lpstr>
      <vt:lpstr>Interface is a Special Class</vt:lpstr>
      <vt:lpstr>Example</vt:lpstr>
      <vt:lpstr>PowerPoint Presentation</vt:lpstr>
      <vt:lpstr>PowerPoint Presentation</vt:lpstr>
      <vt:lpstr>Omitting Modifiers in Interfaces</vt:lpstr>
      <vt:lpstr>Interfaces vs. Abstract Classes</vt:lpstr>
      <vt:lpstr>Interfaces vs. Abstract Classes, cont.</vt:lpstr>
      <vt:lpstr>Caution: conflict interfaces </vt:lpstr>
      <vt:lpstr>Whether to use an interface or a class?</vt:lpstr>
      <vt:lpstr>Recursion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141 – Programming With Objects</dc:title>
  <dc:creator>Microsoft account</dc:creator>
  <cp:lastModifiedBy>Jahn, Bob</cp:lastModifiedBy>
  <cp:revision>334</cp:revision>
  <dcterms:created xsi:type="dcterms:W3CDTF">2014-08-27T01:00:04Z</dcterms:created>
  <dcterms:modified xsi:type="dcterms:W3CDTF">2020-04-07T21:10:24Z</dcterms:modified>
</cp:coreProperties>
</file>