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75" r:id="rId1"/>
  </p:sldMasterIdLst>
  <p:notesMasterIdLst>
    <p:notesMasterId r:id="rId27"/>
  </p:notesMasterIdLst>
  <p:sldIdLst>
    <p:sldId id="256" r:id="rId2"/>
    <p:sldId id="297" r:id="rId3"/>
    <p:sldId id="298" r:id="rId4"/>
    <p:sldId id="299" r:id="rId5"/>
    <p:sldId id="300" r:id="rId6"/>
    <p:sldId id="301" r:id="rId7"/>
    <p:sldId id="302" r:id="rId8"/>
    <p:sldId id="303" r:id="rId9"/>
    <p:sldId id="304"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45" r:id="rId24"/>
    <p:sldId id="346" r:id="rId25"/>
    <p:sldId id="34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923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64729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30445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9039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8293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C235CF-BDA2-4E7E-8BBD-350479985E74}" type="datetimeFigureOut">
              <a:rPr lang="en-US" smtClean="0"/>
              <a:pPr/>
              <a:t>4/22/2020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4688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C235CF-BDA2-4E7E-8BBD-350479985E74}" type="datetimeFigureOut">
              <a:rPr lang="en-US" smtClean="0"/>
              <a:pPr/>
              <a:t>4/22/2020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80252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0152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172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26881-8A08-449C-8D73-E5F201F814C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276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267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916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516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170639-886C-4FCF-9EAB-ABB5DA3F3F4A}" type="datetimeFigureOut">
              <a:rPr lang="en-US" smtClean="0"/>
              <a:t>4/22/2020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82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C4A628-C83B-4C66-83F4-1711CE3738FD}" type="datetimeFigureOut">
              <a:rPr lang="en-US" smtClean="0"/>
              <a:t>4/22/2020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693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88C1D73-9400-43CA-A37F-F9B7D00DE14C}" type="datetimeFigureOut">
              <a:rPr lang="en-US" smtClean="0"/>
              <a:t>4/22/2020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869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298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C235CF-BDA2-4E7E-8BBD-350479985E74}" type="datetimeFigureOut">
              <a:rPr lang="en-US" smtClean="0"/>
              <a:pPr/>
              <a:t>4/22/2020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0492841"/>
      </p:ext>
    </p:extLst>
  </p:cSld>
  <p:clrMap bg1="dk1" tx1="lt1" bg2="dk2" tx2="lt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 id="214748419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solidFill>
              </a:rPr>
              <a:t>ICS 141 – Programming With Objects</a:t>
            </a:r>
          </a:p>
        </p:txBody>
      </p:sp>
      <p:sp>
        <p:nvSpPr>
          <p:cNvPr id="3" name="Subtitle 2"/>
          <p:cNvSpPr>
            <a:spLocks noGrp="1"/>
          </p:cNvSpPr>
          <p:nvPr>
            <p:ph type="subTitle" idx="1"/>
          </p:nvPr>
        </p:nvSpPr>
        <p:spPr/>
        <p:txBody>
          <a:bodyPr/>
          <a:lstStyle/>
          <a:p>
            <a:r>
              <a:rPr lang="en-US" dirty="0">
                <a:solidFill>
                  <a:schemeClr val="tx1"/>
                </a:solidFill>
              </a:rPr>
              <a:t>Lecture 9 – Robert Jahn</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2209800" y="304800"/>
            <a:ext cx="7772400" cy="609600"/>
          </a:xfrm>
        </p:spPr>
        <p:txBody>
          <a:bodyPr/>
          <a:lstStyle/>
          <a:p>
            <a:r>
              <a:rPr lang="en-US"/>
              <a:t>Reading Data Using </a:t>
            </a:r>
            <a:r>
              <a:rPr lang="en-US" u="sng"/>
              <a:t>Scanner</a:t>
            </a:r>
            <a:r>
              <a:rPr lang="en-US"/>
              <a:t> </a:t>
            </a:r>
          </a:p>
        </p:txBody>
      </p:sp>
      <p:sp>
        <p:nvSpPr>
          <p:cNvPr id="321539" name="Rectangle 3"/>
          <p:cNvSpPr>
            <a:spLocks noChangeArrowheads="1"/>
          </p:cNvSpPr>
          <p:nvPr/>
        </p:nvSpPr>
        <p:spPr bwMode="auto">
          <a:xfrm>
            <a:off x="4381500" y="26289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0" name="Rectangle 4"/>
          <p:cNvSpPr>
            <a:spLocks noChangeArrowheads="1"/>
          </p:cNvSpPr>
          <p:nvPr/>
        </p:nvSpPr>
        <p:spPr bwMode="auto">
          <a:xfrm>
            <a:off x="4238625" y="2571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1" name="Rectangle 5"/>
          <p:cNvSpPr>
            <a:spLocks noChangeArrowheads="1"/>
          </p:cNvSpPr>
          <p:nvPr/>
        </p:nvSpPr>
        <p:spPr bwMode="auto">
          <a:xfrm>
            <a:off x="1524002" y="2090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1542" name="Object 6"/>
          <p:cNvGraphicFramePr>
            <a:graphicFrameLocks noChangeAspect="1"/>
          </p:cNvGraphicFramePr>
          <p:nvPr/>
        </p:nvGraphicFramePr>
        <p:xfrm>
          <a:off x="1752600" y="1955801"/>
          <a:ext cx="8686800" cy="4445000"/>
        </p:xfrm>
        <a:graphic>
          <a:graphicData uri="http://schemas.openxmlformats.org/presentationml/2006/ole">
            <mc:AlternateContent xmlns:mc="http://schemas.openxmlformats.org/markup-compatibility/2006">
              <mc:Choice xmlns:v="urn:schemas-microsoft-com:vml" Requires="v">
                <p:oleObj spid="_x0000_s2086" name="Picture" r:id="rId3" imgW="4512564" imgH="2307336" progId="Word.Picture.8">
                  <p:embed/>
                </p:oleObj>
              </mc:Choice>
              <mc:Fallback>
                <p:oleObj name="Picture" r:id="rId3" imgW="4512564" imgH="230733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55801"/>
                        <a:ext cx="8686800" cy="44450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9087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Syntax</a:t>
            </a:r>
          </a:p>
        </p:txBody>
      </p:sp>
      <p:sp>
        <p:nvSpPr>
          <p:cNvPr id="3" name="Content Placeholder 2"/>
          <p:cNvSpPr>
            <a:spLocks noGrp="1"/>
          </p:cNvSpPr>
          <p:nvPr>
            <p:ph idx="1"/>
          </p:nvPr>
        </p:nvSpPr>
        <p:spPr/>
        <p:txBody>
          <a:bodyPr/>
          <a:lstStyle/>
          <a:p>
            <a:r>
              <a:rPr lang="en-US" dirty="0"/>
              <a:t>Correct</a:t>
            </a:r>
          </a:p>
          <a:p>
            <a:pPr lvl="1"/>
            <a:r>
              <a:rPr lang="en-US" dirty="0"/>
              <a:t>Scanner input = new Scanner(new File(“scores.txt”));</a:t>
            </a:r>
          </a:p>
          <a:p>
            <a:pPr lvl="1"/>
            <a:endParaRPr lang="en-US" dirty="0"/>
          </a:p>
          <a:p>
            <a:pPr lvl="1"/>
            <a:endParaRPr lang="en-US" dirty="0"/>
          </a:p>
          <a:p>
            <a:r>
              <a:rPr lang="en-US" dirty="0"/>
              <a:t>Incorrect</a:t>
            </a:r>
          </a:p>
          <a:p>
            <a:pPr lvl="1"/>
            <a:r>
              <a:rPr lang="en-US" dirty="0"/>
              <a:t>Scanner input = new Scanner(“scores.txt”);</a:t>
            </a:r>
          </a:p>
        </p:txBody>
      </p:sp>
    </p:spTree>
    <p:extLst>
      <p:ext uri="{BB962C8B-B14F-4D97-AF65-F5344CB8AC3E}">
        <p14:creationId xmlns:p14="http://schemas.microsoft.com/office/powerpoint/2010/main" val="423016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sp>
        <p:nvSpPr>
          <p:cNvPr id="3" name="Content Placeholder 2"/>
          <p:cNvSpPr>
            <a:spLocks noGrp="1"/>
          </p:cNvSpPr>
          <p:nvPr>
            <p:ph idx="1"/>
          </p:nvPr>
        </p:nvSpPr>
        <p:spPr/>
        <p:txBody>
          <a:bodyPr/>
          <a:lstStyle/>
          <a:p>
            <a:r>
              <a:rPr lang="en-US" dirty="0"/>
              <a:t>Say we want to read in some data from a text file. Let’s say we know the form of this text file. It will have a person’s full name and score on each line.</a:t>
            </a:r>
          </a:p>
          <a:p>
            <a:endParaRPr lang="en-US" dirty="0"/>
          </a:p>
          <a:p>
            <a:r>
              <a:rPr lang="en-US" dirty="0"/>
              <a:t>John K Smith			90</a:t>
            </a:r>
          </a:p>
          <a:p>
            <a:r>
              <a:rPr lang="en-US" dirty="0"/>
              <a:t>Wilbur W Wright		85</a:t>
            </a:r>
          </a:p>
          <a:p>
            <a:r>
              <a:rPr lang="en-US" dirty="0"/>
              <a:t>Joanne T </a:t>
            </a:r>
            <a:r>
              <a:rPr lang="en-US" dirty="0" err="1"/>
              <a:t>Smithers</a:t>
            </a:r>
            <a:r>
              <a:rPr lang="en-US" dirty="0"/>
              <a:t>		95</a:t>
            </a:r>
          </a:p>
        </p:txBody>
      </p:sp>
    </p:spTree>
    <p:extLst>
      <p:ext uri="{BB962C8B-B14F-4D97-AF65-F5344CB8AC3E}">
        <p14:creationId xmlns:p14="http://schemas.microsoft.com/office/powerpoint/2010/main" val="312238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pic>
        <p:nvPicPr>
          <p:cNvPr id="5" name="Picture 4"/>
          <p:cNvPicPr>
            <a:picLocks noChangeAspect="1"/>
          </p:cNvPicPr>
          <p:nvPr/>
        </p:nvPicPr>
        <p:blipFill>
          <a:blip r:embed="rId2"/>
          <a:stretch>
            <a:fillRect/>
          </a:stretch>
        </p:blipFill>
        <p:spPr>
          <a:xfrm>
            <a:off x="546100" y="1714501"/>
            <a:ext cx="6451600" cy="5026777"/>
          </a:xfrm>
          <a:prstGeom prst="rect">
            <a:avLst/>
          </a:prstGeom>
        </p:spPr>
      </p:pic>
      <p:pic>
        <p:nvPicPr>
          <p:cNvPr id="6" name="Picture 5"/>
          <p:cNvPicPr>
            <a:picLocks noChangeAspect="1"/>
          </p:cNvPicPr>
          <p:nvPr/>
        </p:nvPicPr>
        <p:blipFill>
          <a:blip r:embed="rId3"/>
          <a:stretch>
            <a:fillRect/>
          </a:stretch>
        </p:blipFill>
        <p:spPr>
          <a:xfrm>
            <a:off x="7353301" y="2794001"/>
            <a:ext cx="4105275" cy="2489199"/>
          </a:xfrm>
          <a:prstGeom prst="rect">
            <a:avLst/>
          </a:prstGeom>
        </p:spPr>
      </p:pic>
    </p:spTree>
    <p:extLst>
      <p:ext uri="{BB962C8B-B14F-4D97-AF65-F5344CB8AC3E}">
        <p14:creationId xmlns:p14="http://schemas.microsoft.com/office/powerpoint/2010/main" val="948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2209800" y="152400"/>
            <a:ext cx="7772400" cy="685800"/>
          </a:xfrm>
        </p:spPr>
        <p:txBody>
          <a:bodyPr>
            <a:normAutofit fontScale="90000"/>
          </a:bodyPr>
          <a:lstStyle/>
          <a:p>
            <a:r>
              <a:rPr lang="en-US" sz="4000"/>
              <a:t>Writing Data Using </a:t>
            </a:r>
            <a:r>
              <a:rPr lang="en-US" sz="4000" u="sng"/>
              <a:t>PrintWriter</a:t>
            </a:r>
            <a:r>
              <a:rPr lang="en-US" sz="4000"/>
              <a:t> </a:t>
            </a:r>
          </a:p>
        </p:txBody>
      </p:sp>
      <p:sp>
        <p:nvSpPr>
          <p:cNvPr id="320517" name="Rectangle 5"/>
          <p:cNvSpPr>
            <a:spLocks noChangeArrowheads="1"/>
          </p:cNvSpPr>
          <p:nvPr/>
        </p:nvSpPr>
        <p:spPr bwMode="auto">
          <a:xfrm>
            <a:off x="6003636" y="187112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endParaRPr lang="en-US"/>
          </a:p>
        </p:txBody>
      </p:sp>
      <p:graphicFrame>
        <p:nvGraphicFramePr>
          <p:cNvPr id="320518" name="Object 6"/>
          <p:cNvGraphicFramePr>
            <a:graphicFrameLocks noChangeAspect="1"/>
          </p:cNvGraphicFramePr>
          <p:nvPr/>
        </p:nvGraphicFramePr>
        <p:xfrm>
          <a:off x="1026390" y="969819"/>
          <a:ext cx="9954492" cy="5795677"/>
        </p:xfrm>
        <a:graphic>
          <a:graphicData uri="http://schemas.openxmlformats.org/presentationml/2006/ole">
            <mc:AlternateContent xmlns:mc="http://schemas.openxmlformats.org/markup-compatibility/2006">
              <mc:Choice xmlns:v="urn:schemas-microsoft-com:vml" Requires="v">
                <p:oleObj spid="_x0000_s3110" name="Picture" r:id="rId3" imgW="4035552" imgH="2346960" progId="Word.Picture.8">
                  <p:embed/>
                </p:oleObj>
              </mc:Choice>
              <mc:Fallback>
                <p:oleObj name="Picture" r:id="rId3" imgW="4035552" imgH="23469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390" y="969819"/>
                        <a:ext cx="9954492" cy="579567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54171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Writing to a File</a:t>
            </a:r>
          </a:p>
        </p:txBody>
      </p:sp>
      <p:sp>
        <p:nvSpPr>
          <p:cNvPr id="6" name="Content Placeholder 5"/>
          <p:cNvSpPr>
            <a:spLocks noGrp="1"/>
          </p:cNvSpPr>
          <p:nvPr>
            <p:ph idx="1"/>
          </p:nvPr>
        </p:nvSpPr>
        <p:spPr>
          <a:xfrm>
            <a:off x="1524002" y="1905000"/>
            <a:ext cx="9144000" cy="1600200"/>
          </a:xfrm>
        </p:spPr>
        <p:txBody>
          <a:bodyPr/>
          <a:lstStyle/>
          <a:p>
            <a:r>
              <a:rPr lang="en-US" dirty="0"/>
              <a:t>Suppose we want to write some text to a file. Specifically, we want to write a few names and integer values to a text file. Let’s go through  a very basic example to see how we can write to a text file using Java’s File and </a:t>
            </a:r>
            <a:r>
              <a:rPr lang="en-US" dirty="0" err="1"/>
              <a:t>PrintWriter</a:t>
            </a:r>
            <a:r>
              <a:rPr lang="en-US" dirty="0"/>
              <a:t> classes. </a:t>
            </a:r>
          </a:p>
        </p:txBody>
      </p:sp>
    </p:spTree>
    <p:extLst>
      <p:ext uri="{BB962C8B-B14F-4D97-AF65-F5344CB8AC3E}">
        <p14:creationId xmlns:p14="http://schemas.microsoft.com/office/powerpoint/2010/main" val="241690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2622" y="173182"/>
            <a:ext cx="10353761" cy="543791"/>
          </a:xfrm>
        </p:spPr>
        <p:txBody>
          <a:bodyPr>
            <a:normAutofit fontScale="90000"/>
          </a:bodyPr>
          <a:lstStyle/>
          <a:p>
            <a:r>
              <a:rPr lang="en-US" dirty="0"/>
              <a:t>Writing to a File</a:t>
            </a:r>
          </a:p>
        </p:txBody>
      </p:sp>
      <p:pic>
        <p:nvPicPr>
          <p:cNvPr id="5" name="Picture 4"/>
          <p:cNvPicPr>
            <a:picLocks noChangeAspect="1"/>
          </p:cNvPicPr>
          <p:nvPr/>
        </p:nvPicPr>
        <p:blipFill>
          <a:blip r:embed="rId2"/>
          <a:stretch>
            <a:fillRect/>
          </a:stretch>
        </p:blipFill>
        <p:spPr>
          <a:xfrm>
            <a:off x="1732338" y="810490"/>
            <a:ext cx="8654327" cy="5952795"/>
          </a:xfrm>
          <a:prstGeom prst="rect">
            <a:avLst/>
          </a:prstGeom>
        </p:spPr>
      </p:pic>
    </p:spTree>
    <p:extLst>
      <p:ext uri="{BB962C8B-B14F-4D97-AF65-F5344CB8AC3E}">
        <p14:creationId xmlns:p14="http://schemas.microsoft.com/office/powerpoint/2010/main" val="118587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Your Streams</a:t>
            </a:r>
          </a:p>
        </p:txBody>
      </p:sp>
      <p:sp>
        <p:nvSpPr>
          <p:cNvPr id="3" name="Content Placeholder 2"/>
          <p:cNvSpPr>
            <a:spLocks noGrp="1"/>
          </p:cNvSpPr>
          <p:nvPr>
            <p:ph idx="1"/>
          </p:nvPr>
        </p:nvSpPr>
        <p:spPr/>
        <p:txBody>
          <a:bodyPr/>
          <a:lstStyle/>
          <a:p>
            <a:r>
              <a:rPr lang="en-US" dirty="0"/>
              <a:t>We must always remember to close the streams to our files when we are done.</a:t>
            </a:r>
          </a:p>
          <a:p>
            <a:r>
              <a:rPr lang="en-US" dirty="0"/>
              <a:t>Otherwise, they’ll remain open after the program has ended.</a:t>
            </a:r>
          </a:p>
          <a:p>
            <a:r>
              <a:rPr lang="en-US" dirty="0"/>
              <a:t>This may lead to data corruption and a loss of resources.</a:t>
            </a:r>
          </a:p>
          <a:p>
            <a:endParaRPr lang="en-US" dirty="0"/>
          </a:p>
          <a:p>
            <a:r>
              <a:rPr lang="en-US" dirty="0"/>
              <a:t>Syntax</a:t>
            </a:r>
          </a:p>
          <a:p>
            <a:pPr lvl="1"/>
            <a:r>
              <a:rPr lang="en-US" dirty="0" err="1"/>
              <a:t>Input.close</a:t>
            </a:r>
            <a:r>
              <a:rPr lang="en-US" dirty="0"/>
              <a:t>();</a:t>
            </a:r>
          </a:p>
          <a:p>
            <a:pPr lvl="1"/>
            <a:r>
              <a:rPr lang="en-US" dirty="0" err="1"/>
              <a:t>Output.close</a:t>
            </a:r>
            <a:r>
              <a:rPr lang="en-US" dirty="0"/>
              <a:t>();</a:t>
            </a:r>
          </a:p>
        </p:txBody>
      </p:sp>
    </p:spTree>
    <p:extLst>
      <p:ext uri="{BB962C8B-B14F-4D97-AF65-F5344CB8AC3E}">
        <p14:creationId xmlns:p14="http://schemas.microsoft.com/office/powerpoint/2010/main" val="137059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I mentioned early on that we introduce exceptions and file I/O together as they go hand-in-hand.</a:t>
            </a:r>
          </a:p>
          <a:p>
            <a:r>
              <a:rPr lang="en-US" dirty="0"/>
              <a:t>That is, whenever we are doing file I/O, we are bound to find some use from exceptions.</a:t>
            </a:r>
          </a:p>
          <a:p>
            <a:r>
              <a:rPr lang="en-US" dirty="0"/>
              <a:t>We will use them in two ways.</a:t>
            </a:r>
          </a:p>
          <a:p>
            <a:pPr lvl="1"/>
            <a:r>
              <a:rPr lang="en-US" dirty="0"/>
              <a:t>Whenever we try to open a file for reading.</a:t>
            </a:r>
          </a:p>
          <a:p>
            <a:pPr lvl="1"/>
            <a:r>
              <a:rPr lang="en-US" dirty="0"/>
              <a:t>When we try to scan in input from a file.</a:t>
            </a:r>
          </a:p>
        </p:txBody>
      </p:sp>
    </p:spTree>
    <p:extLst>
      <p:ext uri="{BB962C8B-B14F-4D97-AF65-F5344CB8AC3E}">
        <p14:creationId xmlns:p14="http://schemas.microsoft.com/office/powerpoint/2010/main" val="129376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058" y="110837"/>
            <a:ext cx="10353761" cy="523009"/>
          </a:xfrm>
        </p:spPr>
        <p:txBody>
          <a:bodyPr>
            <a:normAutofit fontScale="90000"/>
          </a:bodyPr>
          <a:lstStyle/>
          <a:p>
            <a:r>
              <a:rPr lang="en-US" dirty="0"/>
              <a:t>Open a File for Reading</a:t>
            </a:r>
          </a:p>
        </p:txBody>
      </p:sp>
      <p:sp>
        <p:nvSpPr>
          <p:cNvPr id="3" name="Content Placeholder 2"/>
          <p:cNvSpPr>
            <a:spLocks noGrp="1"/>
          </p:cNvSpPr>
          <p:nvPr>
            <p:ph idx="1"/>
          </p:nvPr>
        </p:nvSpPr>
        <p:spPr>
          <a:xfrm>
            <a:off x="308264" y="1603663"/>
            <a:ext cx="2757053" cy="4679570"/>
          </a:xfrm>
        </p:spPr>
        <p:txBody>
          <a:bodyPr>
            <a:normAutofit/>
          </a:bodyPr>
          <a:lstStyle/>
          <a:p>
            <a:r>
              <a:rPr lang="en-US" dirty="0"/>
              <a:t>Whenever we specify a file name for the Scanner class to open, there is always the possibility that the file does not exist. If this is the case, we’ll throw a </a:t>
            </a:r>
            <a:r>
              <a:rPr lang="en-US" dirty="0" err="1"/>
              <a:t>FileNotFoundException</a:t>
            </a:r>
            <a:r>
              <a:rPr lang="en-US" dirty="0"/>
              <a:t>.</a:t>
            </a:r>
          </a:p>
        </p:txBody>
      </p:sp>
      <p:pic>
        <p:nvPicPr>
          <p:cNvPr id="5" name="Picture 4"/>
          <p:cNvPicPr>
            <a:picLocks noChangeAspect="1"/>
          </p:cNvPicPr>
          <p:nvPr/>
        </p:nvPicPr>
        <p:blipFill>
          <a:blip r:embed="rId2"/>
          <a:stretch>
            <a:fillRect/>
          </a:stretch>
        </p:blipFill>
        <p:spPr>
          <a:xfrm>
            <a:off x="3636817" y="941809"/>
            <a:ext cx="7315201" cy="5699654"/>
          </a:xfrm>
          <a:prstGeom prst="rect">
            <a:avLst/>
          </a:prstGeom>
        </p:spPr>
      </p:pic>
    </p:spTree>
    <p:extLst>
      <p:ext uri="{BB962C8B-B14F-4D97-AF65-F5344CB8AC3E}">
        <p14:creationId xmlns:p14="http://schemas.microsoft.com/office/powerpoint/2010/main" val="336593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a:t>
            </a:r>
          </a:p>
        </p:txBody>
      </p:sp>
      <p:sp>
        <p:nvSpPr>
          <p:cNvPr id="3" name="Content Placeholder 2"/>
          <p:cNvSpPr>
            <a:spLocks noGrp="1"/>
          </p:cNvSpPr>
          <p:nvPr>
            <p:ph idx="1"/>
          </p:nvPr>
        </p:nvSpPr>
        <p:spPr/>
        <p:txBody>
          <a:bodyPr>
            <a:normAutofit/>
          </a:bodyPr>
          <a:lstStyle/>
          <a:p>
            <a:r>
              <a:rPr lang="en-US" dirty="0"/>
              <a:t>We’ve seen we can gather input from the user in two ways.</a:t>
            </a:r>
          </a:p>
          <a:p>
            <a:pPr lvl="1"/>
            <a:r>
              <a:rPr lang="en-US" dirty="0"/>
              <a:t>Scanner objects linked to the command line.</a:t>
            </a:r>
          </a:p>
          <a:p>
            <a:pPr lvl="1"/>
            <a:r>
              <a:rPr lang="en-US" dirty="0"/>
              <a:t>GUI input with text fields.</a:t>
            </a:r>
          </a:p>
          <a:p>
            <a:r>
              <a:rPr lang="en-US" dirty="0"/>
              <a:t>Now we are going to look at a third way to grab input for our programs.</a:t>
            </a:r>
          </a:p>
          <a:p>
            <a:r>
              <a:rPr lang="en-US" dirty="0"/>
              <a:t>Java’s extensive file I/O library gives us the tools to effectively open files, parse the text within the file, generate some output, and send that output to the user, or even an output file.</a:t>
            </a:r>
          </a:p>
          <a:p>
            <a:r>
              <a:rPr lang="en-US" dirty="0"/>
              <a:t>We introduce this hand-in-hand with exception handling, as we are highly likely to run into exceptions when doing this work.</a:t>
            </a:r>
          </a:p>
        </p:txBody>
      </p:sp>
    </p:spTree>
    <p:extLst>
      <p:ext uri="{BB962C8B-B14F-4D97-AF65-F5344CB8AC3E}">
        <p14:creationId xmlns:p14="http://schemas.microsoft.com/office/powerpoint/2010/main" val="3152623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2231" y="183573"/>
            <a:ext cx="10353761" cy="606136"/>
          </a:xfrm>
        </p:spPr>
        <p:txBody>
          <a:bodyPr/>
          <a:lstStyle/>
          <a:p>
            <a:r>
              <a:rPr lang="en-US" dirty="0"/>
              <a:t>Open a File for Reading</a:t>
            </a:r>
          </a:p>
        </p:txBody>
      </p:sp>
      <p:pic>
        <p:nvPicPr>
          <p:cNvPr id="5" name="Picture 4"/>
          <p:cNvPicPr>
            <a:picLocks noChangeAspect="1"/>
          </p:cNvPicPr>
          <p:nvPr/>
        </p:nvPicPr>
        <p:blipFill>
          <a:blip r:embed="rId2"/>
          <a:stretch>
            <a:fillRect/>
          </a:stretch>
        </p:blipFill>
        <p:spPr>
          <a:xfrm>
            <a:off x="2897202" y="789709"/>
            <a:ext cx="6303818" cy="5932225"/>
          </a:xfrm>
          <a:prstGeom prst="rect">
            <a:avLst/>
          </a:prstGeom>
        </p:spPr>
      </p:pic>
    </p:spTree>
    <p:extLst>
      <p:ext uri="{BB962C8B-B14F-4D97-AF65-F5344CB8AC3E}">
        <p14:creationId xmlns:p14="http://schemas.microsoft.com/office/powerpoint/2010/main" val="335560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Writing to a Non-Existent File?</a:t>
            </a:r>
          </a:p>
        </p:txBody>
      </p:sp>
      <p:sp>
        <p:nvSpPr>
          <p:cNvPr id="3" name="Content Placeholder 2"/>
          <p:cNvSpPr>
            <a:spLocks noGrp="1"/>
          </p:cNvSpPr>
          <p:nvPr>
            <p:ph idx="1"/>
          </p:nvPr>
        </p:nvSpPr>
        <p:spPr/>
        <p:txBody>
          <a:bodyPr/>
          <a:lstStyle/>
          <a:p>
            <a:r>
              <a:rPr lang="en-US" dirty="0"/>
              <a:t>In this case, we do not have to worry about exceptions</a:t>
            </a:r>
          </a:p>
          <a:p>
            <a:endParaRPr lang="en-US" dirty="0"/>
          </a:p>
          <a:p>
            <a:r>
              <a:rPr lang="en-US" dirty="0"/>
              <a:t>This is because Java will automatically create a file if it does not exist when we wish to write to a file.</a:t>
            </a:r>
          </a:p>
          <a:p>
            <a:endParaRPr lang="en-US" dirty="0"/>
          </a:p>
          <a:p>
            <a:r>
              <a:rPr lang="en-US" dirty="0"/>
              <a:t>If the file does exist, it will be overwritten.</a:t>
            </a:r>
          </a:p>
          <a:p>
            <a:pPr lvl="1"/>
            <a:r>
              <a:rPr lang="en-US" dirty="0"/>
              <a:t>Be careful!</a:t>
            </a:r>
          </a:p>
        </p:txBody>
      </p:sp>
    </p:spTree>
    <p:extLst>
      <p:ext uri="{BB962C8B-B14F-4D97-AF65-F5344CB8AC3E}">
        <p14:creationId xmlns:p14="http://schemas.microsoft.com/office/powerpoint/2010/main" val="183065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in Input</a:t>
            </a:r>
          </a:p>
        </p:txBody>
      </p:sp>
      <p:sp>
        <p:nvSpPr>
          <p:cNvPr id="3" name="Content Placeholder 2"/>
          <p:cNvSpPr>
            <a:spLocks noGrp="1"/>
          </p:cNvSpPr>
          <p:nvPr>
            <p:ph idx="1"/>
          </p:nvPr>
        </p:nvSpPr>
        <p:spPr/>
        <p:txBody>
          <a:bodyPr/>
          <a:lstStyle/>
          <a:p>
            <a:r>
              <a:rPr lang="en-US" dirty="0"/>
              <a:t>We’ll also find it advantageous to use exception handling when parsing the actual contents of a file. </a:t>
            </a:r>
          </a:p>
          <a:p>
            <a:endParaRPr lang="en-US" dirty="0"/>
          </a:p>
          <a:p>
            <a:r>
              <a:rPr lang="en-US" dirty="0"/>
              <a:t>That is, when we expect an </a:t>
            </a:r>
            <a:r>
              <a:rPr lang="en-US" dirty="0" err="1"/>
              <a:t>int</a:t>
            </a:r>
            <a:r>
              <a:rPr lang="en-US" dirty="0"/>
              <a:t>, but get a double, we’ll throw an exception.</a:t>
            </a:r>
          </a:p>
          <a:p>
            <a:endParaRPr lang="en-US" dirty="0"/>
          </a:p>
          <a:p>
            <a:r>
              <a:rPr lang="en-US" dirty="0"/>
              <a:t>Exception handling allows us to easily recover from such an issue.</a:t>
            </a:r>
          </a:p>
        </p:txBody>
      </p:sp>
    </p:spTree>
    <p:extLst>
      <p:ext uri="{BB962C8B-B14F-4D97-AF65-F5344CB8AC3E}">
        <p14:creationId xmlns:p14="http://schemas.microsoft.com/office/powerpoint/2010/main" val="216709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138" y="130630"/>
            <a:ext cx="10353761" cy="435428"/>
          </a:xfrm>
        </p:spPr>
        <p:txBody>
          <a:bodyPr>
            <a:normAutofit fontScale="90000"/>
          </a:bodyPr>
          <a:lstStyle/>
          <a:p>
            <a:r>
              <a:rPr lang="en-US" dirty="0"/>
              <a:t>File I/O</a:t>
            </a:r>
          </a:p>
        </p:txBody>
      </p:sp>
      <p:pic>
        <p:nvPicPr>
          <p:cNvPr id="5" name="Picture 4"/>
          <p:cNvPicPr>
            <a:picLocks noChangeAspect="1"/>
          </p:cNvPicPr>
          <p:nvPr/>
        </p:nvPicPr>
        <p:blipFill>
          <a:blip r:embed="rId2"/>
          <a:stretch>
            <a:fillRect/>
          </a:stretch>
        </p:blipFill>
        <p:spPr>
          <a:xfrm>
            <a:off x="161926" y="807396"/>
            <a:ext cx="6145356" cy="6050604"/>
          </a:xfrm>
          <a:prstGeom prst="rect">
            <a:avLst/>
          </a:prstGeom>
        </p:spPr>
      </p:pic>
      <p:sp>
        <p:nvSpPr>
          <p:cNvPr id="6" name="TextBox 5"/>
          <p:cNvSpPr txBox="1"/>
          <p:nvPr/>
        </p:nvSpPr>
        <p:spPr>
          <a:xfrm>
            <a:off x="6455229" y="1634710"/>
            <a:ext cx="5551714" cy="3416320"/>
          </a:xfrm>
          <a:prstGeom prst="rect">
            <a:avLst/>
          </a:prstGeom>
          <a:noFill/>
        </p:spPr>
        <p:txBody>
          <a:bodyPr wrap="square" rtlCol="0">
            <a:spAutoFit/>
          </a:bodyPr>
          <a:lstStyle/>
          <a:p>
            <a:r>
              <a:rPr lang="en-US" dirty="0"/>
              <a:t>This will work, but it is not entirely effective. What happens when we read a non-integer?</a:t>
            </a:r>
          </a:p>
          <a:p>
            <a:endParaRPr lang="en-US" dirty="0"/>
          </a:p>
          <a:p>
            <a:endParaRPr lang="en-US" dirty="0"/>
          </a:p>
          <a:p>
            <a:endParaRPr lang="en-US" dirty="0"/>
          </a:p>
          <a:p>
            <a:endParaRPr lang="en-US" dirty="0"/>
          </a:p>
          <a:p>
            <a:endParaRPr lang="en-US" dirty="0"/>
          </a:p>
          <a:p>
            <a:endParaRPr lang="en-US" dirty="0"/>
          </a:p>
          <a:p>
            <a:endParaRPr lang="en-US" dirty="0"/>
          </a:p>
          <a:p>
            <a:r>
              <a:rPr lang="en-US" dirty="0"/>
              <a:t>Let’s go over a small example in which we gather all integers in a file, discard any non-ints, and calculate the total sum of all integers.</a:t>
            </a:r>
          </a:p>
        </p:txBody>
      </p:sp>
    </p:spTree>
    <p:extLst>
      <p:ext uri="{BB962C8B-B14F-4D97-AF65-F5344CB8AC3E}">
        <p14:creationId xmlns:p14="http://schemas.microsoft.com/office/powerpoint/2010/main" val="3327391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13795" y="2096064"/>
            <a:ext cx="10353762" cy="973707"/>
          </a:xfrm>
        </p:spPr>
        <p:txBody>
          <a:bodyPr>
            <a:normAutofit lnSpcReduction="10000"/>
          </a:bodyPr>
          <a:lstStyle/>
          <a:p>
            <a:r>
              <a:rPr lang="en-US" dirty="0"/>
              <a:t>Say we have a txt file which holds a single student’s quiz scores. We want to write up a small program to total these scores. However, we have to be careful for bad input!</a:t>
            </a:r>
          </a:p>
        </p:txBody>
      </p:sp>
      <p:sp>
        <p:nvSpPr>
          <p:cNvPr id="4" name="TextBox 3"/>
          <p:cNvSpPr txBox="1"/>
          <p:nvPr/>
        </p:nvSpPr>
        <p:spPr>
          <a:xfrm>
            <a:off x="913795" y="3341914"/>
            <a:ext cx="5193091" cy="2031325"/>
          </a:xfrm>
          <a:prstGeom prst="rect">
            <a:avLst/>
          </a:prstGeom>
          <a:noFill/>
        </p:spPr>
        <p:txBody>
          <a:bodyPr wrap="square" rtlCol="0">
            <a:spAutoFit/>
          </a:bodyPr>
          <a:lstStyle/>
          <a:p>
            <a:r>
              <a:rPr lang="en-US" dirty="0"/>
              <a:t>5</a:t>
            </a:r>
          </a:p>
          <a:p>
            <a:r>
              <a:rPr lang="en-US" dirty="0"/>
              <a:t>4</a:t>
            </a:r>
          </a:p>
          <a:p>
            <a:r>
              <a:rPr lang="en-US" dirty="0"/>
              <a:t>7</a:t>
            </a:r>
          </a:p>
          <a:p>
            <a:r>
              <a:rPr lang="en-US" dirty="0"/>
              <a:t>8</a:t>
            </a:r>
          </a:p>
          <a:p>
            <a:r>
              <a:rPr lang="en-US" dirty="0"/>
              <a:t>9</a:t>
            </a:r>
          </a:p>
          <a:p>
            <a:r>
              <a:rPr lang="en-US" dirty="0"/>
              <a:t>7</a:t>
            </a:r>
          </a:p>
          <a:p>
            <a:r>
              <a:rPr lang="en-US" dirty="0"/>
              <a:t>8</a:t>
            </a:r>
          </a:p>
        </p:txBody>
      </p:sp>
      <p:sp>
        <p:nvSpPr>
          <p:cNvPr id="5" name="TextBox 4"/>
          <p:cNvSpPr txBox="1"/>
          <p:nvPr/>
        </p:nvSpPr>
        <p:spPr>
          <a:xfrm>
            <a:off x="6270171" y="3229914"/>
            <a:ext cx="5344886" cy="2308324"/>
          </a:xfrm>
          <a:prstGeom prst="rect">
            <a:avLst/>
          </a:prstGeom>
          <a:noFill/>
        </p:spPr>
        <p:txBody>
          <a:bodyPr wrap="square" rtlCol="0">
            <a:spAutoFit/>
          </a:bodyPr>
          <a:lstStyle/>
          <a:p>
            <a:r>
              <a:rPr lang="en-US" dirty="0"/>
              <a:t>6</a:t>
            </a:r>
          </a:p>
          <a:p>
            <a:r>
              <a:rPr lang="en-US" dirty="0"/>
              <a:t>5g</a:t>
            </a:r>
          </a:p>
          <a:p>
            <a:r>
              <a:rPr lang="en-US" dirty="0"/>
              <a:t>7</a:t>
            </a:r>
          </a:p>
          <a:p>
            <a:r>
              <a:rPr lang="en-US" dirty="0"/>
              <a:t>4</a:t>
            </a:r>
          </a:p>
          <a:p>
            <a:r>
              <a:rPr lang="en-US" dirty="0"/>
              <a:t>7.7</a:t>
            </a:r>
          </a:p>
          <a:p>
            <a:r>
              <a:rPr lang="en-US" dirty="0"/>
              <a:t>5</a:t>
            </a:r>
          </a:p>
          <a:p>
            <a:r>
              <a:rPr lang="en-US" dirty="0"/>
              <a:t>6</a:t>
            </a:r>
          </a:p>
          <a:p>
            <a:endParaRPr lang="en-US" dirty="0"/>
          </a:p>
        </p:txBody>
      </p:sp>
    </p:spTree>
    <p:extLst>
      <p:ext uri="{BB962C8B-B14F-4D97-AF65-F5344CB8AC3E}">
        <p14:creationId xmlns:p14="http://schemas.microsoft.com/office/powerpoint/2010/main" val="283798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023" y="228600"/>
            <a:ext cx="10353761" cy="598714"/>
          </a:xfrm>
        </p:spPr>
        <p:txBody>
          <a:bodyPr/>
          <a:lstStyle/>
          <a:p>
            <a:r>
              <a:rPr lang="en-US" dirty="0"/>
              <a:t>Solution</a:t>
            </a:r>
          </a:p>
        </p:txBody>
      </p:sp>
      <p:pic>
        <p:nvPicPr>
          <p:cNvPr id="5" name="Picture 4"/>
          <p:cNvPicPr>
            <a:picLocks noChangeAspect="1"/>
          </p:cNvPicPr>
          <p:nvPr/>
        </p:nvPicPr>
        <p:blipFill>
          <a:blip r:embed="rId2"/>
          <a:stretch>
            <a:fillRect/>
          </a:stretch>
        </p:blipFill>
        <p:spPr>
          <a:xfrm>
            <a:off x="3211285" y="652424"/>
            <a:ext cx="7598229" cy="6107604"/>
          </a:xfrm>
          <a:prstGeom prst="rect">
            <a:avLst/>
          </a:prstGeom>
        </p:spPr>
      </p:pic>
    </p:spTree>
    <p:extLst>
      <p:ext uri="{BB962C8B-B14F-4D97-AF65-F5344CB8AC3E}">
        <p14:creationId xmlns:p14="http://schemas.microsoft.com/office/powerpoint/2010/main" val="208944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Classes to Help with these Tasks.</a:t>
            </a:r>
          </a:p>
        </p:txBody>
      </p:sp>
      <p:sp>
        <p:nvSpPr>
          <p:cNvPr id="3" name="Content Placeholder 2"/>
          <p:cNvSpPr>
            <a:spLocks noGrp="1"/>
          </p:cNvSpPr>
          <p:nvPr>
            <p:ph idx="1"/>
          </p:nvPr>
        </p:nvSpPr>
        <p:spPr>
          <a:xfrm>
            <a:off x="913795" y="2096063"/>
            <a:ext cx="10353762" cy="4408645"/>
          </a:xfrm>
        </p:spPr>
        <p:txBody>
          <a:bodyPr>
            <a:normAutofit/>
          </a:bodyPr>
          <a:lstStyle/>
          <a:p>
            <a:r>
              <a:rPr lang="en-US" dirty="0"/>
              <a:t>Scanner</a:t>
            </a:r>
          </a:p>
          <a:p>
            <a:pPr lvl="1"/>
            <a:r>
              <a:rPr lang="en-US" dirty="0"/>
              <a:t>Will read in the file contents.</a:t>
            </a:r>
          </a:p>
          <a:p>
            <a:r>
              <a:rPr lang="en-US" dirty="0" err="1"/>
              <a:t>PrintWriter</a:t>
            </a:r>
            <a:endParaRPr lang="en-US" dirty="0"/>
          </a:p>
          <a:p>
            <a:pPr lvl="1"/>
            <a:r>
              <a:rPr lang="en-US" dirty="0"/>
              <a:t>Will write to a file.</a:t>
            </a:r>
          </a:p>
          <a:p>
            <a:r>
              <a:rPr lang="en-US" dirty="0"/>
              <a:t>File</a:t>
            </a:r>
          </a:p>
          <a:p>
            <a:pPr lvl="1"/>
            <a:r>
              <a:rPr lang="en-US" dirty="0"/>
              <a:t>Represents a file object. Helps us in opening/closing files of interest.</a:t>
            </a:r>
          </a:p>
          <a:p>
            <a:r>
              <a:rPr lang="en-US" dirty="0"/>
              <a:t>As we talked about last week, there are a few other classes we could use (</a:t>
            </a:r>
            <a:r>
              <a:rPr lang="en-US" dirty="0" err="1"/>
              <a:t>BufferedReader</a:t>
            </a:r>
            <a:r>
              <a:rPr lang="en-US" dirty="0"/>
              <a:t> and </a:t>
            </a:r>
            <a:r>
              <a:rPr lang="en-US" dirty="0" err="1"/>
              <a:t>BufferedWriter</a:t>
            </a:r>
            <a:r>
              <a:rPr lang="en-US" dirty="0"/>
              <a:t> for instance). However, these will be the simplest, so we’ll start with these.</a:t>
            </a:r>
          </a:p>
          <a:p>
            <a:r>
              <a:rPr lang="en-US" dirty="0"/>
              <a:t>We’ll also just work with .txt files for the time being.</a:t>
            </a:r>
          </a:p>
        </p:txBody>
      </p:sp>
    </p:spTree>
    <p:extLst>
      <p:ext uri="{BB962C8B-B14F-4D97-AF65-F5344CB8AC3E}">
        <p14:creationId xmlns:p14="http://schemas.microsoft.com/office/powerpoint/2010/main" val="296868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2209800" y="152400"/>
            <a:ext cx="7772400" cy="819150"/>
          </a:xfrm>
        </p:spPr>
        <p:txBody>
          <a:bodyPr/>
          <a:lstStyle/>
          <a:p>
            <a:r>
              <a:rPr lang="en-US"/>
              <a:t>The File Class</a:t>
            </a:r>
            <a:endParaRPr lang="en-US" b="1"/>
          </a:p>
        </p:txBody>
      </p:sp>
      <p:sp>
        <p:nvSpPr>
          <p:cNvPr id="316419" name="Rectangle 3"/>
          <p:cNvSpPr>
            <a:spLocks noGrp="1" noChangeArrowheads="1"/>
          </p:cNvSpPr>
          <p:nvPr>
            <p:ph idx="1"/>
          </p:nvPr>
        </p:nvSpPr>
        <p:spPr>
          <a:xfrm>
            <a:off x="1756063" y="1896341"/>
            <a:ext cx="8382000" cy="3564082"/>
          </a:xfrm>
        </p:spPr>
        <p:txBody>
          <a:bodyPr>
            <a:normAutofit/>
          </a:bodyPr>
          <a:lstStyle/>
          <a:p>
            <a:pPr marL="0" indent="0">
              <a:buNone/>
            </a:pPr>
            <a:r>
              <a:rPr lang="en-US" sz="2800" dirty="0">
                <a:cs typeface="Times New Roman" panose="02020603050405020304" pitchFamily="18" charset="0"/>
              </a:rPr>
              <a:t>The </a:t>
            </a:r>
            <a:r>
              <a:rPr lang="en-US" sz="2800" u="sng" dirty="0">
                <a:cs typeface="Times New Roman" panose="02020603050405020304" pitchFamily="18" charset="0"/>
              </a:rPr>
              <a:t>File</a:t>
            </a:r>
            <a:r>
              <a:rPr lang="en-US" sz="2800" dirty="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sz="2800" u="sng" dirty="0">
                <a:cs typeface="Times New Roman" panose="02020603050405020304" pitchFamily="18" charset="0"/>
              </a:rPr>
              <a:t>File</a:t>
            </a:r>
            <a:r>
              <a:rPr lang="en-US" sz="2800" dirty="0">
                <a:cs typeface="Times New Roman" panose="02020603050405020304" pitchFamily="18" charset="0"/>
              </a:rPr>
              <a:t> class is a wrapper class for the file name and its directory path. </a:t>
            </a:r>
          </a:p>
        </p:txBody>
      </p:sp>
    </p:spTree>
    <p:extLst>
      <p:ext uri="{BB962C8B-B14F-4D97-AF65-F5344CB8AC3E}">
        <p14:creationId xmlns:p14="http://schemas.microsoft.com/office/powerpoint/2010/main" val="84972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The File Class</a:t>
            </a:r>
            <a:endParaRPr lang="en-US" b="1"/>
          </a:p>
        </p:txBody>
      </p:sp>
      <p:sp>
        <p:nvSpPr>
          <p:cNvPr id="3" name="Content Placeholder 2"/>
          <p:cNvSpPr>
            <a:spLocks noGrp="1"/>
          </p:cNvSpPr>
          <p:nvPr>
            <p:ph idx="1"/>
          </p:nvPr>
        </p:nvSpPr>
        <p:spPr/>
        <p:txBody>
          <a:bodyPr/>
          <a:lstStyle/>
          <a:p>
            <a:r>
              <a:rPr lang="en-US" dirty="0">
                <a:cs typeface="Times New Roman" panose="02020603050405020304" pitchFamily="18" charset="0"/>
              </a:rPr>
              <a:t>For instance, consider one of the major differences between Unix and Windows operating systems.</a:t>
            </a:r>
          </a:p>
          <a:p>
            <a:pPr lvl="1"/>
            <a:r>
              <a:rPr lang="en-US" dirty="0">
                <a:cs typeface="Times New Roman" panose="02020603050405020304" pitchFamily="18" charset="0"/>
              </a:rPr>
              <a:t>In Unix, the file separator is the slash: 	/root/Bob/</a:t>
            </a:r>
            <a:r>
              <a:rPr lang="en-US" dirty="0" err="1">
                <a:cs typeface="Times New Roman" panose="02020603050405020304" pitchFamily="18" charset="0"/>
              </a:rPr>
              <a:t>HW</a:t>
            </a:r>
            <a:endParaRPr lang="en-US" dirty="0">
              <a:cs typeface="Times New Roman" panose="02020603050405020304" pitchFamily="18" charset="0"/>
            </a:endParaRPr>
          </a:p>
          <a:p>
            <a:pPr lvl="1"/>
            <a:r>
              <a:rPr lang="en-US" dirty="0">
                <a:cs typeface="Times New Roman" panose="02020603050405020304" pitchFamily="18" charset="0"/>
              </a:rPr>
              <a:t>In Windows, it is the backslash:		\Users\Bob\</a:t>
            </a:r>
            <a:r>
              <a:rPr lang="en-US" dirty="0" err="1">
                <a:cs typeface="Times New Roman" panose="02020603050405020304" pitchFamily="18" charset="0"/>
              </a:rPr>
              <a:t>HW</a:t>
            </a:r>
            <a:endParaRPr lang="en-US" dirty="0">
              <a:cs typeface="Times New Roman" panose="02020603050405020304" pitchFamily="18" charset="0"/>
            </a:endParaRPr>
          </a:p>
          <a:p>
            <a:pPr lvl="1"/>
            <a:endParaRPr lang="en-US" dirty="0">
              <a:cs typeface="Times New Roman" panose="02020603050405020304" pitchFamily="18" charset="0"/>
            </a:endParaRPr>
          </a:p>
          <a:p>
            <a:r>
              <a:rPr lang="en-US" dirty="0">
                <a:cs typeface="Times New Roman" panose="02020603050405020304" pitchFamily="18" charset="0"/>
              </a:rPr>
              <a:t>Changes such as these will be abstracted away by the File class. This way, we can approach solutions in way that is independent of the OS being used. This will also allow us to more generally use the same solution across different systems.</a:t>
            </a:r>
          </a:p>
          <a:p>
            <a:endParaRPr lang="en-US" dirty="0"/>
          </a:p>
        </p:txBody>
      </p:sp>
    </p:spTree>
    <p:extLst>
      <p:ext uri="{BB962C8B-B14F-4D97-AF65-F5344CB8AC3E}">
        <p14:creationId xmlns:p14="http://schemas.microsoft.com/office/powerpoint/2010/main" val="90617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637423" cy="1326321"/>
          </a:xfrm>
        </p:spPr>
        <p:txBody>
          <a:bodyPr/>
          <a:lstStyle/>
          <a:p>
            <a:r>
              <a:rPr lang="en-US" dirty="0"/>
              <a:t>FILE Class</a:t>
            </a:r>
          </a:p>
        </p:txBody>
      </p:sp>
      <p:graphicFrame>
        <p:nvGraphicFramePr>
          <p:cNvPr id="4" name="Object 5"/>
          <p:cNvGraphicFramePr>
            <a:graphicFrameLocks noChangeAspect="1"/>
          </p:cNvGraphicFramePr>
          <p:nvPr/>
        </p:nvGraphicFramePr>
        <p:xfrm>
          <a:off x="5377439" y="0"/>
          <a:ext cx="5574579" cy="6728286"/>
        </p:xfrm>
        <a:graphic>
          <a:graphicData uri="http://schemas.openxmlformats.org/presentationml/2006/ole">
            <mc:AlternateContent xmlns:mc="http://schemas.openxmlformats.org/markup-compatibility/2006">
              <mc:Choice xmlns:v="urn:schemas-microsoft-com:vml" Requires="v">
                <p:oleObj spid="_x0000_s1066" name="Picture" r:id="rId3" imgW="4864100" imgH="5943600" progId="Word.Picture.8">
                  <p:embed/>
                </p:oleObj>
              </mc:Choice>
              <mc:Fallback>
                <p:oleObj name="Picture" r:id="rId3" imgW="4864100" imgH="5943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7439" y="0"/>
                        <a:ext cx="5574579" cy="672828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822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Just as we’ve seen all along, creating a File object follows the same syntax.</a:t>
            </a:r>
          </a:p>
          <a:p>
            <a:r>
              <a:rPr lang="en-US" dirty="0"/>
              <a:t>We declare a reference variable and have it point to a new File object.</a:t>
            </a:r>
          </a:p>
          <a:p>
            <a:r>
              <a:rPr lang="en-US" dirty="0"/>
              <a:t>We’ll create the File object by passing it a String.</a:t>
            </a:r>
          </a:p>
          <a:p>
            <a:pPr lvl="1"/>
            <a:r>
              <a:rPr lang="en-US" dirty="0"/>
              <a:t>This String will be our pathname.</a:t>
            </a:r>
          </a:p>
          <a:p>
            <a:pPr lvl="1"/>
            <a:r>
              <a:rPr lang="en-US" dirty="0"/>
              <a:t>Note: The pathname must be seeable from the default directory.</a:t>
            </a:r>
          </a:p>
          <a:p>
            <a:pPr lvl="2"/>
            <a:r>
              <a:rPr lang="en-US" dirty="0"/>
              <a:t>In Eclipse, this is in the Eclipse project directory.</a:t>
            </a:r>
          </a:p>
          <a:p>
            <a:pPr lvl="2"/>
            <a:r>
              <a:rPr lang="en-US" dirty="0"/>
              <a:t>For those that use NetBeans, I assume that this is the same.</a:t>
            </a:r>
          </a:p>
          <a:p>
            <a:endParaRPr lang="en-US" dirty="0"/>
          </a:p>
        </p:txBody>
      </p:sp>
    </p:spTree>
    <p:extLst>
      <p:ext uri="{BB962C8B-B14F-4D97-AF65-F5344CB8AC3E}">
        <p14:creationId xmlns:p14="http://schemas.microsoft.com/office/powerpoint/2010/main" val="211706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3" y="260457"/>
            <a:ext cx="10353761" cy="581207"/>
          </a:xfrm>
        </p:spPr>
        <p:txBody>
          <a:bodyPr/>
          <a:lstStyle/>
          <a:p>
            <a:r>
              <a:rPr lang="en-US" dirty="0"/>
              <a:t>Syntax</a:t>
            </a:r>
          </a:p>
        </p:txBody>
      </p:sp>
      <p:pic>
        <p:nvPicPr>
          <p:cNvPr id="4" name="Picture 3"/>
          <p:cNvPicPr>
            <a:picLocks noChangeAspect="1"/>
          </p:cNvPicPr>
          <p:nvPr/>
        </p:nvPicPr>
        <p:blipFill>
          <a:blip r:embed="rId2"/>
          <a:stretch>
            <a:fillRect/>
          </a:stretch>
        </p:blipFill>
        <p:spPr>
          <a:xfrm>
            <a:off x="411739" y="935182"/>
            <a:ext cx="7388541" cy="3080042"/>
          </a:xfrm>
          <a:prstGeom prst="rect">
            <a:avLst/>
          </a:prstGeom>
        </p:spPr>
      </p:pic>
      <p:pic>
        <p:nvPicPr>
          <p:cNvPr id="5" name="Picture 4"/>
          <p:cNvPicPr>
            <a:picLocks noChangeAspect="1"/>
          </p:cNvPicPr>
          <p:nvPr/>
        </p:nvPicPr>
        <p:blipFill>
          <a:blip r:embed="rId3"/>
          <a:stretch>
            <a:fillRect/>
          </a:stretch>
        </p:blipFill>
        <p:spPr>
          <a:xfrm>
            <a:off x="411738" y="4108742"/>
            <a:ext cx="7388541" cy="2670360"/>
          </a:xfrm>
          <a:prstGeom prst="rect">
            <a:avLst/>
          </a:prstGeom>
        </p:spPr>
      </p:pic>
      <p:sp>
        <p:nvSpPr>
          <p:cNvPr id="3" name="TextBox 2"/>
          <p:cNvSpPr txBox="1"/>
          <p:nvPr/>
        </p:nvSpPr>
        <p:spPr>
          <a:xfrm>
            <a:off x="8021782" y="935182"/>
            <a:ext cx="3823854" cy="5632311"/>
          </a:xfrm>
          <a:prstGeom prst="rect">
            <a:avLst/>
          </a:prstGeom>
          <a:noFill/>
        </p:spPr>
        <p:txBody>
          <a:bodyPr wrap="square" rtlCol="0">
            <a:spAutoFit/>
          </a:bodyPr>
          <a:lstStyle/>
          <a:p>
            <a:r>
              <a:rPr lang="en-US" dirty="0"/>
              <a:t>Which is preferable?</a:t>
            </a:r>
          </a:p>
          <a:p>
            <a:endParaRPr lang="en-US" dirty="0"/>
          </a:p>
          <a:p>
            <a:endParaRPr lang="en-US" dirty="0"/>
          </a:p>
          <a:p>
            <a:r>
              <a:rPr lang="en-US" dirty="0"/>
              <a:t>For the sake of simplicity, the first version, the Unix version with the forward slash, would be preferable.</a:t>
            </a:r>
          </a:p>
          <a:p>
            <a:endParaRPr lang="en-US" dirty="0"/>
          </a:p>
          <a:p>
            <a:endParaRPr lang="en-US" dirty="0"/>
          </a:p>
          <a:p>
            <a:endParaRPr lang="en-US" dirty="0"/>
          </a:p>
          <a:p>
            <a:r>
              <a:rPr lang="en-US" dirty="0"/>
              <a:t>Note the complexity of the Windows version. We need 4 backslashes to represent a single backslash. This is because the backslash, in Java is an escape sequence (\n or \t for instance). However, it is also a special character in regular expressions. So, to get a single backslash to appear, we need 4 overall.</a:t>
            </a:r>
          </a:p>
        </p:txBody>
      </p:sp>
    </p:spTree>
    <p:extLst>
      <p:ext uri="{BB962C8B-B14F-4D97-AF65-F5344CB8AC3E}">
        <p14:creationId xmlns:p14="http://schemas.microsoft.com/office/powerpoint/2010/main" val="119263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2209800" y="152400"/>
            <a:ext cx="7772400" cy="819150"/>
          </a:xfrm>
        </p:spPr>
        <p:txBody>
          <a:bodyPr/>
          <a:lstStyle/>
          <a:p>
            <a:r>
              <a:rPr lang="en-US"/>
              <a:t>Text I/O</a:t>
            </a:r>
            <a:endParaRPr lang="en-US" b="1"/>
          </a:p>
        </p:txBody>
      </p:sp>
      <p:sp>
        <p:nvSpPr>
          <p:cNvPr id="319491" name="Rectangle 3"/>
          <p:cNvSpPr>
            <a:spLocks noGrp="1" noChangeArrowheads="1"/>
          </p:cNvSpPr>
          <p:nvPr>
            <p:ph idx="1"/>
          </p:nvPr>
        </p:nvSpPr>
        <p:spPr>
          <a:xfrm>
            <a:off x="1790700" y="1905000"/>
            <a:ext cx="8610600" cy="4267200"/>
          </a:xfrm>
        </p:spPr>
        <p:txBody>
          <a:bodyPr>
            <a:normAutofit lnSpcReduction="10000"/>
          </a:bodyPr>
          <a:lstStyle/>
          <a:p>
            <a:pPr marL="0" indent="0">
              <a:lnSpc>
                <a:spcPct val="110000"/>
              </a:lnSpc>
              <a:buNone/>
            </a:pPr>
            <a:r>
              <a:rPr lang="en-US" sz="2800" dirty="0"/>
              <a:t>A </a:t>
            </a:r>
            <a:r>
              <a:rPr lang="en-US" sz="2800" u="sng" dirty="0"/>
              <a:t>File</a:t>
            </a:r>
            <a:r>
              <a:rPr lang="en-US" sz="2800" dirty="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sz="2800" u="sng" dirty="0"/>
              <a:t>Scanner</a:t>
            </a:r>
            <a:r>
              <a:rPr lang="en-US" sz="2800" dirty="0"/>
              <a:t> and </a:t>
            </a:r>
            <a:r>
              <a:rPr lang="en-US" sz="2800" u="sng" dirty="0" err="1"/>
              <a:t>PrintWriter</a:t>
            </a:r>
            <a:r>
              <a:rPr lang="en-US" sz="2800" dirty="0"/>
              <a:t> classes.</a:t>
            </a:r>
          </a:p>
        </p:txBody>
      </p:sp>
    </p:spTree>
    <p:extLst>
      <p:ext uri="{BB962C8B-B14F-4D97-AF65-F5344CB8AC3E}">
        <p14:creationId xmlns:p14="http://schemas.microsoft.com/office/powerpoint/2010/main" val="1816084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2297</TotalTime>
  <Words>1182</Words>
  <Application>Microsoft Office PowerPoint</Application>
  <PresentationFormat>Widescreen</PresentationFormat>
  <Paragraphs>122</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 3</vt:lpstr>
      <vt:lpstr>Ion</vt:lpstr>
      <vt:lpstr>Picture</vt:lpstr>
      <vt:lpstr>ICS 141 – Programming With Objects</vt:lpstr>
      <vt:lpstr>File I/O</vt:lpstr>
      <vt:lpstr>A Few Classes to Help with these Tasks.</vt:lpstr>
      <vt:lpstr>The File Class</vt:lpstr>
      <vt:lpstr>The File Class</vt:lpstr>
      <vt:lpstr>FILE Class</vt:lpstr>
      <vt:lpstr>Syntax</vt:lpstr>
      <vt:lpstr>Syntax</vt:lpstr>
      <vt:lpstr>Text I/O</vt:lpstr>
      <vt:lpstr>Reading Data Using Scanner </vt:lpstr>
      <vt:lpstr>Scanner Syntax</vt:lpstr>
      <vt:lpstr>Reading from a File</vt:lpstr>
      <vt:lpstr>Reading from a File</vt:lpstr>
      <vt:lpstr>Writing Data Using PrintWriter </vt:lpstr>
      <vt:lpstr>Writing to a File</vt:lpstr>
      <vt:lpstr>Writing to a File</vt:lpstr>
      <vt:lpstr>Close Your Streams</vt:lpstr>
      <vt:lpstr>Exceptions</vt:lpstr>
      <vt:lpstr>Open a File for Reading</vt:lpstr>
      <vt:lpstr>Open a File for Reading</vt:lpstr>
      <vt:lpstr>What About Writing to a Non-Existent File?</vt:lpstr>
      <vt:lpstr>Scanning in Input</vt:lpstr>
      <vt:lpstr>File I/O</vt:lpstr>
      <vt:lpstr>Example</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Jahn, Bob</cp:lastModifiedBy>
  <cp:revision>373</cp:revision>
  <dcterms:created xsi:type="dcterms:W3CDTF">2014-08-27T01:00:04Z</dcterms:created>
  <dcterms:modified xsi:type="dcterms:W3CDTF">2020-04-22T16:42:42Z</dcterms:modified>
</cp:coreProperties>
</file>