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62" r:id="rId6"/>
    <p:sldId id="257"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0156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7"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rot="5400000">
            <a:off x="8075084" y="103717"/>
            <a:ext cx="533400" cy="325967"/>
          </a:xfrm>
        </p:spPr>
        <p:txBody>
          <a:bodyPr/>
          <a:lstStyle>
            <a:lvl1pPr>
              <a:defRPr/>
            </a:lvl1pPr>
          </a:lstStyle>
          <a:p>
            <a:fld id="{6258EE0E-FE4E-4C4C-8C96-925F25B25336}" type="slidenum">
              <a:rPr lang="en-US" altLang="en-US"/>
              <a:pPr/>
              <a:t>‹#›</a:t>
            </a:fld>
            <a:endParaRPr lang="en-US" altLang="en-US"/>
          </a:p>
        </p:txBody>
      </p:sp>
    </p:spTree>
    <p:extLst>
      <p:ext uri="{BB962C8B-B14F-4D97-AF65-F5344CB8AC3E}">
        <p14:creationId xmlns:p14="http://schemas.microsoft.com/office/powerpoint/2010/main" val="109168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0" y="0"/>
            <a:ext cx="0" cy="0"/>
          </a:xfrm>
        </p:spPr>
        <p:txBody>
          <a:bodyPr/>
          <a:lstStyle>
            <a:lvl1pPr>
              <a:defRPr/>
            </a:lvl1pPr>
          </a:lstStyle>
          <a:p>
            <a:pPr>
              <a:defRPr/>
            </a:pPr>
            <a:fld id="{C397C876-58BE-403B-A4E5-601301BC825E}" type="datetime1">
              <a:rPr lang="en-US"/>
              <a:pPr>
                <a:defRPr/>
              </a:pPr>
              <a:t>3/21/2023</a:t>
            </a:fld>
            <a:endParaRPr lang="en-US" dirty="0"/>
          </a:p>
        </p:txBody>
      </p:sp>
      <p:sp>
        <p:nvSpPr>
          <p:cNvPr id="5" name="Footer Placeholder 4"/>
          <p:cNvSpPr>
            <a:spLocks noGrp="1"/>
          </p:cNvSpPr>
          <p:nvPr>
            <p:ph type="ftr" sz="quarter" idx="11"/>
          </p:nvPr>
        </p:nvSpPr>
        <p:spPr>
          <a:xfrm>
            <a:off x="0" y="0"/>
            <a:ext cx="0" cy="0"/>
          </a:xfrm>
        </p:spPr>
        <p:txBody>
          <a:bodyPr/>
          <a:lstStyle>
            <a:lvl1pPr>
              <a:defRPr/>
            </a:lvl1pPr>
          </a:lstStyle>
          <a:p>
            <a:pPr>
              <a:defRPr/>
            </a:pPr>
            <a:r>
              <a:rPr lang="en-US"/>
              <a:t>Input and Output in C</a:t>
            </a:r>
          </a:p>
        </p:txBody>
      </p:sp>
      <p:sp>
        <p:nvSpPr>
          <p:cNvPr id="6" name="Slide Number Placeholder 5"/>
          <p:cNvSpPr>
            <a:spLocks noGrp="1"/>
          </p:cNvSpPr>
          <p:nvPr>
            <p:ph type="sldNum" sz="quarter" idx="12"/>
          </p:nvPr>
        </p:nvSpPr>
        <p:spPr/>
        <p:txBody>
          <a:bodyPr/>
          <a:lstStyle>
            <a:lvl1pPr>
              <a:defRPr/>
            </a:lvl1pPr>
          </a:lstStyle>
          <a:p>
            <a:fld id="{52FB3B07-AF9B-47BF-A4A7-7C7E7DD378D2}" type="slidenum">
              <a:rPr lang="en-US" altLang="en-US"/>
              <a:pPr/>
              <a:t>‹#›</a:t>
            </a:fld>
            <a:endParaRPr lang="en-US" altLang="en-US"/>
          </a:p>
        </p:txBody>
      </p:sp>
    </p:spTree>
    <p:extLst>
      <p:ext uri="{BB962C8B-B14F-4D97-AF65-F5344CB8AC3E}">
        <p14:creationId xmlns:p14="http://schemas.microsoft.com/office/powerpoint/2010/main" val="1694507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p:cNvSpPr>
            <a:spLocks noGrp="1" noChangeArrowheads="1"/>
          </p:cNvSpPr>
          <p:nvPr>
            <p:ph type="ftr" sz="quarter" idx="10"/>
          </p:nvPr>
        </p:nvSpPr>
        <p:spPr>
          <a:xfrm>
            <a:off x="0" y="0"/>
            <a:ext cx="0" cy="0"/>
          </a:xfrm>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359288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a:xfrm>
            <a:off x="838200" y="6356352"/>
            <a:ext cx="3276600" cy="365125"/>
          </a:xfrm>
          <a:prstGeom prst="rect">
            <a:avLst/>
          </a:prstGeom>
        </p:spPr>
        <p:txBody>
          <a:bodyPr/>
          <a:lstStyle/>
          <a:p>
            <a:fld id="{8BEEBAAA-29B5-4AF5-BC5F-7E580C29002D}" type="datetimeFigureOut">
              <a:rPr lang="en-US" smtClean="0"/>
              <a:t>3/21/2023</a:t>
            </a:fld>
            <a:endParaRPr lang="en-US"/>
          </a:p>
        </p:txBody>
      </p:sp>
      <p:sp>
        <p:nvSpPr>
          <p:cNvPr id="5" name="Footer Placeholder 4"/>
          <p:cNvSpPr>
            <a:spLocks noGrp="1"/>
          </p:cNvSpPr>
          <p:nvPr>
            <p:ph type="ftr" sz="quarter" idx="11"/>
          </p:nvPr>
        </p:nvSpPr>
        <p:spPr>
          <a:xfrm>
            <a:off x="4648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1786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p:cNvSpPr>
            <a:spLocks noGrp="1"/>
          </p:cNvSpPr>
          <p:nvPr>
            <p:ph type="sldNum" sz="quarter" idx="10"/>
          </p:nvPr>
        </p:nvSpPr>
        <p:spPr/>
        <p:txBody>
          <a:bodyPr/>
          <a:lstStyle>
            <a:lvl1pPr>
              <a:defRPr/>
            </a:lvl1pPr>
          </a:lstStyle>
          <a:p>
            <a:fld id="{46AFD7EA-BD47-4DD3-98B4-F88EA012C541}" type="slidenum">
              <a:rPr lang="en-US" altLang="en-US"/>
              <a:pPr/>
              <a:t>‹#›</a:t>
            </a:fld>
            <a:endParaRPr lang="en-US" altLang="en-US"/>
          </a:p>
        </p:txBody>
      </p:sp>
    </p:spTree>
    <p:extLst>
      <p:ext uri="{BB962C8B-B14F-4D97-AF65-F5344CB8AC3E}">
        <p14:creationId xmlns:p14="http://schemas.microsoft.com/office/powerpoint/2010/main" val="27931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p:txBody>
          <a:bodyPr/>
          <a:lstStyle>
            <a:lvl1pPr>
              <a:defRPr/>
            </a:lvl1pPr>
          </a:lstStyle>
          <a:p>
            <a:fld id="{E6A13494-055D-451D-AE81-DB59D1E37BFC}" type="slidenum">
              <a:rPr lang="en-US" altLang="en-US"/>
              <a:pPr/>
              <a:t>‹#›</a:t>
            </a:fld>
            <a:endParaRPr lang="en-US" altLang="en-US"/>
          </a:p>
        </p:txBody>
      </p:sp>
    </p:spTree>
    <p:extLst>
      <p:ext uri="{BB962C8B-B14F-4D97-AF65-F5344CB8AC3E}">
        <p14:creationId xmlns:p14="http://schemas.microsoft.com/office/powerpoint/2010/main" val="102838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p:cNvSpPr>
            <a:spLocks noGrp="1"/>
          </p:cNvSpPr>
          <p:nvPr>
            <p:ph type="sldNum" sz="quarter" idx="10"/>
          </p:nvPr>
        </p:nvSpPr>
        <p:spPr/>
        <p:txBody>
          <a:bodyPr/>
          <a:lstStyle>
            <a:lvl1pPr>
              <a:defRPr/>
            </a:lvl1pPr>
          </a:lstStyle>
          <a:p>
            <a:fld id="{2B8911D8-BD61-4493-B3B9-93DF71F62943}" type="slidenum">
              <a:rPr lang="en-US" altLang="en-US"/>
              <a:pPr/>
              <a:t>‹#›</a:t>
            </a:fld>
            <a:endParaRPr lang="en-US" altLang="en-US"/>
          </a:p>
        </p:txBody>
      </p:sp>
    </p:spTree>
    <p:extLst>
      <p:ext uri="{BB962C8B-B14F-4D97-AF65-F5344CB8AC3E}">
        <p14:creationId xmlns:p14="http://schemas.microsoft.com/office/powerpoint/2010/main" val="140268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p:cNvSpPr>
            <a:spLocks noGrp="1"/>
          </p:cNvSpPr>
          <p:nvPr>
            <p:ph type="sldNum" sz="quarter" idx="10"/>
          </p:nvPr>
        </p:nvSpPr>
        <p:spPr/>
        <p:txBody>
          <a:bodyPr/>
          <a:lstStyle>
            <a:lvl1pPr>
              <a:defRPr/>
            </a:lvl1pPr>
          </a:lstStyle>
          <a:p>
            <a:fld id="{C8340750-B985-4C1B-B08D-DCDFB453055F}" type="slidenum">
              <a:rPr lang="en-US" altLang="en-US"/>
              <a:pPr/>
              <a:t>‹#›</a:t>
            </a:fld>
            <a:endParaRPr lang="en-US" altLang="en-US"/>
          </a:p>
        </p:txBody>
      </p:sp>
    </p:spTree>
    <p:extLst>
      <p:ext uri="{BB962C8B-B14F-4D97-AF65-F5344CB8AC3E}">
        <p14:creationId xmlns:p14="http://schemas.microsoft.com/office/powerpoint/2010/main" val="126263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36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p:txBody>
          <a:bodyPr/>
          <a:lstStyle>
            <a:lvl1pPr>
              <a:defRPr/>
            </a:lvl1pPr>
          </a:lstStyle>
          <a:p>
            <a:fld id="{CB49EAFA-6C66-4B8E-96D9-7E1F418B8B93}" type="slidenum">
              <a:rPr lang="en-US" altLang="en-US"/>
              <a:pPr/>
              <a:t>‹#›</a:t>
            </a:fld>
            <a:endParaRPr lang="en-US" altLang="en-US"/>
          </a:p>
        </p:txBody>
      </p:sp>
    </p:spTree>
    <p:extLst>
      <p:ext uri="{BB962C8B-B14F-4D97-AF65-F5344CB8AC3E}">
        <p14:creationId xmlns:p14="http://schemas.microsoft.com/office/powerpoint/2010/main" val="277414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Rectangle 3"/>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p:cNvSpPr>
            <a:spLocks noGrp="1"/>
          </p:cNvSpPr>
          <p:nvPr>
            <p:ph type="sldNum" sz="quarter" idx="10"/>
          </p:nvPr>
        </p:nvSpPr>
        <p:spPr>
          <a:xfrm>
            <a:off x="0" y="4667251"/>
            <a:ext cx="1930400" cy="663575"/>
          </a:xfrm>
        </p:spPr>
        <p:txBody>
          <a:bodyPr/>
          <a:lstStyle>
            <a:lvl1pPr>
              <a:defRPr sz="2800"/>
            </a:lvl1pPr>
          </a:lstStyle>
          <a:p>
            <a:fld id="{70759984-AECC-4964-8138-23DE879E055F}" type="slidenum">
              <a:rPr lang="en-US" altLang="en-US"/>
              <a:pPr/>
              <a:t>‹#›</a:t>
            </a:fld>
            <a:endParaRPr lang="en-US" altLang="en-US"/>
          </a:p>
        </p:txBody>
      </p:sp>
    </p:spTree>
    <p:extLst>
      <p:ext uri="{BB962C8B-B14F-4D97-AF65-F5344CB8AC3E}">
        <p14:creationId xmlns:p14="http://schemas.microsoft.com/office/powerpoint/2010/main" val="109526660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p:txBody>
          <a:bodyPr/>
          <a:lstStyle>
            <a:lvl1pPr>
              <a:defRPr/>
            </a:lvl1pPr>
          </a:lstStyle>
          <a:p>
            <a:fld id="{CFD2AD15-92B4-4C30-8DDB-5E6D07BE8573}" type="slidenum">
              <a:rPr lang="en-US" altLang="en-US"/>
              <a:pPr/>
              <a:t>‹#›</a:t>
            </a:fld>
            <a:endParaRPr lang="en-US" altLang="en-US"/>
          </a:p>
        </p:txBody>
      </p:sp>
    </p:spTree>
    <p:extLst>
      <p:ext uri="{BB962C8B-B14F-4D97-AF65-F5344CB8AC3E}">
        <p14:creationId xmlns:p14="http://schemas.microsoft.com/office/powerpoint/2010/main" val="85991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Rectangle 6"/>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ctangle 7"/>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ctangle 8"/>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BF86E3EA-7C73-4B0A-9EC3-290A3BD32C85}" type="slidenum">
              <a:rPr lang="en-US" altLang="en-US"/>
              <a:pPr/>
              <a:t>‹#›</a:t>
            </a:fld>
            <a:endParaRPr lang="en-US" altLang="en-US"/>
          </a:p>
        </p:txBody>
      </p:sp>
      <p:pic>
        <p:nvPicPr>
          <p:cNvPr id="1032" name="Picture 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a:t>
            </a:r>
            <a:r>
              <a:rPr lang="en-US" sz="1050" dirty="0" smtClean="0">
                <a:solidFill>
                  <a:schemeClr val="accent2"/>
                </a:solidFill>
              </a:rPr>
              <a:t>2023.</a:t>
            </a:r>
            <a:endParaRPr lang="en-US" sz="1050" dirty="0">
              <a:solidFill>
                <a:schemeClr val="accent2"/>
              </a:solidFill>
            </a:endParaRPr>
          </a:p>
        </p:txBody>
      </p:sp>
      <p:sp>
        <p:nvSpPr>
          <p:cNvPr id="12" name="Rectangle 11"/>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3/21/2023</a:t>
            </a:fld>
            <a:endParaRPr lang="en-US" sz="1050" dirty="0">
              <a:solidFill>
                <a:schemeClr val="accent2"/>
              </a:solidFill>
            </a:endParaRPr>
          </a:p>
        </p:txBody>
      </p:sp>
    </p:spTree>
    <p:extLst>
      <p:ext uri="{BB962C8B-B14F-4D97-AF65-F5344CB8AC3E}">
        <p14:creationId xmlns:p14="http://schemas.microsoft.com/office/powerpoint/2010/main" val="16820623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USING DATABASES </a:t>
            </a:r>
          </a:p>
        </p:txBody>
      </p:sp>
      <p:sp>
        <p:nvSpPr>
          <p:cNvPr id="3" name="Subtitle 2"/>
          <p:cNvSpPr>
            <a:spLocks noGrp="1"/>
          </p:cNvSpPr>
          <p:nvPr>
            <p:ph type="subTitle" idx="1"/>
          </p:nvPr>
        </p:nvSpPr>
        <p:spPr/>
        <p:txBody>
          <a:bodyPr>
            <a:normAutofit/>
          </a:bodyPr>
          <a:lstStyle/>
          <a:p>
            <a:r>
              <a:rPr lang="en-US" dirty="0" smtClean="0"/>
              <a:t>SESSION 1</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825625"/>
            <a:ext cx="10515600" cy="4351338"/>
          </a:xfrm>
        </p:spPr>
        <p:txBody>
          <a:bodyPr>
            <a:normAutofit fontScale="92500" lnSpcReduction="20000"/>
          </a:bodyPr>
          <a:lstStyle/>
          <a:p>
            <a:pPr marL="285750" indent="-285750">
              <a:lnSpc>
                <a:spcPct val="100000"/>
              </a:lnSpc>
              <a:buFont typeface="Arial" panose="020B0604020202020204" pitchFamily="34" charset="0"/>
              <a:buChar char="•"/>
            </a:pPr>
            <a:r>
              <a:rPr lang="en-US" dirty="0">
                <a:solidFill>
                  <a:schemeClr val="tx1"/>
                </a:solidFill>
              </a:rPr>
              <a:t>Add field names in </a:t>
            </a:r>
            <a:r>
              <a:rPr lang="en-US" b="1" dirty="0">
                <a:solidFill>
                  <a:schemeClr val="tx1"/>
                </a:solidFill>
              </a:rPr>
              <a:t>Design </a:t>
            </a:r>
            <a:r>
              <a:rPr lang="en-US" dirty="0">
                <a:solidFill>
                  <a:schemeClr val="tx1"/>
                </a:solidFill>
              </a:rPr>
              <a:t>view. </a:t>
            </a:r>
          </a:p>
          <a:p>
            <a:pPr marL="285750" indent="-285750">
              <a:lnSpc>
                <a:spcPct val="100000"/>
              </a:lnSpc>
              <a:buFont typeface="Arial" panose="020B0604020202020204" pitchFamily="34" charset="0"/>
              <a:buChar char="•"/>
            </a:pPr>
            <a:r>
              <a:rPr lang="en-US" dirty="0">
                <a:solidFill>
                  <a:schemeClr val="tx1"/>
                </a:solidFill>
              </a:rPr>
              <a:t>If necessary, create a new table in </a:t>
            </a:r>
            <a:r>
              <a:rPr lang="en-US" b="1" dirty="0">
                <a:solidFill>
                  <a:schemeClr val="tx1"/>
                </a:solidFill>
              </a:rPr>
              <a:t>Design </a:t>
            </a:r>
            <a:r>
              <a:rPr lang="en-US" dirty="0">
                <a:solidFill>
                  <a:schemeClr val="tx1"/>
                </a:solidFill>
              </a:rPr>
              <a:t>view and select the first blank cell in the </a:t>
            </a:r>
            <a:r>
              <a:rPr lang="en-US" b="1" dirty="0">
                <a:solidFill>
                  <a:schemeClr val="tx1"/>
                </a:solidFill>
              </a:rPr>
              <a:t>Field Name </a:t>
            </a:r>
            <a:r>
              <a:rPr lang="en-US" dirty="0">
                <a:solidFill>
                  <a:schemeClr val="tx1"/>
                </a:solidFill>
              </a:rPr>
              <a:t>column</a:t>
            </a:r>
            <a:r>
              <a:rPr lang="en-US" dirty="0" smtClean="0">
                <a:solidFill>
                  <a:schemeClr val="tx1"/>
                </a:solidFill>
              </a:rPr>
              <a:t>.</a:t>
            </a:r>
          </a:p>
          <a:p>
            <a:pPr>
              <a:lnSpc>
                <a:spcPct val="100000"/>
              </a:lnSpc>
            </a:pPr>
            <a:r>
              <a:rPr lang="en-US" dirty="0">
                <a:solidFill>
                  <a:schemeClr val="tx1"/>
                </a:solidFill>
              </a:rPr>
              <a:t>Save a new table. </a:t>
            </a:r>
          </a:p>
          <a:p>
            <a:pPr>
              <a:lnSpc>
                <a:spcPct val="100000"/>
              </a:lnSpc>
            </a:pPr>
            <a:r>
              <a:rPr lang="en-US" dirty="0">
                <a:solidFill>
                  <a:schemeClr val="tx1"/>
                </a:solidFill>
              </a:rPr>
              <a:t>1. Select the </a:t>
            </a:r>
            <a:r>
              <a:rPr lang="en-US" b="1" dirty="0">
                <a:solidFill>
                  <a:schemeClr val="tx1"/>
                </a:solidFill>
              </a:rPr>
              <a:t>FILE </a:t>
            </a:r>
            <a:r>
              <a:rPr lang="en-US" dirty="0">
                <a:solidFill>
                  <a:schemeClr val="tx1"/>
                </a:solidFill>
              </a:rPr>
              <a:t>tab on the </a:t>
            </a:r>
            <a:r>
              <a:rPr lang="en-US" b="1" dirty="0">
                <a:solidFill>
                  <a:schemeClr val="tx1"/>
                </a:solidFill>
              </a:rPr>
              <a:t>Ribbon</a:t>
            </a:r>
            <a:r>
              <a:rPr lang="en-US" dirty="0">
                <a:solidFill>
                  <a:schemeClr val="tx1"/>
                </a:solidFill>
              </a:rPr>
              <a:t>. </a:t>
            </a:r>
          </a:p>
          <a:p>
            <a:pPr>
              <a:lnSpc>
                <a:spcPct val="100000"/>
              </a:lnSpc>
            </a:pPr>
            <a:r>
              <a:rPr lang="en-US" dirty="0" smtClean="0">
                <a:solidFill>
                  <a:schemeClr val="tx1"/>
                </a:solidFill>
              </a:rPr>
              <a:t>2</a:t>
            </a:r>
            <a:r>
              <a:rPr lang="en-US" dirty="0">
                <a:solidFill>
                  <a:schemeClr val="tx1"/>
                </a:solidFill>
              </a:rPr>
              <a:t>. Type the desired table name. </a:t>
            </a:r>
          </a:p>
          <a:p>
            <a:pPr>
              <a:lnSpc>
                <a:spcPct val="100000"/>
              </a:lnSpc>
            </a:pPr>
            <a:r>
              <a:rPr lang="en-US" dirty="0">
                <a:solidFill>
                  <a:schemeClr val="tx1"/>
                </a:solidFill>
              </a:rPr>
              <a:t>3. Select OK. </a:t>
            </a:r>
            <a:endParaRPr lang="en-US"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You can use the </a:t>
            </a:r>
            <a:r>
              <a:rPr lang="en-US" b="1" dirty="0">
                <a:solidFill>
                  <a:schemeClr val="tx1"/>
                </a:solidFill>
              </a:rPr>
              <a:t>Description </a:t>
            </a:r>
            <a:r>
              <a:rPr lang="en-US" dirty="0">
                <a:solidFill>
                  <a:schemeClr val="tx1"/>
                </a:solidFill>
              </a:rPr>
              <a:t>column to provide information about individual table fields. The field </a:t>
            </a:r>
            <a:r>
              <a:rPr lang="en-US" b="1" dirty="0">
                <a:solidFill>
                  <a:schemeClr val="tx1"/>
                </a:solidFill>
              </a:rPr>
              <a:t>Description </a:t>
            </a:r>
            <a:r>
              <a:rPr lang="en-US" dirty="0">
                <a:solidFill>
                  <a:schemeClr val="tx1"/>
                </a:solidFill>
              </a:rPr>
              <a:t>is optional. It helps you describe the field and is also displayed in the status bar when you select the field on a form. </a:t>
            </a:r>
            <a:endParaRPr lang="en-US" dirty="0" smtClean="0">
              <a:solidFill>
                <a:schemeClr val="tx1"/>
              </a:solidFill>
            </a:endParaRPr>
          </a:p>
          <a:p>
            <a:pPr>
              <a:lnSpc>
                <a:spcPct val="100000"/>
              </a:lnSpc>
            </a:pPr>
            <a:endParaRPr lang="en-US" dirty="0">
              <a:solidFill>
                <a:schemeClr val="tx1"/>
              </a:solidFill>
            </a:endParaRPr>
          </a:p>
        </p:txBody>
      </p:sp>
      <p:sp>
        <p:nvSpPr>
          <p:cNvPr id="2" name="Title 1"/>
          <p:cNvSpPr>
            <a:spLocks noGrp="1"/>
          </p:cNvSpPr>
          <p:nvPr>
            <p:ph type="title"/>
          </p:nvPr>
        </p:nvSpPr>
        <p:spPr/>
        <p:txBody>
          <a:bodyPr/>
          <a:lstStyle/>
          <a:p>
            <a:pPr algn="ctr"/>
            <a:r>
              <a:rPr lang="en-US" b="1" dirty="0"/>
              <a:t>CREATING TABLES </a:t>
            </a:r>
            <a:endParaRPr lang="en-US" dirty="0"/>
          </a:p>
        </p:txBody>
      </p:sp>
    </p:spTree>
    <p:extLst>
      <p:ext uri="{BB962C8B-B14F-4D97-AF65-F5344CB8AC3E}">
        <p14:creationId xmlns:p14="http://schemas.microsoft.com/office/powerpoint/2010/main" val="384553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5467" y="1762995"/>
            <a:ext cx="4911246" cy="4875800"/>
          </a:xfrm>
          <a:ln>
            <a:solidFill>
              <a:schemeClr val="accent1">
                <a:lumMod val="75000"/>
              </a:schemeClr>
            </a:solidFill>
          </a:ln>
        </p:spPr>
        <p:txBody>
          <a:bodyPr>
            <a:normAutofit fontScale="70000" lnSpcReduction="20000"/>
          </a:bodyPr>
          <a:lstStyle/>
          <a:p>
            <a:pPr marL="285750" indent="-285750">
              <a:lnSpc>
                <a:spcPct val="100000"/>
              </a:lnSpc>
              <a:buFont typeface="Wingdings" panose="05000000000000000000" pitchFamily="2" charset="2"/>
              <a:buChar char="q"/>
            </a:pPr>
            <a:r>
              <a:rPr lang="en-US" b="1" dirty="0">
                <a:solidFill>
                  <a:schemeClr val="tx1"/>
                </a:solidFill>
              </a:rPr>
              <a:t>SETTING A PRIMARY KEY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The primary key is a field in the table that uniquely identifies each record in the table. Examples of primary key include </a:t>
            </a:r>
            <a:r>
              <a:rPr lang="en-US" b="1" dirty="0">
                <a:solidFill>
                  <a:schemeClr val="tx1"/>
                </a:solidFill>
              </a:rPr>
              <a:t>Order ID</a:t>
            </a:r>
            <a:r>
              <a:rPr lang="en-US" dirty="0">
                <a:solidFill>
                  <a:schemeClr val="tx1"/>
                </a:solidFill>
              </a:rPr>
              <a:t>, </a:t>
            </a:r>
            <a:r>
              <a:rPr lang="en-US" b="1" dirty="0">
                <a:solidFill>
                  <a:schemeClr val="tx1"/>
                </a:solidFill>
              </a:rPr>
              <a:t>Product ID</a:t>
            </a:r>
            <a:r>
              <a:rPr lang="en-US" dirty="0">
                <a:solidFill>
                  <a:schemeClr val="tx1"/>
                </a:solidFill>
              </a:rPr>
              <a:t>, </a:t>
            </a:r>
            <a:r>
              <a:rPr lang="en-US" b="1" dirty="0">
                <a:solidFill>
                  <a:schemeClr val="tx1"/>
                </a:solidFill>
              </a:rPr>
              <a:t>Customer ID </a:t>
            </a:r>
            <a:r>
              <a:rPr lang="en-US" dirty="0">
                <a:solidFill>
                  <a:schemeClr val="tx1"/>
                </a:solidFill>
              </a:rPr>
              <a:t>or </a:t>
            </a:r>
            <a:r>
              <a:rPr lang="en-US" b="1" dirty="0">
                <a:solidFill>
                  <a:schemeClr val="tx1"/>
                </a:solidFill>
              </a:rPr>
              <a:t>AutoNumber</a:t>
            </a:r>
            <a:r>
              <a:rPr lang="en-US" dirty="0">
                <a:solidFill>
                  <a:schemeClr val="tx1"/>
                </a:solidFill>
              </a:rPr>
              <a:t>. </a:t>
            </a:r>
          </a:p>
          <a:p>
            <a:pPr>
              <a:lnSpc>
                <a:spcPct val="100000"/>
              </a:lnSpc>
            </a:pPr>
            <a:r>
              <a:rPr lang="en-US" dirty="0">
                <a:solidFill>
                  <a:schemeClr val="tx1"/>
                </a:solidFill>
              </a:rPr>
              <a:t>There are several advantages to setting a primary key. </a:t>
            </a:r>
            <a:endParaRPr lang="en-US" dirty="0" smtClean="0">
              <a:solidFill>
                <a:schemeClr val="tx1"/>
              </a:solidFill>
            </a:endParaRPr>
          </a:p>
          <a:p>
            <a:pPr marL="285750" indent="-285750">
              <a:lnSpc>
                <a:spcPct val="100000"/>
              </a:lnSpc>
              <a:buFont typeface="Arial" panose="020B0604020202020204" pitchFamily="34" charset="0"/>
              <a:buChar char="•"/>
            </a:pPr>
            <a:r>
              <a:rPr lang="en-US" b="1" dirty="0" smtClean="0">
                <a:solidFill>
                  <a:schemeClr val="tx1"/>
                </a:solidFill>
              </a:rPr>
              <a:t>First</a:t>
            </a:r>
            <a:r>
              <a:rPr lang="en-US" b="1" dirty="0">
                <a:solidFill>
                  <a:schemeClr val="tx1"/>
                </a:solidFill>
              </a:rPr>
              <a:t>, </a:t>
            </a:r>
            <a:r>
              <a:rPr lang="en-US" dirty="0">
                <a:solidFill>
                  <a:schemeClr val="tx1"/>
                </a:solidFill>
              </a:rPr>
              <a:t>the primary key is automatically indexed, which makes information retrieval faster. </a:t>
            </a:r>
            <a:endParaRPr lang="en-US" dirty="0" smtClean="0">
              <a:solidFill>
                <a:schemeClr val="tx1"/>
              </a:solidFill>
            </a:endParaRPr>
          </a:p>
          <a:p>
            <a:pPr marL="285750" indent="-285750">
              <a:lnSpc>
                <a:spcPct val="100000"/>
              </a:lnSpc>
              <a:buFont typeface="Arial" panose="020B0604020202020204" pitchFamily="34" charset="0"/>
              <a:buChar char="•"/>
            </a:pPr>
            <a:r>
              <a:rPr lang="en-US" b="1" dirty="0" smtClean="0">
                <a:solidFill>
                  <a:schemeClr val="tx1"/>
                </a:solidFill>
              </a:rPr>
              <a:t>Second</a:t>
            </a:r>
            <a:r>
              <a:rPr lang="en-US" b="1" dirty="0">
                <a:solidFill>
                  <a:schemeClr val="tx1"/>
                </a:solidFill>
              </a:rPr>
              <a:t>, </a:t>
            </a:r>
            <a:r>
              <a:rPr lang="en-US" dirty="0">
                <a:solidFill>
                  <a:schemeClr val="tx1"/>
                </a:solidFill>
              </a:rPr>
              <a:t>when you open a table, the records are automatically sorted in order by the primary key. </a:t>
            </a:r>
            <a:endParaRPr lang="en-US" dirty="0" smtClean="0">
              <a:solidFill>
                <a:schemeClr val="tx1"/>
              </a:solidFill>
            </a:endParaRPr>
          </a:p>
          <a:p>
            <a:pPr marL="285750" indent="-285750">
              <a:lnSpc>
                <a:spcPct val="100000"/>
              </a:lnSpc>
              <a:buFont typeface="Arial" panose="020B0604020202020204" pitchFamily="34" charset="0"/>
              <a:buChar char="•"/>
            </a:pPr>
            <a:r>
              <a:rPr lang="en-US" b="1" dirty="0" smtClean="0">
                <a:solidFill>
                  <a:schemeClr val="tx1"/>
                </a:solidFill>
              </a:rPr>
              <a:t>Finally</a:t>
            </a:r>
            <a:r>
              <a:rPr lang="en-US" dirty="0">
                <a:solidFill>
                  <a:schemeClr val="tx1"/>
                </a:solidFill>
              </a:rPr>
              <a:t>, a primary key prevents the entry of duplicate data because Access does not allow duplicates in the primary key field. </a:t>
            </a:r>
            <a:endParaRPr lang="en-US" dirty="0" smtClean="0">
              <a:solidFill>
                <a:schemeClr val="tx1"/>
              </a:solidFill>
            </a:endParaRPr>
          </a:p>
          <a:p>
            <a:pPr marL="285750" indent="-285750">
              <a:lnSpc>
                <a:spcPct val="100000"/>
              </a:lnSpc>
              <a:buFont typeface="Arial" panose="020B0604020202020204" pitchFamily="34" charset="0"/>
              <a:buChar char="•"/>
            </a:pPr>
            <a:endParaRPr lang="en-US" dirty="0" smtClean="0">
              <a:solidFill>
                <a:schemeClr val="tx1"/>
              </a:solidFill>
            </a:endParaRPr>
          </a:p>
        </p:txBody>
      </p:sp>
      <p:sp>
        <p:nvSpPr>
          <p:cNvPr id="2" name="Title 1"/>
          <p:cNvSpPr>
            <a:spLocks noGrp="1"/>
          </p:cNvSpPr>
          <p:nvPr>
            <p:ph type="title"/>
          </p:nvPr>
        </p:nvSpPr>
        <p:spPr/>
        <p:txBody>
          <a:bodyPr/>
          <a:lstStyle/>
          <a:p>
            <a:pPr algn="ctr"/>
            <a:r>
              <a:rPr lang="en-US" b="1" dirty="0"/>
              <a:t>CREATING TABLES </a:t>
            </a:r>
            <a:endParaRPr lang="en-US" dirty="0"/>
          </a:p>
        </p:txBody>
      </p:sp>
      <p:pic>
        <p:nvPicPr>
          <p:cNvPr id="5" name="Picture 4"/>
          <p:cNvPicPr>
            <a:picLocks noChangeAspect="1"/>
          </p:cNvPicPr>
          <p:nvPr/>
        </p:nvPicPr>
        <p:blipFill rotWithShape="1">
          <a:blip r:embed="rId2"/>
          <a:srcRect l="13356" t="14777" r="11130" b="9753"/>
          <a:stretch/>
        </p:blipFill>
        <p:spPr>
          <a:xfrm>
            <a:off x="5749447" y="2491249"/>
            <a:ext cx="6237961" cy="3821870"/>
          </a:xfrm>
          <a:prstGeom prst="rect">
            <a:avLst/>
          </a:prstGeom>
          <a:ln>
            <a:solidFill>
              <a:srgbClr val="FF0000"/>
            </a:solidFill>
          </a:ln>
        </p:spPr>
      </p:pic>
    </p:spTree>
    <p:extLst>
      <p:ext uri="{BB962C8B-B14F-4D97-AF65-F5344CB8AC3E}">
        <p14:creationId xmlns:p14="http://schemas.microsoft.com/office/powerpoint/2010/main" val="206772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678487"/>
            <a:ext cx="10515600" cy="4847573"/>
          </a:xfrm>
        </p:spPr>
        <p:txBody>
          <a:bodyPr>
            <a:noAutofit/>
          </a:bodyPr>
          <a:lstStyle/>
          <a:p>
            <a:pPr>
              <a:lnSpc>
                <a:spcPct val="120000"/>
              </a:lnSpc>
            </a:pPr>
            <a:r>
              <a:rPr lang="en-US" sz="1500" dirty="0">
                <a:solidFill>
                  <a:schemeClr val="tx1"/>
                </a:solidFill>
              </a:rPr>
              <a:t>Set a field as the primary key. </a:t>
            </a:r>
          </a:p>
          <a:p>
            <a:pPr>
              <a:lnSpc>
                <a:spcPct val="120000"/>
              </a:lnSpc>
            </a:pPr>
            <a:r>
              <a:rPr lang="en-US" sz="1500" dirty="0">
                <a:solidFill>
                  <a:schemeClr val="tx1"/>
                </a:solidFill>
              </a:rPr>
              <a:t>1. Select the field you want to designate as the primary key. </a:t>
            </a:r>
          </a:p>
          <a:p>
            <a:pPr>
              <a:lnSpc>
                <a:spcPct val="120000"/>
              </a:lnSpc>
            </a:pPr>
            <a:r>
              <a:rPr lang="en-US" sz="1500" dirty="0" smtClean="0">
                <a:solidFill>
                  <a:schemeClr val="tx1"/>
                </a:solidFill>
              </a:rPr>
              <a:t>2</a:t>
            </a:r>
            <a:r>
              <a:rPr lang="en-US" sz="1500" dirty="0">
                <a:solidFill>
                  <a:schemeClr val="tx1"/>
                </a:solidFill>
              </a:rPr>
              <a:t>. Click the </a:t>
            </a:r>
            <a:r>
              <a:rPr lang="en-US" sz="1500" b="1" dirty="0">
                <a:solidFill>
                  <a:schemeClr val="tx1"/>
                </a:solidFill>
              </a:rPr>
              <a:t>Primary Key </a:t>
            </a:r>
            <a:r>
              <a:rPr lang="en-US" sz="1500" dirty="0">
                <a:solidFill>
                  <a:schemeClr val="tx1"/>
                </a:solidFill>
              </a:rPr>
              <a:t>button in the </a:t>
            </a:r>
            <a:r>
              <a:rPr lang="en-US" sz="1500" b="1" dirty="0">
                <a:solidFill>
                  <a:schemeClr val="tx1"/>
                </a:solidFill>
              </a:rPr>
              <a:t>Tools </a:t>
            </a:r>
            <a:r>
              <a:rPr lang="en-US" sz="1500" dirty="0">
                <a:solidFill>
                  <a:schemeClr val="tx1"/>
                </a:solidFill>
              </a:rPr>
              <a:t>group on the </a:t>
            </a:r>
            <a:r>
              <a:rPr lang="en-US" sz="1500" b="1" dirty="0">
                <a:solidFill>
                  <a:schemeClr val="tx1"/>
                </a:solidFill>
              </a:rPr>
              <a:t>DESIGN </a:t>
            </a:r>
            <a:r>
              <a:rPr lang="en-US" sz="1500" dirty="0">
                <a:solidFill>
                  <a:schemeClr val="tx1"/>
                </a:solidFill>
              </a:rPr>
              <a:t>tab on the ribbon. </a:t>
            </a:r>
            <a:endParaRPr lang="en-US" sz="1500" dirty="0" smtClean="0">
              <a:solidFill>
                <a:schemeClr val="tx1"/>
              </a:solidFill>
            </a:endParaRPr>
          </a:p>
          <a:p>
            <a:pPr marL="285750" indent="-285750">
              <a:lnSpc>
                <a:spcPct val="120000"/>
              </a:lnSpc>
              <a:buFont typeface="Wingdings" panose="05000000000000000000" pitchFamily="2" charset="2"/>
              <a:buChar char="v"/>
            </a:pPr>
            <a:r>
              <a:rPr lang="en-US" sz="1500" dirty="0">
                <a:solidFill>
                  <a:schemeClr val="tx1"/>
                </a:solidFill>
              </a:rPr>
              <a:t>When you create a new table and save it, Access can automatically create a primary key and assigns it the </a:t>
            </a:r>
            <a:r>
              <a:rPr lang="en-US" sz="1500" b="1" dirty="0">
                <a:solidFill>
                  <a:schemeClr val="tx1"/>
                </a:solidFill>
              </a:rPr>
              <a:t>AutoNumber </a:t>
            </a:r>
            <a:r>
              <a:rPr lang="en-US" sz="1500" dirty="0">
                <a:solidFill>
                  <a:schemeClr val="tx1"/>
                </a:solidFill>
              </a:rPr>
              <a:t>data type. </a:t>
            </a:r>
            <a:endParaRPr lang="en-US" sz="1500" dirty="0" smtClean="0">
              <a:solidFill>
                <a:schemeClr val="tx1"/>
              </a:solidFill>
            </a:endParaRPr>
          </a:p>
          <a:p>
            <a:pPr marL="285750" indent="-285750">
              <a:lnSpc>
                <a:spcPct val="120000"/>
              </a:lnSpc>
              <a:buFont typeface="Wingdings" panose="05000000000000000000" pitchFamily="2" charset="2"/>
              <a:buChar char="q"/>
            </a:pPr>
            <a:r>
              <a:rPr lang="en-US" sz="1500" b="1" dirty="0">
                <a:solidFill>
                  <a:schemeClr val="tx1"/>
                </a:solidFill>
              </a:rPr>
              <a:t>SETTING FIELD PROPERTIES </a:t>
            </a:r>
            <a:endParaRPr lang="en-US" sz="1500" b="1" dirty="0" smtClean="0">
              <a:solidFill>
                <a:schemeClr val="tx1"/>
              </a:solidFill>
            </a:endParaRPr>
          </a:p>
          <a:p>
            <a:pPr marL="285750" indent="-285750">
              <a:lnSpc>
                <a:spcPct val="120000"/>
              </a:lnSpc>
              <a:buFont typeface="Arial" panose="020B0604020202020204" pitchFamily="34" charset="0"/>
              <a:buChar char="•"/>
            </a:pPr>
            <a:r>
              <a:rPr lang="en-US" sz="1500" dirty="0">
                <a:solidFill>
                  <a:schemeClr val="tx1"/>
                </a:solidFill>
              </a:rPr>
              <a:t>Each field has a set of properties that control the way it stores, handles, and displays data. Since forms and reports you create use the fields in your tables, setting field properties in the early stages of building a database can save you time later on; you will have less design work to do in later stages if you set the desired field properties before you create any forms and reports. </a:t>
            </a:r>
            <a:endParaRPr lang="en-US" sz="1500" dirty="0" smtClean="0">
              <a:solidFill>
                <a:schemeClr val="tx1"/>
              </a:solidFill>
            </a:endParaRPr>
          </a:p>
          <a:p>
            <a:pPr marL="285750" indent="-285750">
              <a:lnSpc>
                <a:spcPct val="120000"/>
              </a:lnSpc>
              <a:buFont typeface="Arial" panose="020B0604020202020204" pitchFamily="34" charset="0"/>
              <a:buChar char="•"/>
            </a:pPr>
            <a:r>
              <a:rPr lang="en-US" sz="1500" dirty="0">
                <a:solidFill>
                  <a:schemeClr val="tx1"/>
                </a:solidFill>
              </a:rPr>
              <a:t>You normally set or change field properties when you create a table in </a:t>
            </a:r>
            <a:r>
              <a:rPr lang="en-US" sz="1500" b="1" dirty="0">
                <a:solidFill>
                  <a:schemeClr val="tx1"/>
                </a:solidFill>
              </a:rPr>
              <a:t>Design </a:t>
            </a:r>
            <a:r>
              <a:rPr lang="en-US" sz="1500" dirty="0">
                <a:solidFill>
                  <a:schemeClr val="tx1"/>
                </a:solidFill>
              </a:rPr>
              <a:t>view. If you have created and saved a table using default field properties, you can open the table in </a:t>
            </a:r>
            <a:r>
              <a:rPr lang="en-US" sz="1500" b="1" dirty="0">
                <a:solidFill>
                  <a:schemeClr val="tx1"/>
                </a:solidFill>
              </a:rPr>
              <a:t>Design </a:t>
            </a:r>
            <a:r>
              <a:rPr lang="en-US" sz="1500" dirty="0">
                <a:solidFill>
                  <a:schemeClr val="tx1"/>
                </a:solidFill>
              </a:rPr>
              <a:t>view to change its property settings. </a:t>
            </a:r>
          </a:p>
          <a:p>
            <a:pPr>
              <a:lnSpc>
                <a:spcPct val="120000"/>
              </a:lnSpc>
            </a:pPr>
            <a:r>
              <a:rPr lang="en-US" sz="1500" dirty="0">
                <a:solidFill>
                  <a:schemeClr val="tx1"/>
                </a:solidFill>
              </a:rPr>
              <a:t>	</a:t>
            </a:r>
          </a:p>
          <a:p>
            <a:pPr>
              <a:lnSpc>
                <a:spcPct val="120000"/>
              </a:lnSpc>
            </a:pPr>
            <a:endParaRPr lang="en-US" sz="1500" dirty="0">
              <a:solidFill>
                <a:schemeClr val="tx1"/>
              </a:solidFill>
            </a:endParaRPr>
          </a:p>
        </p:txBody>
      </p:sp>
      <p:sp>
        <p:nvSpPr>
          <p:cNvPr id="2" name="Title 1"/>
          <p:cNvSpPr>
            <a:spLocks noGrp="1"/>
          </p:cNvSpPr>
          <p:nvPr>
            <p:ph type="title"/>
          </p:nvPr>
        </p:nvSpPr>
        <p:spPr/>
        <p:txBody>
          <a:bodyPr/>
          <a:lstStyle/>
          <a:p>
            <a:pPr algn="ctr"/>
            <a:r>
              <a:rPr lang="en-US" b="1" dirty="0"/>
              <a:t>CREATING TABLES </a:t>
            </a:r>
            <a:endParaRPr lang="en-US" dirty="0"/>
          </a:p>
        </p:txBody>
      </p:sp>
    </p:spTree>
    <p:extLst>
      <p:ext uri="{BB962C8B-B14F-4D97-AF65-F5344CB8AC3E}">
        <p14:creationId xmlns:p14="http://schemas.microsoft.com/office/powerpoint/2010/main" val="137184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449844"/>
            <a:ext cx="10515600" cy="4351338"/>
          </a:xfrm>
        </p:spPr>
        <p:txBody>
          <a:bodyPr/>
          <a:lstStyle/>
          <a:p>
            <a:r>
              <a:rPr lang="en-US" dirty="0">
                <a:solidFill>
                  <a:schemeClr val="tx1"/>
                </a:solidFill>
              </a:rPr>
              <a:t>Some of the property types you can set or change are listed in the following table: </a:t>
            </a:r>
            <a:endParaRPr lang="en-US" dirty="0" smtClean="0">
              <a:solidFill>
                <a:schemeClr val="tx1"/>
              </a:solidFill>
            </a:endParaRPr>
          </a:p>
          <a:p>
            <a:endParaRPr lang="en-US" dirty="0"/>
          </a:p>
        </p:txBody>
      </p:sp>
      <p:sp>
        <p:nvSpPr>
          <p:cNvPr id="2" name="Title 1"/>
          <p:cNvSpPr>
            <a:spLocks noGrp="1"/>
          </p:cNvSpPr>
          <p:nvPr>
            <p:ph type="title"/>
          </p:nvPr>
        </p:nvSpPr>
        <p:spPr/>
        <p:txBody>
          <a:bodyPr/>
          <a:lstStyle/>
          <a:p>
            <a:pPr algn="ctr"/>
            <a:r>
              <a:rPr lang="en-US" b="1" dirty="0"/>
              <a:t>CREATING TABLES </a:t>
            </a:r>
            <a:endParaRPr lang="en-US" dirty="0"/>
          </a:p>
        </p:txBody>
      </p:sp>
      <p:pic>
        <p:nvPicPr>
          <p:cNvPr id="4" name="Picture 3"/>
          <p:cNvPicPr>
            <a:picLocks noChangeAspect="1"/>
          </p:cNvPicPr>
          <p:nvPr/>
        </p:nvPicPr>
        <p:blipFill rotWithShape="1">
          <a:blip r:embed="rId2"/>
          <a:srcRect l="22809" t="13315" r="20890" b="6829"/>
          <a:stretch/>
        </p:blipFill>
        <p:spPr>
          <a:xfrm>
            <a:off x="838202" y="1857693"/>
            <a:ext cx="9495772" cy="4806154"/>
          </a:xfrm>
          <a:prstGeom prst="rect">
            <a:avLst/>
          </a:prstGeom>
        </p:spPr>
      </p:pic>
    </p:spTree>
    <p:extLst>
      <p:ext uri="{BB962C8B-B14F-4D97-AF65-F5344CB8AC3E}">
        <p14:creationId xmlns:p14="http://schemas.microsoft.com/office/powerpoint/2010/main" val="101158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825625"/>
            <a:ext cx="10515600" cy="4351338"/>
          </a:xfrm>
        </p:spPr>
        <p:txBody>
          <a:bodyPr>
            <a:normAutofit fontScale="70000" lnSpcReduction="20000"/>
          </a:bodyPr>
          <a:lstStyle/>
          <a:p>
            <a:pPr marL="285750" indent="-285750">
              <a:lnSpc>
                <a:spcPct val="100000"/>
              </a:lnSpc>
              <a:buFont typeface="Wingdings" panose="05000000000000000000" pitchFamily="2" charset="2"/>
              <a:buChar char="q"/>
            </a:pPr>
            <a:r>
              <a:rPr lang="en-US" b="1" dirty="0">
                <a:solidFill>
                  <a:schemeClr val="tx1"/>
                </a:solidFill>
              </a:rPr>
              <a:t>SETTING VALIDATION RULES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A validation rule ensures that only valid data is stored in the field. You can set validation rules for a field in the design view. When you enter data using the datasheet view or a form, the validation rules are applied before the data is saved in the table. If the data follows the rule, then it is saved in the table, otherwise it is not. If this occurs Access will display the validation text to notify the user that the entered data is not following the validation rule.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INDEXING A FIELD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Access uses indexes much like a Table of Contents to help locate and sort information quickly. An index is a copy of a field which is sorted and stored separately to speed up access to the data in a table.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LIMITING FIELD SIZE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Setting a field size limits the number of characters or the type of characters you can enter into a field. After typing the maximum number of characters allowed, further keystrokes are not permitted. The </a:t>
            </a:r>
            <a:r>
              <a:rPr lang="en-US" b="1" dirty="0">
                <a:solidFill>
                  <a:schemeClr val="tx1"/>
                </a:solidFill>
              </a:rPr>
              <a:t>Field Size </a:t>
            </a:r>
            <a:r>
              <a:rPr lang="en-US" dirty="0">
                <a:solidFill>
                  <a:schemeClr val="tx1"/>
                </a:solidFill>
              </a:rPr>
              <a:t>property is available only for </a:t>
            </a:r>
            <a:r>
              <a:rPr lang="en-US" b="1" dirty="0">
                <a:solidFill>
                  <a:schemeClr val="tx1"/>
                </a:solidFill>
              </a:rPr>
              <a:t>Text</a:t>
            </a:r>
            <a:r>
              <a:rPr lang="en-US" dirty="0">
                <a:solidFill>
                  <a:schemeClr val="tx1"/>
                </a:solidFill>
              </a:rPr>
              <a:t>, </a:t>
            </a:r>
            <a:r>
              <a:rPr lang="en-US" b="1" dirty="0">
                <a:solidFill>
                  <a:schemeClr val="tx1"/>
                </a:solidFill>
              </a:rPr>
              <a:t>Number</a:t>
            </a:r>
            <a:r>
              <a:rPr lang="en-US" dirty="0">
                <a:solidFill>
                  <a:schemeClr val="tx1"/>
                </a:solidFill>
              </a:rPr>
              <a:t>, and </a:t>
            </a:r>
            <a:r>
              <a:rPr lang="en-US" b="1" dirty="0">
                <a:solidFill>
                  <a:schemeClr val="tx1"/>
                </a:solidFill>
              </a:rPr>
              <a:t>AutoNumber </a:t>
            </a:r>
            <a:r>
              <a:rPr lang="en-US" dirty="0">
                <a:solidFill>
                  <a:schemeClr val="tx1"/>
                </a:solidFill>
              </a:rPr>
              <a:t>data types; all other data types have default sizes that are set automatically. </a:t>
            </a:r>
          </a:p>
        </p:txBody>
      </p:sp>
      <p:sp>
        <p:nvSpPr>
          <p:cNvPr id="2" name="Title 1"/>
          <p:cNvSpPr>
            <a:spLocks noGrp="1"/>
          </p:cNvSpPr>
          <p:nvPr>
            <p:ph type="title"/>
          </p:nvPr>
        </p:nvSpPr>
        <p:spPr/>
        <p:txBody>
          <a:bodyPr/>
          <a:lstStyle/>
          <a:p>
            <a:pPr algn="ctr"/>
            <a:r>
              <a:rPr lang="en-US" b="1" dirty="0"/>
              <a:t>CREATING TABLES </a:t>
            </a:r>
            <a:endParaRPr lang="en-US" dirty="0"/>
          </a:p>
        </p:txBody>
      </p:sp>
    </p:spTree>
    <p:extLst>
      <p:ext uri="{BB962C8B-B14F-4D97-AF65-F5344CB8AC3E}">
        <p14:creationId xmlns:p14="http://schemas.microsoft.com/office/powerpoint/2010/main" val="44471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dobe Song Std L" panose="02020300000000000000" pitchFamily="18" charset="-128"/>
                <a:ea typeface="Adobe Song Std L" panose="02020300000000000000" pitchFamily="18" charset="-128"/>
              </a:rPr>
              <a:t>THANK YOU !!!</a:t>
            </a:r>
            <a:endParaRPr lang="en-US" dirty="0">
              <a:latin typeface="Adobe Song Std L" panose="02020300000000000000" pitchFamily="18" charset="-128"/>
              <a:ea typeface="Adobe Song Std L" panose="02020300000000000000" pitchFamily="18" charset="-128"/>
            </a:endParaRPr>
          </a:p>
        </p:txBody>
      </p:sp>
      <p:sp>
        <p:nvSpPr>
          <p:cNvPr id="5" name="Text Placeholder 4"/>
          <p:cNvSpPr>
            <a:spLocks noGrp="1"/>
          </p:cNvSpPr>
          <p:nvPr>
            <p:ph type="body" idx="1"/>
          </p:nvPr>
        </p:nvSpPr>
        <p:spPr/>
        <p:txBody>
          <a:bodyPr>
            <a:normAutofit/>
          </a:bodyPr>
          <a:lstStyle/>
          <a:p>
            <a:r>
              <a:rPr lang="en-US" sz="3600" b="1" dirty="0" smtClean="0">
                <a:latin typeface="Rockwell Extra Bold" panose="02060903040505020403" pitchFamily="18" charset="0"/>
              </a:rPr>
              <a:t>JONATHAN WALLAS</a:t>
            </a:r>
            <a:endParaRPr lang="en-US" sz="3600" b="1" dirty="0">
              <a:latin typeface="Rockwell Extra Bold" panose="02060903040505020403" pitchFamily="18" charset="0"/>
            </a:endParaRPr>
          </a:p>
        </p:txBody>
      </p:sp>
    </p:spTree>
    <p:extLst>
      <p:ext uri="{BB962C8B-B14F-4D97-AF65-F5344CB8AC3E}">
        <p14:creationId xmlns:p14="http://schemas.microsoft.com/office/powerpoint/2010/main" val="146157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825624"/>
            <a:ext cx="10868696" cy="4691086"/>
          </a:xfrm>
        </p:spPr>
        <p:txBody>
          <a:bodyPr>
            <a:normAutofit fontScale="92500" lnSpcReduction="10000"/>
          </a:bodyPr>
          <a:lstStyle/>
          <a:p>
            <a:pPr marL="285750" indent="-285750">
              <a:lnSpc>
                <a:spcPct val="100000"/>
              </a:lnSpc>
              <a:buFont typeface="Wingdings" panose="05000000000000000000" pitchFamily="2" charset="2"/>
              <a:buChar char="q"/>
            </a:pPr>
            <a:r>
              <a:rPr lang="en-US" b="1" dirty="0">
                <a:solidFill>
                  <a:schemeClr val="tx1"/>
                </a:solidFill>
              </a:rPr>
              <a:t>WORKING WITH ACCESS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A database is any collection of related data </a:t>
            </a:r>
            <a:r>
              <a:rPr lang="en-US" dirty="0" err="1">
                <a:solidFill>
                  <a:schemeClr val="tx1"/>
                </a:solidFill>
              </a:rPr>
              <a:t>organised</a:t>
            </a:r>
            <a:r>
              <a:rPr lang="en-US" dirty="0">
                <a:solidFill>
                  <a:schemeClr val="tx1"/>
                </a:solidFill>
              </a:rPr>
              <a:t> for fast search and retrieval. For example, a telephone book is a non-</a:t>
            </a:r>
            <a:r>
              <a:rPr lang="en-US" dirty="0" err="1">
                <a:solidFill>
                  <a:schemeClr val="tx1"/>
                </a:solidFill>
              </a:rPr>
              <a:t>computerised</a:t>
            </a:r>
            <a:r>
              <a:rPr lang="en-US" dirty="0">
                <a:solidFill>
                  <a:schemeClr val="tx1"/>
                </a:solidFill>
              </a:rPr>
              <a:t> database of information. </a:t>
            </a:r>
            <a:endParaRPr lang="en-US" dirty="0" smtClean="0">
              <a:solidFill>
                <a:schemeClr val="tx1"/>
              </a:solidFill>
            </a:endParaRPr>
          </a:p>
          <a:p>
            <a:pPr marL="285750" indent="-285750">
              <a:lnSpc>
                <a:spcPct val="100000"/>
              </a:lnSpc>
              <a:buFont typeface="Arial" panose="020B0604020202020204" pitchFamily="34" charset="0"/>
              <a:buChar char="•"/>
            </a:pPr>
            <a:r>
              <a:rPr lang="en-US" dirty="0" smtClean="0">
                <a:solidFill>
                  <a:schemeClr val="tx1"/>
                </a:solidFill>
              </a:rPr>
              <a:t>It </a:t>
            </a:r>
            <a:r>
              <a:rPr lang="en-US" dirty="0">
                <a:solidFill>
                  <a:schemeClr val="tx1"/>
                </a:solidFill>
              </a:rPr>
              <a:t>is </a:t>
            </a:r>
            <a:r>
              <a:rPr lang="en-US" dirty="0" err="1">
                <a:solidFill>
                  <a:schemeClr val="tx1"/>
                </a:solidFill>
              </a:rPr>
              <a:t>organised</a:t>
            </a:r>
            <a:r>
              <a:rPr lang="en-US" dirty="0">
                <a:solidFill>
                  <a:schemeClr val="tx1"/>
                </a:solidFill>
              </a:rPr>
              <a:t> in alphabetical order and includes information such as names, addresses, and telephone numbers. </a:t>
            </a:r>
            <a:endParaRPr lang="en-US"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In </a:t>
            </a:r>
            <a:r>
              <a:rPr lang="en-US" b="1" dirty="0">
                <a:solidFill>
                  <a:schemeClr val="tx1"/>
                </a:solidFill>
              </a:rPr>
              <a:t>Microsoft Access 2013</a:t>
            </a:r>
            <a:r>
              <a:rPr lang="en-US" dirty="0">
                <a:solidFill>
                  <a:schemeClr val="tx1"/>
                </a:solidFill>
              </a:rPr>
              <a:t>, the database information is stored in data tables. Every data table has a structure that provides for the collection, </a:t>
            </a:r>
            <a:r>
              <a:rPr lang="en-US" dirty="0" err="1">
                <a:solidFill>
                  <a:schemeClr val="tx1"/>
                </a:solidFill>
              </a:rPr>
              <a:t>organisation</a:t>
            </a:r>
            <a:r>
              <a:rPr lang="en-US" dirty="0">
                <a:solidFill>
                  <a:schemeClr val="tx1"/>
                </a:solidFill>
              </a:rPr>
              <a:t>, storage, and retrieval of data. </a:t>
            </a:r>
            <a:endParaRPr lang="en-US" dirty="0" smtClean="0">
              <a:solidFill>
                <a:schemeClr val="tx1"/>
              </a:solidFill>
            </a:endParaRPr>
          </a:p>
          <a:p>
            <a:pPr marL="285750" indent="-285750">
              <a:lnSpc>
                <a:spcPct val="100000"/>
              </a:lnSpc>
              <a:buFont typeface="Arial" panose="020B0604020202020204" pitchFamily="34" charset="0"/>
              <a:buChar char="•"/>
            </a:pPr>
            <a:r>
              <a:rPr lang="en-US" dirty="0" smtClean="0">
                <a:solidFill>
                  <a:schemeClr val="tx1"/>
                </a:solidFill>
              </a:rPr>
              <a:t>These </a:t>
            </a:r>
            <a:r>
              <a:rPr lang="en-US" dirty="0">
                <a:solidFill>
                  <a:schemeClr val="tx1"/>
                </a:solidFill>
              </a:rPr>
              <a:t>tables of information are contained in a database file. Each database file can have numerous data tables. </a:t>
            </a:r>
            <a:endParaRPr lang="en-US" dirty="0" smtClean="0">
              <a:solidFill>
                <a:schemeClr val="tx1"/>
              </a:solidFill>
            </a:endParaRPr>
          </a:p>
          <a:p>
            <a:pPr marL="285750" indent="-285750">
              <a:lnSpc>
                <a:spcPct val="100000"/>
              </a:lnSpc>
              <a:buFont typeface="Arial" panose="020B0604020202020204" pitchFamily="34" charset="0"/>
              <a:buChar char="•"/>
            </a:pPr>
            <a:endParaRPr lang="en-US" dirty="0" smtClean="0">
              <a:solidFill>
                <a:schemeClr val="tx1"/>
              </a:solidFill>
            </a:endParaRPr>
          </a:p>
          <a:p>
            <a:pPr>
              <a:lnSpc>
                <a:spcPct val="100000"/>
              </a:lnSpc>
            </a:pPr>
            <a:endParaRPr lang="en-US" dirty="0" smtClean="0"/>
          </a:p>
          <a:p>
            <a:pPr>
              <a:lnSpc>
                <a:spcPct val="100000"/>
              </a:lnSpc>
            </a:pPr>
            <a:endParaRPr lang="en-US" dirty="0"/>
          </a:p>
        </p:txBody>
      </p:sp>
      <p:sp>
        <p:nvSpPr>
          <p:cNvPr id="2" name="Title 1"/>
          <p:cNvSpPr>
            <a:spLocks noGrp="1"/>
          </p:cNvSpPr>
          <p:nvPr>
            <p:ph type="title"/>
          </p:nvPr>
        </p:nvSpPr>
        <p:spPr/>
        <p:txBody>
          <a:bodyPr/>
          <a:lstStyle/>
          <a:p>
            <a:pPr algn="ctr"/>
            <a:r>
              <a:rPr lang="en-US" b="1" dirty="0"/>
              <a:t>EXPLORING ACCESS </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0644" t="20213" r="9067" b="29770"/>
          <a:stretch/>
        </p:blipFill>
        <p:spPr>
          <a:xfrm>
            <a:off x="2724418" y="4456203"/>
            <a:ext cx="6857463" cy="2401797"/>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825625"/>
            <a:ext cx="10623996" cy="4703964"/>
          </a:xfrm>
        </p:spPr>
        <p:txBody>
          <a:bodyPr>
            <a:normAutofit fontScale="92500" lnSpcReduction="20000"/>
          </a:bodyPr>
          <a:lstStyle/>
          <a:p>
            <a:pPr marL="285750" indent="-285750">
              <a:lnSpc>
                <a:spcPct val="100000"/>
              </a:lnSpc>
              <a:buFont typeface="Arial" panose="020B0604020202020204" pitchFamily="34" charset="0"/>
              <a:buChar char="•"/>
            </a:pPr>
            <a:r>
              <a:rPr lang="en-US" b="1" dirty="0">
                <a:solidFill>
                  <a:schemeClr val="tx1"/>
                </a:solidFill>
              </a:rPr>
              <a:t>Access </a:t>
            </a:r>
            <a:r>
              <a:rPr lang="en-US" dirty="0">
                <a:solidFill>
                  <a:schemeClr val="tx1"/>
                </a:solidFill>
              </a:rPr>
              <a:t>is a tool that you can use to quickly and easily develop relational database applications that help you manage information. </a:t>
            </a:r>
            <a:endParaRPr lang="en-US" dirty="0" smtClean="0">
              <a:solidFill>
                <a:schemeClr val="tx1"/>
              </a:solidFill>
            </a:endParaRPr>
          </a:p>
          <a:p>
            <a:pPr marL="285750" indent="-285750">
              <a:lnSpc>
                <a:spcPct val="100000"/>
              </a:lnSpc>
              <a:buFont typeface="Arial" panose="020B0604020202020204" pitchFamily="34" charset="0"/>
              <a:buChar char="•"/>
            </a:pPr>
            <a:r>
              <a:rPr lang="en-US" dirty="0" smtClean="0">
                <a:solidFill>
                  <a:schemeClr val="tx1"/>
                </a:solidFill>
              </a:rPr>
              <a:t>You </a:t>
            </a:r>
            <a:r>
              <a:rPr lang="en-US" dirty="0">
                <a:solidFill>
                  <a:schemeClr val="tx1"/>
                </a:solidFill>
              </a:rPr>
              <a:t>can create a database to help you keep track of just about any kind of information, such as inventory, professional contacts, or business processes.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STARTING ACCESS </a:t>
            </a:r>
            <a:endParaRPr lang="en-US" b="1" dirty="0" smtClean="0">
              <a:solidFill>
                <a:schemeClr val="tx1"/>
              </a:solidFill>
            </a:endParaRPr>
          </a:p>
          <a:p>
            <a:pPr marL="285750" indent="-285750">
              <a:lnSpc>
                <a:spcPct val="100000"/>
              </a:lnSpc>
              <a:buFont typeface="Wingdings" panose="05000000000000000000" pitchFamily="2" charset="2"/>
              <a:buChar char="ü"/>
            </a:pPr>
            <a:r>
              <a:rPr lang="en-US" dirty="0">
                <a:solidFill>
                  <a:schemeClr val="tx1"/>
                </a:solidFill>
              </a:rPr>
              <a:t>To start </a:t>
            </a:r>
            <a:r>
              <a:rPr lang="en-US" b="1" dirty="0">
                <a:solidFill>
                  <a:schemeClr val="tx1"/>
                </a:solidFill>
              </a:rPr>
              <a:t>Microsoft Access </a:t>
            </a:r>
            <a:endParaRPr lang="en-US" b="1" dirty="0" smtClean="0">
              <a:solidFill>
                <a:schemeClr val="tx1"/>
              </a:solidFill>
            </a:endParaRPr>
          </a:p>
          <a:p>
            <a:pPr>
              <a:lnSpc>
                <a:spcPct val="100000"/>
              </a:lnSpc>
            </a:pPr>
            <a:r>
              <a:rPr lang="en-US" dirty="0" smtClean="0">
                <a:solidFill>
                  <a:schemeClr val="tx1"/>
                </a:solidFill>
              </a:rPr>
              <a:t>1.Select </a:t>
            </a:r>
            <a:r>
              <a:rPr lang="en-US" b="1" dirty="0">
                <a:solidFill>
                  <a:schemeClr val="tx1"/>
                </a:solidFill>
              </a:rPr>
              <a:t>Start</a:t>
            </a:r>
            <a:r>
              <a:rPr lang="en-US" dirty="0">
                <a:solidFill>
                  <a:schemeClr val="tx1"/>
                </a:solidFill>
              </a:rPr>
              <a:t>. </a:t>
            </a:r>
          </a:p>
          <a:p>
            <a:r>
              <a:rPr lang="en-US" dirty="0">
                <a:solidFill>
                  <a:schemeClr val="tx1"/>
                </a:solidFill>
              </a:rPr>
              <a:t>2. Point to </a:t>
            </a:r>
            <a:r>
              <a:rPr lang="en-US" b="1" dirty="0">
                <a:solidFill>
                  <a:schemeClr val="tx1"/>
                </a:solidFill>
              </a:rPr>
              <a:t>All Programs</a:t>
            </a:r>
            <a:r>
              <a:rPr lang="en-US" dirty="0">
                <a:solidFill>
                  <a:schemeClr val="tx1"/>
                </a:solidFill>
              </a:rPr>
              <a:t>. </a:t>
            </a:r>
          </a:p>
          <a:p>
            <a:r>
              <a:rPr lang="en-US" dirty="0">
                <a:solidFill>
                  <a:schemeClr val="tx1"/>
                </a:solidFill>
              </a:rPr>
              <a:t>3. Select </a:t>
            </a:r>
            <a:r>
              <a:rPr lang="en-US" b="1" dirty="0">
                <a:solidFill>
                  <a:schemeClr val="tx1"/>
                </a:solidFill>
              </a:rPr>
              <a:t>Microsoft Office 2013</a:t>
            </a:r>
            <a:r>
              <a:rPr lang="en-US" dirty="0">
                <a:solidFill>
                  <a:schemeClr val="tx1"/>
                </a:solidFill>
              </a:rPr>
              <a:t>. </a:t>
            </a:r>
          </a:p>
          <a:p>
            <a:r>
              <a:rPr lang="en-US" dirty="0">
                <a:solidFill>
                  <a:schemeClr val="tx1"/>
                </a:solidFill>
              </a:rPr>
              <a:t>4. Select </a:t>
            </a:r>
            <a:r>
              <a:rPr lang="en-US" b="1" dirty="0">
                <a:solidFill>
                  <a:schemeClr val="tx1"/>
                </a:solidFill>
              </a:rPr>
              <a:t>Access 2013</a:t>
            </a:r>
            <a:r>
              <a:rPr lang="en-US" dirty="0">
                <a:solidFill>
                  <a:schemeClr val="tx1"/>
                </a:solidFill>
              </a:rPr>
              <a:t>. </a:t>
            </a:r>
          </a:p>
        </p:txBody>
      </p:sp>
      <p:sp>
        <p:nvSpPr>
          <p:cNvPr id="2" name="Title 1"/>
          <p:cNvSpPr>
            <a:spLocks noGrp="1"/>
          </p:cNvSpPr>
          <p:nvPr>
            <p:ph type="title"/>
          </p:nvPr>
        </p:nvSpPr>
        <p:spPr/>
        <p:txBody>
          <a:bodyPr/>
          <a:lstStyle/>
          <a:p>
            <a:pPr algn="ctr"/>
            <a:r>
              <a:rPr lang="en-US" b="1" dirty="0"/>
              <a:t>EXPLORING ACCESS </a:t>
            </a:r>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67039" y="1578279"/>
            <a:ext cx="5312078" cy="5060516"/>
          </a:xfrm>
          <a:ln>
            <a:solidFill>
              <a:schemeClr val="tx1"/>
            </a:solidFill>
          </a:ln>
        </p:spPr>
        <p:txBody>
          <a:bodyPr>
            <a:normAutofit fontScale="70000" lnSpcReduction="20000"/>
          </a:bodyPr>
          <a:lstStyle/>
          <a:p>
            <a:pPr marL="285750" indent="-285750">
              <a:lnSpc>
                <a:spcPct val="100000"/>
              </a:lnSpc>
              <a:buFont typeface="Wingdings" panose="05000000000000000000" pitchFamily="2" charset="2"/>
              <a:buChar char="q"/>
            </a:pPr>
            <a:r>
              <a:rPr lang="en-US" b="1" dirty="0">
                <a:solidFill>
                  <a:schemeClr val="tx1"/>
                </a:solidFill>
              </a:rPr>
              <a:t>OPENING AN EXISTING DATABASE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Databases residing in your computer or on a shared network drive can be opened by starting </a:t>
            </a:r>
            <a:r>
              <a:rPr lang="en-US" b="1" dirty="0">
                <a:solidFill>
                  <a:schemeClr val="tx1"/>
                </a:solidFill>
              </a:rPr>
              <a:t>Microsoft Access </a:t>
            </a:r>
            <a:r>
              <a:rPr lang="en-US" dirty="0">
                <a:solidFill>
                  <a:schemeClr val="tx1"/>
                </a:solidFill>
              </a:rPr>
              <a:t>and then selecting </a:t>
            </a:r>
            <a:r>
              <a:rPr lang="en-US" b="1" dirty="0">
                <a:solidFill>
                  <a:schemeClr val="tx1"/>
                </a:solidFill>
              </a:rPr>
              <a:t>Open </a:t>
            </a:r>
            <a:r>
              <a:rPr lang="en-US" dirty="0">
                <a:solidFill>
                  <a:schemeClr val="tx1"/>
                </a:solidFill>
              </a:rPr>
              <a:t>command from the </a:t>
            </a:r>
            <a:r>
              <a:rPr lang="en-US" b="1" dirty="0">
                <a:solidFill>
                  <a:schemeClr val="tx1"/>
                </a:solidFill>
              </a:rPr>
              <a:t>FILE </a:t>
            </a:r>
            <a:r>
              <a:rPr lang="en-US" dirty="0">
                <a:solidFill>
                  <a:schemeClr val="tx1"/>
                </a:solidFill>
              </a:rPr>
              <a:t>tab.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FAMILIARISING WITH THE RIBBON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The </a:t>
            </a:r>
            <a:r>
              <a:rPr lang="en-US" b="1" dirty="0">
                <a:solidFill>
                  <a:schemeClr val="tx1"/>
                </a:solidFill>
              </a:rPr>
              <a:t>Ribbon </a:t>
            </a:r>
            <a:r>
              <a:rPr lang="en-US" dirty="0">
                <a:solidFill>
                  <a:schemeClr val="tx1"/>
                </a:solidFill>
              </a:rPr>
              <a:t>is the long strip comprised of tabs with buttons across the top of the main window within the </a:t>
            </a:r>
            <a:r>
              <a:rPr lang="en-US" b="1" dirty="0">
                <a:solidFill>
                  <a:schemeClr val="tx1"/>
                </a:solidFill>
              </a:rPr>
              <a:t>Access </a:t>
            </a:r>
            <a:r>
              <a:rPr lang="en-US" dirty="0">
                <a:solidFill>
                  <a:schemeClr val="tx1"/>
                </a:solidFill>
              </a:rPr>
              <a:t>interface. </a:t>
            </a:r>
            <a:endParaRPr lang="en-US"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The </a:t>
            </a:r>
            <a:r>
              <a:rPr lang="en-US" b="1" dirty="0">
                <a:solidFill>
                  <a:schemeClr val="tx1"/>
                </a:solidFill>
              </a:rPr>
              <a:t>Ribbon </a:t>
            </a:r>
            <a:r>
              <a:rPr lang="en-US" dirty="0">
                <a:solidFill>
                  <a:schemeClr val="tx1"/>
                </a:solidFill>
              </a:rPr>
              <a:t>is designed in a way that aids you in quickly finding commands that help complete a task, and contains almost all of the primary commands for working with access. </a:t>
            </a:r>
            <a:endParaRPr lang="en-US"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However, the </a:t>
            </a:r>
            <a:r>
              <a:rPr lang="en-US" b="1" dirty="0">
                <a:solidFill>
                  <a:schemeClr val="tx1"/>
                </a:solidFill>
              </a:rPr>
              <a:t>FILE </a:t>
            </a:r>
            <a:r>
              <a:rPr lang="en-US" dirty="0">
                <a:solidFill>
                  <a:schemeClr val="tx1"/>
                </a:solidFill>
              </a:rPr>
              <a:t>tab still exists, as does a single toolbar called the </a:t>
            </a:r>
            <a:r>
              <a:rPr lang="en-US" b="1" dirty="0">
                <a:solidFill>
                  <a:schemeClr val="tx1"/>
                </a:solidFill>
              </a:rPr>
              <a:t>Quick Access Toolbar</a:t>
            </a:r>
            <a:r>
              <a:rPr lang="en-US" dirty="0">
                <a:solidFill>
                  <a:schemeClr val="tx1"/>
                </a:solidFill>
              </a:rPr>
              <a:t>. All the other commands are now found in the various tabs of the </a:t>
            </a:r>
            <a:r>
              <a:rPr lang="en-US" b="1" dirty="0">
                <a:solidFill>
                  <a:schemeClr val="tx1"/>
                </a:solidFill>
              </a:rPr>
              <a:t>Ribbon </a:t>
            </a:r>
            <a:r>
              <a:rPr lang="en-US" dirty="0">
                <a:solidFill>
                  <a:schemeClr val="tx1"/>
                </a:solidFill>
              </a:rPr>
              <a:t>within the interface. </a:t>
            </a:r>
          </a:p>
        </p:txBody>
      </p:sp>
      <p:sp>
        <p:nvSpPr>
          <p:cNvPr id="2" name="Title 1"/>
          <p:cNvSpPr>
            <a:spLocks noGrp="1"/>
          </p:cNvSpPr>
          <p:nvPr>
            <p:ph type="title"/>
          </p:nvPr>
        </p:nvSpPr>
        <p:spPr/>
        <p:txBody>
          <a:bodyPr/>
          <a:lstStyle/>
          <a:p>
            <a:pPr algn="ctr"/>
            <a:r>
              <a:rPr lang="en-US" b="1" dirty="0"/>
              <a:t>EXPLORING ACCESS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41" t="18066" r="14828" b="9386"/>
          <a:stretch/>
        </p:blipFill>
        <p:spPr>
          <a:xfrm>
            <a:off x="6150279" y="2251169"/>
            <a:ext cx="5887233" cy="37147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825625"/>
            <a:ext cx="10515600" cy="4351338"/>
          </a:xfrm>
        </p:spPr>
        <p:txBody>
          <a:bodyPr>
            <a:normAutofit fontScale="70000" lnSpcReduction="20000"/>
          </a:bodyPr>
          <a:lstStyle/>
          <a:p>
            <a:pPr marL="285750" indent="-285750">
              <a:lnSpc>
                <a:spcPct val="100000"/>
              </a:lnSpc>
              <a:buFont typeface="Arial" panose="020B0604020202020204" pitchFamily="34" charset="0"/>
              <a:buChar char="•"/>
            </a:pPr>
            <a:r>
              <a:rPr lang="en-US" dirty="0">
                <a:solidFill>
                  <a:schemeClr val="tx1"/>
                </a:solidFill>
              </a:rPr>
              <a:t>The </a:t>
            </a:r>
            <a:r>
              <a:rPr lang="en-US" b="1" dirty="0">
                <a:solidFill>
                  <a:schemeClr val="tx1"/>
                </a:solidFill>
              </a:rPr>
              <a:t>Ribbon </a:t>
            </a:r>
            <a:r>
              <a:rPr lang="en-US" dirty="0">
                <a:solidFill>
                  <a:schemeClr val="tx1"/>
                </a:solidFill>
              </a:rPr>
              <a:t>is designed to respond to your current task; however, you can choose to </a:t>
            </a:r>
            <a:r>
              <a:rPr lang="en-US" dirty="0" err="1">
                <a:solidFill>
                  <a:schemeClr val="tx1"/>
                </a:solidFill>
              </a:rPr>
              <a:t>minimise</a:t>
            </a:r>
            <a:r>
              <a:rPr lang="en-US" dirty="0">
                <a:solidFill>
                  <a:schemeClr val="tx1"/>
                </a:solidFill>
              </a:rPr>
              <a:t> the </a:t>
            </a:r>
            <a:r>
              <a:rPr lang="en-US" b="1" dirty="0">
                <a:solidFill>
                  <a:schemeClr val="tx1"/>
                </a:solidFill>
              </a:rPr>
              <a:t>Ribbon </a:t>
            </a:r>
            <a:r>
              <a:rPr lang="en-US" dirty="0">
                <a:solidFill>
                  <a:schemeClr val="tx1"/>
                </a:solidFill>
              </a:rPr>
              <a:t>if you find that it takes up too much screen space. </a:t>
            </a:r>
          </a:p>
          <a:p>
            <a:pPr marL="285750" indent="-285750">
              <a:lnSpc>
                <a:spcPct val="100000"/>
              </a:lnSpc>
              <a:buFont typeface="Arial" panose="020B0604020202020204" pitchFamily="34" charset="0"/>
              <a:buChar char="•"/>
            </a:pPr>
            <a:r>
              <a:rPr lang="en-US" dirty="0">
                <a:solidFill>
                  <a:schemeClr val="tx1"/>
                </a:solidFill>
              </a:rPr>
              <a:t>Click the arrow in the lower-right corner of the </a:t>
            </a:r>
            <a:r>
              <a:rPr lang="en-US" b="1" dirty="0">
                <a:solidFill>
                  <a:schemeClr val="tx1"/>
                </a:solidFill>
              </a:rPr>
              <a:t>Ribbon </a:t>
            </a:r>
            <a:r>
              <a:rPr lang="en-US" dirty="0">
                <a:solidFill>
                  <a:schemeClr val="tx1"/>
                </a:solidFill>
              </a:rPr>
              <a:t>to </a:t>
            </a:r>
            <a:r>
              <a:rPr lang="en-US" dirty="0" err="1">
                <a:solidFill>
                  <a:schemeClr val="tx1"/>
                </a:solidFill>
              </a:rPr>
              <a:t>minimise</a:t>
            </a:r>
            <a:r>
              <a:rPr lang="en-US" dirty="0">
                <a:solidFill>
                  <a:schemeClr val="tx1"/>
                </a:solidFill>
              </a:rPr>
              <a:t> it. Click a tab to make the </a:t>
            </a:r>
            <a:r>
              <a:rPr lang="en-US" b="1" dirty="0">
                <a:solidFill>
                  <a:schemeClr val="tx1"/>
                </a:solidFill>
              </a:rPr>
              <a:t>Ribbon </a:t>
            </a:r>
            <a:r>
              <a:rPr lang="en-US" dirty="0">
                <a:solidFill>
                  <a:schemeClr val="tx1"/>
                </a:solidFill>
              </a:rPr>
              <a:t>reappear. It will disappear again when not in use. To </a:t>
            </a:r>
            <a:r>
              <a:rPr lang="en-US" dirty="0" err="1">
                <a:solidFill>
                  <a:schemeClr val="tx1"/>
                </a:solidFill>
              </a:rPr>
              <a:t>maximise</a:t>
            </a:r>
            <a:r>
              <a:rPr lang="en-US" dirty="0">
                <a:solidFill>
                  <a:schemeClr val="tx1"/>
                </a:solidFill>
              </a:rPr>
              <a:t> the </a:t>
            </a:r>
            <a:r>
              <a:rPr lang="en-US" b="1" dirty="0">
                <a:solidFill>
                  <a:schemeClr val="tx1"/>
                </a:solidFill>
              </a:rPr>
              <a:t>Ribbon</a:t>
            </a:r>
            <a:r>
              <a:rPr lang="en-US" dirty="0">
                <a:solidFill>
                  <a:schemeClr val="tx1"/>
                </a:solidFill>
              </a:rPr>
              <a:t>, click a tab, then click the pin icon in the lower-right corner. The </a:t>
            </a:r>
            <a:r>
              <a:rPr lang="en-US" b="1" dirty="0">
                <a:solidFill>
                  <a:schemeClr val="tx1"/>
                </a:solidFill>
              </a:rPr>
              <a:t>Ribbon </a:t>
            </a:r>
            <a:r>
              <a:rPr lang="en-US" dirty="0">
                <a:solidFill>
                  <a:schemeClr val="tx1"/>
                </a:solidFill>
              </a:rPr>
              <a:t>will appear at all times.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USING THE CONTEXTUAL TABS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Contextual tabs appear on the </a:t>
            </a:r>
            <a:r>
              <a:rPr lang="en-US" b="1" dirty="0">
                <a:solidFill>
                  <a:schemeClr val="tx1"/>
                </a:solidFill>
              </a:rPr>
              <a:t>Ribbon </a:t>
            </a:r>
            <a:r>
              <a:rPr lang="en-US" dirty="0">
                <a:solidFill>
                  <a:schemeClr val="tx1"/>
                </a:solidFill>
              </a:rPr>
              <a:t>when an object requiring additional functionality is selected. For example, selecting a table in </a:t>
            </a:r>
            <a:r>
              <a:rPr lang="en-US" b="1" dirty="0">
                <a:solidFill>
                  <a:schemeClr val="tx1"/>
                </a:solidFill>
              </a:rPr>
              <a:t>Access </a:t>
            </a:r>
            <a:r>
              <a:rPr lang="en-US" dirty="0">
                <a:solidFill>
                  <a:schemeClr val="tx1"/>
                </a:solidFill>
              </a:rPr>
              <a:t>will display </a:t>
            </a:r>
            <a:r>
              <a:rPr lang="en-US" b="1" dirty="0">
                <a:solidFill>
                  <a:schemeClr val="tx1"/>
                </a:solidFill>
              </a:rPr>
              <a:t>TABLE TOOLS </a:t>
            </a:r>
            <a:r>
              <a:rPr lang="en-US" dirty="0">
                <a:solidFill>
                  <a:schemeClr val="tx1"/>
                </a:solidFill>
              </a:rPr>
              <a:t>contextual tabs on the </a:t>
            </a:r>
            <a:r>
              <a:rPr lang="en-US" b="1" dirty="0">
                <a:solidFill>
                  <a:schemeClr val="tx1"/>
                </a:solidFill>
              </a:rPr>
              <a:t>Ribbon</a:t>
            </a:r>
            <a:r>
              <a:rPr lang="en-US" dirty="0">
                <a:solidFill>
                  <a:schemeClr val="tx1"/>
                </a:solidFill>
              </a:rPr>
              <a:t>.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USING THE QUICK ACCESS TOOLBAR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By default, the </a:t>
            </a:r>
            <a:r>
              <a:rPr lang="en-US" b="1" dirty="0">
                <a:solidFill>
                  <a:schemeClr val="tx1"/>
                </a:solidFill>
              </a:rPr>
              <a:t>Save</a:t>
            </a:r>
            <a:r>
              <a:rPr lang="en-US" dirty="0">
                <a:solidFill>
                  <a:schemeClr val="tx1"/>
                </a:solidFill>
              </a:rPr>
              <a:t>, </a:t>
            </a:r>
            <a:r>
              <a:rPr lang="en-US" b="1" dirty="0">
                <a:solidFill>
                  <a:schemeClr val="tx1"/>
                </a:solidFill>
              </a:rPr>
              <a:t>Undo</a:t>
            </a:r>
            <a:r>
              <a:rPr lang="en-US" dirty="0">
                <a:solidFill>
                  <a:schemeClr val="tx1"/>
                </a:solidFill>
              </a:rPr>
              <a:t>, and </a:t>
            </a:r>
            <a:r>
              <a:rPr lang="en-US" b="1" dirty="0">
                <a:solidFill>
                  <a:schemeClr val="tx1"/>
                </a:solidFill>
              </a:rPr>
              <a:t>Repeat/Redo </a:t>
            </a:r>
            <a:r>
              <a:rPr lang="en-US" dirty="0">
                <a:solidFill>
                  <a:schemeClr val="tx1"/>
                </a:solidFill>
              </a:rPr>
              <a:t>buttons appear on the </a:t>
            </a:r>
            <a:r>
              <a:rPr lang="en-US" b="1" dirty="0">
                <a:solidFill>
                  <a:schemeClr val="tx1"/>
                </a:solidFill>
              </a:rPr>
              <a:t>Quick Access Toolbar</a:t>
            </a:r>
            <a:r>
              <a:rPr lang="en-US" dirty="0">
                <a:solidFill>
                  <a:schemeClr val="tx1"/>
                </a:solidFill>
              </a:rPr>
              <a:t>. If you regularly use a few buttons that are scattered on various tabs of the </a:t>
            </a:r>
            <a:r>
              <a:rPr lang="en-US" b="1" dirty="0">
                <a:solidFill>
                  <a:schemeClr val="tx1"/>
                </a:solidFill>
              </a:rPr>
              <a:t>Ribbon </a:t>
            </a:r>
            <a:r>
              <a:rPr lang="en-US" dirty="0">
                <a:solidFill>
                  <a:schemeClr val="tx1"/>
                </a:solidFill>
              </a:rPr>
              <a:t>and you do not want to switch between tabs to access the buttons or crowd the </a:t>
            </a:r>
            <a:r>
              <a:rPr lang="en-US" b="1" dirty="0">
                <a:solidFill>
                  <a:schemeClr val="tx1"/>
                </a:solidFill>
              </a:rPr>
              <a:t>Ribbon </a:t>
            </a:r>
            <a:r>
              <a:rPr lang="en-US" dirty="0">
                <a:solidFill>
                  <a:schemeClr val="tx1"/>
                </a:solidFill>
              </a:rPr>
              <a:t>with a custom tab, you might want to add these frequently used buttons to the </a:t>
            </a:r>
            <a:r>
              <a:rPr lang="en-US" b="1" dirty="0">
                <a:solidFill>
                  <a:schemeClr val="tx1"/>
                </a:solidFill>
              </a:rPr>
              <a:t>Quick Access Toolbar</a:t>
            </a:r>
            <a:r>
              <a:rPr lang="en-US" dirty="0">
                <a:solidFill>
                  <a:schemeClr val="tx1"/>
                </a:solidFill>
              </a:rPr>
              <a:t>. </a:t>
            </a:r>
          </a:p>
        </p:txBody>
      </p:sp>
      <p:sp>
        <p:nvSpPr>
          <p:cNvPr id="2" name="Title 1"/>
          <p:cNvSpPr>
            <a:spLocks noGrp="1"/>
          </p:cNvSpPr>
          <p:nvPr>
            <p:ph type="title"/>
          </p:nvPr>
        </p:nvSpPr>
        <p:spPr/>
        <p:txBody>
          <a:bodyPr/>
          <a:lstStyle/>
          <a:p>
            <a:pPr algn="ctr"/>
            <a:r>
              <a:rPr lang="en-US" b="1" dirty="0"/>
              <a:t>EXPLORING ACCESS </a:t>
            </a:r>
            <a:endParaRPr lang="en-US" dirty="0"/>
          </a:p>
        </p:txBody>
      </p:sp>
    </p:spTree>
    <p:extLst>
      <p:ext uri="{BB962C8B-B14F-4D97-AF65-F5344CB8AC3E}">
        <p14:creationId xmlns:p14="http://schemas.microsoft.com/office/powerpoint/2010/main" val="5999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825625"/>
            <a:ext cx="10515600" cy="4351338"/>
          </a:xfrm>
        </p:spPr>
        <p:txBody>
          <a:bodyPr>
            <a:normAutofit fontScale="70000" lnSpcReduction="20000"/>
          </a:bodyPr>
          <a:lstStyle/>
          <a:p>
            <a:pPr marL="285750" indent="-285750">
              <a:lnSpc>
                <a:spcPct val="100000"/>
              </a:lnSpc>
              <a:buFont typeface="Wingdings" panose="05000000000000000000" pitchFamily="2" charset="2"/>
              <a:buChar char="q"/>
            </a:pPr>
            <a:r>
              <a:rPr lang="en-US" b="1" dirty="0">
                <a:solidFill>
                  <a:schemeClr val="tx1"/>
                </a:solidFill>
              </a:rPr>
              <a:t>UNDERSTANDING DATABASE OBJECTS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An </a:t>
            </a:r>
            <a:r>
              <a:rPr lang="en-US" b="1" dirty="0">
                <a:solidFill>
                  <a:schemeClr val="tx1"/>
                </a:solidFill>
              </a:rPr>
              <a:t>Access </a:t>
            </a:r>
            <a:r>
              <a:rPr lang="en-US" dirty="0">
                <a:solidFill>
                  <a:schemeClr val="tx1"/>
                </a:solidFill>
              </a:rPr>
              <a:t>database can contain various types of database objects, including </a:t>
            </a:r>
            <a:r>
              <a:rPr lang="en-US" b="1" dirty="0">
                <a:solidFill>
                  <a:schemeClr val="tx1"/>
                </a:solidFill>
              </a:rPr>
              <a:t>tables, queries, forms, reports, macros and modules</a:t>
            </a:r>
            <a:r>
              <a:rPr lang="en-US" dirty="0">
                <a:solidFill>
                  <a:schemeClr val="tx1"/>
                </a:solidFill>
              </a:rPr>
              <a:t>. The following section briefly introduces the four main database objects. All database objects can be accessed from the </a:t>
            </a:r>
            <a:r>
              <a:rPr lang="en-US" b="1" dirty="0">
                <a:solidFill>
                  <a:schemeClr val="tx1"/>
                </a:solidFill>
              </a:rPr>
              <a:t>Navigation Pane</a:t>
            </a:r>
            <a:r>
              <a:rPr lang="en-US" dirty="0">
                <a:solidFill>
                  <a:schemeClr val="tx1"/>
                </a:solidFill>
              </a:rPr>
              <a:t>. </a:t>
            </a:r>
            <a:endParaRPr lang="en-US" dirty="0" smtClean="0">
              <a:solidFill>
                <a:schemeClr val="tx1"/>
              </a:solidFill>
            </a:endParaRPr>
          </a:p>
          <a:p>
            <a:pPr marL="285750" indent="-285750">
              <a:lnSpc>
                <a:spcPct val="100000"/>
              </a:lnSpc>
              <a:buFont typeface="Wingdings" panose="05000000000000000000" pitchFamily="2" charset="2"/>
              <a:buChar char="ü"/>
            </a:pPr>
            <a:r>
              <a:rPr lang="en-US" b="1" dirty="0">
                <a:solidFill>
                  <a:schemeClr val="tx1"/>
                </a:solidFill>
              </a:rPr>
              <a:t>Tables: </a:t>
            </a:r>
            <a:r>
              <a:rPr lang="en-US" dirty="0">
                <a:solidFill>
                  <a:schemeClr val="tx1"/>
                </a:solidFill>
              </a:rPr>
              <a:t>The basic building block of any database is a table. A database table is similar in appearance to a list or spreadsheet, in that the data is stored in rows and columns </a:t>
            </a:r>
            <a:endParaRPr lang="en-US" dirty="0" smtClean="0">
              <a:solidFill>
                <a:schemeClr val="tx1"/>
              </a:solidFill>
            </a:endParaRPr>
          </a:p>
          <a:p>
            <a:pPr marL="285750" indent="-285750">
              <a:lnSpc>
                <a:spcPct val="100000"/>
              </a:lnSpc>
              <a:buFont typeface="Wingdings" panose="05000000000000000000" pitchFamily="2" charset="2"/>
              <a:buChar char="ü"/>
            </a:pPr>
            <a:r>
              <a:rPr lang="en-US" b="1" dirty="0">
                <a:solidFill>
                  <a:schemeClr val="tx1"/>
                </a:solidFill>
              </a:rPr>
              <a:t>Queries: </a:t>
            </a:r>
            <a:r>
              <a:rPr lang="en-US" dirty="0">
                <a:solidFill>
                  <a:schemeClr val="tx1"/>
                </a:solidFill>
              </a:rPr>
              <a:t>Queries allow users to locate data from one or more tables according to specific search criteria. The data you want to retrieve may be stored in several tables, and a query allows you to view data from several tables in a single datasheet </a:t>
            </a:r>
            <a:endParaRPr lang="en-US" dirty="0" smtClean="0">
              <a:solidFill>
                <a:schemeClr val="tx1"/>
              </a:solidFill>
            </a:endParaRPr>
          </a:p>
          <a:p>
            <a:pPr marL="285750" indent="-285750">
              <a:lnSpc>
                <a:spcPct val="100000"/>
              </a:lnSpc>
              <a:buFont typeface="Wingdings" panose="05000000000000000000" pitchFamily="2" charset="2"/>
              <a:buChar char="ü"/>
            </a:pPr>
            <a:r>
              <a:rPr lang="en-US" b="1" dirty="0">
                <a:solidFill>
                  <a:schemeClr val="tx1"/>
                </a:solidFill>
              </a:rPr>
              <a:t>Forms: </a:t>
            </a:r>
            <a:r>
              <a:rPr lang="en-US" dirty="0">
                <a:solidFill>
                  <a:schemeClr val="tx1"/>
                </a:solidFill>
              </a:rPr>
              <a:t>Forms are commonly used as data entry screens. They are user-friendly interfaces for working with data, and they often contain elements and command buttons that make entering data and performing various other tasks quick and easy. </a:t>
            </a:r>
            <a:endParaRPr lang="en-US" dirty="0" smtClean="0">
              <a:solidFill>
                <a:schemeClr val="tx1"/>
              </a:solidFill>
            </a:endParaRPr>
          </a:p>
          <a:p>
            <a:pPr marL="285750" indent="-285750">
              <a:lnSpc>
                <a:spcPct val="100000"/>
              </a:lnSpc>
              <a:buFont typeface="Wingdings" panose="05000000000000000000" pitchFamily="2" charset="2"/>
              <a:buChar char="ü"/>
            </a:pPr>
            <a:r>
              <a:rPr lang="en-US" b="1" dirty="0">
                <a:solidFill>
                  <a:schemeClr val="tx1"/>
                </a:solidFill>
              </a:rPr>
              <a:t>Reports: </a:t>
            </a:r>
            <a:r>
              <a:rPr lang="en-US" dirty="0">
                <a:solidFill>
                  <a:schemeClr val="tx1"/>
                </a:solidFill>
              </a:rPr>
              <a:t>You use reports to print and </a:t>
            </a:r>
            <a:r>
              <a:rPr lang="en-US" dirty="0" err="1">
                <a:solidFill>
                  <a:schemeClr val="tx1"/>
                </a:solidFill>
              </a:rPr>
              <a:t>summarise</a:t>
            </a:r>
            <a:r>
              <a:rPr lang="en-US" dirty="0">
                <a:solidFill>
                  <a:schemeClr val="tx1"/>
                </a:solidFill>
              </a:rPr>
              <a:t> data. Each report is formatted to present the information in the most readable way possible. You can format any report to fit your requirements and you can create custom reports as well. </a:t>
            </a:r>
            <a:endParaRPr lang="en-US" dirty="0" smtClean="0">
              <a:solidFill>
                <a:schemeClr val="tx1"/>
              </a:solidFill>
            </a:endParaRPr>
          </a:p>
          <a:p>
            <a:pPr marL="285750" indent="-285750">
              <a:lnSpc>
                <a:spcPct val="100000"/>
              </a:lnSpc>
              <a:buFont typeface="Arial" panose="020B0604020202020204" pitchFamily="34" charset="0"/>
              <a:buChar char="•"/>
            </a:pPr>
            <a:endParaRPr lang="en-US" dirty="0">
              <a:solidFill>
                <a:schemeClr val="tx1"/>
              </a:solidFill>
            </a:endParaRPr>
          </a:p>
        </p:txBody>
      </p:sp>
      <p:sp>
        <p:nvSpPr>
          <p:cNvPr id="2" name="Title 1"/>
          <p:cNvSpPr>
            <a:spLocks noGrp="1"/>
          </p:cNvSpPr>
          <p:nvPr>
            <p:ph type="title"/>
          </p:nvPr>
        </p:nvSpPr>
        <p:spPr/>
        <p:txBody>
          <a:bodyPr/>
          <a:lstStyle/>
          <a:p>
            <a:pPr algn="ctr"/>
            <a:r>
              <a:rPr lang="en-US" b="1" dirty="0"/>
              <a:t>EXPLORING ACCESS </a:t>
            </a:r>
            <a:endParaRPr lang="en-US" dirty="0"/>
          </a:p>
        </p:txBody>
      </p:sp>
    </p:spTree>
    <p:extLst>
      <p:ext uri="{BB962C8B-B14F-4D97-AF65-F5344CB8AC3E}">
        <p14:creationId xmlns:p14="http://schemas.microsoft.com/office/powerpoint/2010/main" val="187711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1" y="1825625"/>
            <a:ext cx="10515600" cy="4351338"/>
          </a:xfrm>
        </p:spPr>
        <p:txBody>
          <a:bodyPr>
            <a:normAutofit fontScale="77500" lnSpcReduction="20000"/>
          </a:bodyPr>
          <a:lstStyle/>
          <a:p>
            <a:pPr marL="285750" indent="-285750">
              <a:lnSpc>
                <a:spcPct val="100000"/>
              </a:lnSpc>
              <a:buFont typeface="Arial" panose="020B0604020202020204" pitchFamily="34" charset="0"/>
              <a:buChar char="•"/>
            </a:pPr>
            <a:r>
              <a:rPr lang="en-US" dirty="0">
                <a:solidFill>
                  <a:schemeClr val="tx1"/>
                </a:solidFill>
              </a:rPr>
              <a:t>To open a database </a:t>
            </a:r>
            <a:r>
              <a:rPr lang="en-US" dirty="0" smtClean="0">
                <a:solidFill>
                  <a:schemeClr val="tx1"/>
                </a:solidFill>
              </a:rPr>
              <a:t>object, </a:t>
            </a:r>
            <a:r>
              <a:rPr lang="en-US" dirty="0">
                <a:solidFill>
                  <a:schemeClr val="tx1"/>
                </a:solidFill>
              </a:rPr>
              <a:t>in the </a:t>
            </a:r>
            <a:r>
              <a:rPr lang="en-US" b="1" dirty="0">
                <a:solidFill>
                  <a:schemeClr val="tx1"/>
                </a:solidFill>
              </a:rPr>
              <a:t>Navigation Pane </a:t>
            </a:r>
            <a:r>
              <a:rPr lang="en-US" dirty="0">
                <a:solidFill>
                  <a:schemeClr val="tx1"/>
                </a:solidFill>
              </a:rPr>
              <a:t>by double-clicking it. If you right-click an object, you notice a shortcut menu that lets you do various actions, such as opening an object in design view. </a:t>
            </a:r>
            <a:endParaRPr lang="en-US" dirty="0" smtClean="0">
              <a:solidFill>
                <a:schemeClr val="tx1"/>
              </a:solidFill>
            </a:endParaRPr>
          </a:p>
          <a:p>
            <a:pPr marL="285750" indent="-285750">
              <a:lnSpc>
                <a:spcPct val="100000"/>
              </a:lnSpc>
              <a:buFont typeface="Arial" panose="020B0604020202020204" pitchFamily="34" charset="0"/>
              <a:buChar char="•"/>
            </a:pPr>
            <a:r>
              <a:rPr lang="en-US" dirty="0" smtClean="0">
                <a:solidFill>
                  <a:schemeClr val="tx1"/>
                </a:solidFill>
              </a:rPr>
              <a:t>To delete a database object, </a:t>
            </a:r>
            <a:r>
              <a:rPr lang="en-US" dirty="0">
                <a:solidFill>
                  <a:schemeClr val="tx1"/>
                </a:solidFill>
              </a:rPr>
              <a:t>You can delete any object (table, query, form, report) in the </a:t>
            </a:r>
            <a:r>
              <a:rPr lang="en-US" b="1" dirty="0">
                <a:solidFill>
                  <a:schemeClr val="tx1"/>
                </a:solidFill>
              </a:rPr>
              <a:t>Navigation Pane </a:t>
            </a:r>
            <a:r>
              <a:rPr lang="en-US" dirty="0">
                <a:solidFill>
                  <a:schemeClr val="tx1"/>
                </a:solidFill>
              </a:rPr>
              <a:t>by selecting it and pressing the </a:t>
            </a:r>
            <a:r>
              <a:rPr lang="en-US" b="1" dirty="0">
                <a:solidFill>
                  <a:schemeClr val="tx1"/>
                </a:solidFill>
              </a:rPr>
              <a:t>Delete </a:t>
            </a:r>
            <a:r>
              <a:rPr lang="en-US" dirty="0">
                <a:solidFill>
                  <a:schemeClr val="tx1"/>
                </a:solidFill>
              </a:rPr>
              <a:t>key. You can also click the </a:t>
            </a:r>
            <a:r>
              <a:rPr lang="en-US" b="1" dirty="0">
                <a:solidFill>
                  <a:schemeClr val="tx1"/>
                </a:solidFill>
              </a:rPr>
              <a:t>Delete </a:t>
            </a:r>
            <a:r>
              <a:rPr lang="en-US" dirty="0">
                <a:solidFill>
                  <a:schemeClr val="tx1"/>
                </a:solidFill>
              </a:rPr>
              <a:t>button on the </a:t>
            </a:r>
            <a:r>
              <a:rPr lang="en-US" b="1" dirty="0">
                <a:solidFill>
                  <a:schemeClr val="tx1"/>
                </a:solidFill>
              </a:rPr>
              <a:t>HOME </a:t>
            </a:r>
            <a:r>
              <a:rPr lang="en-US" dirty="0">
                <a:solidFill>
                  <a:schemeClr val="tx1"/>
                </a:solidFill>
              </a:rPr>
              <a:t>tab. Click </a:t>
            </a:r>
            <a:r>
              <a:rPr lang="en-US" b="1" dirty="0">
                <a:solidFill>
                  <a:schemeClr val="tx1"/>
                </a:solidFill>
              </a:rPr>
              <a:t>Yes </a:t>
            </a:r>
            <a:r>
              <a:rPr lang="en-US" dirty="0">
                <a:solidFill>
                  <a:schemeClr val="tx1"/>
                </a:solidFill>
              </a:rPr>
              <a:t>for the prompt.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SWITCHING BETWEEN THE VIEW MODES </a:t>
            </a:r>
            <a:endParaRPr lang="en-US" b="1" dirty="0" smtClean="0">
              <a:solidFill>
                <a:schemeClr val="tx1"/>
              </a:solidFill>
            </a:endParaRPr>
          </a:p>
          <a:p>
            <a:pPr marL="285750" indent="-285750">
              <a:buFont typeface="Arial" panose="020B0604020202020204" pitchFamily="34" charset="0"/>
              <a:buChar char="•"/>
            </a:pPr>
            <a:r>
              <a:rPr lang="en-US" dirty="0">
                <a:solidFill>
                  <a:schemeClr val="tx1"/>
                </a:solidFill>
              </a:rPr>
              <a:t>As you continue working with Access, you will find yourself switching between </a:t>
            </a:r>
            <a:r>
              <a:rPr lang="en-US" b="1" dirty="0">
                <a:solidFill>
                  <a:schemeClr val="tx1"/>
                </a:solidFill>
              </a:rPr>
              <a:t>Design </a:t>
            </a:r>
            <a:r>
              <a:rPr lang="en-US" dirty="0">
                <a:solidFill>
                  <a:schemeClr val="tx1"/>
                </a:solidFill>
              </a:rPr>
              <a:t>view and </a:t>
            </a:r>
            <a:r>
              <a:rPr lang="en-US" b="1" dirty="0">
                <a:solidFill>
                  <a:schemeClr val="tx1"/>
                </a:solidFill>
              </a:rPr>
              <a:t>Datasheet </a:t>
            </a:r>
            <a:r>
              <a:rPr lang="en-US" dirty="0" smtClean="0">
                <a:solidFill>
                  <a:schemeClr val="tx1"/>
                </a:solidFill>
              </a:rPr>
              <a:t>view. Click </a:t>
            </a:r>
            <a:r>
              <a:rPr lang="en-US" dirty="0">
                <a:solidFill>
                  <a:schemeClr val="tx1"/>
                </a:solidFill>
              </a:rPr>
              <a:t>the </a:t>
            </a:r>
            <a:r>
              <a:rPr lang="en-US" b="1" dirty="0">
                <a:solidFill>
                  <a:schemeClr val="tx1"/>
                </a:solidFill>
              </a:rPr>
              <a:t>View </a:t>
            </a:r>
            <a:r>
              <a:rPr lang="en-US" dirty="0">
                <a:solidFill>
                  <a:schemeClr val="tx1"/>
                </a:solidFill>
              </a:rPr>
              <a:t>button on the </a:t>
            </a:r>
            <a:r>
              <a:rPr lang="en-US" b="1" dirty="0">
                <a:solidFill>
                  <a:schemeClr val="tx1"/>
                </a:solidFill>
              </a:rPr>
              <a:t>Home </a:t>
            </a:r>
            <a:r>
              <a:rPr lang="en-US" dirty="0">
                <a:solidFill>
                  <a:schemeClr val="tx1"/>
                </a:solidFill>
              </a:rPr>
              <a:t>tab to switch to the </a:t>
            </a:r>
            <a:r>
              <a:rPr lang="en-US" b="1" dirty="0">
                <a:solidFill>
                  <a:schemeClr val="tx1"/>
                </a:solidFill>
              </a:rPr>
              <a:t>Design </a:t>
            </a:r>
            <a:r>
              <a:rPr lang="en-US" dirty="0">
                <a:solidFill>
                  <a:schemeClr val="tx1"/>
                </a:solidFill>
              </a:rPr>
              <a:t>view of a table, query, form or report. </a:t>
            </a:r>
            <a:endParaRPr lang="en-US" dirty="0" smtClean="0">
              <a:solidFill>
                <a:schemeClr val="tx1"/>
              </a:solidFill>
            </a:endParaRPr>
          </a:p>
          <a:p>
            <a:r>
              <a:rPr lang="en-US" b="1" dirty="0" smtClean="0">
                <a:solidFill>
                  <a:schemeClr val="tx1"/>
                </a:solidFill>
              </a:rPr>
              <a:t>Note: </a:t>
            </a:r>
            <a:r>
              <a:rPr lang="en-US" dirty="0">
                <a:solidFill>
                  <a:schemeClr val="tx1"/>
                </a:solidFill>
              </a:rPr>
              <a:t>Access allows you to configure several things on database start up. For instance, you can hide the </a:t>
            </a:r>
            <a:r>
              <a:rPr lang="en-US" b="1" dirty="0">
                <a:solidFill>
                  <a:schemeClr val="tx1"/>
                </a:solidFill>
              </a:rPr>
              <a:t>Navigation Pane</a:t>
            </a:r>
            <a:r>
              <a:rPr lang="en-US" dirty="0">
                <a:solidFill>
                  <a:schemeClr val="tx1"/>
                </a:solidFill>
              </a:rPr>
              <a:t>, launch a splash screen or a switchboard form, set an </a:t>
            </a:r>
            <a:r>
              <a:rPr lang="en-US" b="1" dirty="0">
                <a:solidFill>
                  <a:schemeClr val="tx1"/>
                </a:solidFill>
              </a:rPr>
              <a:t>Application Title</a:t>
            </a:r>
            <a:r>
              <a:rPr lang="en-US" dirty="0">
                <a:solidFill>
                  <a:schemeClr val="tx1"/>
                </a:solidFill>
              </a:rPr>
              <a:t>, set an </a:t>
            </a:r>
            <a:r>
              <a:rPr lang="en-US" b="1" dirty="0">
                <a:solidFill>
                  <a:schemeClr val="tx1"/>
                </a:solidFill>
              </a:rPr>
              <a:t>Application Icon</a:t>
            </a:r>
            <a:r>
              <a:rPr lang="en-US" dirty="0">
                <a:solidFill>
                  <a:schemeClr val="tx1"/>
                </a:solidFill>
              </a:rPr>
              <a:t>, and several other things. </a:t>
            </a:r>
            <a:r>
              <a:rPr lang="en-US" dirty="0" smtClean="0">
                <a:solidFill>
                  <a:schemeClr val="tx1"/>
                </a:solidFill>
              </a:rPr>
              <a:t>These </a:t>
            </a:r>
            <a:r>
              <a:rPr lang="en-US" dirty="0">
                <a:solidFill>
                  <a:schemeClr val="tx1"/>
                </a:solidFill>
              </a:rPr>
              <a:t>settings can be set using the </a:t>
            </a:r>
            <a:r>
              <a:rPr lang="en-US" b="1" dirty="0">
                <a:solidFill>
                  <a:schemeClr val="tx1"/>
                </a:solidFill>
              </a:rPr>
              <a:t>Access Options </a:t>
            </a:r>
            <a:r>
              <a:rPr lang="en-US" dirty="0">
                <a:solidFill>
                  <a:schemeClr val="tx1"/>
                </a:solidFill>
              </a:rPr>
              <a:t>dialog box </a:t>
            </a:r>
            <a:endParaRPr lang="en-US" b="1" dirty="0">
              <a:solidFill>
                <a:schemeClr val="tx1"/>
              </a:solidFill>
            </a:endParaRPr>
          </a:p>
        </p:txBody>
      </p:sp>
      <p:sp>
        <p:nvSpPr>
          <p:cNvPr id="2" name="Title 1"/>
          <p:cNvSpPr>
            <a:spLocks noGrp="1"/>
          </p:cNvSpPr>
          <p:nvPr>
            <p:ph type="title"/>
          </p:nvPr>
        </p:nvSpPr>
        <p:spPr/>
        <p:txBody>
          <a:bodyPr/>
          <a:lstStyle/>
          <a:p>
            <a:pPr algn="ctr"/>
            <a:r>
              <a:rPr lang="en-US" b="1" dirty="0"/>
              <a:t>EXPLORING ACCESS </a:t>
            </a:r>
            <a:endParaRPr lang="en-US" dirty="0"/>
          </a:p>
        </p:txBody>
      </p:sp>
    </p:spTree>
    <p:extLst>
      <p:ext uri="{BB962C8B-B14F-4D97-AF65-F5344CB8AC3E}">
        <p14:creationId xmlns:p14="http://schemas.microsoft.com/office/powerpoint/2010/main" val="109476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92091" y="1675311"/>
            <a:ext cx="5287026" cy="5032375"/>
          </a:xfrm>
          <a:ln>
            <a:solidFill>
              <a:srgbClr val="FF0000"/>
            </a:solidFill>
          </a:ln>
        </p:spPr>
        <p:txBody>
          <a:bodyPr>
            <a:normAutofit fontScale="70000" lnSpcReduction="20000"/>
          </a:bodyPr>
          <a:lstStyle/>
          <a:p>
            <a:pPr marL="285750" indent="-285750">
              <a:lnSpc>
                <a:spcPct val="100000"/>
              </a:lnSpc>
              <a:buFont typeface="Wingdings" panose="05000000000000000000" pitchFamily="2" charset="2"/>
              <a:buChar char="q"/>
            </a:pPr>
            <a:r>
              <a:rPr lang="en-US" b="1" dirty="0">
                <a:solidFill>
                  <a:schemeClr val="tx1"/>
                </a:solidFill>
              </a:rPr>
              <a:t>USING DATABASE TEMPLATES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Access provides various templates that can be used to speed up your database creation process. </a:t>
            </a:r>
            <a:endParaRPr lang="en-US" dirty="0" smtClean="0">
              <a:solidFill>
                <a:schemeClr val="tx1"/>
              </a:solidFill>
            </a:endParaRPr>
          </a:p>
          <a:p>
            <a:pPr marL="285750" indent="-285750">
              <a:lnSpc>
                <a:spcPct val="100000"/>
              </a:lnSpc>
              <a:buFont typeface="Arial" panose="020B0604020202020204" pitchFamily="34" charset="0"/>
              <a:buChar char="•"/>
            </a:pPr>
            <a:r>
              <a:rPr lang="en-US" dirty="0" smtClean="0">
                <a:solidFill>
                  <a:schemeClr val="tx1"/>
                </a:solidFill>
              </a:rPr>
              <a:t>A </a:t>
            </a:r>
            <a:r>
              <a:rPr lang="en-US" dirty="0">
                <a:solidFill>
                  <a:schemeClr val="tx1"/>
                </a:solidFill>
              </a:rPr>
              <a:t>template is a ready to use database that contains all of the tables, queries, forms, and reports needed for performing certain task. </a:t>
            </a:r>
            <a:endParaRPr lang="en-US" dirty="0" smtClean="0">
              <a:solidFill>
                <a:schemeClr val="tx1"/>
              </a:solidFill>
            </a:endParaRPr>
          </a:p>
          <a:p>
            <a:pPr marL="285750" indent="-285750">
              <a:lnSpc>
                <a:spcPct val="100000"/>
              </a:lnSpc>
              <a:buFont typeface="Wingdings" panose="05000000000000000000" pitchFamily="2" charset="2"/>
              <a:buChar char="q"/>
            </a:pPr>
            <a:r>
              <a:rPr lang="en-US" b="1" dirty="0">
                <a:solidFill>
                  <a:schemeClr val="tx1"/>
                </a:solidFill>
              </a:rPr>
              <a:t>ASSIGNING DATA TYPES </a:t>
            </a:r>
            <a:endParaRPr lang="en-US" b="1" dirty="0" smtClean="0">
              <a:solidFill>
                <a:schemeClr val="tx1"/>
              </a:solidFill>
            </a:endParaRPr>
          </a:p>
          <a:p>
            <a:pPr marL="285750" indent="-285750">
              <a:lnSpc>
                <a:spcPct val="100000"/>
              </a:lnSpc>
              <a:buFont typeface="Arial" panose="020B0604020202020204" pitchFamily="34" charset="0"/>
              <a:buChar char="•"/>
            </a:pPr>
            <a:r>
              <a:rPr lang="en-US" dirty="0">
                <a:solidFill>
                  <a:schemeClr val="tx1"/>
                </a:solidFill>
              </a:rPr>
              <a:t>The field data type tells </a:t>
            </a:r>
            <a:r>
              <a:rPr lang="en-US" b="1" dirty="0">
                <a:solidFill>
                  <a:schemeClr val="tx1"/>
                </a:solidFill>
              </a:rPr>
              <a:t>Access </a:t>
            </a:r>
            <a:r>
              <a:rPr lang="en-US" dirty="0">
                <a:solidFill>
                  <a:schemeClr val="tx1"/>
                </a:solidFill>
              </a:rPr>
              <a:t>what kind of values you plan to store in a field and how much storage space to set aside for the field. </a:t>
            </a:r>
            <a:endParaRPr lang="en-US" dirty="0" smtClean="0">
              <a:solidFill>
                <a:schemeClr val="tx1"/>
              </a:solidFill>
            </a:endParaRPr>
          </a:p>
          <a:p>
            <a:pPr marL="285750" indent="-285750">
              <a:lnSpc>
                <a:spcPct val="100000"/>
              </a:lnSpc>
              <a:buFont typeface="Arial" panose="020B0604020202020204" pitchFamily="34" charset="0"/>
              <a:buChar char="•"/>
            </a:pPr>
            <a:r>
              <a:rPr lang="en-US" dirty="0" smtClean="0">
                <a:solidFill>
                  <a:schemeClr val="tx1"/>
                </a:solidFill>
              </a:rPr>
              <a:t>Although </a:t>
            </a:r>
            <a:r>
              <a:rPr lang="en-US" dirty="0">
                <a:solidFill>
                  <a:schemeClr val="tx1"/>
                </a:solidFill>
              </a:rPr>
              <a:t>you can change a data type after a field contains data, doing so may erase some or all of the information in the field. The </a:t>
            </a:r>
            <a:r>
              <a:rPr lang="en-US" b="1" dirty="0" err="1">
                <a:solidFill>
                  <a:schemeClr val="tx1"/>
                </a:solidFill>
              </a:rPr>
              <a:t>tblInventory</a:t>
            </a:r>
            <a:r>
              <a:rPr lang="en-US" b="1" dirty="0">
                <a:solidFill>
                  <a:schemeClr val="tx1"/>
                </a:solidFill>
              </a:rPr>
              <a:t> </a:t>
            </a:r>
            <a:r>
              <a:rPr lang="en-US" dirty="0">
                <a:solidFill>
                  <a:schemeClr val="tx1"/>
                </a:solidFill>
              </a:rPr>
              <a:t>table below in the </a:t>
            </a:r>
            <a:r>
              <a:rPr lang="en-US" b="1" dirty="0">
                <a:solidFill>
                  <a:schemeClr val="tx1"/>
                </a:solidFill>
              </a:rPr>
              <a:t>Design </a:t>
            </a:r>
            <a:r>
              <a:rPr lang="en-US" dirty="0">
                <a:solidFill>
                  <a:schemeClr val="tx1"/>
                </a:solidFill>
              </a:rPr>
              <a:t>view shows </a:t>
            </a:r>
            <a:r>
              <a:rPr lang="en-US" b="1" dirty="0">
                <a:solidFill>
                  <a:schemeClr val="tx1"/>
                </a:solidFill>
              </a:rPr>
              <a:t>Field Name</a:t>
            </a:r>
            <a:r>
              <a:rPr lang="en-US" dirty="0">
                <a:solidFill>
                  <a:schemeClr val="tx1"/>
                </a:solidFill>
              </a:rPr>
              <a:t>, </a:t>
            </a:r>
            <a:r>
              <a:rPr lang="en-US" b="1" dirty="0">
                <a:solidFill>
                  <a:schemeClr val="tx1"/>
                </a:solidFill>
              </a:rPr>
              <a:t>Data Type </a:t>
            </a:r>
            <a:r>
              <a:rPr lang="en-US" dirty="0">
                <a:solidFill>
                  <a:schemeClr val="tx1"/>
                </a:solidFill>
              </a:rPr>
              <a:t>and </a:t>
            </a:r>
            <a:r>
              <a:rPr lang="en-US" b="1" dirty="0">
                <a:solidFill>
                  <a:schemeClr val="tx1"/>
                </a:solidFill>
              </a:rPr>
              <a:t>Properties</a:t>
            </a:r>
            <a:r>
              <a:rPr lang="en-US" dirty="0">
                <a:solidFill>
                  <a:schemeClr val="tx1"/>
                </a:solidFill>
              </a:rPr>
              <a:t>: </a:t>
            </a:r>
          </a:p>
        </p:txBody>
      </p:sp>
      <p:sp>
        <p:nvSpPr>
          <p:cNvPr id="2" name="Title 1"/>
          <p:cNvSpPr>
            <a:spLocks noGrp="1"/>
          </p:cNvSpPr>
          <p:nvPr>
            <p:ph type="title"/>
          </p:nvPr>
        </p:nvSpPr>
        <p:spPr/>
        <p:txBody>
          <a:bodyPr/>
          <a:lstStyle/>
          <a:p>
            <a:pPr algn="ctr"/>
            <a:r>
              <a:rPr lang="en-US" b="1" dirty="0"/>
              <a:t>CREATING TABLES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110" t="14047" r="17295" b="5001"/>
          <a:stretch/>
        </p:blipFill>
        <p:spPr>
          <a:xfrm>
            <a:off x="6075123" y="1941534"/>
            <a:ext cx="6116877" cy="4471791"/>
          </a:xfrm>
          <a:prstGeom prst="rect">
            <a:avLst/>
          </a:prstGeom>
          <a:ln>
            <a:solidFill>
              <a:schemeClr val="tx1"/>
            </a:solidFill>
          </a:ln>
        </p:spPr>
      </p:pic>
    </p:spTree>
    <p:extLst>
      <p:ext uri="{BB962C8B-B14F-4D97-AF65-F5344CB8AC3E}">
        <p14:creationId xmlns:p14="http://schemas.microsoft.com/office/powerpoint/2010/main" val="118649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8307" y="1753643"/>
            <a:ext cx="4617647" cy="4922729"/>
          </a:xfrm>
        </p:spPr>
        <p:txBody>
          <a:bodyPr>
            <a:normAutofit fontScale="62500" lnSpcReduction="20000"/>
          </a:bodyPr>
          <a:lstStyle/>
          <a:p>
            <a:pPr marL="285750" indent="-285750">
              <a:lnSpc>
                <a:spcPct val="100000"/>
              </a:lnSpc>
              <a:buFont typeface="Arial" panose="020B0604020202020204" pitchFamily="34" charset="0"/>
              <a:buChar char="•"/>
            </a:pPr>
            <a:r>
              <a:rPr lang="en-US" dirty="0">
                <a:solidFill>
                  <a:schemeClr val="tx1"/>
                </a:solidFill>
              </a:rPr>
              <a:t>The field </a:t>
            </a:r>
            <a:r>
              <a:rPr lang="en-US" b="1" dirty="0">
                <a:solidFill>
                  <a:schemeClr val="tx1"/>
                </a:solidFill>
              </a:rPr>
              <a:t>data type </a:t>
            </a:r>
            <a:r>
              <a:rPr lang="en-US" dirty="0">
                <a:solidFill>
                  <a:schemeClr val="tx1"/>
                </a:solidFill>
              </a:rPr>
              <a:t>tells Access what kind of values you plan to store in a field and how much storage space to set aside for the field. Although you can change a data type after a field contains data, doing so may erase some or all of the information in the field. </a:t>
            </a:r>
            <a:endParaRPr lang="en-US" dirty="0" smtClean="0">
              <a:solidFill>
                <a:schemeClr val="tx1"/>
              </a:solidFill>
            </a:endParaRPr>
          </a:p>
          <a:p>
            <a:pPr marL="285750" indent="-285750">
              <a:lnSpc>
                <a:spcPct val="100000"/>
              </a:lnSpc>
              <a:buFont typeface="Arial" panose="020B0604020202020204" pitchFamily="34" charset="0"/>
              <a:buChar char="•"/>
            </a:pPr>
            <a:r>
              <a:rPr lang="en-US" b="1" dirty="0">
                <a:solidFill>
                  <a:schemeClr val="tx1"/>
                </a:solidFill>
              </a:rPr>
              <a:t>Tables</a:t>
            </a:r>
            <a:r>
              <a:rPr lang="en-US" dirty="0">
                <a:solidFill>
                  <a:schemeClr val="tx1"/>
                </a:solidFill>
              </a:rPr>
              <a:t> are critical objects in a database because they hold all the information or data. </a:t>
            </a:r>
            <a:endParaRPr lang="en-US" dirty="0" smtClean="0">
              <a:solidFill>
                <a:schemeClr val="tx1"/>
              </a:solidFill>
            </a:endParaRPr>
          </a:p>
          <a:p>
            <a:pPr marL="285750" indent="-285750">
              <a:lnSpc>
                <a:spcPct val="110000"/>
              </a:lnSpc>
              <a:buFont typeface="Arial" panose="020B0604020202020204" pitchFamily="34" charset="0"/>
              <a:buChar char="•"/>
            </a:pPr>
            <a:r>
              <a:rPr lang="en-US" dirty="0">
                <a:solidFill>
                  <a:schemeClr val="tx1"/>
                </a:solidFill>
              </a:rPr>
              <a:t>In </a:t>
            </a:r>
            <a:r>
              <a:rPr lang="en-US" b="1" dirty="0">
                <a:solidFill>
                  <a:schemeClr val="tx1"/>
                </a:solidFill>
              </a:rPr>
              <a:t>Design </a:t>
            </a:r>
            <a:r>
              <a:rPr lang="en-US" dirty="0">
                <a:solidFill>
                  <a:schemeClr val="tx1"/>
                </a:solidFill>
              </a:rPr>
              <a:t>view, you first create the structure of the new table. Then, you can either switch to </a:t>
            </a:r>
            <a:r>
              <a:rPr lang="en-US" b="1" dirty="0">
                <a:solidFill>
                  <a:schemeClr val="tx1"/>
                </a:solidFill>
              </a:rPr>
              <a:t>Datasheet </a:t>
            </a:r>
            <a:r>
              <a:rPr lang="en-US" dirty="0">
                <a:solidFill>
                  <a:schemeClr val="tx1"/>
                </a:solidFill>
              </a:rPr>
              <a:t>view to enter data or you can also use a form to enter data. </a:t>
            </a:r>
          </a:p>
          <a:p>
            <a:pPr marL="285750" indent="-285750">
              <a:lnSpc>
                <a:spcPct val="110000"/>
              </a:lnSpc>
              <a:buFont typeface="Arial" panose="020B0604020202020204" pitchFamily="34" charset="0"/>
              <a:buChar char="•"/>
            </a:pPr>
            <a:r>
              <a:rPr lang="en-US" b="1" dirty="0">
                <a:solidFill>
                  <a:schemeClr val="tx1"/>
                </a:solidFill>
              </a:rPr>
              <a:t>Design </a:t>
            </a:r>
            <a:r>
              <a:rPr lang="en-US" dirty="0">
                <a:solidFill>
                  <a:schemeClr val="tx1"/>
                </a:solidFill>
              </a:rPr>
              <a:t>view also allows you to specify the field name, data type and additional information for each field in the </a:t>
            </a:r>
            <a:r>
              <a:rPr lang="en-US" b="1" dirty="0">
                <a:solidFill>
                  <a:schemeClr val="tx1"/>
                </a:solidFill>
              </a:rPr>
              <a:t>Description </a:t>
            </a:r>
            <a:r>
              <a:rPr lang="en-US" dirty="0">
                <a:solidFill>
                  <a:schemeClr val="tx1"/>
                </a:solidFill>
              </a:rPr>
              <a:t>column. </a:t>
            </a:r>
          </a:p>
        </p:txBody>
      </p:sp>
      <p:sp>
        <p:nvSpPr>
          <p:cNvPr id="2" name="Title 1"/>
          <p:cNvSpPr>
            <a:spLocks noGrp="1"/>
          </p:cNvSpPr>
          <p:nvPr>
            <p:ph type="title"/>
          </p:nvPr>
        </p:nvSpPr>
        <p:spPr/>
        <p:txBody>
          <a:bodyPr/>
          <a:lstStyle/>
          <a:p>
            <a:r>
              <a:rPr lang="en-US" b="1" dirty="0"/>
              <a:t>CREATING TABLES </a:t>
            </a:r>
            <a:endParaRPr lang="en-US" dirty="0"/>
          </a:p>
        </p:txBody>
      </p:sp>
      <p:pic>
        <p:nvPicPr>
          <p:cNvPr id="4" name="Picture 3"/>
          <p:cNvPicPr>
            <a:picLocks noChangeAspect="1"/>
          </p:cNvPicPr>
          <p:nvPr/>
        </p:nvPicPr>
        <p:blipFill rotWithShape="1">
          <a:blip r:embed="rId2"/>
          <a:srcRect l="10582" t="15326" r="9076" b="9204"/>
          <a:stretch/>
        </p:blipFill>
        <p:spPr>
          <a:xfrm>
            <a:off x="5005954" y="2807847"/>
            <a:ext cx="7052154" cy="3724476"/>
          </a:xfrm>
          <a:prstGeom prst="rect">
            <a:avLst/>
          </a:prstGeom>
        </p:spPr>
      </p:pic>
    </p:spTree>
    <p:extLst>
      <p:ext uri="{BB962C8B-B14F-4D97-AF65-F5344CB8AC3E}">
        <p14:creationId xmlns:p14="http://schemas.microsoft.com/office/powerpoint/2010/main" val="39155728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TotalTime>
  <Words>1850</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Song Std L</vt:lpstr>
      <vt:lpstr>Arial</vt:lpstr>
      <vt:lpstr>Calibri</vt:lpstr>
      <vt:lpstr>Century Gothic</vt:lpstr>
      <vt:lpstr>Rockwell Extra Bold</vt:lpstr>
      <vt:lpstr>Tw Cen MT</vt:lpstr>
      <vt:lpstr>Wingdings</vt:lpstr>
      <vt:lpstr>Wingdings 2</vt:lpstr>
      <vt:lpstr>ISBAT</vt:lpstr>
      <vt:lpstr>USING DATABASES </vt:lpstr>
      <vt:lpstr>EXPLORING ACCESS </vt:lpstr>
      <vt:lpstr>EXPLORING ACCESS </vt:lpstr>
      <vt:lpstr>EXPLORING ACCESS </vt:lpstr>
      <vt:lpstr>EXPLORING ACCESS </vt:lpstr>
      <vt:lpstr>EXPLORING ACCESS </vt:lpstr>
      <vt:lpstr>EXPLORING ACCESS </vt:lpstr>
      <vt:lpstr>CREATING TABLES </vt:lpstr>
      <vt:lpstr>CREATING TABLES </vt:lpstr>
      <vt:lpstr>CREATING TABLES </vt:lpstr>
      <vt:lpstr>CREATING TABLES </vt:lpstr>
      <vt:lpstr>CREATING TABLES </vt:lpstr>
      <vt:lpstr>CREATING TABLES </vt:lpstr>
      <vt:lpstr>CREATING TABLES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DATABASES </dc:title>
  <dc:creator>jonathan</dc:creator>
  <cp:keywords/>
  <cp:lastModifiedBy>jonathan</cp:lastModifiedBy>
  <cp:revision>33</cp:revision>
  <dcterms:created xsi:type="dcterms:W3CDTF">2023-03-11T06:01:28Z</dcterms:created>
  <dcterms:modified xsi:type="dcterms:W3CDTF">2023-03-21T05:56:23Z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