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7" r:id="rId2"/>
    <p:sldId id="267" r:id="rId3"/>
    <p:sldId id="268" r:id="rId4"/>
    <p:sldId id="270" r:id="rId5"/>
    <p:sldId id="269" r:id="rId6"/>
    <p:sldId id="272" r:id="rId7"/>
    <p:sldId id="273" r:id="rId8"/>
    <p:sldId id="274" r:id="rId9"/>
    <p:sldId id="278"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3/13/2023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3/13/2023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3/13/2023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3/13/2023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3/13/2023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3/13/2023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3/13/2023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3/13/2023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3/13/2023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3/13/2023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3/13/2023</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WITH TABLES </a:t>
            </a:r>
          </a:p>
        </p:txBody>
      </p:sp>
      <p:sp>
        <p:nvSpPr>
          <p:cNvPr id="3" name="Subtitle 2"/>
          <p:cNvSpPr>
            <a:spLocks noGrp="1"/>
          </p:cNvSpPr>
          <p:nvPr>
            <p:ph type="subTitle" idx="1"/>
          </p:nvPr>
        </p:nvSpPr>
        <p:spPr/>
        <p:txBody>
          <a:bodyPr/>
          <a:lstStyle/>
          <a:p>
            <a:r>
              <a:rPr lang="en-US" dirty="0" smtClean="0">
                <a:solidFill>
                  <a:schemeClr val="accent1">
                    <a:lumMod val="75000"/>
                  </a:schemeClr>
                </a:solidFill>
              </a:rPr>
              <a:t>SESSION 1</a:t>
            </a:r>
            <a:endParaRPr lang="en-US" dirty="0">
              <a:solidFill>
                <a:schemeClr val="accent1">
                  <a:lumMod val="75000"/>
                </a:schemeClr>
              </a:solidFill>
            </a:endParaRP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a:t>
            </a:r>
            <a:r>
              <a:rPr lang="en-US" dirty="0" smtClean="0"/>
              <a:t>r your time</a:t>
            </a:r>
            <a:endParaRPr lang="en-US" dirty="0"/>
          </a:p>
        </p:txBody>
      </p:sp>
      <p:sp>
        <p:nvSpPr>
          <p:cNvPr id="3" name="Text Placeholder 2"/>
          <p:cNvSpPr>
            <a:spLocks noGrp="1"/>
          </p:cNvSpPr>
          <p:nvPr>
            <p:ph type="body" idx="1"/>
          </p:nvPr>
        </p:nvSpPr>
        <p:spPr/>
        <p:txBody>
          <a:bodyPr/>
          <a:lstStyle/>
          <a:p>
            <a:r>
              <a:rPr lang="en-US" dirty="0" smtClean="0"/>
              <a:t>Jonathan </a:t>
            </a:r>
            <a:r>
              <a:rPr lang="en-US" dirty="0" err="1" smtClean="0"/>
              <a:t>wallas</a:t>
            </a:r>
            <a:endParaRPr lang="en-US" dirty="0"/>
          </a:p>
        </p:txBody>
      </p:sp>
    </p:spTree>
    <p:extLst>
      <p:ext uri="{BB962C8B-B14F-4D97-AF65-F5344CB8AC3E}">
        <p14:creationId xmlns:p14="http://schemas.microsoft.com/office/powerpoint/2010/main" val="396317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1800" dirty="0"/>
              <a:t>USING FIELD TEMPLATES </a:t>
            </a:r>
            <a:endParaRPr lang="en-US" sz="1800" dirty="0" smtClean="0"/>
          </a:p>
          <a:p>
            <a:r>
              <a:rPr lang="en-US" sz="1800" dirty="0" smtClean="0"/>
              <a:t>Tables </a:t>
            </a:r>
            <a:r>
              <a:rPr lang="en-US" sz="1800" dirty="0"/>
              <a:t>are the building blocks of a database. They are made of records (also called rows) and fields (also called columns). You can sometimes save time by choosing fields from a field template. A field template definition includes field name, a data type, a setting for the field’s </a:t>
            </a:r>
            <a:r>
              <a:rPr lang="en-US" sz="1800" b="1" dirty="0"/>
              <a:t>Format </a:t>
            </a:r>
            <a:r>
              <a:rPr lang="en-US" sz="1800" dirty="0"/>
              <a:t>property. </a:t>
            </a:r>
            <a:endParaRPr lang="en-US" sz="1800" dirty="0" smtClean="0"/>
          </a:p>
          <a:p>
            <a:pPr>
              <a:buFont typeface="Wingdings" panose="05000000000000000000" pitchFamily="2" charset="2"/>
              <a:buChar char="v"/>
            </a:pPr>
            <a:r>
              <a:rPr lang="en-US" sz="1800" dirty="0"/>
              <a:t>ADDING FIELD TO EXISTING TABLE </a:t>
            </a:r>
            <a:endParaRPr lang="en-US" sz="1800" dirty="0" smtClean="0"/>
          </a:p>
          <a:p>
            <a:r>
              <a:rPr lang="en-US" sz="1800" dirty="0"/>
              <a:t>New fields can be added even after a table has been created. </a:t>
            </a:r>
            <a:endParaRPr lang="en-US" sz="1800" dirty="0" smtClean="0"/>
          </a:p>
          <a:p>
            <a:pPr marL="45720" indent="0">
              <a:buNone/>
            </a:pPr>
            <a:r>
              <a:rPr lang="en-US" sz="1800" dirty="0" smtClean="0"/>
              <a:t>STEPS</a:t>
            </a:r>
            <a:endParaRPr lang="en-US" sz="1800" dirty="0"/>
          </a:p>
          <a:p>
            <a:r>
              <a:rPr lang="en-US" sz="1800" dirty="0"/>
              <a:t>Select a row to add the new field. </a:t>
            </a:r>
          </a:p>
          <a:p>
            <a:r>
              <a:rPr lang="en-US" sz="1800" dirty="0"/>
              <a:t>Select the </a:t>
            </a:r>
            <a:r>
              <a:rPr lang="en-US" sz="1800" b="1" dirty="0"/>
              <a:t>Insert Rows </a:t>
            </a:r>
            <a:r>
              <a:rPr lang="en-US" sz="1800" dirty="0"/>
              <a:t>button in the </a:t>
            </a:r>
            <a:r>
              <a:rPr lang="en-US" sz="1800" b="1" dirty="0"/>
              <a:t>Tools </a:t>
            </a:r>
            <a:r>
              <a:rPr lang="en-US" sz="1800" dirty="0"/>
              <a:t>group. </a:t>
            </a:r>
          </a:p>
          <a:p>
            <a:r>
              <a:rPr lang="en-US" sz="1800" dirty="0"/>
              <a:t>Type a name for the field and set the data type. </a:t>
            </a:r>
          </a:p>
          <a:p>
            <a:endParaRPr lang="en-US" sz="1800" dirty="0"/>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1800" dirty="0"/>
              <a:t>ADDING RECORDS </a:t>
            </a:r>
            <a:endParaRPr lang="en-US" sz="1800" dirty="0" smtClean="0"/>
          </a:p>
          <a:p>
            <a:r>
              <a:rPr lang="en-US" sz="1800" dirty="0"/>
              <a:t>You can add records to a table by opening the table in the </a:t>
            </a:r>
            <a:r>
              <a:rPr lang="en-US" sz="1800" b="1" dirty="0"/>
              <a:t>Datasheet </a:t>
            </a:r>
            <a:r>
              <a:rPr lang="en-US" sz="1800" dirty="0"/>
              <a:t>view. A table opened in </a:t>
            </a:r>
            <a:r>
              <a:rPr lang="en-US" sz="1800" b="1" dirty="0"/>
              <a:t>Datasheet </a:t>
            </a:r>
            <a:r>
              <a:rPr lang="en-US" sz="1800" dirty="0"/>
              <a:t>view resembles an </a:t>
            </a:r>
            <a:r>
              <a:rPr lang="en-US" sz="1800" b="1" dirty="0"/>
              <a:t>Excel </a:t>
            </a:r>
            <a:r>
              <a:rPr lang="en-US" sz="1800" dirty="0"/>
              <a:t>worksheet. To move to the next field in the same row, press </a:t>
            </a:r>
            <a:r>
              <a:rPr lang="en-US" sz="1800" b="1" dirty="0"/>
              <a:t>[Tab]</a:t>
            </a:r>
            <a:r>
              <a:rPr lang="en-US" sz="1800" dirty="0"/>
              <a:t>, use the </a:t>
            </a:r>
            <a:r>
              <a:rPr lang="en-US" sz="1800" b="1" dirty="0"/>
              <a:t>RIGHT </a:t>
            </a:r>
            <a:r>
              <a:rPr lang="en-US" sz="1800" dirty="0"/>
              <a:t> or </a:t>
            </a:r>
            <a:r>
              <a:rPr lang="en-US" sz="1800" b="1" dirty="0"/>
              <a:t>LEFT </a:t>
            </a:r>
            <a:r>
              <a:rPr lang="en-US" sz="1800" dirty="0"/>
              <a:t> arrows, or click the cell in the next field. </a:t>
            </a:r>
            <a:endParaRPr lang="en-US" sz="1800" dirty="0" smtClean="0"/>
          </a:p>
          <a:p>
            <a:pPr>
              <a:buFont typeface="Wingdings" panose="05000000000000000000" pitchFamily="2" charset="2"/>
              <a:buChar char="v"/>
            </a:pPr>
            <a:r>
              <a:rPr lang="en-US" sz="1800" dirty="0"/>
              <a:t>MOVING THROUGH RECORDS </a:t>
            </a:r>
            <a:endParaRPr lang="en-US" sz="1800" dirty="0" smtClean="0"/>
          </a:p>
          <a:p>
            <a:r>
              <a:rPr lang="en-US" sz="1800" dirty="0"/>
              <a:t>Navigating Access records is same as navigating an Excel worksheet. You can use arrow keys or tab keys to move from one field to another. You can also use the </a:t>
            </a:r>
            <a:r>
              <a:rPr lang="en-US" sz="1800" b="1" dirty="0"/>
              <a:t>Record selectors </a:t>
            </a:r>
            <a:r>
              <a:rPr lang="en-US" sz="1800" dirty="0"/>
              <a:t>just above the status bar to move to the next record, previous record, first record, and the last record. You can also type in the record number you want to move to in the textbox located in between the record selectors. </a:t>
            </a:r>
            <a:endParaRPr lang="en-US" sz="1800" dirty="0" smtClean="0"/>
          </a:p>
          <a:p>
            <a:r>
              <a:rPr lang="en-US" sz="1800" dirty="0"/>
              <a:t>You can also select one record or multiple records using a keyboard or a mouse. </a:t>
            </a:r>
            <a:r>
              <a:rPr lang="en-US" sz="1800"/>
              <a:t>If you are using the keyboard then you need to go to that record and holding down the </a:t>
            </a:r>
            <a:r>
              <a:rPr lang="en-US" sz="1800" b="1"/>
              <a:t>[Shift] </a:t>
            </a:r>
            <a:r>
              <a:rPr lang="en-US" sz="1800"/>
              <a:t>key and the right arrow key you can select the entire record. </a:t>
            </a:r>
            <a:endParaRPr lang="en-US" sz="1800" dirty="0"/>
          </a:p>
        </p:txBody>
      </p:sp>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endParaRPr lang="en-US" dirty="0"/>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v"/>
            </a:pPr>
            <a:r>
              <a:rPr lang="en-US" sz="1800" b="1" dirty="0"/>
              <a:t>EDITING TABLES </a:t>
            </a:r>
            <a:endParaRPr lang="en-US" sz="1800" b="1" dirty="0" smtClean="0"/>
          </a:p>
          <a:p>
            <a:pPr>
              <a:lnSpc>
                <a:spcPct val="110000"/>
              </a:lnSpc>
              <a:buFont typeface="Wingdings" panose="05000000000000000000" pitchFamily="2" charset="2"/>
              <a:buChar char="Ø"/>
            </a:pPr>
            <a:r>
              <a:rPr lang="en-US" sz="1800" dirty="0"/>
              <a:t>CHANGING THE ROW HEIGHT </a:t>
            </a:r>
            <a:r>
              <a:rPr lang="en-US" sz="1800" dirty="0" smtClean="0"/>
              <a:t>/ </a:t>
            </a:r>
            <a:r>
              <a:rPr lang="en-US" sz="1800" dirty="0"/>
              <a:t>COLUMN WIDTH </a:t>
            </a:r>
            <a:endParaRPr lang="en-US" sz="1800" dirty="0" smtClean="0"/>
          </a:p>
          <a:p>
            <a:pPr>
              <a:lnSpc>
                <a:spcPct val="110000"/>
              </a:lnSpc>
            </a:pPr>
            <a:r>
              <a:rPr lang="en-US" sz="1800" dirty="0"/>
              <a:t>After you have created the database, you may find that the data seems a bit </a:t>
            </a:r>
            <a:r>
              <a:rPr lang="en-US" sz="1800" dirty="0" err="1"/>
              <a:t>unorganised</a:t>
            </a:r>
            <a:r>
              <a:rPr lang="en-US" sz="1800" dirty="0"/>
              <a:t>. </a:t>
            </a:r>
            <a:endParaRPr lang="en-US" sz="1800" dirty="0" smtClean="0"/>
          </a:p>
          <a:p>
            <a:pPr>
              <a:lnSpc>
                <a:spcPct val="110000"/>
              </a:lnSpc>
            </a:pPr>
            <a:r>
              <a:rPr lang="en-US" sz="1800" dirty="0" smtClean="0"/>
              <a:t>You </a:t>
            </a:r>
            <a:r>
              <a:rPr lang="en-US" sz="1800" dirty="0"/>
              <a:t>can change the order of the columns or you can even make each row of data easier to read. </a:t>
            </a:r>
            <a:endParaRPr lang="en-US" sz="1800" dirty="0" smtClean="0"/>
          </a:p>
          <a:p>
            <a:pPr>
              <a:lnSpc>
                <a:spcPct val="110000"/>
              </a:lnSpc>
            </a:pPr>
            <a:r>
              <a:rPr lang="en-US" sz="1800" dirty="0"/>
              <a:t>If some of the fields in your datasheet contain lots of text, some of that text may be cut off so that you can’t see them at all. In that case, you can resize the column to make it more readable </a:t>
            </a:r>
            <a:endParaRPr lang="en-US" sz="1800" dirty="0" smtClean="0"/>
          </a:p>
          <a:p>
            <a:pPr>
              <a:lnSpc>
                <a:spcPct val="110000"/>
              </a:lnSpc>
            </a:pPr>
            <a:r>
              <a:rPr lang="en-US" sz="1800" dirty="0"/>
              <a:t>To resize single column, position the mouse pointer at the right edge of the column header until the pointer changes to a double- headed arrow. </a:t>
            </a:r>
            <a:endParaRPr lang="en-US" sz="1800" dirty="0"/>
          </a:p>
        </p:txBody>
      </p:sp>
    </p:spTree>
    <p:extLst>
      <p:ext uri="{BB962C8B-B14F-4D97-AF65-F5344CB8AC3E}">
        <p14:creationId xmlns:p14="http://schemas.microsoft.com/office/powerpoint/2010/main" val="118143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FINDING AND FILTERING DATA </a:t>
            </a:r>
            <a:endParaRPr lang="en-US" b="1" dirty="0" smtClean="0"/>
          </a:p>
          <a:p>
            <a:r>
              <a:rPr lang="en-US" dirty="0"/>
              <a:t>You can sort the records in a table, query, form, or a report on one or more fields. When sorting on multiple fields, it is important to identify the sort order. </a:t>
            </a:r>
            <a:endParaRPr lang="en-US" dirty="0" smtClean="0"/>
          </a:p>
          <a:p>
            <a:r>
              <a:rPr lang="en-US" dirty="0"/>
              <a:t>Then, in the </a:t>
            </a:r>
            <a:r>
              <a:rPr lang="en-US" b="1" dirty="0"/>
              <a:t>Sort &amp; Filter </a:t>
            </a:r>
            <a:r>
              <a:rPr lang="en-US" dirty="0"/>
              <a:t>section of the </a:t>
            </a:r>
            <a:r>
              <a:rPr lang="en-US" b="1" dirty="0"/>
              <a:t>Ribbon</a:t>
            </a:r>
            <a:r>
              <a:rPr lang="en-US" dirty="0"/>
              <a:t>, click. You can also right-click to sort the list. Besides the regular arrangement of records, you can also sort records in reverse alphabetical, numerical, or chronological. When you do this, the empty fields will always come last in the list. </a:t>
            </a:r>
            <a:endParaRPr lang="en-US" dirty="0" smtClean="0"/>
          </a:p>
          <a:p>
            <a:pPr>
              <a:buFont typeface="Wingdings" panose="05000000000000000000" pitchFamily="2" charset="2"/>
              <a:buChar char="v"/>
            </a:pPr>
            <a:r>
              <a:rPr lang="en-US" dirty="0"/>
              <a:t>FINDING SPECIFIC RECORDS </a:t>
            </a:r>
            <a:endParaRPr lang="en-US" dirty="0" smtClean="0"/>
          </a:p>
          <a:p>
            <a:r>
              <a:rPr lang="en-US" dirty="0"/>
              <a:t>You can use Access </a:t>
            </a:r>
            <a:r>
              <a:rPr lang="en-US" b="1" dirty="0"/>
              <a:t>Find </a:t>
            </a:r>
            <a:r>
              <a:rPr lang="en-US" dirty="0"/>
              <a:t>tool to quickly find data The </a:t>
            </a:r>
            <a:r>
              <a:rPr lang="en-US" b="1" dirty="0"/>
              <a:t>Find </a:t>
            </a:r>
            <a:r>
              <a:rPr lang="en-US" dirty="0"/>
              <a:t>command can be used to search for a specific text, number and date in a field. </a:t>
            </a:r>
            <a:endParaRPr lang="en-US" dirty="0" smtClean="0"/>
          </a:p>
          <a:p>
            <a:pPr marL="45720" indent="0">
              <a:buNone/>
            </a:pPr>
            <a:endParaRPr lang="en-US" b="1" dirty="0" smtClean="0"/>
          </a:p>
          <a:p>
            <a:pPr marL="45720" indent="0">
              <a:buNone/>
            </a:pPr>
            <a:endParaRPr lang="en-US" dirty="0"/>
          </a:p>
        </p:txBody>
      </p:sp>
    </p:spTree>
    <p:extLst>
      <p:ext uri="{BB962C8B-B14F-4D97-AF65-F5344CB8AC3E}">
        <p14:creationId xmlns:p14="http://schemas.microsoft.com/office/powerpoint/2010/main" val="255730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endParaRPr lang="en-US" dirty="0"/>
          </a:p>
        </p:txBody>
      </p:sp>
      <p:sp>
        <p:nvSpPr>
          <p:cNvPr id="7" name="Content Placeholder 6"/>
          <p:cNvSpPr>
            <a:spLocks noGrp="1"/>
          </p:cNvSpPr>
          <p:nvPr>
            <p:ph idx="1"/>
          </p:nvPr>
        </p:nvSpPr>
        <p:spPr/>
        <p:txBody>
          <a:bodyPr/>
          <a:lstStyle/>
          <a:p>
            <a:pPr>
              <a:buFont typeface="Wingdings" panose="05000000000000000000" pitchFamily="2" charset="2"/>
              <a:buChar char="v"/>
            </a:pPr>
            <a:r>
              <a:rPr lang="en-US" dirty="0"/>
              <a:t>USING REPLACE </a:t>
            </a:r>
            <a:endParaRPr lang="en-US" dirty="0" smtClean="0"/>
          </a:p>
          <a:p>
            <a:r>
              <a:rPr lang="en-US" dirty="0"/>
              <a:t>The Find and Replace dialog box allows you to locate and replace small amounts of data. The dialog box resembles the Find tools that you see in other programs, but it contains specific features applicable to working with databases. </a:t>
            </a:r>
            <a:endParaRPr lang="en-US" dirty="0" smtClean="0"/>
          </a:p>
          <a:p>
            <a:pPr>
              <a:buFont typeface="Wingdings" panose="05000000000000000000" pitchFamily="2" charset="2"/>
              <a:buChar char="v"/>
            </a:pPr>
            <a:r>
              <a:rPr lang="en-US" dirty="0"/>
              <a:t>USING QUICK FILTER </a:t>
            </a:r>
            <a:endParaRPr lang="en-US" dirty="0" smtClean="0"/>
          </a:p>
          <a:p>
            <a:r>
              <a:rPr lang="en-US" dirty="0"/>
              <a:t>Quick filter lets you choose which values that you want to hide that are listed in a particular field. It’s easy to use, but potentially time consuming. To show the list of quick filter values, move to the field you want to filter, and then click </a:t>
            </a:r>
            <a:r>
              <a:rPr lang="en-US" b="1" dirty="0"/>
              <a:t>HOME </a:t>
            </a:r>
            <a:r>
              <a:rPr lang="en-US" dirty="0"/>
              <a:t>tab and select </a:t>
            </a:r>
            <a:r>
              <a:rPr lang="en-US" b="1" dirty="0"/>
              <a:t>Filter </a:t>
            </a:r>
            <a:r>
              <a:rPr lang="en-US" dirty="0"/>
              <a:t>button present under the Sort &amp; Filter group. </a:t>
            </a:r>
            <a:endParaRPr lang="en-US" dirty="0" smtClean="0"/>
          </a:p>
          <a:p>
            <a:r>
              <a:rPr lang="en-US" b="1" dirty="0" err="1"/>
              <a:t>Autofilter</a:t>
            </a:r>
            <a:r>
              <a:rPr lang="en-US" b="1" dirty="0"/>
              <a:t> </a:t>
            </a:r>
            <a:r>
              <a:rPr lang="en-US" dirty="0"/>
              <a:t>feature in Access helps you to hide everything in a table except the records you want to view. </a:t>
            </a:r>
            <a:endParaRPr lang="en-US" dirty="0"/>
          </a:p>
        </p:txBody>
      </p:sp>
    </p:spTree>
    <p:extLst>
      <p:ext uri="{BB962C8B-B14F-4D97-AF65-F5344CB8AC3E}">
        <p14:creationId xmlns:p14="http://schemas.microsoft.com/office/powerpoint/2010/main" val="1146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b="1" dirty="0"/>
              <a:t>USING SIMPLE QUERIES </a:t>
            </a:r>
            <a:endParaRPr lang="en-US" b="1" dirty="0" smtClean="0"/>
          </a:p>
          <a:p>
            <a:r>
              <a:rPr lang="en-US" dirty="0"/>
              <a:t>A query is a means of extracting information from tables. You can use queries to </a:t>
            </a:r>
            <a:r>
              <a:rPr lang="en-US" dirty="0" err="1"/>
              <a:t>analyse</a:t>
            </a:r>
            <a:r>
              <a:rPr lang="en-US" dirty="0"/>
              <a:t> the data in a table or to extract data for a form or report. </a:t>
            </a:r>
            <a:endParaRPr lang="en-US" dirty="0" smtClean="0"/>
          </a:p>
          <a:p>
            <a:r>
              <a:rPr lang="en-US" dirty="0" smtClean="0"/>
              <a:t>Queries </a:t>
            </a:r>
            <a:r>
              <a:rPr lang="en-US" dirty="0"/>
              <a:t>are commonly used to display data in related tables and enable you to control not only which records to display, but also which fields. </a:t>
            </a:r>
            <a:endParaRPr lang="en-US" dirty="0" smtClean="0"/>
          </a:p>
          <a:p>
            <a:r>
              <a:rPr lang="en-US" dirty="0"/>
              <a:t>Access uses these instructions to select and display the desired records in a table </a:t>
            </a:r>
            <a:endParaRPr lang="en-US" dirty="0" smtClean="0"/>
          </a:p>
          <a:p>
            <a:pPr>
              <a:buFont typeface="Wingdings" panose="05000000000000000000" pitchFamily="2" charset="2"/>
              <a:buChar char="ü"/>
            </a:pPr>
            <a:r>
              <a:rPr lang="en-US" dirty="0"/>
              <a:t>USING THE SIMPLE QUERY WIZARD </a:t>
            </a:r>
            <a:endParaRPr lang="en-US" dirty="0" smtClean="0"/>
          </a:p>
          <a:p>
            <a:r>
              <a:rPr lang="en-US" dirty="0"/>
              <a:t>A select query helps you retrieve only the data that you want, and also helps you combine data from several data sources. You can use tables and other select queries as data sources for a select query. </a:t>
            </a:r>
            <a:endParaRPr lang="en-US" dirty="0" smtClean="0"/>
          </a:p>
          <a:p>
            <a:r>
              <a:rPr lang="en-US" dirty="0"/>
              <a:t>A select query is a database object that shows information in Datasheet view. A query does not store data; it displays data that is stored in tables </a:t>
            </a:r>
            <a:endParaRPr lang="en-US" dirty="0"/>
          </a:p>
        </p:txBody>
      </p:sp>
    </p:spTree>
    <p:extLst>
      <p:ext uri="{BB962C8B-B14F-4D97-AF65-F5344CB8AC3E}">
        <p14:creationId xmlns:p14="http://schemas.microsoft.com/office/powerpoint/2010/main" val="194004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CREATING A QUERY IN DESIGN </a:t>
            </a:r>
            <a:r>
              <a:rPr lang="en-US" dirty="0" smtClean="0"/>
              <a:t>VIEW</a:t>
            </a:r>
          </a:p>
          <a:p>
            <a:r>
              <a:rPr lang="en-US" dirty="0"/>
              <a:t>You can create a query in </a:t>
            </a:r>
            <a:r>
              <a:rPr lang="en-US" b="1" dirty="0"/>
              <a:t>Design </a:t>
            </a:r>
            <a:r>
              <a:rPr lang="en-US" dirty="0"/>
              <a:t>view, allowing you to create a more informative set of results regarding certain items. </a:t>
            </a:r>
            <a:endParaRPr lang="en-US" dirty="0" smtClean="0"/>
          </a:p>
          <a:p>
            <a:pPr>
              <a:buFont typeface="Wingdings" panose="05000000000000000000" pitchFamily="2" charset="2"/>
              <a:buChar char="ü"/>
            </a:pPr>
            <a:r>
              <a:rPr lang="en-US" dirty="0"/>
              <a:t>ADDING CRITERIA TO A QUERY </a:t>
            </a:r>
            <a:r>
              <a:rPr lang="en-US" dirty="0" smtClean="0"/>
              <a:t> </a:t>
            </a:r>
          </a:p>
          <a:p>
            <a:r>
              <a:rPr lang="en-US" dirty="0"/>
              <a:t>A query criterion is an expression that Access compares to query field values to determine whether to include the record that contains each value. For example, = "Singapore" is an expression that Access compares to values in a text field in a query. If the value for that field in a given record is "Singapore ", Access includes the record in the query results. </a:t>
            </a:r>
            <a:endParaRPr lang="en-US" dirty="0" smtClean="0"/>
          </a:p>
          <a:p>
            <a:r>
              <a:rPr lang="en-US" dirty="0"/>
              <a:t>To open a query, you need to run the query by double clicking the desired query object from the </a:t>
            </a:r>
            <a:r>
              <a:rPr lang="en-US" b="1" dirty="0"/>
              <a:t>Navigation Pane</a:t>
            </a:r>
            <a:r>
              <a:rPr lang="en-US" dirty="0"/>
              <a:t>. </a:t>
            </a:r>
            <a:endParaRPr lang="en-US" dirty="0"/>
          </a:p>
        </p:txBody>
      </p:sp>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TABLES </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t>MODIFYING QUERY RESULTS </a:t>
            </a:r>
            <a:endParaRPr lang="en-US" b="1" dirty="0" smtClean="0"/>
          </a:p>
          <a:p>
            <a:pPr>
              <a:buFont typeface="Wingdings" panose="05000000000000000000" pitchFamily="2" charset="2"/>
              <a:buChar char="ü"/>
            </a:pPr>
            <a:r>
              <a:rPr lang="en-US" dirty="0"/>
              <a:t>SORTING A QUERY OUTPUT </a:t>
            </a:r>
            <a:endParaRPr lang="en-US" dirty="0" smtClean="0"/>
          </a:p>
          <a:p>
            <a:r>
              <a:rPr lang="en-US" dirty="0"/>
              <a:t>Access allows you to apply sorts while you're designing your query. This allows you to view your data exactly the way you want, to view it every single time you run the query. </a:t>
            </a:r>
          </a:p>
          <a:p>
            <a:r>
              <a:rPr lang="en-US" dirty="0"/>
              <a:t>A sort that includes more than one sorted field is called a </a:t>
            </a:r>
            <a:r>
              <a:rPr lang="en-US" b="1" dirty="0"/>
              <a:t>multi-level sort</a:t>
            </a:r>
            <a:r>
              <a:rPr lang="en-US" dirty="0"/>
              <a:t>. A multi-level sort allows you to apply an initial sort, and then further </a:t>
            </a:r>
            <a:r>
              <a:rPr lang="en-US" dirty="0" err="1"/>
              <a:t>organise</a:t>
            </a:r>
            <a:r>
              <a:rPr lang="en-US" dirty="0"/>
              <a:t> that data with additional sorts. </a:t>
            </a:r>
            <a:endParaRPr lang="en-US" dirty="0" smtClean="0"/>
          </a:p>
          <a:p>
            <a:r>
              <a:rPr lang="en-US" dirty="0"/>
              <a:t>You can add to the query design grid, a field that you use for setting criteria or a sort order, yet not show the data from that particular field in the query’s results. </a:t>
            </a:r>
            <a:r>
              <a:rPr lang="en-US" dirty="0" smtClean="0"/>
              <a:t>This is possible in design view by checking the box of </a:t>
            </a:r>
            <a:r>
              <a:rPr lang="en-US" b="1" dirty="0" smtClean="0"/>
              <a:t>show</a:t>
            </a:r>
          </a:p>
          <a:p>
            <a:r>
              <a:rPr lang="en-US" dirty="0"/>
              <a:t>It is easy to print query results. Although not as elegant as a printed report, printed query results are often sufficient to meet desired needs. </a:t>
            </a:r>
            <a:endParaRPr lang="en-US" b="1" dirty="0"/>
          </a:p>
        </p:txBody>
      </p:sp>
    </p:spTree>
    <p:extLst>
      <p:ext uri="{BB962C8B-B14F-4D97-AF65-F5344CB8AC3E}">
        <p14:creationId xmlns:p14="http://schemas.microsoft.com/office/powerpoint/2010/main" val="325649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72</TotalTime>
  <Words>1161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Wingdings</vt:lpstr>
      <vt:lpstr>Red Line Business 16x9</vt:lpstr>
      <vt:lpstr>WORKING WITH TABLES </vt:lpstr>
      <vt:lpstr>WORKING WITH TABLES </vt:lpstr>
      <vt:lpstr>WORKING WITH TABLES </vt:lpstr>
      <vt:lpstr>WORKING WITH TABLES </vt:lpstr>
      <vt:lpstr>WORKING WITH TABLES </vt:lpstr>
      <vt:lpstr>WORKING WITH TABLES </vt:lpstr>
      <vt:lpstr>WORKING WITH TABLES </vt:lpstr>
      <vt:lpstr>WORKING WITH TABLES </vt:lpstr>
      <vt:lpstr>WORKING WITH TABLES </vt:lpstr>
      <vt:lpstr>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TABLES </dc:title>
  <dc:creator>jonathan</dc:creator>
  <cp:lastModifiedBy>jonathan</cp:lastModifiedBy>
  <cp:revision>12</cp:revision>
  <dcterms:created xsi:type="dcterms:W3CDTF">2023-03-11T07:05:04Z</dcterms:created>
  <dcterms:modified xsi:type="dcterms:W3CDTF">2023-03-13T06:23:45Z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