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6" r:id="rId2"/>
    <p:sldId id="257" r:id="rId3"/>
    <p:sldId id="267" r:id="rId4"/>
    <p:sldId id="268" r:id="rId5"/>
    <p:sldId id="269" r:id="rId6"/>
    <p:sldId id="258" r:id="rId7"/>
    <p:sldId id="260" r:id="rId8"/>
    <p:sldId id="261" r:id="rId9"/>
    <p:sldId id="262" r:id="rId10"/>
    <p:sldId id="263" r:id="rId11"/>
    <p:sldId id="270" r:id="rId12"/>
    <p:sldId id="271" r:id="rId13"/>
    <p:sldId id="272"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88825"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88825"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6648" y="722314"/>
            <a:ext cx="487553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529742"/>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5884" y="0"/>
            <a:ext cx="42745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7251" y="609600"/>
            <a:ext cx="304721"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7251" y="0"/>
            <a:ext cx="304721"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6302" y="33339"/>
            <a:ext cx="284194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5324" y="609601"/>
            <a:ext cx="2742486"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609600"/>
            <a:ext cx="7414869"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2912" y="103759"/>
            <a:ext cx="533400" cy="325882"/>
          </a:xfrm>
        </p:spPr>
        <p:txBody>
          <a:bodyPr/>
          <a:lstStyle>
            <a:lvl1pPr>
              <a:defRPr/>
            </a:lvl1pPr>
          </a:lstStyle>
          <a:p>
            <a:fld id="{A0A56649-59CA-42C3-8219-0EB9A7800390}" type="slidenum">
              <a:rPr lang="en-US" altLang="en-US"/>
              <a:pPr/>
              <a:t>‹#›</a:t>
            </a:fld>
            <a:endParaRPr lang="en-US" altLang="en-US"/>
          </a:p>
        </p:txBody>
      </p:sp>
    </p:spTree>
    <p:extLst>
      <p:ext uri="{BB962C8B-B14F-4D97-AF65-F5344CB8AC3E}">
        <p14:creationId xmlns:p14="http://schemas.microsoft.com/office/powerpoint/2010/main" val="154853387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CA790E0D-90D9-471D-ACC3-231D115988FB}" type="datetime1">
              <a:rPr lang="en-US"/>
              <a:pPr>
                <a:defRPr/>
              </a:pPr>
              <a:t>3/13/2023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p:txBody>
          <a:bodyPr/>
          <a:lstStyle>
            <a:lvl1pPr>
              <a:defRPr/>
            </a:lvl1pPr>
          </a:lstStyle>
          <a:p>
            <a:fld id="{8FF6967E-C462-4A9E-AEFC-31311D905BAC}" type="slidenum">
              <a:rPr lang="en-US" altLang="en-US"/>
              <a:pPr/>
              <a:t>‹#›</a:t>
            </a:fld>
            <a:endParaRPr lang="en-US" altLang="en-US"/>
          </a:p>
        </p:txBody>
      </p:sp>
    </p:spTree>
    <p:extLst>
      <p:ext uri="{BB962C8B-B14F-4D97-AF65-F5344CB8AC3E}">
        <p14:creationId xmlns:p14="http://schemas.microsoft.com/office/powerpoint/2010/main" val="251055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185" y="617538"/>
            <a:ext cx="10388010" cy="1143000"/>
          </a:xfrm>
        </p:spPr>
        <p:txBody>
          <a:bodyPr/>
          <a:lstStyle/>
          <a:p>
            <a:r>
              <a:rPr lang="en-US"/>
              <a:t>Click to edit Master title style</a:t>
            </a:r>
          </a:p>
        </p:txBody>
      </p:sp>
      <p:sp>
        <p:nvSpPr>
          <p:cNvPr id="3" name="Table Placeholder 2"/>
          <p:cNvSpPr>
            <a:spLocks noGrp="1"/>
          </p:cNvSpPr>
          <p:nvPr>
            <p:ph type="tbl" idx="1"/>
          </p:nvPr>
        </p:nvSpPr>
        <p:spPr>
          <a:xfrm>
            <a:off x="1576507" y="2017713"/>
            <a:ext cx="10360501"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143367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522413" y="6400801"/>
            <a:ext cx="6324599" cy="276226"/>
          </a:xfrm>
          <a:prstGeom prst="rect">
            <a:avLst/>
          </a:prstGeom>
        </p:spPr>
        <p:txBody>
          <a:bodyPr/>
          <a:lstStyle/>
          <a:p>
            <a:endParaRPr/>
          </a:p>
        </p:txBody>
      </p:sp>
      <p:sp>
        <p:nvSpPr>
          <p:cNvPr id="5" name="Date Placeholder 4"/>
          <p:cNvSpPr>
            <a:spLocks noGrp="1"/>
          </p:cNvSpPr>
          <p:nvPr>
            <p:ph type="dt" sz="half" idx="10"/>
          </p:nvPr>
        </p:nvSpPr>
        <p:spPr>
          <a:xfrm>
            <a:off x="8075612" y="6400801"/>
            <a:ext cx="1243859" cy="276226"/>
          </a:xfrm>
          <a:prstGeom prst="rect">
            <a:avLst/>
          </a:prstGeom>
        </p:spPr>
        <p:txBody>
          <a:bodyPr/>
          <a:lstStyle/>
          <a:p>
            <a:fld id="{9AFE8FB1-0A7A-443E-AAF7-31D4FA1AA312}" type="datetimeFigureOut">
              <a:rPr lang="en-US"/>
              <a:t>3/13/2023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230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651" y="1219200"/>
            <a:ext cx="10868369"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588" y="152400"/>
            <a:ext cx="10055781"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p:txBody>
          <a:bodyPr/>
          <a:lstStyle>
            <a:lvl1pPr>
              <a:defRPr/>
            </a:lvl1pPr>
          </a:lstStyle>
          <a:p>
            <a:fld id="{54643324-7AA6-426F-BEF1-580B558BBE66}" type="slidenum">
              <a:rPr lang="en-US" altLang="en-US"/>
              <a:pPr/>
              <a:t>‹#›</a:t>
            </a:fld>
            <a:endParaRPr lang="en-US" altLang="en-US"/>
          </a:p>
        </p:txBody>
      </p:sp>
    </p:spTree>
    <p:extLst>
      <p:ext uri="{BB962C8B-B14F-4D97-AF65-F5344CB8AC3E}">
        <p14:creationId xmlns:p14="http://schemas.microsoft.com/office/powerpoint/2010/main" val="411863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588" y="1589567"/>
            <a:ext cx="518025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8186" y="1589567"/>
            <a:ext cx="518025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104F9F92-E06E-4F5B-BCB5-7C40261BD164}" type="slidenum">
              <a:rPr lang="en-US" altLang="en-US"/>
              <a:pPr/>
              <a:t>‹#›</a:t>
            </a:fld>
            <a:endParaRPr lang="en-US" altLang="en-US"/>
          </a:p>
        </p:txBody>
      </p:sp>
    </p:spTree>
    <p:extLst>
      <p:ext uri="{BB962C8B-B14F-4D97-AF65-F5344CB8AC3E}">
        <p14:creationId xmlns:p14="http://schemas.microsoft.com/office/powerpoint/2010/main" val="167785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015" y="152401"/>
            <a:ext cx="10157354"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588" y="2438400"/>
            <a:ext cx="5180251"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399133" y="2438400"/>
            <a:ext cx="5180251"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588" y="1752600"/>
            <a:ext cx="5180251"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399133" y="1752600"/>
            <a:ext cx="5180251"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p:txBody>
          <a:bodyPr/>
          <a:lstStyle>
            <a:lvl1pPr>
              <a:defRPr/>
            </a:lvl1pPr>
          </a:lstStyle>
          <a:p>
            <a:fld id="{08C219D3-534A-4058-A1C5-70262C90BC72}" type="slidenum">
              <a:rPr lang="en-US" altLang="en-US"/>
              <a:pPr/>
              <a:t>‹#›</a:t>
            </a:fld>
            <a:endParaRPr lang="en-US" altLang="en-US"/>
          </a:p>
        </p:txBody>
      </p:sp>
    </p:spTree>
    <p:extLst>
      <p:ext uri="{BB962C8B-B14F-4D97-AF65-F5344CB8AC3E}">
        <p14:creationId xmlns:p14="http://schemas.microsoft.com/office/powerpoint/2010/main" val="239967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589" y="152401"/>
            <a:ext cx="10033924"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p:txBody>
          <a:bodyPr/>
          <a:lstStyle>
            <a:lvl1pPr>
              <a:defRPr/>
            </a:lvl1pPr>
          </a:lstStyle>
          <a:p>
            <a:fld id="{56FC71DD-EDD4-4B9C-99EC-BE786A8502BB}" type="slidenum">
              <a:rPr lang="en-US" altLang="en-US"/>
              <a:pPr/>
              <a:t>‹#›</a:t>
            </a:fld>
            <a:endParaRPr lang="en-US" altLang="en-US"/>
          </a:p>
        </p:txBody>
      </p:sp>
    </p:spTree>
    <p:extLst>
      <p:ext uri="{BB962C8B-B14F-4D97-AF65-F5344CB8AC3E}">
        <p14:creationId xmlns:p14="http://schemas.microsoft.com/office/powerpoint/2010/main" val="191750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93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1"/>
            <a:ext cx="10055781"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589" y="1752600"/>
            <a:ext cx="2133044"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8780" y="1752600"/>
            <a:ext cx="8532178"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p:txBody>
          <a:bodyPr/>
          <a:lstStyle>
            <a:lvl1pPr>
              <a:defRPr/>
            </a:lvl1pPr>
          </a:lstStyle>
          <a:p>
            <a:fld id="{AF9F8CA1-169A-44C8-B8F6-C79478FEA716}" type="slidenum">
              <a:rPr lang="en-US" altLang="en-US"/>
              <a:pPr/>
              <a:t>‹#›</a:t>
            </a:fld>
            <a:endParaRPr lang="en-US" altLang="en-US"/>
          </a:p>
        </p:txBody>
      </p:sp>
    </p:spTree>
    <p:extLst>
      <p:ext uri="{BB962C8B-B14F-4D97-AF65-F5344CB8AC3E}">
        <p14:creationId xmlns:p14="http://schemas.microsoft.com/office/powerpoint/2010/main" val="128585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12697" y="4572001"/>
            <a:ext cx="12188825"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6" y="4664075"/>
            <a:ext cx="195105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8981" y="4654550"/>
            <a:ext cx="10129844"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29898" y="1"/>
            <a:ext cx="1333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044" y="4648200"/>
            <a:ext cx="975106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226" y="0"/>
            <a:ext cx="10108599"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29897" cy="663575"/>
          </a:xfrm>
        </p:spPr>
        <p:txBody>
          <a:bodyPr/>
          <a:lstStyle>
            <a:lvl1pPr>
              <a:defRPr sz="2800"/>
            </a:lvl1pPr>
          </a:lstStyle>
          <a:p>
            <a:fld id="{CD77E13C-C6E8-4754-A5FB-A21A39923F57}" type="slidenum">
              <a:rPr lang="en-US" altLang="en-US"/>
              <a:pPr/>
              <a:t>‹#›</a:t>
            </a:fld>
            <a:endParaRPr lang="en-US" altLang="en-US"/>
          </a:p>
        </p:txBody>
      </p:sp>
    </p:spTree>
    <p:extLst>
      <p:ext uri="{BB962C8B-B14F-4D97-AF65-F5344CB8AC3E}">
        <p14:creationId xmlns:p14="http://schemas.microsoft.com/office/powerpoint/2010/main" val="156947094"/>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1"/>
            <a:ext cx="10055781"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defRPr/>
            </a:lvl1pPr>
          </a:lstStyle>
          <a:p>
            <a:fld id="{5FB6B501-2D02-4528-A7AD-AD57198DB659}" type="slidenum">
              <a:rPr lang="en-US" altLang="en-US"/>
              <a:pPr/>
              <a:t>‹#›</a:t>
            </a:fld>
            <a:endParaRPr lang="en-US" altLang="en-US"/>
          </a:p>
        </p:txBody>
      </p:sp>
    </p:spTree>
    <p:extLst>
      <p:ext uri="{BB962C8B-B14F-4D97-AF65-F5344CB8AC3E}">
        <p14:creationId xmlns:p14="http://schemas.microsoft.com/office/powerpoint/2010/main" val="243265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588" y="152401"/>
            <a:ext cx="10055781"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6821" y="1235075"/>
            <a:ext cx="10868369"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white">
          <a:xfrm>
            <a:off x="0" y="990600"/>
            <a:ext cx="12188825"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p:cNvSpPr/>
          <p:nvPr/>
        </p:nvSpPr>
        <p:spPr>
          <a:xfrm>
            <a:off x="0" y="99060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ctangle 8"/>
          <p:cNvSpPr/>
          <p:nvPr/>
        </p:nvSpPr>
        <p:spPr>
          <a:xfrm>
            <a:off x="787195" y="990600"/>
            <a:ext cx="1140163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p:cNvSpPr>
            <a:spLocks noGrp="1"/>
          </p:cNvSpPr>
          <p:nvPr>
            <p:ph type="sldNum" sz="quarter" idx="4"/>
          </p:nvPr>
        </p:nvSpPr>
        <p:spPr>
          <a:xfrm>
            <a:off x="0" y="982664"/>
            <a:ext cx="711015"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F550DF30-CD1E-4CD6-AAFF-3D1C34759719}" type="slidenum">
              <a:rPr lang="en-US" altLang="en-US"/>
              <a:pPr/>
              <a:t>‹#›</a:t>
            </a:fld>
            <a:endParaRPr lang="en-US" altLang="en-US"/>
          </a:p>
        </p:txBody>
      </p:sp>
      <p:pic>
        <p:nvPicPr>
          <p:cNvPr id="1032" name="Picture 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68369" y="76200"/>
            <a:ext cx="1320456"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p:cNvSpPr txBox="1">
            <a:spLocks/>
          </p:cNvSpPr>
          <p:nvPr/>
        </p:nvSpPr>
        <p:spPr>
          <a:xfrm>
            <a:off x="812588" y="6248401"/>
            <a:ext cx="7313295"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a:t>
            </a:r>
            <a:r>
              <a:rPr lang="en-US" sz="1050" dirty="0" smtClean="0">
                <a:solidFill>
                  <a:schemeClr val="accent2"/>
                </a:solidFill>
              </a:rPr>
              <a:t>2023.</a:t>
            </a:r>
            <a:endParaRPr lang="en-US" sz="1050" dirty="0">
              <a:solidFill>
                <a:schemeClr val="accent2"/>
              </a:solidFill>
            </a:endParaRPr>
          </a:p>
        </p:txBody>
      </p:sp>
      <p:sp>
        <p:nvSpPr>
          <p:cNvPr id="12" name="Rectangle 11"/>
          <p:cNvSpPr/>
          <p:nvPr/>
        </p:nvSpPr>
        <p:spPr>
          <a:xfrm flipV="1">
            <a:off x="812588" y="6202364"/>
            <a:ext cx="10868369"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0045" y="6248401"/>
            <a:ext cx="2640912"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3/13/2023</a:t>
            </a:fld>
            <a:endParaRPr lang="en-US" sz="1050" dirty="0">
              <a:solidFill>
                <a:schemeClr val="accent2"/>
              </a:solidFill>
            </a:endParaRPr>
          </a:p>
        </p:txBody>
      </p:sp>
    </p:spTree>
    <p:extLst>
      <p:ext uri="{BB962C8B-B14F-4D97-AF65-F5344CB8AC3E}">
        <p14:creationId xmlns:p14="http://schemas.microsoft.com/office/powerpoint/2010/main" val="4208139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a:t>
            </a:r>
            <a:endParaRPr lang="en-US" dirty="0"/>
          </a:p>
        </p:txBody>
      </p:sp>
      <p:sp>
        <p:nvSpPr>
          <p:cNvPr id="3" name="Subtitle 2"/>
          <p:cNvSpPr>
            <a:spLocks noGrp="1"/>
          </p:cNvSpPr>
          <p:nvPr>
            <p:ph type="subTitle" idx="1"/>
          </p:nvPr>
        </p:nvSpPr>
        <p:spPr/>
        <p:txBody>
          <a:bodyPr/>
          <a:lstStyle/>
          <a:p>
            <a:r>
              <a:rPr lang="en-US" dirty="0" smtClean="0"/>
              <a:t>SESSION 3</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Wingdings" panose="05000000000000000000" pitchFamily="2" charset="2"/>
              <a:buChar char="v"/>
            </a:pPr>
            <a:r>
              <a:rPr lang="en-US" sz="1800" dirty="0"/>
              <a:t>USING FORMS </a:t>
            </a:r>
            <a:endParaRPr lang="en-US" sz="1800" dirty="0" smtClean="0"/>
          </a:p>
          <a:p>
            <a:pPr>
              <a:buFont typeface="Arial" panose="020B0604020202020204" pitchFamily="34" charset="0"/>
              <a:buChar char="•"/>
            </a:pPr>
            <a:r>
              <a:rPr lang="en-US" sz="1800" dirty="0"/>
              <a:t>Forms, like datasheets, can be used for viewing and editing data. However, they can also be used to present data in a more attractive format. Forms are usually designed to display all the fields for a single record within the form window, eliminating the need to scroll. You can also display data from related tables in one form. Since forms are objects through which you or other users can add, edit, or display the data stored in your Access database, the design of your form is an important aspect. If you database is going to be used by multiple users, well-designed forms is essential for efficiency and data entry accuracy. </a:t>
            </a:r>
            <a:endParaRPr lang="en-US" sz="1800" dirty="0" smtClean="0"/>
          </a:p>
          <a:p>
            <a:pPr>
              <a:buFont typeface="Wingdings" panose="05000000000000000000" pitchFamily="2" charset="2"/>
              <a:buChar char="v"/>
            </a:pPr>
            <a:r>
              <a:rPr lang="en-US" sz="1800" dirty="0"/>
              <a:t>USING THE FORM BUTTON </a:t>
            </a:r>
            <a:endParaRPr lang="en-US" sz="1800" dirty="0" smtClean="0"/>
          </a:p>
          <a:p>
            <a:pPr>
              <a:buFont typeface="Arial" panose="020B0604020202020204" pitchFamily="34" charset="0"/>
              <a:buChar char="•"/>
            </a:pPr>
            <a:r>
              <a:rPr lang="en-US" sz="1800" dirty="0"/>
              <a:t>The fastest way to create a form is to use the </a:t>
            </a:r>
            <a:r>
              <a:rPr lang="en-US" sz="1800" b="1" dirty="0"/>
              <a:t>Form </a:t>
            </a:r>
            <a:r>
              <a:rPr lang="en-US" sz="1800" dirty="0"/>
              <a:t>button on the </a:t>
            </a:r>
            <a:r>
              <a:rPr lang="en-US" sz="1800" b="1" dirty="0"/>
              <a:t>CREATE </a:t>
            </a:r>
            <a:r>
              <a:rPr lang="en-US" sz="1800" dirty="0"/>
              <a:t>tab. The </a:t>
            </a:r>
            <a:r>
              <a:rPr lang="en-US" sz="1800" b="1" dirty="0"/>
              <a:t>Form </a:t>
            </a:r>
            <a:r>
              <a:rPr lang="en-US" sz="1800" dirty="0"/>
              <a:t>button automatically creates a simple form from the selected table or query, without needing any input. However, you must select a table or query before </a:t>
            </a:r>
            <a:r>
              <a:rPr lang="en-US" sz="1800" dirty="0" err="1"/>
              <a:t>AutoForm</a:t>
            </a:r>
            <a:r>
              <a:rPr lang="en-US" sz="1800" dirty="0"/>
              <a:t> can create the form. All fields in the table or query will appear on the form, and the title of the form is the name of the table or query. </a:t>
            </a:r>
          </a:p>
          <a:p>
            <a:pPr>
              <a:buFont typeface="Arial" panose="020B0604020202020204" pitchFamily="34" charset="0"/>
              <a:buChar char="•"/>
            </a:pPr>
            <a:r>
              <a:rPr lang="en-US" sz="1800" dirty="0"/>
              <a:t>The form is not saved automatically. When you close the form for the first time, Access prompts you to save it. </a:t>
            </a:r>
            <a:endParaRPr lang="en-US" sz="1800" dirty="0" smtClean="0"/>
          </a:p>
          <a:p>
            <a:pPr>
              <a:buFont typeface="Arial" panose="020B0604020202020204" pitchFamily="34" charset="0"/>
              <a:buChar char="•"/>
            </a:pPr>
            <a:r>
              <a:rPr lang="en-US" sz="1800" dirty="0"/>
              <a:t>Navigating records in a form is similar to navigating records in </a:t>
            </a:r>
            <a:r>
              <a:rPr lang="en-US" sz="1800" b="1" dirty="0"/>
              <a:t>Datasheet </a:t>
            </a:r>
            <a:r>
              <a:rPr lang="en-US" sz="1800" dirty="0"/>
              <a:t>view. You can use the navigation buttons at the bottom of the window to display records in a form. </a:t>
            </a:r>
            <a:endParaRPr lang="en-US" sz="1800" dirty="0"/>
          </a:p>
        </p:txBody>
      </p:sp>
      <p:sp>
        <p:nvSpPr>
          <p:cNvPr id="2" name="Title 1"/>
          <p:cNvSpPr>
            <a:spLocks noGrp="1"/>
          </p:cNvSpPr>
          <p:nvPr>
            <p:ph type="title"/>
          </p:nvPr>
        </p:nvSpPr>
        <p:spPr/>
        <p:txBody>
          <a:bodyPr/>
          <a:lstStyle/>
          <a:p>
            <a:pPr algn="ctr"/>
            <a:r>
              <a:rPr lang="en-US" dirty="0"/>
              <a:t>CREATING BASIC FORMS </a:t>
            </a: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v"/>
            </a:pPr>
            <a:r>
              <a:rPr lang="en-US" sz="1800" dirty="0"/>
              <a:t>ADDING A RECORD USING A FORM </a:t>
            </a:r>
            <a:endParaRPr lang="en-US" sz="1800" dirty="0" smtClean="0"/>
          </a:p>
          <a:p>
            <a:pPr>
              <a:buFont typeface="Arial" panose="020B0604020202020204" pitchFamily="34" charset="0"/>
              <a:buChar char="•"/>
            </a:pPr>
            <a:r>
              <a:rPr lang="en-US" sz="1800" dirty="0"/>
              <a:t>Forms are frequently used to add records to one or more tables. It can be easier to work in a well-designed form than in the underlying table because forms are usually designed to display all the fields for a single record within the form window, eliminating the need to scroll. </a:t>
            </a:r>
            <a:endParaRPr lang="en-US" sz="1800" dirty="0" smtClean="0"/>
          </a:p>
          <a:p>
            <a:pPr>
              <a:buFont typeface="Wingdings" panose="05000000000000000000" pitchFamily="2" charset="2"/>
              <a:buChar char="v"/>
            </a:pPr>
            <a:r>
              <a:rPr lang="en-US" sz="1800" dirty="0"/>
              <a:t>USING THE FORM WIZARD </a:t>
            </a:r>
            <a:endParaRPr lang="en-US" sz="1800" dirty="0" smtClean="0"/>
          </a:p>
          <a:p>
            <a:pPr>
              <a:buFont typeface="Arial" panose="020B0604020202020204" pitchFamily="34" charset="0"/>
              <a:buChar char="•"/>
            </a:pPr>
            <a:r>
              <a:rPr lang="en-US" sz="1800" dirty="0"/>
              <a:t>You can use the </a:t>
            </a:r>
            <a:r>
              <a:rPr lang="en-US" sz="1800" b="1" dirty="0"/>
              <a:t>Form Wizard </a:t>
            </a:r>
            <a:r>
              <a:rPr lang="en-US" sz="1800" dirty="0"/>
              <a:t>to quickly and easily create a form. The Form Wizard guides you through the process. First, you must choose the table or query on which you want to base the form, and then you can select the fields you want to include. Next, you select the desired type of form layout: columnar, tabular, datasheet, justified, </a:t>
            </a:r>
            <a:r>
              <a:rPr lang="en-US" sz="1800" b="1" dirty="0"/>
              <a:t>PivotTable</a:t>
            </a:r>
            <a:r>
              <a:rPr lang="en-US" sz="1800" dirty="0"/>
              <a:t>, or </a:t>
            </a:r>
            <a:r>
              <a:rPr lang="en-US" sz="1800" b="1" dirty="0"/>
              <a:t>PivotChart</a:t>
            </a:r>
            <a:r>
              <a:rPr lang="en-US" sz="1800" dirty="0"/>
              <a:t>. You can then select a style from a variety of predefined styles provided by Access. Finally, you must name the form. </a:t>
            </a:r>
            <a:endParaRPr lang="en-US" sz="1800" dirty="0" smtClean="0"/>
          </a:p>
          <a:p>
            <a:pPr>
              <a:buFont typeface="Arial" panose="020B0604020202020204" pitchFamily="34" charset="0"/>
              <a:buChar char="•"/>
            </a:pPr>
            <a:r>
              <a:rPr lang="en-US" sz="1800" dirty="0"/>
              <a:t>Forms can extract information from a query as well as from a table. If the query </a:t>
            </a:r>
            <a:r>
              <a:rPr lang="en-US" sz="1800" dirty="0" err="1"/>
              <a:t>recordset</a:t>
            </a:r>
            <a:r>
              <a:rPr lang="en-US" sz="1800" dirty="0"/>
              <a:t> cannot be updated, you will not be able to edit the form or add records to it. Nevertheless, a form can be used to present query data in a more attractive manner. </a:t>
            </a:r>
            <a:endParaRPr lang="en-US" sz="1800" dirty="0" smtClean="0"/>
          </a:p>
          <a:p>
            <a:pPr>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pPr algn="ctr"/>
            <a:r>
              <a:rPr lang="en-US" dirty="0"/>
              <a:t>CREATING BASIC FORMS </a:t>
            </a:r>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11</a:t>
            </a:fld>
            <a:endParaRPr lang="en-US" altLang="en-US"/>
          </a:p>
        </p:txBody>
      </p:sp>
    </p:spTree>
    <p:extLst>
      <p:ext uri="{BB962C8B-B14F-4D97-AF65-F5344CB8AC3E}">
        <p14:creationId xmlns:p14="http://schemas.microsoft.com/office/powerpoint/2010/main" val="131637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700" dirty="0"/>
              <a:t>UNDERSTANDING CONTROLS </a:t>
            </a:r>
            <a:endParaRPr lang="en-US" sz="1700" dirty="0" smtClean="0"/>
          </a:p>
          <a:p>
            <a:pPr>
              <a:buFont typeface="Arial" panose="020B0604020202020204" pitchFamily="34" charset="0"/>
              <a:buChar char="•"/>
            </a:pPr>
            <a:r>
              <a:rPr lang="en-US" sz="1700" dirty="0"/>
              <a:t>Controls are the parts of a form or report that you use to enter, edit, or display data. For example, a text box is a popular control for displaying data on reports, or for entering and displaying data on forms. Other popular controls include command buttons, check boxes, and combo boxes (drop-down lists). The most frequently used control is the text box, but other controls include command buttons, labels, check boxes, and </a:t>
            </a:r>
            <a:r>
              <a:rPr lang="en-US" sz="1700" dirty="0" err="1"/>
              <a:t>subform</a:t>
            </a:r>
            <a:r>
              <a:rPr lang="en-US" sz="1700" dirty="0"/>
              <a:t>/</a:t>
            </a:r>
            <a:r>
              <a:rPr lang="en-US" sz="1700" dirty="0" err="1"/>
              <a:t>subreport</a:t>
            </a:r>
            <a:r>
              <a:rPr lang="en-US" sz="1700" dirty="0"/>
              <a:t> controls. </a:t>
            </a:r>
            <a:endParaRPr lang="en-US" sz="1700" dirty="0" smtClean="0"/>
          </a:p>
          <a:p>
            <a:pPr marL="0" indent="0">
              <a:buNone/>
            </a:pPr>
            <a:r>
              <a:rPr lang="en-US" sz="1700" dirty="0"/>
              <a:t>Controls can be bound, unbound, or calculated. </a:t>
            </a:r>
            <a:endParaRPr lang="en-US" sz="1700" dirty="0" smtClean="0"/>
          </a:p>
          <a:p>
            <a:r>
              <a:rPr lang="en-US" sz="1700" b="1" dirty="0"/>
              <a:t>Bound control</a:t>
            </a:r>
            <a:r>
              <a:rPr lang="en-US" sz="1700" dirty="0"/>
              <a:t>: A control whose source of data is a field in a table or query is called a bound control. You use bound controls to display values that come from fields in your database. For example, a text box that displays an employee's last name might get this information from the Last Name field in the Employees table. </a:t>
            </a:r>
          </a:p>
          <a:p>
            <a:r>
              <a:rPr lang="en-US" sz="1700" b="1" dirty="0"/>
              <a:t>Unbound control</a:t>
            </a:r>
            <a:r>
              <a:rPr lang="en-US" sz="1700" dirty="0"/>
              <a:t>: A control that doesn't have a source of data (such as a field or expression) is called an unbound control. You use unbound controls to display information, pictures, lines or rectangles. For example, a label that displays the title of a form is an unbound control. </a:t>
            </a:r>
          </a:p>
          <a:p>
            <a:r>
              <a:rPr lang="en-US" sz="1700" b="1" dirty="0"/>
              <a:t>Calculated control</a:t>
            </a:r>
            <a:r>
              <a:rPr lang="en-US" sz="1700" dirty="0"/>
              <a:t>: A control, whose source of data is an expression, rather than a field, is called a calculated control. You specify the value that you want to use as the source of data in the control by defining an expression. For example, the following expression calculates the price of an item with a 25 percent discount by multiplying the value in the Unit Price field by a constant value (0.75). </a:t>
            </a:r>
            <a:r>
              <a:rPr lang="en-US" sz="1700" dirty="0" smtClean="0"/>
              <a:t> =[</a:t>
            </a:r>
            <a:r>
              <a:rPr lang="en-US" sz="1700" dirty="0"/>
              <a:t>Unit Price] * 0.75 </a:t>
            </a:r>
            <a:endParaRPr lang="en-US" sz="1700" dirty="0"/>
          </a:p>
        </p:txBody>
      </p:sp>
      <p:sp>
        <p:nvSpPr>
          <p:cNvPr id="3" name="Title 2"/>
          <p:cNvSpPr>
            <a:spLocks noGrp="1"/>
          </p:cNvSpPr>
          <p:nvPr>
            <p:ph type="title"/>
          </p:nvPr>
        </p:nvSpPr>
        <p:spPr/>
        <p:txBody>
          <a:bodyPr/>
          <a:lstStyle/>
          <a:p>
            <a:pPr algn="ctr"/>
            <a:r>
              <a:rPr lang="en-US" dirty="0"/>
              <a:t>USING DESIGN VIEW </a:t>
            </a:r>
            <a:endParaRPr lang="en-US" dirty="0"/>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12</a:t>
            </a:fld>
            <a:endParaRPr lang="en-US" altLang="en-US"/>
          </a:p>
        </p:txBody>
      </p:sp>
    </p:spTree>
    <p:extLst>
      <p:ext uri="{BB962C8B-B14F-4D97-AF65-F5344CB8AC3E}">
        <p14:creationId xmlns:p14="http://schemas.microsoft.com/office/powerpoint/2010/main" val="124783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v"/>
            </a:pPr>
            <a:r>
              <a:rPr lang="en-US" sz="2000" dirty="0"/>
              <a:t>ADDING A FORM HEADER AND FOOTER TEXT USING THE LABEL CONTROL </a:t>
            </a:r>
            <a:endParaRPr lang="en-US" sz="2000" dirty="0" smtClean="0"/>
          </a:p>
          <a:p>
            <a:pPr>
              <a:buFont typeface="Wingdings" panose="05000000000000000000" pitchFamily="2" charset="2"/>
              <a:buChar char="§"/>
            </a:pPr>
            <a:r>
              <a:rPr lang="en-US" sz="2000" dirty="0"/>
              <a:t>The </a:t>
            </a:r>
            <a:r>
              <a:rPr lang="en-US" sz="2000" b="1" dirty="0"/>
              <a:t>Form Header </a:t>
            </a:r>
            <a:r>
              <a:rPr lang="en-US" sz="2000" dirty="0"/>
              <a:t>and </a:t>
            </a:r>
            <a:r>
              <a:rPr lang="en-US" sz="2000" b="1" dirty="0"/>
              <a:t>Form Footer </a:t>
            </a:r>
            <a:r>
              <a:rPr lang="en-US" sz="2000" dirty="0"/>
              <a:t>sections let you add titles, instructions, command buttons, and other controls to the top and bottom of your form, respectively. </a:t>
            </a:r>
            <a:endParaRPr lang="en-US" sz="2000" dirty="0" smtClean="0"/>
          </a:p>
          <a:p>
            <a:pPr>
              <a:buFont typeface="Wingdings" panose="05000000000000000000" pitchFamily="2" charset="2"/>
              <a:buChar char="§"/>
            </a:pPr>
            <a:r>
              <a:rPr lang="en-US" sz="2000" dirty="0" smtClean="0"/>
              <a:t>Controls </a:t>
            </a:r>
            <a:r>
              <a:rPr lang="en-US" sz="2000" dirty="0"/>
              <a:t>placed in the </a:t>
            </a:r>
            <a:r>
              <a:rPr lang="en-US" sz="2000" b="1" dirty="0"/>
              <a:t>Form Header </a:t>
            </a:r>
            <a:r>
              <a:rPr lang="en-US" sz="2000" dirty="0"/>
              <a:t>and </a:t>
            </a:r>
            <a:r>
              <a:rPr lang="en-US" sz="2000" b="1" dirty="0"/>
              <a:t>Form Footer </a:t>
            </a:r>
            <a:r>
              <a:rPr lang="en-US" sz="2000" dirty="0"/>
              <a:t>sections remain on the screen whenever the form is displayed in </a:t>
            </a:r>
            <a:r>
              <a:rPr lang="en-US" sz="2000" b="1" dirty="0"/>
              <a:t>Form </a:t>
            </a:r>
            <a:r>
              <a:rPr lang="en-US" sz="2000" dirty="0"/>
              <a:t>view or </a:t>
            </a:r>
            <a:r>
              <a:rPr lang="en-US" sz="2000" b="1" dirty="0"/>
              <a:t>Layout </a:t>
            </a:r>
            <a:r>
              <a:rPr lang="en-US" sz="2000" dirty="0"/>
              <a:t>view; they do not change when the contents of the </a:t>
            </a:r>
            <a:r>
              <a:rPr lang="en-US" sz="2000" b="1" dirty="0"/>
              <a:t>Detail </a:t>
            </a:r>
            <a:r>
              <a:rPr lang="en-US" sz="2000" dirty="0"/>
              <a:t>section change as you navigate from one record to another record. </a:t>
            </a:r>
            <a:endParaRPr lang="en-US" sz="2000" dirty="0" smtClean="0"/>
          </a:p>
          <a:p>
            <a:pPr>
              <a:buFont typeface="Wingdings" panose="05000000000000000000" pitchFamily="2" charset="2"/>
              <a:buChar char="§"/>
            </a:pPr>
            <a:r>
              <a:rPr lang="en-US" sz="2000" dirty="0"/>
              <a:t>You use unbound controls to display information, pictures, lines or rectangles. For example, a label that displays the title of a form is an unbound control. </a:t>
            </a:r>
            <a:endParaRPr lang="en-US" sz="2000" dirty="0" smtClean="0"/>
          </a:p>
          <a:p>
            <a:pPr>
              <a:buFont typeface="Wingdings" panose="05000000000000000000" pitchFamily="2" charset="2"/>
              <a:buChar char="§"/>
            </a:pPr>
            <a:r>
              <a:rPr lang="en-US" sz="2000" dirty="0"/>
              <a:t>You can undo the changes made to the unbound controls by using the </a:t>
            </a:r>
            <a:r>
              <a:rPr lang="en-US" sz="2000" b="1" dirty="0"/>
              <a:t>Undo </a:t>
            </a:r>
            <a:r>
              <a:rPr lang="en-US" sz="2000" dirty="0"/>
              <a:t>and the </a:t>
            </a:r>
            <a:r>
              <a:rPr lang="en-US" sz="2000" b="1" dirty="0"/>
              <a:t>Redo </a:t>
            </a:r>
            <a:r>
              <a:rPr lang="en-US" sz="2000" dirty="0"/>
              <a:t>commands present in the Quick Access Toolbar. </a:t>
            </a:r>
            <a:endParaRPr lang="en-US" sz="2000" dirty="0" smtClean="0"/>
          </a:p>
          <a:p>
            <a:pPr>
              <a:buFont typeface="Wingdings" panose="05000000000000000000" pitchFamily="2" charset="2"/>
              <a:buChar char="§"/>
            </a:pPr>
            <a:r>
              <a:rPr lang="en-US" sz="2000" dirty="0"/>
              <a:t>When you create a new form and save it, Access prompts you for a form name. If you make any changes to the form after assigning a name, simply click the </a:t>
            </a:r>
            <a:r>
              <a:rPr lang="en-US" sz="2000" b="1" dirty="0"/>
              <a:t>FILE </a:t>
            </a:r>
            <a:r>
              <a:rPr lang="en-US" sz="2000" dirty="0"/>
              <a:t>tab and choose </a:t>
            </a:r>
            <a:r>
              <a:rPr lang="en-US" sz="2000" b="1" dirty="0"/>
              <a:t>Save </a:t>
            </a:r>
            <a:r>
              <a:rPr lang="en-US" sz="2000" dirty="0"/>
              <a:t>to save the changes made. You can also click on the </a:t>
            </a:r>
            <a:r>
              <a:rPr lang="en-US" sz="2000" b="1" dirty="0"/>
              <a:t>Save </a:t>
            </a:r>
            <a:r>
              <a:rPr lang="en-US" sz="2000" dirty="0"/>
              <a:t>button in the </a:t>
            </a:r>
            <a:r>
              <a:rPr lang="en-US" sz="2000" b="1" dirty="0"/>
              <a:t>Quick Access Toolbar</a:t>
            </a:r>
            <a:r>
              <a:rPr lang="en-US" sz="2000" dirty="0"/>
              <a:t>. </a:t>
            </a:r>
            <a:endParaRPr lang="en-US" sz="2000" dirty="0" smtClean="0"/>
          </a:p>
        </p:txBody>
      </p:sp>
      <p:sp>
        <p:nvSpPr>
          <p:cNvPr id="3" name="Title 2"/>
          <p:cNvSpPr>
            <a:spLocks noGrp="1"/>
          </p:cNvSpPr>
          <p:nvPr>
            <p:ph type="title"/>
          </p:nvPr>
        </p:nvSpPr>
        <p:spPr/>
        <p:txBody>
          <a:bodyPr/>
          <a:lstStyle/>
          <a:p>
            <a:pPr algn="ctr"/>
            <a:r>
              <a:rPr lang="en-US" dirty="0"/>
              <a:t>USING DESIGN VIEW </a:t>
            </a:r>
          </a:p>
        </p:txBody>
      </p:sp>
      <p:sp>
        <p:nvSpPr>
          <p:cNvPr id="4" name="Slide Number Placeholder 3"/>
          <p:cNvSpPr>
            <a:spLocks noGrp="1"/>
          </p:cNvSpPr>
          <p:nvPr>
            <p:ph type="sldNum" sz="quarter" idx="10"/>
          </p:nvPr>
        </p:nvSpPr>
        <p:spPr/>
        <p:txBody>
          <a:bodyPr>
            <a:normAutofit fontScale="77500" lnSpcReduction="20000"/>
          </a:bodyPr>
          <a:lstStyle/>
          <a:p>
            <a:fld id="{54643324-7AA6-426F-BEF1-580B558BBE66}" type="slidenum">
              <a:rPr lang="en-US" altLang="en-US" smtClean="0"/>
              <a:pPr/>
              <a:t>13</a:t>
            </a:fld>
            <a:endParaRPr lang="en-US" altLang="en-US"/>
          </a:p>
        </p:txBody>
      </p:sp>
    </p:spTree>
    <p:extLst>
      <p:ext uri="{BB962C8B-B14F-4D97-AF65-F5344CB8AC3E}">
        <p14:creationId xmlns:p14="http://schemas.microsoft.com/office/powerpoint/2010/main" val="249672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YOUR TIME</a:t>
            </a:r>
            <a:endParaRPr lang="en-US" dirty="0"/>
          </a:p>
        </p:txBody>
      </p:sp>
      <p:sp>
        <p:nvSpPr>
          <p:cNvPr id="3" name="Subtitle 2"/>
          <p:cNvSpPr>
            <a:spLocks noGrp="1"/>
          </p:cNvSpPr>
          <p:nvPr>
            <p:ph type="subTitle" idx="1"/>
          </p:nvPr>
        </p:nvSpPr>
        <p:spPr/>
        <p:txBody>
          <a:bodyPr/>
          <a:lstStyle/>
          <a:p>
            <a:r>
              <a:rPr lang="en-US" dirty="0" smtClean="0"/>
              <a:t>JONATHAN WALLAS</a:t>
            </a:r>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
          </p:nvPr>
        </p:nvSpPr>
        <p:spPr/>
        <p:txBody>
          <a:bodyPr/>
          <a:lstStyle/>
          <a:p>
            <a:pPr>
              <a:buFont typeface="Wingdings" panose="05000000000000000000" pitchFamily="2" charset="2"/>
              <a:buChar char="Ø"/>
            </a:pPr>
            <a:r>
              <a:rPr lang="en-US" dirty="0"/>
              <a:t>USING COMPARISON OPERATORS </a:t>
            </a:r>
            <a:endParaRPr lang="en-US" dirty="0" smtClean="0"/>
          </a:p>
          <a:p>
            <a:r>
              <a:rPr lang="en-US" dirty="0"/>
              <a:t>An operator is a sign or symbol that specifies the type of calculation to perform within an expression. There are mathematical, comparison, logical, and reference operators. </a:t>
            </a:r>
          </a:p>
          <a:p>
            <a:r>
              <a:rPr lang="en-US" dirty="0"/>
              <a:t>Comparison operators are used for comparing values and return true or false depending upon the data in the table. </a:t>
            </a:r>
            <a:endParaRPr lang="en-US" dirty="0" smtClean="0"/>
          </a:p>
          <a:p>
            <a:endParaRPr lang="en-US" dirty="0"/>
          </a:p>
        </p:txBody>
      </p:sp>
      <p:sp>
        <p:nvSpPr>
          <p:cNvPr id="13" name="Title 12"/>
          <p:cNvSpPr>
            <a:spLocks noGrp="1"/>
          </p:cNvSpPr>
          <p:nvPr>
            <p:ph type="title"/>
          </p:nvPr>
        </p:nvSpPr>
        <p:spPr/>
        <p:txBody>
          <a:bodyPr/>
          <a:lstStyle/>
          <a:p>
            <a:pPr algn="ctr"/>
            <a:r>
              <a:rPr lang="en-US" b="1" dirty="0"/>
              <a:t>USING OPERATORS IN QUERIES </a:t>
            </a:r>
            <a:endParaRPr lang="en-US" dirty="0"/>
          </a:p>
        </p:txBody>
      </p:sp>
      <p:pic>
        <p:nvPicPr>
          <p:cNvPr id="2" name="Picture 1"/>
          <p:cNvPicPr>
            <a:picLocks noChangeAspect="1"/>
          </p:cNvPicPr>
          <p:nvPr/>
        </p:nvPicPr>
        <p:blipFill rotWithShape="1">
          <a:blip r:embed="rId2"/>
          <a:srcRect l="22493" t="18865" r="20618" b="50000"/>
          <a:stretch/>
        </p:blipFill>
        <p:spPr>
          <a:xfrm>
            <a:off x="4418012" y="4495800"/>
            <a:ext cx="6934200" cy="2133600"/>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nSpc>
                <a:spcPct val="100000"/>
              </a:lnSpc>
              <a:buFont typeface="Wingdings" panose="05000000000000000000" pitchFamily="2" charset="2"/>
              <a:buChar char="Ø"/>
            </a:pPr>
            <a:r>
              <a:rPr lang="en-US" sz="1800" dirty="0"/>
              <a:t>USING AN AND CONDITION </a:t>
            </a:r>
            <a:endParaRPr lang="en-US" sz="1800" dirty="0" smtClean="0"/>
          </a:p>
          <a:p>
            <a:pPr>
              <a:lnSpc>
                <a:spcPct val="100000"/>
              </a:lnSpc>
            </a:pPr>
            <a:r>
              <a:rPr lang="en-US" sz="1800" dirty="0"/>
              <a:t>Logical operators (AND, OR, NOT) are used to combine two expressions and return a true, false, or null result. Logical operators are also referred to as Boolean operators. </a:t>
            </a:r>
          </a:p>
          <a:p>
            <a:pPr>
              <a:lnSpc>
                <a:spcPct val="100000"/>
              </a:lnSpc>
            </a:pPr>
            <a:r>
              <a:rPr lang="en-US" sz="1800" dirty="0"/>
              <a:t>The And operator returns True when both the expressions are true. </a:t>
            </a:r>
          </a:p>
          <a:p>
            <a:pPr>
              <a:lnSpc>
                <a:spcPct val="100000"/>
              </a:lnSpc>
            </a:pPr>
            <a:r>
              <a:rPr lang="en-US" sz="1800" dirty="0"/>
              <a:t>Example: </a:t>
            </a:r>
            <a:r>
              <a:rPr lang="en-US" sz="1800" b="1" dirty="0"/>
              <a:t>Joining Date &gt;= 1/1/2011 AND &lt;= 31/12/2011</a:t>
            </a:r>
            <a:r>
              <a:rPr lang="en-US" sz="1800" dirty="0"/>
              <a:t>. This query criteria will display all the details of those employees who joined in the year 2011. </a:t>
            </a:r>
            <a:endParaRPr lang="en-US" sz="1800" dirty="0" smtClean="0"/>
          </a:p>
          <a:p>
            <a:pPr>
              <a:lnSpc>
                <a:spcPct val="100000"/>
              </a:lnSpc>
              <a:buFont typeface="Wingdings" panose="05000000000000000000" pitchFamily="2" charset="2"/>
              <a:buChar char="Ø"/>
            </a:pPr>
            <a:r>
              <a:rPr lang="en-US" sz="1800" dirty="0"/>
              <a:t>USING AN OR </a:t>
            </a:r>
            <a:r>
              <a:rPr lang="en-US" sz="1800" dirty="0" smtClean="0"/>
              <a:t>CONDITION</a:t>
            </a:r>
          </a:p>
          <a:p>
            <a:r>
              <a:rPr lang="en-US" sz="1800" dirty="0"/>
              <a:t>The logical operators are used to combine more than one expression. The “</a:t>
            </a:r>
            <a:r>
              <a:rPr lang="en-US" sz="1800" b="1" dirty="0"/>
              <a:t>Or</a:t>
            </a:r>
            <a:r>
              <a:rPr lang="en-US" sz="1800" dirty="0"/>
              <a:t>” operator returns True when any one of the expressions returns true. The “</a:t>
            </a:r>
            <a:r>
              <a:rPr lang="en-US" sz="1800" b="1" dirty="0"/>
              <a:t>Or</a:t>
            </a:r>
            <a:r>
              <a:rPr lang="en-US" sz="1800" dirty="0"/>
              <a:t>” operator returns false when both the expressions returns false. </a:t>
            </a:r>
          </a:p>
          <a:p>
            <a:r>
              <a:rPr lang="en-US" sz="1800" dirty="0"/>
              <a:t>Example: Country=”USA” OR “UK”. This query criterion will display all the records where the country is either USA or UK. </a:t>
            </a:r>
            <a:r>
              <a:rPr lang="en-US" sz="1800" dirty="0" smtClean="0"/>
              <a:t> </a:t>
            </a:r>
            <a:endParaRPr lang="en-US" sz="1800" dirty="0"/>
          </a:p>
        </p:txBody>
      </p:sp>
      <p:sp>
        <p:nvSpPr>
          <p:cNvPr id="2" name="Title 1"/>
          <p:cNvSpPr>
            <a:spLocks noGrp="1"/>
          </p:cNvSpPr>
          <p:nvPr>
            <p:ph type="title"/>
          </p:nvPr>
        </p:nvSpPr>
        <p:spPr/>
        <p:txBody>
          <a:bodyPr/>
          <a:lstStyle/>
          <a:p>
            <a:pPr algn="ctr"/>
            <a:r>
              <a:rPr lang="en-US" b="1" dirty="0"/>
              <a:t>USING OPERATORS IN QUERIES </a:t>
            </a:r>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a:bodyPr>
          <a:lstStyle/>
          <a:p>
            <a:pPr>
              <a:buFont typeface="Wingdings" panose="05000000000000000000" pitchFamily="2" charset="2"/>
              <a:buChar char="Ø"/>
            </a:pPr>
            <a:r>
              <a:rPr lang="en-US" sz="2000" dirty="0"/>
              <a:t>USING A NOT CONDITION </a:t>
            </a:r>
            <a:endParaRPr lang="en-US" sz="2000" dirty="0" smtClean="0"/>
          </a:p>
          <a:p>
            <a:r>
              <a:rPr lang="en-US" sz="2000" dirty="0"/>
              <a:t>The logical operators are used to combine more than one expression. The “</a:t>
            </a:r>
            <a:r>
              <a:rPr lang="en-US" sz="2000" b="1" dirty="0"/>
              <a:t>Not</a:t>
            </a:r>
            <a:r>
              <a:rPr lang="en-US" sz="2000" dirty="0"/>
              <a:t>” operator is used to exclude records in the query. </a:t>
            </a:r>
          </a:p>
          <a:p>
            <a:r>
              <a:rPr lang="en-US" sz="2000" dirty="0"/>
              <a:t>Example: Country&lt;&gt;”USA”. This query criterion will display all the records where the country is not USA. </a:t>
            </a:r>
            <a:endParaRPr lang="en-US" sz="2000" dirty="0" smtClean="0"/>
          </a:p>
          <a:p>
            <a:pPr>
              <a:buFont typeface="Wingdings" panose="05000000000000000000" pitchFamily="2" charset="2"/>
              <a:buChar char="Ø"/>
            </a:pPr>
            <a:r>
              <a:rPr lang="en-US" sz="2000" dirty="0"/>
              <a:t>USING THE BETWEEN…AND OPERATOR </a:t>
            </a:r>
            <a:endParaRPr lang="en-US" sz="2000" dirty="0" smtClean="0"/>
          </a:p>
          <a:p>
            <a:r>
              <a:rPr lang="en-US" sz="2000" dirty="0"/>
              <a:t>The Between … And operator determines whether the value of an expression falls within a specified range of values or not. </a:t>
            </a:r>
          </a:p>
          <a:p>
            <a:r>
              <a:rPr lang="en-US" sz="2000" dirty="0"/>
              <a:t>For example: You can use </a:t>
            </a:r>
            <a:r>
              <a:rPr lang="en-US" sz="2000" b="1" dirty="0"/>
              <a:t>Between 1000 And 2000 </a:t>
            </a:r>
            <a:r>
              <a:rPr lang="en-US" sz="2000" dirty="0"/>
              <a:t>criteria in the Basic Salary field to display those records that falls within the range or not. </a:t>
            </a:r>
            <a:endParaRPr lang="en-US" sz="2000" dirty="0" smtClean="0"/>
          </a:p>
        </p:txBody>
      </p:sp>
      <p:sp>
        <p:nvSpPr>
          <p:cNvPr id="2" name="Title 1"/>
          <p:cNvSpPr>
            <a:spLocks noGrp="1"/>
          </p:cNvSpPr>
          <p:nvPr>
            <p:ph type="title"/>
          </p:nvPr>
        </p:nvSpPr>
        <p:spPr/>
        <p:txBody>
          <a:bodyPr/>
          <a:lstStyle/>
          <a:p>
            <a:pPr algn="ctr"/>
            <a:r>
              <a:rPr lang="en-US" b="1" dirty="0"/>
              <a:t>USING OPERATORS IN QUERIES </a:t>
            </a: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Font typeface="Wingdings" panose="05000000000000000000" pitchFamily="2" charset="2"/>
              <a:buChar char="Ø"/>
            </a:pPr>
            <a:r>
              <a:rPr lang="en-US" dirty="0"/>
              <a:t>USING A WILDCARD CHARACTER </a:t>
            </a:r>
            <a:endParaRPr lang="en-US" dirty="0" smtClean="0"/>
          </a:p>
          <a:p>
            <a:r>
              <a:rPr lang="en-US" dirty="0"/>
              <a:t>A wildcard is a special character that can represent any character that may appear in the same position in the field. Common wildcards include asterisk (*), the question mark (?), and the number sign (#). </a:t>
            </a:r>
            <a:endParaRPr lang="en-US" dirty="0" smtClean="0"/>
          </a:p>
          <a:p>
            <a:r>
              <a:rPr lang="en-US" b="1" dirty="0"/>
              <a:t>* </a:t>
            </a:r>
            <a:r>
              <a:rPr lang="en-US" dirty="0"/>
              <a:t>or </a:t>
            </a:r>
            <a:r>
              <a:rPr lang="en-US" b="1" dirty="0"/>
              <a:t>% </a:t>
            </a:r>
            <a:r>
              <a:rPr lang="en-US" b="1" dirty="0" smtClean="0"/>
              <a:t>          </a:t>
            </a:r>
            <a:r>
              <a:rPr lang="en-US" dirty="0" smtClean="0"/>
              <a:t>Matches </a:t>
            </a:r>
            <a:r>
              <a:rPr lang="en-US" dirty="0"/>
              <a:t>any number of characters </a:t>
            </a:r>
          </a:p>
          <a:p>
            <a:r>
              <a:rPr lang="en-US" b="1" dirty="0"/>
              <a:t>? </a:t>
            </a:r>
            <a:r>
              <a:rPr lang="en-US" dirty="0"/>
              <a:t>or </a:t>
            </a:r>
            <a:r>
              <a:rPr lang="en-US" b="1" dirty="0"/>
              <a:t>_ </a:t>
            </a:r>
            <a:r>
              <a:rPr lang="en-US" b="1" dirty="0" smtClean="0"/>
              <a:t>            </a:t>
            </a:r>
            <a:r>
              <a:rPr lang="en-US" dirty="0" smtClean="0"/>
              <a:t>Matches </a:t>
            </a:r>
            <a:r>
              <a:rPr lang="en-US" dirty="0"/>
              <a:t>a single character in a specific position </a:t>
            </a:r>
          </a:p>
          <a:p>
            <a:r>
              <a:rPr lang="en-US" b="1" dirty="0"/>
              <a:t># </a:t>
            </a:r>
            <a:r>
              <a:rPr lang="en-US" b="1" dirty="0" smtClean="0"/>
              <a:t>                    </a:t>
            </a:r>
            <a:r>
              <a:rPr lang="en-US" dirty="0" smtClean="0"/>
              <a:t>Matches </a:t>
            </a:r>
            <a:r>
              <a:rPr lang="en-US" dirty="0"/>
              <a:t>a number </a:t>
            </a:r>
          </a:p>
          <a:p>
            <a:r>
              <a:rPr lang="en-US" dirty="0"/>
              <a:t>Note: The % and _ characters are only available when using the Microsoft Access database engine and the Microsoft Office Access 2007 OLE DB Provider </a:t>
            </a:r>
            <a:endParaRPr lang="en-US" dirty="0" smtClean="0"/>
          </a:p>
          <a:p>
            <a:endParaRPr lang="en-US" dirty="0"/>
          </a:p>
        </p:txBody>
      </p:sp>
      <p:sp>
        <p:nvSpPr>
          <p:cNvPr id="2" name="Title 1"/>
          <p:cNvSpPr>
            <a:spLocks noGrp="1"/>
          </p:cNvSpPr>
          <p:nvPr>
            <p:ph type="title"/>
          </p:nvPr>
        </p:nvSpPr>
        <p:spPr/>
        <p:txBody>
          <a:bodyPr/>
          <a:lstStyle/>
          <a:p>
            <a:r>
              <a:rPr lang="en-US" b="1" dirty="0"/>
              <a:t>USING OPERATORS IN QUERIES </a:t>
            </a:r>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OPERATORS IN QUERIES </a:t>
            </a:r>
            <a:endParaRPr lang="en-US" dirty="0"/>
          </a:p>
        </p:txBody>
      </p:sp>
      <p:pic>
        <p:nvPicPr>
          <p:cNvPr id="4" name="Picture 3"/>
          <p:cNvPicPr>
            <a:picLocks noChangeAspect="1"/>
          </p:cNvPicPr>
          <p:nvPr/>
        </p:nvPicPr>
        <p:blipFill rotWithShape="1">
          <a:blip r:embed="rId2"/>
          <a:srcRect l="16241" t="14418" r="13116" b="22202"/>
          <a:stretch/>
        </p:blipFill>
        <p:spPr>
          <a:xfrm>
            <a:off x="1827211" y="1789014"/>
            <a:ext cx="9444789" cy="4764186"/>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a:buFont typeface="Wingdings" panose="05000000000000000000" pitchFamily="2" charset="2"/>
              <a:buChar char="Ø"/>
            </a:pPr>
            <a:r>
              <a:rPr lang="en-US" dirty="0"/>
              <a:t>USING RELATED TABLES </a:t>
            </a:r>
            <a:endParaRPr lang="en-US" dirty="0" smtClean="0"/>
          </a:p>
          <a:p>
            <a:pPr>
              <a:lnSpc>
                <a:spcPct val="100000"/>
              </a:lnSpc>
            </a:pPr>
            <a:r>
              <a:rPr lang="en-US" sz="1800" dirty="0"/>
              <a:t>A relationship helps you combine data from two or more different tables. </a:t>
            </a:r>
            <a:r>
              <a:rPr lang="en-US" sz="1800" dirty="0" smtClean="0"/>
              <a:t>Each </a:t>
            </a:r>
            <a:r>
              <a:rPr lang="en-US" sz="1800" dirty="0"/>
              <a:t>relationship consists of fields in two tables, with data that corresponds. </a:t>
            </a:r>
            <a:endParaRPr lang="en-US" sz="1800" dirty="0" smtClean="0"/>
          </a:p>
          <a:p>
            <a:pPr>
              <a:lnSpc>
                <a:spcPct val="100000"/>
              </a:lnSpc>
            </a:pPr>
            <a:r>
              <a:rPr lang="en-US" sz="1800" dirty="0" smtClean="0"/>
              <a:t>Tables </a:t>
            </a:r>
            <a:r>
              <a:rPr lang="en-US" sz="1800" dirty="0"/>
              <a:t>can be joined, or related, in order to access and coordinate information in all the fields of the related tables. </a:t>
            </a:r>
            <a:r>
              <a:rPr lang="en-US" sz="1800" dirty="0" smtClean="0"/>
              <a:t>Joining </a:t>
            </a:r>
            <a:r>
              <a:rPr lang="en-US" sz="1800" dirty="0"/>
              <a:t>tables is a useful way to avoid entering duplicate information in various, related tables. </a:t>
            </a:r>
            <a:endParaRPr lang="en-US" sz="1800" dirty="0" smtClean="0"/>
          </a:p>
          <a:p>
            <a:pPr>
              <a:lnSpc>
                <a:spcPct val="100000"/>
              </a:lnSpc>
            </a:pPr>
            <a:r>
              <a:rPr lang="en-US" sz="1800" dirty="0"/>
              <a:t>A relationship is built by matching a unique field within one table with a field within another table. The fields must have the same data types and field size. </a:t>
            </a:r>
            <a:endParaRPr lang="en-US" sz="1800" dirty="0" smtClean="0"/>
          </a:p>
          <a:p>
            <a:pPr>
              <a:lnSpc>
                <a:spcPct val="100000"/>
              </a:lnSpc>
              <a:buFont typeface="Wingdings" panose="05000000000000000000" pitchFamily="2" charset="2"/>
              <a:buChar char="v"/>
            </a:pPr>
            <a:r>
              <a:rPr lang="en-US" sz="1800" dirty="0"/>
              <a:t>Access includes three types of relationships: </a:t>
            </a:r>
          </a:p>
          <a:p>
            <a:pPr marL="0" indent="0">
              <a:buNone/>
            </a:pPr>
            <a:r>
              <a:rPr lang="en-US" sz="1800" dirty="0"/>
              <a:t>1. One-to-many </a:t>
            </a:r>
          </a:p>
          <a:p>
            <a:pPr marL="0" indent="0">
              <a:buNone/>
            </a:pPr>
            <a:r>
              <a:rPr lang="en-US" sz="1800" dirty="0"/>
              <a:t>2. One-to-one </a:t>
            </a:r>
          </a:p>
          <a:p>
            <a:pPr marL="0" indent="0">
              <a:buNone/>
            </a:pPr>
            <a:r>
              <a:rPr lang="en-US" sz="1800" dirty="0"/>
              <a:t>3. Many-to-many </a:t>
            </a:r>
          </a:p>
          <a:p>
            <a:pPr>
              <a:lnSpc>
                <a:spcPct val="100000"/>
              </a:lnSpc>
            </a:pPr>
            <a:endParaRPr lang="en-US" sz="1800" dirty="0"/>
          </a:p>
        </p:txBody>
      </p:sp>
      <p:sp>
        <p:nvSpPr>
          <p:cNvPr id="2" name="Title 1"/>
          <p:cNvSpPr>
            <a:spLocks noGrp="1"/>
          </p:cNvSpPr>
          <p:nvPr>
            <p:ph type="title"/>
          </p:nvPr>
        </p:nvSpPr>
        <p:spPr/>
        <p:txBody>
          <a:bodyPr/>
          <a:lstStyle/>
          <a:p>
            <a:pPr algn="ctr"/>
            <a:r>
              <a:rPr lang="en-US" b="1" dirty="0"/>
              <a:t>CREATING RELATIONSHIPS </a:t>
            </a: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 </a:t>
            </a:r>
            <a:r>
              <a:rPr lang="en-US" b="1" dirty="0"/>
              <a:t>one-to-many relationship </a:t>
            </a:r>
            <a:r>
              <a:rPr lang="en-US" dirty="0"/>
              <a:t>occurs when one record from the primary table matches many records from the related table (e.g., one customer record matches many order records). </a:t>
            </a:r>
          </a:p>
          <a:p>
            <a:r>
              <a:rPr lang="en-US" dirty="0"/>
              <a:t>A </a:t>
            </a:r>
            <a:r>
              <a:rPr lang="en-US" b="1" dirty="0"/>
              <a:t>one-to-one relationship </a:t>
            </a:r>
            <a:r>
              <a:rPr lang="en-US" dirty="0"/>
              <a:t>occurs when one record from the primary table matches one record from the related table. Access determines the relationship type automatically when you create the relationship. </a:t>
            </a:r>
          </a:p>
          <a:p>
            <a:r>
              <a:rPr lang="en-US" dirty="0"/>
              <a:t>A </a:t>
            </a:r>
            <a:r>
              <a:rPr lang="en-US" b="1" dirty="0"/>
              <a:t>many-to-many relationship </a:t>
            </a:r>
            <a:r>
              <a:rPr lang="en-US" dirty="0"/>
              <a:t>occurs when a number of records from the primary table match a number of records in the related table (e.g. when dealing with Products and Orders, each record in the Orders table may match many records in the Products table and vice versa). </a:t>
            </a:r>
            <a:endParaRPr lang="en-US" dirty="0" smtClean="0"/>
          </a:p>
          <a:p>
            <a:endParaRPr lang="en-US" dirty="0"/>
          </a:p>
        </p:txBody>
      </p:sp>
      <p:sp>
        <p:nvSpPr>
          <p:cNvPr id="2" name="Title 1"/>
          <p:cNvSpPr>
            <a:spLocks noGrp="1"/>
          </p:cNvSpPr>
          <p:nvPr>
            <p:ph type="title"/>
          </p:nvPr>
        </p:nvSpPr>
        <p:spPr/>
        <p:txBody>
          <a:bodyPr/>
          <a:lstStyle/>
          <a:p>
            <a:pPr algn="ctr"/>
            <a:r>
              <a:rPr lang="en-US" b="1" dirty="0"/>
              <a:t>CREATING RELATIONSHIPS </a:t>
            </a:r>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buFont typeface="Wingdings" panose="05000000000000000000" pitchFamily="2" charset="2"/>
              <a:buChar char="v"/>
            </a:pPr>
            <a:r>
              <a:rPr lang="en-US" dirty="0"/>
              <a:t>SETTING REFERENTIAL INTEGRITY </a:t>
            </a:r>
            <a:endParaRPr lang="en-US" dirty="0" smtClean="0"/>
          </a:p>
          <a:p>
            <a:r>
              <a:rPr lang="en-US" dirty="0"/>
              <a:t>Referential integrity ensures that your primary and foreign key fields stay in synch whenever you add, change, or remove data. In turn, that keeps your data accurate. Integrity ensures that relationships are valid. Integrity avoids records being accidentally deleted or altered. </a:t>
            </a:r>
            <a:endParaRPr lang="en-US" dirty="0" smtClean="0"/>
          </a:p>
          <a:p>
            <a:r>
              <a:rPr lang="en-US" dirty="0"/>
              <a:t>For example: if you delete a supplier from your database and if you enforce referential integrity, then any data related to that supplier is also deleted. In other words, the deletion cascades through your data. However, if you don't enforce referential integrity, then the data related to that supplier references a parent value that no longer exists. Those records become "orphans," and using that data becomes much more difficult </a:t>
            </a:r>
            <a:endParaRPr lang="en-US" dirty="0"/>
          </a:p>
        </p:txBody>
      </p:sp>
      <p:sp>
        <p:nvSpPr>
          <p:cNvPr id="2" name="Title 1"/>
          <p:cNvSpPr>
            <a:spLocks noGrp="1"/>
          </p:cNvSpPr>
          <p:nvPr>
            <p:ph type="title"/>
          </p:nvPr>
        </p:nvSpPr>
        <p:spPr/>
        <p:txBody>
          <a:bodyPr/>
          <a:lstStyle/>
          <a:p>
            <a:pPr algn="ctr"/>
            <a:r>
              <a:rPr lang="en-US" b="1" dirty="0"/>
              <a:t>CREATING RELATIONSHIPS </a:t>
            </a:r>
            <a:endParaRPr lang="en-US"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1810</Words>
  <Application>Microsoft Office PowerPoint</Application>
  <PresentationFormat>Custom</PresentationFormat>
  <Paragraphs>78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Corbel</vt:lpstr>
      <vt:lpstr>Tw Cen MT</vt:lpstr>
      <vt:lpstr>Wingdings</vt:lpstr>
      <vt:lpstr>Wingdings 2</vt:lpstr>
      <vt:lpstr>ISBAT</vt:lpstr>
      <vt:lpstr>ACCESS</vt:lpstr>
      <vt:lpstr>USING OPERATORS IN QUERIES </vt:lpstr>
      <vt:lpstr>USING OPERATORS IN QUERIES </vt:lpstr>
      <vt:lpstr>USING OPERATORS IN QUERIES </vt:lpstr>
      <vt:lpstr>USING OPERATORS IN QUERIES </vt:lpstr>
      <vt:lpstr>USING OPERATORS IN QUERIES </vt:lpstr>
      <vt:lpstr>CREATING RELATIONSHIPS </vt:lpstr>
      <vt:lpstr>CREATING RELATIONSHIPS </vt:lpstr>
      <vt:lpstr>CREATING RELATIONSHIPS </vt:lpstr>
      <vt:lpstr>CREATING BASIC FORMS </vt:lpstr>
      <vt:lpstr>CREATING BASIC FORMS </vt:lpstr>
      <vt:lpstr>USING DESIGN VIEW </vt:lpstr>
      <vt:lpstr>USING DESIGN VIEW </vt:lpstr>
      <vt:lpstr>THANK YOU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jonathan</dc:creator>
  <cp:lastModifiedBy>jonathan</cp:lastModifiedBy>
  <cp:revision>27</cp:revision>
  <dcterms:created xsi:type="dcterms:W3CDTF">2023-03-13T06:24:38Z</dcterms:created>
  <dcterms:modified xsi:type="dcterms:W3CDTF">2023-03-13T07:02:39Z</dcterms:modified>
</cp:coreProperties>
</file>