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14"/>
  </p:notesMasterIdLst>
  <p:handoutMasterIdLst>
    <p:handoutMasterId r:id="rId15"/>
  </p:handoutMasterIdLst>
  <p:sldIdLst>
    <p:sldId id="322" r:id="rId5"/>
    <p:sldId id="323" r:id="rId6"/>
    <p:sldId id="311" r:id="rId7"/>
    <p:sldId id="313" r:id="rId8"/>
    <p:sldId id="312" r:id="rId9"/>
    <p:sldId id="324" r:id="rId10"/>
    <p:sldId id="325" r:id="rId11"/>
    <p:sldId id="326" r:id="rId12"/>
    <p:sldId id="327" r:id="rId13"/>
  </p:sldIdLst>
  <p:sldSz cx="12188825"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81" autoAdjust="0"/>
  </p:normalViewPr>
  <p:slideViewPr>
    <p:cSldViewPr showGuides="1">
      <p:cViewPr varScale="1">
        <p:scale>
          <a:sx n="74" d="100"/>
          <a:sy n="74" d="100"/>
        </p:scale>
        <p:origin x="582" y="72"/>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9" d="100"/>
          <a:sy n="79" d="100"/>
        </p:scale>
        <p:origin x="2496"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3/13/2023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3/13/2023</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dirty="0"/>
          </a:p>
        </p:txBody>
      </p:sp>
    </p:spTree>
    <p:extLst>
      <p:ext uri="{BB962C8B-B14F-4D97-AF65-F5344CB8AC3E}">
        <p14:creationId xmlns:p14="http://schemas.microsoft.com/office/powerpoint/2010/main" val="36229553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Rectangle 1"/>
          <p:cNvSpPr/>
          <p:nvPr/>
        </p:nvSpPr>
        <p:spPr bwMode="white">
          <a:xfrm>
            <a:off x="0" y="5970588"/>
            <a:ext cx="12188825"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3" name="Rectangle 2"/>
          <p:cNvSpPr/>
          <p:nvPr/>
        </p:nvSpPr>
        <p:spPr>
          <a:xfrm>
            <a:off x="0" y="6021388"/>
            <a:ext cx="12188825" cy="83661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pic>
        <p:nvPicPr>
          <p:cNvPr id="4" name="Picture 1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6648" y="722314"/>
            <a:ext cx="4875530"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015530"/>
      </p:ext>
    </p:extLst>
  </p:cSld>
  <p:clrMapOvr>
    <a:overrideClrMapping bg1="lt1" tx1="dk1" bg2="lt2" tx2="dk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8125884" y="0"/>
            <a:ext cx="42745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5" name="Rectangle 4"/>
          <p:cNvSpPr/>
          <p:nvPr/>
        </p:nvSpPr>
        <p:spPr>
          <a:xfrm>
            <a:off x="8187251" y="609600"/>
            <a:ext cx="304721"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6" name="Rectangle 5"/>
          <p:cNvSpPr/>
          <p:nvPr/>
        </p:nvSpPr>
        <p:spPr>
          <a:xfrm>
            <a:off x="8187251" y="0"/>
            <a:ext cx="304721"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pic>
        <p:nvPicPr>
          <p:cNvPr id="7"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6302" y="33339"/>
            <a:ext cx="2841944"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8735324" y="609601"/>
            <a:ext cx="2742486"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609600"/>
            <a:ext cx="7414869"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a:spLocks noGrp="1"/>
          </p:cNvSpPr>
          <p:nvPr>
            <p:ph type="sldNum" sz="quarter" idx="10"/>
          </p:nvPr>
        </p:nvSpPr>
        <p:spPr>
          <a:xfrm rot="5400000">
            <a:off x="8072912" y="103759"/>
            <a:ext cx="533400" cy="325882"/>
          </a:xfrm>
        </p:spPr>
        <p:txBody>
          <a:bodyPr/>
          <a:lstStyle>
            <a:lvl1pPr>
              <a:defRPr/>
            </a:lvl1pPr>
          </a:lstStyle>
          <a:p>
            <a:fld id="{A0A56649-59CA-42C3-8219-0EB9A7800390}" type="slidenum">
              <a:rPr lang="en-US" altLang="en-US"/>
              <a:pPr/>
              <a:t>‹#›</a:t>
            </a:fld>
            <a:endParaRPr lang="en-US" altLang="en-US"/>
          </a:p>
        </p:txBody>
      </p:sp>
    </p:spTree>
    <p:extLst>
      <p:ext uri="{BB962C8B-B14F-4D97-AF65-F5344CB8AC3E}">
        <p14:creationId xmlns:p14="http://schemas.microsoft.com/office/powerpoint/2010/main" val="79273188"/>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3603" y="3602038"/>
            <a:ext cx="9141619"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0" y="0"/>
            <a:ext cx="0" cy="0"/>
          </a:xfrm>
        </p:spPr>
        <p:txBody>
          <a:bodyPr/>
          <a:lstStyle>
            <a:lvl1pPr>
              <a:defRPr/>
            </a:lvl1pPr>
          </a:lstStyle>
          <a:p>
            <a:pPr>
              <a:defRPr/>
            </a:pPr>
            <a:fld id="{CA790E0D-90D9-471D-ACC3-231D115988FB}" type="datetime1">
              <a:rPr lang="en-US"/>
              <a:pPr>
                <a:defRPr/>
              </a:pPr>
              <a:t>3/13/2023</a:t>
            </a:fld>
            <a:endParaRPr lang="en-US" dirty="0"/>
          </a:p>
        </p:txBody>
      </p:sp>
      <p:sp>
        <p:nvSpPr>
          <p:cNvPr id="5" name="Footer Placeholder 4"/>
          <p:cNvSpPr>
            <a:spLocks noGrp="1"/>
          </p:cNvSpPr>
          <p:nvPr>
            <p:ph type="ftr" sz="quarter" idx="11"/>
          </p:nvPr>
        </p:nvSpPr>
        <p:spPr>
          <a:xfrm>
            <a:off x="0" y="0"/>
            <a:ext cx="0" cy="0"/>
          </a:xfrm>
        </p:spPr>
        <p:txBody>
          <a:bodyPr/>
          <a:lstStyle>
            <a:lvl1pPr>
              <a:defRPr/>
            </a:lvl1pPr>
          </a:lstStyle>
          <a:p>
            <a:pPr>
              <a:defRPr/>
            </a:pPr>
            <a:r>
              <a:rPr lang="en-US"/>
              <a:t>Input and Output in C</a:t>
            </a:r>
          </a:p>
        </p:txBody>
      </p:sp>
      <p:sp>
        <p:nvSpPr>
          <p:cNvPr id="6" name="Slide Number Placeholder 5"/>
          <p:cNvSpPr>
            <a:spLocks noGrp="1"/>
          </p:cNvSpPr>
          <p:nvPr>
            <p:ph type="sldNum" sz="quarter" idx="12"/>
          </p:nvPr>
        </p:nvSpPr>
        <p:spPr/>
        <p:txBody>
          <a:bodyPr/>
          <a:lstStyle>
            <a:lvl1pPr>
              <a:defRPr/>
            </a:lvl1pPr>
          </a:lstStyle>
          <a:p>
            <a:fld id="{8FF6967E-C462-4A9E-AEFC-31311D905BAC}" type="slidenum">
              <a:rPr lang="en-US" altLang="en-US"/>
              <a:pPr/>
              <a:t>‹#›</a:t>
            </a:fld>
            <a:endParaRPr lang="en-US" altLang="en-US"/>
          </a:p>
        </p:txBody>
      </p:sp>
    </p:spTree>
    <p:extLst>
      <p:ext uri="{BB962C8B-B14F-4D97-AF65-F5344CB8AC3E}">
        <p14:creationId xmlns:p14="http://schemas.microsoft.com/office/powerpoint/2010/main" val="3443331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185" y="617538"/>
            <a:ext cx="10388010" cy="1143000"/>
          </a:xfrm>
        </p:spPr>
        <p:txBody>
          <a:bodyPr/>
          <a:lstStyle/>
          <a:p>
            <a:r>
              <a:rPr lang="en-US"/>
              <a:t>Click to edit Master title style</a:t>
            </a:r>
          </a:p>
        </p:txBody>
      </p:sp>
      <p:sp>
        <p:nvSpPr>
          <p:cNvPr id="3" name="Table Placeholder 2"/>
          <p:cNvSpPr>
            <a:spLocks noGrp="1"/>
          </p:cNvSpPr>
          <p:nvPr>
            <p:ph type="tbl" idx="1"/>
          </p:nvPr>
        </p:nvSpPr>
        <p:spPr>
          <a:xfrm>
            <a:off x="1576507" y="2017713"/>
            <a:ext cx="10360501" cy="4114800"/>
          </a:xfrm>
        </p:spPr>
        <p:txBody>
          <a:bodyPr rtlCol="0">
            <a:normAutofit/>
          </a:bodyPr>
          <a:lstStyle/>
          <a:p>
            <a:pPr lvl="0"/>
            <a:endParaRPr lang="en-US" noProof="0"/>
          </a:p>
        </p:txBody>
      </p:sp>
      <p:sp>
        <p:nvSpPr>
          <p:cNvPr id="4" name="Rectangle 17"/>
          <p:cNvSpPr>
            <a:spLocks noGrp="1" noChangeArrowheads="1"/>
          </p:cNvSpPr>
          <p:nvPr>
            <p:ph type="ftr" sz="quarter" idx="10"/>
          </p:nvPr>
        </p:nvSpPr>
        <p:spPr>
          <a:xfrm>
            <a:off x="0" y="0"/>
            <a:ext cx="0" cy="0"/>
          </a:xfrm>
        </p:spPr>
        <p:txBody>
          <a:bodyPr/>
          <a:lstStyle>
            <a:lvl1pPr>
              <a:defRPr/>
            </a:lvl1pPr>
          </a:lstStyle>
          <a:p>
            <a:pPr>
              <a:defRPr/>
            </a:pPr>
            <a:r>
              <a:rPr lang="en-US"/>
              <a:t>Input and Output in C</a:t>
            </a:r>
          </a:p>
        </p:txBody>
      </p:sp>
    </p:spTree>
    <p:extLst>
      <p:ext uri="{BB962C8B-B14F-4D97-AF65-F5344CB8AC3E}">
        <p14:creationId xmlns:p14="http://schemas.microsoft.com/office/powerpoint/2010/main" val="2025079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1522413" y="6400801"/>
            <a:ext cx="6324599" cy="276226"/>
          </a:xfrm>
          <a:prstGeom prst="rect">
            <a:avLst/>
          </a:prstGeom>
        </p:spPr>
        <p:txBody>
          <a:bodyPr/>
          <a:lstStyle/>
          <a:p>
            <a:endParaRPr/>
          </a:p>
        </p:txBody>
      </p:sp>
      <p:sp>
        <p:nvSpPr>
          <p:cNvPr id="5" name="Date Placeholder 4"/>
          <p:cNvSpPr>
            <a:spLocks noGrp="1"/>
          </p:cNvSpPr>
          <p:nvPr>
            <p:ph type="dt" sz="half" idx="10"/>
          </p:nvPr>
        </p:nvSpPr>
        <p:spPr>
          <a:xfrm>
            <a:off x="8075612" y="6400801"/>
            <a:ext cx="1243859" cy="276226"/>
          </a:xfrm>
          <a:prstGeom prst="rect">
            <a:avLst/>
          </a:prstGeom>
        </p:spPr>
        <p:txBody>
          <a:bodyPr/>
          <a:lstStyle/>
          <a:p>
            <a:fld id="{9AFE8FB1-0A7A-443E-AAF7-31D4FA1AA312}" type="datetimeFigureOut">
              <a:rPr lang="en-US"/>
              <a:t>3/13/2023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810780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16651" y="1219200"/>
            <a:ext cx="10868369"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a:xfrm>
            <a:off x="812588" y="152400"/>
            <a:ext cx="10055781" cy="838200"/>
          </a:xfrm>
        </p:spPr>
        <p:txBody>
          <a:bodyPr/>
          <a:lstStyle>
            <a:lvl1pPr>
              <a:defRPr sz="2800"/>
            </a:lvl1pPr>
          </a:lstStyle>
          <a:p>
            <a:r>
              <a:rPr lang="en-US"/>
              <a:t>Click to edit Master title style</a:t>
            </a:r>
            <a:endParaRPr lang="en-US" dirty="0"/>
          </a:p>
        </p:txBody>
      </p:sp>
      <p:sp>
        <p:nvSpPr>
          <p:cNvPr id="4" name="Slide Number Placeholder 22"/>
          <p:cNvSpPr>
            <a:spLocks noGrp="1"/>
          </p:cNvSpPr>
          <p:nvPr>
            <p:ph type="sldNum" sz="quarter" idx="10"/>
          </p:nvPr>
        </p:nvSpPr>
        <p:spPr/>
        <p:txBody>
          <a:bodyPr/>
          <a:lstStyle>
            <a:lvl1pPr>
              <a:defRPr/>
            </a:lvl1pPr>
          </a:lstStyle>
          <a:p>
            <a:fld id="{54643324-7AA6-426F-BEF1-580B558BBE66}" type="slidenum">
              <a:rPr lang="en-US" altLang="en-US"/>
              <a:pPr/>
              <a:t>‹#›</a:t>
            </a:fld>
            <a:endParaRPr lang="en-US" altLang="en-US"/>
          </a:p>
        </p:txBody>
      </p:sp>
    </p:spTree>
    <p:extLst>
      <p:ext uri="{BB962C8B-B14F-4D97-AF65-F5344CB8AC3E}">
        <p14:creationId xmlns:p14="http://schemas.microsoft.com/office/powerpoint/2010/main" val="58461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
          </p:nvPr>
        </p:nvSpPr>
        <p:spPr>
          <a:xfrm>
            <a:off x="812588" y="1589567"/>
            <a:ext cx="5180251"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458186" y="1589567"/>
            <a:ext cx="5180251"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p:cNvSpPr>
            <a:spLocks noGrp="1"/>
          </p:cNvSpPr>
          <p:nvPr>
            <p:ph type="sldNum" sz="quarter" idx="10"/>
          </p:nvPr>
        </p:nvSpPr>
        <p:spPr/>
        <p:txBody>
          <a:bodyPr/>
          <a:lstStyle>
            <a:lvl1pPr>
              <a:defRPr/>
            </a:lvl1pPr>
          </a:lstStyle>
          <a:p>
            <a:fld id="{104F9F92-E06E-4F5B-BCB5-7C40261BD164}" type="slidenum">
              <a:rPr lang="en-US" altLang="en-US"/>
              <a:pPr/>
              <a:t>‹#›</a:t>
            </a:fld>
            <a:endParaRPr lang="en-US" altLang="en-US"/>
          </a:p>
        </p:txBody>
      </p:sp>
    </p:spTree>
    <p:extLst>
      <p:ext uri="{BB962C8B-B14F-4D97-AF65-F5344CB8AC3E}">
        <p14:creationId xmlns:p14="http://schemas.microsoft.com/office/powerpoint/2010/main" val="1431613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015" y="152401"/>
            <a:ext cx="10157354" cy="830749"/>
          </a:xfrm>
        </p:spPr>
        <p:txBody>
          <a:bodyP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812588" y="2438400"/>
            <a:ext cx="5180251"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6399133" y="2438400"/>
            <a:ext cx="5180251"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812588" y="1752600"/>
            <a:ext cx="5180251"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6399133" y="1752600"/>
            <a:ext cx="5180251"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Slide Number Placeholder 22"/>
          <p:cNvSpPr>
            <a:spLocks noGrp="1"/>
          </p:cNvSpPr>
          <p:nvPr>
            <p:ph type="sldNum" sz="quarter" idx="10"/>
          </p:nvPr>
        </p:nvSpPr>
        <p:spPr/>
        <p:txBody>
          <a:bodyPr/>
          <a:lstStyle>
            <a:lvl1pPr>
              <a:defRPr/>
            </a:lvl1pPr>
          </a:lstStyle>
          <a:p>
            <a:fld id="{08C219D3-534A-4058-A1C5-70262C90BC72}" type="slidenum">
              <a:rPr lang="en-US" altLang="en-US"/>
              <a:pPr/>
              <a:t>‹#›</a:t>
            </a:fld>
            <a:endParaRPr lang="en-US" altLang="en-US"/>
          </a:p>
        </p:txBody>
      </p:sp>
    </p:spTree>
    <p:extLst>
      <p:ext uri="{BB962C8B-B14F-4D97-AF65-F5344CB8AC3E}">
        <p14:creationId xmlns:p14="http://schemas.microsoft.com/office/powerpoint/2010/main" val="1205730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589" y="152401"/>
            <a:ext cx="10033924" cy="822325"/>
          </a:xfrm>
        </p:spPr>
        <p:txBody>
          <a:bodyPr/>
          <a:lstStyle>
            <a:lvl1pPr>
              <a:defRPr sz="3200"/>
            </a:lvl1pPr>
          </a:lstStyle>
          <a:p>
            <a:r>
              <a:rPr lang="en-US"/>
              <a:t>Click to edit Master title style</a:t>
            </a:r>
            <a:endParaRPr lang="en-US" dirty="0"/>
          </a:p>
        </p:txBody>
      </p:sp>
      <p:sp>
        <p:nvSpPr>
          <p:cNvPr id="3" name="Slide Number Placeholder 22"/>
          <p:cNvSpPr>
            <a:spLocks noGrp="1"/>
          </p:cNvSpPr>
          <p:nvPr>
            <p:ph type="sldNum" sz="quarter" idx="10"/>
          </p:nvPr>
        </p:nvSpPr>
        <p:spPr/>
        <p:txBody>
          <a:bodyPr/>
          <a:lstStyle>
            <a:lvl1pPr>
              <a:defRPr/>
            </a:lvl1pPr>
          </a:lstStyle>
          <a:p>
            <a:fld id="{56FC71DD-EDD4-4B9C-99EC-BE786A8502BB}" type="slidenum">
              <a:rPr lang="en-US" altLang="en-US"/>
              <a:pPr/>
              <a:t>‹#›</a:t>
            </a:fld>
            <a:endParaRPr lang="en-US" altLang="en-US"/>
          </a:p>
        </p:txBody>
      </p:sp>
    </p:spTree>
    <p:extLst>
      <p:ext uri="{BB962C8B-B14F-4D97-AF65-F5344CB8AC3E}">
        <p14:creationId xmlns:p14="http://schemas.microsoft.com/office/powerpoint/2010/main" val="121504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7991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588" y="152401"/>
            <a:ext cx="10055781" cy="830749"/>
          </a:xfrm>
        </p:spPr>
        <p:txBody>
          <a:bodyPr/>
          <a:lstStyle>
            <a:lvl1pPr algn="l">
              <a:buNone/>
              <a:defRPr sz="2800" b="1"/>
            </a:lvl1pPr>
          </a:lstStyle>
          <a:p>
            <a:r>
              <a:rPr lang="en-US"/>
              <a:t>Click to edit Master title style</a:t>
            </a:r>
            <a:endParaRPr lang="en-US" dirty="0"/>
          </a:p>
        </p:txBody>
      </p:sp>
      <p:sp>
        <p:nvSpPr>
          <p:cNvPr id="3" name="Text Placeholder 2"/>
          <p:cNvSpPr>
            <a:spLocks noGrp="1"/>
          </p:cNvSpPr>
          <p:nvPr>
            <p:ph type="body" idx="2"/>
          </p:nvPr>
        </p:nvSpPr>
        <p:spPr>
          <a:xfrm>
            <a:off x="812589" y="1752600"/>
            <a:ext cx="2133044"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3148780" y="1752600"/>
            <a:ext cx="8532178"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p:cNvSpPr>
            <a:spLocks noGrp="1"/>
          </p:cNvSpPr>
          <p:nvPr>
            <p:ph type="sldNum" sz="quarter" idx="10"/>
          </p:nvPr>
        </p:nvSpPr>
        <p:spPr/>
        <p:txBody>
          <a:bodyPr/>
          <a:lstStyle>
            <a:lvl1pPr>
              <a:defRPr/>
            </a:lvl1pPr>
          </a:lstStyle>
          <a:p>
            <a:fld id="{AF9F8CA1-169A-44C8-B8F6-C79478FEA716}" type="slidenum">
              <a:rPr lang="en-US" altLang="en-US"/>
              <a:pPr/>
              <a:t>‹#›</a:t>
            </a:fld>
            <a:endParaRPr lang="en-US" altLang="en-US"/>
          </a:p>
        </p:txBody>
      </p:sp>
    </p:spTree>
    <p:extLst>
      <p:ext uri="{BB962C8B-B14F-4D97-AF65-F5344CB8AC3E}">
        <p14:creationId xmlns:p14="http://schemas.microsoft.com/office/powerpoint/2010/main" val="3347360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white">
          <a:xfrm>
            <a:off x="-12697" y="4572001"/>
            <a:ext cx="12188825"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5" name="Rectangle 4"/>
          <p:cNvSpPr/>
          <p:nvPr/>
        </p:nvSpPr>
        <p:spPr>
          <a:xfrm>
            <a:off x="-12696" y="4664075"/>
            <a:ext cx="1951058"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6" name="Rectangle 5"/>
          <p:cNvSpPr/>
          <p:nvPr/>
        </p:nvSpPr>
        <p:spPr>
          <a:xfrm>
            <a:off x="2058981" y="4654550"/>
            <a:ext cx="10129844"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7" name="Rectangle 6"/>
          <p:cNvSpPr/>
          <p:nvPr/>
        </p:nvSpPr>
        <p:spPr bwMode="white">
          <a:xfrm>
            <a:off x="1929898" y="1"/>
            <a:ext cx="133316"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2" name="Title 1"/>
          <p:cNvSpPr>
            <a:spLocks noGrp="1"/>
          </p:cNvSpPr>
          <p:nvPr>
            <p:ph type="title"/>
          </p:nvPr>
        </p:nvSpPr>
        <p:spPr>
          <a:xfrm>
            <a:off x="2133044" y="4648200"/>
            <a:ext cx="975106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2080226" y="0"/>
            <a:ext cx="10108599" cy="4568952"/>
          </a:xfrm>
          <a:solidFill>
            <a:schemeClr val="accent1">
              <a:tint val="40000"/>
            </a:schemeClr>
          </a:solidFill>
          <a:ln>
            <a:noFill/>
          </a:ln>
        </p:spPr>
        <p:txBody>
          <a:bodyPr>
            <a:normAutofit/>
          </a:bodyPr>
          <a:lstStyle>
            <a:lvl1pPr marL="0" indent="0">
              <a:buNone/>
              <a:defRPr sz="2800"/>
            </a:lvl1pPr>
          </a:lstStyle>
          <a:p>
            <a:pPr lvl="0"/>
            <a:r>
              <a:rPr lang="en-US" noProof="0"/>
              <a:t>Click icon to add picture</a:t>
            </a:r>
            <a:endParaRPr lang="en-US" noProof="0" dirty="0"/>
          </a:p>
        </p:txBody>
      </p:sp>
      <p:sp>
        <p:nvSpPr>
          <p:cNvPr id="8" name="Slide Number Placeholder 12"/>
          <p:cNvSpPr>
            <a:spLocks noGrp="1"/>
          </p:cNvSpPr>
          <p:nvPr>
            <p:ph type="sldNum" sz="quarter" idx="10"/>
          </p:nvPr>
        </p:nvSpPr>
        <p:spPr>
          <a:xfrm>
            <a:off x="0" y="4667251"/>
            <a:ext cx="1929897" cy="663575"/>
          </a:xfrm>
        </p:spPr>
        <p:txBody>
          <a:bodyPr/>
          <a:lstStyle>
            <a:lvl1pPr>
              <a:defRPr sz="2800"/>
            </a:lvl1pPr>
          </a:lstStyle>
          <a:p>
            <a:fld id="{CD77E13C-C6E8-4754-A5FB-A21A39923F57}" type="slidenum">
              <a:rPr lang="en-US" altLang="en-US"/>
              <a:pPr/>
              <a:t>‹#›</a:t>
            </a:fld>
            <a:endParaRPr lang="en-US" altLang="en-US"/>
          </a:p>
        </p:txBody>
      </p:sp>
    </p:spTree>
    <p:extLst>
      <p:ext uri="{BB962C8B-B14F-4D97-AF65-F5344CB8AC3E}">
        <p14:creationId xmlns:p14="http://schemas.microsoft.com/office/powerpoint/2010/main" val="97784267"/>
      </p:ext>
    </p:extLst>
  </p:cSld>
  <p:clrMapOvr>
    <a:overrideClrMapping bg1="lt1" tx1="dk1" bg2="lt2" tx2="dk2" accent1="accent1" accent2="accent2" accent3="accent3" accent4="accent4" accent5="accent5" accent6="accent6" hlink="hlink" folHlink="folHlink"/>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588" y="152401"/>
            <a:ext cx="10055781" cy="822325"/>
          </a:xfrm>
        </p:spPr>
        <p:txBody>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2"/>
          <p:cNvSpPr>
            <a:spLocks noGrp="1"/>
          </p:cNvSpPr>
          <p:nvPr>
            <p:ph type="sldNum" sz="quarter" idx="10"/>
          </p:nvPr>
        </p:nvSpPr>
        <p:spPr/>
        <p:txBody>
          <a:bodyPr/>
          <a:lstStyle>
            <a:lvl1pPr>
              <a:defRPr/>
            </a:lvl1pPr>
          </a:lstStyle>
          <a:p>
            <a:fld id="{5FB6B501-2D02-4528-A7AD-AD57198DB659}" type="slidenum">
              <a:rPr lang="en-US" altLang="en-US"/>
              <a:pPr/>
              <a:t>‹#›</a:t>
            </a:fld>
            <a:endParaRPr lang="en-US" altLang="en-US"/>
          </a:p>
        </p:txBody>
      </p:sp>
    </p:spTree>
    <p:extLst>
      <p:ext uri="{BB962C8B-B14F-4D97-AF65-F5344CB8AC3E}">
        <p14:creationId xmlns:p14="http://schemas.microsoft.com/office/powerpoint/2010/main" val="2459688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812588" y="152401"/>
            <a:ext cx="10055781"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12"/>
          <p:cNvSpPr>
            <a:spLocks noGrp="1"/>
          </p:cNvSpPr>
          <p:nvPr>
            <p:ph type="body" idx="1"/>
          </p:nvPr>
        </p:nvSpPr>
        <p:spPr bwMode="auto">
          <a:xfrm>
            <a:off x="816821" y="1235075"/>
            <a:ext cx="10868369"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 name="Rectangle 6"/>
          <p:cNvSpPr/>
          <p:nvPr/>
        </p:nvSpPr>
        <p:spPr bwMode="white">
          <a:xfrm>
            <a:off x="0" y="990600"/>
            <a:ext cx="12188825" cy="2286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8" name="Rectangle 7"/>
          <p:cNvSpPr/>
          <p:nvPr/>
        </p:nvSpPr>
        <p:spPr>
          <a:xfrm>
            <a:off x="0" y="990600"/>
            <a:ext cx="711015"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9" name="Rectangle 8"/>
          <p:cNvSpPr/>
          <p:nvPr/>
        </p:nvSpPr>
        <p:spPr>
          <a:xfrm>
            <a:off x="787195" y="990600"/>
            <a:ext cx="1140163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23" name="Slide Number Placeholder 22"/>
          <p:cNvSpPr>
            <a:spLocks noGrp="1"/>
          </p:cNvSpPr>
          <p:nvPr>
            <p:ph type="sldNum" sz="quarter" idx="4"/>
          </p:nvPr>
        </p:nvSpPr>
        <p:spPr>
          <a:xfrm>
            <a:off x="0" y="982664"/>
            <a:ext cx="711015" cy="236537"/>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defRPr>
            </a:lvl1pPr>
          </a:lstStyle>
          <a:p>
            <a:fld id="{F550DF30-CD1E-4CD6-AAFF-3D1C34759719}" type="slidenum">
              <a:rPr lang="en-US" altLang="en-US"/>
              <a:pPr/>
              <a:t>‹#›</a:t>
            </a:fld>
            <a:endParaRPr lang="en-US" altLang="en-US"/>
          </a:p>
        </p:txBody>
      </p:sp>
      <p:pic>
        <p:nvPicPr>
          <p:cNvPr id="1032" name="Picture 1"/>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0868369" y="76200"/>
            <a:ext cx="1320456"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Date Placeholder 13"/>
          <p:cNvSpPr txBox="1">
            <a:spLocks/>
          </p:cNvSpPr>
          <p:nvPr/>
        </p:nvSpPr>
        <p:spPr>
          <a:xfrm>
            <a:off x="812588" y="6248401"/>
            <a:ext cx="7313295"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sz="1050" dirty="0">
                <a:solidFill>
                  <a:schemeClr val="accent2"/>
                </a:solidFill>
              </a:rPr>
              <a:t>© ISBAT UNIVERSITY – </a:t>
            </a:r>
            <a:r>
              <a:rPr lang="en-US" sz="1050" dirty="0" smtClean="0">
                <a:solidFill>
                  <a:schemeClr val="accent2"/>
                </a:solidFill>
              </a:rPr>
              <a:t>2023.</a:t>
            </a:r>
            <a:endParaRPr lang="en-US" sz="1050" dirty="0">
              <a:solidFill>
                <a:schemeClr val="accent2"/>
              </a:solidFill>
            </a:endParaRPr>
          </a:p>
        </p:txBody>
      </p:sp>
      <p:sp>
        <p:nvSpPr>
          <p:cNvPr id="12" name="Rectangle 11"/>
          <p:cNvSpPr/>
          <p:nvPr/>
        </p:nvSpPr>
        <p:spPr>
          <a:xfrm flipV="1">
            <a:off x="812588" y="6202364"/>
            <a:ext cx="10868369" cy="46037"/>
          </a:xfrm>
          <a:prstGeom prst="rect">
            <a:avLst/>
          </a:prstGeom>
          <a:solidFill>
            <a:schemeClr val="accent1">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3" name="Date Placeholder 13"/>
          <p:cNvSpPr txBox="1">
            <a:spLocks/>
          </p:cNvSpPr>
          <p:nvPr/>
        </p:nvSpPr>
        <p:spPr>
          <a:xfrm>
            <a:off x="9040045" y="6248401"/>
            <a:ext cx="2640912"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5048FD84-FD27-43FA-9148-9FF84C406015}" type="datetime1">
              <a:rPr lang="en-US" sz="1050">
                <a:solidFill>
                  <a:schemeClr val="accent2"/>
                </a:solidFill>
              </a:rPr>
              <a:pPr>
                <a:defRPr/>
              </a:pPr>
              <a:t>3/13/2023</a:t>
            </a:fld>
            <a:endParaRPr lang="en-US" sz="1050" dirty="0">
              <a:solidFill>
                <a:schemeClr val="accent2"/>
              </a:solidFill>
            </a:endParaRPr>
          </a:p>
        </p:txBody>
      </p:sp>
    </p:spTree>
    <p:extLst>
      <p:ext uri="{BB962C8B-B14F-4D97-AF65-F5344CB8AC3E}">
        <p14:creationId xmlns:p14="http://schemas.microsoft.com/office/powerpoint/2010/main" val="26573706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hf hdr="0" ftr="0" dt="0"/>
  <p:txStyles>
    <p:titleStyle>
      <a:lvl1pPr algn="l" rtl="0" eaLnBrk="0" fontAlgn="base" hangingPunct="0">
        <a:spcBef>
          <a:spcPct val="0"/>
        </a:spcBef>
        <a:spcAft>
          <a:spcPct val="0"/>
        </a:spcAft>
        <a:defRPr sz="2800" b="1" kern="1200">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Tw Cen MT" pitchFamily="34" charset="0"/>
        </a:defRPr>
      </a:lvl2pPr>
      <a:lvl3pPr algn="l" rtl="0" eaLnBrk="0" fontAlgn="base" hangingPunct="0">
        <a:spcBef>
          <a:spcPct val="0"/>
        </a:spcBef>
        <a:spcAft>
          <a:spcPct val="0"/>
        </a:spcAft>
        <a:defRPr sz="2800" b="1">
          <a:solidFill>
            <a:schemeClr val="tx2"/>
          </a:solidFill>
          <a:latin typeface="Tw Cen MT" pitchFamily="34" charset="0"/>
        </a:defRPr>
      </a:lvl3pPr>
      <a:lvl4pPr algn="l" rtl="0" eaLnBrk="0" fontAlgn="base" hangingPunct="0">
        <a:spcBef>
          <a:spcPct val="0"/>
        </a:spcBef>
        <a:spcAft>
          <a:spcPct val="0"/>
        </a:spcAft>
        <a:defRPr sz="2800" b="1">
          <a:solidFill>
            <a:schemeClr val="tx2"/>
          </a:solidFill>
          <a:latin typeface="Tw Cen MT" pitchFamily="34" charset="0"/>
        </a:defRPr>
      </a:lvl4pPr>
      <a:lvl5pPr algn="l" rtl="0" eaLnBrk="0" fontAlgn="base" hangingPunct="0">
        <a:spcBef>
          <a:spcPct val="0"/>
        </a:spcBef>
        <a:spcAft>
          <a:spcPct val="0"/>
        </a:spcAft>
        <a:defRPr sz="2800" b="1">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1B587C"/>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4E8542"/>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CREATING BASIC REPORTS </a:t>
            </a:r>
            <a:endParaRPr lang="en-US" dirty="0"/>
          </a:p>
        </p:txBody>
      </p:sp>
      <p:sp>
        <p:nvSpPr>
          <p:cNvPr id="3" name="Subtitle 2"/>
          <p:cNvSpPr>
            <a:spLocks noGrp="1"/>
          </p:cNvSpPr>
          <p:nvPr>
            <p:ph type="subTitle" idx="1"/>
          </p:nvPr>
        </p:nvSpPr>
        <p:spPr/>
        <p:txBody>
          <a:bodyPr/>
          <a:lstStyle/>
          <a:p>
            <a:r>
              <a:rPr lang="en-US" dirty="0" smtClean="0"/>
              <a:t>SESSION 4</a:t>
            </a:r>
            <a:endParaRPr lang="en-US" dirty="0"/>
          </a:p>
        </p:txBody>
      </p:sp>
    </p:spTree>
    <p:extLst>
      <p:ext uri="{BB962C8B-B14F-4D97-AF65-F5344CB8AC3E}">
        <p14:creationId xmlns:p14="http://schemas.microsoft.com/office/powerpoint/2010/main" val="4214489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sz="quarter" idx="1"/>
          </p:nvPr>
        </p:nvSpPr>
        <p:spPr/>
        <p:txBody>
          <a:bodyPr/>
          <a:lstStyle/>
          <a:p>
            <a:pPr>
              <a:buFont typeface="Arial" panose="020B0604020202020204" pitchFamily="34" charset="0"/>
              <a:buChar char="•"/>
            </a:pPr>
            <a:r>
              <a:rPr lang="en-US" sz="1800" b="1" dirty="0"/>
              <a:t>Reports</a:t>
            </a:r>
            <a:r>
              <a:rPr lang="en-US" sz="1800" dirty="0"/>
              <a:t> allow users to create a printed copy of all or selected data for greater ease of reference and understanding. Although you can print records from a table or form, a report provides more precise control over the final output. </a:t>
            </a:r>
            <a:endParaRPr lang="en-US" sz="1800" dirty="0" smtClean="0"/>
          </a:p>
          <a:p>
            <a:pPr>
              <a:buFont typeface="Arial" panose="020B0604020202020204" pitchFamily="34" charset="0"/>
              <a:buChar char="•"/>
            </a:pPr>
            <a:r>
              <a:rPr lang="en-US" sz="1800" b="1" dirty="0" smtClean="0"/>
              <a:t>Reports</a:t>
            </a:r>
            <a:r>
              <a:rPr lang="en-US" sz="1800" dirty="0" smtClean="0"/>
              <a:t> </a:t>
            </a:r>
            <a:r>
              <a:rPr lang="en-US" sz="1800" dirty="0"/>
              <a:t>can include page headers and footers, calculated totals and subtotals, and even graphics. In addition, reports can be used for invoices, orders, presentations, and mailing labels. </a:t>
            </a:r>
          </a:p>
          <a:p>
            <a:pPr marL="0" indent="0">
              <a:buNone/>
            </a:pPr>
            <a:r>
              <a:rPr lang="en-US" sz="1800" dirty="0"/>
              <a:t>There are two basic types of reports: </a:t>
            </a:r>
            <a:r>
              <a:rPr lang="en-US" sz="1800" b="1" dirty="0"/>
              <a:t>columnar and tabular</a:t>
            </a:r>
            <a:r>
              <a:rPr lang="en-US" sz="1800" dirty="0"/>
              <a:t>. </a:t>
            </a:r>
            <a:endParaRPr lang="en-US" sz="1800" dirty="0" smtClean="0"/>
          </a:p>
          <a:p>
            <a:pPr>
              <a:buFont typeface="Wingdings" panose="05000000000000000000" pitchFamily="2" charset="2"/>
              <a:buChar char="ü"/>
            </a:pPr>
            <a:r>
              <a:rPr lang="en-US" sz="1800" b="1" dirty="0" smtClean="0"/>
              <a:t>In </a:t>
            </a:r>
            <a:r>
              <a:rPr lang="en-US" sz="1800" b="1" dirty="0"/>
              <a:t>a columnar</a:t>
            </a:r>
            <a:r>
              <a:rPr lang="en-US" sz="1800" dirty="0"/>
              <a:t> </a:t>
            </a:r>
            <a:r>
              <a:rPr lang="en-US" sz="1800" b="1" dirty="0"/>
              <a:t>report</a:t>
            </a:r>
            <a:r>
              <a:rPr lang="en-US" sz="1800" dirty="0"/>
              <a:t>, the field names are listed on the left side of the page, and the field values are listed on the right. If space on the page permits, there can be more than one column. </a:t>
            </a:r>
            <a:endParaRPr lang="en-US" sz="1800" dirty="0" smtClean="0"/>
          </a:p>
          <a:p>
            <a:pPr>
              <a:buFont typeface="Wingdings" panose="05000000000000000000" pitchFamily="2" charset="2"/>
              <a:buChar char="ü"/>
            </a:pPr>
            <a:r>
              <a:rPr lang="en-US" sz="1800" b="1" dirty="0" smtClean="0"/>
              <a:t>In </a:t>
            </a:r>
            <a:r>
              <a:rPr lang="en-US" sz="1800" b="1" dirty="0"/>
              <a:t>a tabular report</a:t>
            </a:r>
            <a:r>
              <a:rPr lang="en-US" sz="1800" dirty="0"/>
              <a:t>, the field names are listed across the top of the report, and the field values appear in the corresponding columns. </a:t>
            </a:r>
            <a:endParaRPr lang="en-US" sz="1800" dirty="0" smtClean="0"/>
          </a:p>
          <a:p>
            <a:pPr>
              <a:buFont typeface="Wingdings" panose="05000000000000000000" pitchFamily="2" charset="2"/>
              <a:buChar char="§"/>
            </a:pPr>
            <a:r>
              <a:rPr lang="en-US" sz="1800" dirty="0"/>
              <a:t>Reports can include data from a single table or related tables. Reports can also be based on queries. </a:t>
            </a:r>
            <a:endParaRPr lang="en-US" sz="1800" dirty="0" smtClean="0"/>
          </a:p>
        </p:txBody>
      </p:sp>
      <p:sp>
        <p:nvSpPr>
          <p:cNvPr id="13" name="Title 12"/>
          <p:cNvSpPr>
            <a:spLocks noGrp="1"/>
          </p:cNvSpPr>
          <p:nvPr>
            <p:ph type="title"/>
          </p:nvPr>
        </p:nvSpPr>
        <p:spPr/>
        <p:txBody>
          <a:bodyPr/>
          <a:lstStyle/>
          <a:p>
            <a:pPr algn="ctr"/>
            <a:r>
              <a:rPr lang="en-US" b="0" dirty="0"/>
              <a:t>USING REPORTS </a:t>
            </a:r>
            <a:endParaRPr lang="en-US" dirty="0"/>
          </a:p>
        </p:txBody>
      </p:sp>
    </p:spTree>
    <p:extLst>
      <p:ext uri="{BB962C8B-B14F-4D97-AF65-F5344CB8AC3E}">
        <p14:creationId xmlns:p14="http://schemas.microsoft.com/office/powerpoint/2010/main" val="1994694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a:t>USING PRINT PREVIEW - REPORTS </a:t>
            </a:r>
            <a:endParaRPr lang="en-US" dirty="0"/>
          </a:p>
        </p:txBody>
      </p:sp>
      <p:sp>
        <p:nvSpPr>
          <p:cNvPr id="2" name="Content Placeholder 1"/>
          <p:cNvSpPr>
            <a:spLocks noGrp="1"/>
          </p:cNvSpPr>
          <p:nvPr>
            <p:ph sz="quarter" idx="1"/>
          </p:nvPr>
        </p:nvSpPr>
        <p:spPr/>
        <p:txBody>
          <a:bodyPr/>
          <a:lstStyle/>
          <a:p>
            <a:r>
              <a:rPr lang="en-US" sz="1800" dirty="0"/>
              <a:t>When you open a report, it appears in print preview. Print preview allows you to see how the printed report will look before you print it. </a:t>
            </a:r>
          </a:p>
          <a:p>
            <a:r>
              <a:rPr lang="en-US" sz="1800" dirty="0"/>
              <a:t>Print preview provides options for viewing the report. You can zoom out to see more of the report or zoom in to see a portion of the report in more detail. The </a:t>
            </a:r>
            <a:r>
              <a:rPr lang="en-US" sz="1800" b="1" dirty="0"/>
              <a:t>Zoom </a:t>
            </a:r>
            <a:r>
              <a:rPr lang="en-US" sz="1800" dirty="0"/>
              <a:t>button on the </a:t>
            </a:r>
            <a:r>
              <a:rPr lang="en-US" sz="1800" b="1" dirty="0"/>
              <a:t>Print Preview </a:t>
            </a:r>
            <a:r>
              <a:rPr lang="en-US" sz="1800" dirty="0"/>
              <a:t>tab allows you to choose from several magnification options, from as small as 10% to as large as 500% or 1000%. </a:t>
            </a:r>
          </a:p>
          <a:p>
            <a:r>
              <a:rPr lang="en-US" sz="1800" dirty="0"/>
              <a:t>You can display a report in </a:t>
            </a:r>
            <a:r>
              <a:rPr lang="en-US" sz="1800" b="1" dirty="0"/>
              <a:t>One Page</a:t>
            </a:r>
            <a:r>
              <a:rPr lang="en-US" sz="1800" dirty="0"/>
              <a:t>, </a:t>
            </a:r>
            <a:r>
              <a:rPr lang="en-US" sz="1800" b="1" dirty="0"/>
              <a:t>Two Pages</a:t>
            </a:r>
            <a:r>
              <a:rPr lang="en-US" sz="1800" dirty="0"/>
              <a:t>, or </a:t>
            </a:r>
            <a:r>
              <a:rPr lang="en-US" sz="1800" b="1" dirty="0"/>
              <a:t>More Pages </a:t>
            </a:r>
            <a:r>
              <a:rPr lang="en-US" sz="1800" dirty="0"/>
              <a:t>view. The buttons at the bottom of the window allow you to navigate pages, and the scroll bars allow you to view different areas of a page</a:t>
            </a:r>
            <a:r>
              <a:rPr lang="en-US" sz="1800" dirty="0" smtClean="0"/>
              <a:t>.</a:t>
            </a:r>
          </a:p>
          <a:p>
            <a:pPr>
              <a:buFont typeface="Wingdings" panose="05000000000000000000" pitchFamily="2" charset="2"/>
              <a:buChar char="v"/>
            </a:pPr>
            <a:r>
              <a:rPr lang="en-US" sz="1800" dirty="0"/>
              <a:t>PRINTING PAGES OF A REPORT </a:t>
            </a:r>
            <a:endParaRPr lang="en-US" sz="1800" dirty="0" smtClean="0"/>
          </a:p>
          <a:p>
            <a:r>
              <a:rPr lang="en-US" sz="1800" dirty="0"/>
              <a:t>You can print specific pages of a report. This option is useful if the report contains numerous pages, and you only need information from one or more particular pages. The Print dialog box allows you to specify the pages or print all the pages if required. </a:t>
            </a:r>
            <a:endParaRPr lang="en-US" sz="1800" dirty="0" smtClean="0"/>
          </a:p>
          <a:p>
            <a:pPr>
              <a:buFont typeface="Wingdings" panose="05000000000000000000" pitchFamily="2" charset="2"/>
              <a:buChar char="v"/>
            </a:pPr>
            <a:r>
              <a:rPr lang="en-US" sz="1800" dirty="0"/>
              <a:t>USING THE REPORT WIZARD </a:t>
            </a:r>
            <a:endParaRPr lang="en-US" sz="1800" dirty="0" smtClean="0"/>
          </a:p>
          <a:p>
            <a:pPr marL="0" indent="0">
              <a:buNone/>
            </a:pPr>
            <a:r>
              <a:rPr lang="en-US" sz="1800" dirty="0"/>
              <a:t>You can use the </a:t>
            </a:r>
            <a:r>
              <a:rPr lang="en-US" sz="1800" b="1" dirty="0"/>
              <a:t>Report Wizard </a:t>
            </a:r>
            <a:r>
              <a:rPr lang="en-US" sz="1800" dirty="0"/>
              <a:t>to quickly and easily create a report. The basic steps needed to create a report using the </a:t>
            </a:r>
            <a:r>
              <a:rPr lang="en-US" sz="1800" b="1" dirty="0"/>
              <a:t>Report Wizard </a:t>
            </a:r>
            <a:r>
              <a:rPr lang="en-US" sz="1800" dirty="0"/>
              <a:t>are as follows: </a:t>
            </a:r>
            <a:r>
              <a:rPr lang="en-US" sz="1800" dirty="0" smtClean="0"/>
              <a:t> </a:t>
            </a:r>
            <a:endParaRPr lang="en-US" sz="1800" dirty="0"/>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buNone/>
            </a:pPr>
            <a:r>
              <a:rPr lang="en-US" sz="1800" dirty="0"/>
              <a:t>1. Select the table(s) you want to use. 	</a:t>
            </a:r>
          </a:p>
          <a:p>
            <a:pPr marL="0" indent="0">
              <a:buNone/>
            </a:pPr>
            <a:r>
              <a:rPr lang="en-US" sz="1800" dirty="0"/>
              <a:t>2. Select the fields you want to include. 	</a:t>
            </a:r>
          </a:p>
          <a:p>
            <a:pPr marL="0" indent="0">
              <a:buNone/>
            </a:pPr>
            <a:r>
              <a:rPr lang="en-US" sz="1800" dirty="0"/>
              <a:t>3. Group the data. 	</a:t>
            </a:r>
          </a:p>
          <a:p>
            <a:pPr marL="0" indent="0">
              <a:buNone/>
            </a:pPr>
            <a:r>
              <a:rPr lang="en-US" sz="1800" dirty="0"/>
              <a:t>4. Add grouping levels. 	</a:t>
            </a:r>
          </a:p>
          <a:p>
            <a:pPr marL="0" indent="0">
              <a:buNone/>
            </a:pPr>
            <a:r>
              <a:rPr lang="en-US" sz="1800" dirty="0"/>
              <a:t>5. Sort the data. 	</a:t>
            </a:r>
          </a:p>
          <a:p>
            <a:pPr marL="0" indent="0">
              <a:buNone/>
            </a:pPr>
            <a:r>
              <a:rPr lang="en-US" sz="1800" dirty="0"/>
              <a:t>6. Select a layout and a style 	</a:t>
            </a:r>
          </a:p>
          <a:p>
            <a:pPr marL="0" indent="0">
              <a:buNone/>
            </a:pPr>
            <a:r>
              <a:rPr lang="en-US" sz="1800" dirty="0"/>
              <a:t>8. Name the report. </a:t>
            </a:r>
            <a:endParaRPr lang="en-US" sz="1800" dirty="0" smtClean="0"/>
          </a:p>
          <a:p>
            <a:r>
              <a:rPr lang="en-US" sz="1800" dirty="0"/>
              <a:t>When you have finished creating a report, the </a:t>
            </a:r>
            <a:r>
              <a:rPr lang="en-US" sz="1800" b="1" dirty="0"/>
              <a:t>Report Wizard </a:t>
            </a:r>
            <a:r>
              <a:rPr lang="en-US" sz="1800" dirty="0"/>
              <a:t>displays it in print preview. Print preview allows you to view the report before you print it. </a:t>
            </a:r>
            <a:endParaRPr lang="en-US" sz="1800" dirty="0" smtClean="0"/>
          </a:p>
          <a:p>
            <a:pPr>
              <a:buFont typeface="Wingdings" panose="05000000000000000000" pitchFamily="2" charset="2"/>
              <a:buChar char="v"/>
            </a:pPr>
            <a:r>
              <a:rPr lang="en-US" sz="1800" dirty="0"/>
              <a:t>CHANGING VIEWS IN A </a:t>
            </a:r>
            <a:r>
              <a:rPr lang="en-US" sz="1800" dirty="0" smtClean="0"/>
              <a:t>REPORT</a:t>
            </a:r>
          </a:p>
          <a:p>
            <a:r>
              <a:rPr lang="en-US" sz="1800" dirty="0"/>
              <a:t>After you create a report, you can view it in a selection of different views: </a:t>
            </a:r>
            <a:r>
              <a:rPr lang="en-US" sz="1800" b="1" dirty="0"/>
              <a:t>Report </a:t>
            </a:r>
            <a:r>
              <a:rPr lang="en-US" sz="1800" dirty="0"/>
              <a:t>View, </a:t>
            </a:r>
            <a:r>
              <a:rPr lang="en-US" sz="1800" b="1" dirty="0"/>
              <a:t>Print Preview</a:t>
            </a:r>
            <a:r>
              <a:rPr lang="en-US" sz="1800" dirty="0"/>
              <a:t>, </a:t>
            </a:r>
            <a:r>
              <a:rPr lang="en-US" sz="1800" b="1" dirty="0"/>
              <a:t>Layout </a:t>
            </a:r>
            <a:r>
              <a:rPr lang="en-US" sz="1800" dirty="0"/>
              <a:t>View, or </a:t>
            </a:r>
            <a:r>
              <a:rPr lang="en-US" sz="1800" b="1" dirty="0"/>
              <a:t>Design </a:t>
            </a:r>
            <a:r>
              <a:rPr lang="en-US" sz="1800" dirty="0"/>
              <a:t>View. When a report is open, you can switch between these views by clicking the </a:t>
            </a:r>
            <a:r>
              <a:rPr lang="en-US" sz="1800" b="1" dirty="0"/>
              <a:t>View </a:t>
            </a:r>
            <a:r>
              <a:rPr lang="en-US" sz="1800" dirty="0"/>
              <a:t>button in the Views section of the </a:t>
            </a:r>
            <a:r>
              <a:rPr lang="en-US" sz="1800" b="1" dirty="0"/>
              <a:t>HOME Tab </a:t>
            </a:r>
            <a:r>
              <a:rPr lang="en-US" sz="1800" dirty="0"/>
              <a:t>on the </a:t>
            </a:r>
            <a:r>
              <a:rPr lang="en-US" sz="1800" b="1" dirty="0"/>
              <a:t>Ribbon</a:t>
            </a:r>
            <a:r>
              <a:rPr lang="en-US" sz="1800" dirty="0"/>
              <a:t>. </a:t>
            </a:r>
            <a:r>
              <a:rPr lang="en-US" sz="1800" dirty="0" smtClean="0"/>
              <a:t> </a:t>
            </a:r>
            <a:r>
              <a:rPr lang="en-US" sz="1800" dirty="0"/>
              <a:t>	</a:t>
            </a:r>
          </a:p>
        </p:txBody>
      </p:sp>
      <p:sp>
        <p:nvSpPr>
          <p:cNvPr id="2" name="Title 1"/>
          <p:cNvSpPr>
            <a:spLocks noGrp="1"/>
          </p:cNvSpPr>
          <p:nvPr>
            <p:ph type="title"/>
          </p:nvPr>
        </p:nvSpPr>
        <p:spPr/>
        <p:txBody>
          <a:bodyPr/>
          <a:lstStyle/>
          <a:p>
            <a:pPr algn="ctr"/>
            <a:r>
              <a:rPr lang="en-US" dirty="0" smtClean="0"/>
              <a:t>USING PRINT PREVIEW - REPORTS </a:t>
            </a:r>
            <a:endParaRPr lang="en-US" dirty="0"/>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a:t>USING PRINT PREVIEW - REPORTS </a:t>
            </a:r>
            <a:endParaRPr lang="en-US" dirty="0"/>
          </a:p>
        </p:txBody>
      </p:sp>
      <p:sp>
        <p:nvSpPr>
          <p:cNvPr id="2" name="Content Placeholder 1"/>
          <p:cNvSpPr>
            <a:spLocks noGrp="1"/>
          </p:cNvSpPr>
          <p:nvPr>
            <p:ph sz="quarter" idx="1"/>
          </p:nvPr>
        </p:nvSpPr>
        <p:spPr/>
        <p:txBody>
          <a:bodyPr/>
          <a:lstStyle/>
          <a:p>
            <a:pPr>
              <a:buFont typeface="Wingdings" panose="05000000000000000000" pitchFamily="2" charset="2"/>
              <a:buChar char="v"/>
            </a:pPr>
            <a:r>
              <a:rPr lang="en-US" sz="1700" b="1" dirty="0"/>
              <a:t>CHANGING CONTROL ARRANGEMENT OF DATA FIELDS IN REPORT LAYOUT </a:t>
            </a:r>
            <a:endParaRPr lang="en-US" sz="1700" b="1" dirty="0" smtClean="0"/>
          </a:p>
          <a:p>
            <a:r>
              <a:rPr lang="en-US" sz="1700" dirty="0"/>
              <a:t>You can </a:t>
            </a:r>
            <a:r>
              <a:rPr lang="en-US" sz="1700" dirty="0" smtClean="0"/>
              <a:t>customize </a:t>
            </a:r>
            <a:r>
              <a:rPr lang="en-US" sz="1700" dirty="0"/>
              <a:t>the arrangement of the data fields in the report by simply clicking and drag it to a new location. A data field has two components, the </a:t>
            </a:r>
            <a:r>
              <a:rPr lang="en-US" sz="1700" b="1" dirty="0"/>
              <a:t>Label </a:t>
            </a:r>
            <a:r>
              <a:rPr lang="en-US" sz="1700" dirty="0"/>
              <a:t>and the </a:t>
            </a:r>
            <a:r>
              <a:rPr lang="en-US" sz="1700" b="1" dirty="0"/>
              <a:t>Control</a:t>
            </a:r>
            <a:r>
              <a:rPr lang="en-US" sz="1700" dirty="0"/>
              <a:t>. The </a:t>
            </a:r>
            <a:r>
              <a:rPr lang="en-US" sz="1700" b="1" dirty="0"/>
              <a:t>Label </a:t>
            </a:r>
            <a:r>
              <a:rPr lang="en-US" sz="1700" dirty="0"/>
              <a:t>appears on the left of the field and </a:t>
            </a:r>
            <a:r>
              <a:rPr lang="en-US" sz="1700" b="1" dirty="0"/>
              <a:t>Control </a:t>
            </a:r>
            <a:r>
              <a:rPr lang="en-US" sz="1700" dirty="0"/>
              <a:t>to the right. </a:t>
            </a:r>
            <a:endParaRPr lang="en-US" sz="1700" dirty="0" smtClean="0"/>
          </a:p>
          <a:p>
            <a:r>
              <a:rPr lang="en-US" sz="1700" dirty="0"/>
              <a:t>In some cases, the data fields may need to be cut to be later pasted back, or other data fields may need to be resized to make room for this move. </a:t>
            </a:r>
          </a:p>
          <a:p>
            <a:pPr>
              <a:buFont typeface="Wingdings" panose="05000000000000000000" pitchFamily="2" charset="2"/>
              <a:buChar char="ü"/>
            </a:pPr>
            <a:r>
              <a:rPr lang="en-US" sz="1700" dirty="0" smtClean="0"/>
              <a:t>To </a:t>
            </a:r>
            <a:r>
              <a:rPr lang="en-US" sz="1700" dirty="0"/>
              <a:t>move label or field individually, click and drag the top left handle of the data field. </a:t>
            </a:r>
          </a:p>
          <a:p>
            <a:pPr>
              <a:buFont typeface="Wingdings" panose="05000000000000000000" pitchFamily="2" charset="2"/>
              <a:buChar char="ü"/>
            </a:pPr>
            <a:r>
              <a:rPr lang="en-US" sz="1700" dirty="0" smtClean="0"/>
              <a:t>To </a:t>
            </a:r>
            <a:r>
              <a:rPr lang="en-US" sz="1700" dirty="0"/>
              <a:t>move them together as one, click and drag the edge of any part of the data field. </a:t>
            </a:r>
          </a:p>
          <a:p>
            <a:pPr>
              <a:buFont typeface="Wingdings" panose="05000000000000000000" pitchFamily="2" charset="2"/>
              <a:buChar char="v"/>
            </a:pPr>
            <a:r>
              <a:rPr lang="en-US" sz="1700" b="1" dirty="0"/>
              <a:t>GROUPING AND SUMMARISING REPORT DATA </a:t>
            </a:r>
            <a:endParaRPr lang="en-US" sz="1700" b="1" dirty="0" smtClean="0"/>
          </a:p>
          <a:p>
            <a:r>
              <a:rPr lang="en-US" sz="1700" dirty="0"/>
              <a:t>The </a:t>
            </a:r>
            <a:r>
              <a:rPr lang="en-US" sz="1700" b="1" dirty="0"/>
              <a:t>Report Wizard </a:t>
            </a:r>
            <a:r>
              <a:rPr lang="en-US" sz="1700" dirty="0"/>
              <a:t>provides options for grouping and </a:t>
            </a:r>
            <a:r>
              <a:rPr lang="en-US" sz="1700" dirty="0" smtClean="0"/>
              <a:t>summarizing </a:t>
            </a:r>
            <a:r>
              <a:rPr lang="en-US" sz="1700" dirty="0"/>
              <a:t>report data. You can </a:t>
            </a:r>
            <a:r>
              <a:rPr lang="en-US" sz="1700" dirty="0" smtClean="0"/>
              <a:t>organize </a:t>
            </a:r>
            <a:r>
              <a:rPr lang="en-US" sz="1700" dirty="0"/>
              <a:t>your report by selecting the fields into which you want to group data. If you create more than one group, you can </a:t>
            </a:r>
            <a:r>
              <a:rPr lang="en-US" sz="1700" dirty="0" smtClean="0"/>
              <a:t>prioritize </a:t>
            </a:r>
            <a:r>
              <a:rPr lang="en-US" sz="1700" dirty="0"/>
              <a:t>the groups into levels. </a:t>
            </a:r>
          </a:p>
          <a:p>
            <a:r>
              <a:rPr lang="en-US" sz="1700" dirty="0"/>
              <a:t>You can see how grouping works by comparing the </a:t>
            </a:r>
            <a:r>
              <a:rPr lang="en-US" sz="1700" b="1" dirty="0"/>
              <a:t>List of Products by Category </a:t>
            </a:r>
            <a:r>
              <a:rPr lang="en-US" sz="1700" dirty="0"/>
              <a:t>report (shown below) to the datasheet for its underlying query, </a:t>
            </a:r>
            <a:r>
              <a:rPr lang="en-US" sz="1700" b="1" dirty="0"/>
              <a:t>Product List</a:t>
            </a:r>
            <a:r>
              <a:rPr lang="en-US" sz="1700" dirty="0"/>
              <a:t>. Both the report and the query sort products by category, but the report also prints the name of each category on a separate line at the beginning of each group (in the group header) and the number of products for each category on a separate line at the end of each group (in the group footer). </a:t>
            </a:r>
            <a:endParaRPr lang="en-US" sz="1700" dirty="0"/>
          </a:p>
        </p:txBody>
      </p: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a:buFont typeface="Wingdings" panose="05000000000000000000" pitchFamily="2" charset="2"/>
              <a:buChar char="v"/>
            </a:pPr>
            <a:r>
              <a:rPr lang="en-US" sz="1700" b="1" dirty="0" smtClean="0"/>
              <a:t>BASING A REPORT ON A QUERY </a:t>
            </a:r>
          </a:p>
          <a:p>
            <a:pPr>
              <a:buFont typeface="Arial" panose="020B0604020202020204" pitchFamily="34" charset="0"/>
              <a:buChar char="•"/>
            </a:pPr>
            <a:r>
              <a:rPr lang="en-US" sz="1700" dirty="0" smtClean="0"/>
              <a:t>You can use a query as the basis for a report. The query </a:t>
            </a:r>
            <a:r>
              <a:rPr lang="en-US" sz="1700" dirty="0" err="1" smtClean="0"/>
              <a:t>recordset</a:t>
            </a:r>
            <a:r>
              <a:rPr lang="en-US" sz="1700" dirty="0" smtClean="0"/>
              <a:t> appears as the report data. The report is updated each time it is opened or printed to reflect changes made to queried data.</a:t>
            </a:r>
          </a:p>
          <a:p>
            <a:pPr>
              <a:buFont typeface="Wingdings" panose="05000000000000000000" pitchFamily="2" charset="2"/>
              <a:buChar char="v"/>
            </a:pPr>
            <a:r>
              <a:rPr lang="en-US" sz="1700" b="1" dirty="0" smtClean="0"/>
              <a:t>USING ADVANCED REPORT DESIGN </a:t>
            </a:r>
          </a:p>
          <a:p>
            <a:pPr>
              <a:buFont typeface="Arial" panose="020B0604020202020204" pitchFamily="34" charset="0"/>
              <a:buChar char="•"/>
            </a:pPr>
            <a:r>
              <a:rPr lang="en-US" sz="1700" dirty="0" smtClean="0"/>
              <a:t>You can create or </a:t>
            </a:r>
            <a:r>
              <a:rPr lang="en-US" sz="1700" dirty="0" err="1" smtClean="0"/>
              <a:t>customise</a:t>
            </a:r>
            <a:r>
              <a:rPr lang="en-US" sz="1700" dirty="0" smtClean="0"/>
              <a:t> a report in </a:t>
            </a:r>
            <a:r>
              <a:rPr lang="en-US" sz="1700" b="1" dirty="0" smtClean="0"/>
              <a:t>Design </a:t>
            </a:r>
            <a:r>
              <a:rPr lang="en-US" sz="1700" dirty="0" smtClean="0"/>
              <a:t>view. A report has three basic sections: </a:t>
            </a:r>
            <a:r>
              <a:rPr lang="en-US" sz="1700" b="1" dirty="0" smtClean="0"/>
              <a:t>Detail</a:t>
            </a:r>
            <a:r>
              <a:rPr lang="en-US" sz="1700" dirty="0" smtClean="0"/>
              <a:t>, </a:t>
            </a:r>
            <a:r>
              <a:rPr lang="en-US" sz="1700" b="1" dirty="0" smtClean="0"/>
              <a:t>Report Header</a:t>
            </a:r>
            <a:r>
              <a:rPr lang="en-US" sz="1700" dirty="0" smtClean="0"/>
              <a:t>/</a:t>
            </a:r>
            <a:r>
              <a:rPr lang="en-US" sz="1700" b="1" dirty="0" smtClean="0"/>
              <a:t>Footer</a:t>
            </a:r>
            <a:r>
              <a:rPr lang="en-US" sz="1700" dirty="0" smtClean="0"/>
              <a:t>, and </a:t>
            </a:r>
            <a:r>
              <a:rPr lang="en-US" sz="1700" b="1" dirty="0" smtClean="0"/>
              <a:t>Page Header</a:t>
            </a:r>
            <a:r>
              <a:rPr lang="en-US" sz="1700" dirty="0" smtClean="0"/>
              <a:t>/</a:t>
            </a:r>
            <a:r>
              <a:rPr lang="en-US" sz="1700" b="1" dirty="0" smtClean="0"/>
              <a:t>Footer</a:t>
            </a:r>
            <a:r>
              <a:rPr lang="en-US" sz="1700" dirty="0" smtClean="0"/>
              <a:t>. </a:t>
            </a:r>
          </a:p>
          <a:p>
            <a:pPr>
              <a:buFont typeface="Wingdings" panose="05000000000000000000" pitchFamily="2" charset="2"/>
              <a:buChar char="ü"/>
            </a:pPr>
            <a:r>
              <a:rPr lang="en-US" sz="1700" dirty="0" smtClean="0"/>
              <a:t>The </a:t>
            </a:r>
            <a:r>
              <a:rPr lang="en-US" sz="1700" b="1" dirty="0" smtClean="0"/>
              <a:t>Detail </a:t>
            </a:r>
            <a:r>
              <a:rPr lang="en-US" sz="1700" dirty="0" smtClean="0"/>
              <a:t>section contains the information from the table or query. You create controls in the </a:t>
            </a:r>
            <a:r>
              <a:rPr lang="en-US" sz="1700" b="1" dirty="0" smtClean="0"/>
              <a:t>Detail </a:t>
            </a:r>
            <a:r>
              <a:rPr lang="en-US" sz="1700" dirty="0" smtClean="0"/>
              <a:t>section that display information. You can display either one record per page or multiple records per page. </a:t>
            </a:r>
          </a:p>
          <a:p>
            <a:pPr>
              <a:buFont typeface="Wingdings" panose="05000000000000000000" pitchFamily="2" charset="2"/>
              <a:buChar char="ü"/>
            </a:pPr>
            <a:r>
              <a:rPr lang="en-US" sz="1700" dirty="0" smtClean="0"/>
              <a:t>The </a:t>
            </a:r>
            <a:r>
              <a:rPr lang="en-US" sz="1700" b="1" dirty="0" smtClean="0"/>
              <a:t>Report Header </a:t>
            </a:r>
            <a:r>
              <a:rPr lang="en-US" sz="1700" dirty="0" smtClean="0"/>
              <a:t>and </a:t>
            </a:r>
            <a:r>
              <a:rPr lang="en-US" sz="1700" b="1" dirty="0" smtClean="0"/>
              <a:t>Report Footer </a:t>
            </a:r>
            <a:r>
              <a:rPr lang="en-US" sz="1700" dirty="0" smtClean="0"/>
              <a:t>sections display at the top and bottom of the report in </a:t>
            </a:r>
            <a:r>
              <a:rPr lang="en-US" sz="1700" b="1" dirty="0" smtClean="0"/>
              <a:t>Design </a:t>
            </a:r>
            <a:r>
              <a:rPr lang="en-US" sz="1700" dirty="0" smtClean="0"/>
              <a:t>view. When you print the report, these sections appear at the beginning and the end of the report only. The header can be used for report titles, while the footer can be used for report totals or other summaries. </a:t>
            </a:r>
          </a:p>
          <a:p>
            <a:pPr>
              <a:buFont typeface="Wingdings" panose="05000000000000000000" pitchFamily="2" charset="2"/>
              <a:buChar char="ü"/>
            </a:pPr>
            <a:r>
              <a:rPr lang="en-US" sz="1700" dirty="0" smtClean="0"/>
              <a:t>The </a:t>
            </a:r>
            <a:r>
              <a:rPr lang="en-US" sz="1700" b="1" dirty="0" smtClean="0"/>
              <a:t>Page Header </a:t>
            </a:r>
            <a:r>
              <a:rPr lang="en-US" sz="1700" dirty="0" smtClean="0"/>
              <a:t>and </a:t>
            </a:r>
            <a:r>
              <a:rPr lang="en-US" sz="1700" b="1" dirty="0" smtClean="0"/>
              <a:t>Page Footer </a:t>
            </a:r>
            <a:r>
              <a:rPr lang="en-US" sz="1700" dirty="0" smtClean="0"/>
              <a:t>sections display at the top and bottom of the report in </a:t>
            </a:r>
            <a:r>
              <a:rPr lang="en-US" sz="1700" b="1" dirty="0" smtClean="0"/>
              <a:t>Design </a:t>
            </a:r>
            <a:r>
              <a:rPr lang="en-US" sz="1700" dirty="0" smtClean="0"/>
              <a:t>view. When the report is printed, these sections appear at the top and bottom of every page. Page headers and footers can contain images, lines, text, or any other controls you want printed on every page. </a:t>
            </a:r>
          </a:p>
          <a:p>
            <a:pPr>
              <a:buFont typeface="Wingdings" panose="05000000000000000000" pitchFamily="2" charset="2"/>
              <a:buChar char="ü"/>
            </a:pPr>
            <a:r>
              <a:rPr lang="en-US" sz="1700" dirty="0" smtClean="0"/>
              <a:t> When you enable the display of either header and footer section, both the header and the footer appear. You can drag the header and footer sections to size them. </a:t>
            </a:r>
            <a:endParaRPr lang="en-US" sz="1700" dirty="0"/>
          </a:p>
        </p:txBody>
      </p:sp>
      <p:sp>
        <p:nvSpPr>
          <p:cNvPr id="3" name="Title 2"/>
          <p:cNvSpPr>
            <a:spLocks noGrp="1"/>
          </p:cNvSpPr>
          <p:nvPr>
            <p:ph type="title"/>
          </p:nvPr>
        </p:nvSpPr>
        <p:spPr/>
        <p:txBody>
          <a:bodyPr/>
          <a:lstStyle/>
          <a:p>
            <a:pPr algn="ctr"/>
            <a:r>
              <a:rPr lang="en-US" dirty="0"/>
              <a:t>USING PRINT PREVIEW - REPORTS </a:t>
            </a:r>
          </a:p>
        </p:txBody>
      </p:sp>
      <p:sp>
        <p:nvSpPr>
          <p:cNvPr id="4" name="Slide Number Placeholder 3"/>
          <p:cNvSpPr>
            <a:spLocks noGrp="1"/>
          </p:cNvSpPr>
          <p:nvPr>
            <p:ph type="sldNum" sz="quarter" idx="10"/>
          </p:nvPr>
        </p:nvSpPr>
        <p:spPr/>
        <p:txBody>
          <a:bodyPr>
            <a:normAutofit fontScale="77500" lnSpcReduction="20000"/>
          </a:bodyPr>
          <a:lstStyle/>
          <a:p>
            <a:fld id="{54643324-7AA6-426F-BEF1-580B558BBE66}" type="slidenum">
              <a:rPr lang="en-US" altLang="en-US" smtClean="0"/>
              <a:pPr/>
              <a:t>6</a:t>
            </a:fld>
            <a:endParaRPr lang="en-US" altLang="en-US"/>
          </a:p>
        </p:txBody>
      </p:sp>
    </p:spTree>
    <p:extLst>
      <p:ext uri="{BB962C8B-B14F-4D97-AF65-F5344CB8AC3E}">
        <p14:creationId xmlns:p14="http://schemas.microsoft.com/office/powerpoint/2010/main" val="2624058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a:buFont typeface="Wingdings" panose="05000000000000000000" pitchFamily="2" charset="2"/>
              <a:buChar char="v"/>
            </a:pPr>
            <a:r>
              <a:rPr lang="en-US" sz="1700" b="1" dirty="0"/>
              <a:t>EXPORTING DATA TO AN EXCEL </a:t>
            </a:r>
            <a:r>
              <a:rPr lang="en-US" sz="1700" b="1" dirty="0" smtClean="0"/>
              <a:t>WORKBOOK</a:t>
            </a:r>
          </a:p>
          <a:p>
            <a:pPr>
              <a:buFont typeface="Arial" panose="020B0604020202020204" pitchFamily="34" charset="0"/>
              <a:buChar char="•"/>
            </a:pPr>
            <a:r>
              <a:rPr lang="en-US" sz="1700" dirty="0"/>
              <a:t>Using the </a:t>
            </a:r>
            <a:r>
              <a:rPr lang="en-US" sz="1700" b="1" dirty="0"/>
              <a:t>Export Wizard</a:t>
            </a:r>
            <a:r>
              <a:rPr lang="en-US" sz="1700" dirty="0"/>
              <a:t>, you can export data from an Access database to in a file format that can be read by Excel. When you export data to Excel, Access creates a copy of the selected data, and then stores the copied data in a file that can be opened in Excel. </a:t>
            </a:r>
            <a:r>
              <a:rPr lang="en-US" sz="1700" b="1" dirty="0" smtClean="0"/>
              <a:t> </a:t>
            </a:r>
          </a:p>
          <a:p>
            <a:pPr>
              <a:buFont typeface="Arial" panose="020B0604020202020204" pitchFamily="34" charset="0"/>
              <a:buChar char="•"/>
            </a:pPr>
            <a:r>
              <a:rPr lang="en-US" sz="1700" dirty="0"/>
              <a:t>You can export a table, query, form, or report. You can also export selected records in a multiple-record view, such as a datasheet. You cannot export macros or modules to Excel. </a:t>
            </a:r>
            <a:endParaRPr lang="en-US" sz="1700" dirty="0" smtClean="0"/>
          </a:p>
          <a:p>
            <a:pPr>
              <a:buFont typeface="Arial" panose="020B0604020202020204" pitchFamily="34" charset="0"/>
              <a:buChar char="•"/>
            </a:pPr>
            <a:r>
              <a:rPr lang="en-US" sz="1700" dirty="0" smtClean="0"/>
              <a:t>When </a:t>
            </a:r>
            <a:r>
              <a:rPr lang="en-US" sz="1700" dirty="0"/>
              <a:t>you export a form, report, or datasheet that contains </a:t>
            </a:r>
            <a:r>
              <a:rPr lang="en-US" sz="1700" b="1" dirty="0" err="1"/>
              <a:t>subforms</a:t>
            </a:r>
            <a:r>
              <a:rPr lang="en-US" sz="1700" b="1" dirty="0"/>
              <a:t>, </a:t>
            </a:r>
            <a:r>
              <a:rPr lang="en-US" sz="1700" b="1" dirty="0" err="1"/>
              <a:t>subreports</a:t>
            </a:r>
            <a:r>
              <a:rPr lang="en-US" sz="1700" b="1" dirty="0"/>
              <a:t>, or </a:t>
            </a:r>
            <a:r>
              <a:rPr lang="en-US" sz="1700" b="1" dirty="0" err="1"/>
              <a:t>subdatasheets</a:t>
            </a:r>
            <a:r>
              <a:rPr lang="en-US" sz="1700" dirty="0"/>
              <a:t>, only the main form, report, or datasheet is exported. You must repeat the export operation for each </a:t>
            </a:r>
            <a:r>
              <a:rPr lang="en-US" sz="1700" b="1" dirty="0" err="1"/>
              <a:t>subform</a:t>
            </a:r>
            <a:r>
              <a:rPr lang="en-US" sz="1700" b="1" dirty="0"/>
              <a:t>, </a:t>
            </a:r>
            <a:r>
              <a:rPr lang="en-US" sz="1700" b="1" dirty="0" err="1"/>
              <a:t>subreport</a:t>
            </a:r>
            <a:r>
              <a:rPr lang="en-US" sz="1700" b="1" dirty="0"/>
              <a:t>, and </a:t>
            </a:r>
            <a:r>
              <a:rPr lang="en-US" sz="1700" b="1" dirty="0" err="1"/>
              <a:t>subdatasheet</a:t>
            </a:r>
            <a:r>
              <a:rPr lang="en-US" sz="1700" dirty="0"/>
              <a:t> that you want to export to </a:t>
            </a:r>
            <a:r>
              <a:rPr lang="en-US" sz="1700" b="1" dirty="0"/>
              <a:t>Excel</a:t>
            </a:r>
            <a:r>
              <a:rPr lang="en-US" sz="1700" dirty="0"/>
              <a:t>. </a:t>
            </a:r>
            <a:endParaRPr lang="en-US" sz="1700" dirty="0" smtClean="0"/>
          </a:p>
          <a:p>
            <a:pPr>
              <a:buFont typeface="Wingdings" panose="05000000000000000000" pitchFamily="2" charset="2"/>
              <a:buChar char="v"/>
            </a:pPr>
            <a:r>
              <a:rPr lang="en-US" sz="1700" b="1" dirty="0"/>
              <a:t>EXPORTING DATA TO A TEXT </a:t>
            </a:r>
            <a:r>
              <a:rPr lang="en-US" sz="1700" b="1" dirty="0" smtClean="0"/>
              <a:t>FILE</a:t>
            </a:r>
          </a:p>
          <a:p>
            <a:pPr>
              <a:buFont typeface="Wingdings" panose="05000000000000000000" pitchFamily="2" charset="2"/>
              <a:buChar char="§"/>
            </a:pPr>
            <a:r>
              <a:rPr lang="en-US" sz="1700" dirty="0"/>
              <a:t>You can export tables, queries, forms, and reports as text files. You can also export a selected portion of a datasheet view. When you export tables and queries, you have the option of exporting the entire object, or only the data without any additional formatting. </a:t>
            </a:r>
          </a:p>
          <a:p>
            <a:pPr>
              <a:buFont typeface="Wingdings" panose="05000000000000000000" pitchFamily="2" charset="2"/>
              <a:buChar char="§"/>
            </a:pPr>
            <a:r>
              <a:rPr lang="en-US" sz="1700" dirty="0"/>
              <a:t>At the end of the operation, Access creates a text file (*.txt or *.csv). If you choose to ignore formatting, you have the option of creating a delimited text file or fixed-width text file. If you choose to export formatted data, Access tries to approximate the layout of the source object. </a:t>
            </a:r>
            <a:r>
              <a:rPr lang="en-US" sz="1700" b="1" dirty="0" smtClean="0"/>
              <a:t> </a:t>
            </a:r>
          </a:p>
          <a:p>
            <a:pPr>
              <a:buFont typeface="Arial" panose="020B0604020202020204" pitchFamily="34" charset="0"/>
              <a:buChar char="•"/>
            </a:pPr>
            <a:endParaRPr lang="en-US" sz="1700" dirty="0"/>
          </a:p>
        </p:txBody>
      </p:sp>
      <p:sp>
        <p:nvSpPr>
          <p:cNvPr id="3" name="Title 2"/>
          <p:cNvSpPr>
            <a:spLocks noGrp="1"/>
          </p:cNvSpPr>
          <p:nvPr>
            <p:ph type="title"/>
          </p:nvPr>
        </p:nvSpPr>
        <p:spPr/>
        <p:txBody>
          <a:bodyPr/>
          <a:lstStyle/>
          <a:p>
            <a:pPr algn="ctr"/>
            <a:r>
              <a:rPr lang="en-US" dirty="0"/>
              <a:t>USING PRINT PREVIEW - REPORTS </a:t>
            </a:r>
          </a:p>
        </p:txBody>
      </p:sp>
      <p:sp>
        <p:nvSpPr>
          <p:cNvPr id="4" name="Slide Number Placeholder 3"/>
          <p:cNvSpPr>
            <a:spLocks noGrp="1"/>
          </p:cNvSpPr>
          <p:nvPr>
            <p:ph type="sldNum" sz="quarter" idx="10"/>
          </p:nvPr>
        </p:nvSpPr>
        <p:spPr/>
        <p:txBody>
          <a:bodyPr>
            <a:normAutofit fontScale="77500" lnSpcReduction="20000"/>
          </a:bodyPr>
          <a:lstStyle/>
          <a:p>
            <a:fld id="{54643324-7AA6-426F-BEF1-580B558BBE66}" type="slidenum">
              <a:rPr lang="en-US" altLang="en-US" smtClean="0"/>
              <a:pPr/>
              <a:t>7</a:t>
            </a:fld>
            <a:endParaRPr lang="en-US" altLang="en-US"/>
          </a:p>
        </p:txBody>
      </p:sp>
    </p:spTree>
    <p:extLst>
      <p:ext uri="{BB962C8B-B14F-4D97-AF65-F5344CB8AC3E}">
        <p14:creationId xmlns:p14="http://schemas.microsoft.com/office/powerpoint/2010/main" val="2007306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a:buFont typeface="Wingdings" panose="05000000000000000000" pitchFamily="2" charset="2"/>
              <a:buChar char="v"/>
            </a:pPr>
            <a:r>
              <a:rPr lang="en-US" sz="2000" b="1" dirty="0"/>
              <a:t>EXPORTING DATA TO A XML FILE </a:t>
            </a:r>
            <a:endParaRPr lang="en-US" sz="2000" b="1" dirty="0" smtClean="0"/>
          </a:p>
          <a:p>
            <a:pPr>
              <a:buFont typeface="Arial" panose="020B0604020202020204" pitchFamily="34" charset="0"/>
              <a:buChar char="•"/>
            </a:pPr>
            <a:r>
              <a:rPr lang="en-US" sz="2000" dirty="0"/>
              <a:t>A relational database that contains tables and queries may unleash downside of exchanging data between systems over the internet. </a:t>
            </a:r>
            <a:endParaRPr lang="en-US" sz="2000" dirty="0" smtClean="0"/>
          </a:p>
          <a:p>
            <a:pPr>
              <a:buFont typeface="Arial" panose="020B0604020202020204" pitchFamily="34" charset="0"/>
              <a:buChar char="•"/>
            </a:pPr>
            <a:r>
              <a:rPr lang="en-US" sz="2000" dirty="0" smtClean="0"/>
              <a:t>By </a:t>
            </a:r>
            <a:r>
              <a:rPr lang="en-US" sz="2000" dirty="0"/>
              <a:t>converting them into XML format, which is widely accepted and compatible, it could be very beneficial since it eventually mitigates the chance of encountering any incompatibility problem. </a:t>
            </a:r>
            <a:endParaRPr lang="en-US" sz="2000" dirty="0" smtClean="0"/>
          </a:p>
          <a:p>
            <a:pPr marL="0" indent="0">
              <a:buNone/>
            </a:pPr>
            <a:r>
              <a:rPr lang="en-US" sz="2000" dirty="0"/>
              <a:t>To export </a:t>
            </a:r>
            <a:r>
              <a:rPr lang="en-US" sz="2000" b="1" dirty="0"/>
              <a:t>Access </a:t>
            </a:r>
            <a:r>
              <a:rPr lang="en-US" sz="2000" dirty="0"/>
              <a:t>data to a </a:t>
            </a:r>
            <a:r>
              <a:rPr lang="en-US" sz="2000" b="1" dirty="0"/>
              <a:t>XML </a:t>
            </a:r>
            <a:r>
              <a:rPr lang="en-US" sz="2000" dirty="0"/>
              <a:t>file: </a:t>
            </a:r>
          </a:p>
          <a:p>
            <a:pPr marL="0" indent="0">
              <a:buNone/>
            </a:pPr>
            <a:r>
              <a:rPr lang="en-US" sz="2000" dirty="0"/>
              <a:t>1. Select the table or query containing data to be exported. </a:t>
            </a:r>
          </a:p>
          <a:p>
            <a:r>
              <a:rPr lang="en-US" sz="2000" dirty="0"/>
              <a:t>2. Select the </a:t>
            </a:r>
            <a:r>
              <a:rPr lang="en-US" sz="2000" b="1" dirty="0"/>
              <a:t>EXTERNAL DATA </a:t>
            </a:r>
            <a:r>
              <a:rPr lang="en-US" sz="2000" dirty="0"/>
              <a:t>tab. </a:t>
            </a:r>
          </a:p>
          <a:p>
            <a:r>
              <a:rPr lang="en-US" sz="2000" dirty="0"/>
              <a:t>3. Select the </a:t>
            </a:r>
            <a:r>
              <a:rPr lang="en-US" sz="2000" b="1" dirty="0"/>
              <a:t>XML File </a:t>
            </a:r>
            <a:r>
              <a:rPr lang="en-US" sz="2000" dirty="0"/>
              <a:t>button in the </a:t>
            </a:r>
            <a:r>
              <a:rPr lang="en-US" sz="2000" b="1" dirty="0"/>
              <a:t>Export </a:t>
            </a:r>
            <a:r>
              <a:rPr lang="en-US" sz="2000" dirty="0"/>
              <a:t>group. </a:t>
            </a:r>
          </a:p>
          <a:p>
            <a:r>
              <a:rPr lang="en-US" sz="2000" dirty="0"/>
              <a:t>4. Select the </a:t>
            </a:r>
            <a:r>
              <a:rPr lang="en-US" sz="2000" b="1" dirty="0"/>
              <a:t>Browse </a:t>
            </a:r>
            <a:r>
              <a:rPr lang="en-US" sz="2000" dirty="0"/>
              <a:t>button</a:t>
            </a:r>
            <a:r>
              <a:rPr lang="en-US" sz="2000" dirty="0" smtClean="0"/>
              <a:t>.</a:t>
            </a:r>
            <a:endParaRPr lang="en-US" sz="2000" dirty="0"/>
          </a:p>
          <a:p>
            <a:r>
              <a:rPr lang="en-US" sz="2000" dirty="0"/>
              <a:t>5. Select the location and specify the file name to save the data to be exported. </a:t>
            </a:r>
          </a:p>
          <a:p>
            <a:r>
              <a:rPr lang="en-US" sz="2000" dirty="0"/>
              <a:t>6. Select the </a:t>
            </a:r>
            <a:r>
              <a:rPr lang="en-US" sz="2000" b="1" dirty="0"/>
              <a:t>Save </a:t>
            </a:r>
            <a:r>
              <a:rPr lang="en-US" sz="2000" dirty="0"/>
              <a:t>button. </a:t>
            </a:r>
            <a:r>
              <a:rPr lang="en-US" sz="2000" dirty="0" smtClean="0"/>
              <a:t>Then OK two 2times then close.</a:t>
            </a:r>
            <a:endParaRPr lang="en-US" sz="2000" dirty="0"/>
          </a:p>
          <a:p>
            <a:pPr marL="0" indent="0">
              <a:buNone/>
            </a:pPr>
            <a:endParaRPr lang="en-US" sz="2000" dirty="0"/>
          </a:p>
        </p:txBody>
      </p:sp>
      <p:sp>
        <p:nvSpPr>
          <p:cNvPr id="3" name="Title 2"/>
          <p:cNvSpPr>
            <a:spLocks noGrp="1"/>
          </p:cNvSpPr>
          <p:nvPr>
            <p:ph type="title"/>
          </p:nvPr>
        </p:nvSpPr>
        <p:spPr/>
        <p:txBody>
          <a:bodyPr/>
          <a:lstStyle/>
          <a:p>
            <a:endParaRPr lang="en-US" dirty="0"/>
          </a:p>
        </p:txBody>
      </p:sp>
      <p:sp>
        <p:nvSpPr>
          <p:cNvPr id="4" name="Slide Number Placeholder 3"/>
          <p:cNvSpPr>
            <a:spLocks noGrp="1"/>
          </p:cNvSpPr>
          <p:nvPr>
            <p:ph type="sldNum" sz="quarter" idx="10"/>
          </p:nvPr>
        </p:nvSpPr>
        <p:spPr/>
        <p:txBody>
          <a:bodyPr>
            <a:normAutofit fontScale="77500" lnSpcReduction="20000"/>
          </a:bodyPr>
          <a:lstStyle/>
          <a:p>
            <a:fld id="{54643324-7AA6-426F-BEF1-580B558BBE66}" type="slidenum">
              <a:rPr lang="en-US" altLang="en-US" smtClean="0"/>
              <a:pPr/>
              <a:t>8</a:t>
            </a:fld>
            <a:endParaRPr lang="en-US" altLang="en-US"/>
          </a:p>
        </p:txBody>
      </p:sp>
    </p:spTree>
    <p:extLst>
      <p:ext uri="{BB962C8B-B14F-4D97-AF65-F5344CB8AC3E}">
        <p14:creationId xmlns:p14="http://schemas.microsoft.com/office/powerpoint/2010/main" val="2851758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smtClean="0"/>
              <a:t>THANK YOU FOR YOUR TIME</a:t>
            </a:r>
            <a:endParaRPr lang="en-US" dirty="0"/>
          </a:p>
        </p:txBody>
      </p:sp>
      <p:sp>
        <p:nvSpPr>
          <p:cNvPr id="9" name="Subtitle 8"/>
          <p:cNvSpPr>
            <a:spLocks noGrp="1"/>
          </p:cNvSpPr>
          <p:nvPr>
            <p:ph type="subTitle" idx="1"/>
          </p:nvPr>
        </p:nvSpPr>
        <p:spPr/>
        <p:txBody>
          <a:bodyPr/>
          <a:lstStyle/>
          <a:p>
            <a:r>
              <a:rPr lang="en-US" smtClean="0"/>
              <a:t>JONATHAN WALLAS</a:t>
            </a:r>
            <a:endParaRPr lang="en-US"/>
          </a:p>
        </p:txBody>
      </p:sp>
      <p:sp>
        <p:nvSpPr>
          <p:cNvPr id="4" name="Slide Number Placeholder 3"/>
          <p:cNvSpPr>
            <a:spLocks noGrp="1"/>
          </p:cNvSpPr>
          <p:nvPr>
            <p:ph type="sldNum" sz="quarter" idx="12"/>
          </p:nvPr>
        </p:nvSpPr>
        <p:spPr/>
        <p:txBody>
          <a:bodyPr>
            <a:normAutofit fontScale="77500" lnSpcReduction="20000"/>
          </a:bodyPr>
          <a:lstStyle/>
          <a:p>
            <a:fld id="{54643324-7AA6-426F-BEF1-580B558BBE66}" type="slidenum">
              <a:rPr lang="en-US" altLang="en-US" smtClean="0"/>
              <a:pPr/>
              <a:t>9</a:t>
            </a:fld>
            <a:endParaRPr lang="en-US" altLang="en-US"/>
          </a:p>
        </p:txBody>
      </p:sp>
    </p:spTree>
    <p:extLst>
      <p:ext uri="{BB962C8B-B14F-4D97-AF65-F5344CB8AC3E}">
        <p14:creationId xmlns:p14="http://schemas.microsoft.com/office/powerpoint/2010/main" val="22112807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SBA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ISBAT" id="{76327E37-CE13-4C13-AB11-34C62D66ED6E}" vid="{E5A522BA-1F14-4099-A902-3F6DFF06E1FA}"/>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75BD71-4A33-4FB7-88CA-777C4D9E6EE5}">
  <ds:schemaRefs>
    <ds:schemaRef ds:uri="http://schemas.microsoft.com/sharepoint/v3/contenttype/forms"/>
  </ds:schemaRefs>
</ds:datastoreItem>
</file>

<file path=customXml/itemProps2.xml><?xml version="1.0" encoding="utf-8"?>
<ds:datastoreItem xmlns:ds="http://schemas.openxmlformats.org/officeDocument/2006/customXml" ds:itemID="{3049C11C-71DC-49B6-ACD8-27E3AE088D14}">
  <ds:schemaRef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schemas.microsoft.com/office/infopath/2007/PartnerControls"/>
    <ds:schemaRef ds:uri="http://purl.org/dc/terms/"/>
    <ds:schemaRef ds:uri="40262f94-9f35-4ac3-9a90-690165a166b7"/>
    <ds:schemaRef ds:uri="a4f35948-e619-41b3-aa29-22878b09cfd2"/>
    <ds:schemaRef ds:uri="http://www.w3.org/XML/1998/namespace"/>
    <ds:schemaRef ds:uri="http://purl.org/dc/dcmitype/"/>
  </ds:schemaRefs>
</ds:datastoreItem>
</file>

<file path=customXml/itemProps3.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21</TotalTime>
  <Words>1417</Words>
  <Application>Microsoft Office PowerPoint</Application>
  <PresentationFormat>Custom</PresentationFormat>
  <Paragraphs>71</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Tw Cen MT</vt:lpstr>
      <vt:lpstr>Wingdings</vt:lpstr>
      <vt:lpstr>Wingdings 2</vt:lpstr>
      <vt:lpstr>ISBAT</vt:lpstr>
      <vt:lpstr>CREATING BASIC REPORTS </vt:lpstr>
      <vt:lpstr>USING REPORTS </vt:lpstr>
      <vt:lpstr>USING PRINT PREVIEW - REPORTS </vt:lpstr>
      <vt:lpstr>USING PRINT PREVIEW - REPORTS </vt:lpstr>
      <vt:lpstr>USING PRINT PREVIEW - REPORTS </vt:lpstr>
      <vt:lpstr>USING PRINT PREVIEW - REPORTS </vt:lpstr>
      <vt:lpstr>USING PRINT PREVIEW - REPORTS </vt:lpstr>
      <vt:lpstr>PowerPoint Presentation</vt:lpstr>
      <vt:lpstr>THANK YOU FOR YOUR TIME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BASIC REPORTS </dc:title>
  <dc:creator>jonathan</dc:creator>
  <cp:lastModifiedBy>jonathan</cp:lastModifiedBy>
  <cp:revision>14</cp:revision>
  <dcterms:created xsi:type="dcterms:W3CDTF">2023-03-13T07:01:28Z</dcterms:created>
  <dcterms:modified xsi:type="dcterms:W3CDTF">2023-03-13T07:23:19Z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