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5" r:id="rId4"/>
  </p:sldMasterIdLst>
  <p:notesMasterIdLst>
    <p:notesMasterId r:id="rId21"/>
  </p:notesMasterIdLst>
  <p:handoutMasterIdLst>
    <p:handoutMasterId r:id="rId22"/>
  </p:handoutMasterIdLst>
  <p:sldIdLst>
    <p:sldId id="273" r:id="rId5"/>
    <p:sldId id="257" r:id="rId6"/>
    <p:sldId id="266" r:id="rId7"/>
    <p:sldId id="268" r:id="rId8"/>
    <p:sldId id="265" r:id="rId9"/>
    <p:sldId id="264" r:id="rId10"/>
    <p:sldId id="269" r:id="rId11"/>
    <p:sldId id="279" r:id="rId12"/>
    <p:sldId id="278" r:id="rId13"/>
    <p:sldId id="280" r:id="rId14"/>
    <p:sldId id="270" r:id="rId15"/>
    <p:sldId id="271" r:id="rId16"/>
    <p:sldId id="275" r:id="rId17"/>
    <p:sldId id="276" r:id="rId18"/>
    <p:sldId id="277"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68" autoAdjust="0"/>
    <p:restoredTop sz="86331" autoAdjust="0"/>
  </p:normalViewPr>
  <p:slideViewPr>
    <p:cSldViewPr snapToGrid="0">
      <p:cViewPr varScale="1">
        <p:scale>
          <a:sx n="64" d="100"/>
          <a:sy n="64" d="100"/>
        </p:scale>
        <p:origin x="1068" y="72"/>
      </p:cViewPr>
      <p:guideLst/>
    </p:cSldViewPr>
  </p:slideViewPr>
  <p:outlineViewPr>
    <p:cViewPr>
      <p:scale>
        <a:sx n="33" d="100"/>
        <a:sy n="33" d="100"/>
      </p:scale>
      <p:origin x="0" y="-7452"/>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3-02-08T08:20:08.798" idx="1">
    <p:pos x="10" y="10"/>
    <p:text>THE SPEECH: the expression of or the ability to express thoughts and feelings by articulate sounds</p:text>
    <p:extLst>
      <p:ext uri="{C676402C-5697-4E1C-873F-D02D1690AC5C}">
        <p15:threadingInfo xmlns:p15="http://schemas.microsoft.com/office/powerpoint/2012/main" timeZoneBias="-1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6/13/2023</a:t>
            </a:fld>
            <a:endParaRPr lang="en-US" dirty="0"/>
          </a:p>
        </p:txBody>
      </p:sp>
      <p:sp>
        <p:nvSpPr>
          <p:cNvPr id="4" name="Footer Placeholder 3">
            <a:extLst>
              <a:ext uri="{FF2B5EF4-FFF2-40B4-BE49-F238E27FC236}">
                <a16:creationId xmlns:a16="http://schemas.microsoft.com/office/drawing/2014/main" xmlns=""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dirty="0"/>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6/13/2023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dirty="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a:t>
            </a:fld>
            <a:endParaRPr lang="en-US" dirty="0"/>
          </a:p>
        </p:txBody>
      </p:sp>
    </p:spTree>
    <p:extLst>
      <p:ext uri="{BB962C8B-B14F-4D97-AF65-F5344CB8AC3E}">
        <p14:creationId xmlns:p14="http://schemas.microsoft.com/office/powerpoint/2010/main" val="3144734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a:t>
            </a:fld>
            <a:endParaRPr lang="en-US" dirty="0"/>
          </a:p>
        </p:txBody>
      </p:sp>
    </p:spTree>
    <p:extLst>
      <p:ext uri="{BB962C8B-B14F-4D97-AF65-F5344CB8AC3E}">
        <p14:creationId xmlns:p14="http://schemas.microsoft.com/office/powerpoint/2010/main" val="352591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did you think at first?</a:t>
            </a:r>
          </a:p>
          <a:p>
            <a:r>
              <a:rPr lang="en-US" b="0" i="1" dirty="0">
                <a:latin typeface="Segoe UI" panose="020B0502040204020203" pitchFamily="34" charset="0"/>
                <a:cs typeface="Segoe UI" panose="020B0502040204020203" pitchFamily="34" charset="0"/>
              </a:rPr>
              <a:t>What obstacles did you encounter along the way?</a:t>
            </a:r>
          </a:p>
          <a:p>
            <a:r>
              <a:rPr lang="en-US" b="0" i="1" dirty="0">
                <a:latin typeface="Segoe UI" panose="020B0502040204020203" pitchFamily="34" charset="0"/>
                <a:cs typeface="Segoe UI" panose="020B0502040204020203" pitchFamily="34" charset="0"/>
              </a:rPr>
              <a:t>How did you overcome those obstacles?</a:t>
            </a:r>
          </a:p>
          <a:p>
            <a:r>
              <a:rPr lang="en-US" b="0" i="1" dirty="0">
                <a:latin typeface="Segoe UI" panose="020B0502040204020203" pitchFamily="34" charset="0"/>
                <a:cs typeface="Segoe UI" panose="020B0502040204020203" pitchFamily="34" charset="0"/>
              </a:rPr>
              <a:t>What images can you add to support your process?</a:t>
            </a:r>
          </a:p>
          <a:p>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4</a:t>
            </a:fld>
            <a:endParaRPr lang="en-US" dirty="0"/>
          </a:p>
        </p:txBody>
      </p:sp>
    </p:spTree>
    <p:extLst>
      <p:ext uri="{BB962C8B-B14F-4D97-AF65-F5344CB8AC3E}">
        <p14:creationId xmlns:p14="http://schemas.microsoft.com/office/powerpoint/2010/main" val="1219416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was important about this learning experience?</a:t>
            </a:r>
          </a:p>
          <a:p>
            <a:r>
              <a:rPr lang="en-US" b="0" i="1" dirty="0">
                <a:latin typeface="Segoe UI" panose="020B0502040204020203" pitchFamily="34" charset="0"/>
                <a:cs typeface="Segoe UI" panose="020B0502040204020203" pitchFamily="34" charset="0"/>
              </a:rPr>
              <a:t>How is it relevant to your course, yourself, or your society or community?</a:t>
            </a:r>
          </a:p>
          <a:p>
            <a:r>
              <a:rPr lang="en-US" b="0" i="1" dirty="0">
                <a:latin typeface="Segoe UI" panose="020B0502040204020203" pitchFamily="34" charset="0"/>
                <a:cs typeface="Segoe UI" panose="020B0502040204020203" pitchFamily="34" charset="0"/>
              </a:rPr>
              <a:t>Why is this significant?</a:t>
            </a:r>
          </a:p>
          <a:p>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5</a:t>
            </a:fld>
            <a:endParaRPr lang="en-US" dirty="0"/>
          </a:p>
        </p:txBody>
      </p:sp>
    </p:spTree>
    <p:extLst>
      <p:ext uri="{BB962C8B-B14F-4D97-AF65-F5344CB8AC3E}">
        <p14:creationId xmlns:p14="http://schemas.microsoft.com/office/powerpoint/2010/main" val="1528170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steps will you be taking as a result of this learning experience?</a:t>
            </a:r>
          </a:p>
          <a:p>
            <a:r>
              <a:rPr lang="en-US" b="0" i="1" dirty="0">
                <a:latin typeface="Segoe UI" panose="020B0502040204020203" pitchFamily="34" charset="0"/>
                <a:cs typeface="Segoe UI" panose="020B0502040204020203" pitchFamily="34" charset="0"/>
              </a:rPr>
              <a:t>Did you learn from any failed experiences?  How will you do things differently?</a:t>
            </a:r>
          </a:p>
          <a:p>
            <a:r>
              <a:rPr lang="en-US" b="0" i="1" dirty="0">
                <a:latin typeface="Segoe UI" panose="020B0502040204020203" pitchFamily="34" charset="0"/>
                <a:cs typeface="Segoe UI" panose="020B0502040204020203" pitchFamily="34" charset="0"/>
              </a:rPr>
              <a:t>What advice will you give to others so they can learn from your experiences?</a:t>
            </a:r>
          </a:p>
          <a:p>
            <a:r>
              <a:rPr lang="en-US" b="0" i="1" dirty="0">
                <a:latin typeface="Segoe UI" panose="020B0502040204020203" pitchFamily="34" charset="0"/>
                <a:cs typeface="Segoe UI" panose="020B0502040204020203" pitchFamily="34" charset="0"/>
              </a:rPr>
              <a:t>How can you share what you learned with a real-world audience?  </a:t>
            </a:r>
          </a:p>
          <a:p>
            <a:endParaRPr lang="en-US" dirty="0"/>
          </a:p>
          <a:p>
            <a:r>
              <a:rPr lang="en-US" b="1" dirty="0"/>
              <a:t>Some examples of next steps might be: </a:t>
            </a:r>
          </a:p>
          <a:p>
            <a:pPr marL="228600" indent="-228600">
              <a:buAutoNum type="arabicPeriod"/>
            </a:pPr>
            <a:r>
              <a:rPr lang="en-US" dirty="0"/>
              <a:t>After</a:t>
            </a:r>
            <a:r>
              <a:rPr lang="en-US" baseline="0" dirty="0"/>
              <a:t> delivering my first persuasive presentation, I am thinking about joining the debate team.</a:t>
            </a:r>
          </a:p>
          <a:p>
            <a:pPr marL="228600" indent="-228600">
              <a:buAutoNum type="arabicPeriod"/>
            </a:pPr>
            <a:r>
              <a:rPr lang="en-US" baseline="0" dirty="0"/>
              <a:t>After making my first film, I’m considering entering it in our school film festival or local film festival.</a:t>
            </a:r>
          </a:p>
          <a:p>
            <a:pPr marL="228600" indent="-228600">
              <a:buAutoNum type="arabicPeriod"/>
            </a:pPr>
            <a:r>
              <a:rPr lang="en-US" baseline="0" dirty="0"/>
              <a:t>After connecting with this career expert, I’d like to do some research on that career field because it sounds interesting to me.</a:t>
            </a:r>
          </a:p>
          <a:p>
            <a:pPr marL="0" indent="0">
              <a:buNone/>
            </a:pPr>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r>
              <a:rPr lang="en-US" dirty="0"/>
              <a:t>Feel free to use more than one slide to share your next steps.  It also helps to add some video content to explain your message.</a:t>
            </a:r>
          </a:p>
        </p:txBody>
      </p:sp>
      <p:sp>
        <p:nvSpPr>
          <p:cNvPr id="4" name="Slide Number Placeholder 3"/>
          <p:cNvSpPr>
            <a:spLocks noGrp="1"/>
          </p:cNvSpPr>
          <p:nvPr>
            <p:ph type="sldNum" sz="quarter" idx="10"/>
          </p:nvPr>
        </p:nvSpPr>
        <p:spPr/>
        <p:txBody>
          <a:bodyPr/>
          <a:lstStyle/>
          <a:p>
            <a:fld id="{D5D79418-37EB-4378-AD22-89DBB000B0DA}" type="slidenum">
              <a:rPr lang="en-US" smtClean="0"/>
              <a:t>6</a:t>
            </a:fld>
            <a:endParaRPr lang="en-US" dirty="0"/>
          </a:p>
        </p:txBody>
      </p:sp>
    </p:spTree>
    <p:extLst>
      <p:ext uri="{BB962C8B-B14F-4D97-AF65-F5344CB8AC3E}">
        <p14:creationId xmlns:p14="http://schemas.microsoft.com/office/powerpoint/2010/main" val="6295718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Rectangle 1"/>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3" name="Rectangle 2"/>
          <p:cNvSpPr/>
          <p:nvPr/>
        </p:nvSpPr>
        <p:spPr>
          <a:xfrm>
            <a:off x="0" y="6021388"/>
            <a:ext cx="12192000" cy="83661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pic>
        <p:nvPicPr>
          <p:cNvPr id="4" name="Picture 1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722314"/>
            <a:ext cx="4876800"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429181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8128001"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5" name="Rectangle 4"/>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6" name="Rectangle 5"/>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pic>
        <p:nvPicPr>
          <p:cNvPr id="7"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8734" y="33339"/>
            <a:ext cx="2842684"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8737600" y="609601"/>
            <a:ext cx="27432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p:cNvSpPr>
            <a:spLocks noGrp="1"/>
          </p:cNvSpPr>
          <p:nvPr>
            <p:ph type="sldNum" sz="quarter" idx="10"/>
          </p:nvPr>
        </p:nvSpPr>
        <p:spPr>
          <a:xfrm rot="5400000">
            <a:off x="8075084" y="103717"/>
            <a:ext cx="533400" cy="325967"/>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3382D48-65B9-4EDB-85A6-5BE834F3759E}" type="slidenum">
              <a:rPr lang="en-US" altLang="en-US"/>
              <a:pPr>
                <a:defRPr/>
              </a:pPr>
              <a:t>‹#›</a:t>
            </a:fld>
            <a:endParaRPr lang="en-US" altLang="en-US"/>
          </a:p>
        </p:txBody>
      </p:sp>
    </p:spTree>
    <p:extLst>
      <p:ext uri="{BB962C8B-B14F-4D97-AF65-F5344CB8AC3E}">
        <p14:creationId xmlns:p14="http://schemas.microsoft.com/office/powerpoint/2010/main" val="3307341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0" y="0"/>
            <a:ext cx="0" cy="0"/>
          </a:xfrm>
        </p:spPr>
        <p:txBody>
          <a:bodyPr/>
          <a:lstStyle>
            <a:lvl1pPr>
              <a:defRPr/>
            </a:lvl1pPr>
          </a:lstStyle>
          <a:p>
            <a:pPr>
              <a:defRPr/>
            </a:pPr>
            <a:fld id="{740726F8-FB5B-4D6A-8AE4-82DEC27FE8E1}" type="datetime1">
              <a:rPr lang="en-US"/>
              <a:pPr>
                <a:defRPr/>
              </a:pPr>
              <a:t>6/13/2023</a:t>
            </a:fld>
            <a:endParaRPr lang="en-US" dirty="0"/>
          </a:p>
        </p:txBody>
      </p:sp>
      <p:sp>
        <p:nvSpPr>
          <p:cNvPr id="5" name="Footer Placeholder 4"/>
          <p:cNvSpPr>
            <a:spLocks noGrp="1"/>
          </p:cNvSpPr>
          <p:nvPr>
            <p:ph type="ftr" sz="quarter" idx="11"/>
          </p:nvPr>
        </p:nvSpPr>
        <p:spPr>
          <a:xfrm>
            <a:off x="0" y="0"/>
            <a:ext cx="0" cy="0"/>
          </a:xfrm>
        </p:spPr>
        <p:txBody>
          <a:bodyPr/>
          <a:lstStyle>
            <a:lvl1pPr>
              <a:defRPr/>
            </a:lvl1pPr>
          </a:lstStyle>
          <a:p>
            <a:pPr>
              <a:defRPr/>
            </a:pPr>
            <a:r>
              <a:rPr lang="en-US"/>
              <a:t>Input and Output in C</a:t>
            </a:r>
          </a:p>
        </p:txBody>
      </p:sp>
      <p:sp>
        <p:nvSpPr>
          <p:cNvPr id="6" name="Slide Number Placeholder 5"/>
          <p:cNvSpPr>
            <a:spLocks noGrp="1"/>
          </p:cNvSpPr>
          <p:nvPr>
            <p:ph type="sldNum" sz="quarter" idx="12"/>
          </p:nvPr>
        </p:nvSpPr>
        <p:spPr>
          <a:xfrm>
            <a:off x="0" y="982664"/>
            <a:ext cx="711200" cy="236537"/>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F515A61-3919-4895-AC7C-165DE28B9FF8}" type="slidenum">
              <a:rPr lang="en-US" altLang="en-US"/>
              <a:pPr>
                <a:defRPr/>
              </a:pPr>
              <a:t>‹#›</a:t>
            </a:fld>
            <a:endParaRPr lang="en-US" altLang="en-US"/>
          </a:p>
        </p:txBody>
      </p:sp>
    </p:spTree>
    <p:extLst>
      <p:ext uri="{BB962C8B-B14F-4D97-AF65-F5344CB8AC3E}">
        <p14:creationId xmlns:p14="http://schemas.microsoft.com/office/powerpoint/2010/main" val="1242965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p>
        </p:txBody>
      </p:sp>
      <p:sp>
        <p:nvSpPr>
          <p:cNvPr id="3" name="Table Placeholder 2"/>
          <p:cNvSpPr>
            <a:spLocks noGrp="1"/>
          </p:cNvSpPr>
          <p:nvPr>
            <p:ph type="tbl" idx="1"/>
          </p:nvPr>
        </p:nvSpPr>
        <p:spPr>
          <a:xfrm>
            <a:off x="1576917" y="2017713"/>
            <a:ext cx="10363200" cy="4114800"/>
          </a:xfrm>
        </p:spPr>
        <p:txBody>
          <a:bodyPr rtlCol="0">
            <a:normAutofit/>
          </a:bodyPr>
          <a:lstStyle/>
          <a:p>
            <a:pPr lvl="0"/>
            <a:endParaRPr lang="en-US" noProof="0"/>
          </a:p>
        </p:txBody>
      </p:sp>
      <p:sp>
        <p:nvSpPr>
          <p:cNvPr id="4" name="Rectangle 17"/>
          <p:cNvSpPr>
            <a:spLocks noGrp="1" noChangeArrowheads="1"/>
          </p:cNvSpPr>
          <p:nvPr>
            <p:ph type="ftr" sz="quarter" idx="10"/>
          </p:nvPr>
        </p:nvSpPr>
        <p:spPr>
          <a:xfrm>
            <a:off x="0" y="0"/>
            <a:ext cx="0" cy="0"/>
          </a:xfrm>
        </p:spPr>
        <p:txBody>
          <a:bodyPr/>
          <a:lstStyle>
            <a:lvl1pPr>
              <a:defRPr/>
            </a:lvl1pPr>
          </a:lstStyle>
          <a:p>
            <a:pPr>
              <a:defRPr/>
            </a:pPr>
            <a:r>
              <a:rPr lang="en-US"/>
              <a:t>Input and Output in C</a:t>
            </a:r>
          </a:p>
        </p:txBody>
      </p:sp>
    </p:spTree>
    <p:extLst>
      <p:ext uri="{BB962C8B-B14F-4D97-AF65-F5344CB8AC3E}">
        <p14:creationId xmlns:p14="http://schemas.microsoft.com/office/powerpoint/2010/main" val="390764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B77EF04-6424-4B70-94D1-FC932CBBDD9B}" type="datetimeFigureOut">
              <a:rPr lang="en-US" noProof="0" smtClean="0"/>
              <a:t>6/13/2023</a:t>
            </a:fld>
            <a:endParaRPr lang="en-US" noProof="0"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noProof="0" smtClean="0"/>
              <a:t>Add a footer </a:t>
            </a:r>
            <a:endParaRPr lang="en-US" noProof="0"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38049E5-7B53-4E85-8972-7D6C4BCE5BB9}" type="slidenum">
              <a:rPr lang="en-US" noProof="0" smtClean="0"/>
              <a:t>‹#›</a:t>
            </a:fld>
            <a:endParaRPr lang="en-US" noProof="0" dirty="0"/>
          </a:p>
        </p:txBody>
      </p:sp>
      <p:sp>
        <p:nvSpPr>
          <p:cNvPr id="7" name="L-Shape 6">
            <a:extLst>
              <a:ext uri="{FF2B5EF4-FFF2-40B4-BE49-F238E27FC236}">
                <a16:creationId xmlns:a16="http://schemas.microsoft.com/office/drawing/2014/main" xmlns="" id="{BF5B4C6D-2825-4690-8D32-39CBF5E0F7E6}"/>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a16="http://schemas.microsoft.com/office/drawing/2014/main" xmlns="" id="{DFD43940-6D78-4E75-BDB6-8792768BB894}"/>
              </a:ext>
            </a:extLst>
          </p:cNvPr>
          <p:cNvSpPr/>
          <p:nvPr userDrawn="1"/>
        </p:nvSpPr>
        <p:spPr>
          <a:xfrm flipH="1">
            <a:off x="8286318" y="1685652"/>
            <a:ext cx="3152309" cy="4408489"/>
          </a:xfrm>
          <a:prstGeom prst="corner">
            <a:avLst>
              <a:gd name="adj1" fmla="val 5837"/>
              <a:gd name="adj2" fmla="val 6502"/>
            </a:avLst>
          </a:prstGeom>
          <a:solidFill>
            <a:srgbClr val="EFEDE3"/>
          </a:solidFill>
          <a:ln>
            <a:solidFill>
              <a:srgbClr val="EFEDE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641531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816864" y="1219200"/>
            <a:ext cx="108712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a:xfrm>
            <a:off x="812800" y="152400"/>
            <a:ext cx="10058400" cy="838200"/>
          </a:xfrm>
        </p:spPr>
        <p:txBody>
          <a:bodyPr/>
          <a:lstStyle>
            <a:lvl1pPr>
              <a:defRPr sz="2800"/>
            </a:lvl1pPr>
          </a:lstStyle>
          <a:p>
            <a:r>
              <a:rPr lang="en-US"/>
              <a:t>Click to edit Master title style</a:t>
            </a:r>
            <a:endParaRPr lang="en-US" dirty="0"/>
          </a:p>
        </p:txBody>
      </p:sp>
      <p:sp>
        <p:nvSpPr>
          <p:cNvPr id="4" name="Slide Number Placeholder 22"/>
          <p:cNvSpPr>
            <a:spLocks noGrp="1"/>
          </p:cNvSpPr>
          <p:nvPr>
            <p:ph type="sldNum" sz="quarter" idx="10"/>
          </p:nvPr>
        </p:nvSpPr>
        <p:spPr>
          <a:xfrm>
            <a:off x="0" y="982664"/>
            <a:ext cx="711200" cy="236537"/>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7457EC24-BCA4-4BCC-8466-4B5A9160D734}" type="slidenum">
              <a:rPr lang="en-US" altLang="en-US"/>
              <a:pPr>
                <a:defRPr/>
              </a:pPr>
              <a:t>‹#›</a:t>
            </a:fld>
            <a:endParaRPr lang="en-US" altLang="en-US"/>
          </a:p>
        </p:txBody>
      </p:sp>
    </p:spTree>
    <p:extLst>
      <p:ext uri="{BB962C8B-B14F-4D97-AF65-F5344CB8AC3E}">
        <p14:creationId xmlns:p14="http://schemas.microsoft.com/office/powerpoint/2010/main" val="1711278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
          </p:nvPr>
        </p:nvSpPr>
        <p:spPr>
          <a:xfrm>
            <a:off x="812800"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459868"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2"/>
          <p:cNvSpPr>
            <a:spLocks noGrp="1"/>
          </p:cNvSpPr>
          <p:nvPr>
            <p:ph type="sldNum" sz="quarter" idx="10"/>
          </p:nvPr>
        </p:nvSpPr>
        <p:spPr>
          <a:xfrm>
            <a:off x="0" y="982664"/>
            <a:ext cx="711200" cy="236537"/>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F7BC22B-B95D-4F30-8CE5-E07C0359DE72}" type="slidenum">
              <a:rPr lang="en-US" altLang="en-US"/>
              <a:pPr>
                <a:defRPr/>
              </a:pPr>
              <a:t>‹#›</a:t>
            </a:fld>
            <a:endParaRPr lang="en-US" altLang="en-US"/>
          </a:p>
        </p:txBody>
      </p:sp>
    </p:spTree>
    <p:extLst>
      <p:ext uri="{BB962C8B-B14F-4D97-AF65-F5344CB8AC3E}">
        <p14:creationId xmlns:p14="http://schemas.microsoft.com/office/powerpoint/2010/main" val="1834760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152401"/>
            <a:ext cx="10160000" cy="830749"/>
          </a:xfrm>
        </p:spPr>
        <p:txBody>
          <a:bodyP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812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6400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Slide Number Placeholder 22"/>
          <p:cNvSpPr>
            <a:spLocks noGrp="1"/>
          </p:cNvSpPr>
          <p:nvPr>
            <p:ph type="sldNum" sz="quarter" idx="10"/>
          </p:nvPr>
        </p:nvSpPr>
        <p:spPr>
          <a:xfrm>
            <a:off x="0" y="982664"/>
            <a:ext cx="711200" cy="236537"/>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0CC7A154-6ACA-4528-8055-4115C8A29E8B}" type="slidenum">
              <a:rPr lang="en-US" altLang="en-US"/>
              <a:pPr>
                <a:defRPr/>
              </a:pPr>
              <a:t>‹#›</a:t>
            </a:fld>
            <a:endParaRPr lang="en-US" altLang="en-US"/>
          </a:p>
        </p:txBody>
      </p:sp>
    </p:spTree>
    <p:extLst>
      <p:ext uri="{BB962C8B-B14F-4D97-AF65-F5344CB8AC3E}">
        <p14:creationId xmlns:p14="http://schemas.microsoft.com/office/powerpoint/2010/main" val="4008746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1" y="152401"/>
            <a:ext cx="10036537" cy="822325"/>
          </a:xfrm>
        </p:spPr>
        <p:txBody>
          <a:bodyPr/>
          <a:lstStyle>
            <a:lvl1pPr>
              <a:defRPr sz="3200"/>
            </a:lvl1pPr>
          </a:lstStyle>
          <a:p>
            <a:r>
              <a:rPr lang="en-US"/>
              <a:t>Click to edit Master title style</a:t>
            </a:r>
            <a:endParaRPr lang="en-US" dirty="0"/>
          </a:p>
        </p:txBody>
      </p:sp>
      <p:sp>
        <p:nvSpPr>
          <p:cNvPr id="3" name="Slide Number Placeholder 22"/>
          <p:cNvSpPr>
            <a:spLocks noGrp="1"/>
          </p:cNvSpPr>
          <p:nvPr>
            <p:ph type="sldNum" sz="quarter" idx="10"/>
          </p:nvPr>
        </p:nvSpPr>
        <p:spPr>
          <a:xfrm>
            <a:off x="0" y="982664"/>
            <a:ext cx="711200" cy="236537"/>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AF2460EB-9AAE-4D1A-A713-0F4E251BFCD6}" type="slidenum">
              <a:rPr lang="en-US" altLang="en-US"/>
              <a:pPr>
                <a:defRPr/>
              </a:pPr>
              <a:t>‹#›</a:t>
            </a:fld>
            <a:endParaRPr lang="en-US" altLang="en-US"/>
          </a:p>
        </p:txBody>
      </p:sp>
    </p:spTree>
    <p:extLst>
      <p:ext uri="{BB962C8B-B14F-4D97-AF65-F5344CB8AC3E}">
        <p14:creationId xmlns:p14="http://schemas.microsoft.com/office/powerpoint/2010/main" val="838761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5309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1"/>
            <a:ext cx="10058400" cy="830749"/>
          </a:xfrm>
        </p:spPr>
        <p:txBody>
          <a:bodyPr/>
          <a:lstStyle>
            <a:lvl1pPr algn="l">
              <a:buNone/>
              <a:defRPr sz="2800" b="1"/>
            </a:lvl1pPr>
          </a:lstStyle>
          <a:p>
            <a:r>
              <a:rPr lang="en-US"/>
              <a:t>Click to edit Master title style</a:t>
            </a:r>
            <a:endParaRPr lang="en-US" dirty="0"/>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2"/>
          <p:cNvSpPr>
            <a:spLocks noGrp="1"/>
          </p:cNvSpPr>
          <p:nvPr>
            <p:ph type="sldNum" sz="quarter" idx="10"/>
          </p:nvPr>
        </p:nvSpPr>
        <p:spPr>
          <a:xfrm>
            <a:off x="0" y="982664"/>
            <a:ext cx="711200" cy="236537"/>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1D9E9096-2127-408A-955C-0753F9F1FCD8}" type="slidenum">
              <a:rPr lang="en-US" altLang="en-US"/>
              <a:pPr>
                <a:defRPr/>
              </a:pPr>
              <a:t>‹#›</a:t>
            </a:fld>
            <a:endParaRPr lang="en-US" altLang="en-US"/>
          </a:p>
        </p:txBody>
      </p:sp>
    </p:spTree>
    <p:extLst>
      <p:ext uri="{BB962C8B-B14F-4D97-AF65-F5344CB8AC3E}">
        <p14:creationId xmlns:p14="http://schemas.microsoft.com/office/powerpoint/2010/main" val="2216871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4" name="Rectangle 3"/>
          <p:cNvSpPr/>
          <p:nvPr/>
        </p:nvSpPr>
        <p:spPr bwMode="white">
          <a:xfrm>
            <a:off x="-12700" y="4572001"/>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5" name="Rectangle 4"/>
          <p:cNvSpPr/>
          <p:nvPr/>
        </p:nvSpPr>
        <p:spPr>
          <a:xfrm>
            <a:off x="-12699"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6" name="Rectangle 5"/>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7" name="Rectangle 6"/>
          <p:cNvSpPr/>
          <p:nvPr/>
        </p:nvSpPr>
        <p:spPr bwMode="white">
          <a:xfrm>
            <a:off x="1930401" y="1"/>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2" name="Title 1"/>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2800"/>
            </a:lvl1pPr>
          </a:lstStyle>
          <a:p>
            <a:pPr lvl="0"/>
            <a:r>
              <a:rPr lang="en-US" noProof="0"/>
              <a:t>Click icon to add picture</a:t>
            </a:r>
            <a:endParaRPr lang="en-US" noProof="0" dirty="0"/>
          </a:p>
        </p:txBody>
      </p:sp>
      <p:sp>
        <p:nvSpPr>
          <p:cNvPr id="8" name="Slide Number Placeholder 12"/>
          <p:cNvSpPr>
            <a:spLocks noGrp="1"/>
          </p:cNvSpPr>
          <p:nvPr>
            <p:ph type="sldNum" sz="quarter" idx="10"/>
          </p:nvPr>
        </p:nvSpPr>
        <p:spPr>
          <a:xfrm>
            <a:off x="0" y="4667251"/>
            <a:ext cx="1930400" cy="663575"/>
          </a:xfrm>
          <a:prstGeom prst="rect">
            <a:avLst/>
          </a:prstGeom>
        </p:spPr>
        <p:txBody>
          <a:bodyPr vert="horz" wrap="square" lIns="91440" tIns="45720" rIns="91440" bIns="45720" numCol="1" anchor="t" anchorCtr="0" compatLnSpc="1">
            <a:prstTxWarp prst="textNoShape">
              <a:avLst/>
            </a:prstTxWarp>
          </a:bodyPr>
          <a:lstStyle>
            <a:lvl1pPr>
              <a:defRPr sz="2800"/>
            </a:lvl1pPr>
          </a:lstStyle>
          <a:p>
            <a:pPr>
              <a:defRPr/>
            </a:pPr>
            <a:fld id="{53933EE1-BEFD-437F-8620-2F86A159AF0D}" type="slidenum">
              <a:rPr lang="en-US" altLang="en-US"/>
              <a:pPr>
                <a:defRPr/>
              </a:pPr>
              <a:t>‹#›</a:t>
            </a:fld>
            <a:endParaRPr lang="en-US" altLang="en-US"/>
          </a:p>
        </p:txBody>
      </p:sp>
    </p:spTree>
    <p:extLst>
      <p:ext uri="{BB962C8B-B14F-4D97-AF65-F5344CB8AC3E}">
        <p14:creationId xmlns:p14="http://schemas.microsoft.com/office/powerpoint/2010/main" val="347844967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1"/>
            <a:ext cx="10058400" cy="822325"/>
          </a:xfrm>
        </p:spPr>
        <p:txBody>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2"/>
          <p:cNvSpPr>
            <a:spLocks noGrp="1"/>
          </p:cNvSpPr>
          <p:nvPr>
            <p:ph type="sldNum" sz="quarter" idx="10"/>
          </p:nvPr>
        </p:nvSpPr>
        <p:spPr>
          <a:xfrm>
            <a:off x="0" y="982664"/>
            <a:ext cx="711200" cy="236537"/>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43757-2A97-496D-9351-84B2FDEA08D2}" type="slidenum">
              <a:rPr lang="en-US" altLang="en-US"/>
              <a:pPr>
                <a:defRPr/>
              </a:pPr>
              <a:t>‹#›</a:t>
            </a:fld>
            <a:endParaRPr lang="en-US" altLang="en-US"/>
          </a:p>
        </p:txBody>
      </p:sp>
    </p:spTree>
    <p:extLst>
      <p:ext uri="{BB962C8B-B14F-4D97-AF65-F5344CB8AC3E}">
        <p14:creationId xmlns:p14="http://schemas.microsoft.com/office/powerpoint/2010/main" val="2862607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812800" y="152401"/>
            <a:ext cx="10058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12"/>
          <p:cNvSpPr>
            <a:spLocks noGrp="1"/>
          </p:cNvSpPr>
          <p:nvPr>
            <p:ph type="body" idx="1"/>
          </p:nvPr>
        </p:nvSpPr>
        <p:spPr bwMode="auto">
          <a:xfrm>
            <a:off x="817033" y="1235075"/>
            <a:ext cx="108712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7" name="Rectangle 6"/>
          <p:cNvSpPr/>
          <p:nvPr/>
        </p:nvSpPr>
        <p:spPr bwMode="white">
          <a:xfrm>
            <a:off x="0" y="990600"/>
            <a:ext cx="12192000" cy="2286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1" name="Date Placeholder 13"/>
          <p:cNvSpPr txBox="1">
            <a:spLocks/>
          </p:cNvSpPr>
          <p:nvPr/>
        </p:nvSpPr>
        <p:spPr>
          <a:xfrm>
            <a:off x="812800" y="6248401"/>
            <a:ext cx="73152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sz="1050" dirty="0">
                <a:solidFill>
                  <a:schemeClr val="accent2"/>
                </a:solidFill>
              </a:rPr>
              <a:t>© ISBAT UNIVERSITY – </a:t>
            </a:r>
            <a:r>
              <a:rPr lang="en-US" sz="1050" dirty="0" smtClean="0">
                <a:solidFill>
                  <a:schemeClr val="accent2"/>
                </a:solidFill>
              </a:rPr>
              <a:t>2023.</a:t>
            </a:r>
            <a:endParaRPr lang="en-US" sz="1050" dirty="0">
              <a:solidFill>
                <a:schemeClr val="accent2"/>
              </a:solidFill>
            </a:endParaRPr>
          </a:p>
        </p:txBody>
      </p:sp>
      <p:sp>
        <p:nvSpPr>
          <p:cNvPr id="12" name="Rectangle 11"/>
          <p:cNvSpPr/>
          <p:nvPr/>
        </p:nvSpPr>
        <p:spPr>
          <a:xfrm flipV="1">
            <a:off x="812800" y="6202364"/>
            <a:ext cx="10871200" cy="46037"/>
          </a:xfrm>
          <a:prstGeom prst="rect">
            <a:avLst/>
          </a:prstGeom>
          <a:solidFill>
            <a:schemeClr val="accent1">
              <a:lumMod val="7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3" name="Date Placeholder 13"/>
          <p:cNvSpPr txBox="1">
            <a:spLocks/>
          </p:cNvSpPr>
          <p:nvPr/>
        </p:nvSpPr>
        <p:spPr>
          <a:xfrm>
            <a:off x="9042400" y="6248401"/>
            <a:ext cx="26416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5048FD84-FD27-43FA-9148-9FF84C406015}" type="datetime1">
              <a:rPr lang="en-US" sz="1050">
                <a:solidFill>
                  <a:schemeClr val="accent2"/>
                </a:solidFill>
              </a:rPr>
              <a:pPr>
                <a:defRPr/>
              </a:pPr>
              <a:t>6/13/2023</a:t>
            </a:fld>
            <a:endParaRPr lang="en-US" sz="1050" dirty="0">
              <a:solidFill>
                <a:schemeClr val="accent2"/>
              </a:solidFill>
            </a:endParaRPr>
          </a:p>
        </p:txBody>
      </p:sp>
      <p:pic>
        <p:nvPicPr>
          <p:cNvPr id="1032" name="Picture 15"/>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755717" y="228601"/>
            <a:ext cx="21082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818172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Lst>
  <p:hf hdr="0" ftr="0" dt="0"/>
  <p:txStyles>
    <p:titleStyle>
      <a:lvl1pPr algn="l" rtl="0" eaLnBrk="0" fontAlgn="base" hangingPunct="0">
        <a:spcBef>
          <a:spcPct val="0"/>
        </a:spcBef>
        <a:spcAft>
          <a:spcPct val="0"/>
        </a:spcAft>
        <a:defRPr sz="2800" b="1" kern="1200">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Tw Cen MT" pitchFamily="34" charset="0"/>
        </a:defRPr>
      </a:lvl2pPr>
      <a:lvl3pPr algn="l" rtl="0" eaLnBrk="0" fontAlgn="base" hangingPunct="0">
        <a:spcBef>
          <a:spcPct val="0"/>
        </a:spcBef>
        <a:spcAft>
          <a:spcPct val="0"/>
        </a:spcAft>
        <a:defRPr sz="2800" b="1">
          <a:solidFill>
            <a:schemeClr val="tx2"/>
          </a:solidFill>
          <a:latin typeface="Tw Cen MT" pitchFamily="34" charset="0"/>
        </a:defRPr>
      </a:lvl3pPr>
      <a:lvl4pPr algn="l" rtl="0" eaLnBrk="0" fontAlgn="base" hangingPunct="0">
        <a:spcBef>
          <a:spcPct val="0"/>
        </a:spcBef>
        <a:spcAft>
          <a:spcPct val="0"/>
        </a:spcAft>
        <a:defRPr sz="2800" b="1">
          <a:solidFill>
            <a:schemeClr val="tx2"/>
          </a:solidFill>
          <a:latin typeface="Tw Cen MT" pitchFamily="34" charset="0"/>
        </a:defRPr>
      </a:lvl4pPr>
      <a:lvl5pPr algn="l" rtl="0" eaLnBrk="0" fontAlgn="base" hangingPunct="0">
        <a:spcBef>
          <a:spcPct val="0"/>
        </a:spcBef>
        <a:spcAft>
          <a:spcPct val="0"/>
        </a:spcAft>
        <a:defRPr sz="2800" b="1">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1B587C"/>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4E8542"/>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comments" Target="../comments/comment1.xml"/><Relationship Id="rId5" Type="http://schemas.openxmlformats.org/officeDocument/2006/relationships/image" Target="../media/image6.png"/><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98BBFB-4314-436C-A688-96F483D693AB}"/>
              </a:ext>
            </a:extLst>
          </p:cNvPr>
          <p:cNvSpPr txBox="1">
            <a:spLocks/>
          </p:cNvSpPr>
          <p:nvPr/>
        </p:nvSpPr>
        <p:spPr>
          <a:xfrm>
            <a:off x="399245" y="1431456"/>
            <a:ext cx="10951336" cy="2387600"/>
          </a:xfrm>
          <a:prstGeom prst="rect">
            <a:avLst/>
          </a:prstGeom>
        </p:spPr>
        <p:txBody>
          <a:bodyPr anchor="ctr" anchorCtr="0"/>
          <a:lstStyle>
            <a:lvl1pPr algn="l" rtl="0" eaLnBrk="0" fontAlgn="base" hangingPunct="0">
              <a:spcBef>
                <a:spcPct val="0"/>
              </a:spcBef>
              <a:spcAft>
                <a:spcPct val="0"/>
              </a:spcAft>
              <a:defRPr sz="2800" b="1" kern="1200">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Tw Cen MT" pitchFamily="34" charset="0"/>
              </a:defRPr>
            </a:lvl2pPr>
            <a:lvl3pPr algn="l" rtl="0" eaLnBrk="0" fontAlgn="base" hangingPunct="0">
              <a:spcBef>
                <a:spcPct val="0"/>
              </a:spcBef>
              <a:spcAft>
                <a:spcPct val="0"/>
              </a:spcAft>
              <a:defRPr sz="2800" b="1">
                <a:solidFill>
                  <a:schemeClr val="tx2"/>
                </a:solidFill>
                <a:latin typeface="Tw Cen MT" pitchFamily="34" charset="0"/>
              </a:defRPr>
            </a:lvl3pPr>
            <a:lvl4pPr algn="l" rtl="0" eaLnBrk="0" fontAlgn="base" hangingPunct="0">
              <a:spcBef>
                <a:spcPct val="0"/>
              </a:spcBef>
              <a:spcAft>
                <a:spcPct val="0"/>
              </a:spcAft>
              <a:defRPr sz="2800" b="1">
                <a:solidFill>
                  <a:schemeClr val="tx2"/>
                </a:solidFill>
                <a:latin typeface="Tw Cen MT" pitchFamily="34" charset="0"/>
              </a:defRPr>
            </a:lvl4pPr>
            <a:lvl5pPr algn="l" rtl="0" eaLnBrk="0" fontAlgn="base" hangingPunct="0">
              <a:spcBef>
                <a:spcPct val="0"/>
              </a:spcBef>
              <a:spcAft>
                <a:spcPct val="0"/>
              </a:spcAft>
              <a:defRPr sz="2800" b="1">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a:lstStyle>
          <a:p>
            <a:pPr algn="ctr" defTabSz="914400"/>
            <a:r>
              <a:rPr lang="en-US" sz="4800" smtClean="0"/>
              <a:t>BUSINESS COMMUNICATION</a:t>
            </a:r>
            <a:endParaRPr lang="en-US" sz="4800" dirty="0"/>
          </a:p>
        </p:txBody>
      </p:sp>
      <p:sp>
        <p:nvSpPr>
          <p:cNvPr id="4" name="Subtitle 2">
            <a:extLst>
              <a:ext uri="{FF2B5EF4-FFF2-40B4-BE49-F238E27FC236}">
                <a16:creationId xmlns:a16="http://schemas.microsoft.com/office/drawing/2014/main" xmlns="" id="{6AA173D3-8B7E-4F91-B862-AC30CB0D2705}"/>
              </a:ext>
            </a:extLst>
          </p:cNvPr>
          <p:cNvSpPr txBox="1">
            <a:spLocks/>
          </p:cNvSpPr>
          <p:nvPr/>
        </p:nvSpPr>
        <p:spPr>
          <a:xfrm>
            <a:off x="1302913" y="2991175"/>
            <a:ext cx="9144000" cy="1655762"/>
          </a:xfrm>
          <a:prstGeom prst="rect">
            <a:avLst/>
          </a:prstGeom>
        </p:spPr>
        <p:txBody>
          <a:bodyPr>
            <a:normAutofit lnSpcReduction="10000"/>
          </a:bodyPr>
          <a:lst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1B587C"/>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4E8542"/>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gn="ctr" defTabSz="914400">
              <a:buNone/>
            </a:pPr>
            <a:r>
              <a:rPr lang="en-US" sz="4400" b="1" dirty="0" smtClean="0"/>
              <a:t>PCSE </a:t>
            </a:r>
          </a:p>
          <a:p>
            <a:pPr marL="0" indent="0" algn="ctr" defTabSz="914400">
              <a:buNone/>
            </a:pPr>
            <a:r>
              <a:rPr lang="en-US" sz="2800" dirty="0" smtClean="0"/>
              <a:t>Semester-1</a:t>
            </a:r>
          </a:p>
          <a:p>
            <a:pPr marL="0" indent="0" algn="ctr" defTabSz="914400">
              <a:buNone/>
            </a:pPr>
            <a:r>
              <a:rPr lang="en-US" sz="2800" dirty="0" smtClean="0"/>
              <a:t>CHAPTER 2</a:t>
            </a:r>
            <a:endParaRPr lang="en-US" sz="2800" dirty="0"/>
          </a:p>
        </p:txBody>
      </p:sp>
      <p:sp>
        <p:nvSpPr>
          <p:cNvPr id="5" name="Rectangle 4"/>
          <p:cNvSpPr/>
          <p:nvPr/>
        </p:nvSpPr>
        <p:spPr>
          <a:xfrm>
            <a:off x="3039414" y="6206656"/>
            <a:ext cx="5428214" cy="646331"/>
          </a:xfrm>
          <a:prstGeom prst="rect">
            <a:avLst/>
          </a:prstGeom>
        </p:spPr>
        <p:txBody>
          <a:bodyPr wrap="square">
            <a:spAutoFit/>
          </a:bodyPr>
          <a:lstStyle/>
          <a:p>
            <a:pPr algn="ctr" defTabSz="914400"/>
            <a:r>
              <a:rPr lang="en-US" sz="3600" dirty="0" smtClean="0">
                <a:solidFill>
                  <a:schemeClr val="bg1"/>
                </a:solidFill>
              </a:rPr>
              <a:t>JONATHAN WALLAS</a:t>
            </a:r>
            <a:endParaRPr lang="en-US" sz="3600" dirty="0">
              <a:solidFill>
                <a:schemeClr val="bg1"/>
              </a:solidFill>
            </a:endParaRPr>
          </a:p>
        </p:txBody>
      </p:sp>
    </p:spTree>
    <p:extLst>
      <p:ext uri="{BB962C8B-B14F-4D97-AF65-F5344CB8AC3E}">
        <p14:creationId xmlns:p14="http://schemas.microsoft.com/office/powerpoint/2010/main" val="67354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a:buFont typeface="Wingdings" panose="05000000000000000000" pitchFamily="2" charset="2"/>
              <a:buChar char="q"/>
            </a:pPr>
            <a:r>
              <a:rPr lang="en-US" sz="2000" dirty="0"/>
              <a:t>A spelling is the correct order of the letters in a word. In most languages adjectives have slightly different spellings for masculine and feminine. If we got a spelling wrong we were forced to get a dictionary out. Spelling is the ability to spell words in the correct way.</a:t>
            </a:r>
          </a:p>
          <a:p>
            <a:pPr>
              <a:buFont typeface="Wingdings" panose="05000000000000000000" pitchFamily="2" charset="2"/>
              <a:buChar char="q"/>
            </a:pPr>
            <a:r>
              <a:rPr lang="en-US" sz="2000" dirty="0"/>
              <a:t>When those letters aren't formed correctly, then the word isn't spelled correctly and its meaning will not make sense. </a:t>
            </a:r>
          </a:p>
          <a:p>
            <a:pPr>
              <a:buFont typeface="Wingdings" panose="05000000000000000000" pitchFamily="2" charset="2"/>
              <a:buChar char="q"/>
            </a:pPr>
            <a:r>
              <a:rPr lang="en-US" sz="2000" dirty="0"/>
              <a:t>When ‘see’ and ‘sea’ both have the same pronunciation and when ‘through’ and ‘trough’ have two different pronunciations, it is not that easy for a new language learner to understand why it is so. It is to help with such scenarios that we have spelling rules. Not everything can be made sense of using spelling rules.</a:t>
            </a:r>
          </a:p>
          <a:p>
            <a:pPr>
              <a:buFont typeface="Wingdings" panose="05000000000000000000" pitchFamily="2" charset="2"/>
              <a:buChar char="q"/>
            </a:pPr>
            <a:r>
              <a:rPr lang="en-US" sz="2000" dirty="0"/>
              <a:t>For example, the spelling of the word brother is ''brother,'' not ''</a:t>
            </a:r>
            <a:r>
              <a:rPr lang="en-US" sz="2000" dirty="0" err="1"/>
              <a:t>bruther</a:t>
            </a:r>
            <a:r>
              <a:rPr lang="en-US" sz="2000" dirty="0"/>
              <a:t>,'' even though both might sound similar.</a:t>
            </a:r>
          </a:p>
          <a:p>
            <a:endParaRPr lang="en-US" sz="2000" dirty="0"/>
          </a:p>
        </p:txBody>
      </p:sp>
      <p:sp>
        <p:nvSpPr>
          <p:cNvPr id="3" name="Title 2"/>
          <p:cNvSpPr>
            <a:spLocks noGrp="1"/>
          </p:cNvSpPr>
          <p:nvPr>
            <p:ph type="title"/>
          </p:nvPr>
        </p:nvSpPr>
        <p:spPr/>
        <p:txBody>
          <a:bodyPr/>
          <a:lstStyle/>
          <a:p>
            <a:r>
              <a:rPr lang="en-US" dirty="0" smtClean="0"/>
              <a:t>SPELLING</a:t>
            </a:r>
            <a:endParaRPr lang="en-US" dirty="0"/>
          </a:p>
        </p:txBody>
      </p:sp>
      <p:sp>
        <p:nvSpPr>
          <p:cNvPr id="4" name="Slide Number Placeholder 3"/>
          <p:cNvSpPr>
            <a:spLocks noGrp="1"/>
          </p:cNvSpPr>
          <p:nvPr>
            <p:ph type="sldNum" sz="quarter" idx="10"/>
          </p:nvPr>
        </p:nvSpPr>
        <p:spPr/>
        <p:txBody>
          <a:bodyPr/>
          <a:lstStyle/>
          <a:p>
            <a:pPr>
              <a:defRPr/>
            </a:pPr>
            <a:fld id="{7457EC24-BCA4-4BCC-8466-4B5A9160D734}" type="slidenum">
              <a:rPr lang="en-US" altLang="en-US" smtClean="0"/>
              <a:pPr>
                <a:defRPr/>
              </a:pPr>
              <a:t>10</a:t>
            </a:fld>
            <a:endParaRPr lang="en-US" altLang="en-US"/>
          </a:p>
        </p:txBody>
      </p:sp>
    </p:spTree>
    <p:extLst>
      <p:ext uri="{BB962C8B-B14F-4D97-AF65-F5344CB8AC3E}">
        <p14:creationId xmlns:p14="http://schemas.microsoft.com/office/powerpoint/2010/main" val="2542369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08339" y="1363235"/>
            <a:ext cx="10991651" cy="4470895"/>
          </a:xfrm>
        </p:spPr>
        <p:txBody>
          <a:bodyPr>
            <a:normAutofit fontScale="77500" lnSpcReduction="20000"/>
          </a:bodyPr>
          <a:lstStyle/>
          <a:p>
            <a:pPr marL="0" indent="0">
              <a:buNone/>
            </a:pPr>
            <a:r>
              <a:rPr lang="en-US" dirty="0" smtClean="0"/>
              <a:t>“</a:t>
            </a:r>
            <a:r>
              <a:rPr lang="en-US" dirty="0"/>
              <a:t>In Grammar – a set of forms taken by a verb to indicate the time (and sometimes the </a:t>
            </a:r>
            <a:r>
              <a:rPr lang="en-US" dirty="0" smtClean="0"/>
              <a:t>continuance or </a:t>
            </a:r>
            <a:r>
              <a:rPr lang="en-US" dirty="0"/>
              <a:t>completeness) of the action in relation to the time of the utterance”; is the meaning that </a:t>
            </a:r>
            <a:r>
              <a:rPr lang="en-US" dirty="0" smtClean="0"/>
              <a:t>the Concise </a:t>
            </a:r>
            <a:r>
              <a:rPr lang="en-US" dirty="0"/>
              <a:t>Oxford Dictionary assigns to the word ‘Tense</a:t>
            </a:r>
            <a:r>
              <a:rPr lang="en-US" dirty="0" smtClean="0"/>
              <a:t>’.</a:t>
            </a:r>
          </a:p>
          <a:p>
            <a:r>
              <a:rPr lang="en-US" dirty="0"/>
              <a:t>Read the following sentences.</a:t>
            </a:r>
          </a:p>
          <a:p>
            <a:pPr marL="0" indent="0">
              <a:buNone/>
            </a:pPr>
            <a:r>
              <a:rPr lang="en-US" dirty="0"/>
              <a:t>1. I write this letter to my mother</a:t>
            </a:r>
          </a:p>
          <a:p>
            <a:pPr marL="0" indent="0">
              <a:buNone/>
            </a:pPr>
            <a:r>
              <a:rPr lang="en-US" dirty="0"/>
              <a:t>2. I wrote the letter yesterday.</a:t>
            </a:r>
          </a:p>
          <a:p>
            <a:pPr marL="0" indent="0">
              <a:buNone/>
            </a:pPr>
            <a:r>
              <a:rPr lang="en-US" dirty="0"/>
              <a:t>3. I shall write another letter tomorrow.</a:t>
            </a:r>
          </a:p>
          <a:p>
            <a:pPr marL="0" indent="0">
              <a:buNone/>
            </a:pPr>
            <a:r>
              <a:rPr lang="en-US" dirty="0"/>
              <a:t>In sentence 1, the verb write refers to present time. Hence a verb that refers to present time is </a:t>
            </a:r>
            <a:r>
              <a:rPr lang="en-US" dirty="0" smtClean="0"/>
              <a:t>said to </a:t>
            </a:r>
            <a:r>
              <a:rPr lang="en-US" dirty="0"/>
              <a:t>be in the Present Tense.</a:t>
            </a:r>
          </a:p>
          <a:p>
            <a:pPr marL="0" indent="0">
              <a:buNone/>
            </a:pPr>
            <a:r>
              <a:rPr lang="en-US" dirty="0"/>
              <a:t>In sentence 2, the verb wrote refers to past time. Hence it is said to be in Past Tense.</a:t>
            </a:r>
          </a:p>
          <a:p>
            <a:pPr marL="0" indent="0">
              <a:buNone/>
            </a:pPr>
            <a:r>
              <a:rPr lang="en-US" dirty="0"/>
              <a:t>In sentence 3, the verb shall write refers to future time. Therefore, it is said to be in the Future Tense.</a:t>
            </a:r>
            <a:endParaRPr lang="en-US" b="1" u="sng" dirty="0"/>
          </a:p>
          <a:p>
            <a:endParaRPr lang="en-US" dirty="0"/>
          </a:p>
        </p:txBody>
      </p:sp>
      <p:sp>
        <p:nvSpPr>
          <p:cNvPr id="2" name="Title 1"/>
          <p:cNvSpPr>
            <a:spLocks noGrp="1"/>
          </p:cNvSpPr>
          <p:nvPr>
            <p:ph type="title"/>
          </p:nvPr>
        </p:nvSpPr>
        <p:spPr>
          <a:xfrm>
            <a:off x="799922" y="525035"/>
            <a:ext cx="10058400" cy="838200"/>
          </a:xfrm>
        </p:spPr>
        <p:txBody>
          <a:bodyPr/>
          <a:lstStyle/>
          <a:p>
            <a:pPr algn="ctr"/>
            <a:r>
              <a:rPr lang="en-US" dirty="0" smtClean="0"/>
              <a:t>TENSES</a:t>
            </a:r>
            <a:endParaRPr lang="en-US" dirty="0"/>
          </a:p>
        </p:txBody>
      </p:sp>
    </p:spTree>
    <p:extLst>
      <p:ext uri="{BB962C8B-B14F-4D97-AF65-F5344CB8AC3E}">
        <p14:creationId xmlns:p14="http://schemas.microsoft.com/office/powerpoint/2010/main" val="2734677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8187" y="1350356"/>
            <a:ext cx="11107561" cy="4470895"/>
          </a:xfrm>
        </p:spPr>
        <p:txBody>
          <a:bodyPr>
            <a:normAutofit fontScale="92500" lnSpcReduction="10000"/>
          </a:bodyPr>
          <a:lstStyle/>
          <a:p>
            <a:pPr marL="0" indent="0">
              <a:buNone/>
            </a:pPr>
            <a:r>
              <a:rPr lang="en-US" dirty="0"/>
              <a:t>Tenses denote the time of action. They show when the work is done. They are:</a:t>
            </a:r>
          </a:p>
          <a:p>
            <a:pPr marL="0" indent="0">
              <a:buNone/>
            </a:pPr>
            <a:r>
              <a:rPr lang="en-US" dirty="0"/>
              <a:t>(1) Present Tense: </a:t>
            </a:r>
            <a:endParaRPr lang="en-US" dirty="0" smtClean="0"/>
          </a:p>
          <a:p>
            <a:pPr>
              <a:buFont typeface="Wingdings" panose="05000000000000000000" pitchFamily="2" charset="2"/>
              <a:buChar char="Ø"/>
            </a:pPr>
            <a:r>
              <a:rPr lang="en-US" dirty="0" smtClean="0"/>
              <a:t>Sub-Tenses are: </a:t>
            </a:r>
            <a:r>
              <a:rPr lang="en-US" b="1" dirty="0" smtClean="0"/>
              <a:t>Simple </a:t>
            </a:r>
            <a:r>
              <a:rPr lang="en-US" b="1" dirty="0"/>
              <a:t>Present, Present Progressive, Present Perfect, Present Perfect Progressive</a:t>
            </a:r>
          </a:p>
          <a:p>
            <a:pPr marL="0" indent="0">
              <a:buNone/>
            </a:pPr>
            <a:r>
              <a:rPr lang="en-US" dirty="0"/>
              <a:t>(2) Past Tense: </a:t>
            </a:r>
            <a:endParaRPr lang="en-US" dirty="0" smtClean="0"/>
          </a:p>
          <a:p>
            <a:pPr>
              <a:buFont typeface="Wingdings" panose="05000000000000000000" pitchFamily="2" charset="2"/>
              <a:buChar char="Ø"/>
            </a:pPr>
            <a:r>
              <a:rPr lang="en-US" dirty="0"/>
              <a:t>Sub-Tenses are: </a:t>
            </a:r>
            <a:r>
              <a:rPr lang="en-US" b="1" dirty="0"/>
              <a:t>Simple Past, Past Progressive, Past Perfect, Past Perfect Progressive</a:t>
            </a:r>
          </a:p>
          <a:p>
            <a:pPr marL="0" indent="0">
              <a:buNone/>
            </a:pPr>
            <a:r>
              <a:rPr lang="en-US" dirty="0"/>
              <a:t>(3) Future Tense: </a:t>
            </a:r>
            <a:endParaRPr lang="en-US" dirty="0" smtClean="0"/>
          </a:p>
          <a:p>
            <a:pPr>
              <a:buFont typeface="Wingdings" panose="05000000000000000000" pitchFamily="2" charset="2"/>
              <a:buChar char="Ø"/>
            </a:pPr>
            <a:r>
              <a:rPr lang="en-US" dirty="0"/>
              <a:t>Sub-Tenses are: </a:t>
            </a:r>
            <a:r>
              <a:rPr lang="en-US" b="1" dirty="0"/>
              <a:t>Simple Future, Future Progressive, Future Perfect, Future Perfect Progressive</a:t>
            </a:r>
            <a:endParaRPr lang="en-US" b="1" dirty="0" smtClean="0"/>
          </a:p>
        </p:txBody>
      </p:sp>
      <p:sp>
        <p:nvSpPr>
          <p:cNvPr id="2" name="Title 1"/>
          <p:cNvSpPr>
            <a:spLocks noGrp="1"/>
          </p:cNvSpPr>
          <p:nvPr>
            <p:ph type="title"/>
          </p:nvPr>
        </p:nvSpPr>
        <p:spPr>
          <a:xfrm>
            <a:off x="812800" y="512156"/>
            <a:ext cx="10058400" cy="838200"/>
          </a:xfrm>
        </p:spPr>
        <p:txBody>
          <a:bodyPr/>
          <a:lstStyle/>
          <a:p>
            <a:pPr algn="ctr"/>
            <a:r>
              <a:rPr lang="en-US" dirty="0"/>
              <a:t>TENSES</a:t>
            </a:r>
          </a:p>
        </p:txBody>
      </p:sp>
    </p:spTree>
    <p:extLst>
      <p:ext uri="{BB962C8B-B14F-4D97-AF65-F5344CB8AC3E}">
        <p14:creationId xmlns:p14="http://schemas.microsoft.com/office/powerpoint/2010/main" val="3396515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sz="2400" dirty="0"/>
              <a:t>Past, present and future are the three main types of tenses.</a:t>
            </a:r>
          </a:p>
          <a:p>
            <a:pPr>
              <a:buFont typeface="Wingdings" panose="05000000000000000000" pitchFamily="2" charset="2"/>
              <a:buChar char="Ø"/>
            </a:pPr>
            <a:r>
              <a:rPr lang="en-US" sz="2400" dirty="0"/>
              <a:t>Past tense</a:t>
            </a:r>
          </a:p>
          <a:p>
            <a:r>
              <a:rPr lang="en-US" sz="2400" dirty="0"/>
              <a:t>The past tense is used to describe an activity or an event that has happened in the past or a past state of being and needs to include a time marker for when the event or action took place.</a:t>
            </a:r>
          </a:p>
          <a:p>
            <a:r>
              <a:rPr lang="en-US" sz="2400" dirty="0"/>
              <a:t>Structural formula:</a:t>
            </a:r>
          </a:p>
          <a:p>
            <a:r>
              <a:rPr lang="en-US" sz="2400" dirty="0"/>
              <a:t>Subject + verb (2nd form) + object.</a:t>
            </a:r>
          </a:p>
          <a:p>
            <a:r>
              <a:rPr lang="en-US" sz="2400" dirty="0"/>
              <a:t>Examples:</a:t>
            </a:r>
          </a:p>
          <a:p>
            <a:r>
              <a:rPr lang="en-US" sz="2400" dirty="0"/>
              <a:t>We met </a:t>
            </a:r>
            <a:r>
              <a:rPr lang="en-US" sz="2400" i="1" dirty="0"/>
              <a:t>yesterday</a:t>
            </a:r>
            <a:r>
              <a:rPr lang="en-US" sz="2400" dirty="0"/>
              <a:t>.</a:t>
            </a:r>
          </a:p>
          <a:p>
            <a:r>
              <a:rPr lang="en-US" sz="2400" dirty="0"/>
              <a:t>He bought a new laptop </a:t>
            </a:r>
            <a:r>
              <a:rPr lang="en-US" sz="2400" i="1" dirty="0"/>
              <a:t>last week</a:t>
            </a:r>
            <a:r>
              <a:rPr lang="en-US" sz="2400" dirty="0" smtClean="0"/>
              <a:t>.</a:t>
            </a:r>
            <a:endParaRPr lang="en-US" sz="2400" dirty="0"/>
          </a:p>
        </p:txBody>
      </p:sp>
      <p:sp>
        <p:nvSpPr>
          <p:cNvPr id="3" name="Title 2"/>
          <p:cNvSpPr>
            <a:spLocks noGrp="1"/>
          </p:cNvSpPr>
          <p:nvPr>
            <p:ph type="title"/>
          </p:nvPr>
        </p:nvSpPr>
        <p:spPr/>
        <p:txBody>
          <a:bodyPr/>
          <a:lstStyle/>
          <a:p>
            <a:pPr algn="ctr"/>
            <a:r>
              <a:rPr lang="en-US" dirty="0" smtClean="0"/>
              <a:t>STRUCTURE TO MAKE A TENSE</a:t>
            </a:r>
            <a:endParaRPr lang="en-US" dirty="0"/>
          </a:p>
        </p:txBody>
      </p:sp>
    </p:spTree>
    <p:extLst>
      <p:ext uri="{BB962C8B-B14F-4D97-AF65-F5344CB8AC3E}">
        <p14:creationId xmlns:p14="http://schemas.microsoft.com/office/powerpoint/2010/main" val="1536814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a:buFont typeface="Wingdings" panose="05000000000000000000" pitchFamily="2" charset="2"/>
              <a:buChar char="Ø"/>
            </a:pPr>
            <a:r>
              <a:rPr lang="en-US" sz="2400" dirty="0"/>
              <a:t>Present tense</a:t>
            </a:r>
          </a:p>
          <a:p>
            <a:r>
              <a:rPr lang="en-US" sz="2400" dirty="0"/>
              <a:t>The simple present tense or present tense is one of the most basic tenses in English. We use present tense to talk about something that is currently going on, something that is habitually performed, or a state that generally or currently exists.</a:t>
            </a:r>
          </a:p>
          <a:p>
            <a:r>
              <a:rPr lang="en-US" sz="2400" dirty="0"/>
              <a:t>Structural formula:</a:t>
            </a:r>
          </a:p>
          <a:p>
            <a:r>
              <a:rPr lang="en-US" sz="2400" dirty="0"/>
              <a:t>Subject + verb (s/</a:t>
            </a:r>
            <a:r>
              <a:rPr lang="en-US" sz="2400" dirty="0" err="1"/>
              <a:t>es</a:t>
            </a:r>
            <a:r>
              <a:rPr lang="en-US" sz="2400" dirty="0"/>
              <a:t>) + object.</a:t>
            </a:r>
          </a:p>
          <a:p>
            <a:pPr marL="0" indent="0">
              <a:buNone/>
            </a:pPr>
            <a:r>
              <a:rPr lang="en-US" sz="2400" dirty="0"/>
              <a:t>Examples:</a:t>
            </a:r>
          </a:p>
          <a:p>
            <a:pPr>
              <a:buFont typeface="Arial" panose="020B0604020202020204" pitchFamily="34" charset="0"/>
              <a:buChar char="•"/>
            </a:pPr>
            <a:r>
              <a:rPr lang="en-US" sz="2400" dirty="0"/>
              <a:t>She </a:t>
            </a:r>
            <a:r>
              <a:rPr lang="en-US" sz="2400" i="1" dirty="0"/>
              <a:t>lives</a:t>
            </a:r>
            <a:r>
              <a:rPr lang="en-US" sz="2400" dirty="0"/>
              <a:t> in Spain.</a:t>
            </a:r>
          </a:p>
          <a:p>
            <a:pPr>
              <a:buFont typeface="Arial" panose="020B0604020202020204" pitchFamily="34" charset="0"/>
              <a:buChar char="•"/>
            </a:pPr>
            <a:r>
              <a:rPr lang="en-US" sz="2400" dirty="0"/>
              <a:t>Bob </a:t>
            </a:r>
            <a:r>
              <a:rPr lang="en-US" sz="2400" i="1" dirty="0"/>
              <a:t>drives</a:t>
            </a:r>
            <a:r>
              <a:rPr lang="en-US" sz="2400" dirty="0"/>
              <a:t> a taxi</a:t>
            </a:r>
            <a:r>
              <a:rPr lang="en-US" sz="2400" dirty="0" smtClean="0"/>
              <a:t>.</a:t>
            </a:r>
            <a:endParaRPr lang="en-US" sz="2400" dirty="0"/>
          </a:p>
        </p:txBody>
      </p:sp>
      <p:sp>
        <p:nvSpPr>
          <p:cNvPr id="3" name="Title 2"/>
          <p:cNvSpPr>
            <a:spLocks noGrp="1"/>
          </p:cNvSpPr>
          <p:nvPr>
            <p:ph type="title"/>
          </p:nvPr>
        </p:nvSpPr>
        <p:spPr/>
        <p:txBody>
          <a:bodyPr/>
          <a:lstStyle/>
          <a:p>
            <a:pPr algn="ctr"/>
            <a:r>
              <a:rPr lang="en-US" dirty="0"/>
              <a:t>STRUCTURE TO MAKE A TENSE</a:t>
            </a:r>
          </a:p>
        </p:txBody>
      </p:sp>
    </p:spTree>
    <p:extLst>
      <p:ext uri="{BB962C8B-B14F-4D97-AF65-F5344CB8AC3E}">
        <p14:creationId xmlns:p14="http://schemas.microsoft.com/office/powerpoint/2010/main" val="617224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a:buFont typeface="Wingdings" panose="05000000000000000000" pitchFamily="2" charset="2"/>
              <a:buChar char="Ø"/>
            </a:pPr>
            <a:r>
              <a:rPr lang="en-US" sz="2400" dirty="0"/>
              <a:t>Future tense</a:t>
            </a:r>
          </a:p>
          <a:p>
            <a:r>
              <a:rPr lang="en-US" sz="2400" dirty="0"/>
              <a:t>The future tense is a verb tense used to describe an event or action that has not yet happened and is expected to happen in the future. Structural formula, Subject + shall/will+ verb (s/</a:t>
            </a:r>
            <a:r>
              <a:rPr lang="en-US" sz="2400" dirty="0" err="1"/>
              <a:t>es</a:t>
            </a:r>
            <a:r>
              <a:rPr lang="en-US" sz="2400" dirty="0"/>
              <a:t>) + object.</a:t>
            </a:r>
          </a:p>
          <a:p>
            <a:pPr marL="0" indent="0">
              <a:buNone/>
            </a:pPr>
            <a:r>
              <a:rPr lang="en-US" sz="2400" dirty="0"/>
              <a:t>Example:</a:t>
            </a:r>
          </a:p>
          <a:p>
            <a:r>
              <a:rPr lang="en-US" sz="2400" dirty="0"/>
              <a:t>He </a:t>
            </a:r>
            <a:r>
              <a:rPr lang="en-US" sz="2400" i="1" dirty="0"/>
              <a:t>will</a:t>
            </a:r>
            <a:r>
              <a:rPr lang="en-US" sz="2400" dirty="0"/>
              <a:t> be here soon.</a:t>
            </a:r>
          </a:p>
          <a:p>
            <a:r>
              <a:rPr lang="en-US" sz="2400" dirty="0"/>
              <a:t>Now that we have understood the three main types of tenses, communicating in English with a native English speaker will become easier. But to make communication in English easier and simpler, we need to learn more about tenses.</a:t>
            </a:r>
          </a:p>
          <a:p>
            <a:r>
              <a:rPr lang="en-US" sz="2400" dirty="0"/>
              <a:t>Apart from the three main types of tenses - present, past, and future - there are different subtypes of tenses which are mentioned below</a:t>
            </a:r>
            <a:r>
              <a:rPr lang="en-US" sz="2400" dirty="0" smtClean="0"/>
              <a:t>.</a:t>
            </a:r>
            <a:endParaRPr lang="en-US" sz="2400" dirty="0"/>
          </a:p>
        </p:txBody>
      </p:sp>
      <p:sp>
        <p:nvSpPr>
          <p:cNvPr id="3" name="Title 2"/>
          <p:cNvSpPr>
            <a:spLocks noGrp="1"/>
          </p:cNvSpPr>
          <p:nvPr>
            <p:ph type="title"/>
          </p:nvPr>
        </p:nvSpPr>
        <p:spPr/>
        <p:txBody>
          <a:bodyPr/>
          <a:lstStyle/>
          <a:p>
            <a:pPr algn="ctr"/>
            <a:r>
              <a:rPr lang="en-US" dirty="0"/>
              <a:t>STRUCTURE TO MAKE A TENSE</a:t>
            </a:r>
          </a:p>
        </p:txBody>
      </p:sp>
    </p:spTree>
    <p:extLst>
      <p:ext uri="{BB962C8B-B14F-4D97-AF65-F5344CB8AC3E}">
        <p14:creationId xmlns:p14="http://schemas.microsoft.com/office/powerpoint/2010/main" val="1608099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dirty="0" smtClean="0"/>
              <a:t>List the different parts of the speech</a:t>
            </a:r>
          </a:p>
          <a:p>
            <a:r>
              <a:rPr lang="en-US" dirty="0" smtClean="0"/>
              <a:t>What is a tense</a:t>
            </a:r>
          </a:p>
          <a:p>
            <a:r>
              <a:rPr lang="en-US" dirty="0" smtClean="0"/>
              <a:t>What are the different structures to create a tense (present, past &amp; future)</a:t>
            </a:r>
            <a:endParaRPr lang="en-US" dirty="0"/>
          </a:p>
        </p:txBody>
      </p:sp>
      <p:sp>
        <p:nvSpPr>
          <p:cNvPr id="3" name="Title 2"/>
          <p:cNvSpPr>
            <a:spLocks noGrp="1"/>
          </p:cNvSpPr>
          <p:nvPr>
            <p:ph type="title"/>
          </p:nvPr>
        </p:nvSpPr>
        <p:spPr/>
        <p:txBody>
          <a:bodyPr/>
          <a:lstStyle/>
          <a:p>
            <a:pPr algn="ctr"/>
            <a:r>
              <a:rPr lang="en-US" dirty="0" smtClean="0"/>
              <a:t>TO DO</a:t>
            </a:r>
            <a:endParaRPr lang="en-US" dirty="0"/>
          </a:p>
        </p:txBody>
      </p:sp>
      <p:sp>
        <p:nvSpPr>
          <p:cNvPr id="5" name="Rectangle 4"/>
          <p:cNvSpPr/>
          <p:nvPr/>
        </p:nvSpPr>
        <p:spPr>
          <a:xfrm>
            <a:off x="4988143" y="4417454"/>
            <a:ext cx="4284330" cy="523220"/>
          </a:xfrm>
          <a:prstGeom prst="rect">
            <a:avLst/>
          </a:prstGeom>
        </p:spPr>
        <p:txBody>
          <a:bodyPr wrap="square">
            <a:spAutoFit/>
          </a:bodyPr>
          <a:lstStyle/>
          <a:p>
            <a:pPr algn="ctr"/>
            <a:r>
              <a:rPr lang="en-US" sz="2800" dirty="0"/>
              <a:t>THANKS FOR YOUR TIME</a:t>
            </a:r>
          </a:p>
        </p:txBody>
      </p:sp>
    </p:spTree>
    <p:extLst>
      <p:ext uri="{BB962C8B-B14F-4D97-AF65-F5344CB8AC3E}">
        <p14:creationId xmlns:p14="http://schemas.microsoft.com/office/powerpoint/2010/main" val="2075239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37E30B-392D-4691-8125-129E25AAA524}"/>
              </a:ext>
            </a:extLst>
          </p:cNvPr>
          <p:cNvSpPr>
            <a:spLocks noGrp="1"/>
          </p:cNvSpPr>
          <p:nvPr>
            <p:ph type="title"/>
          </p:nvPr>
        </p:nvSpPr>
        <p:spPr>
          <a:xfrm>
            <a:off x="190067" y="921007"/>
            <a:ext cx="10515600" cy="1294159"/>
          </a:xfrm>
        </p:spPr>
        <p:txBody>
          <a:bodyPr/>
          <a:lstStyle/>
          <a:p>
            <a:pPr algn="ctr"/>
            <a:r>
              <a:rPr lang="en-US" sz="4400" dirty="0"/>
              <a:t>ENGLISH GRAMMAR</a:t>
            </a:r>
            <a:br>
              <a:rPr lang="en-US" sz="4400" dirty="0"/>
            </a:br>
            <a:r>
              <a:rPr lang="en-US" sz="4400" dirty="0"/>
              <a:t>AND ITS USAGE</a:t>
            </a:r>
          </a:p>
        </p:txBody>
      </p:sp>
      <p:graphicFrame>
        <p:nvGraphicFramePr>
          <p:cNvPr id="4" name="Table 3"/>
          <p:cNvGraphicFramePr>
            <a:graphicFrameLocks noGrp="1"/>
          </p:cNvGraphicFramePr>
          <p:nvPr>
            <p:extLst>
              <p:ext uri="{D42A27DB-BD31-4B8C-83A1-F6EECF244321}">
                <p14:modId xmlns:p14="http://schemas.microsoft.com/office/powerpoint/2010/main" val="1328707993"/>
              </p:ext>
            </p:extLst>
          </p:nvPr>
        </p:nvGraphicFramePr>
        <p:xfrm>
          <a:off x="850006" y="2215165"/>
          <a:ext cx="9762185" cy="2990479"/>
        </p:xfrm>
        <a:graphic>
          <a:graphicData uri="http://schemas.openxmlformats.org/drawingml/2006/table">
            <a:tbl>
              <a:tblPr firstRow="1" firstCol="1" bandRow="1">
                <a:tableStyleId>{69CF1AB2-1976-4502-BF36-3FF5EA218861}</a:tableStyleId>
              </a:tblPr>
              <a:tblGrid>
                <a:gridCol w="9762185"/>
              </a:tblGrid>
              <a:tr h="965917">
                <a:tc>
                  <a:txBody>
                    <a:bodyPr/>
                    <a:lstStyle/>
                    <a:p>
                      <a:pPr marL="202565" marR="0">
                        <a:spcBef>
                          <a:spcPts val="0"/>
                        </a:spcBef>
                        <a:spcAft>
                          <a:spcPts val="0"/>
                        </a:spcAft>
                      </a:pPr>
                      <a:r>
                        <a:rPr lang="en-US" sz="2400" dirty="0">
                          <a:effectLst/>
                        </a:rPr>
                        <a:t>Parts of speech(nouns, pronouns, verbs, adverbs, adjectives</a:t>
                      </a:r>
                      <a:r>
                        <a:rPr lang="en-US" sz="2400" dirty="0" smtClean="0">
                          <a:effectLst/>
                        </a:rPr>
                        <a:t>, Preposition, </a:t>
                      </a:r>
                      <a:r>
                        <a:rPr lang="en-US" sz="2400" dirty="0">
                          <a:effectLst/>
                        </a:rPr>
                        <a:t>conjunctions and interjections)</a:t>
                      </a:r>
                      <a:endParaRPr lang="en-US" sz="24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4854">
                <a:tc>
                  <a:txBody>
                    <a:bodyPr/>
                    <a:lstStyle/>
                    <a:p>
                      <a:pPr marL="202565" marR="0">
                        <a:spcBef>
                          <a:spcPts val="0"/>
                        </a:spcBef>
                        <a:spcAft>
                          <a:spcPts val="0"/>
                        </a:spcAft>
                      </a:pPr>
                      <a:r>
                        <a:rPr lang="en-US" sz="2400" dirty="0">
                          <a:effectLst/>
                        </a:rPr>
                        <a:t>Spellings</a:t>
                      </a:r>
                      <a:endParaRPr lang="en-US" sz="24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4854">
                <a:tc>
                  <a:txBody>
                    <a:bodyPr/>
                    <a:lstStyle/>
                    <a:p>
                      <a:pPr marL="202565" marR="0">
                        <a:spcBef>
                          <a:spcPts val="0"/>
                        </a:spcBef>
                        <a:spcAft>
                          <a:spcPts val="0"/>
                        </a:spcAft>
                      </a:pPr>
                      <a:r>
                        <a:rPr lang="en-US" sz="2400" dirty="0">
                          <a:effectLst/>
                        </a:rPr>
                        <a:t>Tenses</a:t>
                      </a:r>
                      <a:endParaRPr lang="en-US" sz="24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4854">
                <a:tc>
                  <a:txBody>
                    <a:bodyPr/>
                    <a:lstStyle/>
                    <a:p>
                      <a:pPr marL="202565" marR="0">
                        <a:spcBef>
                          <a:spcPts val="0"/>
                        </a:spcBef>
                        <a:spcAft>
                          <a:spcPts val="0"/>
                        </a:spcAft>
                      </a:pPr>
                      <a:r>
                        <a:rPr lang="en-US" sz="2400" dirty="0" smtClean="0">
                          <a:effectLst/>
                        </a:rPr>
                        <a:t>Pronunciation (Phonetics)</a:t>
                      </a:r>
                      <a:endParaRPr lang="en-US" sz="24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45843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xmlns=""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xmlns="" id="{D78D0989-E3E5-41DB-A78D-61E199491D89}"/>
              </a:ext>
            </a:extLst>
          </p:cNvPr>
          <p:cNvSpPr>
            <a:spLocks noGrp="1"/>
          </p:cNvSpPr>
          <p:nvPr>
            <p:ph type="title"/>
          </p:nvPr>
        </p:nvSpPr>
        <p:spPr/>
        <p:txBody>
          <a:bodyPr/>
          <a:lstStyle/>
          <a:p>
            <a:pPr algn="ctr"/>
            <a:r>
              <a:rPr lang="en-US" dirty="0" smtClean="0"/>
              <a:t>PARTS OF SPEECH IN ENGLISH</a:t>
            </a:r>
            <a:endParaRPr lang="en-US" dirty="0"/>
          </a:p>
        </p:txBody>
      </p:sp>
      <p:sp>
        <p:nvSpPr>
          <p:cNvPr id="3" name="Content Placeholder 2">
            <a:extLst>
              <a:ext uri="{FF2B5EF4-FFF2-40B4-BE49-F238E27FC236}">
                <a16:creationId xmlns:a16="http://schemas.microsoft.com/office/drawing/2014/main" xmlns="" id="{5DB23205-1719-4B43-A690-268E347D390E}"/>
              </a:ext>
            </a:extLst>
          </p:cNvPr>
          <p:cNvSpPr>
            <a:spLocks noGrp="1"/>
          </p:cNvSpPr>
          <p:nvPr>
            <p:ph sz="quarter" idx="1"/>
          </p:nvPr>
        </p:nvSpPr>
        <p:spPr>
          <a:xfrm>
            <a:off x="812800" y="974726"/>
            <a:ext cx="9851735" cy="4192716"/>
          </a:xfrm>
        </p:spPr>
        <p:txBody>
          <a:bodyPr>
            <a:normAutofit/>
          </a:bodyPr>
          <a:lstStyle/>
          <a:p>
            <a:r>
              <a:rPr lang="en-US" sz="2400" dirty="0"/>
              <a:t>Words are divided into eight classes according to the work they do in a sentence. They are as follows</a:t>
            </a:r>
            <a:r>
              <a:rPr lang="en-US" sz="2400" dirty="0" smtClean="0"/>
              <a:t>:</a:t>
            </a:r>
          </a:p>
          <a:p>
            <a:pPr marL="0" indent="0">
              <a:buNone/>
            </a:pPr>
            <a:r>
              <a:rPr lang="en-US" sz="2400" b="1" dirty="0"/>
              <a:t>Nouns</a:t>
            </a:r>
          </a:p>
          <a:p>
            <a:r>
              <a:rPr lang="en-US" sz="2400" dirty="0"/>
              <a:t>A noun is “naming word”. It names somebody or something.</a:t>
            </a:r>
          </a:p>
          <a:p>
            <a:pPr marL="0" indent="0">
              <a:buNone/>
            </a:pPr>
            <a:r>
              <a:rPr lang="en-US" sz="2400" dirty="0" smtClean="0"/>
              <a:t>E.g.; Rahul </a:t>
            </a:r>
            <a:r>
              <a:rPr lang="en-US" sz="2400" dirty="0"/>
              <a:t>took the dog to park.</a:t>
            </a:r>
          </a:p>
          <a:p>
            <a:r>
              <a:rPr lang="en-US" sz="2400" dirty="0" smtClean="0"/>
              <a:t>The </a:t>
            </a:r>
            <a:r>
              <a:rPr lang="en-US" sz="2400" dirty="0"/>
              <a:t>car makes a lot of noise.</a:t>
            </a:r>
          </a:p>
          <a:p>
            <a:r>
              <a:rPr lang="en-US" sz="2400" dirty="0"/>
              <a:t>Look at the example above. A noun is the name of a person (Rahul), animal (dog), place (park</a:t>
            </a:r>
            <a:r>
              <a:rPr lang="en-US" sz="2400" dirty="0" smtClean="0"/>
              <a:t>),thing </a:t>
            </a:r>
            <a:r>
              <a:rPr lang="en-US" sz="2400" dirty="0"/>
              <a:t>(car) or idea (noise).</a:t>
            </a:r>
            <a:endParaRPr lang="en-US" sz="2400" dirty="0" smtClean="0"/>
          </a:p>
          <a:p>
            <a:pPr marL="0" indent="0">
              <a:buNone/>
            </a:pPr>
            <a:endParaRPr lang="en-US" sz="2400" dirty="0"/>
          </a:p>
          <a:p>
            <a:endParaRPr lang="en-US" sz="2400" dirty="0"/>
          </a:p>
        </p:txBody>
      </p:sp>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l="17113" t="57656" r="14858" b="13785"/>
          <a:stretch/>
        </p:blipFill>
        <p:spPr>
          <a:xfrm>
            <a:off x="3548429" y="4407816"/>
            <a:ext cx="8293995" cy="1957589"/>
          </a:xfrm>
          <a:prstGeom prst="rect">
            <a:avLst/>
          </a:prstGeom>
        </p:spPr>
      </p:pic>
    </p:spTree>
    <p:extLst>
      <p:ext uri="{BB962C8B-B14F-4D97-AF65-F5344CB8AC3E}">
        <p14:creationId xmlns:p14="http://schemas.microsoft.com/office/powerpoint/2010/main" val="4205207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1165388" y="1742623"/>
            <a:ext cx="10270435" cy="4445137"/>
          </a:xfrm>
        </p:spPr>
        <p:txBody>
          <a:bodyPr>
            <a:normAutofit fontScale="92500" lnSpcReduction="20000"/>
          </a:bodyPr>
          <a:lstStyle/>
          <a:p>
            <a:pPr>
              <a:buFont typeface="Wingdings" panose="05000000000000000000" pitchFamily="2" charset="2"/>
              <a:buChar char="Ø"/>
            </a:pPr>
            <a:r>
              <a:rPr lang="en-US" b="1" i="1" dirty="0"/>
              <a:t>Kinds of Nouns</a:t>
            </a:r>
          </a:p>
          <a:p>
            <a:pPr marL="0" indent="0">
              <a:buNone/>
            </a:pPr>
            <a:r>
              <a:rPr lang="en-US" dirty="0"/>
              <a:t>Nouns may be divided into (a) common nouns and (b) proper nouns.</a:t>
            </a:r>
          </a:p>
          <a:p>
            <a:r>
              <a:rPr lang="en-US" b="1" i="1" dirty="0"/>
              <a:t>Common nouns </a:t>
            </a:r>
            <a:r>
              <a:rPr lang="en-US" dirty="0"/>
              <a:t>are the names given in common to all persons, places or things of the same class.</a:t>
            </a:r>
          </a:p>
          <a:p>
            <a:pPr marL="0" indent="0">
              <a:buNone/>
            </a:pPr>
            <a:r>
              <a:rPr lang="en-US" dirty="0"/>
              <a:t>For example, bank, shop, market, etc.</a:t>
            </a:r>
          </a:p>
          <a:p>
            <a:r>
              <a:rPr lang="en-US" b="1" i="1" dirty="0"/>
              <a:t>Collective noun </a:t>
            </a:r>
            <a:r>
              <a:rPr lang="en-US" dirty="0"/>
              <a:t>: Common nouns include another class known as collective nouns. A </a:t>
            </a:r>
            <a:r>
              <a:rPr lang="en-US" dirty="0" smtClean="0"/>
              <a:t>collective noun </a:t>
            </a:r>
            <a:r>
              <a:rPr lang="en-US" dirty="0"/>
              <a:t>names </a:t>
            </a:r>
            <a:r>
              <a:rPr lang="en-US" dirty="0" smtClean="0"/>
              <a:t>a group </a:t>
            </a:r>
            <a:r>
              <a:rPr lang="en-US" dirty="0"/>
              <a:t>of people, animals or things regarded as a whole., e.g., batch, </a:t>
            </a:r>
            <a:r>
              <a:rPr lang="en-US" dirty="0" smtClean="0"/>
              <a:t>company, university, </a:t>
            </a:r>
            <a:r>
              <a:rPr lang="en-US" dirty="0"/>
              <a:t>crowd, flock, etc.</a:t>
            </a:r>
          </a:p>
          <a:p>
            <a:r>
              <a:rPr lang="en-US" b="1" i="1" dirty="0"/>
              <a:t>Proper nouns </a:t>
            </a:r>
            <a:r>
              <a:rPr lang="en-US" dirty="0"/>
              <a:t>are the names of particular persons, places or things. For example, India, Larsen </a:t>
            </a:r>
            <a:r>
              <a:rPr lang="en-US" dirty="0" smtClean="0"/>
              <a:t>and </a:t>
            </a:r>
            <a:r>
              <a:rPr lang="en-US" dirty="0" err="1" smtClean="0"/>
              <a:t>Tubro</a:t>
            </a:r>
            <a:r>
              <a:rPr lang="en-US" dirty="0"/>
              <a:t>, Delhi, January, etc.</a:t>
            </a:r>
          </a:p>
        </p:txBody>
      </p:sp>
      <p:sp>
        <p:nvSpPr>
          <p:cNvPr id="5" name="Title 4">
            <a:extLst>
              <a:ext uri="{FF2B5EF4-FFF2-40B4-BE49-F238E27FC236}">
                <a16:creationId xmlns:a16="http://schemas.microsoft.com/office/drawing/2014/main" xmlns="" id="{D1963BF4-5EF0-4B10-A953-8996C5CCB74E}"/>
              </a:ext>
            </a:extLst>
          </p:cNvPr>
          <p:cNvSpPr>
            <a:spLocks noGrp="1"/>
          </p:cNvSpPr>
          <p:nvPr>
            <p:ph type="title"/>
          </p:nvPr>
        </p:nvSpPr>
        <p:spPr>
          <a:xfrm>
            <a:off x="1165388" y="790123"/>
            <a:ext cx="9613861" cy="1080938"/>
          </a:xfrm>
        </p:spPr>
        <p:txBody>
          <a:bodyPr>
            <a:normAutofit/>
          </a:bodyPr>
          <a:lstStyle/>
          <a:p>
            <a:pPr algn="ctr"/>
            <a:r>
              <a:rPr lang="en-US" dirty="0"/>
              <a:t>PARTS OF SPEECH IN ENGLISH</a:t>
            </a:r>
            <a:endParaRPr lang="en-US" sz="3600" dirty="0"/>
          </a:p>
        </p:txBody>
      </p:sp>
      <p:pic>
        <p:nvPicPr>
          <p:cNvPr id="3" name="Graphic 2" descr="Process icon">
            <a:extLst>
              <a:ext uri="{FF2B5EF4-FFF2-40B4-BE49-F238E27FC236}">
                <a16:creationId xmlns:a16="http://schemas.microsoft.com/office/drawing/2014/main" xmlns="" id="{8E2745DB-112B-4F89-83B6-D6D7F6F670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12888" y="790123"/>
            <a:ext cx="952500" cy="952500"/>
          </a:xfrm>
          <a:prstGeom prst="rect">
            <a:avLst/>
          </a:prstGeom>
        </p:spPr>
      </p:pic>
    </p:spTree>
    <p:extLst>
      <p:ext uri="{BB962C8B-B14F-4D97-AF65-F5344CB8AC3E}">
        <p14:creationId xmlns:p14="http://schemas.microsoft.com/office/powerpoint/2010/main" val="1775457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Clipboard icon">
            <a:extLst>
              <a:ext uri="{FF2B5EF4-FFF2-40B4-BE49-F238E27FC236}">
                <a16:creationId xmlns:a16="http://schemas.microsoft.com/office/drawing/2014/main" xmlns="" id="{6919C957-53BE-4D79-9BA1-A263BA61FA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324269" y="797815"/>
            <a:ext cx="952500" cy="952500"/>
          </a:xfrm>
          <a:prstGeom prst="rect">
            <a:avLst/>
          </a:prstGeom>
        </p:spPr>
      </p:pic>
      <p:sp>
        <p:nvSpPr>
          <p:cNvPr id="89" name="Text Placeholder 88">
            <a:extLst>
              <a:ext uri="{FF2B5EF4-FFF2-40B4-BE49-F238E27FC236}">
                <a16:creationId xmlns:a16="http://schemas.microsoft.com/office/drawing/2014/main" xmlns="" id="{41FDF737-A7CF-43BF-B9FC-22E9635B785B}"/>
              </a:ext>
            </a:extLst>
          </p:cNvPr>
          <p:cNvSpPr>
            <a:spLocks noGrp="1"/>
          </p:cNvSpPr>
          <p:nvPr>
            <p:ph sz="quarter" idx="1"/>
          </p:nvPr>
        </p:nvSpPr>
        <p:spPr>
          <a:xfrm>
            <a:off x="800519" y="1618309"/>
            <a:ext cx="10811348" cy="4509531"/>
          </a:xfrm>
        </p:spPr>
        <p:txBody>
          <a:bodyPr>
            <a:normAutofit fontScale="92500" lnSpcReduction="10000"/>
          </a:bodyPr>
          <a:lstStyle/>
          <a:p>
            <a:pPr marL="0" indent="0">
              <a:buNone/>
            </a:pPr>
            <a:r>
              <a:rPr lang="en-US" sz="1800" b="1" dirty="0">
                <a:latin typeface="Verdana" panose="020B0604030504040204" pitchFamily="34" charset="0"/>
                <a:ea typeface="Verdana" panose="020B0604030504040204" pitchFamily="34" charset="0"/>
                <a:cs typeface="Verdana" panose="020B0604030504040204" pitchFamily="34" charset="0"/>
              </a:rPr>
              <a:t>Pronouns</a:t>
            </a:r>
          </a:p>
          <a:p>
            <a:pPr marL="0" indent="0">
              <a:buNone/>
            </a:pPr>
            <a:r>
              <a:rPr lang="en-US" sz="1800" dirty="0">
                <a:latin typeface="Verdana" panose="020B0604030504040204" pitchFamily="34" charset="0"/>
                <a:ea typeface="Verdana" panose="020B0604030504040204" pitchFamily="34" charset="0"/>
                <a:cs typeface="Verdana" panose="020B0604030504040204" pitchFamily="34" charset="0"/>
              </a:rPr>
              <a:t>Pronouns are used in place of nouns. Pronouns may be Personal and Relative.</a:t>
            </a:r>
          </a:p>
          <a:p>
            <a:r>
              <a:rPr lang="en-US" sz="1800" b="1" i="1" dirty="0">
                <a:latin typeface="Verdana" panose="020B0604030504040204" pitchFamily="34" charset="0"/>
                <a:ea typeface="Verdana" panose="020B0604030504040204" pitchFamily="34" charset="0"/>
                <a:cs typeface="Verdana" panose="020B0604030504040204" pitchFamily="34" charset="0"/>
              </a:rPr>
              <a:t>Personal Pronouns </a:t>
            </a:r>
            <a:r>
              <a:rPr lang="en-US" sz="1800" dirty="0">
                <a:latin typeface="Verdana" panose="020B0604030504040204" pitchFamily="34" charset="0"/>
                <a:ea typeface="Verdana" panose="020B0604030504040204" pitchFamily="34" charset="0"/>
                <a:cs typeface="Verdana" panose="020B0604030504040204" pitchFamily="34" charset="0"/>
              </a:rPr>
              <a:t>: To represent person or things., e.g., I, we, you, she, he, it him, us, them, etc.</a:t>
            </a:r>
          </a:p>
          <a:p>
            <a:r>
              <a:rPr lang="en-US" sz="1800" b="1" i="1" dirty="0">
                <a:latin typeface="Verdana" panose="020B0604030504040204" pitchFamily="34" charset="0"/>
                <a:ea typeface="Verdana" panose="020B0604030504040204" pitchFamily="34" charset="0"/>
                <a:cs typeface="Verdana" panose="020B0604030504040204" pitchFamily="34" charset="0"/>
              </a:rPr>
              <a:t>Relative Pronouns </a:t>
            </a:r>
            <a:r>
              <a:rPr lang="en-US" sz="1800" dirty="0">
                <a:latin typeface="Verdana" panose="020B0604030504040204" pitchFamily="34" charset="0"/>
                <a:ea typeface="Verdana" panose="020B0604030504040204" pitchFamily="34" charset="0"/>
                <a:cs typeface="Verdana" panose="020B0604030504040204" pitchFamily="34" charset="0"/>
              </a:rPr>
              <a:t>: The most common relative pronouns are whom, which and that.</a:t>
            </a:r>
          </a:p>
          <a:p>
            <a:r>
              <a:rPr lang="en-US" sz="1800" dirty="0">
                <a:latin typeface="Verdana" panose="020B0604030504040204" pitchFamily="34" charset="0"/>
                <a:ea typeface="Verdana" panose="020B0604030504040204" pitchFamily="34" charset="0"/>
                <a:cs typeface="Verdana" panose="020B0604030504040204" pitchFamily="34" charset="0"/>
              </a:rPr>
              <a:t>A relative pronoun acts as a pronoun and as a conjunction at the same time.</a:t>
            </a:r>
          </a:p>
          <a:p>
            <a:r>
              <a:rPr lang="en-US" sz="1800" dirty="0">
                <a:latin typeface="Verdana" panose="020B0604030504040204" pitchFamily="34" charset="0"/>
                <a:ea typeface="Verdana" panose="020B0604030504040204" pitchFamily="34" charset="0"/>
                <a:cs typeface="Verdana" panose="020B0604030504040204" pitchFamily="34" charset="0"/>
              </a:rPr>
              <a:t>This is the boy who save my life.</a:t>
            </a:r>
          </a:p>
          <a:p>
            <a:r>
              <a:rPr lang="en-US" sz="1800" b="1" i="1" dirty="0">
                <a:latin typeface="Verdana" panose="020B0604030504040204" pitchFamily="34" charset="0"/>
                <a:ea typeface="Verdana" panose="020B0604030504040204" pitchFamily="34" charset="0"/>
                <a:cs typeface="Verdana" panose="020B0604030504040204" pitchFamily="34" charset="0"/>
              </a:rPr>
              <a:t>Possessive Pronouns </a:t>
            </a:r>
            <a:r>
              <a:rPr lang="en-US" sz="1800" dirty="0">
                <a:latin typeface="Verdana" panose="020B0604030504040204" pitchFamily="34" charset="0"/>
                <a:ea typeface="Verdana" panose="020B0604030504040204" pitchFamily="34" charset="0"/>
                <a:cs typeface="Verdana" panose="020B0604030504040204" pitchFamily="34" charset="0"/>
              </a:rPr>
              <a:t>: These show possession, e.g., </a:t>
            </a:r>
            <a:r>
              <a:rPr lang="en-US" sz="1800" b="1" dirty="0">
                <a:latin typeface="Verdana" panose="020B0604030504040204" pitchFamily="34" charset="0"/>
                <a:ea typeface="Verdana" panose="020B0604030504040204" pitchFamily="34" charset="0"/>
                <a:cs typeface="Verdana" panose="020B0604030504040204" pitchFamily="34" charset="0"/>
              </a:rPr>
              <a:t>mine, ours, yours their, its and hers</a:t>
            </a:r>
            <a:r>
              <a:rPr lang="en-US" sz="1800" b="1"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r>
              <a:rPr lang="en-US" sz="1800" b="1" dirty="0">
                <a:latin typeface="Verdana" panose="020B0604030504040204" pitchFamily="34" charset="0"/>
                <a:ea typeface="Verdana" panose="020B0604030504040204" pitchFamily="34" charset="0"/>
                <a:cs typeface="Verdana" panose="020B0604030504040204" pitchFamily="34" charset="0"/>
              </a:rPr>
              <a:t>Adjectives</a:t>
            </a:r>
          </a:p>
          <a:p>
            <a:r>
              <a:rPr lang="en-US" sz="1800" dirty="0">
                <a:latin typeface="Verdana" panose="020B0604030504040204" pitchFamily="34" charset="0"/>
                <a:ea typeface="Verdana" panose="020B0604030504040204" pitchFamily="34" charset="0"/>
                <a:cs typeface="Verdana" panose="020B0604030504040204" pitchFamily="34" charset="0"/>
              </a:rPr>
              <a:t>A word used to describe or point out, a person, animal, place or thing which the noun names, </a:t>
            </a:r>
            <a:r>
              <a:rPr lang="en-US" sz="1800" dirty="0" smtClean="0">
                <a:latin typeface="Verdana" panose="020B0604030504040204" pitchFamily="34" charset="0"/>
                <a:ea typeface="Verdana" panose="020B0604030504040204" pitchFamily="34" charset="0"/>
                <a:cs typeface="Verdana" panose="020B0604030504040204" pitchFamily="34" charset="0"/>
              </a:rPr>
              <a:t>or to </a:t>
            </a:r>
            <a:r>
              <a:rPr lang="en-US" sz="1800" dirty="0">
                <a:latin typeface="Verdana" panose="020B0604030504040204" pitchFamily="34" charset="0"/>
                <a:ea typeface="Verdana" panose="020B0604030504040204" pitchFamily="34" charset="0"/>
                <a:cs typeface="Verdana" panose="020B0604030504040204" pitchFamily="34" charset="0"/>
              </a:rPr>
              <a:t>tell </a:t>
            </a:r>
            <a:r>
              <a:rPr lang="en-US" sz="1800" dirty="0" smtClean="0">
                <a:latin typeface="Verdana" panose="020B0604030504040204" pitchFamily="34" charset="0"/>
                <a:ea typeface="Verdana" panose="020B0604030504040204" pitchFamily="34" charset="0"/>
                <a:cs typeface="Verdana" panose="020B0604030504040204" pitchFamily="34" charset="0"/>
              </a:rPr>
              <a:t>the number  </a:t>
            </a:r>
            <a:r>
              <a:rPr lang="en-US" sz="1800" dirty="0">
                <a:latin typeface="Verdana" panose="020B0604030504040204" pitchFamily="34" charset="0"/>
                <a:ea typeface="Verdana" panose="020B0604030504040204" pitchFamily="34" charset="0"/>
                <a:cs typeface="Verdana" panose="020B0604030504040204" pitchFamily="34" charset="0"/>
              </a:rPr>
              <a:t>and quantity, is called an Adjective.</a:t>
            </a:r>
          </a:p>
          <a:p>
            <a:pPr marL="0" indent="0">
              <a:buNone/>
            </a:pPr>
            <a:r>
              <a:rPr lang="en-US" sz="1800" dirty="0" smtClean="0">
                <a:latin typeface="Verdana" panose="020B0604030504040204" pitchFamily="34" charset="0"/>
                <a:ea typeface="Verdana" panose="020B0604030504040204" pitchFamily="34" charset="0"/>
                <a:cs typeface="Verdana" panose="020B0604030504040204" pitchFamily="34" charset="0"/>
              </a:rPr>
              <a:t>For example, Rani </a:t>
            </a:r>
            <a:r>
              <a:rPr lang="en-US" sz="1800" dirty="0">
                <a:latin typeface="Verdana" panose="020B0604030504040204" pitchFamily="34" charset="0"/>
                <a:ea typeface="Verdana" panose="020B0604030504040204" pitchFamily="34" charset="0"/>
                <a:cs typeface="Verdana" panose="020B0604030504040204" pitchFamily="34" charset="0"/>
              </a:rPr>
              <a:t>is a clever girl (Girl of what kind</a:t>
            </a:r>
            <a:r>
              <a:rPr lang="en-US" sz="1800" dirty="0" smtClean="0">
                <a:latin typeface="Verdana" panose="020B0604030504040204" pitchFamily="34" charset="0"/>
                <a:ea typeface="Verdana" panose="020B0604030504040204" pitchFamily="34" charset="0"/>
                <a:cs typeface="Verdana" panose="020B0604030504040204" pitchFamily="34" charset="0"/>
              </a:rPr>
              <a:t>?)/ </a:t>
            </a:r>
            <a:r>
              <a:rPr lang="en-US" sz="1800" dirty="0">
                <a:latin typeface="Verdana" panose="020B0604030504040204" pitchFamily="34" charset="0"/>
                <a:ea typeface="Verdana" panose="020B0604030504040204" pitchFamily="34" charset="0"/>
                <a:cs typeface="Verdana" panose="020B0604030504040204" pitchFamily="34" charset="0"/>
              </a:rPr>
              <a:t>He gave me six books (How many book</a:t>
            </a:r>
            <a:r>
              <a:rPr lang="en-US" sz="1800" dirty="0" smtClean="0">
                <a:latin typeface="Verdana" panose="020B0604030504040204" pitchFamily="34" charset="0"/>
                <a:ea typeface="Verdana" panose="020B0604030504040204" pitchFamily="34" charset="0"/>
                <a:cs typeface="Verdana" panose="020B0604030504040204" pitchFamily="34" charset="0"/>
              </a:rPr>
              <a:t>?)</a:t>
            </a:r>
            <a:endParaRPr lang="en-US" sz="1800" dirty="0">
              <a:latin typeface="Verdana" panose="020B0604030504040204" pitchFamily="34" charset="0"/>
              <a:ea typeface="Verdana" panose="020B0604030504040204" pitchFamily="34" charset="0"/>
              <a:cs typeface="Verdana" panose="020B0604030504040204" pitchFamily="34" charset="0"/>
            </a:endParaRPr>
          </a:p>
          <a:p>
            <a:r>
              <a:rPr lang="en-US" sz="1800" dirty="0" smtClean="0">
                <a:latin typeface="Verdana" panose="020B0604030504040204" pitchFamily="34" charset="0"/>
                <a:ea typeface="Verdana" panose="020B0604030504040204" pitchFamily="34" charset="0"/>
                <a:cs typeface="Verdana" panose="020B0604030504040204" pitchFamily="34" charset="0"/>
              </a:rPr>
              <a:t>Two </a:t>
            </a:r>
            <a:r>
              <a:rPr lang="en-US" sz="1800" dirty="0">
                <a:latin typeface="Verdana" panose="020B0604030504040204" pitchFamily="34" charset="0"/>
                <a:ea typeface="Verdana" panose="020B0604030504040204" pitchFamily="34" charset="0"/>
                <a:cs typeface="Verdana" panose="020B0604030504040204" pitchFamily="34" charset="0"/>
              </a:rPr>
              <a:t>or more words can be joined with a hyphen to form a compound Adjective, e.g., </a:t>
            </a:r>
            <a:r>
              <a:rPr lang="en-US" sz="1800" i="1" dirty="0" smtClean="0">
                <a:latin typeface="Verdana" panose="020B0604030504040204" pitchFamily="34" charset="0"/>
                <a:ea typeface="Verdana" panose="020B0604030504040204" pitchFamily="34" charset="0"/>
                <a:cs typeface="Verdana" panose="020B0604030504040204" pitchFamily="34" charset="0"/>
              </a:rPr>
              <a:t>government financed project</a:t>
            </a:r>
            <a:r>
              <a:rPr lang="en-US" sz="1800" i="1" dirty="0">
                <a:latin typeface="Verdana" panose="020B0604030504040204" pitchFamily="34" charset="0"/>
                <a:ea typeface="Verdana" panose="020B0604030504040204" pitchFamily="34" charset="0"/>
                <a:cs typeface="Verdana" panose="020B0604030504040204" pitchFamily="34" charset="0"/>
              </a:rPr>
              <a:t>.</a:t>
            </a: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
        <p:nvSpPr>
          <p:cNvPr id="88" name="Title 87">
            <a:extLst>
              <a:ext uri="{FF2B5EF4-FFF2-40B4-BE49-F238E27FC236}">
                <a16:creationId xmlns:a16="http://schemas.microsoft.com/office/drawing/2014/main" xmlns="" id="{41B70991-B117-418C-8432-39BA57751DD0}"/>
              </a:ext>
            </a:extLst>
          </p:cNvPr>
          <p:cNvSpPr>
            <a:spLocks noGrp="1"/>
          </p:cNvSpPr>
          <p:nvPr>
            <p:ph type="title"/>
          </p:nvPr>
        </p:nvSpPr>
        <p:spPr/>
        <p:txBody>
          <a:bodyPr/>
          <a:lstStyle/>
          <a:p>
            <a:pPr algn="ctr"/>
            <a:r>
              <a:rPr lang="en-US" dirty="0"/>
              <a:t>PARTS OF SPEECH IN ENGLISH </a:t>
            </a:r>
          </a:p>
        </p:txBody>
      </p:sp>
    </p:spTree>
    <p:extLst>
      <p:ext uri="{BB962C8B-B14F-4D97-AF65-F5344CB8AC3E}">
        <p14:creationId xmlns:p14="http://schemas.microsoft.com/office/powerpoint/2010/main" val="224134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32"/>
          <p:cNvSpPr>
            <a:spLocks noGrp="1"/>
          </p:cNvSpPr>
          <p:nvPr>
            <p:ph sz="quarter" idx="1"/>
          </p:nvPr>
        </p:nvSpPr>
        <p:spPr>
          <a:xfrm>
            <a:off x="812800" y="1222289"/>
            <a:ext cx="10643922" cy="4406500"/>
          </a:xfrm>
        </p:spPr>
        <p:txBody>
          <a:bodyPr>
            <a:normAutofit lnSpcReduction="10000"/>
          </a:bodyPr>
          <a:lstStyle/>
          <a:p>
            <a:pPr marL="0" indent="0">
              <a:buNone/>
            </a:pPr>
            <a:r>
              <a:rPr lang="en-US" sz="2000" b="1" dirty="0" smtClean="0"/>
              <a:t>Verbs</a:t>
            </a:r>
          </a:p>
          <a:p>
            <a:pPr marL="320675" lvl="1" indent="0">
              <a:buNone/>
            </a:pPr>
            <a:r>
              <a:rPr lang="en-US" sz="1700" b="1" dirty="0" smtClean="0"/>
              <a:t>We have 3 types of verbs: </a:t>
            </a:r>
            <a:r>
              <a:rPr lang="en-US" sz="1700" b="1" u="sng" dirty="0" smtClean="0"/>
              <a:t>Regular, irregular and Auxiliary </a:t>
            </a:r>
            <a:r>
              <a:rPr lang="en-US" sz="1700" b="1" dirty="0" smtClean="0"/>
              <a:t>verbs.</a:t>
            </a:r>
            <a:endParaRPr lang="en-US" sz="1700" b="1" dirty="0"/>
          </a:p>
          <a:p>
            <a:r>
              <a:rPr lang="en-US" sz="2000" b="1" dirty="0"/>
              <a:t>Regular verbs </a:t>
            </a:r>
            <a:r>
              <a:rPr lang="en-US" sz="2000" dirty="0"/>
              <a:t>are verbs whose simple past and past participle are formed by adding the suffix “-</a:t>
            </a:r>
            <a:r>
              <a:rPr lang="en-US" sz="2000" dirty="0" err="1"/>
              <a:t>ed</a:t>
            </a:r>
            <a:r>
              <a:rPr lang="en-US" sz="2000" dirty="0"/>
              <a:t>” (e.g., “walked”). </a:t>
            </a:r>
            <a:r>
              <a:rPr lang="en-US" sz="2000" b="1" dirty="0"/>
              <a:t>Irregular verbs </a:t>
            </a:r>
            <a:r>
              <a:rPr lang="en-US" sz="2000" dirty="0"/>
              <a:t>are verbs that form their simple past and past participles in some way other than by adding the suffix “-</a:t>
            </a:r>
            <a:r>
              <a:rPr lang="en-US" sz="2000" dirty="0" err="1"/>
              <a:t>ed</a:t>
            </a:r>
            <a:r>
              <a:rPr lang="en-US" sz="2000" dirty="0"/>
              <a:t>” (e.g., “sat</a:t>
            </a:r>
            <a:r>
              <a:rPr lang="en-US" sz="2000" dirty="0" smtClean="0"/>
              <a:t>”). </a:t>
            </a:r>
            <a:r>
              <a:rPr lang="en-US" sz="1800" dirty="0"/>
              <a:t>Helping verbs (also called auxiliary verbs) are used along with a main verb to express tense, mood, or voice. </a:t>
            </a:r>
            <a:r>
              <a:rPr lang="en-US" sz="1800" dirty="0" smtClean="0"/>
              <a:t>They are: </a:t>
            </a:r>
            <a:r>
              <a:rPr lang="en-US" sz="1800" b="1" dirty="0" smtClean="0"/>
              <a:t>DO</a:t>
            </a:r>
            <a:r>
              <a:rPr lang="en-US" sz="1800" dirty="0" smtClean="0"/>
              <a:t>,</a:t>
            </a:r>
            <a:r>
              <a:rPr lang="en-US" sz="1800" b="1" dirty="0" smtClean="0"/>
              <a:t>HAVE</a:t>
            </a:r>
            <a:r>
              <a:rPr lang="en-US" sz="1800" dirty="0" smtClean="0"/>
              <a:t> and </a:t>
            </a:r>
            <a:r>
              <a:rPr lang="en-US" sz="1800" b="1" dirty="0" smtClean="0"/>
              <a:t>BE.</a:t>
            </a:r>
            <a:endParaRPr lang="en-US" sz="2000" b="1" dirty="0" smtClean="0"/>
          </a:p>
          <a:p>
            <a:r>
              <a:rPr lang="en-US" sz="2000" dirty="0" smtClean="0"/>
              <a:t>A verb is a word that tells or asserts something about a person or thing. Verb comes from Latin Verbum, meaning a word. </a:t>
            </a:r>
          </a:p>
          <a:p>
            <a:r>
              <a:rPr lang="en-US" sz="2000" dirty="0" smtClean="0"/>
              <a:t>It </a:t>
            </a:r>
            <a:r>
              <a:rPr lang="en-US" sz="2000" dirty="0"/>
              <a:t>is so called because it is the most important word in the sentence</a:t>
            </a:r>
            <a:r>
              <a:rPr lang="en-US" sz="2000" dirty="0" smtClean="0"/>
              <a:t>.</a:t>
            </a:r>
          </a:p>
          <a:p>
            <a:r>
              <a:rPr lang="en-US" sz="2000" dirty="0"/>
              <a:t>Hence, a verb is a word used to tell or assert something about some person or thing</a:t>
            </a:r>
            <a:r>
              <a:rPr lang="en-US" sz="2000" dirty="0" smtClean="0"/>
              <a:t>.</a:t>
            </a:r>
          </a:p>
          <a:p>
            <a:pPr marL="0" indent="0">
              <a:buNone/>
            </a:pPr>
            <a:r>
              <a:rPr lang="en-US" sz="2000" b="1" dirty="0"/>
              <a:t>Adverb</a:t>
            </a:r>
          </a:p>
          <a:p>
            <a:r>
              <a:rPr lang="en-US" sz="2000" dirty="0"/>
              <a:t>While </a:t>
            </a:r>
            <a:r>
              <a:rPr lang="en-US" sz="2000" b="1" dirty="0"/>
              <a:t>Adjectives qualify </a:t>
            </a:r>
            <a:r>
              <a:rPr lang="en-US" sz="2000" dirty="0"/>
              <a:t>or add to the meaning of nouns, </a:t>
            </a:r>
            <a:r>
              <a:rPr lang="en-US" sz="2000" b="1" dirty="0"/>
              <a:t>adverbs modify </a:t>
            </a:r>
            <a:r>
              <a:rPr lang="en-US" sz="2000" dirty="0"/>
              <a:t>the meaning </a:t>
            </a:r>
            <a:r>
              <a:rPr lang="en-US" sz="2000" dirty="0" smtClean="0"/>
              <a:t>not only </a:t>
            </a:r>
            <a:r>
              <a:rPr lang="en-US" sz="2000" dirty="0"/>
              <a:t>of verbs, but also of adjectives, prepositions, conjunctions, etc</a:t>
            </a:r>
            <a:r>
              <a:rPr lang="en-US" sz="2000" dirty="0" smtClean="0"/>
              <a:t>.</a:t>
            </a:r>
          </a:p>
        </p:txBody>
      </p:sp>
      <p:sp>
        <p:nvSpPr>
          <p:cNvPr id="2" name="Title 1">
            <a:extLst>
              <a:ext uri="{FF2B5EF4-FFF2-40B4-BE49-F238E27FC236}">
                <a16:creationId xmlns:a16="http://schemas.microsoft.com/office/drawing/2014/main" xmlns="" id="{9442C4B6-A44A-491A-9345-D554EBE1BC91}"/>
              </a:ext>
            </a:extLst>
          </p:cNvPr>
          <p:cNvSpPr>
            <a:spLocks noGrp="1"/>
          </p:cNvSpPr>
          <p:nvPr>
            <p:ph type="title"/>
          </p:nvPr>
        </p:nvSpPr>
        <p:spPr/>
        <p:txBody>
          <a:bodyPr/>
          <a:lstStyle/>
          <a:p>
            <a:pPr algn="ctr"/>
            <a:r>
              <a:rPr lang="en-US" dirty="0"/>
              <a:t>PARTS OF SPEECH IN ENGLISH </a:t>
            </a:r>
          </a:p>
        </p:txBody>
      </p:sp>
    </p:spTree>
    <p:extLst>
      <p:ext uri="{BB962C8B-B14F-4D97-AF65-F5344CB8AC3E}">
        <p14:creationId xmlns:p14="http://schemas.microsoft.com/office/powerpoint/2010/main" val="4089456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1F2A5814-BC40-4A37-9064-C44C73C883EF}"/>
              </a:ext>
            </a:extLst>
          </p:cNvPr>
          <p:cNvSpPr>
            <a:spLocks noGrp="1"/>
          </p:cNvSpPr>
          <p:nvPr>
            <p:ph sz="quarter" idx="1"/>
          </p:nvPr>
        </p:nvSpPr>
        <p:spPr>
          <a:xfrm>
            <a:off x="656822" y="990600"/>
            <a:ext cx="11159077" cy="5204138"/>
          </a:xfrm>
        </p:spPr>
        <p:txBody>
          <a:bodyPr>
            <a:normAutofit fontScale="70000" lnSpcReduction="20000"/>
          </a:bodyPr>
          <a:lstStyle/>
          <a:p>
            <a:pPr marL="0" indent="0">
              <a:buNone/>
            </a:pPr>
            <a:r>
              <a:rPr lang="en-US" sz="3200" b="1" dirty="0"/>
              <a:t>Preposition</a:t>
            </a:r>
          </a:p>
          <a:p>
            <a:pPr>
              <a:buFont typeface="Wingdings" panose="05000000000000000000" pitchFamily="2" charset="2"/>
              <a:buChar char="q"/>
            </a:pPr>
            <a:r>
              <a:rPr lang="en-US" dirty="0"/>
              <a:t>A preposition is a word or group of words used before a noun, pronoun, or noun phrase to show direction, time, place, location, spatial relationships, or to introduce an object. Some examples of prepositions are words like </a:t>
            </a:r>
            <a:r>
              <a:rPr lang="en-US" b="1" dirty="0"/>
              <a:t>"in," "at," "on," "of," and "to</a:t>
            </a:r>
            <a:r>
              <a:rPr lang="en-US" b="1" dirty="0" smtClean="0"/>
              <a:t>.“</a:t>
            </a:r>
          </a:p>
          <a:p>
            <a:pPr marL="0" indent="0">
              <a:buNone/>
            </a:pPr>
            <a:r>
              <a:rPr lang="en-US" sz="3200" b="1" dirty="0"/>
              <a:t>A Few Rules</a:t>
            </a:r>
          </a:p>
          <a:p>
            <a:pPr>
              <a:buFont typeface="Wingdings" panose="05000000000000000000" pitchFamily="2" charset="2"/>
              <a:buChar char="Ø"/>
            </a:pPr>
            <a:r>
              <a:rPr lang="en-US" sz="3200" b="1" dirty="0"/>
              <a:t>Prepositions of Direction</a:t>
            </a:r>
          </a:p>
          <a:p>
            <a:pPr marL="0" indent="0">
              <a:buNone/>
            </a:pPr>
            <a:r>
              <a:rPr lang="en-US" sz="3200" dirty="0"/>
              <a:t>To refer to a direction, use the prepositions </a:t>
            </a:r>
            <a:r>
              <a:rPr lang="en-US" sz="3200" b="1" dirty="0"/>
              <a:t>"to," "in," "into," "on," and "onto</a:t>
            </a:r>
            <a:r>
              <a:rPr lang="en-US" sz="3200" b="1" i="1" dirty="0"/>
              <a:t>."</a:t>
            </a:r>
            <a:endParaRPr lang="en-US" sz="3200" b="1" dirty="0"/>
          </a:p>
          <a:p>
            <a:pPr marL="0" indent="0">
              <a:buNone/>
            </a:pPr>
            <a:r>
              <a:rPr lang="en-US" sz="3200" dirty="0"/>
              <a:t>She drove </a:t>
            </a:r>
            <a:r>
              <a:rPr lang="en-US" sz="3200" b="1" i="1" dirty="0"/>
              <a:t>to</a:t>
            </a:r>
            <a:r>
              <a:rPr lang="en-US" sz="3200" dirty="0"/>
              <a:t> the store</a:t>
            </a:r>
            <a:r>
              <a:rPr lang="en-US" sz="3200" dirty="0" smtClean="0"/>
              <a:t>.</a:t>
            </a:r>
          </a:p>
          <a:p>
            <a:pPr>
              <a:buFont typeface="Wingdings" panose="05000000000000000000" pitchFamily="2" charset="2"/>
              <a:buChar char="Ø"/>
            </a:pPr>
            <a:r>
              <a:rPr lang="en-US" sz="3200" b="1" dirty="0"/>
              <a:t>Prepositions of </a:t>
            </a:r>
            <a:r>
              <a:rPr lang="en-US" sz="3200" b="1" dirty="0" smtClean="0"/>
              <a:t>Time</a:t>
            </a:r>
            <a:endParaRPr lang="en-US" sz="3200" b="1" dirty="0"/>
          </a:p>
          <a:p>
            <a:pPr marL="0" indent="0">
              <a:buNone/>
            </a:pPr>
            <a:r>
              <a:rPr lang="en-US" sz="3200" dirty="0"/>
              <a:t>To refer to one point in time, use the prepositions "in," "at," and "on."</a:t>
            </a:r>
          </a:p>
          <a:p>
            <a:pPr marL="0" indent="0">
              <a:buNone/>
            </a:pPr>
            <a:r>
              <a:rPr lang="en-US" sz="2800" dirty="0" err="1" smtClean="0"/>
              <a:t>Eg</a:t>
            </a:r>
            <a:r>
              <a:rPr lang="en-US" sz="2800" dirty="0" smtClean="0"/>
              <a:t>: -He </a:t>
            </a:r>
            <a:r>
              <a:rPr lang="en-US" sz="2800" dirty="0"/>
              <a:t>reads </a:t>
            </a:r>
            <a:r>
              <a:rPr lang="en-US" sz="2800" b="1" i="1" dirty="0"/>
              <a:t>in</a:t>
            </a:r>
            <a:r>
              <a:rPr lang="en-US" sz="2800" dirty="0"/>
              <a:t> the evening</a:t>
            </a:r>
            <a:r>
              <a:rPr lang="en-US" sz="2800" dirty="0" smtClean="0"/>
              <a:t>. </a:t>
            </a:r>
            <a:r>
              <a:rPr lang="en-US" sz="4600" dirty="0" smtClean="0"/>
              <a:t>(</a:t>
            </a:r>
            <a:r>
              <a:rPr lang="en-US" sz="2600" dirty="0"/>
              <a:t>Use</a:t>
            </a:r>
            <a:r>
              <a:rPr lang="en-US" sz="2600" i="1" dirty="0"/>
              <a:t> </a:t>
            </a:r>
            <a:r>
              <a:rPr lang="en-US" sz="2600" dirty="0"/>
              <a:t>"in" with parts of the day (not specific times), months, years, and </a:t>
            </a:r>
            <a:r>
              <a:rPr lang="en-US" sz="2600" dirty="0" smtClean="0"/>
              <a:t>seasons)</a:t>
            </a:r>
            <a:endParaRPr lang="en-US" sz="4600" dirty="0"/>
          </a:p>
          <a:p>
            <a:pPr marL="0" indent="0">
              <a:buNone/>
            </a:pPr>
            <a:r>
              <a:rPr lang="en-US" sz="2800" dirty="0" smtClean="0"/>
              <a:t>-I </a:t>
            </a:r>
            <a:r>
              <a:rPr lang="en-US" sz="2800" dirty="0"/>
              <a:t>go to work </a:t>
            </a:r>
            <a:r>
              <a:rPr lang="en-US" sz="2800" b="1" i="1" dirty="0"/>
              <a:t>at</a:t>
            </a:r>
            <a:r>
              <a:rPr lang="en-US" sz="2800" dirty="0"/>
              <a:t> 8:00</a:t>
            </a:r>
            <a:r>
              <a:rPr lang="en-US" sz="2800" dirty="0" smtClean="0"/>
              <a:t>. </a:t>
            </a:r>
            <a:r>
              <a:rPr lang="en-US" sz="4500" dirty="0" smtClean="0"/>
              <a:t>(</a:t>
            </a:r>
            <a:r>
              <a:rPr lang="en-US" sz="2600" dirty="0"/>
              <a:t>Use "at"</a:t>
            </a:r>
            <a:r>
              <a:rPr lang="en-US" sz="2600" b="1" i="1" dirty="0"/>
              <a:t> </a:t>
            </a:r>
            <a:r>
              <a:rPr lang="en-US" sz="2600" dirty="0"/>
              <a:t>with the time of day. Also use "at" with noon, night, and midnight</a:t>
            </a:r>
            <a:r>
              <a:rPr lang="en-US" sz="2600" dirty="0" smtClean="0"/>
              <a:t>.)</a:t>
            </a:r>
            <a:endParaRPr lang="en-US" sz="4500" dirty="0"/>
          </a:p>
          <a:p>
            <a:pPr marL="0" indent="0">
              <a:buNone/>
            </a:pPr>
            <a:r>
              <a:rPr lang="en-US" sz="2800" dirty="0" smtClean="0"/>
              <a:t>-I </a:t>
            </a:r>
            <a:r>
              <a:rPr lang="en-US" sz="2800" dirty="0"/>
              <a:t>work </a:t>
            </a:r>
            <a:r>
              <a:rPr lang="en-US" sz="2800" b="1" i="1" dirty="0"/>
              <a:t>on</a:t>
            </a:r>
            <a:r>
              <a:rPr lang="en-US" sz="2800" dirty="0"/>
              <a:t> Saturdays</a:t>
            </a:r>
            <a:r>
              <a:rPr lang="en-US" sz="2800" dirty="0" smtClean="0"/>
              <a:t>. </a:t>
            </a:r>
            <a:r>
              <a:rPr lang="en-US" sz="5100" dirty="0" smtClean="0"/>
              <a:t>(</a:t>
            </a:r>
            <a:r>
              <a:rPr lang="en-US" dirty="0"/>
              <a:t>Use "on" with days.</a:t>
            </a:r>
            <a:r>
              <a:rPr lang="en-US" sz="5100" dirty="0" smtClean="0"/>
              <a:t>)</a:t>
            </a:r>
            <a:endParaRPr lang="en-US" sz="5100" dirty="0"/>
          </a:p>
          <a:p>
            <a:pPr marL="0" indent="0">
              <a:buNone/>
            </a:pPr>
            <a:endParaRPr lang="en-US" sz="3200" dirty="0" smtClean="0"/>
          </a:p>
          <a:p>
            <a:pPr marL="0" indent="0">
              <a:buNone/>
            </a:pPr>
            <a:endParaRPr lang="en-US" sz="3200" dirty="0"/>
          </a:p>
          <a:p>
            <a:pPr marL="0" indent="0">
              <a:buNone/>
            </a:pPr>
            <a:endParaRPr lang="en-US" sz="3200" dirty="0"/>
          </a:p>
        </p:txBody>
      </p:sp>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pPr algn="ctr"/>
            <a:r>
              <a:rPr lang="en-US" dirty="0"/>
              <a:t>PARTS OF SPEECH IN ENGLISH </a:t>
            </a:r>
          </a:p>
        </p:txBody>
      </p:sp>
    </p:spTree>
    <p:extLst>
      <p:ext uri="{BB962C8B-B14F-4D97-AF65-F5344CB8AC3E}">
        <p14:creationId xmlns:p14="http://schemas.microsoft.com/office/powerpoint/2010/main" val="2394598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a:buFont typeface="Wingdings" panose="05000000000000000000" pitchFamily="2" charset="2"/>
              <a:buChar char="Ø"/>
            </a:pPr>
            <a:r>
              <a:rPr lang="en-US" sz="1800" b="1" dirty="0"/>
              <a:t>Prepositions of Place</a:t>
            </a:r>
          </a:p>
          <a:p>
            <a:pPr marL="0" indent="0">
              <a:buNone/>
            </a:pPr>
            <a:r>
              <a:rPr lang="en-US" sz="1800" dirty="0"/>
              <a:t>To refer to a place, use the prepositions "in"</a:t>
            </a:r>
            <a:r>
              <a:rPr lang="en-US" sz="1800" i="1" dirty="0"/>
              <a:t> </a:t>
            </a:r>
            <a:r>
              <a:rPr lang="en-US" sz="1800" dirty="0"/>
              <a:t>(the point itself), "at"</a:t>
            </a:r>
            <a:r>
              <a:rPr lang="en-US" sz="1800" i="1" dirty="0"/>
              <a:t> </a:t>
            </a:r>
            <a:r>
              <a:rPr lang="en-US" sz="1800" dirty="0"/>
              <a:t>(the general vicinity), "on" (the surface), and "inside" (something contained</a:t>
            </a:r>
            <a:r>
              <a:rPr lang="en-US" sz="1800" dirty="0" smtClean="0"/>
              <a:t>).</a:t>
            </a:r>
          </a:p>
          <a:p>
            <a:pPr marL="0" indent="0">
              <a:buNone/>
            </a:pPr>
            <a:r>
              <a:rPr lang="en-US" sz="1800" dirty="0"/>
              <a:t>They will meet</a:t>
            </a:r>
            <a:r>
              <a:rPr lang="en-US" sz="1800" b="1" i="1" dirty="0"/>
              <a:t> in</a:t>
            </a:r>
            <a:r>
              <a:rPr lang="en-US" sz="1800" dirty="0"/>
              <a:t> the lunchroom</a:t>
            </a:r>
            <a:r>
              <a:rPr lang="en-US" sz="1800" dirty="0" smtClean="0"/>
              <a:t>.</a:t>
            </a:r>
          </a:p>
          <a:p>
            <a:pPr>
              <a:buFont typeface="Wingdings" panose="05000000000000000000" pitchFamily="2" charset="2"/>
              <a:buChar char="Ø"/>
            </a:pPr>
            <a:r>
              <a:rPr lang="en-US" sz="1800" b="1" dirty="0"/>
              <a:t>Prepositions Following Verbs and Adjectives</a:t>
            </a:r>
          </a:p>
          <a:p>
            <a:r>
              <a:rPr lang="en-US" sz="1800" b="1" dirty="0"/>
              <a:t>Some Common Verb + Preposition Combinations</a:t>
            </a:r>
          </a:p>
          <a:p>
            <a:pPr>
              <a:buFont typeface="Wingdings" panose="05000000000000000000" pitchFamily="2" charset="2"/>
              <a:buChar char="ü"/>
            </a:pPr>
            <a:r>
              <a:rPr lang="en-US" sz="1800" b="1" dirty="0"/>
              <a:t>About: </a:t>
            </a:r>
            <a:r>
              <a:rPr lang="en-US" sz="1800" dirty="0"/>
              <a:t>worry, complain, read</a:t>
            </a:r>
          </a:p>
          <a:p>
            <a:r>
              <a:rPr lang="en-US" sz="1800" dirty="0"/>
              <a:t>He </a:t>
            </a:r>
            <a:r>
              <a:rPr lang="en-US" sz="1800" b="1" i="1" dirty="0"/>
              <a:t>worries about</a:t>
            </a:r>
            <a:r>
              <a:rPr lang="en-US" sz="1800" dirty="0"/>
              <a:t> the future</a:t>
            </a:r>
            <a:r>
              <a:rPr lang="en-US" sz="1800" dirty="0" smtClean="0"/>
              <a:t>.</a:t>
            </a:r>
          </a:p>
          <a:p>
            <a:pPr>
              <a:buFont typeface="Wingdings" panose="05000000000000000000" pitchFamily="2" charset="2"/>
              <a:buChar char="ü"/>
            </a:pPr>
            <a:r>
              <a:rPr lang="en-US" sz="1800" b="1" dirty="0"/>
              <a:t>At: </a:t>
            </a:r>
            <a:r>
              <a:rPr lang="en-US" sz="1800" dirty="0"/>
              <a:t>arrive (a building or event), smile, look</a:t>
            </a:r>
          </a:p>
          <a:p>
            <a:r>
              <a:rPr lang="en-US" sz="1800" dirty="0"/>
              <a:t>He </a:t>
            </a:r>
            <a:r>
              <a:rPr lang="en-US" sz="1800" b="1" i="1" dirty="0"/>
              <a:t>arrived at</a:t>
            </a:r>
            <a:r>
              <a:rPr lang="en-US" sz="1800" dirty="0"/>
              <a:t> the airport 2 hours early.</a:t>
            </a:r>
          </a:p>
          <a:p>
            <a:pPr>
              <a:buFont typeface="Wingdings" panose="05000000000000000000" pitchFamily="2" charset="2"/>
              <a:buChar char="ü"/>
            </a:pPr>
            <a:r>
              <a:rPr lang="en-US" sz="1800" b="1" dirty="0"/>
              <a:t>From: </a:t>
            </a:r>
            <a:r>
              <a:rPr lang="en-US" sz="1800" dirty="0"/>
              <a:t>differ, suffer</a:t>
            </a:r>
          </a:p>
          <a:p>
            <a:r>
              <a:rPr lang="en-US" sz="1800" dirty="0"/>
              <a:t>The results </a:t>
            </a:r>
            <a:r>
              <a:rPr lang="en-US" sz="1800" b="1" i="1" dirty="0"/>
              <a:t>differ from</a:t>
            </a:r>
            <a:r>
              <a:rPr lang="en-US" sz="1800" dirty="0"/>
              <a:t> my original idea.</a:t>
            </a:r>
          </a:p>
          <a:p>
            <a:pPr>
              <a:buFont typeface="Wingdings" panose="05000000000000000000" pitchFamily="2" charset="2"/>
              <a:buChar char="Ø"/>
            </a:pPr>
            <a:r>
              <a:rPr lang="en-US" sz="1800" b="1" dirty="0"/>
              <a:t>Ending a Sentence With a Preposition</a:t>
            </a:r>
          </a:p>
          <a:p>
            <a:pPr>
              <a:buFont typeface="Wingdings" panose="05000000000000000000" pitchFamily="2" charset="2"/>
              <a:buChar char="ü"/>
            </a:pPr>
            <a:r>
              <a:rPr lang="en-US" sz="1800" b="1" dirty="0"/>
              <a:t>Example:</a:t>
            </a:r>
            <a:r>
              <a:rPr lang="en-US" sz="1800" dirty="0"/>
              <a:t> The car had not been paid for. (Ends with a preposition but is acceptable)</a:t>
            </a:r>
          </a:p>
        </p:txBody>
      </p:sp>
      <p:sp>
        <p:nvSpPr>
          <p:cNvPr id="3" name="Title 2"/>
          <p:cNvSpPr>
            <a:spLocks noGrp="1"/>
          </p:cNvSpPr>
          <p:nvPr>
            <p:ph type="title"/>
          </p:nvPr>
        </p:nvSpPr>
        <p:spPr/>
        <p:txBody>
          <a:bodyPr/>
          <a:lstStyle/>
          <a:p>
            <a:pPr algn="ctr"/>
            <a:r>
              <a:rPr lang="en-US" dirty="0"/>
              <a:t>PARTS OF SPEECH IN ENGLISH </a:t>
            </a:r>
          </a:p>
        </p:txBody>
      </p:sp>
      <p:sp>
        <p:nvSpPr>
          <p:cNvPr id="4" name="Slide Number Placeholder 3"/>
          <p:cNvSpPr>
            <a:spLocks noGrp="1"/>
          </p:cNvSpPr>
          <p:nvPr>
            <p:ph type="sldNum" sz="quarter" idx="10"/>
          </p:nvPr>
        </p:nvSpPr>
        <p:spPr/>
        <p:txBody>
          <a:bodyPr/>
          <a:lstStyle/>
          <a:p>
            <a:pPr>
              <a:defRPr/>
            </a:pPr>
            <a:fld id="{7457EC24-BCA4-4BCC-8466-4B5A9160D734}" type="slidenum">
              <a:rPr lang="en-US" altLang="en-US" smtClean="0"/>
              <a:pPr>
                <a:defRPr/>
              </a:pPr>
              <a:t>8</a:t>
            </a:fld>
            <a:endParaRPr lang="en-US" altLang="en-US"/>
          </a:p>
        </p:txBody>
      </p:sp>
    </p:spTree>
    <p:extLst>
      <p:ext uri="{BB962C8B-B14F-4D97-AF65-F5344CB8AC3E}">
        <p14:creationId xmlns:p14="http://schemas.microsoft.com/office/powerpoint/2010/main" val="1029766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812800" y="1141927"/>
            <a:ext cx="10871200" cy="4876800"/>
          </a:xfrm>
        </p:spPr>
        <p:txBody>
          <a:bodyPr/>
          <a:lstStyle/>
          <a:p>
            <a:pPr marL="0" indent="0">
              <a:buNone/>
            </a:pPr>
            <a:r>
              <a:rPr lang="en-US" sz="2800" b="1" dirty="0"/>
              <a:t>Conjunction</a:t>
            </a:r>
          </a:p>
          <a:p>
            <a:pPr>
              <a:buFont typeface="Wingdings" panose="05000000000000000000" pitchFamily="2" charset="2"/>
              <a:buChar char="q"/>
            </a:pPr>
            <a:r>
              <a:rPr lang="en-US" sz="2800" b="1" dirty="0"/>
              <a:t>Conjunctions </a:t>
            </a:r>
            <a:r>
              <a:rPr lang="en-US" sz="2800" dirty="0"/>
              <a:t>join words or even sentences conveying related ideas. Two commonly used conjunctions are:</a:t>
            </a:r>
          </a:p>
          <a:p>
            <a:pPr>
              <a:buFont typeface="Wingdings" panose="05000000000000000000" pitchFamily="2" charset="2"/>
              <a:buChar char="ü"/>
            </a:pPr>
            <a:r>
              <a:rPr lang="en-US" sz="2800" b="1" dirty="0"/>
              <a:t> </a:t>
            </a:r>
            <a:r>
              <a:rPr lang="en-US" sz="2800" b="1" i="1" dirty="0" smtClean="0"/>
              <a:t>and,</a:t>
            </a:r>
            <a:r>
              <a:rPr lang="en-US" sz="2800" b="1" dirty="0" smtClean="0"/>
              <a:t> </a:t>
            </a:r>
            <a:r>
              <a:rPr lang="en-US" sz="2800" b="1" i="1" dirty="0"/>
              <a:t>but</a:t>
            </a:r>
            <a:r>
              <a:rPr lang="en-US" sz="2800" b="1" dirty="0"/>
              <a:t>.</a:t>
            </a:r>
          </a:p>
          <a:p>
            <a:pPr>
              <a:buFont typeface="Wingdings" panose="05000000000000000000" pitchFamily="2" charset="2"/>
              <a:buChar char="q"/>
            </a:pPr>
            <a:r>
              <a:rPr lang="en-US" sz="2800" b="1" dirty="0"/>
              <a:t>Interjection</a:t>
            </a:r>
          </a:p>
          <a:p>
            <a:pPr marL="0" indent="0">
              <a:buNone/>
            </a:pPr>
            <a:r>
              <a:rPr lang="en-US" sz="2800" dirty="0"/>
              <a:t>Are words which are used in a sentence to express strong emotion or feeling. </a:t>
            </a:r>
          </a:p>
          <a:p>
            <a:r>
              <a:rPr lang="en-US" sz="2800" dirty="0"/>
              <a:t>They may not form a part of its grammatical structure. Some of the common interjections are: </a:t>
            </a:r>
            <a:r>
              <a:rPr lang="en-US" sz="2800" i="1" dirty="0"/>
              <a:t>Hi !,Alas !, Oh !, etc</a:t>
            </a:r>
            <a:r>
              <a:rPr lang="en-US" sz="2800" dirty="0" smtClean="0"/>
              <a:t>.</a:t>
            </a:r>
            <a:endParaRPr lang="en-US" sz="2800" dirty="0"/>
          </a:p>
        </p:txBody>
      </p:sp>
      <p:sp>
        <p:nvSpPr>
          <p:cNvPr id="3" name="Title 2"/>
          <p:cNvSpPr>
            <a:spLocks noGrp="1"/>
          </p:cNvSpPr>
          <p:nvPr>
            <p:ph type="title"/>
          </p:nvPr>
        </p:nvSpPr>
        <p:spPr/>
        <p:txBody>
          <a:bodyPr/>
          <a:lstStyle/>
          <a:p>
            <a:pPr algn="ctr"/>
            <a:r>
              <a:rPr lang="en-US" sz="4400" dirty="0"/>
              <a:t>PARTS OF SPEECH IN ENGLISH </a:t>
            </a:r>
            <a:endParaRPr lang="en-US" sz="4400" dirty="0"/>
          </a:p>
        </p:txBody>
      </p:sp>
    </p:spTree>
    <p:extLst>
      <p:ext uri="{BB962C8B-B14F-4D97-AF65-F5344CB8AC3E}">
        <p14:creationId xmlns:p14="http://schemas.microsoft.com/office/powerpoint/2010/main" val="38641561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SBA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ISBAT" id="{76327E37-CE13-4C13-AB11-34C62D66ED6E}" vid="{E5A522BA-1F14-4099-A902-3F6DFF06E1F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8699A2-1304-4DB0-887E-96D5B04746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CF1D2AC-2735-457E-B639-07E13F9A629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2AB9FA-5EE8-4111-B873-E09ACA2BC39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1727</Words>
  <Application>Microsoft Office PowerPoint</Application>
  <PresentationFormat>Widescreen</PresentationFormat>
  <Paragraphs>182</Paragraphs>
  <Slides>16</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Century Gothic</vt:lpstr>
      <vt:lpstr>Segoe UI</vt:lpstr>
      <vt:lpstr>Times New Roman</vt:lpstr>
      <vt:lpstr>Tw Cen MT</vt:lpstr>
      <vt:lpstr>Verdana</vt:lpstr>
      <vt:lpstr>Wingdings</vt:lpstr>
      <vt:lpstr>Wingdings 2</vt:lpstr>
      <vt:lpstr>ISBAT</vt:lpstr>
      <vt:lpstr>PowerPoint Presentation</vt:lpstr>
      <vt:lpstr>ENGLISH GRAMMAR AND ITS USAGE</vt:lpstr>
      <vt:lpstr>PARTS OF SPEECH IN ENGLISH</vt:lpstr>
      <vt:lpstr>PARTS OF SPEECH IN ENGLISH</vt:lpstr>
      <vt:lpstr>PARTS OF SPEECH IN ENGLISH </vt:lpstr>
      <vt:lpstr>PARTS OF SPEECH IN ENGLISH </vt:lpstr>
      <vt:lpstr>PARTS OF SPEECH IN ENGLISH </vt:lpstr>
      <vt:lpstr>PARTS OF SPEECH IN ENGLISH </vt:lpstr>
      <vt:lpstr>PARTS OF SPEECH IN ENGLISH </vt:lpstr>
      <vt:lpstr>SPELLING</vt:lpstr>
      <vt:lpstr>TENSES</vt:lpstr>
      <vt:lpstr>TENSES</vt:lpstr>
      <vt:lpstr>STRUCTURE TO MAKE A TENSE</vt:lpstr>
      <vt:lpstr>STRUCTURE TO MAKE A TENSE</vt:lpstr>
      <vt:lpstr>STRUCTURE TO MAKE A TENSE</vt:lpstr>
      <vt:lpstr>TO DO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2023-02-02T05:51:29Z</dcterms:created>
  <dcterms:modified xsi:type="dcterms:W3CDTF">2023-06-13T05:54:56Z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