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7" r:id="rId5"/>
    <p:sldId id="268" r:id="rId6"/>
    <p:sldId id="269" r:id="rId7"/>
    <p:sldId id="271" r:id="rId8"/>
    <p:sldId id="262" r:id="rId9"/>
    <p:sldId id="272" r:id="rId10"/>
    <p:sldId id="273" r:id="rId11"/>
    <p:sldId id="274" r:id="rId12"/>
    <p:sldId id="275" r:id="rId13"/>
    <p:sldId id="276" r:id="rId14"/>
    <p:sldId id="257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>
      <p:cViewPr>
        <p:scale>
          <a:sx n="66" d="100"/>
          <a:sy n="66" d="100"/>
        </p:scale>
        <p:origin x="2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b="1" dirty="0" smtClean="0"/>
              <a:t>Types of Communication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xmlns="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2/23/2023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305F2-4D75-4D76-BA59-F00627AB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982" y="1917782"/>
            <a:ext cx="8683625" cy="1082996"/>
          </a:xfrm>
        </p:spPr>
        <p:txBody>
          <a:bodyPr/>
          <a:lstStyle/>
          <a:p>
            <a:pPr algn="ctr"/>
            <a:r>
              <a:rPr lang="en-US" b="1" dirty="0" smtClean="0"/>
              <a:t>BUSINESS COMMUNICATION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CB4E0E-ECE5-4628-8AFC-87C9EFB0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8923" y="3000778"/>
            <a:ext cx="8683625" cy="73284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PCSE </a:t>
            </a:r>
          </a:p>
          <a:p>
            <a:pPr algn="ctr"/>
            <a:r>
              <a:rPr lang="en-US" dirty="0" smtClean="0"/>
              <a:t>Sem-1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Listening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4B0985-002E-41EF-80D7-888D4326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Barriers to effective listening</a:t>
            </a:r>
          </a:p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Physiological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Barriers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Hearing Problems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hearing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deficiencies which can be temporary or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permanent but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process can affect your hearing capabilities</a:t>
            </a: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Drifting away or tuning out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brain is able to process at500 words/minute,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people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speak at 125 words/minutes, leaving a lot of free time to drift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Becoming emotional and judging- strong feelings and emotions affect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listening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reasoning and judgment.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Environmental Barriers</a:t>
            </a:r>
          </a:p>
          <a:p>
            <a:pPr marL="0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Physical distractions inside and outside the room deter listening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 Communication Channel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incase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communication channel is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faulty, communication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 be affected.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xmlns="" id="{4CC9C727-CD5E-461F-9DE1-B579A54D1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175" y="609599"/>
            <a:ext cx="1171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53" y="287629"/>
            <a:ext cx="10840914" cy="94874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Listening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5953" y="1236372"/>
            <a:ext cx="10840914" cy="5215944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iii. Attitudinal Barriers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Closed mind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listener has a closed mind and prejudices always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indicating my opinion becomes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issue.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 Engaging in selective listening - It occurs when we listen only to what we want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hear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We do not pay enough attention to non-verbal communication, such as intonation,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speech, emphasis, or tone. We can focus not only on what is being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said, but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not being said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iv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Cultural Differences based on the background, culture affect speaking and listening</a:t>
            </a: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Accents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assumption that anyone with an accent is less intelligent,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of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misunderstanding due to accents do affect listening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vi. Gender Differences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Women listen for relational subtext, men for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 Women interpret listening noises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 hum,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huuu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signify they are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listening, men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 to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signify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agreement.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xmlns="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80" y="991614"/>
            <a:ext cx="8683625" cy="1064771"/>
          </a:xfrm>
        </p:spPr>
        <p:txBody>
          <a:bodyPr/>
          <a:lstStyle/>
          <a:p>
            <a:r>
              <a:rPr lang="en-US" b="1" dirty="0"/>
              <a:t>Types of Communication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3662" y="3429000"/>
            <a:ext cx="6884339" cy="1184739"/>
          </a:xfrm>
        </p:spPr>
        <p:txBody>
          <a:bodyPr>
            <a:noAutofit/>
          </a:bodyPr>
          <a:lstStyle/>
          <a:p>
            <a:pPr algn="l"/>
            <a:r>
              <a:rPr lang="en-US" cap="none" dirty="0" smtClean="0"/>
              <a:t>People communicate with each other in a number of Ways that depend upon the message and its context in which it is being sent. Choice of Communication channel and your style f communicating also affect communication.</a:t>
            </a:r>
          </a:p>
          <a:p>
            <a:pPr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xmlns="" id="{F54CE4C8-2431-43FB-87C3-391A3BFF80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86" y="161418"/>
            <a:ext cx="1157288" cy="907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39" y="161418"/>
            <a:ext cx="11102930" cy="1010559"/>
          </a:xfrm>
        </p:spPr>
        <p:txBody>
          <a:bodyPr/>
          <a:lstStyle/>
          <a:p>
            <a:pPr algn="ctr"/>
            <a:r>
              <a:rPr lang="en-US" b="1" dirty="0"/>
              <a:t>Types of Communication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1171977"/>
            <a:ext cx="11231719" cy="53447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 are two types of communication based on channel; </a:t>
            </a:r>
            <a:r>
              <a:rPr lang="en-US" b="1" dirty="0"/>
              <a:t>verbal communication </a:t>
            </a:r>
            <a:r>
              <a:rPr lang="en-US" dirty="0"/>
              <a:t>and </a:t>
            </a:r>
            <a:r>
              <a:rPr lang="en-US" b="1" dirty="0" smtClean="0"/>
              <a:t>nonverbal communication</a:t>
            </a:r>
            <a:r>
              <a:rPr lang="en-US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/>
              <a:t>Verbal </a:t>
            </a:r>
            <a:r>
              <a:rPr lang="en-US" b="1" dirty="0" smtClean="0"/>
              <a:t>Communication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Verbal communication refers to the form of communication in which message is </a:t>
            </a:r>
            <a:r>
              <a:rPr lang="en-US" dirty="0" smtClean="0"/>
              <a:t>transmitted verbally</a:t>
            </a:r>
            <a:r>
              <a:rPr lang="en-US" dirty="0"/>
              <a:t>; </a:t>
            </a:r>
            <a:r>
              <a:rPr lang="en-US" dirty="0" smtClean="0"/>
              <a:t>communication </a:t>
            </a:r>
            <a:r>
              <a:rPr lang="en-US" dirty="0"/>
              <a:t>is done by word of mouth and writing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smtClean="0"/>
              <a:t>verbal communication </a:t>
            </a:r>
            <a:r>
              <a:rPr lang="en-US" dirty="0"/>
              <a:t>always remember the acronym KISS - </a:t>
            </a:r>
            <a:r>
              <a:rPr lang="en-US" b="1" dirty="0"/>
              <a:t>k</a:t>
            </a:r>
            <a:r>
              <a:rPr lang="en-US" dirty="0"/>
              <a:t>eep </a:t>
            </a:r>
            <a:r>
              <a:rPr lang="en-US" b="1" dirty="0"/>
              <a:t>i</a:t>
            </a:r>
            <a:r>
              <a:rPr lang="en-US" dirty="0"/>
              <a:t>t </a:t>
            </a:r>
            <a:r>
              <a:rPr lang="en-US" b="1" dirty="0"/>
              <a:t>s</a:t>
            </a:r>
            <a:r>
              <a:rPr lang="en-US" dirty="0"/>
              <a:t>hort and </a:t>
            </a:r>
            <a:r>
              <a:rPr lang="en-US" b="1" dirty="0"/>
              <a:t>s</a:t>
            </a:r>
            <a:r>
              <a:rPr lang="en-US" dirty="0"/>
              <a:t>imple</a:t>
            </a:r>
            <a:r>
              <a:rPr lang="en-US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Verbal Communication is further divided into, two </a:t>
            </a:r>
            <a:r>
              <a:rPr lang="en-US" b="1" dirty="0"/>
              <a:t>oral /spoken </a:t>
            </a:r>
            <a:r>
              <a:rPr lang="en-US" dirty="0"/>
              <a:t>and </a:t>
            </a:r>
            <a:r>
              <a:rPr lang="en-US" b="1" dirty="0"/>
              <a:t>written </a:t>
            </a:r>
            <a:r>
              <a:rPr lang="en-US" b="1" dirty="0" smtClean="0"/>
              <a:t>communication</a:t>
            </a:r>
          </a:p>
          <a:p>
            <a:pPr marL="342900" indent="-342900" algn="l">
              <a:buAutoNum type="alphaLcPeriod"/>
            </a:pPr>
            <a:r>
              <a:rPr lang="en-US" b="1" dirty="0" smtClean="0"/>
              <a:t>Oral/Spoken Communication: </a:t>
            </a:r>
            <a:r>
              <a:rPr lang="en-US" dirty="0"/>
              <a:t>In oral communication, Spoken words are used. It includes face-to-face conversations, </a:t>
            </a:r>
            <a:r>
              <a:rPr lang="en-US" dirty="0" smtClean="0"/>
              <a:t>speech, telephonic </a:t>
            </a:r>
            <a:r>
              <a:rPr lang="en-US" dirty="0"/>
              <a:t>conversation, video, radio, television, voice over internet</a:t>
            </a:r>
            <a:r>
              <a:rPr lang="en-US" dirty="0" smtClean="0"/>
              <a:t>.</a:t>
            </a:r>
          </a:p>
          <a:p>
            <a:pPr marL="342900" indent="-342900" algn="l">
              <a:buAutoNum type="alphaLcPeriod"/>
            </a:pPr>
            <a:r>
              <a:rPr lang="en-US" b="1" dirty="0"/>
              <a:t>Written </a:t>
            </a:r>
            <a:r>
              <a:rPr lang="en-US" b="1" dirty="0" smtClean="0"/>
              <a:t>Communication: </a:t>
            </a:r>
            <a:r>
              <a:rPr lang="en-US" dirty="0"/>
              <a:t>In written communication, written signs or symbols are used to communicate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pPr algn="l"/>
            <a:r>
              <a:rPr lang="en-US" dirty="0"/>
              <a:t>A written </a:t>
            </a:r>
            <a:r>
              <a:rPr lang="en-US" dirty="0" smtClean="0"/>
              <a:t>message may </a:t>
            </a:r>
            <a:r>
              <a:rPr lang="en-US" dirty="0"/>
              <a:t>be printed or hand written. In written communication message can be transmitted via, </a:t>
            </a:r>
            <a:r>
              <a:rPr lang="en-US" dirty="0" smtClean="0"/>
              <a:t>letter, </a:t>
            </a:r>
            <a:r>
              <a:rPr lang="en-US" dirty="0"/>
              <a:t>memo, reports, bulletins, job descriptions, employee manuals, and electronic mail are </a:t>
            </a:r>
            <a:r>
              <a:rPr lang="en-US" dirty="0" smtClean="0"/>
              <a:t>the types </a:t>
            </a:r>
            <a:r>
              <a:rPr lang="en-US" dirty="0"/>
              <a:t>of written communication used for internal communication. For communicating </a:t>
            </a:r>
            <a:r>
              <a:rPr lang="en-US" dirty="0" smtClean="0"/>
              <a:t>with external </a:t>
            </a:r>
            <a:r>
              <a:rPr lang="en-US" dirty="0"/>
              <a:t>environment in writing, electronic mail, Internet Web sites, letters, proposals, </a:t>
            </a:r>
            <a:r>
              <a:rPr lang="en-US" dirty="0" smtClean="0"/>
              <a:t>telegrams, faxes</a:t>
            </a:r>
            <a:r>
              <a:rPr lang="en-US" dirty="0"/>
              <a:t>, postcards, contracts, advertisements, brochures, and </a:t>
            </a:r>
            <a:r>
              <a:rPr lang="en-US" dirty="0" smtClean="0"/>
              <a:t>news PAPERS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8449"/>
            <a:ext cx="10840914" cy="1001475"/>
          </a:xfrm>
        </p:spPr>
        <p:txBody>
          <a:bodyPr/>
          <a:lstStyle/>
          <a:p>
            <a:pPr algn="ctr"/>
            <a:r>
              <a:rPr lang="en-US" b="1" dirty="0"/>
              <a:t>Types of Communication</a:t>
            </a:r>
            <a:endParaRPr lang="en-US" dirty="0"/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xmlns="" id="{B83E2AB1-C03F-4257-9171-5FD5FA2720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632" y="484664"/>
            <a:ext cx="742950" cy="7429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486139"/>
            <a:ext cx="5251361" cy="43479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b="1" dirty="0"/>
              <a:t>Advantages of Oral/spoken </a:t>
            </a:r>
            <a:r>
              <a:rPr lang="en-US" sz="2100" b="1" dirty="0" smtClean="0"/>
              <a:t>communication</a:t>
            </a:r>
          </a:p>
          <a:p>
            <a:r>
              <a:rPr lang="en-US" sz="2100" dirty="0" err="1"/>
              <a:t>i</a:t>
            </a:r>
            <a:r>
              <a:rPr lang="en-US" sz="2100" dirty="0"/>
              <a:t>. Oral communication allows for immediate feedback such as the opportunity to </a:t>
            </a:r>
            <a:r>
              <a:rPr lang="en-US" sz="2100" dirty="0" smtClean="0"/>
              <a:t>ask questions </a:t>
            </a:r>
            <a:r>
              <a:rPr lang="en-US" sz="2100" dirty="0"/>
              <a:t>when the meaning is not entirely clear.</a:t>
            </a:r>
          </a:p>
          <a:p>
            <a:r>
              <a:rPr lang="en-US" sz="2100" dirty="0"/>
              <a:t>ii. The sender is able to check and see whether if the instruction is clear or has </a:t>
            </a:r>
            <a:r>
              <a:rPr lang="en-US" sz="2100" dirty="0" smtClean="0"/>
              <a:t>created confusion</a:t>
            </a:r>
            <a:r>
              <a:rPr lang="en-US" sz="2100" dirty="0"/>
              <a:t>.</a:t>
            </a:r>
          </a:p>
          <a:p>
            <a:r>
              <a:rPr lang="en-US" sz="2100" dirty="0"/>
              <a:t>iii. There is high level of understanding and transparency in oral communication as it </a:t>
            </a:r>
            <a:r>
              <a:rPr lang="en-US" sz="2100" dirty="0" smtClean="0"/>
              <a:t>is interpersonal</a:t>
            </a:r>
            <a:r>
              <a:rPr lang="en-US" sz="2100" dirty="0"/>
              <a:t>.</a:t>
            </a:r>
          </a:p>
          <a:p>
            <a:r>
              <a:rPr lang="en-US" sz="2100" dirty="0"/>
              <a:t>iv. There is no element of rigidity in oral communication. There is flexibility for </a:t>
            </a:r>
            <a:r>
              <a:rPr lang="en-US" sz="2100" dirty="0" smtClean="0"/>
              <a:t>allowing changes </a:t>
            </a:r>
            <a:r>
              <a:rPr lang="en-US" sz="2100" dirty="0"/>
              <a:t>in the decisions previously taken.</a:t>
            </a:r>
          </a:p>
          <a:p>
            <a:r>
              <a:rPr lang="en-US" sz="2100" dirty="0"/>
              <a:t>v. Spoken instructions are flexible and easily adaptable to many diverse situations.</a:t>
            </a:r>
          </a:p>
          <a:p>
            <a:r>
              <a:rPr lang="en-US" sz="2100" dirty="0"/>
              <a:t>vi. The feedback is spontaneous in oral communication. Thus, decisions can be </a:t>
            </a:r>
            <a:r>
              <a:rPr lang="en-US" sz="2100" dirty="0" smtClean="0"/>
              <a:t>made quickly </a:t>
            </a:r>
            <a:r>
              <a:rPr lang="en-US" sz="2100" dirty="0"/>
              <a:t>without any delay.</a:t>
            </a:r>
            <a:endParaRPr lang="en-US" sz="2100" b="1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7617" y="1486139"/>
            <a:ext cx="5319098" cy="43479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dirty="0"/>
              <a:t>Disadvantages of Oral/spoken communication</a:t>
            </a:r>
          </a:p>
          <a:p>
            <a:r>
              <a:rPr lang="en-US" sz="2300" dirty="0" err="1"/>
              <a:t>i</a:t>
            </a:r>
            <a:r>
              <a:rPr lang="en-US" sz="2300" dirty="0"/>
              <a:t>. Poor presentation of the message or the instruction can result in misunderstanding </a:t>
            </a:r>
            <a:r>
              <a:rPr lang="en-US" sz="2300" dirty="0" smtClean="0"/>
              <a:t>and wrong </a:t>
            </a:r>
            <a:r>
              <a:rPr lang="en-US" sz="2300" dirty="0"/>
              <a:t>responses.</a:t>
            </a:r>
          </a:p>
          <a:p>
            <a:r>
              <a:rPr lang="en-US" sz="2300" dirty="0"/>
              <a:t>ii. Relying only on oral communication may not be sufficient as business communication </a:t>
            </a:r>
            <a:r>
              <a:rPr lang="en-US" sz="2300" dirty="0" smtClean="0"/>
              <a:t>is formal </a:t>
            </a:r>
            <a:r>
              <a:rPr lang="en-US" sz="2300" dirty="0"/>
              <a:t>and very organized.</a:t>
            </a:r>
          </a:p>
          <a:p>
            <a:r>
              <a:rPr lang="en-US" sz="2300" dirty="0"/>
              <a:t>iii. Oral communication is less authentic than written communication as they are </a:t>
            </a:r>
            <a:r>
              <a:rPr lang="en-US" sz="2300" dirty="0" smtClean="0"/>
              <a:t>informal and </a:t>
            </a:r>
            <a:r>
              <a:rPr lang="en-US" sz="2300" dirty="0"/>
              <a:t>not as organized as written communication.</a:t>
            </a:r>
          </a:p>
          <a:p>
            <a:r>
              <a:rPr lang="en-US" sz="2300" dirty="0"/>
              <a:t>iv. Oral communication is time-saving as far as daily interactions are concerned, but in </a:t>
            </a:r>
            <a:r>
              <a:rPr lang="en-US" sz="2300" dirty="0" smtClean="0"/>
              <a:t>case of </a:t>
            </a:r>
            <a:r>
              <a:rPr lang="en-US" sz="2300" dirty="0"/>
              <a:t>meetings, long speeches consume lot of time and are unproductive at times.</a:t>
            </a:r>
          </a:p>
          <a:p>
            <a:r>
              <a:rPr lang="en-US" sz="2300" dirty="0"/>
              <a:t>v. Oral communications are not easy to maintain and thus they are unsteady.</a:t>
            </a:r>
          </a:p>
          <a:p>
            <a:r>
              <a:rPr lang="en-US" sz="2300" dirty="0"/>
              <a:t>vi. There may be misunderstandings as the information is not complete and </a:t>
            </a:r>
            <a:r>
              <a:rPr lang="en-US" dirty="0"/>
              <a:t>may </a:t>
            </a:r>
            <a:r>
              <a:rPr lang="en-US" dirty="0" smtClean="0"/>
              <a:t>lack essentials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30" y="399245"/>
            <a:ext cx="10840914" cy="1120463"/>
          </a:xfrm>
        </p:spPr>
        <p:txBody>
          <a:bodyPr/>
          <a:lstStyle/>
          <a:p>
            <a:pPr algn="ctr"/>
            <a:r>
              <a:rPr lang="en-US" b="1" dirty="0"/>
              <a:t>Types of Communication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FA16B2-6A61-4B79-B91C-B41F21F14F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 of written communication</a:t>
            </a:r>
          </a:p>
          <a:p>
            <a:r>
              <a:rPr lang="en-US" dirty="0" err="1"/>
              <a:t>i</a:t>
            </a:r>
            <a:r>
              <a:rPr lang="en-US" dirty="0"/>
              <a:t>. Written communication is good for complicated and vital instructions, which can </a:t>
            </a:r>
            <a:r>
              <a:rPr lang="en-US" dirty="0" smtClean="0"/>
              <a:t>be given </a:t>
            </a:r>
            <a:r>
              <a:rPr lang="en-US" dirty="0"/>
              <a:t>in a precise and uniform manner.</a:t>
            </a:r>
          </a:p>
          <a:p>
            <a:r>
              <a:rPr lang="en-US" dirty="0"/>
              <a:t>ii. Written communication helps in laying down apparent principles, policies and rules </a:t>
            </a:r>
            <a:r>
              <a:rPr lang="en-US" dirty="0" smtClean="0"/>
              <a:t>for running </a:t>
            </a:r>
            <a:r>
              <a:rPr lang="en-US" dirty="0"/>
              <a:t>of an organization.</a:t>
            </a:r>
          </a:p>
          <a:p>
            <a:r>
              <a:rPr lang="en-US" dirty="0"/>
              <a:t>iii. It is a permanent means of communication: written instructions can be used for </a:t>
            </a:r>
            <a:r>
              <a:rPr lang="en-US" dirty="0" smtClean="0"/>
              <a:t>future references</a:t>
            </a:r>
            <a:r>
              <a:rPr lang="en-US" dirty="0"/>
              <a:t>. Therefore important where record maintenance is required</a:t>
            </a:r>
          </a:p>
          <a:p>
            <a:r>
              <a:rPr lang="en-US" dirty="0"/>
              <a:t>iv. It assists in proper delegation of responsibilities.</a:t>
            </a:r>
          </a:p>
          <a:p>
            <a:r>
              <a:rPr lang="en-US" dirty="0"/>
              <a:t>v. Written communication is more precise and explicit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Disadvantages of written communication</a:t>
            </a:r>
          </a:p>
          <a:p>
            <a:r>
              <a:rPr lang="en-US" dirty="0" err="1"/>
              <a:t>i</a:t>
            </a:r>
            <a:r>
              <a:rPr lang="en-US" dirty="0"/>
              <a:t>. People may not always read them.</a:t>
            </a:r>
          </a:p>
          <a:p>
            <a:r>
              <a:rPr lang="en-US" dirty="0"/>
              <a:t>ii. Written communication takes time.</a:t>
            </a:r>
          </a:p>
          <a:p>
            <a:r>
              <a:rPr lang="en-US" dirty="0"/>
              <a:t>iii. It is impersonal or unfriendly.</a:t>
            </a:r>
          </a:p>
          <a:p>
            <a:r>
              <a:rPr lang="en-US" dirty="0"/>
              <a:t>iv. Written communication is expensive. It costs huge in terms of stationery and </a:t>
            </a:r>
            <a:r>
              <a:rPr lang="en-US" dirty="0" smtClean="0"/>
              <a:t>the manpower </a:t>
            </a:r>
            <a:r>
              <a:rPr lang="en-US" dirty="0"/>
              <a:t>employed in writing/typing and delivering letters.</a:t>
            </a:r>
          </a:p>
          <a:p>
            <a:r>
              <a:rPr lang="en-US" dirty="0"/>
              <a:t>v. Written communication is time-consuming as the feedback is not immediate. </a:t>
            </a:r>
            <a:r>
              <a:rPr lang="en-US" dirty="0" smtClean="0"/>
              <a:t>The encoding </a:t>
            </a:r>
            <a:r>
              <a:rPr lang="en-US" dirty="0"/>
              <a:t>and sending of message takes </a:t>
            </a:r>
            <a:r>
              <a:rPr lang="en-US" dirty="0" smtClean="0"/>
              <a:t>time</a:t>
            </a:r>
          </a:p>
          <a:p>
            <a:r>
              <a:rPr lang="en-US" dirty="0"/>
              <a:t>vii. Too much paper work</a:t>
            </a:r>
          </a:p>
          <a:p>
            <a:r>
              <a:rPr lang="en-US" dirty="0"/>
              <a:t>viii. It does not answer questions and there is no immediate feedback.</a:t>
            </a: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7" y="167425"/>
            <a:ext cx="11062952" cy="11977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Types of Communication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975" y="1264294"/>
            <a:ext cx="11062951" cy="5020596"/>
          </a:xfrm>
        </p:spPr>
        <p:txBody>
          <a:bodyPr>
            <a:normAutofit/>
          </a:bodyPr>
          <a:lstStyle/>
          <a:p>
            <a:r>
              <a:rPr lang="en-US" b="1" dirty="0" smtClean="0"/>
              <a:t>2. Non-verbal Communication</a:t>
            </a:r>
          </a:p>
          <a:p>
            <a:r>
              <a:rPr lang="en-US" dirty="0"/>
              <a:t>Nonverbal communication is talking </a:t>
            </a:r>
            <a:r>
              <a:rPr lang="en-US" dirty="0" smtClean="0"/>
              <a:t>without speaking </a:t>
            </a:r>
            <a:r>
              <a:rPr lang="en-US" dirty="0"/>
              <a:t>a word. It is very effective, maybe even more so than speech</a:t>
            </a:r>
            <a:r>
              <a:rPr lang="en-US" dirty="0" smtClean="0"/>
              <a:t>.</a:t>
            </a:r>
          </a:p>
          <a:p>
            <a:r>
              <a:rPr lang="en-US" dirty="0"/>
              <a:t>Nonverbal communication </a:t>
            </a:r>
            <a:r>
              <a:rPr lang="en-US" dirty="0" smtClean="0"/>
              <a:t>has the </a:t>
            </a:r>
            <a:r>
              <a:rPr lang="en-US" dirty="0"/>
              <a:t>following three elements:-</a:t>
            </a:r>
          </a:p>
          <a:p>
            <a:r>
              <a:rPr lang="en-US" b="1" dirty="0"/>
              <a:t>Appearance</a:t>
            </a:r>
          </a:p>
          <a:p>
            <a:r>
              <a:rPr lang="en-US" dirty="0"/>
              <a:t>Speaker: clothing, hairstyle, neatness, use of cosmetics</a:t>
            </a:r>
          </a:p>
          <a:p>
            <a:r>
              <a:rPr lang="en-US" dirty="0"/>
              <a:t>Surrounding: room size, lighting, decorations, furnishings</a:t>
            </a:r>
          </a:p>
          <a:p>
            <a:r>
              <a:rPr lang="en-US" b="1" dirty="0"/>
              <a:t>Body Language</a:t>
            </a:r>
          </a:p>
          <a:p>
            <a:r>
              <a:rPr lang="en-US" dirty="0"/>
              <a:t>Facial expressions, gestures, postures and how one stands is an important element of </a:t>
            </a:r>
            <a:r>
              <a:rPr lang="en-US" dirty="0" smtClean="0"/>
              <a:t>non-verbal communication</a:t>
            </a:r>
            <a:r>
              <a:rPr lang="en-US" dirty="0"/>
              <a:t>. For example, leaning towards a speaker indicates intense interest. </a:t>
            </a:r>
            <a:r>
              <a:rPr lang="en-US" dirty="0" smtClean="0"/>
              <a:t>Frequently looking </a:t>
            </a:r>
            <a:r>
              <a:rPr lang="en-US" dirty="0"/>
              <a:t>away from the speaker indicates disinterest or impatience</a:t>
            </a:r>
          </a:p>
          <a:p>
            <a:r>
              <a:rPr lang="en-US" b="1" dirty="0"/>
              <a:t>Sounds</a:t>
            </a:r>
          </a:p>
          <a:p>
            <a:r>
              <a:rPr lang="en-US" dirty="0"/>
              <a:t>Voice Tone, Volume, Speech rate</a:t>
            </a:r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9093"/>
            <a:ext cx="10840914" cy="95303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Types of Communication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C8D87A-A43B-467C-9549-98D8C6155027}"/>
              </a:ext>
            </a:extLst>
          </p:cNvPr>
          <p:cNvSpPr>
            <a:spLocks noGrp="1"/>
          </p:cNvSpPr>
          <p:nvPr>
            <p:ph sz="half" idx="1"/>
          </p:nvPr>
        </p:nvSpPr>
        <p:spPr bwMode="black"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/>
              <a:t>Advantages of non-verbal communication</a:t>
            </a:r>
          </a:p>
          <a:p>
            <a:r>
              <a:rPr lang="en-US" dirty="0" err="1"/>
              <a:t>i</a:t>
            </a:r>
            <a:r>
              <a:rPr lang="en-US" dirty="0"/>
              <a:t>. You can communicate with someone who cannot hear.</a:t>
            </a:r>
          </a:p>
          <a:p>
            <a:r>
              <a:rPr lang="en-US" dirty="0"/>
              <a:t>ii. You can communicate in places where you have to avoid talking audibly.</a:t>
            </a:r>
          </a:p>
          <a:p>
            <a:r>
              <a:rPr lang="en-US" dirty="0"/>
              <a:t>iii. You can communicate without others around you hearing what is being communicated.</a:t>
            </a:r>
          </a:p>
          <a:p>
            <a:r>
              <a:rPr lang="en-US" dirty="0"/>
              <a:t>iv. You can communicate when a person is too far away from you to hear you (for </a:t>
            </a:r>
            <a:r>
              <a:rPr lang="en-US" dirty="0" smtClean="0"/>
              <a:t>example, by </a:t>
            </a:r>
            <a:r>
              <a:rPr lang="en-US" dirty="0"/>
              <a:t>gesturing)</a:t>
            </a:r>
          </a:p>
          <a:p>
            <a:r>
              <a:rPr lang="en-US" dirty="0"/>
              <a:t>v. Non-verbal communication makes </a:t>
            </a:r>
            <a:r>
              <a:rPr lang="en-US" dirty="0" smtClean="0"/>
              <a:t>conversation </a:t>
            </a:r>
            <a:r>
              <a:rPr lang="en-US" dirty="0"/>
              <a:t>short and brief.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059A28-6923-4B5B-9304-CCFE4E2B8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b="1" dirty="0"/>
              <a:t>Disadvantages of non-verbal communication</a:t>
            </a:r>
          </a:p>
          <a:p>
            <a:r>
              <a:rPr lang="en-US" dirty="0" err="1"/>
              <a:t>i</a:t>
            </a:r>
            <a:r>
              <a:rPr lang="en-US" dirty="0"/>
              <a:t>. Long conversations using non-verbal communication are usually not possible.</a:t>
            </a:r>
          </a:p>
          <a:p>
            <a:r>
              <a:rPr lang="en-US" dirty="0"/>
              <a:t>ii. Non-verbal communication varies from culture to culture.</a:t>
            </a:r>
          </a:p>
          <a:p>
            <a:r>
              <a:rPr lang="en-US" dirty="0"/>
              <a:t>iii. Particulars of messages using non-verbal communication cannot be discussed in detail.</a:t>
            </a:r>
          </a:p>
          <a:p>
            <a:r>
              <a:rPr lang="en-US" dirty="0"/>
              <a:t>iv. It is not useful as a public tool for communication</a:t>
            </a:r>
          </a:p>
          <a:p>
            <a:r>
              <a:rPr lang="en-US" dirty="0"/>
              <a:t>v. It cannot be used everywhere and is less influential than verbal communication.</a:t>
            </a:r>
          </a:p>
        </p:txBody>
      </p:sp>
      <p:pic>
        <p:nvPicPr>
          <p:cNvPr id="5" name="Picture 4" descr="pen and paper icon">
            <a:extLst>
              <a:ext uri="{FF2B5EF4-FFF2-40B4-BE49-F238E27FC236}">
                <a16:creationId xmlns:a16="http://schemas.microsoft.com/office/drawing/2014/main" xmlns="" id="{CE889C08-FD1F-4AE0-9D82-E718A6E92D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457" y="447743"/>
            <a:ext cx="814387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635617"/>
            <a:ext cx="10840915" cy="493260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 ability to accurately receive and interpret messages in the communication process.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Listening is the key to all effective communication.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ability to listen effectively, messages are easily misunderstood.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result, communication breaks down and the sender of the message can easily become frustrated or irritated.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there is one communication skill you should aim to master,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listening is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four types of listening are 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Appreciative(</a:t>
            </a:r>
            <a:r>
              <a:rPr lang="en-US" b="1" dirty="0"/>
              <a:t>Appreciative listening</a:t>
            </a:r>
            <a:r>
              <a:rPr lang="en-US" dirty="0"/>
              <a:t> is the act of being grateful for someone else's time and attention when they are speaking to us</a:t>
            </a:r>
            <a:r>
              <a:rPr lang="en-US" dirty="0" smtClean="0"/>
              <a:t>.)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Empathic(</a:t>
            </a:r>
            <a:r>
              <a:rPr lang="en-US" dirty="0"/>
              <a:t>Empathic listening is </a:t>
            </a:r>
            <a:r>
              <a:rPr lang="en-US" b="1" dirty="0"/>
              <a:t>the practice of being attentive and responsive to others' input during conversation</a:t>
            </a:r>
            <a:r>
              <a:rPr lang="en-US" dirty="0" smtClean="0"/>
              <a:t>.)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Comprehensive(</a:t>
            </a:r>
            <a:r>
              <a:rPr lang="en-US" dirty="0"/>
              <a:t>Comprehensive listening is about </a:t>
            </a:r>
            <a:r>
              <a:rPr lang="en-US" b="1" dirty="0"/>
              <a:t>interpreting the words and ideas of the </a:t>
            </a:r>
            <a:r>
              <a:rPr lang="en-US" b="1" dirty="0" smtClean="0"/>
              <a:t>speaker)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Critical(</a:t>
            </a:r>
            <a:r>
              <a:rPr lang="en-US" dirty="0"/>
              <a:t>Critical listening is </a:t>
            </a:r>
            <a:r>
              <a:rPr lang="en-US" b="1" dirty="0"/>
              <a:t>a process for understanding what is said and evaluating, judging, and forming an opinion on what you hear</a:t>
            </a:r>
            <a:r>
              <a:rPr lang="en-US" dirty="0" smtClean="0"/>
              <a:t>.)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236112"/>
            <a:ext cx="10840914" cy="1260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Listening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Listening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8586988" cy="392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Importance of </a:t>
            </a:r>
            <a:r>
              <a:rPr lang="en-US" sz="2000" b="1" dirty="0" smtClean="0"/>
              <a:t>listening</a:t>
            </a:r>
          </a:p>
          <a:p>
            <a:pPr marL="0" indent="0">
              <a:buNone/>
            </a:pPr>
            <a:r>
              <a:rPr lang="en-US" sz="2000" dirty="0"/>
              <a:t>Good listening skills increase productivity </a:t>
            </a:r>
            <a:r>
              <a:rPr lang="en-US" sz="2000" dirty="0" smtClean="0"/>
              <a:t>among </a:t>
            </a:r>
            <a:r>
              <a:rPr lang="en-US" sz="2000" dirty="0"/>
              <a:t>workers. The ability to listen carefully </a:t>
            </a:r>
            <a:r>
              <a:rPr lang="en-US" sz="2000" dirty="0" smtClean="0"/>
              <a:t>will allow </a:t>
            </a:r>
            <a:r>
              <a:rPr lang="en-US" sz="2000" dirty="0"/>
              <a:t>you to: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. Understand better the assignments and what is expected of you by </a:t>
            </a:r>
            <a:r>
              <a:rPr lang="en-US" sz="2000" dirty="0" smtClean="0"/>
              <a:t>your </a:t>
            </a:r>
            <a:r>
              <a:rPr lang="en-US" sz="2000" dirty="0"/>
              <a:t>teachers </a:t>
            </a:r>
            <a:r>
              <a:rPr lang="en-US" sz="2000" dirty="0" smtClean="0"/>
              <a:t>and lecturers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ii. It build rapport among colleagues, your bosses, and the customers</a:t>
            </a:r>
          </a:p>
          <a:p>
            <a:pPr marL="0" indent="0">
              <a:buNone/>
            </a:pPr>
            <a:r>
              <a:rPr lang="en-US" sz="2000" dirty="0"/>
              <a:t>iii. It boast team-work</a:t>
            </a:r>
          </a:p>
          <a:p>
            <a:pPr marL="0" indent="0">
              <a:buNone/>
            </a:pPr>
            <a:r>
              <a:rPr lang="en-US" sz="2000" dirty="0"/>
              <a:t>iv. Many problems, between workers and bosses are resolved through listening</a:t>
            </a:r>
          </a:p>
          <a:p>
            <a:pPr marL="0" indent="0">
              <a:buNone/>
            </a:pPr>
            <a:r>
              <a:rPr lang="en-US" sz="2000" dirty="0"/>
              <a:t>v. Through listening you can be able to answer many questions and correctly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9" t="36238" r="32605" b="19234"/>
          <a:stretch/>
        </p:blipFill>
        <p:spPr>
          <a:xfrm>
            <a:off x="9556124" y="2061704"/>
            <a:ext cx="2163651" cy="30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1400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Verdana</vt:lpstr>
      <vt:lpstr>Wingdings</vt:lpstr>
      <vt:lpstr>Celestial</vt:lpstr>
      <vt:lpstr>BUSINESS COMMUNICATION</vt:lpstr>
      <vt:lpstr>Types of Communication</vt:lpstr>
      <vt:lpstr>Types of Communication</vt:lpstr>
      <vt:lpstr>Types of Communication</vt:lpstr>
      <vt:lpstr>Types of Communication</vt:lpstr>
      <vt:lpstr>Types of Communication</vt:lpstr>
      <vt:lpstr>Types of Communication</vt:lpstr>
      <vt:lpstr>Listening</vt:lpstr>
      <vt:lpstr>Listening</vt:lpstr>
      <vt:lpstr>Listening</vt:lpstr>
      <vt:lpstr>Listening</vt:lpstr>
      <vt:lpstr>Thanks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2023-02-02T09:42:15Z</dcterms:created>
  <dcterms:modified xsi:type="dcterms:W3CDTF">2023-02-23T12:10:57Z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