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58" r:id="rId7"/>
    <p:sldId id="259" r:id="rId8"/>
    <p:sldId id="260" r:id="rId9"/>
    <p:sldId id="266" r:id="rId10"/>
    <p:sldId id="268" r:id="rId11"/>
    <p:sldId id="261" r:id="rId12"/>
    <p:sldId id="262" r:id="rId13"/>
    <p:sldId id="263" r:id="rId14"/>
    <p:sldId id="264" r:id="rId15"/>
    <p:sldId id="265"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2/13/2023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2/13/2023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2/13/2023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2/13/2023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2/13/2023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2/13/2023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2/13/2023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2/13/2023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business COMMUNICATION</a:t>
            </a:r>
          </a:p>
        </p:txBody>
      </p:sp>
      <p:sp>
        <p:nvSpPr>
          <p:cNvPr id="7" name="Subtitle 6"/>
          <p:cNvSpPr>
            <a:spLocks noGrp="1"/>
          </p:cNvSpPr>
          <p:nvPr>
            <p:ph type="subTitle" idx="1"/>
          </p:nvPr>
        </p:nvSpPr>
        <p:spPr/>
        <p:txBody>
          <a:bodyPr>
            <a:normAutofit/>
          </a:bodyPr>
          <a:lstStyle/>
          <a:p>
            <a:pPr algn="ctr"/>
            <a:r>
              <a:rPr lang="en-US" sz="2400" dirty="0"/>
              <a:t>PCSE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TYPES OF LETTER</a:t>
            </a:r>
            <a:endParaRPr lang="en-US" dirty="0"/>
          </a:p>
        </p:txBody>
      </p:sp>
      <p:pic>
        <p:nvPicPr>
          <p:cNvPr id="5" name="Content Placeholder 4">
            <a:extLst>
              <a:ext uri="{FF2B5EF4-FFF2-40B4-BE49-F238E27FC236}">
                <a16:creationId xmlns="" xmlns:a16="http://schemas.microsoft.com/office/drawing/2014/main" id="{81CD7F0B-B004-40E2-937F-D47A4ED20E3F}"/>
              </a:ext>
            </a:extLst>
          </p:cNvPr>
          <p:cNvPicPr>
            <a:picLocks noGrp="1"/>
          </p:cNvPicPr>
          <p:nvPr>
            <p:ph idx="1"/>
          </p:nvPr>
        </p:nvPicPr>
        <p:blipFill>
          <a:blip r:embed="rId2"/>
          <a:stretch>
            <a:fillRect/>
          </a:stretch>
        </p:blipFill>
        <p:spPr>
          <a:xfrm>
            <a:off x="4000845" y="1625958"/>
            <a:ext cx="5555472" cy="4874654"/>
          </a:xfrm>
          <a:prstGeom prst="rect">
            <a:avLst/>
          </a:prstGeom>
        </p:spPr>
      </p:pic>
      <p:sp>
        <p:nvSpPr>
          <p:cNvPr id="4" name="Rectangle 3">
            <a:extLst>
              <a:ext uri="{FF2B5EF4-FFF2-40B4-BE49-F238E27FC236}">
                <a16:creationId xmlns="" xmlns:a16="http://schemas.microsoft.com/office/drawing/2014/main" id="{A55885C2-D624-43E1-B3A5-8D11EE7A7E70}"/>
              </a:ext>
            </a:extLst>
          </p:cNvPr>
          <p:cNvSpPr/>
          <p:nvPr/>
        </p:nvSpPr>
        <p:spPr>
          <a:xfrm>
            <a:off x="1104900" y="1737506"/>
            <a:ext cx="3451769" cy="923330"/>
          </a:xfrm>
          <a:prstGeom prst="rect">
            <a:avLst/>
          </a:prstGeom>
        </p:spPr>
        <p:txBody>
          <a:bodyPr wrap="square">
            <a:spAutoFit/>
          </a:bodyPr>
          <a:lstStyle/>
          <a:p>
            <a:pPr>
              <a:buFont typeface="Wingdings" panose="05000000000000000000" pitchFamily="2" charset="2"/>
              <a:buChar char="v"/>
            </a:pPr>
            <a:r>
              <a:rPr lang="en-US" b="1" i="1" dirty="0"/>
              <a:t>Order Letter</a:t>
            </a:r>
          </a:p>
          <a:p>
            <a:r>
              <a:rPr lang="en-US" i="1" dirty="0"/>
              <a:t>Written to  request for  purchase of goods.</a:t>
            </a:r>
            <a:endParaRPr lang="en-US"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42DEB-5D24-4AD5-91B8-A31CEB83EB9F}"/>
              </a:ext>
            </a:extLst>
          </p:cNvPr>
          <p:cNvSpPr>
            <a:spLocks noGrp="1"/>
          </p:cNvSpPr>
          <p:nvPr>
            <p:ph type="title"/>
          </p:nvPr>
        </p:nvSpPr>
        <p:spPr/>
        <p:txBody>
          <a:bodyPr/>
          <a:lstStyle/>
          <a:p>
            <a:r>
              <a:rPr lang="en-US" b="1" i="1" dirty="0"/>
              <a:t>TYPES OF LETTER</a:t>
            </a:r>
            <a:endParaRPr lang="en-US" dirty="0"/>
          </a:p>
        </p:txBody>
      </p:sp>
      <p:sp>
        <p:nvSpPr>
          <p:cNvPr id="4" name="Content Placeholder 3">
            <a:extLst>
              <a:ext uri="{FF2B5EF4-FFF2-40B4-BE49-F238E27FC236}">
                <a16:creationId xmlns="" xmlns:a16="http://schemas.microsoft.com/office/drawing/2014/main" id="{82A4A076-290C-4366-B9A8-02F633EEF714}"/>
              </a:ext>
            </a:extLst>
          </p:cNvPr>
          <p:cNvSpPr>
            <a:spLocks noGrp="1"/>
          </p:cNvSpPr>
          <p:nvPr>
            <p:ph sz="half" idx="2"/>
          </p:nvPr>
        </p:nvSpPr>
        <p:spPr>
          <a:xfrm>
            <a:off x="1104900" y="1642145"/>
            <a:ext cx="4914900" cy="4571999"/>
          </a:xfrm>
        </p:spPr>
        <p:txBody>
          <a:bodyPr/>
          <a:lstStyle/>
          <a:p>
            <a:pPr>
              <a:buFont typeface="Wingdings" panose="05000000000000000000" pitchFamily="2" charset="2"/>
              <a:buChar char="v"/>
            </a:pPr>
            <a:r>
              <a:rPr lang="en-US" b="1" i="1" dirty="0"/>
              <a:t>Memorandum</a:t>
            </a:r>
          </a:p>
          <a:p>
            <a:r>
              <a:rPr lang="en-US" i="1" dirty="0"/>
              <a:t>Aims to make an  announcement, call  attention to a  meeting, or pass  office regulations.</a:t>
            </a:r>
          </a:p>
          <a:p>
            <a:endParaRPr lang="en-US" dirty="0"/>
          </a:p>
          <a:p>
            <a:endParaRPr lang="en-US" dirty="0"/>
          </a:p>
        </p:txBody>
      </p:sp>
      <p:pic>
        <p:nvPicPr>
          <p:cNvPr id="5" name="Content Placeholder 4">
            <a:extLst>
              <a:ext uri="{FF2B5EF4-FFF2-40B4-BE49-F238E27FC236}">
                <a16:creationId xmlns="" xmlns:a16="http://schemas.microsoft.com/office/drawing/2014/main" id="{DD05915D-A99D-4D4F-857B-2D738C4E5E36}"/>
              </a:ext>
            </a:extLst>
          </p:cNvPr>
          <p:cNvPicPr>
            <a:picLocks noGrp="1"/>
          </p:cNvPicPr>
          <p:nvPr>
            <p:ph sz="half" idx="1"/>
          </p:nvPr>
        </p:nvPicPr>
        <p:blipFill>
          <a:blip r:embed="rId2"/>
          <a:stretch>
            <a:fillRect/>
          </a:stretch>
        </p:blipFill>
        <p:spPr>
          <a:xfrm>
            <a:off x="6172202" y="1642144"/>
            <a:ext cx="4914900" cy="4571999"/>
          </a:xfrm>
          <a:prstGeom prst="rect">
            <a:avLst/>
          </a:prstGeom>
        </p:spPr>
      </p:pic>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TYPES OF LETTER</a:t>
            </a:r>
            <a:endParaRPr lang="en-US" dirty="0"/>
          </a:p>
        </p:txBody>
      </p:sp>
      <p:sp>
        <p:nvSpPr>
          <p:cNvPr id="4" name="Text Placeholder 3"/>
          <p:cNvSpPr>
            <a:spLocks noGrp="1"/>
          </p:cNvSpPr>
          <p:nvPr>
            <p:ph idx="1"/>
          </p:nvPr>
        </p:nvSpPr>
        <p:spPr/>
        <p:txBody>
          <a:bodyPr/>
          <a:lstStyle/>
          <a:p>
            <a:pPr marL="285750" indent="-285750">
              <a:buFont typeface="Wingdings" panose="05000000000000000000" pitchFamily="2" charset="2"/>
              <a:buChar char="v"/>
            </a:pPr>
            <a:r>
              <a:rPr lang="en-US" b="1" dirty="0"/>
              <a:t>Curriculum </a:t>
            </a:r>
            <a:r>
              <a:rPr lang="en-US" b="1" dirty="0" smtClean="0"/>
              <a:t>vitae</a:t>
            </a:r>
          </a:p>
          <a:p>
            <a:pPr marL="285750" indent="-285750">
              <a:buFont typeface="Arial" panose="020B0604020202020204" pitchFamily="34" charset="0"/>
              <a:buChar char="•"/>
            </a:pPr>
            <a:r>
              <a:rPr lang="en-US" dirty="0"/>
              <a:t>A CV is a marketing tool and may be one of the most important documents you write in your professional life. </a:t>
            </a:r>
            <a:endParaRPr lang="en-US" dirty="0" smtClean="0"/>
          </a:p>
          <a:p>
            <a:pPr marL="285750" indent="-285750">
              <a:buFont typeface="Arial" panose="020B0604020202020204" pitchFamily="34" charset="0"/>
              <a:buChar char="•"/>
            </a:pPr>
            <a:r>
              <a:rPr lang="en-US" dirty="0" smtClean="0"/>
              <a:t>It </a:t>
            </a:r>
            <a:r>
              <a:rPr lang="en-US" dirty="0"/>
              <a:t>is the sum and substance of your work history and education and indicates a particular career </a:t>
            </a:r>
            <a:r>
              <a:rPr lang="en-US" dirty="0" smtClean="0"/>
              <a:t>direction.</a:t>
            </a:r>
          </a:p>
          <a:p>
            <a:pPr marL="285750" indent="-285750">
              <a:buFont typeface="Arial" panose="020B0604020202020204" pitchFamily="34" charset="0"/>
              <a:buChar char="•"/>
            </a:pPr>
            <a:r>
              <a:rPr lang="en-US" dirty="0" smtClean="0"/>
              <a:t>It </a:t>
            </a:r>
            <a:r>
              <a:rPr lang="en-US" dirty="0"/>
              <a:t>should demonstrate credibility and be interesting</a:t>
            </a:r>
            <a:r>
              <a:rPr lang="en-US" dirty="0" smtClean="0"/>
              <a:t>.</a:t>
            </a:r>
          </a:p>
          <a:p>
            <a:pPr marL="0" indent="0">
              <a:buNone/>
            </a:pPr>
            <a:r>
              <a:rPr lang="en-US" b="1" dirty="0"/>
              <a:t>What your Curriculum vitae should </a:t>
            </a:r>
            <a:r>
              <a:rPr lang="en-US" b="1" dirty="0" smtClean="0"/>
              <a:t>include</a:t>
            </a:r>
          </a:p>
          <a:p>
            <a:pPr>
              <a:buFont typeface="Wingdings" panose="05000000000000000000" pitchFamily="2" charset="2"/>
              <a:buChar char="Ø"/>
            </a:pPr>
            <a:r>
              <a:rPr lang="en-US" b="1" dirty="0"/>
              <a:t>Personal data </a:t>
            </a:r>
            <a:r>
              <a:rPr lang="en-US" dirty="0"/>
              <a:t>The only required information is your name, address, phone number, and e-mail address. Be sure to provide both permanent and current address, and the telephone numbers.</a:t>
            </a:r>
            <a:endParaRPr lang="en-US" b="1"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TYPES OF LETTER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Career objective </a:t>
            </a:r>
            <a:r>
              <a:rPr lang="en-US" dirty="0"/>
              <a:t>An objective tells potential employers the sort of work you are hoping to do. A concise statement indicating your career goals is recommended if you have specific career desires</a:t>
            </a:r>
            <a:r>
              <a:rPr lang="en-US" dirty="0" smtClean="0"/>
              <a:t>.</a:t>
            </a:r>
          </a:p>
          <a:p>
            <a:pPr>
              <a:buFont typeface="Wingdings" panose="05000000000000000000" pitchFamily="2" charset="2"/>
              <a:buChar char="Ø"/>
            </a:pPr>
            <a:r>
              <a:rPr lang="en-US" b="1" dirty="0"/>
              <a:t>Summary of skills/professional expertise </a:t>
            </a:r>
            <a:r>
              <a:rPr lang="en-US" dirty="0"/>
              <a:t>A concise statement highlighting your strongest skills and areas of professional expertise can be an advantage to you, especially if you have a mix of experiences in your career history. </a:t>
            </a:r>
            <a:endParaRPr lang="en-US" dirty="0" smtClean="0"/>
          </a:p>
          <a:p>
            <a:pPr>
              <a:buFont typeface="Wingdings" panose="05000000000000000000" pitchFamily="2" charset="2"/>
              <a:buChar char="Ø"/>
            </a:pPr>
            <a:r>
              <a:rPr lang="en-US" b="1" dirty="0"/>
              <a:t>Education</a:t>
            </a:r>
            <a:r>
              <a:rPr lang="en-US" dirty="0"/>
              <a:t> One rule of thumb is that unless you are more than five years out of school, your education section should precede your experience section. List the names of the institutions you attended with the most recent listed first. List the degree </a:t>
            </a:r>
            <a:r>
              <a:rPr lang="en-US" dirty="0" smtClean="0"/>
              <a:t>received </a:t>
            </a:r>
            <a:r>
              <a:rPr lang="en-US" dirty="0"/>
              <a:t>plus your major area of </a:t>
            </a:r>
            <a:r>
              <a:rPr lang="en-US" dirty="0" smtClean="0"/>
              <a:t>study.</a:t>
            </a:r>
          </a:p>
          <a:p>
            <a:pPr>
              <a:buFont typeface="Wingdings" panose="05000000000000000000" pitchFamily="2" charset="2"/>
              <a:buChar char="Ø"/>
            </a:pPr>
            <a:r>
              <a:rPr lang="en-US" b="1" dirty="0"/>
              <a:t>Work experience </a:t>
            </a:r>
            <a:r>
              <a:rPr lang="en-US" dirty="0"/>
              <a:t>Internships and volunteer experience can be considered in this section if they relate to your professional goals, or you can create a section called "Additional or Related Experience," or "Community Service</a:t>
            </a:r>
            <a:r>
              <a:rPr lang="en-US" dirty="0" smtClean="0"/>
              <a:t>.“</a:t>
            </a:r>
          </a:p>
          <a:p>
            <a:pPr marL="0" indent="0">
              <a:buNone/>
            </a:pPr>
            <a:endParaRPr lang="en-US" dirty="0"/>
          </a:p>
        </p:txBody>
      </p:sp>
    </p:spTree>
    <p:extLst>
      <p:ext uri="{BB962C8B-B14F-4D97-AF65-F5344CB8AC3E}">
        <p14:creationId xmlns:p14="http://schemas.microsoft.com/office/powerpoint/2010/main" val="252697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TYPES OF LETTER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Languages</a:t>
            </a:r>
            <a:r>
              <a:rPr lang="en-US" dirty="0"/>
              <a:t> If you are fluent or conversant in several languages, list the languages you speak and/or write as follows: "Fluent in French, proficient in Japanese, knowledgeable in Spanish." Think carefully about your level of proficiency. Do not overrate your skills as you may be asked to demonstrate your language ability during an interview</a:t>
            </a:r>
            <a:r>
              <a:rPr lang="en-US" dirty="0" smtClean="0"/>
              <a:t>.</a:t>
            </a:r>
          </a:p>
          <a:p>
            <a:pPr>
              <a:buFont typeface="Wingdings" panose="05000000000000000000" pitchFamily="2" charset="2"/>
              <a:buChar char="Ø"/>
            </a:pPr>
            <a:r>
              <a:rPr lang="en-US" b="1" dirty="0"/>
              <a:t>Interests</a:t>
            </a:r>
            <a:r>
              <a:rPr lang="en-US" dirty="0"/>
              <a:t> One or two lines about your outside interests, hobbies, or travels can sometimes add interesting information to the interview and may spark conversation</a:t>
            </a:r>
            <a:r>
              <a:rPr lang="en-US" dirty="0" smtClean="0"/>
              <a:t>.</a:t>
            </a:r>
          </a:p>
          <a:p>
            <a:pPr>
              <a:buFont typeface="Wingdings" panose="05000000000000000000" pitchFamily="2" charset="2"/>
              <a:buChar char="Ø"/>
            </a:pPr>
            <a:r>
              <a:rPr lang="en-US" dirty="0"/>
              <a:t>References You can write "References Available upon Request" if you have space. Employers will ask directly for references, so prepare a list with names, titles, addresses, and telephone/fax numbers. Ask people if they are willing to serve as references before you give their names to a potential </a:t>
            </a:r>
            <a:r>
              <a:rPr lang="en-US" dirty="0" smtClean="0"/>
              <a:t>employer. </a:t>
            </a:r>
            <a:endParaRPr lang="en-US" dirty="0"/>
          </a:p>
        </p:txBody>
      </p:sp>
    </p:spTree>
    <p:extLst>
      <p:ext uri="{BB962C8B-B14F-4D97-AF65-F5344CB8AC3E}">
        <p14:creationId xmlns:p14="http://schemas.microsoft.com/office/powerpoint/2010/main" val="82506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TYPES OF LETTER</a:t>
            </a:r>
            <a:endParaRPr lang="en-US" dirty="0"/>
          </a:p>
        </p:txBody>
      </p:sp>
      <p:pic>
        <p:nvPicPr>
          <p:cNvPr id="6" name="Content Placeholder 5"/>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46697" t="29143" r="26313" b="12597"/>
          <a:stretch/>
        </p:blipFill>
        <p:spPr>
          <a:xfrm>
            <a:off x="1109305" y="1459186"/>
            <a:ext cx="4892249" cy="4816044"/>
          </a:xfrm>
        </p:spPr>
      </p:pic>
      <p:pic>
        <p:nvPicPr>
          <p:cNvPr id="7" name="Content Placeholder 6"/>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47101" t="32872" r="28267" b="26579"/>
          <a:stretch/>
        </p:blipFill>
        <p:spPr>
          <a:xfrm>
            <a:off x="6243124" y="1793388"/>
            <a:ext cx="4842458" cy="4481842"/>
          </a:xfrm>
        </p:spPr>
      </p:pic>
    </p:spTree>
    <p:extLst>
      <p:ext uri="{BB962C8B-B14F-4D97-AF65-F5344CB8AC3E}">
        <p14:creationId xmlns:p14="http://schemas.microsoft.com/office/powerpoint/2010/main" val="360073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THANKS FOR YOUR TIME</a:t>
            </a:r>
            <a:endParaRPr lang="en-US" dirty="0"/>
          </a:p>
        </p:txBody>
      </p:sp>
    </p:spTree>
    <p:extLst>
      <p:ext uri="{BB962C8B-B14F-4D97-AF65-F5344CB8AC3E}">
        <p14:creationId xmlns:p14="http://schemas.microsoft.com/office/powerpoint/2010/main" val="415328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BUSINESS  WRITING</a:t>
            </a:r>
          </a:p>
        </p:txBody>
      </p:sp>
      <p:sp>
        <p:nvSpPr>
          <p:cNvPr id="14" name="Content Placeholder 13"/>
          <p:cNvSpPr>
            <a:spLocks noGrp="1"/>
          </p:cNvSpPr>
          <p:nvPr>
            <p:ph idx="1"/>
          </p:nvPr>
        </p:nvSpPr>
        <p:spPr/>
        <p:txBody>
          <a:bodyPr/>
          <a:lstStyle/>
          <a:p>
            <a:r>
              <a:rPr lang="en-US" b="1" dirty="0"/>
              <a:t>Business writing </a:t>
            </a:r>
            <a:r>
              <a:rPr lang="en-US" dirty="0"/>
              <a:t>includes a wide range of different formats and writing jobs.</a:t>
            </a:r>
          </a:p>
          <a:p>
            <a:r>
              <a:rPr lang="en-US" dirty="0"/>
              <a:t>These jobs include both </a:t>
            </a:r>
            <a:r>
              <a:rPr lang="en-US" u="sng" dirty="0"/>
              <a:t>internal communication </a:t>
            </a:r>
            <a:r>
              <a:rPr lang="en-US" dirty="0"/>
              <a:t>within the company and </a:t>
            </a:r>
            <a:r>
              <a:rPr lang="en-US" i="1" u="sng" dirty="0"/>
              <a:t>external communication </a:t>
            </a:r>
            <a:r>
              <a:rPr lang="en-US" i="1" dirty="0"/>
              <a:t>interfacing with the public and organizations.</a:t>
            </a:r>
            <a:endParaRPr lang="en-US" dirty="0"/>
          </a:p>
          <a:p>
            <a:r>
              <a:rPr lang="en-US" b="1" i="1" dirty="0"/>
              <a:t>Business writing </a:t>
            </a:r>
            <a:r>
              <a:rPr lang="en-US" i="1" dirty="0"/>
              <a:t>include the development of a newsletters, memos, letters, proposals, reports, power point presentations, press releases, marketing brochures, copywriting, technical writing, web copy, blogging, resumes, job applications, and more.</a:t>
            </a:r>
            <a:endParaRPr lang="en-US" dirty="0"/>
          </a:p>
          <a:p>
            <a:pPr marL="0" indent="0">
              <a:buNone/>
            </a:pPr>
            <a:r>
              <a:rPr lang="en-US" b="1" i="1" dirty="0"/>
              <a:t>What is Business Letter?</a:t>
            </a:r>
            <a:endParaRPr lang="en-US" dirty="0"/>
          </a:p>
          <a:p>
            <a:r>
              <a:rPr lang="en-US" i="1" dirty="0"/>
              <a:t>Is a letter written for formal or professional purposes and should be short, courteous, and to the point.</a:t>
            </a:r>
            <a:endParaRPr lang="en-US" dirty="0"/>
          </a:p>
          <a:p>
            <a:r>
              <a:rPr lang="en-US" i="1" dirty="0"/>
              <a:t/>
            </a:r>
            <a:br>
              <a:rPr lang="en-US" i="1" dirty="0"/>
            </a:b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BUSINESS  WRITING</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b="1" i="1" dirty="0"/>
              <a:t>Effective letter language waves: </a:t>
            </a:r>
          </a:p>
          <a:p>
            <a:pPr>
              <a:buFont typeface="Wingdings" panose="05000000000000000000" pitchFamily="2" charset="2"/>
              <a:buChar char="Ø"/>
            </a:pPr>
            <a:r>
              <a:rPr lang="en-US" i="1" dirty="0"/>
              <a:t>Conciseness</a:t>
            </a:r>
            <a:endParaRPr lang="en-US" dirty="0"/>
          </a:p>
          <a:p>
            <a:pPr>
              <a:buFont typeface="Wingdings" panose="05000000000000000000" pitchFamily="2" charset="2"/>
              <a:buChar char="Ø"/>
            </a:pPr>
            <a:r>
              <a:rPr lang="en-US" i="1" dirty="0"/>
              <a:t>Informality</a:t>
            </a:r>
            <a:endParaRPr lang="en-US" dirty="0"/>
          </a:p>
          <a:p>
            <a:pPr>
              <a:buFont typeface="Wingdings" panose="05000000000000000000" pitchFamily="2" charset="2"/>
              <a:buChar char="Ø"/>
            </a:pPr>
            <a:r>
              <a:rPr lang="en-US" i="1" dirty="0"/>
              <a:t>Courtesy</a:t>
            </a:r>
          </a:p>
          <a:p>
            <a:pPr marL="457200" indent="-457200">
              <a:buFont typeface="+mj-lt"/>
              <a:buAutoNum type="alphaLcPeriod"/>
            </a:pPr>
            <a:r>
              <a:rPr lang="en-US" b="1" i="1" dirty="0"/>
              <a:t>Conciseness</a:t>
            </a:r>
          </a:p>
          <a:p>
            <a:r>
              <a:rPr lang="en-US" i="1" dirty="0"/>
              <a:t>Conciseness can be achieved by avoiding wordy expressions and repetition. Using brief and to the point sentences, including relevant material makes the message concise. Achieving conciseness does not mean to loose completeness of message.</a:t>
            </a:r>
            <a:endParaRPr lang="en-US" dirty="0"/>
          </a:p>
          <a:p>
            <a:pPr marL="0" indent="0">
              <a:buNone/>
            </a:pPr>
            <a:r>
              <a:rPr lang="en-US" i="1" dirty="0"/>
              <a:t>b. </a:t>
            </a:r>
            <a:r>
              <a:rPr lang="en-US" b="1" i="1" dirty="0"/>
              <a:t>Informality</a:t>
            </a:r>
          </a:p>
          <a:p>
            <a:r>
              <a:rPr lang="en-US" i="1" dirty="0"/>
              <a:t>To achieve informality, use simple words and sentence structures; personal pronouns like I, me, and your are appropriate. At the same time, don’t go overboard and resort to slang or overly casual expression.</a:t>
            </a:r>
            <a:endParaRPr lang="en-US" dirty="0"/>
          </a:p>
          <a:p>
            <a:endParaRPr lang="en-US" dirty="0"/>
          </a:p>
          <a:p>
            <a:pPr marL="0" indent="0">
              <a:buNone/>
            </a:pPr>
            <a:endParaRPr lang="en-US"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BUSINESS  WRITING</a:t>
            </a:r>
          </a:p>
        </p:txBody>
      </p:sp>
      <p:sp>
        <p:nvSpPr>
          <p:cNvPr id="3" name="Content Placeholder 2"/>
          <p:cNvSpPr>
            <a:spLocks noGrp="1"/>
          </p:cNvSpPr>
          <p:nvPr>
            <p:ph sz="half" idx="1"/>
          </p:nvPr>
        </p:nvSpPr>
        <p:spPr>
          <a:xfrm>
            <a:off x="1104900" y="1600200"/>
            <a:ext cx="9980682" cy="4571999"/>
          </a:xfrm>
        </p:spPr>
        <p:txBody>
          <a:bodyPr>
            <a:normAutofit/>
          </a:bodyPr>
          <a:lstStyle/>
          <a:p>
            <a:pPr marL="0" indent="0">
              <a:buNone/>
            </a:pPr>
            <a:r>
              <a:rPr lang="en-US" b="1" i="1" dirty="0"/>
              <a:t>c. Courtesy</a:t>
            </a:r>
          </a:p>
          <a:p>
            <a:r>
              <a:rPr lang="en-US" i="1" dirty="0"/>
              <a:t>Courtesy can be achieved by using polite words and gestures, being appreciative, thoughtful, and showing respect to the receiver. Courtesy builds goodwill.</a:t>
            </a:r>
          </a:p>
          <a:p>
            <a:pPr marL="0" indent="0" algn="ctr">
              <a:buNone/>
            </a:pPr>
            <a:r>
              <a:rPr lang="en-US" b="1" i="1" u="sng" dirty="0"/>
              <a:t>PARTS OF A BUSINESSLETTER</a:t>
            </a:r>
          </a:p>
          <a:p>
            <a:pPr marL="0" indent="0">
              <a:buNone/>
            </a:pPr>
            <a:r>
              <a:rPr lang="en-US" i="1" dirty="0"/>
              <a:t>❑</a:t>
            </a:r>
            <a:r>
              <a:rPr lang="en-US" b="1" i="1" dirty="0"/>
              <a:t>Heading</a:t>
            </a:r>
            <a:endParaRPr lang="en-US" dirty="0"/>
          </a:p>
          <a:p>
            <a:pPr marL="0" indent="0">
              <a:buNone/>
            </a:pPr>
            <a:r>
              <a:rPr lang="en-US" i="1" dirty="0"/>
              <a:t>❑</a:t>
            </a:r>
            <a:r>
              <a:rPr lang="en-US" b="1" i="1" dirty="0"/>
              <a:t>Inside Address</a:t>
            </a:r>
            <a:endParaRPr lang="en-US" dirty="0"/>
          </a:p>
          <a:p>
            <a:pPr marL="0" indent="0">
              <a:buNone/>
            </a:pPr>
            <a:r>
              <a:rPr lang="en-US" i="1" dirty="0"/>
              <a:t>❑</a:t>
            </a:r>
            <a:r>
              <a:rPr lang="en-US" b="1" i="1" dirty="0"/>
              <a:t>Salutation</a:t>
            </a:r>
          </a:p>
          <a:p>
            <a:pPr marL="0" indent="0">
              <a:buNone/>
            </a:pPr>
            <a:r>
              <a:rPr lang="en-US" i="1" dirty="0"/>
              <a:t>❑</a:t>
            </a:r>
            <a:r>
              <a:rPr lang="en-US" b="1" i="1" dirty="0"/>
              <a:t>Body</a:t>
            </a:r>
            <a:endParaRPr lang="en-US" dirty="0"/>
          </a:p>
          <a:p>
            <a:pPr marL="0" indent="0">
              <a:buNone/>
            </a:pPr>
            <a:r>
              <a:rPr lang="en-US" i="1" dirty="0"/>
              <a:t>❑</a:t>
            </a:r>
            <a:r>
              <a:rPr lang="en-US" b="1" i="1" dirty="0"/>
              <a:t>Complimentary Close</a:t>
            </a:r>
            <a:endParaRPr lang="en-US" dirty="0"/>
          </a:p>
          <a:p>
            <a:pPr marL="0" indent="0">
              <a:buNone/>
            </a:pPr>
            <a:endParaRPr lang="en-US" b="1" i="1" dirty="0"/>
          </a:p>
          <a:p>
            <a:pPr marL="0" indent="0">
              <a:buNone/>
            </a:pPr>
            <a:endParaRPr lang="en-US"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t>PARTS OF A BUSINESSLETTER</a:t>
            </a:r>
          </a:p>
        </p:txBody>
      </p:sp>
      <p:sp>
        <p:nvSpPr>
          <p:cNvPr id="3" name="Content Placeholder 2"/>
          <p:cNvSpPr>
            <a:spLocks noGrp="1"/>
          </p:cNvSpPr>
          <p:nvPr>
            <p:ph idx="1"/>
          </p:nvPr>
        </p:nvSpPr>
        <p:spPr/>
        <p:txBody>
          <a:bodyPr/>
          <a:lstStyle/>
          <a:p>
            <a:pPr marL="0" indent="0">
              <a:buNone/>
            </a:pPr>
            <a:r>
              <a:rPr lang="en-US" i="1" dirty="0"/>
              <a:t>❑</a:t>
            </a:r>
            <a:r>
              <a:rPr lang="en-US" b="1" i="1" dirty="0"/>
              <a:t>Signature </a:t>
            </a:r>
          </a:p>
          <a:p>
            <a:pPr marL="0" indent="0">
              <a:buNone/>
            </a:pPr>
            <a:r>
              <a:rPr lang="en-US" i="1" dirty="0"/>
              <a:t>❑</a:t>
            </a:r>
            <a:r>
              <a:rPr lang="en-US" b="1" i="1" dirty="0"/>
              <a:t>Enclosure Notation</a:t>
            </a:r>
          </a:p>
          <a:p>
            <a:pPr>
              <a:buFont typeface="Wingdings" panose="05000000000000000000" pitchFamily="2" charset="2"/>
              <a:buChar char="v"/>
            </a:pPr>
            <a:r>
              <a:rPr lang="en-US" i="1" dirty="0"/>
              <a:t>The </a:t>
            </a:r>
            <a:r>
              <a:rPr lang="en-US" b="1" i="1" dirty="0"/>
              <a:t>Heading: heading of a letter  contains the street address, city, state, and the date.</a:t>
            </a:r>
          </a:p>
          <a:p>
            <a:pPr>
              <a:buFont typeface="Wingdings" panose="05000000000000000000" pitchFamily="2" charset="2"/>
              <a:buChar char="v"/>
            </a:pPr>
            <a:r>
              <a:rPr lang="en-US" b="1" dirty="0"/>
              <a:t>Inside Address: </a:t>
            </a:r>
            <a:r>
              <a:rPr lang="en-US" b="1" i="1" dirty="0"/>
              <a:t>The inside address consists of the name of the person or of the firm and the address. The address should comprise the street number, the city, and the state.</a:t>
            </a:r>
          </a:p>
          <a:p>
            <a:pPr>
              <a:buFont typeface="Wingdings" panose="05000000000000000000" pitchFamily="2" charset="2"/>
              <a:buChar char="v"/>
            </a:pPr>
            <a:r>
              <a:rPr lang="en-US" b="1" dirty="0"/>
              <a:t>Salutation: </a:t>
            </a:r>
            <a:r>
              <a:rPr lang="en-US" b="1" i="1" dirty="0"/>
              <a:t>The salutation (or greeting) in a business letter is always formal. Begins with	“Dear name}.”Be sure to include the person’s title if you know it (such as Ms., Mrs., Mr., or </a:t>
            </a:r>
            <a:r>
              <a:rPr lang="en-US" b="1" i="1" dirty="0" err="1"/>
              <a:t>Dr</a:t>
            </a:r>
            <a:r>
              <a:rPr lang="en-US" b="1" i="1" dirty="0"/>
              <a:t>). And salutation always ends with a colon.</a:t>
            </a:r>
          </a:p>
          <a:p>
            <a:pPr marL="0" indent="0">
              <a:buNone/>
            </a:pPr>
            <a:endParaRPr lang="en-US" b="1" dirty="0"/>
          </a:p>
          <a:p>
            <a:pPr>
              <a:buFont typeface="Wingdings" panose="05000000000000000000" pitchFamily="2" charset="2"/>
              <a:buChar char="v"/>
            </a:pPr>
            <a:endParaRPr lang="en-US" b="1" dirty="0"/>
          </a:p>
          <a:p>
            <a:endParaRPr lang="en-US"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t>PARTS OF A BUSINESSLETTER</a:t>
            </a:r>
            <a:endParaRPr lang="en-US" dirty="0"/>
          </a:p>
        </p:txBody>
      </p:sp>
      <p:sp>
        <p:nvSpPr>
          <p:cNvPr id="4" name="Text Placeholder 3"/>
          <p:cNvSpPr>
            <a:spLocks noGrp="1"/>
          </p:cNvSpPr>
          <p:nvPr>
            <p:ph type="body" sz="half" idx="2"/>
          </p:nvPr>
        </p:nvSpPr>
        <p:spPr>
          <a:xfrm>
            <a:off x="1104900" y="1600200"/>
            <a:ext cx="9980682" cy="4572000"/>
          </a:xfrm>
        </p:spPr>
        <p:txBody>
          <a:bodyPr/>
          <a:lstStyle/>
          <a:p>
            <a:pPr marL="285750" indent="-285750">
              <a:buFont typeface="Wingdings" panose="05000000000000000000" pitchFamily="2" charset="2"/>
              <a:buChar char="v"/>
            </a:pPr>
            <a:r>
              <a:rPr lang="en-US" b="1" dirty="0"/>
              <a:t>Body: </a:t>
            </a:r>
            <a:r>
              <a:rPr lang="en-US" i="1" dirty="0"/>
              <a:t>The body is the meat of your letter. Be sure to leave a blank line between each paragraph, however, no matter the line format. Be sure to also skip a between the salutation and the body, as well as the body and the close.</a:t>
            </a:r>
          </a:p>
          <a:p>
            <a:pPr marL="285750" indent="-285750">
              <a:buFont typeface="Wingdings" panose="05000000000000000000" pitchFamily="2" charset="2"/>
              <a:buChar char="v"/>
            </a:pPr>
            <a:r>
              <a:rPr lang="en-US" b="1" dirty="0"/>
              <a:t>Complimentary Close: </a:t>
            </a:r>
            <a:r>
              <a:rPr lang="en-US" b="1" i="1" dirty="0"/>
              <a:t>A short and polite remark that ends your letter. Capitalize the word of your closing. (Thank you) and leave four lines for a signature between the close and the sender’s name. Comma should	follow the closing.</a:t>
            </a:r>
          </a:p>
          <a:p>
            <a:pPr marL="285750" indent="-285750">
              <a:buFont typeface="Wingdings" panose="05000000000000000000" pitchFamily="2" charset="2"/>
              <a:buChar char="v"/>
            </a:pPr>
            <a:r>
              <a:rPr lang="en-US" b="1" dirty="0"/>
              <a:t>Signature: </a:t>
            </a:r>
            <a:r>
              <a:rPr lang="en-US" b="1" i="1" dirty="0"/>
              <a:t>Skip at least four lines after the close for your signature, and then type out the name to be signed. This often includes a middle initial, although it is not required. And  signature should be in blue or black ink.</a:t>
            </a:r>
            <a:endParaRPr lang="en-US" dirty="0"/>
          </a:p>
          <a:p>
            <a:pPr marL="285750" indent="-285750">
              <a:buFont typeface="Wingdings" panose="05000000000000000000" pitchFamily="2" charset="2"/>
              <a:buChar char="v"/>
            </a:pPr>
            <a:r>
              <a:rPr lang="en-US" b="1" dirty="0"/>
              <a:t>Enclosure Notation: if you have </a:t>
            </a:r>
            <a:r>
              <a:rPr lang="en-US" b="1" i="1" dirty="0"/>
              <a:t>any enclosed documents, such as a resume, you can indicate this by typing “Enclosures” one line below the listing. You also may include the name of each document.</a:t>
            </a:r>
            <a:endParaRPr lang="en-US" dirty="0"/>
          </a:p>
          <a:p>
            <a:r>
              <a:rPr lang="en-US" i="1" dirty="0"/>
              <a:t/>
            </a:r>
            <a:br>
              <a:rPr lang="en-US" i="1" dirty="0"/>
            </a:br>
            <a:endParaRPr lang="en-US" b="1" dirty="0"/>
          </a:p>
          <a:p>
            <a:pPr marL="285750" indent="-285750">
              <a:buFont typeface="Wingdings" panose="05000000000000000000" pitchFamily="2" charset="2"/>
              <a:buChar char="v"/>
            </a:pPr>
            <a:endParaRPr lang="en-US" b="1" dirty="0"/>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46250" y="244610"/>
            <a:ext cx="4009084" cy="772822"/>
          </a:xfrm>
        </p:spPr>
        <p:txBody>
          <a:bodyPr>
            <a:normAutofit fontScale="90000"/>
          </a:bodyPr>
          <a:lstStyle/>
          <a:p>
            <a:r>
              <a:rPr lang="en-US" dirty="0"/>
              <a:t>SAMPLE OF A BUSINESS LETTER</a:t>
            </a:r>
          </a:p>
        </p:txBody>
      </p:sp>
      <p:pic>
        <p:nvPicPr>
          <p:cNvPr id="4" name="Picture 3"/>
          <p:cNvPicPr/>
          <p:nvPr/>
        </p:nvPicPr>
        <p:blipFill rotWithShape="1">
          <a:blip r:embed="rId2"/>
          <a:srcRect t="3200"/>
          <a:stretch/>
        </p:blipFill>
        <p:spPr>
          <a:xfrm>
            <a:off x="5125791" y="115908"/>
            <a:ext cx="6439437" cy="6574665"/>
          </a:xfrm>
          <a:prstGeom prst="rect">
            <a:avLst/>
          </a:prstGeom>
        </p:spPr>
      </p:pic>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Types of Letter</a:t>
            </a:r>
            <a:endParaRPr lang="en-US"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TYPES OF LETTER</a:t>
            </a:r>
            <a:endParaRPr lang="en-US" dirty="0"/>
          </a:p>
        </p:txBody>
      </p:sp>
      <p:sp>
        <p:nvSpPr>
          <p:cNvPr id="7" name="Content Placeholder 6">
            <a:extLst>
              <a:ext uri="{FF2B5EF4-FFF2-40B4-BE49-F238E27FC236}">
                <a16:creationId xmlns="" xmlns:a16="http://schemas.microsoft.com/office/drawing/2014/main" id="{B365F8C9-9A63-4F23-809A-A4C9682807A6}"/>
              </a:ext>
            </a:extLst>
          </p:cNvPr>
          <p:cNvSpPr>
            <a:spLocks noGrp="1"/>
          </p:cNvSpPr>
          <p:nvPr>
            <p:ph sz="half" idx="1"/>
          </p:nvPr>
        </p:nvSpPr>
        <p:spPr/>
        <p:txBody>
          <a:bodyPr/>
          <a:lstStyle/>
          <a:p>
            <a:pPr marL="0" indent="0">
              <a:buNone/>
            </a:pPr>
            <a:r>
              <a:rPr lang="en-US" i="1" dirty="0"/>
              <a:t>❑</a:t>
            </a:r>
            <a:r>
              <a:rPr lang="en-US" b="1" i="1" dirty="0"/>
              <a:t>Letter of Inquiry </a:t>
            </a:r>
          </a:p>
          <a:p>
            <a:pPr marL="0" indent="0">
              <a:buNone/>
            </a:pPr>
            <a:r>
              <a:rPr lang="en-US" i="1" dirty="0"/>
              <a:t>❑</a:t>
            </a:r>
            <a:r>
              <a:rPr lang="en-US" b="1" i="1" dirty="0"/>
              <a:t>Order Letter </a:t>
            </a:r>
          </a:p>
          <a:p>
            <a:pPr marL="0" indent="0">
              <a:buNone/>
            </a:pPr>
            <a:r>
              <a:rPr lang="en-US" i="1" dirty="0"/>
              <a:t>❑</a:t>
            </a:r>
            <a:r>
              <a:rPr lang="en-US" b="1" i="1" dirty="0"/>
              <a:t>Memorandum</a:t>
            </a:r>
          </a:p>
          <a:p>
            <a:pPr>
              <a:buFont typeface="Wingdings" panose="05000000000000000000" pitchFamily="2" charset="2"/>
              <a:buChar char="v"/>
            </a:pPr>
            <a:r>
              <a:rPr lang="en-US" b="1" i="1" dirty="0"/>
              <a:t>Letter of Inquiry</a:t>
            </a:r>
          </a:p>
          <a:p>
            <a:r>
              <a:rPr lang="en-US" i="1" dirty="0"/>
              <a:t>Written to request information about a given subject.</a:t>
            </a:r>
          </a:p>
          <a:p>
            <a:pPr marL="0" indent="0">
              <a:buNone/>
            </a:pPr>
            <a:endParaRPr lang="en-US" dirty="0"/>
          </a:p>
          <a:p>
            <a:pPr marL="0" indent="0">
              <a:buNone/>
            </a:pPr>
            <a:endParaRPr lang="en-US" dirty="0"/>
          </a:p>
        </p:txBody>
      </p:sp>
      <p:pic>
        <p:nvPicPr>
          <p:cNvPr id="9" name="Content Placeholder 8">
            <a:extLst>
              <a:ext uri="{FF2B5EF4-FFF2-40B4-BE49-F238E27FC236}">
                <a16:creationId xmlns="" xmlns:a16="http://schemas.microsoft.com/office/drawing/2014/main" id="{1EB5247F-A848-4FCA-9F0F-E5EE6AF8DEA6}"/>
              </a:ext>
            </a:extLst>
          </p:cNvPr>
          <p:cNvPicPr>
            <a:picLocks noGrp="1"/>
          </p:cNvPicPr>
          <p:nvPr>
            <p:ph sz="half" idx="2"/>
          </p:nvPr>
        </p:nvPicPr>
        <p:blipFill>
          <a:blip r:embed="rId2"/>
          <a:stretch>
            <a:fillRect/>
          </a:stretch>
        </p:blipFill>
        <p:spPr>
          <a:xfrm>
            <a:off x="6656508" y="1600200"/>
            <a:ext cx="4190457" cy="4572000"/>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terms/"/>
    <ds:schemaRef ds:uri="4873beb7-5857-4685-be1f-d57550cc96cc"/>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97</TotalTime>
  <Words>938</Words>
  <Application>Microsoft Office PowerPoint</Application>
  <PresentationFormat>Widescreen</PresentationFormat>
  <Paragraphs>75</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Euphemia</vt:lpstr>
      <vt:lpstr>Plantagenet Cherokee</vt:lpstr>
      <vt:lpstr>Wingdings</vt:lpstr>
      <vt:lpstr>Academic Literature 16x9</vt:lpstr>
      <vt:lpstr>business COMMUNICATION</vt:lpstr>
      <vt:lpstr>BUSINESS  WRITING</vt:lpstr>
      <vt:lpstr>BUSINESS  WRITING</vt:lpstr>
      <vt:lpstr>BUSINESS  WRITING</vt:lpstr>
      <vt:lpstr>PARTS OF A BUSINESSLETTER</vt:lpstr>
      <vt:lpstr>PARTS OF A BUSINESSLETTER</vt:lpstr>
      <vt:lpstr>SAMPLE OF A BUSINESS LETTER</vt:lpstr>
      <vt:lpstr>Types of Letter</vt:lpstr>
      <vt:lpstr>TYPES OF LETTER</vt:lpstr>
      <vt:lpstr>TYPES OF LETTER</vt:lpstr>
      <vt:lpstr>TYPES OF LETTER</vt:lpstr>
      <vt:lpstr>TYPES OF LETTER</vt:lpstr>
      <vt:lpstr>TYPES OF LETTER</vt:lpstr>
      <vt:lpstr>TYPES OF LETTER</vt:lpstr>
      <vt:lpstr>TYPES OF LETTER</vt:lpstr>
      <vt:lpstr>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jonathan</dc:creator>
  <cp:lastModifiedBy>jonathan</cp:lastModifiedBy>
  <cp:revision>24</cp:revision>
  <dcterms:created xsi:type="dcterms:W3CDTF">2023-02-10T10:05:33Z</dcterms:created>
  <dcterms:modified xsi:type="dcterms:W3CDTF">2023-02-13T05:32:45Z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