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310" r:id="rId3"/>
    <p:sldId id="311" r:id="rId4"/>
    <p:sldId id="313" r:id="rId5"/>
    <p:sldId id="312" r:id="rId6"/>
    <p:sldId id="314" r:id="rId7"/>
    <p:sldId id="315" r:id="rId8"/>
    <p:sldId id="316" r:id="rId9"/>
    <p:sldId id="317" r:id="rId10"/>
    <p:sldId id="318" r:id="rId11"/>
    <p:sldId id="319" r:id="rId12"/>
    <p:sldId id="321" r:id="rId13"/>
    <p:sldId id="322" r:id="rId14"/>
    <p:sldId id="320"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2/15/2023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2/15/2023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2/15/2023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2/15/2023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2/15/2023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2/15/2023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2/15/2023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2/15/2023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2/15/2023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2/15/2023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BUSINESS COMMUNICATION</a:t>
            </a:r>
            <a:endParaRPr lang="en-US" dirty="0"/>
          </a:p>
        </p:txBody>
      </p:sp>
      <p:sp>
        <p:nvSpPr>
          <p:cNvPr id="4" name="Subtitle 3"/>
          <p:cNvSpPr>
            <a:spLocks noGrp="1"/>
          </p:cNvSpPr>
          <p:nvPr>
            <p:ph type="subTitle" idx="1"/>
          </p:nvPr>
        </p:nvSpPr>
        <p:spPr/>
        <p:txBody>
          <a:bodyPr/>
          <a:lstStyle/>
          <a:p>
            <a:r>
              <a:rPr lang="it-IT" dirty="0" smtClean="0"/>
              <a:t>PCSE</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228600"/>
            <a:ext cx="9144001" cy="609600"/>
          </a:xfrm>
        </p:spPr>
        <p:txBody>
          <a:bodyPr/>
          <a:lstStyle/>
          <a:p>
            <a:r>
              <a:rPr lang="en-US" dirty="0"/>
              <a:t>SEVEN CS OF ORAL COMMUNICATION</a:t>
            </a:r>
          </a:p>
        </p:txBody>
      </p:sp>
      <p:sp>
        <p:nvSpPr>
          <p:cNvPr id="5" name="Content Placeholder 4"/>
          <p:cNvSpPr>
            <a:spLocks noGrp="1"/>
          </p:cNvSpPr>
          <p:nvPr>
            <p:ph idx="1"/>
          </p:nvPr>
        </p:nvSpPr>
        <p:spPr>
          <a:xfrm>
            <a:off x="836612" y="1066800"/>
            <a:ext cx="10286999" cy="5714999"/>
          </a:xfrm>
        </p:spPr>
        <p:txBody>
          <a:bodyPr>
            <a:normAutofit fontScale="92500" lnSpcReduction="20000"/>
          </a:bodyPr>
          <a:lstStyle/>
          <a:p>
            <a:pPr marL="0" indent="0">
              <a:buNone/>
            </a:pPr>
            <a:r>
              <a:rPr lang="en-US" b="1" dirty="0"/>
              <a:t>3. Complete: </a:t>
            </a:r>
            <a:r>
              <a:rPr lang="en-US" dirty="0"/>
              <a:t>Like written communication in oral communication also, </a:t>
            </a:r>
            <a:r>
              <a:rPr lang="en-US" dirty="0" smtClean="0"/>
              <a:t>completeness required</a:t>
            </a:r>
            <a:r>
              <a:rPr lang="en-US" dirty="0"/>
              <a:t>. While communicating with other makes it sure that you have paid attention </a:t>
            </a:r>
            <a:r>
              <a:rPr lang="en-US" dirty="0" smtClean="0"/>
              <a:t>on below </a:t>
            </a:r>
            <a:r>
              <a:rPr lang="en-US" dirty="0"/>
              <a:t>questions. Checking for the five w’s questions.</a:t>
            </a:r>
          </a:p>
          <a:p>
            <a:pPr marL="0" indent="0">
              <a:buNone/>
            </a:pPr>
            <a:r>
              <a:rPr lang="en-US" dirty="0"/>
              <a:t>• Who</a:t>
            </a:r>
          </a:p>
          <a:p>
            <a:pPr marL="0" indent="0">
              <a:buNone/>
            </a:pPr>
            <a:r>
              <a:rPr lang="en-US" dirty="0"/>
              <a:t>• What</a:t>
            </a:r>
          </a:p>
          <a:p>
            <a:pPr marL="0" indent="0">
              <a:buNone/>
            </a:pPr>
            <a:r>
              <a:rPr lang="en-US" dirty="0"/>
              <a:t>• When</a:t>
            </a:r>
          </a:p>
          <a:p>
            <a:pPr marL="0" indent="0">
              <a:buNone/>
            </a:pPr>
            <a:r>
              <a:rPr lang="en-US" dirty="0"/>
              <a:t>• Where</a:t>
            </a:r>
          </a:p>
          <a:p>
            <a:pPr marL="0" indent="0">
              <a:buNone/>
            </a:pPr>
            <a:r>
              <a:rPr lang="en-US" dirty="0"/>
              <a:t>• Why</a:t>
            </a:r>
          </a:p>
          <a:p>
            <a:pPr marL="0" indent="0">
              <a:buNone/>
            </a:pPr>
            <a:r>
              <a:rPr lang="en-US" b="1" dirty="0"/>
              <a:t>4. Correct: </a:t>
            </a:r>
            <a:r>
              <a:rPr lang="en-US" dirty="0"/>
              <a:t>In oral communication correctness means the source of information or from </a:t>
            </a:r>
            <a:r>
              <a:rPr lang="en-US" dirty="0" smtClean="0"/>
              <a:t>where you </a:t>
            </a:r>
            <a:r>
              <a:rPr lang="en-US" dirty="0"/>
              <a:t>get information is right or trustworthy source. Because if your source of information </a:t>
            </a:r>
            <a:r>
              <a:rPr lang="en-US" dirty="0" smtClean="0"/>
              <a:t>is  correct </a:t>
            </a:r>
            <a:r>
              <a:rPr lang="en-US" dirty="0"/>
              <a:t>than the others generate faith on the speakers and listen them carefully.</a:t>
            </a:r>
          </a:p>
          <a:p>
            <a:pPr marL="0" indent="0">
              <a:buNone/>
            </a:pPr>
            <a:r>
              <a:rPr lang="en-US" b="1" dirty="0"/>
              <a:t>5. Concrete: </a:t>
            </a:r>
            <a:r>
              <a:rPr lang="en-US" dirty="0"/>
              <a:t>For making oral communication effectively speakers should use specific fact </a:t>
            </a:r>
            <a:r>
              <a:rPr lang="en-US" dirty="0" smtClean="0"/>
              <a:t>and ideas </a:t>
            </a:r>
            <a:r>
              <a:rPr lang="en-US" dirty="0"/>
              <a:t>and also avoid exaggerating of any information. They try to choose appropriate </a:t>
            </a:r>
            <a:r>
              <a:rPr lang="en-US" dirty="0" smtClean="0"/>
              <a:t>words which </a:t>
            </a:r>
            <a:r>
              <a:rPr lang="en-US" dirty="0"/>
              <a:t>are not affecting a particular individual, society, culture or nation</a:t>
            </a:r>
            <a:r>
              <a:rPr lang="en-US" dirty="0" smtClean="0"/>
              <a:t>.</a:t>
            </a:r>
            <a:endParaRPr lang="en-US"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838200"/>
          </a:xfrm>
        </p:spPr>
        <p:txBody>
          <a:bodyPr/>
          <a:lstStyle/>
          <a:p>
            <a:pPr algn="ctr"/>
            <a:r>
              <a:rPr lang="en-US" dirty="0"/>
              <a:t>SEVEN CS OF ORAL COMMUNICATION</a:t>
            </a:r>
          </a:p>
        </p:txBody>
      </p:sp>
      <p:sp>
        <p:nvSpPr>
          <p:cNvPr id="5" name="Content Placeholder 4"/>
          <p:cNvSpPr>
            <a:spLocks noGrp="1"/>
          </p:cNvSpPr>
          <p:nvPr>
            <p:ph idx="1"/>
          </p:nvPr>
        </p:nvSpPr>
        <p:spPr/>
        <p:txBody>
          <a:bodyPr/>
          <a:lstStyle/>
          <a:p>
            <a:pPr marL="0" indent="0">
              <a:buNone/>
            </a:pPr>
            <a:r>
              <a:rPr lang="en-US" b="1" dirty="0"/>
              <a:t>6. Courtesy: </a:t>
            </a:r>
            <a:r>
              <a:rPr lang="en-US" dirty="0"/>
              <a:t>Courtesy involves you-attitude. Use polite words for oral communication. </a:t>
            </a:r>
            <a:r>
              <a:rPr lang="en-US" dirty="0" smtClean="0"/>
              <a:t>Tries to </a:t>
            </a:r>
            <a:r>
              <a:rPr lang="en-US" dirty="0"/>
              <a:t>avoid irritating expression, sincerely apologies for any mistake, do not use </a:t>
            </a:r>
            <a:r>
              <a:rPr lang="en-US" dirty="0" smtClean="0"/>
              <a:t>any </a:t>
            </a:r>
            <a:r>
              <a:rPr lang="en-US" dirty="0"/>
              <a:t>discriminatory expressions which are related to individual people, race, ethics, </a:t>
            </a:r>
            <a:r>
              <a:rPr lang="en-US" dirty="0" smtClean="0"/>
              <a:t>origin, physical </a:t>
            </a:r>
            <a:r>
              <a:rPr lang="en-US" dirty="0"/>
              <a:t>appearance etc.</a:t>
            </a:r>
          </a:p>
          <a:p>
            <a:pPr marL="0" indent="0">
              <a:buNone/>
            </a:pPr>
            <a:r>
              <a:rPr lang="en-US" b="1" dirty="0"/>
              <a:t>7. Candid: </a:t>
            </a:r>
            <a:r>
              <a:rPr lang="en-US" dirty="0"/>
              <a:t>When the speaker chooses the candid approaches, its mean that their </a:t>
            </a:r>
            <a:r>
              <a:rPr lang="en-US" dirty="0" smtClean="0"/>
              <a:t>message should </a:t>
            </a:r>
            <a:r>
              <a:rPr lang="en-US" dirty="0"/>
              <a:t>be straight, open, frank, outspoken. But not hurting particular individual.</a:t>
            </a:r>
          </a:p>
          <a:p>
            <a:endParaRPr lang="en-US"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1000"/>
            <a:ext cx="10667999" cy="1143000"/>
          </a:xfrm>
        </p:spPr>
        <p:txBody>
          <a:bodyPr>
            <a:normAutofit/>
          </a:bodyPr>
          <a:lstStyle/>
          <a:p>
            <a:r>
              <a:rPr lang="en-US" b="1" dirty="0" smtClean="0"/>
              <a:t>OPEN DOOR POLICY - MEANING AND ITS ADVANTAGES</a:t>
            </a:r>
            <a:endParaRPr lang="en-US" dirty="0"/>
          </a:p>
        </p:txBody>
      </p:sp>
      <p:sp>
        <p:nvSpPr>
          <p:cNvPr id="3" name="Content Placeholder 2"/>
          <p:cNvSpPr>
            <a:spLocks noGrp="1"/>
          </p:cNvSpPr>
          <p:nvPr>
            <p:ph idx="1"/>
          </p:nvPr>
        </p:nvSpPr>
        <p:spPr>
          <a:xfrm>
            <a:off x="684212" y="1904999"/>
            <a:ext cx="10667999" cy="4648201"/>
          </a:xfrm>
        </p:spPr>
        <p:txBody>
          <a:bodyPr/>
          <a:lstStyle/>
          <a:p>
            <a:pPr>
              <a:buFont typeface="Wingdings" panose="05000000000000000000" pitchFamily="2" charset="2"/>
              <a:buChar char="Ø"/>
            </a:pPr>
            <a:r>
              <a:rPr lang="en-US" b="1" dirty="0"/>
              <a:t>What is Open Door Policy ?</a:t>
            </a:r>
          </a:p>
          <a:p>
            <a:r>
              <a:rPr lang="en-US" b="1" dirty="0"/>
              <a:t>According to open door policy, the doors of the offices of superiors or the management (including the CEO) must remain open for the employees to have an easy access in cases of queries</a:t>
            </a:r>
            <a:r>
              <a:rPr lang="en-US" dirty="0"/>
              <a:t>. </a:t>
            </a:r>
            <a:endParaRPr lang="en-US" dirty="0" smtClean="0"/>
          </a:p>
          <a:p>
            <a:r>
              <a:rPr lang="en-US" dirty="0" smtClean="0"/>
              <a:t>The </a:t>
            </a:r>
            <a:r>
              <a:rPr lang="en-US" dirty="0"/>
              <a:t>team members should have the liberty to walk up to their team leaders and discuss issues with them on an open forum.</a:t>
            </a:r>
          </a:p>
          <a:p>
            <a:r>
              <a:rPr lang="en-US" dirty="0"/>
              <a:t> A healthy interaction amongst the employees is essential for a positive ambience at the workplace. </a:t>
            </a:r>
            <a:endParaRPr lang="en-US" dirty="0" smtClean="0"/>
          </a:p>
          <a:p>
            <a:r>
              <a:rPr lang="en-US" dirty="0" smtClean="0"/>
              <a:t>The </a:t>
            </a:r>
            <a:r>
              <a:rPr lang="en-US" dirty="0"/>
              <a:t>management must address the employees from time to time to motivate them and expect the best out of them.</a:t>
            </a:r>
            <a:endParaRPr lang="en-US" dirty="0"/>
          </a:p>
        </p:txBody>
      </p:sp>
    </p:spTree>
    <p:extLst>
      <p:ext uri="{BB962C8B-B14F-4D97-AF65-F5344CB8AC3E}">
        <p14:creationId xmlns:p14="http://schemas.microsoft.com/office/powerpoint/2010/main" val="32789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381000"/>
            <a:ext cx="10439399" cy="990600"/>
          </a:xfrm>
        </p:spPr>
        <p:txBody>
          <a:bodyPr>
            <a:normAutofit fontScale="90000"/>
          </a:bodyPr>
          <a:lstStyle/>
          <a:p>
            <a:r>
              <a:rPr lang="en-US" b="1" dirty="0"/>
              <a:t>OPEN DOOR POLICY - MEANING AND ITS ADVANTAGES</a:t>
            </a:r>
            <a:endParaRPr lang="en-US" dirty="0"/>
          </a:p>
        </p:txBody>
      </p:sp>
      <p:sp>
        <p:nvSpPr>
          <p:cNvPr id="3" name="Content Placeholder 2"/>
          <p:cNvSpPr>
            <a:spLocks noGrp="1"/>
          </p:cNvSpPr>
          <p:nvPr>
            <p:ph idx="1"/>
          </p:nvPr>
        </p:nvSpPr>
        <p:spPr>
          <a:xfrm>
            <a:off x="963813" y="1676400"/>
            <a:ext cx="10439398" cy="4953000"/>
          </a:xfrm>
        </p:spPr>
        <p:txBody>
          <a:bodyPr>
            <a:normAutofit fontScale="70000" lnSpcReduction="20000"/>
          </a:bodyPr>
          <a:lstStyle/>
          <a:p>
            <a:pPr>
              <a:buFont typeface="Wingdings" panose="05000000000000000000" pitchFamily="2" charset="2"/>
              <a:buChar char="Ø"/>
            </a:pPr>
            <a:r>
              <a:rPr lang="en-US" b="1" dirty="0"/>
              <a:t>Advantages of an Open Door Policy</a:t>
            </a:r>
          </a:p>
          <a:p>
            <a:r>
              <a:rPr lang="en-US" b="1" dirty="0"/>
              <a:t>Open door policy encourages effective communication between the employee and the management</a:t>
            </a:r>
            <a:r>
              <a:rPr lang="en-US" dirty="0"/>
              <a:t>. The employees do not feel left out at the workplace as they know there is someone to support them always at the time of crisis. This way they get attached to the management and are always loyal towards the organization.</a:t>
            </a:r>
          </a:p>
          <a:p>
            <a:r>
              <a:rPr lang="en-US" b="1" dirty="0"/>
              <a:t>There is no room for confusion when the employees directly interact with their superiors</a:t>
            </a:r>
            <a:r>
              <a:rPr lang="en-US" dirty="0"/>
              <a:t>. They feel motivated and strive hard to live up to the expectations of the management. They never badmouth the management or their organization.</a:t>
            </a:r>
          </a:p>
          <a:p>
            <a:r>
              <a:rPr lang="en-US" b="1" dirty="0"/>
              <a:t>Open door policy encourages healthy discussion at the workplace</a:t>
            </a:r>
            <a:r>
              <a:rPr lang="en-US" dirty="0"/>
              <a:t>. Individuals exchange ideas and come to an innovative solution benefitting all. The employees are free to discuss their ideas with the superiors and gain from their talent and mentoring.</a:t>
            </a:r>
          </a:p>
          <a:p>
            <a:r>
              <a:rPr lang="en-US" dirty="0"/>
              <a:t>Gone are the days when people used to fear their bosses. </a:t>
            </a:r>
            <a:r>
              <a:rPr lang="en-US" b="1" dirty="0"/>
              <a:t>The “Hitler approach” does not work in the current scenario</a:t>
            </a:r>
            <a:r>
              <a:rPr lang="en-US" dirty="0"/>
              <a:t>. The management must respect the decisions of the employees to expect the same in return. The management must make the employees feel indispensable for the organization and should lend a sympathetic ear whenever required.</a:t>
            </a:r>
          </a:p>
          <a:p>
            <a:r>
              <a:rPr lang="en-US" b="1" dirty="0"/>
              <a:t>The open door policy enables the employees to seek their boss’s help and freely discuss things with them for better clarity</a:t>
            </a:r>
            <a:r>
              <a:rPr lang="en-US" dirty="0"/>
              <a:t>. Open door policy is essential for effective communication, proper feedbacks and better output. With the help of the open door policy, the employees do not crib amongst themselves, rather talk to their superiors, clear all their doubts and look forward towards a long term association with the organization</a:t>
            </a:r>
            <a:r>
              <a:rPr lang="en-US" dirty="0" smtClean="0"/>
              <a:t>.</a:t>
            </a:r>
            <a:endParaRPr lang="en-US" dirty="0"/>
          </a:p>
        </p:txBody>
      </p:sp>
    </p:spTree>
    <p:extLst>
      <p:ext uri="{BB962C8B-B14F-4D97-AF65-F5344CB8AC3E}">
        <p14:creationId xmlns:p14="http://schemas.microsoft.com/office/powerpoint/2010/main" val="412505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 FOR YOUR TIME</a:t>
            </a:r>
            <a:endParaRPr lang="en-US" dirty="0"/>
          </a:p>
        </p:txBody>
      </p:sp>
    </p:spTree>
    <p:extLst>
      <p:ext uri="{BB962C8B-B14F-4D97-AF65-F5344CB8AC3E}">
        <p14:creationId xmlns:p14="http://schemas.microsoft.com/office/powerpoint/2010/main" val="246273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lstStyle/>
          <a:p>
            <a:pPr algn="ctr"/>
            <a:r>
              <a:rPr lang="en-US" dirty="0"/>
              <a:t>SEVEN Cs OF COMMUNICATION</a:t>
            </a:r>
          </a:p>
        </p:txBody>
      </p:sp>
      <p:sp>
        <p:nvSpPr>
          <p:cNvPr id="14" name="Content Placeholder 13"/>
          <p:cNvSpPr>
            <a:spLocks noGrp="1"/>
          </p:cNvSpPr>
          <p:nvPr>
            <p:ph idx="1"/>
          </p:nvPr>
        </p:nvSpPr>
        <p:spPr>
          <a:xfrm>
            <a:off x="1065212" y="1295400"/>
            <a:ext cx="10058399" cy="5257800"/>
          </a:xfrm>
        </p:spPr>
        <p:txBody>
          <a:bodyPr>
            <a:normAutofit fontScale="70000" lnSpcReduction="20000"/>
          </a:bodyPr>
          <a:lstStyle/>
          <a:p>
            <a:pPr>
              <a:lnSpc>
                <a:spcPct val="120000"/>
              </a:lnSpc>
              <a:buFont typeface="Wingdings" panose="05000000000000000000" pitchFamily="2" charset="2"/>
              <a:buChar char="Ø"/>
            </a:pPr>
            <a:r>
              <a:rPr lang="en-US" b="1" dirty="0"/>
              <a:t>The seven C's of communication</a:t>
            </a:r>
            <a:r>
              <a:rPr lang="en-US" dirty="0"/>
              <a:t> is a list of principles that you should ensure all of your communications adhere to. Their purpose is to help ensure that the person you're communicating with hears what you're trying to say. The seven C's are: </a:t>
            </a:r>
            <a:r>
              <a:rPr lang="en-US" b="1" dirty="0"/>
              <a:t>clear, correct, complete, concrete, concise, considered and courteous</a:t>
            </a:r>
            <a:r>
              <a:rPr lang="en-US" dirty="0"/>
              <a:t>.</a:t>
            </a:r>
            <a:endParaRPr lang="en-US" dirty="0" smtClean="0"/>
          </a:p>
          <a:p>
            <a:pPr>
              <a:buFont typeface="Wingdings" panose="05000000000000000000" pitchFamily="2" charset="2"/>
              <a:buChar char="v"/>
            </a:pPr>
            <a:r>
              <a:rPr lang="en-US" dirty="0" smtClean="0"/>
              <a:t>Seven </a:t>
            </a:r>
            <a:r>
              <a:rPr lang="en-US" dirty="0"/>
              <a:t>Cs of Written </a:t>
            </a:r>
            <a:r>
              <a:rPr lang="en-US" dirty="0" smtClean="0"/>
              <a:t>Communication</a:t>
            </a:r>
          </a:p>
          <a:p>
            <a:pPr marL="0" indent="0">
              <a:buNone/>
            </a:pPr>
            <a:r>
              <a:rPr lang="en-US" b="1" dirty="0"/>
              <a:t>1. Clarity</a:t>
            </a:r>
          </a:p>
          <a:p>
            <a:r>
              <a:rPr lang="en-US" dirty="0"/>
              <a:t>Clarity of thought: It comes from a careful consideration of the objective, content </a:t>
            </a:r>
            <a:r>
              <a:rPr lang="en-US" dirty="0" smtClean="0"/>
              <a:t>and medium </a:t>
            </a:r>
            <a:r>
              <a:rPr lang="en-US" dirty="0"/>
              <a:t>of communication.</a:t>
            </a:r>
          </a:p>
          <a:p>
            <a:pPr marL="0" indent="0">
              <a:buNone/>
            </a:pPr>
            <a:r>
              <a:rPr lang="en-US" dirty="0"/>
              <a:t>Clarity of Expression</a:t>
            </a:r>
            <a:r>
              <a:rPr lang="en-US" dirty="0" smtClean="0"/>
              <a:t>:</a:t>
            </a:r>
          </a:p>
          <a:p>
            <a:pPr marL="457200" indent="-457200">
              <a:buAutoNum type="arabicPeriod"/>
            </a:pPr>
            <a:r>
              <a:rPr lang="en-US" dirty="0" smtClean="0"/>
              <a:t>Use </a:t>
            </a:r>
            <a:r>
              <a:rPr lang="en-US" dirty="0"/>
              <a:t>simple word, easy to understand words</a:t>
            </a:r>
            <a:r>
              <a:rPr lang="en-US" dirty="0" smtClean="0"/>
              <a:t>:</a:t>
            </a:r>
          </a:p>
          <a:p>
            <a:r>
              <a:rPr lang="en-US" b="1" dirty="0"/>
              <a:t>Avoid them </a:t>
            </a:r>
            <a:r>
              <a:rPr lang="en-US" b="1" dirty="0" smtClean="0"/>
              <a:t>                                     Use </a:t>
            </a:r>
            <a:r>
              <a:rPr lang="en-US" b="1" dirty="0"/>
              <a:t>them</a:t>
            </a:r>
          </a:p>
          <a:p>
            <a:r>
              <a:rPr lang="en-US" dirty="0"/>
              <a:t>Compensate </a:t>
            </a:r>
            <a:r>
              <a:rPr lang="en-US" dirty="0" smtClean="0"/>
              <a:t>                                             Pay</a:t>
            </a:r>
            <a:endParaRPr lang="en-US" dirty="0"/>
          </a:p>
          <a:p>
            <a:r>
              <a:rPr lang="en-US" dirty="0"/>
              <a:t>Facilitate </a:t>
            </a:r>
            <a:r>
              <a:rPr lang="en-US" dirty="0" smtClean="0"/>
              <a:t>                                                     Help</a:t>
            </a:r>
            <a:endParaRPr lang="en-US" dirty="0"/>
          </a:p>
          <a:p>
            <a:r>
              <a:rPr lang="en-US" dirty="0" err="1"/>
              <a:t>Utilise</a:t>
            </a:r>
            <a:r>
              <a:rPr lang="en-US" dirty="0"/>
              <a:t> </a:t>
            </a:r>
            <a:r>
              <a:rPr lang="en-US" dirty="0" smtClean="0"/>
              <a:t>                                                              Use</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SEVEN Cs OF COMMUNICATION</a:t>
            </a:r>
          </a:p>
        </p:txBody>
      </p:sp>
      <p:sp>
        <p:nvSpPr>
          <p:cNvPr id="2" name="Content Placeholder 1"/>
          <p:cNvSpPr>
            <a:spLocks noGrp="1"/>
          </p:cNvSpPr>
          <p:nvPr>
            <p:ph idx="1"/>
          </p:nvPr>
        </p:nvSpPr>
        <p:spPr/>
        <p:txBody>
          <a:bodyPr>
            <a:normAutofit/>
          </a:bodyPr>
          <a:lstStyle/>
          <a:p>
            <a:pPr marL="0" indent="0">
              <a:buNone/>
            </a:pPr>
            <a:r>
              <a:rPr lang="en-US" dirty="0" smtClean="0"/>
              <a:t>2</a:t>
            </a:r>
            <a:r>
              <a:rPr lang="en-US" dirty="0"/>
              <a:t>. Use Single words for long phrases:</a:t>
            </a:r>
          </a:p>
          <a:p>
            <a:r>
              <a:rPr lang="en-US" b="1" dirty="0"/>
              <a:t>Long Phrases </a:t>
            </a:r>
            <a:r>
              <a:rPr lang="en-US" b="1" dirty="0" smtClean="0"/>
              <a:t>                                                            Single </a:t>
            </a:r>
            <a:r>
              <a:rPr lang="en-US" b="1" dirty="0"/>
              <a:t>Words</a:t>
            </a:r>
          </a:p>
          <a:p>
            <a:r>
              <a:rPr lang="en-US" dirty="0"/>
              <a:t>At all times </a:t>
            </a:r>
            <a:r>
              <a:rPr lang="en-US" dirty="0" smtClean="0"/>
              <a:t>                                                                        Always</a:t>
            </a:r>
            <a:endParaRPr lang="en-US" dirty="0"/>
          </a:p>
          <a:p>
            <a:r>
              <a:rPr lang="en-US" dirty="0"/>
              <a:t>For the </a:t>
            </a:r>
            <a:r>
              <a:rPr lang="en-US" dirty="0" smtClean="0"/>
              <a:t>purpose </a:t>
            </a:r>
            <a:r>
              <a:rPr lang="en-US" dirty="0"/>
              <a:t>of </a:t>
            </a:r>
            <a:r>
              <a:rPr lang="en-US" dirty="0" smtClean="0"/>
              <a:t>                                                           For</a:t>
            </a:r>
            <a:endParaRPr lang="en-US" dirty="0"/>
          </a:p>
          <a:p>
            <a:r>
              <a:rPr lang="en-US" dirty="0"/>
              <a:t>Previous to </a:t>
            </a:r>
            <a:r>
              <a:rPr lang="en-US" dirty="0" smtClean="0"/>
              <a:t>                                                                     Before</a:t>
            </a:r>
            <a:endParaRPr lang="en-US" dirty="0"/>
          </a:p>
          <a:p>
            <a:r>
              <a:rPr lang="en-US" dirty="0"/>
              <a:t>On account of </a:t>
            </a:r>
            <a:r>
              <a:rPr lang="en-US" dirty="0" smtClean="0"/>
              <a:t>                                                                 Because</a:t>
            </a: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lstStyle/>
          <a:p>
            <a:r>
              <a:rPr lang="en-US" dirty="0"/>
              <a:t>SEVEN Cs OF COMMUNICATION</a:t>
            </a:r>
          </a:p>
        </p:txBody>
      </p:sp>
      <p:sp>
        <p:nvSpPr>
          <p:cNvPr id="3" name="Content Placeholder 2"/>
          <p:cNvSpPr>
            <a:spLocks noGrp="1"/>
          </p:cNvSpPr>
          <p:nvPr>
            <p:ph sz="half" idx="1"/>
          </p:nvPr>
        </p:nvSpPr>
        <p:spPr>
          <a:xfrm>
            <a:off x="1504781" y="1295400"/>
            <a:ext cx="9161633" cy="5105400"/>
          </a:xfrm>
        </p:spPr>
        <p:txBody>
          <a:bodyPr>
            <a:normAutofit fontScale="92500" lnSpcReduction="10000"/>
          </a:bodyPr>
          <a:lstStyle/>
          <a:p>
            <a:pPr marL="0" indent="0">
              <a:buNone/>
            </a:pPr>
            <a:r>
              <a:rPr lang="en-US" dirty="0"/>
              <a:t>3. Use verbs for nouns (its brings about simplicity and clarity):</a:t>
            </a:r>
          </a:p>
          <a:p>
            <a:pPr marL="0" indent="0">
              <a:buNone/>
            </a:pPr>
            <a:r>
              <a:rPr lang="en-US" b="1" dirty="0"/>
              <a:t>Using Nouns </a:t>
            </a:r>
            <a:r>
              <a:rPr lang="en-US" b="1" dirty="0" smtClean="0"/>
              <a:t>                               Using </a:t>
            </a:r>
            <a:r>
              <a:rPr lang="en-US" b="1" dirty="0"/>
              <a:t>Verbs</a:t>
            </a:r>
          </a:p>
          <a:p>
            <a:r>
              <a:rPr lang="en-US" dirty="0"/>
              <a:t>(Difficult) </a:t>
            </a:r>
            <a:r>
              <a:rPr lang="en-US" dirty="0" smtClean="0"/>
              <a:t>                                              (</a:t>
            </a:r>
            <a:r>
              <a:rPr lang="en-US" dirty="0"/>
              <a:t>Simple)</a:t>
            </a:r>
          </a:p>
          <a:p>
            <a:r>
              <a:rPr lang="en-US" dirty="0"/>
              <a:t>Come to a conclusion </a:t>
            </a:r>
            <a:r>
              <a:rPr lang="en-US" dirty="0" smtClean="0"/>
              <a:t>                         Conclude</a:t>
            </a:r>
            <a:endParaRPr lang="en-US" dirty="0"/>
          </a:p>
          <a:p>
            <a:r>
              <a:rPr lang="en-US" dirty="0"/>
              <a:t>Make a </a:t>
            </a:r>
            <a:r>
              <a:rPr lang="en-US" dirty="0" smtClean="0"/>
              <a:t>decision                                     </a:t>
            </a:r>
            <a:r>
              <a:rPr lang="en-US" dirty="0"/>
              <a:t>Decide</a:t>
            </a:r>
          </a:p>
          <a:p>
            <a:r>
              <a:rPr lang="en-US" dirty="0"/>
              <a:t>Submit a proposal </a:t>
            </a:r>
            <a:r>
              <a:rPr lang="en-US" dirty="0" smtClean="0"/>
              <a:t>                                   Propose</a:t>
            </a:r>
            <a:endParaRPr lang="en-US" dirty="0"/>
          </a:p>
          <a:p>
            <a:r>
              <a:rPr lang="en-US" dirty="0"/>
              <a:t>Take into consideration </a:t>
            </a:r>
            <a:r>
              <a:rPr lang="en-US" dirty="0" smtClean="0"/>
              <a:t>                           Consider</a:t>
            </a:r>
          </a:p>
          <a:p>
            <a:pPr marL="0" indent="0">
              <a:buNone/>
            </a:pPr>
            <a:r>
              <a:rPr lang="en-US" dirty="0" smtClean="0"/>
              <a:t>4. </a:t>
            </a:r>
            <a:r>
              <a:rPr lang="en-US" dirty="0"/>
              <a:t>Avoid ambiguity: If your message can mean more than one ambiguous. </a:t>
            </a:r>
            <a:r>
              <a:rPr lang="en-US" dirty="0" smtClean="0"/>
              <a:t>Faulty punctuation </a:t>
            </a:r>
            <a:r>
              <a:rPr lang="en-US" dirty="0"/>
              <a:t>causes the ambiguity.</a:t>
            </a:r>
          </a:p>
          <a:p>
            <a:r>
              <a:rPr lang="en-US" dirty="0"/>
              <a:t>Go. slow work in progress</a:t>
            </a:r>
          </a:p>
          <a:p>
            <a:r>
              <a:rPr lang="en-US" dirty="0"/>
              <a:t>Go slow. work in progress</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609600"/>
          </a:xfrm>
        </p:spPr>
        <p:txBody>
          <a:bodyPr/>
          <a:lstStyle/>
          <a:p>
            <a:r>
              <a:rPr lang="en-US" dirty="0"/>
              <a:t>SEVEN Cs OF COMMUNICATION</a:t>
            </a:r>
          </a:p>
        </p:txBody>
      </p:sp>
      <p:sp>
        <p:nvSpPr>
          <p:cNvPr id="2" name="Content Placeholder 1"/>
          <p:cNvSpPr>
            <a:spLocks noGrp="1"/>
          </p:cNvSpPr>
          <p:nvPr>
            <p:ph idx="1"/>
          </p:nvPr>
        </p:nvSpPr>
        <p:spPr>
          <a:xfrm>
            <a:off x="1065213" y="1143000"/>
            <a:ext cx="9591592" cy="5181599"/>
          </a:xfrm>
        </p:spPr>
        <p:txBody>
          <a:bodyPr>
            <a:normAutofit fontScale="70000" lnSpcReduction="20000"/>
          </a:bodyPr>
          <a:lstStyle/>
          <a:p>
            <a:r>
              <a:rPr lang="en-US" b="1" dirty="0"/>
              <a:t>2. Completeness</a:t>
            </a:r>
          </a:p>
          <a:p>
            <a:r>
              <a:rPr lang="en-US" dirty="0"/>
              <a:t>While answering a letter or in communication with other make it sure that you </a:t>
            </a:r>
            <a:r>
              <a:rPr lang="en-US" dirty="0" smtClean="0"/>
              <a:t>have answered </a:t>
            </a:r>
            <a:r>
              <a:rPr lang="en-US" dirty="0"/>
              <a:t>the all question.</a:t>
            </a:r>
          </a:p>
          <a:p>
            <a:pPr>
              <a:buFont typeface="Wingdings" panose="05000000000000000000" pitchFamily="2" charset="2"/>
              <a:buChar char="Ø"/>
            </a:pPr>
            <a:r>
              <a:rPr lang="en-US" dirty="0"/>
              <a:t>Checking for the five w’s questions.</a:t>
            </a:r>
          </a:p>
          <a:p>
            <a:pPr marL="0" indent="0">
              <a:buNone/>
            </a:pPr>
            <a:r>
              <a:rPr lang="en-US" dirty="0"/>
              <a:t>• Who</a:t>
            </a:r>
          </a:p>
          <a:p>
            <a:pPr marL="0" indent="0">
              <a:buNone/>
            </a:pPr>
            <a:r>
              <a:rPr lang="en-US" dirty="0"/>
              <a:t>• What</a:t>
            </a:r>
          </a:p>
          <a:p>
            <a:pPr marL="0" indent="0">
              <a:buNone/>
            </a:pPr>
            <a:r>
              <a:rPr lang="en-US" dirty="0"/>
              <a:t>• When</a:t>
            </a:r>
          </a:p>
          <a:p>
            <a:pPr marL="0" indent="0">
              <a:buNone/>
            </a:pPr>
            <a:r>
              <a:rPr lang="en-US" dirty="0"/>
              <a:t>• Where</a:t>
            </a:r>
          </a:p>
          <a:p>
            <a:pPr marL="0" indent="0">
              <a:buNone/>
            </a:pPr>
            <a:r>
              <a:rPr lang="en-US" dirty="0"/>
              <a:t>• Why</a:t>
            </a:r>
          </a:p>
          <a:p>
            <a:pPr marL="0" indent="0">
              <a:buNone/>
            </a:pPr>
            <a:r>
              <a:rPr lang="en-US" b="1" dirty="0"/>
              <a:t>3. Conciseness</a:t>
            </a:r>
          </a:p>
          <a:p>
            <a:pPr marL="0" indent="0">
              <a:buNone/>
            </a:pPr>
            <a:r>
              <a:rPr lang="en-US" dirty="0"/>
              <a:t>• Include only relevant facts</a:t>
            </a:r>
          </a:p>
          <a:p>
            <a:pPr marL="0" indent="0">
              <a:buNone/>
            </a:pPr>
            <a:r>
              <a:rPr lang="en-US" dirty="0"/>
              <a:t>• Avoid repetition</a:t>
            </a:r>
          </a:p>
          <a:p>
            <a:pPr marL="0" indent="0">
              <a:buNone/>
            </a:pPr>
            <a:r>
              <a:rPr lang="en-US" dirty="0" smtClean="0"/>
              <a:t>• </a:t>
            </a:r>
            <a:r>
              <a:rPr lang="en-US" dirty="0" err="1"/>
              <a:t>Organise</a:t>
            </a:r>
            <a:r>
              <a:rPr lang="en-US" dirty="0"/>
              <a:t> your message well.</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lstStyle/>
          <a:p>
            <a:r>
              <a:rPr lang="en-US" dirty="0"/>
              <a:t>SEVEN Cs OF COMMUNICATION</a:t>
            </a:r>
          </a:p>
        </p:txBody>
      </p:sp>
      <p:sp>
        <p:nvSpPr>
          <p:cNvPr id="4" name="Content Placeholder 3"/>
          <p:cNvSpPr>
            <a:spLocks noGrp="1"/>
          </p:cNvSpPr>
          <p:nvPr>
            <p:ph idx="1"/>
          </p:nvPr>
        </p:nvSpPr>
        <p:spPr>
          <a:xfrm>
            <a:off x="1293813" y="1447800"/>
            <a:ext cx="9362992" cy="5029200"/>
          </a:xfrm>
        </p:spPr>
        <p:txBody>
          <a:bodyPr>
            <a:normAutofit fontScale="92500" lnSpcReduction="10000"/>
          </a:bodyPr>
          <a:lstStyle/>
          <a:p>
            <a:pPr marL="0" indent="0">
              <a:buNone/>
            </a:pPr>
            <a:r>
              <a:rPr lang="en-US" b="1" dirty="0"/>
              <a:t>4. Consideration</a:t>
            </a:r>
          </a:p>
          <a:p>
            <a:pPr marL="0" indent="0">
              <a:buNone/>
            </a:pPr>
            <a:r>
              <a:rPr lang="en-US" dirty="0"/>
              <a:t>• Adopt the you-attitude</a:t>
            </a:r>
          </a:p>
          <a:p>
            <a:pPr>
              <a:buFont typeface="Wingdings" panose="05000000000000000000" pitchFamily="2" charset="2"/>
              <a:buChar char="Ø"/>
            </a:pPr>
            <a:r>
              <a:rPr lang="en-US" b="1" dirty="0"/>
              <a:t>We-attitude </a:t>
            </a:r>
            <a:r>
              <a:rPr lang="en-US" b="1" dirty="0" smtClean="0"/>
              <a:t>                                          You-attitude</a:t>
            </a:r>
            <a:endParaRPr lang="en-US" b="1" dirty="0"/>
          </a:p>
          <a:p>
            <a:r>
              <a:rPr lang="en-US" dirty="0"/>
              <a:t>I want to express my </a:t>
            </a:r>
            <a:r>
              <a:rPr lang="en-US" dirty="0" smtClean="0"/>
              <a:t>                             Thank </a:t>
            </a:r>
            <a:r>
              <a:rPr lang="en-US" dirty="0"/>
              <a:t>you for</a:t>
            </a:r>
          </a:p>
          <a:p>
            <a:r>
              <a:rPr lang="en-US" dirty="0"/>
              <a:t>Sincere thanks for </a:t>
            </a:r>
            <a:r>
              <a:rPr lang="en-US" dirty="0" smtClean="0"/>
              <a:t>                                      your </a:t>
            </a:r>
            <a:r>
              <a:rPr lang="en-US" dirty="0"/>
              <a:t>kind words.</a:t>
            </a:r>
          </a:p>
          <a:p>
            <a:r>
              <a:rPr lang="en-US" dirty="0"/>
              <a:t>The good words…..</a:t>
            </a:r>
          </a:p>
          <a:p>
            <a:pPr>
              <a:buFont typeface="Wingdings" panose="05000000000000000000" pitchFamily="2" charset="2"/>
              <a:buChar char="Ø"/>
            </a:pPr>
            <a:r>
              <a:rPr lang="en-US" dirty="0" smtClean="0"/>
              <a:t>Avoid </a:t>
            </a:r>
            <a:r>
              <a:rPr lang="en-US" dirty="0"/>
              <a:t>gender bias</a:t>
            </a:r>
          </a:p>
          <a:p>
            <a:r>
              <a:rPr lang="en-US" b="1" dirty="0" smtClean="0"/>
              <a:t>Avoid                                                           </a:t>
            </a:r>
            <a:r>
              <a:rPr lang="en-US" b="1" dirty="0"/>
              <a:t>Use</a:t>
            </a:r>
          </a:p>
          <a:p>
            <a:r>
              <a:rPr lang="en-US" dirty="0"/>
              <a:t>Chairman </a:t>
            </a:r>
            <a:r>
              <a:rPr lang="en-US" dirty="0" smtClean="0"/>
              <a:t>                                                    Chair </a:t>
            </a:r>
            <a:r>
              <a:rPr lang="en-US" dirty="0"/>
              <a:t>person</a:t>
            </a:r>
          </a:p>
          <a:p>
            <a:r>
              <a:rPr lang="en-US" dirty="0"/>
              <a:t>Policeman </a:t>
            </a:r>
            <a:r>
              <a:rPr lang="en-US" dirty="0" smtClean="0"/>
              <a:t>                                                   Police </a:t>
            </a:r>
            <a:r>
              <a:rPr lang="en-US" dirty="0"/>
              <a:t>Sir/Madam</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09600"/>
          </a:xfrm>
        </p:spPr>
        <p:txBody>
          <a:bodyPr/>
          <a:lstStyle/>
          <a:p>
            <a:r>
              <a:rPr lang="en-US" dirty="0"/>
              <a:t>SEVEN Cs OF COMMUNICATION</a:t>
            </a:r>
          </a:p>
        </p:txBody>
      </p:sp>
      <p:sp>
        <p:nvSpPr>
          <p:cNvPr id="7" name="Content Placeholder 6"/>
          <p:cNvSpPr>
            <a:spLocks noGrp="1"/>
          </p:cNvSpPr>
          <p:nvPr>
            <p:ph idx="1"/>
          </p:nvPr>
        </p:nvSpPr>
        <p:spPr>
          <a:xfrm>
            <a:off x="1522413" y="990600"/>
            <a:ext cx="9134391" cy="5486399"/>
          </a:xfrm>
        </p:spPr>
        <p:txBody>
          <a:bodyPr>
            <a:normAutofit lnSpcReduction="10000"/>
          </a:bodyPr>
          <a:lstStyle/>
          <a:p>
            <a:pPr marL="0" indent="0">
              <a:buNone/>
            </a:pPr>
            <a:r>
              <a:rPr lang="en-US" b="1" dirty="0"/>
              <a:t>5. Courtesy</a:t>
            </a:r>
          </a:p>
          <a:p>
            <a:r>
              <a:rPr lang="en-US" dirty="0"/>
              <a:t>In business we must create friendliness with all those to whom we write. Friendliness </a:t>
            </a:r>
            <a:r>
              <a:rPr lang="en-US" dirty="0" smtClean="0"/>
              <a:t>is inseparable </a:t>
            </a:r>
            <a:r>
              <a:rPr lang="en-US" dirty="0"/>
              <a:t>from courtesy.</a:t>
            </a:r>
          </a:p>
          <a:p>
            <a:pPr marL="0" indent="0">
              <a:buNone/>
            </a:pPr>
            <a:r>
              <a:rPr lang="en-US" dirty="0"/>
              <a:t>• Answer the letters promptly.</a:t>
            </a:r>
          </a:p>
          <a:p>
            <a:pPr marL="0" indent="0">
              <a:buNone/>
            </a:pPr>
            <a:r>
              <a:rPr lang="en-US" dirty="0"/>
              <a:t>• Omit irritating expressions.</a:t>
            </a:r>
          </a:p>
          <a:p>
            <a:pPr marL="0" indent="0">
              <a:buNone/>
            </a:pPr>
            <a:r>
              <a:rPr lang="en-US" dirty="0"/>
              <a:t>(You neglected, you irresponsible, you are unaware).</a:t>
            </a:r>
          </a:p>
          <a:p>
            <a:pPr marL="0" indent="0">
              <a:buNone/>
            </a:pPr>
            <a:r>
              <a:rPr lang="en-US" dirty="0"/>
              <a:t>• </a:t>
            </a:r>
            <a:r>
              <a:rPr lang="en-US" dirty="0" err="1"/>
              <a:t>Apologise</a:t>
            </a:r>
            <a:r>
              <a:rPr lang="en-US" dirty="0"/>
              <a:t> sincerely for an omission/thank enormously for a </a:t>
            </a:r>
            <a:r>
              <a:rPr lang="en-US" dirty="0" err="1"/>
              <a:t>favour</a:t>
            </a:r>
            <a:r>
              <a:rPr lang="en-US" dirty="0"/>
              <a:t>.</a:t>
            </a:r>
          </a:p>
          <a:p>
            <a:pPr marL="0" indent="0">
              <a:buNone/>
            </a:pPr>
            <a:r>
              <a:rPr lang="en-US" b="1" dirty="0"/>
              <a:t>6. Correctness</a:t>
            </a:r>
          </a:p>
          <a:p>
            <a:pPr marL="0" indent="0">
              <a:buNone/>
            </a:pPr>
            <a:r>
              <a:rPr lang="en-US" dirty="0"/>
              <a:t>• Give correct facts.</a:t>
            </a:r>
          </a:p>
          <a:p>
            <a:pPr marL="0" indent="0">
              <a:buNone/>
            </a:pPr>
            <a:r>
              <a:rPr lang="en-US" dirty="0"/>
              <a:t>• Send your message at the correct time.</a:t>
            </a:r>
          </a:p>
          <a:p>
            <a:pPr marL="0" indent="0">
              <a:buNone/>
            </a:pPr>
            <a:r>
              <a:rPr lang="en-US" dirty="0"/>
              <a:t>• Send your message in the correct style</a:t>
            </a:r>
            <a:r>
              <a:rPr lang="en-US" dirty="0" smtClean="0"/>
              <a:t>.</a:t>
            </a:r>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lstStyle/>
          <a:p>
            <a:r>
              <a:rPr lang="en-US" dirty="0"/>
              <a:t>SEVEN Cs OF COMMUNICATION</a:t>
            </a:r>
          </a:p>
        </p:txBody>
      </p:sp>
      <p:sp>
        <p:nvSpPr>
          <p:cNvPr id="3" name="Content Placeholder 2"/>
          <p:cNvSpPr>
            <a:spLocks noGrp="1"/>
          </p:cNvSpPr>
          <p:nvPr>
            <p:ph idx="1"/>
          </p:nvPr>
        </p:nvSpPr>
        <p:spPr/>
        <p:txBody>
          <a:bodyPr/>
          <a:lstStyle/>
          <a:p>
            <a:pPr marL="0" indent="0">
              <a:buNone/>
            </a:pPr>
            <a:r>
              <a:rPr lang="en-US" b="1" dirty="0"/>
              <a:t>7. Concreteness</a:t>
            </a:r>
          </a:p>
          <a:p>
            <a:pPr marL="0" indent="0">
              <a:buNone/>
            </a:pPr>
            <a:r>
              <a:rPr lang="en-US" dirty="0"/>
              <a:t>• Always use specific fact and figures.</a:t>
            </a:r>
          </a:p>
          <a:p>
            <a:pPr marL="0" indent="0">
              <a:buNone/>
            </a:pPr>
            <a:r>
              <a:rPr lang="en-US" dirty="0"/>
              <a:t>• Message should be definite and vivid.</a:t>
            </a:r>
          </a:p>
          <a:p>
            <a:pPr marL="0" indent="0">
              <a:buNone/>
            </a:pPr>
            <a:r>
              <a:rPr lang="en-US" dirty="0"/>
              <a:t>• Avoid exaggeration.</a:t>
            </a:r>
          </a:p>
          <a:p>
            <a:pPr marL="0" indent="0">
              <a:buNone/>
            </a:pPr>
            <a:endParaRPr lang="en-US"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lstStyle/>
          <a:p>
            <a:pPr algn="ctr"/>
            <a:r>
              <a:rPr lang="en-US" dirty="0" smtClean="0"/>
              <a:t>SEVEN CS OF ORAL COMMUNICATION</a:t>
            </a:r>
            <a:endParaRPr lang="en-US" dirty="0"/>
          </a:p>
        </p:txBody>
      </p:sp>
      <p:sp>
        <p:nvSpPr>
          <p:cNvPr id="3" name="Content Placeholder 2"/>
          <p:cNvSpPr>
            <a:spLocks noGrp="1"/>
          </p:cNvSpPr>
          <p:nvPr>
            <p:ph idx="1"/>
          </p:nvPr>
        </p:nvSpPr>
        <p:spPr>
          <a:xfrm>
            <a:off x="1522413" y="1219200"/>
            <a:ext cx="9134391" cy="5257799"/>
          </a:xfrm>
        </p:spPr>
        <p:txBody>
          <a:bodyPr>
            <a:normAutofit/>
          </a:bodyPr>
          <a:lstStyle/>
          <a:p>
            <a:r>
              <a:rPr lang="en-US" b="1" dirty="0"/>
              <a:t>1. Clear: </a:t>
            </a:r>
            <a:r>
              <a:rPr lang="en-US" dirty="0"/>
              <a:t>An oral communication become effective when the message is clear for the </a:t>
            </a:r>
            <a:r>
              <a:rPr lang="en-US" dirty="0" smtClean="0"/>
              <a:t>audience or </a:t>
            </a:r>
            <a:r>
              <a:rPr lang="en-US" dirty="0"/>
              <a:t>receiver as the sender wants to convey. Oral messages are often misunderstood </a:t>
            </a:r>
            <a:r>
              <a:rPr lang="en-US" dirty="0" smtClean="0"/>
              <a:t>because the </a:t>
            </a:r>
            <a:r>
              <a:rPr lang="en-US" dirty="0"/>
              <a:t>speaker does not talk distinctly. So, for this purpose clear pronunciation is very </a:t>
            </a:r>
            <a:r>
              <a:rPr lang="en-US" dirty="0" smtClean="0"/>
              <a:t>much required</a:t>
            </a:r>
            <a:r>
              <a:rPr lang="en-US" dirty="0"/>
              <a:t>. To minimize this kind of problem a speaker tries to workout on different, </a:t>
            </a:r>
            <a:r>
              <a:rPr lang="en-US" dirty="0" smtClean="0"/>
              <a:t>lengthy and </a:t>
            </a:r>
            <a:r>
              <a:rPr lang="en-US" dirty="0"/>
              <a:t>unusual words for clear pronunciation.</a:t>
            </a:r>
          </a:p>
          <a:p>
            <a:r>
              <a:rPr lang="en-US" b="1" dirty="0"/>
              <a:t>2. Concise: </a:t>
            </a:r>
            <a:r>
              <a:rPr lang="en-US" dirty="0"/>
              <a:t>Many people enjoy while talking and sometimes oral communication suffers </a:t>
            </a:r>
            <a:r>
              <a:rPr lang="en-US" dirty="0" smtClean="0"/>
              <a:t>from the </a:t>
            </a:r>
            <a:r>
              <a:rPr lang="en-US" dirty="0"/>
              <a:t>problem of over communication. But when the speaker keeps on talking for long, </a:t>
            </a:r>
            <a:r>
              <a:rPr lang="en-US" dirty="0" smtClean="0"/>
              <a:t>his/her message </a:t>
            </a:r>
            <a:r>
              <a:rPr lang="en-US" dirty="0"/>
              <a:t>will be distracted. So it will be advisable to speakers to try to keep the message </a:t>
            </a:r>
            <a:r>
              <a:rPr lang="en-US" dirty="0" smtClean="0"/>
              <a:t>as brief </a:t>
            </a:r>
            <a:r>
              <a:rPr lang="en-US" dirty="0"/>
              <a:t>as possible without changing the real message.</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73</TotalTime>
  <Words>990</Words>
  <Application>Microsoft Office PowerPoint</Application>
  <PresentationFormat>Custom</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Digital Blue Tunnel 16x9</vt:lpstr>
      <vt:lpstr>BUSINESS COMMUNICATION</vt:lpstr>
      <vt:lpstr>SEVEN Cs OF COMMUNICATION</vt:lpstr>
      <vt:lpstr>SEVEN Cs OF COMMUNICATION</vt:lpstr>
      <vt:lpstr>SEVEN Cs OF COMMUNICATION</vt:lpstr>
      <vt:lpstr>SEVEN Cs OF COMMUNICATION</vt:lpstr>
      <vt:lpstr>SEVEN Cs OF COMMUNICATION</vt:lpstr>
      <vt:lpstr>SEVEN Cs OF COMMUNICATION</vt:lpstr>
      <vt:lpstr>SEVEN Cs OF COMMUNICATION</vt:lpstr>
      <vt:lpstr>SEVEN CS OF ORAL COMMUNICATION</vt:lpstr>
      <vt:lpstr>SEVEN CS OF ORAL COMMUNICATION</vt:lpstr>
      <vt:lpstr>SEVEN CS OF ORAL COMMUNICATION</vt:lpstr>
      <vt:lpstr>OPEN DOOR POLICY - MEANING AND ITS ADVANTAGES</vt:lpstr>
      <vt:lpstr>OPEN DOOR POLICY - MEANING AND ITS ADVANTAGES</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jonathan</dc:creator>
  <cp:lastModifiedBy>jonathan</cp:lastModifiedBy>
  <cp:revision>18</cp:revision>
  <dcterms:created xsi:type="dcterms:W3CDTF">2023-02-13T05:33:28Z</dcterms:created>
  <dcterms:modified xsi:type="dcterms:W3CDTF">2023-02-15T05:31:09Z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