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7" r:id="rId3"/>
    <p:sldId id="268" r:id="rId4"/>
    <p:sldId id="269" r:id="rId5"/>
    <p:sldId id="271" r:id="rId6"/>
    <p:sldId id="258" r:id="rId7"/>
    <p:sldId id="260" r:id="rId8"/>
    <p:sldId id="261" r:id="rId9"/>
    <p:sldId id="262" r:id="rId10"/>
    <p:sldId id="272" r:id="rId11"/>
    <p:sldId id="264" r:id="rId12"/>
    <p:sldId id="273" r:id="rId13"/>
    <p:sldId id="275" r:id="rId14"/>
    <p:sldId id="276" r:id="rId15"/>
    <p:sldId id="277" r:id="rId16"/>
    <p:sldId id="27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74" d="100"/>
          <a:sy n="74" d="100"/>
        </p:scale>
        <p:origin x="582" y="6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6/27/2023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6/27/2023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6/27/2023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6/27/2023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6/27/2023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6/27/2023</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6/27/2023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6/27/2023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6/27/2023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6/27/2023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6/27/2023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6/27/2023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6/27/2023</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6/27/2023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COMMUNICATION</a:t>
            </a:r>
          </a:p>
        </p:txBody>
      </p:sp>
      <p:sp>
        <p:nvSpPr>
          <p:cNvPr id="3" name="Subtitle 2"/>
          <p:cNvSpPr>
            <a:spLocks noGrp="1"/>
          </p:cNvSpPr>
          <p:nvPr>
            <p:ph type="subTitle" idx="1"/>
          </p:nvPr>
        </p:nvSpPr>
        <p:spPr/>
        <p:txBody>
          <a:bodyPr/>
          <a:lstStyle/>
          <a:p>
            <a:r>
              <a:rPr lang="en-US" dirty="0"/>
              <a:t>PCSE</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MINUTES OF MEETING</a:t>
            </a:r>
            <a:endParaRPr lang="en-US" dirty="0"/>
          </a:p>
        </p:txBody>
      </p:sp>
      <p:sp>
        <p:nvSpPr>
          <p:cNvPr id="3" name="Content Placeholder 2"/>
          <p:cNvSpPr>
            <a:spLocks noGrp="1"/>
          </p:cNvSpPr>
          <p:nvPr>
            <p:ph idx="1"/>
          </p:nvPr>
        </p:nvSpPr>
        <p:spPr/>
        <p:txBody>
          <a:bodyPr>
            <a:normAutofit/>
          </a:bodyPr>
          <a:lstStyle/>
          <a:p>
            <a:pPr>
              <a:lnSpc>
                <a:spcPct val="100000"/>
              </a:lnSpc>
            </a:pPr>
            <a:r>
              <a:rPr lang="en-US" sz="1800" dirty="0"/>
              <a:t>During the course of meeting, the items or topics listed in the agenda are discussed serially one by one.</a:t>
            </a:r>
          </a:p>
          <a:p>
            <a:pPr>
              <a:lnSpc>
                <a:spcPct val="100000"/>
              </a:lnSpc>
            </a:pPr>
            <a:r>
              <a:rPr lang="en-US" sz="1800" dirty="0"/>
              <a:t>All the participants express their views/opinions and discuss amongst themselves the pros and cons of each item of agenda. Finally, they arrive at some conclusions or decisions, which are always kept on official records. We call them as </a:t>
            </a:r>
            <a:r>
              <a:rPr lang="en-US" sz="1800" b="1" dirty="0"/>
              <a:t>minutes of a meeting</a:t>
            </a:r>
            <a:r>
              <a:rPr lang="en-US" sz="1800" dirty="0"/>
              <a:t>.</a:t>
            </a:r>
          </a:p>
          <a:p>
            <a:pPr>
              <a:lnSpc>
                <a:spcPct val="100000"/>
              </a:lnSpc>
            </a:pPr>
            <a:r>
              <a:rPr lang="en-US" sz="1800" dirty="0"/>
              <a:t>In other words, these are the brief of discussions held and decisions taken at the meeting.</a:t>
            </a:r>
          </a:p>
          <a:p>
            <a:pPr marL="0" indent="0">
              <a:lnSpc>
                <a:spcPct val="100000"/>
              </a:lnSpc>
              <a:buNone/>
            </a:pPr>
            <a:r>
              <a:rPr lang="en-US" sz="1800" b="1" dirty="0"/>
              <a:t>The purpose of writing minutes is:</a:t>
            </a:r>
          </a:p>
          <a:p>
            <a:pPr marL="0" indent="0">
              <a:lnSpc>
                <a:spcPct val="100000"/>
              </a:lnSpc>
              <a:buNone/>
            </a:pPr>
            <a:r>
              <a:rPr lang="en-US" sz="1800" dirty="0"/>
              <a:t>1. To serve as the formal record of discussion.</a:t>
            </a:r>
          </a:p>
          <a:p>
            <a:pPr marL="0" indent="0">
              <a:lnSpc>
                <a:spcPct val="100000"/>
              </a:lnSpc>
              <a:buNone/>
            </a:pPr>
            <a:r>
              <a:rPr lang="en-US" sz="1800" dirty="0"/>
              <a:t>2. To serve as a background for future discussions.</a:t>
            </a:r>
          </a:p>
          <a:p>
            <a:pPr marL="0" indent="0">
              <a:lnSpc>
                <a:spcPct val="100000"/>
              </a:lnSpc>
              <a:buNone/>
            </a:pPr>
            <a:endParaRPr lang="en-US" sz="1800"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MINUTES OF MEETING</a:t>
            </a:r>
            <a:endParaRPr lang="en-US" dirty="0"/>
          </a:p>
        </p:txBody>
      </p:sp>
      <p:sp>
        <p:nvSpPr>
          <p:cNvPr id="3" name="Content Placeholder 2"/>
          <p:cNvSpPr>
            <a:spLocks noGrp="1"/>
          </p:cNvSpPr>
          <p:nvPr>
            <p:ph idx="1"/>
          </p:nvPr>
        </p:nvSpPr>
        <p:spPr/>
        <p:txBody>
          <a:bodyPr>
            <a:normAutofit/>
          </a:bodyPr>
          <a:lstStyle/>
          <a:p>
            <a:r>
              <a:rPr lang="en-US" sz="1800" b="1" dirty="0"/>
              <a:t>The minutes of a meeting must contain</a:t>
            </a:r>
            <a:r>
              <a:rPr lang="en-US" sz="1800" dirty="0"/>
              <a:t>:</a:t>
            </a:r>
          </a:p>
          <a:p>
            <a:pPr marL="0" indent="0">
              <a:buNone/>
            </a:pPr>
            <a:r>
              <a:rPr lang="en-US" sz="1800" dirty="0"/>
              <a:t>1. Date and the number of meeting.</a:t>
            </a:r>
          </a:p>
          <a:p>
            <a:pPr marL="0" indent="0">
              <a:buNone/>
            </a:pPr>
            <a:r>
              <a:rPr lang="en-US" sz="1800" dirty="0"/>
              <a:t>2. A list of name of those who attended the meeting and their contacts.</a:t>
            </a:r>
          </a:p>
          <a:p>
            <a:pPr marL="0" indent="0">
              <a:buNone/>
            </a:pPr>
            <a:r>
              <a:rPr lang="en-US" sz="1800" dirty="0"/>
              <a:t>3. A list of those who did not attend and from whom apologies were received.</a:t>
            </a:r>
          </a:p>
          <a:p>
            <a:pPr marL="0" indent="0">
              <a:buNone/>
            </a:pPr>
            <a:r>
              <a:rPr lang="en-US" sz="1800" dirty="0"/>
              <a:t>4. The record of conformation of the previous minutes and any amendments agreed to by the committee.</a:t>
            </a:r>
          </a:p>
          <a:p>
            <a:pPr marL="0" indent="0">
              <a:buNone/>
            </a:pPr>
            <a:r>
              <a:rPr lang="en-US" sz="1800" dirty="0"/>
              <a:t>5. The essential, relevant background to the topic under discussions.</a:t>
            </a:r>
          </a:p>
          <a:p>
            <a:pPr marL="0" indent="0">
              <a:buNone/>
            </a:pPr>
            <a:r>
              <a:rPr lang="en-US" sz="1800" dirty="0"/>
              <a:t>6. A clear and unambiguous record of the decision reached/resolution, and if appropriate, of those individuals/bodies responsible for taking subsequent action.</a:t>
            </a:r>
          </a:p>
          <a:p>
            <a:pPr marL="0" indent="0">
              <a:buNone/>
            </a:pPr>
            <a:r>
              <a:rPr lang="en-US" sz="1800" dirty="0"/>
              <a:t>7. Where discussion of a specific case leads to a policy issue, it is important that a separate minute be written on the policy issue.</a:t>
            </a:r>
          </a:p>
          <a:p>
            <a:pPr marL="0" indent="0">
              <a:buNone/>
            </a:pPr>
            <a:endParaRPr lang="en-US" sz="180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MINUTES OF MEETING</a:t>
            </a:r>
            <a:endParaRPr lang="en-US" dirty="0"/>
          </a:p>
        </p:txBody>
      </p:sp>
      <p:sp>
        <p:nvSpPr>
          <p:cNvPr id="3" name="Content Placeholder 2"/>
          <p:cNvSpPr>
            <a:spLocks noGrp="1"/>
          </p:cNvSpPr>
          <p:nvPr>
            <p:ph idx="1"/>
          </p:nvPr>
        </p:nvSpPr>
        <p:spPr/>
        <p:txBody>
          <a:bodyPr>
            <a:normAutofit/>
          </a:bodyPr>
          <a:lstStyle/>
          <a:p>
            <a:pPr>
              <a:lnSpc>
                <a:spcPct val="100000"/>
              </a:lnSpc>
              <a:buFont typeface="Wingdings" panose="05000000000000000000" pitchFamily="2" charset="2"/>
              <a:buChar char="Ø"/>
            </a:pPr>
            <a:r>
              <a:rPr lang="en-US" sz="1800" b="1" dirty="0"/>
              <a:t>TYPES OF MINUTES</a:t>
            </a:r>
          </a:p>
          <a:p>
            <a:pPr marL="514350" indent="-514350">
              <a:lnSpc>
                <a:spcPct val="100000"/>
              </a:lnSpc>
              <a:buAutoNum type="arabicPeriod"/>
            </a:pPr>
            <a:r>
              <a:rPr lang="en-US" sz="1800" b="1" dirty="0"/>
              <a:t>Minutes of resolutions.:  </a:t>
            </a:r>
            <a:r>
              <a:rPr lang="en-US" sz="1800" dirty="0"/>
              <a:t>In this type of minutes, only the resolutions passed at a meeting are recorded and no reference is made to any discussion preceding the resolutions.</a:t>
            </a:r>
          </a:p>
          <a:p>
            <a:pPr>
              <a:lnSpc>
                <a:spcPct val="100000"/>
              </a:lnSpc>
            </a:pPr>
            <a:r>
              <a:rPr lang="en-US" sz="1800" dirty="0"/>
              <a:t>Decision, which are within the power of the committee, are introduced by the words...............</a:t>
            </a:r>
            <a:r>
              <a:rPr lang="en-US" sz="1800" b="1" dirty="0"/>
              <a:t>‘it was resolved that............’</a:t>
            </a:r>
          </a:p>
          <a:p>
            <a:pPr>
              <a:lnSpc>
                <a:spcPct val="100000"/>
              </a:lnSpc>
            </a:pPr>
            <a:r>
              <a:rPr lang="en-US" sz="1800" dirty="0"/>
              <a:t>They can only recommend their opinion to the higher authority who can take decision. Such recommendations, which needs to be referred to an officer or others for approval, are introduced by the words...............</a:t>
            </a:r>
            <a:r>
              <a:rPr lang="en-US" sz="1800" b="1" dirty="0"/>
              <a:t>It was resolved to recommend...............’</a:t>
            </a:r>
            <a:endParaRPr lang="en-US" sz="1800" dirty="0"/>
          </a:p>
          <a:p>
            <a:pPr marL="0" indent="0">
              <a:lnSpc>
                <a:spcPct val="100000"/>
              </a:lnSpc>
              <a:buNone/>
            </a:pPr>
            <a:r>
              <a:rPr lang="en-US" sz="1800" dirty="0"/>
              <a:t>2. </a:t>
            </a:r>
            <a:r>
              <a:rPr lang="en-US" sz="1800" b="1" dirty="0"/>
              <a:t>Minutes of narration.:  </a:t>
            </a:r>
            <a:r>
              <a:rPr lang="en-US" sz="1800" dirty="0"/>
              <a:t>Minutes of narration are somewhat similar to a report. Here, in addition to the resolutions passed, a brief account of the discussion and the voting pattern is also included.</a:t>
            </a:r>
          </a:p>
          <a:p>
            <a:pPr marL="0" indent="0">
              <a:lnSpc>
                <a:spcPct val="100000"/>
              </a:lnSpc>
              <a:buNone/>
            </a:pPr>
            <a:endParaRPr lang="en-US" sz="1800" dirty="0"/>
          </a:p>
        </p:txBody>
      </p:sp>
    </p:spTree>
    <p:extLst>
      <p:ext uri="{BB962C8B-B14F-4D97-AF65-F5344CB8AC3E}">
        <p14:creationId xmlns:p14="http://schemas.microsoft.com/office/powerpoint/2010/main" val="141335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 COMMUNICATION</a:t>
            </a:r>
          </a:p>
        </p:txBody>
      </p:sp>
      <p:sp>
        <p:nvSpPr>
          <p:cNvPr id="3" name="Content Placeholder 2"/>
          <p:cNvSpPr>
            <a:spLocks noGrp="1"/>
          </p:cNvSpPr>
          <p:nvPr>
            <p:ph idx="1"/>
          </p:nvPr>
        </p:nvSpPr>
        <p:spPr/>
        <p:txBody>
          <a:bodyPr>
            <a:normAutofit fontScale="92500"/>
          </a:bodyPr>
          <a:lstStyle/>
          <a:p>
            <a:r>
              <a:rPr lang="en-US" dirty="0"/>
              <a:t>Lateral communication refers to </a:t>
            </a:r>
            <a:r>
              <a:rPr lang="en-US" b="1" dirty="0"/>
              <a:t>sharing information, ideas, feelings, or concerns between peers within an organization or coworkers of about the same level regarding their tasks</a:t>
            </a:r>
          </a:p>
          <a:p>
            <a:r>
              <a:rPr lang="en-US" b="1" dirty="0"/>
              <a:t>What is a medium in communication?</a:t>
            </a:r>
          </a:p>
          <a:p>
            <a:pPr>
              <a:buFont typeface="Arial" panose="020B0604020202020204" pitchFamily="34" charset="0"/>
              <a:buChar char="•"/>
            </a:pPr>
            <a:r>
              <a:rPr lang="en-US" b="1" dirty="0"/>
              <a:t>A medium in communication </a:t>
            </a:r>
            <a:r>
              <a:rPr lang="en-US" dirty="0"/>
              <a:t>is a system or channel through which a speaker or writer addresses their audience. </a:t>
            </a:r>
          </a:p>
          <a:p>
            <a:pPr>
              <a:buFont typeface="Arial" panose="020B0604020202020204" pitchFamily="34" charset="0"/>
              <a:buChar char="•"/>
            </a:pPr>
            <a:r>
              <a:rPr lang="en-US" dirty="0"/>
              <a:t>It's an outlet that a sender uses to express meaning to their audience, and it can include written, verbal or nonverbal elements.</a:t>
            </a:r>
          </a:p>
          <a:p>
            <a:pPr>
              <a:buFont typeface="Arial" panose="020B0604020202020204" pitchFamily="34" charset="0"/>
              <a:buChar char="•"/>
            </a:pPr>
            <a:r>
              <a:rPr lang="en-US" dirty="0"/>
              <a:t>A communication medium can either be virtual or physical.</a:t>
            </a:r>
          </a:p>
          <a:p>
            <a:endParaRPr lang="en-US" dirty="0"/>
          </a:p>
          <a:p>
            <a:endParaRPr lang="en-US" dirty="0"/>
          </a:p>
        </p:txBody>
      </p:sp>
    </p:spTree>
    <p:extLst>
      <p:ext uri="{BB962C8B-B14F-4D97-AF65-F5344CB8AC3E}">
        <p14:creationId xmlns:p14="http://schemas.microsoft.com/office/powerpoint/2010/main" val="198440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304801"/>
            <a:ext cx="9782801" cy="609600"/>
          </a:xfrm>
        </p:spPr>
        <p:txBody>
          <a:bodyPr/>
          <a:lstStyle/>
          <a:p>
            <a:r>
              <a:rPr lang="en-US" b="1" dirty="0"/>
              <a:t>Types of communication mediums</a:t>
            </a:r>
            <a:endParaRPr lang="en-US" dirty="0"/>
          </a:p>
        </p:txBody>
      </p:sp>
      <p:sp>
        <p:nvSpPr>
          <p:cNvPr id="3" name="Content Placeholder 2"/>
          <p:cNvSpPr>
            <a:spLocks noGrp="1"/>
          </p:cNvSpPr>
          <p:nvPr>
            <p:ph idx="1"/>
          </p:nvPr>
        </p:nvSpPr>
        <p:spPr>
          <a:xfrm>
            <a:off x="1593436" y="1066800"/>
            <a:ext cx="9782801" cy="5257799"/>
          </a:xfrm>
        </p:spPr>
        <p:txBody>
          <a:bodyPr>
            <a:normAutofit/>
          </a:bodyPr>
          <a:lstStyle/>
          <a:p>
            <a:pPr marL="0" indent="0">
              <a:lnSpc>
                <a:spcPct val="100000"/>
              </a:lnSpc>
              <a:buNone/>
            </a:pPr>
            <a:r>
              <a:rPr lang="en-US" sz="1800" b="1" dirty="0"/>
              <a:t>1. Face-to-face communication</a:t>
            </a:r>
          </a:p>
          <a:p>
            <a:pPr>
              <a:lnSpc>
                <a:spcPct val="100000"/>
              </a:lnSpc>
            </a:pPr>
            <a:r>
              <a:rPr lang="en-US" sz="1800" dirty="0"/>
              <a:t>One of the most common types of communication in the workplace is face-to-face communication. This involves direct communication between two or more people, usually in conversation with one another. It can also include </a:t>
            </a:r>
            <a:r>
              <a:rPr lang="en-US" sz="1800" dirty="0" err="1"/>
              <a:t>nonconversational</a:t>
            </a:r>
            <a:r>
              <a:rPr lang="en-US" sz="1800" dirty="0"/>
              <a:t>, in-person communication, like a speaker presenting at a conference with an audience of professionals.</a:t>
            </a:r>
          </a:p>
          <a:p>
            <a:pPr marL="0" indent="0">
              <a:lnSpc>
                <a:spcPct val="100000"/>
              </a:lnSpc>
              <a:buNone/>
            </a:pPr>
            <a:r>
              <a:rPr lang="en-US" sz="1800" b="1" dirty="0"/>
              <a:t>2. Virtual remote communication</a:t>
            </a:r>
          </a:p>
          <a:p>
            <a:pPr>
              <a:lnSpc>
                <a:spcPct val="100000"/>
              </a:lnSpc>
            </a:pPr>
            <a:r>
              <a:rPr lang="en-US" sz="1800" dirty="0"/>
              <a:t>Remote communication typically involves the use of technology to send a message to someone operating in another location.</a:t>
            </a:r>
          </a:p>
          <a:p>
            <a:pPr marL="0" indent="0">
              <a:lnSpc>
                <a:spcPct val="100000"/>
              </a:lnSpc>
              <a:buNone/>
            </a:pPr>
            <a:r>
              <a:rPr lang="en-US" sz="1800" b="1" dirty="0"/>
              <a:t>3. Written communication</a:t>
            </a:r>
          </a:p>
          <a:p>
            <a:pPr>
              <a:lnSpc>
                <a:spcPct val="100000"/>
              </a:lnSpc>
            </a:pPr>
            <a:r>
              <a:rPr lang="en-US" sz="1800" dirty="0"/>
              <a:t>Although less common due to technological advancements, written communication can still play an important role in the workplace. </a:t>
            </a:r>
          </a:p>
          <a:p>
            <a:pPr>
              <a:lnSpc>
                <a:spcPct val="100000"/>
              </a:lnSpc>
            </a:pPr>
            <a:r>
              <a:rPr lang="en-US" sz="1800" dirty="0"/>
              <a:t>This form of communication involves physically written notes, letters and memos. Written communication may either be formal or informal, depending on its context.</a:t>
            </a:r>
          </a:p>
          <a:p>
            <a:pPr>
              <a:lnSpc>
                <a:spcPct val="100000"/>
              </a:lnSpc>
            </a:pPr>
            <a:endParaRPr lang="en-US" sz="1800" dirty="0"/>
          </a:p>
          <a:p>
            <a:pPr>
              <a:lnSpc>
                <a:spcPct val="100000"/>
              </a:lnSpc>
            </a:pPr>
            <a:endParaRPr lang="en-US" sz="1800" dirty="0"/>
          </a:p>
          <a:p>
            <a:pPr>
              <a:lnSpc>
                <a:spcPct val="100000"/>
              </a:lnSpc>
            </a:pPr>
            <a:endParaRPr lang="en-US" sz="1800" dirty="0"/>
          </a:p>
        </p:txBody>
      </p:sp>
    </p:spTree>
    <p:extLst>
      <p:ext uri="{BB962C8B-B14F-4D97-AF65-F5344CB8AC3E}">
        <p14:creationId xmlns:p14="http://schemas.microsoft.com/office/powerpoint/2010/main" val="176075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r>
              <a:rPr lang="en-US" b="1" dirty="0"/>
              <a:t>Types of communication mediums</a:t>
            </a:r>
            <a:endParaRPr lang="en-US" dirty="0"/>
          </a:p>
        </p:txBody>
      </p:sp>
      <p:sp>
        <p:nvSpPr>
          <p:cNvPr id="3" name="Content Placeholder 2"/>
          <p:cNvSpPr>
            <a:spLocks noGrp="1"/>
          </p:cNvSpPr>
          <p:nvPr>
            <p:ph idx="1"/>
          </p:nvPr>
        </p:nvSpPr>
        <p:spPr>
          <a:xfrm>
            <a:off x="1593436" y="1295400"/>
            <a:ext cx="9782801" cy="5181600"/>
          </a:xfrm>
        </p:spPr>
        <p:txBody>
          <a:bodyPr>
            <a:normAutofit fontScale="92500" lnSpcReduction="10000"/>
          </a:bodyPr>
          <a:lstStyle/>
          <a:p>
            <a:pPr marL="0" indent="0">
              <a:buNone/>
            </a:pPr>
            <a:r>
              <a:rPr lang="en-US" sz="1800" b="1" dirty="0"/>
              <a:t>4. Social media communication</a:t>
            </a:r>
          </a:p>
          <a:p>
            <a:r>
              <a:rPr lang="en-US" sz="1800" dirty="0"/>
              <a:t>Social media communication in the workplace is more commonly used to promote messages to external consumers rather than internal employees.</a:t>
            </a:r>
          </a:p>
          <a:p>
            <a:pPr marL="0" indent="0">
              <a:buNone/>
            </a:pPr>
            <a:r>
              <a:rPr lang="en-US" sz="1800" b="1" dirty="0"/>
              <a:t>5. Nonverbal communication</a:t>
            </a:r>
          </a:p>
          <a:p>
            <a:r>
              <a:rPr lang="en-US" sz="1800" dirty="0"/>
              <a:t>In addition to spoken and written communication, nonverbal cues can help you express your message to your audience. Being aware of how nonverbal cues like tone and gestures affect your communication can help you use these elements to better express yourself to your listeners.</a:t>
            </a:r>
          </a:p>
          <a:p>
            <a:pPr>
              <a:buFont typeface="Wingdings" panose="05000000000000000000" pitchFamily="2" charset="2"/>
              <a:buChar char="Ø"/>
            </a:pPr>
            <a:r>
              <a:rPr lang="en-US" sz="1800" b="1" dirty="0"/>
              <a:t>Tips for choosing a medium</a:t>
            </a:r>
          </a:p>
          <a:p>
            <a:pPr marL="0" indent="0">
              <a:buNone/>
            </a:pPr>
            <a:r>
              <a:rPr lang="en-US" sz="1800" b="1" dirty="0"/>
              <a:t>Urgency</a:t>
            </a:r>
          </a:p>
          <a:p>
            <a:pPr marL="0" indent="0">
              <a:buNone/>
            </a:pPr>
            <a:r>
              <a:rPr lang="en-US" sz="1800" b="1" dirty="0"/>
              <a:t>Formality</a:t>
            </a:r>
          </a:p>
          <a:p>
            <a:pPr marL="0" indent="0">
              <a:buNone/>
            </a:pPr>
            <a:r>
              <a:rPr lang="en-US" sz="1800" b="1" dirty="0"/>
              <a:t>Purpose</a:t>
            </a:r>
          </a:p>
          <a:p>
            <a:pPr marL="0" indent="0">
              <a:buNone/>
            </a:pPr>
            <a:r>
              <a:rPr lang="en-US" sz="1800" b="1" dirty="0"/>
              <a:t>Relationship</a:t>
            </a:r>
          </a:p>
          <a:p>
            <a:pPr marL="0" indent="0">
              <a:buNone/>
            </a:pPr>
            <a:r>
              <a:rPr lang="en-US" sz="1800" b="1" dirty="0"/>
              <a:t>Accessibility</a:t>
            </a:r>
          </a:p>
          <a:p>
            <a:pPr marL="0" indent="0">
              <a:buNone/>
            </a:pPr>
            <a:r>
              <a:rPr lang="en-US" sz="1800" b="1" dirty="0"/>
              <a:t>Information type</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100861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THANKS FOR YOUR TIME</a:t>
            </a:r>
          </a:p>
        </p:txBody>
      </p:sp>
    </p:spTree>
    <p:extLst>
      <p:ext uri="{BB962C8B-B14F-4D97-AF65-F5344CB8AC3E}">
        <p14:creationId xmlns:p14="http://schemas.microsoft.com/office/powerpoint/2010/main" val="378975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REPORT WRITING</a:t>
            </a:r>
          </a:p>
        </p:txBody>
      </p:sp>
      <p:sp>
        <p:nvSpPr>
          <p:cNvPr id="14" name="Content Placeholder 13"/>
          <p:cNvSpPr>
            <a:spLocks noGrp="1"/>
          </p:cNvSpPr>
          <p:nvPr>
            <p:ph idx="1"/>
          </p:nvPr>
        </p:nvSpPr>
        <p:spPr/>
        <p:txBody>
          <a:bodyPr>
            <a:normAutofit lnSpcReduction="10000"/>
          </a:bodyPr>
          <a:lstStyle/>
          <a:p>
            <a:r>
              <a:rPr lang="en-US" dirty="0"/>
              <a:t>A report is a form of systematic presentation of information relating to an event, progress of action or some business activity.</a:t>
            </a:r>
          </a:p>
          <a:p>
            <a:r>
              <a:rPr lang="en-US" dirty="0"/>
              <a:t>A report is a basic management tool used in decision-making. </a:t>
            </a:r>
          </a:p>
          <a:p>
            <a:r>
              <a:rPr lang="en-US" dirty="0"/>
              <a:t>A report carries information from someone who has it someone who need it.</a:t>
            </a:r>
          </a:p>
          <a:p>
            <a:pPr marL="0" indent="0">
              <a:buNone/>
            </a:pPr>
            <a:r>
              <a:rPr lang="en-US" b="1" dirty="0"/>
              <a:t>ORAL AND WRITTEN REPORTS</a:t>
            </a:r>
          </a:p>
          <a:p>
            <a:r>
              <a:rPr lang="en-US" dirty="0"/>
              <a:t>An oral report is simple and easy to present. It may consist in the communication of an impression or an observation.</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pPr algn="ctr"/>
            <a:r>
              <a:rPr lang="en-US" dirty="0"/>
              <a:t>REPORT WRITING</a:t>
            </a:r>
          </a:p>
        </p:txBody>
      </p:sp>
      <p:sp>
        <p:nvSpPr>
          <p:cNvPr id="3" name="Content Placeholder 2"/>
          <p:cNvSpPr>
            <a:spLocks noGrp="1"/>
          </p:cNvSpPr>
          <p:nvPr>
            <p:ph idx="1"/>
          </p:nvPr>
        </p:nvSpPr>
        <p:spPr>
          <a:xfrm>
            <a:off x="1593436" y="1295400"/>
            <a:ext cx="9782801" cy="5181600"/>
          </a:xfrm>
        </p:spPr>
        <p:txBody>
          <a:bodyPr>
            <a:normAutofit fontScale="62500" lnSpcReduction="20000"/>
          </a:bodyPr>
          <a:lstStyle/>
          <a:p>
            <a:pPr>
              <a:lnSpc>
                <a:spcPct val="120000"/>
              </a:lnSpc>
              <a:buFont typeface="Wingdings" panose="05000000000000000000" pitchFamily="2" charset="2"/>
              <a:buChar char="v"/>
            </a:pPr>
            <a:r>
              <a:rPr lang="en-US" dirty="0"/>
              <a:t>Types of Business Reports</a:t>
            </a:r>
          </a:p>
          <a:p>
            <a:pPr marL="0" indent="0">
              <a:lnSpc>
                <a:spcPct val="120000"/>
              </a:lnSpc>
              <a:buNone/>
            </a:pPr>
            <a:r>
              <a:rPr lang="en-US" dirty="0"/>
              <a:t>On the basis of legal formalities</a:t>
            </a:r>
          </a:p>
          <a:p>
            <a:pPr marL="0" indent="0">
              <a:lnSpc>
                <a:spcPct val="120000"/>
              </a:lnSpc>
              <a:buNone/>
            </a:pPr>
            <a:r>
              <a:rPr lang="en-US" b="1" dirty="0"/>
              <a:t>1. Informal reports: </a:t>
            </a:r>
            <a:r>
              <a:rPr lang="en-US" dirty="0"/>
              <a:t>It is written in the form of a letter from one person to another. Informal reports typically do not follow any prescribed form or procedure. They do not have any uniform structure. They are prepared according to the convenience and requirements of the organization. These reports may be informative or recommendatory.</a:t>
            </a:r>
          </a:p>
          <a:p>
            <a:pPr marL="0" indent="0">
              <a:lnSpc>
                <a:spcPct val="120000"/>
              </a:lnSpc>
              <a:buNone/>
            </a:pPr>
            <a:r>
              <a:rPr lang="en-US" b="1" dirty="0"/>
              <a:t>2. Formal reports: </a:t>
            </a:r>
            <a:r>
              <a:rPr lang="en-US" dirty="0"/>
              <a:t>A formal report is one which is prepared in a prescribed form and is presented according to an stablished procedure to a prescribed authority.</a:t>
            </a:r>
          </a:p>
          <a:p>
            <a:pPr>
              <a:lnSpc>
                <a:spcPct val="120000"/>
              </a:lnSpc>
            </a:pPr>
            <a:r>
              <a:rPr lang="en-US" dirty="0"/>
              <a:t>• </a:t>
            </a:r>
            <a:r>
              <a:rPr lang="en-US" b="1" dirty="0"/>
              <a:t>Statutory: </a:t>
            </a:r>
            <a:r>
              <a:rPr lang="en-US" dirty="0"/>
              <a:t>A report prepared according to the form &amp; procedure laid down by law is called statutory report.</a:t>
            </a:r>
          </a:p>
          <a:p>
            <a:pPr>
              <a:lnSpc>
                <a:spcPct val="120000"/>
              </a:lnSpc>
            </a:pPr>
            <a:r>
              <a:rPr lang="en-US" dirty="0"/>
              <a:t>• </a:t>
            </a:r>
            <a:r>
              <a:rPr lang="en-US" b="1" dirty="0"/>
              <a:t>Non-statutory: </a:t>
            </a:r>
            <a:r>
              <a:rPr lang="en-US" dirty="0"/>
              <a:t>Formal reports which are not required under any law but which are prepared to help management in framing policies or taking other important decision are called non-statutory report.</a:t>
            </a: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lstStyle/>
          <a:p>
            <a:pPr algn="ctr"/>
            <a:r>
              <a:rPr lang="en-US" dirty="0"/>
              <a:t>REPORT WRITING</a:t>
            </a:r>
          </a:p>
        </p:txBody>
      </p:sp>
      <p:sp>
        <p:nvSpPr>
          <p:cNvPr id="7" name="Content Placeholder 6"/>
          <p:cNvSpPr>
            <a:spLocks noGrp="1"/>
          </p:cNvSpPr>
          <p:nvPr>
            <p:ph idx="1"/>
          </p:nvPr>
        </p:nvSpPr>
        <p:spPr>
          <a:xfrm>
            <a:off x="1593436" y="1143000"/>
            <a:ext cx="9782801" cy="5029200"/>
          </a:xfrm>
        </p:spPr>
        <p:txBody>
          <a:bodyPr>
            <a:normAutofit fontScale="70000" lnSpcReduction="20000"/>
          </a:bodyPr>
          <a:lstStyle/>
          <a:p>
            <a:pPr>
              <a:lnSpc>
                <a:spcPct val="120000"/>
              </a:lnSpc>
            </a:pPr>
            <a:r>
              <a:rPr lang="en-US" dirty="0"/>
              <a:t>On the basis of the frequency of issue, a report can be periodic or special. </a:t>
            </a:r>
          </a:p>
          <a:p>
            <a:pPr marL="514350" indent="-514350">
              <a:lnSpc>
                <a:spcPct val="120000"/>
              </a:lnSpc>
              <a:buAutoNum type="arabicPeriod"/>
            </a:pPr>
            <a:r>
              <a:rPr lang="en-US" b="1" dirty="0"/>
              <a:t>Periodic or routine reports: </a:t>
            </a:r>
            <a:r>
              <a:rPr lang="en-US" dirty="0"/>
              <a:t>They are prepared and presented at regular prescribed intervals in the usual routine of business. They may be submitted daily. Branch Manager of banks submits periodic reports to the Head office on the quantum of business transacted during a particular period.</a:t>
            </a:r>
          </a:p>
          <a:p>
            <a:pPr marL="0" indent="0">
              <a:lnSpc>
                <a:spcPct val="120000"/>
              </a:lnSpc>
              <a:buNone/>
            </a:pPr>
            <a:r>
              <a:rPr lang="en-US" b="1" dirty="0"/>
              <a:t>2. Special reports: </a:t>
            </a:r>
            <a:r>
              <a:rPr lang="en-US" dirty="0"/>
              <a:t>They are related to a single occasion or situation. Reports on the desirability of opening a new branch or on the unrest among staff in a particular branch are special reports. Special reports deal with non- </a:t>
            </a:r>
            <a:r>
              <a:rPr lang="en-US" dirty="0" err="1"/>
              <a:t>ecurrent</a:t>
            </a:r>
            <a:r>
              <a:rPr lang="en-US" dirty="0"/>
              <a:t> problems.</a:t>
            </a:r>
          </a:p>
          <a:p>
            <a:pPr>
              <a:lnSpc>
                <a:spcPct val="120000"/>
              </a:lnSpc>
              <a:buFont typeface="Wingdings" panose="05000000000000000000" pitchFamily="2" charset="2"/>
              <a:buChar char="Ø"/>
            </a:pPr>
            <a:r>
              <a:rPr lang="en-US" dirty="0"/>
              <a:t>Characteristics and Purpose of a Good Report</a:t>
            </a:r>
          </a:p>
          <a:p>
            <a:pPr>
              <a:lnSpc>
                <a:spcPct val="120000"/>
              </a:lnSpc>
            </a:pPr>
            <a:r>
              <a:rPr lang="en-US" dirty="0"/>
              <a:t>Characteristics of a good report</a:t>
            </a:r>
          </a:p>
          <a:p>
            <a:pPr>
              <a:lnSpc>
                <a:spcPct val="120000"/>
              </a:lnSpc>
            </a:pPr>
            <a:r>
              <a:rPr lang="en-US" dirty="0"/>
              <a:t>• Precise and brief • Accuracy • Clarity • Relevant • Reader-oriented</a:t>
            </a: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lstStyle/>
          <a:p>
            <a:pPr algn="ctr"/>
            <a:r>
              <a:rPr lang="en-US" dirty="0"/>
              <a:t>REPORT WRITING</a:t>
            </a:r>
          </a:p>
        </p:txBody>
      </p:sp>
      <p:sp>
        <p:nvSpPr>
          <p:cNvPr id="3" name="Content Placeholder 2"/>
          <p:cNvSpPr>
            <a:spLocks noGrp="1"/>
          </p:cNvSpPr>
          <p:nvPr>
            <p:ph idx="1"/>
          </p:nvPr>
        </p:nvSpPr>
        <p:spPr>
          <a:xfrm>
            <a:off x="1593436" y="1219200"/>
            <a:ext cx="9782801" cy="4953000"/>
          </a:xfrm>
        </p:spPr>
        <p:txBody>
          <a:bodyPr/>
          <a:lstStyle/>
          <a:p>
            <a:r>
              <a:rPr lang="en-US" b="1" dirty="0"/>
              <a:t>PURPOSE OF BUSINESS REPORT</a:t>
            </a:r>
          </a:p>
          <a:p>
            <a:pPr marL="0" indent="0">
              <a:buNone/>
            </a:pPr>
            <a:r>
              <a:rPr lang="en-US" dirty="0"/>
              <a:t>1. It presents factual information to management.</a:t>
            </a:r>
          </a:p>
          <a:p>
            <a:pPr marL="0" indent="0">
              <a:buNone/>
            </a:pPr>
            <a:r>
              <a:rPr lang="en-US" dirty="0"/>
              <a:t>2. It records fact and results of investigation or survey for future references.</a:t>
            </a:r>
          </a:p>
          <a:p>
            <a:pPr marL="0" indent="0">
              <a:buNone/>
            </a:pPr>
            <a:r>
              <a:rPr lang="en-US" dirty="0"/>
              <a:t>3. It provides useful information to shareholders, customers, creditors and general public.</a:t>
            </a:r>
          </a:p>
          <a:p>
            <a:pPr marL="0" indent="0">
              <a:buNone/>
            </a:pPr>
            <a:r>
              <a:rPr lang="en-US" dirty="0"/>
              <a:t>4. It makes recommendation for future use.</a:t>
            </a:r>
          </a:p>
          <a:p>
            <a:pPr marL="0" indent="0">
              <a:buNone/>
            </a:pPr>
            <a:endParaRPr lang="en-US"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MEETINGS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1800" b="1" dirty="0"/>
              <a:t>Meaning, Objectives and Types of Meeting</a:t>
            </a:r>
          </a:p>
          <a:p>
            <a:pPr marL="0" indent="0">
              <a:buNone/>
            </a:pPr>
            <a:r>
              <a:rPr lang="en-US" sz="1800" b="1" dirty="0"/>
              <a:t>WHAT IS A MEETING?</a:t>
            </a:r>
          </a:p>
          <a:p>
            <a:r>
              <a:rPr lang="en-US" sz="1800" dirty="0"/>
              <a:t>A meeting is get-together of a group of persons to discuss ways and means to deal with a specific time bound task assigned. </a:t>
            </a:r>
          </a:p>
          <a:p>
            <a:r>
              <a:rPr lang="en-US" sz="1800" dirty="0"/>
              <a:t>The members of the group share common experience, common concern and common interest.</a:t>
            </a:r>
          </a:p>
          <a:p>
            <a:r>
              <a:rPr lang="en-US" sz="1800" dirty="0"/>
              <a:t>A meeting is formally arranged gathering for the purpose of discussing an issue concerning a large number of persons.</a:t>
            </a:r>
          </a:p>
          <a:p>
            <a:pPr marL="0" indent="0">
              <a:buNone/>
            </a:pPr>
            <a:r>
              <a:rPr lang="en-US" sz="1800" b="1" dirty="0"/>
              <a:t>OBJECTIVES OF MEETING</a:t>
            </a:r>
          </a:p>
          <a:p>
            <a:pPr marL="0" indent="0">
              <a:buNone/>
            </a:pPr>
            <a:r>
              <a:rPr lang="en-US" sz="1800" dirty="0"/>
              <a:t>A meeting may have any of the following objectives:</a:t>
            </a:r>
          </a:p>
          <a:p>
            <a:pPr marL="0" indent="0">
              <a:buNone/>
            </a:pPr>
            <a:r>
              <a:rPr lang="en-US" sz="1800" dirty="0"/>
              <a:t>• To inform and explain the information to the members.</a:t>
            </a:r>
          </a:p>
          <a:p>
            <a:pPr marL="0" indent="0">
              <a:buNone/>
            </a:pPr>
            <a:r>
              <a:rPr lang="en-US" sz="1800" dirty="0"/>
              <a:t>• To understand the situation.</a:t>
            </a:r>
          </a:p>
          <a:p>
            <a:pPr marL="0" indent="0">
              <a:buNone/>
            </a:pPr>
            <a:r>
              <a:rPr lang="en-US" sz="1800" dirty="0"/>
              <a:t>• To get feedback from the members.</a:t>
            </a:r>
            <a:endParaRPr lang="en-US" sz="1800" b="1"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pPr algn="ctr"/>
            <a:r>
              <a:rPr lang="en-US" dirty="0"/>
              <a:t>MEETINGS</a:t>
            </a:r>
          </a:p>
        </p:txBody>
      </p:sp>
      <p:sp>
        <p:nvSpPr>
          <p:cNvPr id="3" name="Content Placeholder 2"/>
          <p:cNvSpPr>
            <a:spLocks noGrp="1"/>
          </p:cNvSpPr>
          <p:nvPr>
            <p:ph idx="1"/>
          </p:nvPr>
        </p:nvSpPr>
        <p:spPr>
          <a:xfrm>
            <a:off x="1593436" y="1371600"/>
            <a:ext cx="9782801" cy="5105399"/>
          </a:xfrm>
        </p:spPr>
        <p:txBody>
          <a:bodyPr>
            <a:normAutofit fontScale="92500" lnSpcReduction="10000"/>
          </a:bodyPr>
          <a:lstStyle/>
          <a:p>
            <a:pPr marL="0" indent="0">
              <a:buNone/>
            </a:pPr>
            <a:r>
              <a:rPr lang="en-US" sz="1800" dirty="0"/>
              <a:t>• To exchange ideas and experience among the members.</a:t>
            </a:r>
          </a:p>
          <a:p>
            <a:pPr marL="0" indent="0">
              <a:buNone/>
            </a:pPr>
            <a:r>
              <a:rPr lang="en-US" sz="1800" dirty="0"/>
              <a:t>• To persuade members to accept changes.</a:t>
            </a:r>
          </a:p>
          <a:p>
            <a:pPr marL="0" indent="0">
              <a:buNone/>
            </a:pPr>
            <a:r>
              <a:rPr lang="en-US" sz="1800" dirty="0"/>
              <a:t>• To resolve conflicts and confusions.</a:t>
            </a:r>
          </a:p>
          <a:p>
            <a:pPr marL="0" indent="0">
              <a:buNone/>
            </a:pPr>
            <a:r>
              <a:rPr lang="en-US" sz="1800" dirty="0"/>
              <a:t>• To take decisions of matters affecting the group or the organization.</a:t>
            </a:r>
          </a:p>
          <a:p>
            <a:pPr marL="0" indent="0">
              <a:buNone/>
            </a:pPr>
            <a:r>
              <a:rPr lang="en-US" sz="1800" dirty="0"/>
              <a:t>• To generate a positive attitude among the participants.</a:t>
            </a:r>
          </a:p>
          <a:p>
            <a:pPr>
              <a:buFont typeface="Wingdings" panose="05000000000000000000" pitchFamily="2" charset="2"/>
              <a:buChar char="Ø"/>
            </a:pPr>
            <a:r>
              <a:rPr lang="en-US" sz="1800" b="1" dirty="0"/>
              <a:t>TYPES OF MEETING</a:t>
            </a:r>
          </a:p>
          <a:p>
            <a:pPr marL="0" indent="0">
              <a:buNone/>
            </a:pPr>
            <a:r>
              <a:rPr lang="en-US" sz="1800" dirty="0"/>
              <a:t>❖ </a:t>
            </a:r>
            <a:r>
              <a:rPr lang="en-US" sz="1800" b="1" dirty="0"/>
              <a:t>On the basis of function:</a:t>
            </a:r>
          </a:p>
          <a:p>
            <a:r>
              <a:rPr lang="en-US" sz="1800" b="1" dirty="0"/>
              <a:t>1. For giving information: </a:t>
            </a:r>
            <a:r>
              <a:rPr lang="en-US" sz="1800" dirty="0"/>
              <a:t>This type of meetings is conducted for sharing </a:t>
            </a:r>
            <a:r>
              <a:rPr lang="en-US" sz="1800"/>
              <a:t>information and gathering </a:t>
            </a:r>
            <a:r>
              <a:rPr lang="en-US" sz="1800" dirty="0"/>
              <a:t>views and opinions of the participants or members on that information.</a:t>
            </a:r>
          </a:p>
          <a:p>
            <a:r>
              <a:rPr lang="en-US" sz="1800" b="1" dirty="0"/>
              <a:t>2. For consultation: </a:t>
            </a:r>
            <a:r>
              <a:rPr lang="en-US" sz="1800" dirty="0"/>
              <a:t>The consultative meetings are held to consult the members for their</a:t>
            </a:r>
          </a:p>
          <a:p>
            <a:r>
              <a:rPr lang="en-US" sz="1800" dirty="0"/>
              <a:t>views and opinions to reach an effective decision.</a:t>
            </a:r>
          </a:p>
          <a:p>
            <a:pPr>
              <a:lnSpc>
                <a:spcPct val="120000"/>
              </a:lnSpc>
            </a:pPr>
            <a:r>
              <a:rPr lang="en-US" sz="1800" b="1" dirty="0"/>
              <a:t>3. For execution of ideas: </a:t>
            </a:r>
            <a:r>
              <a:rPr lang="en-US" sz="1800" dirty="0"/>
              <a:t>This type of meetings is held to gather new ideas or suggestions for the execution of a task. When the cooperation of the members is required for the effective dealing with a task such meetings are held.</a:t>
            </a: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pPr algn="ctr"/>
            <a:r>
              <a:rPr lang="en-US" dirty="0"/>
              <a:t>MEETINGS</a:t>
            </a:r>
          </a:p>
        </p:txBody>
      </p:sp>
      <p:sp>
        <p:nvSpPr>
          <p:cNvPr id="3" name="Content Placeholder 2"/>
          <p:cNvSpPr>
            <a:spLocks noGrp="1"/>
          </p:cNvSpPr>
          <p:nvPr>
            <p:ph idx="1"/>
          </p:nvPr>
        </p:nvSpPr>
        <p:spPr>
          <a:xfrm>
            <a:off x="1593436" y="1143000"/>
            <a:ext cx="9782801" cy="5029200"/>
          </a:xfrm>
        </p:spPr>
        <p:txBody>
          <a:bodyPr>
            <a:noAutofit/>
          </a:bodyPr>
          <a:lstStyle/>
          <a:p>
            <a:pPr marL="0" indent="0">
              <a:buNone/>
            </a:pPr>
            <a:r>
              <a:rPr lang="en-US" sz="1600" dirty="0"/>
              <a:t>❖ </a:t>
            </a:r>
            <a:r>
              <a:rPr lang="en-US" sz="1600" b="1" dirty="0"/>
              <a:t>On the basis of their formality:</a:t>
            </a:r>
          </a:p>
          <a:p>
            <a:pPr marL="0" indent="0">
              <a:buNone/>
            </a:pPr>
            <a:r>
              <a:rPr lang="en-US" sz="1600" b="1" dirty="0"/>
              <a:t>1. Structured meeting: </a:t>
            </a:r>
            <a:r>
              <a:rPr lang="en-US" sz="1600" dirty="0"/>
              <a:t>Like parliament, state assemblies, company shareholder’s meetings, management-union negotiations, university senate, councils and executives bodies.</a:t>
            </a:r>
          </a:p>
          <a:p>
            <a:pPr marL="0" indent="0">
              <a:buNone/>
            </a:pPr>
            <a:r>
              <a:rPr lang="en-US" sz="1600" b="1" dirty="0"/>
              <a:t>2. Semi-structured meeting: </a:t>
            </a:r>
            <a:r>
              <a:rPr lang="en-US" sz="1600" dirty="0"/>
              <a:t>Like committees, managing councils and general bodies of voluntary organizations, briefing sessions, advisory bodies and management meetings.</a:t>
            </a:r>
          </a:p>
          <a:p>
            <a:pPr marL="0" indent="0">
              <a:buNone/>
            </a:pPr>
            <a:r>
              <a:rPr lang="en-US" sz="1600" b="1" dirty="0"/>
              <a:t>3. Unstructured meeting: </a:t>
            </a:r>
            <a:r>
              <a:rPr lang="en-US" sz="1600" dirty="0"/>
              <a:t>Like group discussions, ad hoc meetings of task groups and brainstorming sessions.</a:t>
            </a:r>
          </a:p>
          <a:p>
            <a:pPr>
              <a:buFont typeface="Wingdings" panose="05000000000000000000" pitchFamily="2" charset="2"/>
              <a:buChar char="Ø"/>
            </a:pPr>
            <a:r>
              <a:rPr lang="en-US" sz="1600" b="1" dirty="0"/>
              <a:t>Procedure of Convening A Meeting</a:t>
            </a:r>
          </a:p>
          <a:p>
            <a:r>
              <a:rPr lang="en-US" sz="1600" dirty="0"/>
              <a:t>A meeting is to be properly held only when notice of meeting is served to the concerned persons. </a:t>
            </a:r>
          </a:p>
          <a:p>
            <a:r>
              <a:rPr lang="en-US" sz="1600" dirty="0"/>
              <a:t>The notice informs the members as to </a:t>
            </a:r>
            <a:r>
              <a:rPr lang="en-US" sz="1600" b="1" dirty="0"/>
              <a:t>the date, time and place </a:t>
            </a:r>
            <a:r>
              <a:rPr lang="en-US" sz="1600" dirty="0"/>
              <a:t>of the meeting, </a:t>
            </a:r>
            <a:r>
              <a:rPr lang="en-US" sz="1600" b="1" dirty="0"/>
              <a:t>the issue to be discussed </a:t>
            </a:r>
            <a:r>
              <a:rPr lang="en-US" sz="1600" dirty="0"/>
              <a:t>in the meeting and if possible, </a:t>
            </a:r>
            <a:r>
              <a:rPr lang="en-US" sz="1600" b="1" dirty="0"/>
              <a:t>respective contribution expected</a:t>
            </a:r>
            <a:r>
              <a:rPr lang="en-US" sz="1600" dirty="0"/>
              <a:t> from different participants of the meeting.</a:t>
            </a:r>
          </a:p>
          <a:p>
            <a:pPr marL="0" indent="0">
              <a:buNone/>
            </a:pPr>
            <a:r>
              <a:rPr lang="en-US" sz="1600" b="1" dirty="0"/>
              <a:t>AGENDA</a:t>
            </a:r>
          </a:p>
          <a:p>
            <a:r>
              <a:rPr lang="en-US" sz="1600" dirty="0"/>
              <a:t>An agenda is a list of topics covered in a meeting. A well prepared agenda will assist Chairperson in directing the business of the meeting and ensuring that decisions are reached in an efficient manner.</a:t>
            </a:r>
            <a:endParaRPr lang="en-US" sz="1600" b="1"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pPr algn="ctr"/>
            <a:r>
              <a:rPr lang="en-US" dirty="0"/>
              <a:t>MEETINGS</a:t>
            </a:r>
          </a:p>
        </p:txBody>
      </p:sp>
      <p:sp>
        <p:nvSpPr>
          <p:cNvPr id="3" name="Content Placeholder 2"/>
          <p:cNvSpPr>
            <a:spLocks noGrp="1"/>
          </p:cNvSpPr>
          <p:nvPr>
            <p:ph idx="1"/>
          </p:nvPr>
        </p:nvSpPr>
        <p:spPr>
          <a:xfrm>
            <a:off x="1593436" y="1143000"/>
            <a:ext cx="9782801" cy="5257800"/>
          </a:xfrm>
        </p:spPr>
        <p:txBody>
          <a:bodyPr>
            <a:normAutofit lnSpcReduction="10000"/>
          </a:bodyPr>
          <a:lstStyle/>
          <a:p>
            <a:pPr>
              <a:lnSpc>
                <a:spcPct val="100000"/>
              </a:lnSpc>
            </a:pPr>
            <a:r>
              <a:rPr lang="en-US" sz="1800" dirty="0"/>
              <a:t>A copy of the agenda must be sent to the members along with the agenda of the meeting. All the items included in the agenda must be serially arranged. If any change is to be done in the order, the approval of the members is needed.</a:t>
            </a:r>
          </a:p>
          <a:p>
            <a:r>
              <a:rPr lang="en-US" sz="1800" dirty="0"/>
              <a:t>The following points should be kept in the mind while drafting the agenda:</a:t>
            </a:r>
          </a:p>
          <a:p>
            <a:pPr marL="0" indent="0">
              <a:buNone/>
            </a:pPr>
            <a:r>
              <a:rPr lang="en-US" sz="1800" dirty="0"/>
              <a:t>1. It should be clear and explicit.</a:t>
            </a:r>
          </a:p>
          <a:p>
            <a:pPr marL="0" indent="0">
              <a:buNone/>
            </a:pPr>
            <a:r>
              <a:rPr lang="en-US" sz="1800" dirty="0"/>
              <a:t>2. It should be in a summary form.</a:t>
            </a:r>
          </a:p>
          <a:p>
            <a:pPr marL="0" indent="0">
              <a:buNone/>
            </a:pPr>
            <a:r>
              <a:rPr lang="en-US" sz="1800" dirty="0"/>
              <a:t>3. The routine items should be put first and the other matters later.</a:t>
            </a:r>
          </a:p>
          <a:p>
            <a:pPr marL="0" indent="0">
              <a:buNone/>
            </a:pPr>
            <a:r>
              <a:rPr lang="en-US" sz="1800" dirty="0"/>
              <a:t>4. All the matters of similar or allied character should be placed near each other on the agenda.</a:t>
            </a:r>
          </a:p>
          <a:p>
            <a:pPr marL="0" indent="0">
              <a:buNone/>
            </a:pPr>
            <a:r>
              <a:rPr lang="en-US" sz="1800" dirty="0"/>
              <a:t>5. All the items included in the agenda must be within the scope of the meeting.</a:t>
            </a:r>
          </a:p>
          <a:p>
            <a:pPr marL="0" indent="0">
              <a:buNone/>
            </a:pPr>
            <a:r>
              <a:rPr lang="en-US" sz="1800" dirty="0"/>
              <a:t>6. All the items included in agenda must be written the scope of the notice calling the meeting.</a:t>
            </a:r>
          </a:p>
          <a:p>
            <a:pPr>
              <a:buFont typeface="Wingdings" panose="05000000000000000000" pitchFamily="2" charset="2"/>
              <a:buChar char="q"/>
            </a:pPr>
            <a:r>
              <a:rPr lang="en-US" sz="1800" b="1" dirty="0"/>
              <a:t>Difference between structured and Unstructured meeting is: </a:t>
            </a:r>
            <a:r>
              <a:rPr lang="en-US" sz="1800" dirty="0"/>
              <a:t>In a structured interview, the interviewer must follow the standardized interview sequence with questions set in a particular order. One typically does not deviate from the set pattern. In an unstructured interview, the interviewer is free to ask any questions.</a:t>
            </a: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292</TotalTime>
  <Words>1817</Words>
  <Application>Microsoft Office PowerPoint</Application>
  <PresentationFormat>Custom</PresentationFormat>
  <Paragraphs>122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Euphemia</vt:lpstr>
      <vt:lpstr>Wingdings</vt:lpstr>
      <vt:lpstr>Math 16x9</vt:lpstr>
      <vt:lpstr>BUSINESS COMMUNICATION</vt:lpstr>
      <vt:lpstr>REPORT WRITING</vt:lpstr>
      <vt:lpstr>REPORT WRITING</vt:lpstr>
      <vt:lpstr>REPORT WRITING</vt:lpstr>
      <vt:lpstr>REPORT WRITING</vt:lpstr>
      <vt:lpstr>MEETINGS</vt:lpstr>
      <vt:lpstr>MEETINGS</vt:lpstr>
      <vt:lpstr>MEETINGS</vt:lpstr>
      <vt:lpstr>MEETINGS</vt:lpstr>
      <vt:lpstr>MINUTES OF MEETING</vt:lpstr>
      <vt:lpstr>MINUTES OF MEETING</vt:lpstr>
      <vt:lpstr>MINUTES OF MEETING</vt:lpstr>
      <vt:lpstr>LATERAL COMMUNICATION</vt:lpstr>
      <vt:lpstr>Types of communication mediums</vt:lpstr>
      <vt:lpstr>Types of communication mediums</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jonathan</dc:creator>
  <cp:lastModifiedBy>Olum</cp:lastModifiedBy>
  <cp:revision>28</cp:revision>
  <dcterms:created xsi:type="dcterms:W3CDTF">2023-02-14T06:02:37Z</dcterms:created>
  <dcterms:modified xsi:type="dcterms:W3CDTF">2023-06-27T09:46:19Z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