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91056"/>
            <a:ext cx="8825658" cy="3329581"/>
          </a:xfrm>
        </p:spPr>
        <p:txBody>
          <a:bodyPr/>
          <a:lstStyle/>
          <a:p>
            <a:r>
              <a:rPr lang="en-US" dirty="0"/>
              <a:t>MATHEMATICAL COMPUTATIONS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13061"/>
          </a:xfrm>
        </p:spPr>
        <p:txBody>
          <a:bodyPr>
            <a:noAutofit/>
          </a:bodyPr>
          <a:lstStyle/>
          <a:p>
            <a:pPr algn="ctr"/>
            <a:r>
              <a:rPr lang="en-US" sz="3600" smtClean="0"/>
              <a:t>SESSION </a:t>
            </a:r>
            <a:r>
              <a:rPr lang="en-US" sz="3600" smtClean="0"/>
              <a:t>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791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961516"/>
          </a:xfrm>
        </p:spPr>
        <p:txBody>
          <a:bodyPr/>
          <a:lstStyle/>
          <a:p>
            <a:r>
              <a:rPr lang="en-US" dirty="0"/>
              <a:t>4. Click cell D3. This will add a cell reference to cell D3 to the formula. </a:t>
            </a:r>
            <a:r>
              <a:rPr lang="en-US" i="1" dirty="0"/>
              <a:t>When building formulas, you can click cell</a:t>
            </a:r>
          </a:p>
          <a:p>
            <a:r>
              <a:rPr lang="en-US" i="1" dirty="0"/>
              <a:t>locations instead of typing them.</a:t>
            </a:r>
          </a:p>
          <a:p>
            <a:r>
              <a:rPr lang="en-US" dirty="0"/>
              <a:t>5. Type a minus sign </a:t>
            </a:r>
            <a:r>
              <a:rPr lang="en-US" b="1" dirty="0"/>
              <a:t>−</a:t>
            </a:r>
            <a:r>
              <a:rPr lang="en-US" dirty="0"/>
              <a:t>.</a:t>
            </a:r>
          </a:p>
          <a:p>
            <a:r>
              <a:rPr lang="en-US" dirty="0"/>
              <a:t>6. Click cell E3 to add this cell reference to the formula.</a:t>
            </a:r>
          </a:p>
          <a:p>
            <a:r>
              <a:rPr lang="en-US" dirty="0"/>
              <a:t>7. Type a closing parenthesis 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8. Type the slash </a:t>
            </a:r>
            <a:r>
              <a:rPr lang="en-US" b="1" dirty="0"/>
              <a:t>/ </a:t>
            </a:r>
            <a:r>
              <a:rPr lang="en-US" dirty="0"/>
              <a:t>symbol for division.</a:t>
            </a:r>
          </a:p>
          <a:p>
            <a:r>
              <a:rPr lang="en-US" dirty="0"/>
              <a:t>9. Click cell E3. This completes the formula that will calculate the percent change of last year’s actual spent dollars vs. this year’s budgeted spend dollars (</a:t>
            </a:r>
            <a:r>
              <a:rPr lang="en-US" b="1" dirty="0"/>
              <a:t>see Figure 2.6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5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97487" cy="3658431"/>
          </a:xfrm>
        </p:spPr>
        <p:txBody>
          <a:bodyPr>
            <a:normAutofit/>
          </a:bodyPr>
          <a:lstStyle/>
          <a:p>
            <a:r>
              <a:rPr lang="en-US" dirty="0"/>
              <a:t>10. Press the ENTER key.</a:t>
            </a:r>
          </a:p>
          <a:p>
            <a:r>
              <a:rPr lang="en-US" dirty="0"/>
              <a:t>11. Click cell F3 to activate it.</a:t>
            </a:r>
          </a:p>
          <a:p>
            <a:r>
              <a:rPr lang="en-US" dirty="0"/>
              <a:t>12. Place the mouse pointer over the Auto Fill Handle.</a:t>
            </a:r>
          </a:p>
          <a:p>
            <a:r>
              <a:rPr lang="en-US" dirty="0"/>
              <a:t>13. When the mouse pointer turns from a white block plus sign to a black plus sign, click and drag down to cell F11. This</a:t>
            </a:r>
          </a:p>
          <a:p>
            <a:r>
              <a:rPr lang="en-US" dirty="0"/>
              <a:t>pastes the formula into the range F4:F11.</a:t>
            </a:r>
          </a:p>
        </p:txBody>
      </p:sp>
      <p:pic>
        <p:nvPicPr>
          <p:cNvPr id="4" name="Picture 3" descr="0969-beginning-excel-2019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0" t="31954" r="42380" b="41609"/>
          <a:stretch/>
        </p:blipFill>
        <p:spPr>
          <a:xfrm>
            <a:off x="6400800" y="1853248"/>
            <a:ext cx="5281448" cy="38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3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FUNCTIONS IN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18068"/>
            <a:ext cx="8946541" cy="28925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Excel comes with a variety of built-in formulas called </a:t>
            </a:r>
            <a:r>
              <a:rPr lang="en-US" altLang="en-US" dirty="0">
                <a:solidFill>
                  <a:schemeClr val="hlink"/>
                </a:solidFill>
              </a:rPr>
              <a:t>Function</a:t>
            </a:r>
            <a:r>
              <a:rPr lang="en-US" altLang="en-US" dirty="0"/>
              <a:t>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can use a function alone in a formula or even a combination of more than 1 function with other operators and references.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function has its own </a:t>
            </a:r>
            <a:r>
              <a:rPr lang="en-US" altLang="en-US" dirty="0">
                <a:solidFill>
                  <a:schemeClr val="hlink"/>
                </a:solidFill>
              </a:rPr>
              <a:t>syntax</a:t>
            </a:r>
            <a:r>
              <a:rPr lang="en-US" altLang="en-US" dirty="0"/>
              <a:t>. The syntax consists of the </a:t>
            </a:r>
            <a:r>
              <a:rPr lang="en-US" altLang="en-US" dirty="0">
                <a:solidFill>
                  <a:schemeClr val="hlink"/>
                </a:solidFill>
              </a:rPr>
              <a:t>name</a:t>
            </a:r>
            <a:r>
              <a:rPr lang="en-US" altLang="en-US" dirty="0"/>
              <a:t> of the function plus any required or optional </a:t>
            </a:r>
            <a:r>
              <a:rPr lang="en-US" altLang="en-US" dirty="0">
                <a:solidFill>
                  <a:schemeClr val="hlink"/>
                </a:solidFill>
              </a:rPr>
              <a:t>arguments</a:t>
            </a:r>
            <a:r>
              <a:rPr lang="en-US" altLang="en-US" dirty="0"/>
              <a:t>, entered between brackets.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Most functions work on a </a:t>
            </a:r>
            <a:r>
              <a:rPr lang="en-US" altLang="en-US" dirty="0">
                <a:solidFill>
                  <a:schemeClr val="hlink"/>
                </a:solidFill>
              </a:rPr>
              <a:t>range</a:t>
            </a:r>
            <a:r>
              <a:rPr lang="en-US" altLang="en-US" dirty="0"/>
              <a:t>, where the range is a given number of respective cell references. E.g. </a:t>
            </a:r>
            <a:r>
              <a:rPr lang="en-US" altLang="en-US" dirty="0" smtClean="0"/>
              <a:t>A1:A6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353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FUNCTIONS IN 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293" y="1460864"/>
            <a:ext cx="8946541" cy="460508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FUNCTION</a:t>
            </a:r>
            <a:endParaRPr lang="en-US" b="1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SUM(arg1, arg2..)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MAX(arg1, arg2..)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MIN(arg1, arg2...)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COUNT(arg1,...)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AVERAGE(arg1</a:t>
            </a:r>
            <a:r>
              <a:rPr lang="en-US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,..)</a:t>
            </a:r>
          </a:p>
          <a:p>
            <a:pPr fontAlgn="base"/>
            <a:r>
              <a:rPr lang="en-US" b="1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USE</a:t>
            </a:r>
            <a:endParaRPr lang="en-US" b="1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Add up total value of arguments. Cells with non-numeric data=Zero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Return the largest value (Maximum)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Return the Smallest value (Min)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Count the no. of numeric or date/time values in the arguments. Blanks &amp; text are not counted.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 rotWithShape="0">
                    <a:srgbClr val="000000"/>
                  </a:outerShdw>
                </a:effectLst>
              </a:rPr>
              <a:t>Return the average of arguments.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4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24303"/>
            <a:ext cx="5597032" cy="4574221"/>
          </a:xfrm>
        </p:spPr>
        <p:txBody>
          <a:bodyPr>
            <a:normAutofit/>
          </a:bodyPr>
          <a:lstStyle/>
          <a:p>
            <a:r>
              <a:rPr lang="en-US" dirty="0"/>
              <a:t>The IF function is one of the most popular functions in Excel. It allows you to make logical comparisons between a </a:t>
            </a:r>
            <a:r>
              <a:rPr lang="en-US" dirty="0" smtClean="0"/>
              <a:t>value </a:t>
            </a:r>
            <a:r>
              <a:rPr lang="en-US" dirty="0"/>
              <a:t>and what you expect. In its simplest form, the IF function says something like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value in a cell is what you expect (true) – do this. If not – do </a:t>
            </a:r>
            <a:r>
              <a:rPr lang="en-US" dirty="0" smtClean="0"/>
              <a:t>that. Syntax</a:t>
            </a:r>
            <a:r>
              <a:rPr lang="en-US" altLang="en-US" dirty="0" smtClean="0"/>
              <a:t>: </a:t>
            </a:r>
            <a:r>
              <a:rPr lang="en-US" altLang="en-US" dirty="0"/>
              <a:t>=IF(expression, </a:t>
            </a:r>
            <a:r>
              <a:rPr lang="en-US" altLang="en-US" dirty="0" smtClean="0"/>
              <a:t>true result, false result)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The expression must return a value that is either TRUE Or FALSE (Boolean).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expressions are generally created using logical operators.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 the following example, let’s assume A1 contains 1 and A2 contains 2.</a:t>
            </a:r>
          </a:p>
          <a:p>
            <a:endParaRPr lang="en-US" dirty="0"/>
          </a:p>
        </p:txBody>
      </p:sp>
      <p:pic>
        <p:nvPicPr>
          <p:cNvPr id="4" name="Picture 3" descr="3-CREATING FORMULAS [Compatibility Mode] - PowerPoin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8" t="21379" r="11462" b="10575"/>
          <a:stretch/>
        </p:blipFill>
        <p:spPr>
          <a:xfrm>
            <a:off x="6827163" y="1853248"/>
            <a:ext cx="5044504" cy="38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2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IF </a:t>
            </a:r>
            <a:r>
              <a:rPr lang="en-US" altLang="en-US" dirty="0" smtClean="0"/>
              <a:t>FUNCTION &amp; ITS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484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Click the insert function button.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From the Category box, select Logical.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Select IF and ENTER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Click in the Logical text box and type AND(D11&gt;0,E11&gt;0). This argument uses the AND Function to check if both cells D11 &amp; E11 contain a value greater than 0.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Click in the Value if true Box and type D11*E11.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Value if false, type “” to show no value and ENTER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AutoFill the formula in the other cells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41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INTERPRETING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90311"/>
            <a:ext cx="8946541" cy="4195481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Sometimes a formula cannot return a result. Instead an error value is displayed like: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Formula you typed contains an error: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Means you typed the formula wrongly. Use the Function arguments box to check the syntax.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Circular reference: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Means the cell containing the formula  has also been entered as an argument.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#REF!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 cells referred to by the formula have been deleted. Hence change or delete the missing reference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8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INTERPRETING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### -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cell is not wide enough to display the result. Increase it’s width.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#NAME? -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Some text in the formula is not recognized. Check the spelling of function names and references. If using text, enclose it in quotes (“..”).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#VALUE? -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of the arguments is the wrong type of value. Check the values or references being used as arguments.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6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INTERPRETING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160" y="1615036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 #DIV/0 -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formula is attempting to divide by Zero. Check for an argument with a zero value and change or remove it.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 #NUM! -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One or more numeric arguments are invalid.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en-US" sz="24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(I)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formula returns an error, an Error Options </a:t>
            </a: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 Tag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displayed when you point at the cell. Click the smart tag to reveal options for dealing with the error.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(ii)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a formula depends on the result of another formula which returns an error, the first formula may also return an error.</a:t>
            </a:r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4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dirty="0"/>
              <a:t>KEY BOARD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85015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CTRL+SHIFT</a:t>
            </a:r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+~ : </a:t>
            </a:r>
            <a:r>
              <a:rPr lang="en-US" sz="2400" dirty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no. </a:t>
            </a:r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en-US" sz="2400" dirty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CTRL+SHIFT</a:t>
            </a:r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+$ : </a:t>
            </a:r>
            <a:r>
              <a:rPr lang="en-US" sz="2400" dirty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Currency </a:t>
            </a:r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CTRL+SHIFT+% : </a:t>
            </a:r>
            <a:r>
              <a:rPr lang="en-US" sz="2400" dirty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 Style </a:t>
            </a:r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CTRL+SHIFT+! : </a:t>
            </a:r>
            <a:r>
              <a:rPr lang="en-US" sz="2400" dirty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 Style </a:t>
            </a:r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CTRL+SHIFT+# : </a:t>
            </a:r>
            <a:r>
              <a:rPr lang="en-US" sz="2400" dirty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 </a:t>
            </a:r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CTRL+SHIFT+@ : </a:t>
            </a:r>
            <a:r>
              <a:rPr lang="en-US" sz="2400" dirty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</a:t>
            </a:r>
            <a:r>
              <a:rPr lang="en-US" sz="2400" dirty="0" smtClean="0">
                <a:effectLst>
                  <a:outerShdw blurRad="38100" dist="38100" dir="2700000" algn="tl" rotWithShape="0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/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6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5006"/>
          </a:xfrm>
        </p:spPr>
        <p:txBody>
          <a:bodyPr/>
          <a:lstStyle/>
          <a:p>
            <a:pPr algn="ctr"/>
            <a:r>
              <a:rPr lang="en-US" dirty="0" smtClean="0"/>
              <a:t>SESSION OVER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  <a:p>
            <a:r>
              <a:rPr lang="en-US" dirty="0" smtClean="0"/>
              <a:t>INTRODUCTORY </a:t>
            </a:r>
            <a:r>
              <a:rPr lang="en-US" dirty="0"/>
              <a:t>STATISTICAL FUNCTIONS</a:t>
            </a:r>
          </a:p>
          <a:p>
            <a:r>
              <a:rPr lang="en-US" dirty="0" smtClean="0"/>
              <a:t>FUNCTIONS </a:t>
            </a:r>
            <a:r>
              <a:rPr lang="en-US" dirty="0"/>
              <a:t>FOR PERSONAL FINANCE</a:t>
            </a:r>
          </a:p>
          <a:p>
            <a:r>
              <a:rPr lang="en-US" dirty="0" smtClean="0"/>
              <a:t>PREPARING </a:t>
            </a:r>
            <a:r>
              <a:rPr lang="en-US" dirty="0"/>
              <a:t>TO PRINT</a:t>
            </a:r>
          </a:p>
          <a:p>
            <a:r>
              <a:rPr lang="en-US" dirty="0" smtClean="0"/>
              <a:t>CHAPTER </a:t>
            </a:r>
            <a:r>
              <a:rPr lang="en-US" dirty="0"/>
              <a:t>PRACTICE</a:t>
            </a:r>
          </a:p>
          <a:p>
            <a:r>
              <a:rPr lang="en-US" dirty="0" smtClean="0"/>
              <a:t>CHAPTER </a:t>
            </a:r>
            <a:r>
              <a:rPr lang="en-US" dirty="0"/>
              <a:t>SCORED</a:t>
            </a:r>
          </a:p>
        </p:txBody>
      </p:sp>
    </p:spTree>
    <p:extLst>
      <p:ext uri="{BB962C8B-B14F-4D97-AF65-F5344CB8AC3E}">
        <p14:creationId xmlns:p14="http://schemas.microsoft.com/office/powerpoint/2010/main" val="1902681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dirty="0"/>
              <a:t>USE AUTOSUM &amp; STATUS BAR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762368"/>
            <a:ext cx="8946541" cy="344924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AutoSum is a useful tool for creating column and row Totals.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select a range that you want to sum then click the AutoSum button to insert a SUM function formula. E2:E10 and on the Standard toolbar, click AutoSum, then D2:G13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Also, if you want to perform a calculation without inserting a formula, you can view basic function results on the STATUS BAR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4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5006"/>
          </a:xfrm>
        </p:spPr>
        <p:txBody>
          <a:bodyPr/>
          <a:lstStyle/>
          <a:p>
            <a:pPr algn="ctr"/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2656"/>
            <a:ext cx="8946541" cy="1494323"/>
          </a:xfrm>
        </p:spPr>
        <p:txBody>
          <a:bodyPr/>
          <a:lstStyle/>
          <a:p>
            <a:r>
              <a:rPr lang="en-US" dirty="0"/>
              <a:t>This section reviews the fundamental skills for entering formulas into an Excel worksheet</a:t>
            </a:r>
            <a:r>
              <a:rPr lang="en-US" dirty="0" smtClean="0"/>
              <a:t>.</a:t>
            </a:r>
          </a:p>
          <a:p>
            <a:r>
              <a:rPr lang="en-US" dirty="0"/>
              <a:t>A formula starts with an equal sign (=). </a:t>
            </a:r>
          </a:p>
        </p:txBody>
      </p:sp>
      <p:pic>
        <p:nvPicPr>
          <p:cNvPr id="4" name="Picture 3" descr="0969-beginning-excel-2019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0" t="26437" r="46327" b="22529"/>
          <a:stretch/>
        </p:blipFill>
        <p:spPr>
          <a:xfrm>
            <a:off x="6337738" y="2506717"/>
            <a:ext cx="2806263" cy="34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3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48422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u="sng" dirty="0"/>
              <a:t>Creating a Basic </a:t>
            </a:r>
            <a:r>
              <a:rPr lang="en-US" sz="3200" b="1" u="sng" dirty="0" smtClean="0"/>
              <a:t>Formula</a:t>
            </a:r>
          </a:p>
          <a:p>
            <a:r>
              <a:rPr lang="en-US" dirty="0"/>
              <a:t>Formulas are used to calculate a variety of mathematical outputs in Excel and can be used to create virtually any </a:t>
            </a:r>
            <a:r>
              <a:rPr lang="en-US" dirty="0" smtClean="0"/>
              <a:t>custom </a:t>
            </a:r>
            <a:r>
              <a:rPr lang="en-US" dirty="0"/>
              <a:t>calculation required for your objective.</a:t>
            </a:r>
          </a:p>
          <a:p>
            <a:r>
              <a:rPr lang="en-US" dirty="0"/>
              <a:t>Furthermore, when constructing a formula in Excel, you use cell addresses that</a:t>
            </a:r>
            <a:r>
              <a:rPr lang="en-US" dirty="0" smtClean="0"/>
              <a:t>,</a:t>
            </a:r>
            <a:r>
              <a:rPr lang="en-US" dirty="0"/>
              <a:t> when added to a formula, become cell references</a:t>
            </a:r>
            <a:r>
              <a:rPr lang="en-US" dirty="0" smtClean="0"/>
              <a:t>.</a:t>
            </a:r>
          </a:p>
          <a:p>
            <a:r>
              <a:rPr lang="en-US" b="1" dirty="0"/>
              <a:t>To Create a Formula: </a:t>
            </a:r>
            <a:endParaRPr lang="en-US" dirty="0"/>
          </a:p>
          <a:p>
            <a:r>
              <a:rPr lang="en-US" dirty="0"/>
              <a:t>1) Click in a cell </a:t>
            </a:r>
          </a:p>
          <a:p>
            <a:r>
              <a:rPr lang="en-US" dirty="0"/>
              <a:t>2) Press the </a:t>
            </a:r>
            <a:r>
              <a:rPr lang="en-US" b="1" dirty="0"/>
              <a:t>= </a:t>
            </a:r>
            <a:r>
              <a:rPr lang="en-US" dirty="0"/>
              <a:t>key </a:t>
            </a:r>
          </a:p>
          <a:p>
            <a:r>
              <a:rPr lang="en-US" dirty="0"/>
              <a:t>3) Type the formula </a:t>
            </a:r>
          </a:p>
          <a:p>
            <a:r>
              <a:rPr lang="en-US" dirty="0"/>
              <a:t>4) Press </a:t>
            </a:r>
            <a:r>
              <a:rPr lang="en-US" b="1" dirty="0"/>
              <a:t>Enter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6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6236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44366"/>
            <a:ext cx="8946541" cy="52814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1.Switch </a:t>
            </a:r>
            <a:r>
              <a:rPr lang="en-US" dirty="0"/>
              <a:t>to the </a:t>
            </a:r>
            <a:r>
              <a:rPr lang="en-US" b="1" dirty="0"/>
              <a:t>Budget Detail </a:t>
            </a:r>
            <a:r>
              <a:rPr lang="en-US" dirty="0"/>
              <a:t>worksheet if needed. Click cell </a:t>
            </a:r>
            <a:r>
              <a:rPr lang="en-US" b="1" dirty="0"/>
              <a:t>D3</a:t>
            </a:r>
            <a:r>
              <a:rPr lang="en-US" dirty="0"/>
              <a:t>.</a:t>
            </a:r>
          </a:p>
          <a:p>
            <a:r>
              <a:rPr lang="en-US" dirty="0"/>
              <a:t>2. Type an equal sign </a:t>
            </a:r>
            <a:r>
              <a:rPr lang="en-US" b="1" dirty="0"/>
              <a:t>= </a:t>
            </a:r>
            <a:r>
              <a:rPr lang="en-US" i="1" dirty="0"/>
              <a:t>When the first character entered into a cell is an equal sign, it signals Excel to perform a</a:t>
            </a:r>
          </a:p>
          <a:p>
            <a:r>
              <a:rPr lang="en-US" i="1" dirty="0"/>
              <a:t>calculation.</a:t>
            </a:r>
          </a:p>
          <a:p>
            <a:r>
              <a:rPr lang="en-US" dirty="0"/>
              <a:t>3. Type </a:t>
            </a:r>
            <a:r>
              <a:rPr lang="en-US" b="1" dirty="0"/>
              <a:t>B3</a:t>
            </a:r>
            <a:r>
              <a:rPr lang="en-US" dirty="0"/>
              <a:t>. </a:t>
            </a:r>
            <a:r>
              <a:rPr lang="en-US" i="1" dirty="0"/>
              <a:t>This adds B3 to the formula, which is now a cell reference. Excel will use whatever value is entered into cell</a:t>
            </a:r>
          </a:p>
          <a:p>
            <a:r>
              <a:rPr lang="en-US" i="1" dirty="0"/>
              <a:t>B3 in the calculation.</a:t>
            </a:r>
          </a:p>
          <a:p>
            <a:r>
              <a:rPr lang="en-US" dirty="0"/>
              <a:t>4. Type the * . </a:t>
            </a:r>
            <a:r>
              <a:rPr lang="en-US" i="1" dirty="0"/>
              <a:t>This is the symbol for multiplication in Excel. As shown in </a:t>
            </a:r>
            <a:r>
              <a:rPr lang="en-US" b="1" i="1" dirty="0"/>
              <a:t>Table 2.2 </a:t>
            </a:r>
            <a:r>
              <a:rPr lang="en-US" i="1" dirty="0"/>
              <a:t>the mathematical operators in Excel</a:t>
            </a:r>
          </a:p>
          <a:p>
            <a:r>
              <a:rPr lang="en-US" i="1" dirty="0"/>
              <a:t>are slightly different from those found on a typical calculator.</a:t>
            </a:r>
          </a:p>
          <a:p>
            <a:r>
              <a:rPr lang="en-US" dirty="0"/>
              <a:t>5. Type the number </a:t>
            </a:r>
            <a:r>
              <a:rPr lang="en-US" b="1" dirty="0"/>
              <a:t>12</a:t>
            </a:r>
            <a:r>
              <a:rPr lang="en-US" dirty="0"/>
              <a:t>. </a:t>
            </a:r>
            <a:r>
              <a:rPr lang="en-US" i="1" dirty="0"/>
              <a:t>This multiplies the value in cell B3 by 12. In this formula, a number, or constant, is used instead of</a:t>
            </a:r>
          </a:p>
          <a:p>
            <a:r>
              <a:rPr lang="en-US" i="1" dirty="0"/>
              <a:t>a cell reference because it will not change. In other words, there will always be 12 months in a year.</a:t>
            </a:r>
          </a:p>
          <a:p>
            <a:r>
              <a:rPr lang="en-US" dirty="0"/>
              <a:t>6. Press the </a:t>
            </a:r>
            <a:r>
              <a:rPr lang="en-US" b="1" dirty="0"/>
              <a:t>ENTER </a:t>
            </a:r>
            <a:r>
              <a:rPr lang="en-US" dirty="0"/>
              <a:t>key. </a:t>
            </a:r>
            <a:r>
              <a:rPr lang="en-US" i="1" dirty="0"/>
              <a:t>This enters the formula into the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0786"/>
            <a:ext cx="5723157" cy="500743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Relative References (Copying and Pasting Formulas</a:t>
            </a:r>
            <a:r>
              <a:rPr lang="en-US" dirty="0" smtClean="0"/>
              <a:t>)</a:t>
            </a:r>
          </a:p>
          <a:p>
            <a:r>
              <a:rPr lang="en-US" dirty="0"/>
              <a:t>Once a formula is typed into a worksheet, it can be copied and pasted to other cell </a:t>
            </a:r>
            <a:r>
              <a:rPr lang="en-US" dirty="0" smtClean="0"/>
              <a:t>locations.</a:t>
            </a:r>
          </a:p>
          <a:p>
            <a:r>
              <a:rPr lang="en-US" dirty="0"/>
              <a:t>1. Click cell D3.</a:t>
            </a:r>
          </a:p>
          <a:p>
            <a:r>
              <a:rPr lang="en-US" dirty="0"/>
              <a:t>2. Place the mouse pointer over the Auto Fill Handle in the bottom right corner of the cell.</a:t>
            </a:r>
          </a:p>
          <a:p>
            <a:r>
              <a:rPr lang="en-US" dirty="0"/>
              <a:t>3. When the mouse pointer turns from a white block plus sign to a black plus sign, click and drag down to cell D11. This</a:t>
            </a:r>
          </a:p>
          <a:p>
            <a:r>
              <a:rPr lang="en-US" dirty="0"/>
              <a:t>pastes the formula into the range D4:D11.</a:t>
            </a:r>
          </a:p>
          <a:p>
            <a:r>
              <a:rPr lang="en-US" dirty="0"/>
              <a:t>4. Double click cell D6. Notice that the cell reference in the formula is automatically changed to B6.</a:t>
            </a:r>
          </a:p>
          <a:p>
            <a:r>
              <a:rPr lang="en-US" dirty="0"/>
              <a:t>5. Press the ENTER key.</a:t>
            </a:r>
          </a:p>
        </p:txBody>
      </p:sp>
      <p:pic>
        <p:nvPicPr>
          <p:cNvPr id="4" name="Picture 3" descr="0969-beginning-excel-2019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8" t="47126" r="42545" b="23908"/>
          <a:stretch/>
        </p:blipFill>
        <p:spPr>
          <a:xfrm>
            <a:off x="6826468" y="1671146"/>
            <a:ext cx="5183853" cy="34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7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3948637"/>
          </a:xfrm>
        </p:spPr>
        <p:txBody>
          <a:bodyPr/>
          <a:lstStyle/>
          <a:p>
            <a:r>
              <a:rPr lang="en-US" dirty="0"/>
              <a:t>When writing complex formulas it </a:t>
            </a:r>
            <a:r>
              <a:rPr lang="en-US" dirty="0" smtClean="0"/>
              <a:t>is </a:t>
            </a:r>
            <a:r>
              <a:rPr lang="en-US" dirty="0"/>
              <a:t>important to remember this </a:t>
            </a:r>
            <a:r>
              <a:rPr lang="en-US" b="1" dirty="0"/>
              <a:t>order of operations. 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want to be sure that your formulas will calculate in the order </a:t>
            </a:r>
            <a:r>
              <a:rPr lang="en-US" dirty="0" smtClean="0"/>
              <a:t>you </a:t>
            </a:r>
            <a:r>
              <a:rPr lang="en-US" dirty="0"/>
              <a:t>intend.</a:t>
            </a:r>
          </a:p>
          <a:p>
            <a:r>
              <a:rPr lang="en-US" dirty="0" smtClean="0"/>
              <a:t>To </a:t>
            </a:r>
            <a:r>
              <a:rPr lang="en-US" dirty="0"/>
              <a:t>help you remember which operations will be performed first, you can use the acronym PEMDAS.</a:t>
            </a:r>
          </a:p>
          <a:p>
            <a:pPr marL="0" indent="0">
              <a:buNone/>
            </a:pPr>
            <a:r>
              <a:rPr lang="en-US" dirty="0"/>
              <a:t>P – parentheses</a:t>
            </a:r>
          </a:p>
          <a:p>
            <a:pPr marL="0" indent="0">
              <a:buNone/>
            </a:pPr>
            <a:r>
              <a:rPr lang="en-US" dirty="0"/>
              <a:t>E – exponents</a:t>
            </a:r>
          </a:p>
          <a:p>
            <a:pPr marL="0" indent="0">
              <a:buNone/>
            </a:pPr>
            <a:r>
              <a:rPr lang="en-US" dirty="0"/>
              <a:t>MD – multiplication and division</a:t>
            </a:r>
          </a:p>
          <a:p>
            <a:pPr marL="0" indent="0">
              <a:buNone/>
            </a:pPr>
            <a:r>
              <a:rPr lang="en-US" dirty="0"/>
              <a:t>AS – 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72529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pic>
        <p:nvPicPr>
          <p:cNvPr id="4" name="Content Placeholder 3" descr="0969-beginning-excel-2019.pdf - Adobe Read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t="24725" r="30845" b="48221"/>
          <a:stretch/>
        </p:blipFill>
        <p:spPr>
          <a:xfrm>
            <a:off x="1056290" y="2089274"/>
            <a:ext cx="9380482" cy="3262778"/>
          </a:xfrm>
        </p:spPr>
      </p:pic>
    </p:spTree>
    <p:extLst>
      <p:ext uri="{BB962C8B-B14F-4D97-AF65-F5344CB8AC3E}">
        <p14:creationId xmlns:p14="http://schemas.microsoft.com/office/powerpoint/2010/main" val="231971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648"/>
          </a:xfrm>
        </p:spPr>
        <p:txBody>
          <a:bodyPr/>
          <a:lstStyle/>
          <a:p>
            <a:pPr algn="ctr"/>
            <a:r>
              <a:rPr lang="en-US" dirty="0"/>
              <a:t>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945" y="1876098"/>
            <a:ext cx="9254358" cy="3236815"/>
          </a:xfrm>
        </p:spPr>
        <p:txBody>
          <a:bodyPr>
            <a:noAutofit/>
          </a:bodyPr>
          <a:lstStyle/>
          <a:p>
            <a:r>
              <a:rPr lang="en-US" sz="1800" dirty="0"/>
              <a:t>To create the Percent Change formula, we will need to use parentheses to control the order of the calculations. </a:t>
            </a:r>
            <a:endParaRPr lang="en-US" sz="1800" dirty="0" smtClean="0"/>
          </a:p>
          <a:p>
            <a:r>
              <a:rPr lang="en-US" sz="1800" dirty="0" smtClean="0"/>
              <a:t>We </a:t>
            </a:r>
            <a:r>
              <a:rPr lang="en-US" sz="1800" dirty="0"/>
              <a:t>need </a:t>
            </a:r>
            <a:r>
              <a:rPr lang="en-US" sz="1800" dirty="0" smtClean="0"/>
              <a:t>the </a:t>
            </a:r>
            <a:r>
              <a:rPr lang="en-US" sz="1800" dirty="0"/>
              <a:t>difference of the two values to be found before the division is done, so we will use parentheses around the </a:t>
            </a:r>
            <a:r>
              <a:rPr lang="en-US" sz="1800" dirty="0" smtClean="0"/>
              <a:t>subtraction </a:t>
            </a:r>
            <a:r>
              <a:rPr lang="en-US" sz="1800" dirty="0"/>
              <a:t>portion of the formula to indicate that calculation needs to be done first.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formula is added to the worksheet as follows:</a:t>
            </a:r>
          </a:p>
          <a:p>
            <a:r>
              <a:rPr lang="en-US" sz="1800" dirty="0"/>
              <a:t>1. Click cell F3 in the </a:t>
            </a:r>
            <a:r>
              <a:rPr lang="en-US" sz="1800" b="1" dirty="0"/>
              <a:t>Budget Detail </a:t>
            </a:r>
            <a:r>
              <a:rPr lang="en-US" sz="1800" dirty="0"/>
              <a:t>worksheet.</a:t>
            </a:r>
          </a:p>
          <a:p>
            <a:r>
              <a:rPr lang="en-US" sz="1800" dirty="0"/>
              <a:t>2. Type an equal sign </a:t>
            </a:r>
            <a:r>
              <a:rPr lang="en-US" sz="1800" b="1" dirty="0"/>
              <a:t>=</a:t>
            </a:r>
            <a:r>
              <a:rPr lang="en-US" sz="1800" dirty="0"/>
              <a:t>.</a:t>
            </a:r>
          </a:p>
          <a:p>
            <a:r>
              <a:rPr lang="en-US" sz="1800" dirty="0"/>
              <a:t>3. Type an open parenthesis </a:t>
            </a:r>
            <a:r>
              <a:rPr lang="en-US" sz="1800" b="1" dirty="0" smtClean="0"/>
              <a:t>(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666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1514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Verdana</vt:lpstr>
      <vt:lpstr>Wingdings</vt:lpstr>
      <vt:lpstr>Wingdings 3</vt:lpstr>
      <vt:lpstr>Ion</vt:lpstr>
      <vt:lpstr>MATHEMATICAL COMPUTATIONS</vt:lpstr>
      <vt:lpstr>SESSION OVER VIEW</vt:lpstr>
      <vt:lpstr>FORMULAS</vt:lpstr>
      <vt:lpstr>FORMULAS</vt:lpstr>
      <vt:lpstr>FORMULAS</vt:lpstr>
      <vt:lpstr>FORMULAS</vt:lpstr>
      <vt:lpstr>FORMULAS</vt:lpstr>
      <vt:lpstr>FORMULAS</vt:lpstr>
      <vt:lpstr>FORMULAS</vt:lpstr>
      <vt:lpstr>FORMULAS</vt:lpstr>
      <vt:lpstr>FORMULAS</vt:lpstr>
      <vt:lpstr>FUNCTIONS IN FORMULAS</vt:lpstr>
      <vt:lpstr>FUNCTIONS IN FORMULAS</vt:lpstr>
      <vt:lpstr>IF FUNCTION</vt:lpstr>
      <vt:lpstr>IF FUNCTION &amp; ITS USE</vt:lpstr>
      <vt:lpstr>INTERPRETING ERRORS</vt:lpstr>
      <vt:lpstr>INTERPRETING ERRORS</vt:lpstr>
      <vt:lpstr>INTERPRETING ERRORS</vt:lpstr>
      <vt:lpstr>KEY BOARD SHORTCUTS</vt:lpstr>
      <vt:lpstr>USE AUTOSUM &amp; STATUS BAR CALCULATIONS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COMPUTATIONS</dc:title>
  <dc:creator>jonathan</dc:creator>
  <cp:lastModifiedBy>jonathan</cp:lastModifiedBy>
  <cp:revision>25</cp:revision>
  <dcterms:created xsi:type="dcterms:W3CDTF">2022-08-18T12:03:59Z</dcterms:created>
  <dcterms:modified xsi:type="dcterms:W3CDTF">2023-03-10T12:40:28Z</dcterms:modified>
</cp:coreProperties>
</file>