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7150"/>
            <a:ext cx="7772400" cy="1371600"/>
          </a:xfrm>
          <a:custGeom>
            <a:avLst/>
            <a:gdLst/>
            <a:ahLst/>
            <a:cxnLst/>
            <a:rect l="l" t="t" r="r" b="b"/>
            <a:pathLst>
              <a:path w="7772400" h="1371600">
                <a:moveTo>
                  <a:pt x="0" y="1371599"/>
                </a:moveTo>
                <a:lnTo>
                  <a:pt x="7772399" y="1371599"/>
                </a:lnTo>
                <a:lnTo>
                  <a:pt x="7772399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7337" y="587380"/>
            <a:ext cx="6239510" cy="0"/>
          </a:xfrm>
          <a:custGeom>
            <a:avLst/>
            <a:gdLst/>
            <a:ahLst/>
            <a:cxnLst/>
            <a:rect l="l" t="t" r="r" b="b"/>
            <a:pathLst>
              <a:path w="6239509" h="0">
                <a:moveTo>
                  <a:pt x="0" y="0"/>
                </a:moveTo>
                <a:lnTo>
                  <a:pt x="6239261" y="0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1615" y="45902"/>
            <a:ext cx="592916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74925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Understanding </a:t>
            </a:r>
            <a:r>
              <a:rPr dirty="0" spc="-170"/>
              <a:t>Word</a:t>
            </a:r>
            <a:r>
              <a:rPr dirty="0" spc="150"/>
              <a:t> </a:t>
            </a:r>
            <a:r>
              <a:rPr dirty="0" baseline="-13888" sz="9000">
                <a:latin typeface="Noto Sans Arabic SemCond"/>
                <a:cs typeface="Noto Sans Arabic SemCond"/>
              </a:rPr>
              <a:t>1</a:t>
            </a:r>
            <a:endParaRPr baseline="-13888" sz="9000">
              <a:latin typeface="Noto Sans Arabic SemCond"/>
              <a:cs typeface="Noto Sans Arabic SemC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977640"/>
            <a:ext cx="7772400" cy="6023610"/>
          </a:xfrm>
          <a:custGeom>
            <a:avLst/>
            <a:gdLst/>
            <a:ahLst/>
            <a:cxnLst/>
            <a:rect l="l" t="t" r="r" b="b"/>
            <a:pathLst>
              <a:path w="7772400" h="6023609">
                <a:moveTo>
                  <a:pt x="7772399" y="0"/>
                </a:moveTo>
                <a:lnTo>
                  <a:pt x="0" y="0"/>
                </a:lnTo>
                <a:lnTo>
                  <a:pt x="0" y="6023609"/>
                </a:lnTo>
                <a:lnTo>
                  <a:pt x="7772399" y="6023609"/>
                </a:lnTo>
                <a:lnTo>
                  <a:pt x="7772399" y="0"/>
                </a:lnTo>
                <a:close/>
              </a:path>
            </a:pathLst>
          </a:custGeom>
          <a:solidFill>
            <a:srgbClr val="E5F1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3087" y="1747977"/>
            <a:ext cx="17214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75" b="1">
                <a:solidFill>
                  <a:srgbClr val="231F20"/>
                </a:solidFill>
                <a:latin typeface="Arial"/>
                <a:cs typeface="Arial"/>
              </a:rPr>
              <a:t>LESSON </a:t>
            </a:r>
            <a:r>
              <a:rPr dirty="0" sz="1400" spc="-160" b="1">
                <a:solidFill>
                  <a:srgbClr val="231F20"/>
                </a:solidFill>
                <a:latin typeface="Arial"/>
                <a:cs typeface="Arial"/>
              </a:rPr>
              <a:t>SKILL</a:t>
            </a:r>
            <a:r>
              <a:rPr dirty="0" sz="14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spc="-110" b="1">
                <a:solidFill>
                  <a:srgbClr val="231F20"/>
                </a:solidFill>
                <a:latin typeface="Arial"/>
                <a:cs typeface="Arial"/>
              </a:rPr>
              <a:t>MATRIX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5793" y="2027377"/>
          <a:ext cx="6568440" cy="1780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1695"/>
                <a:gridCol w="2792095"/>
                <a:gridCol w="1645285"/>
              </a:tblGrid>
              <a:tr h="24765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5" b="1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Skill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CAA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10" b="1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Exam</a:t>
                      </a:r>
                      <a:r>
                        <a:rPr dirty="0" sz="1000" spc="-30" b="1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Objective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CAAF"/>
                    </a:solidFill>
                  </a:tcPr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10" b="1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Objective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10" b="1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Number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CAAF"/>
                    </a:solidFill>
                  </a:tcPr>
                </a:tc>
              </a:tr>
              <a:tr h="24752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4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Working </a:t>
                      </a:r>
                      <a:r>
                        <a:rPr dirty="0" sz="1000" spc="-1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000" spc="-8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7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Tools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ED0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7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Customize </a:t>
                      </a:r>
                      <a:r>
                        <a:rPr dirty="0" sz="1000" spc="-4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000" spc="-6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Quick </a:t>
                      </a:r>
                      <a:r>
                        <a:rPr dirty="0" sz="1000" spc="-4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Access</a:t>
                      </a:r>
                      <a:r>
                        <a:rPr dirty="0" sz="1000" spc="-7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toolbar.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ED0"/>
                    </a:solidFill>
                  </a:tcPr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spc="-9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1.4.3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ED0"/>
                    </a:solidFill>
                  </a:tcPr>
                </a:tc>
              </a:tr>
              <a:tr h="20698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Creating </a:t>
                      </a:r>
                      <a:r>
                        <a:rPr dirty="0" sz="1000" spc="-6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7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7DED0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6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Show </a:t>
                      </a:r>
                      <a:r>
                        <a:rPr dirty="0" sz="1000" spc="-3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hide </a:t>
                      </a:r>
                      <a:r>
                        <a:rPr dirty="0" sz="1000" spc="-3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formatting</a:t>
                      </a:r>
                      <a:r>
                        <a:rPr dirty="0" sz="1000" spc="-11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symbols.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7DED0"/>
                    </a:solidFill>
                  </a:tcPr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9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1.4.6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7DED0"/>
                    </a:solidFill>
                  </a:tcPr>
                </a:tc>
              </a:tr>
              <a:tr h="189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ED0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095"/>
                        </a:lnSpc>
                      </a:pPr>
                      <a:r>
                        <a:rPr dirty="0" sz="1000" spc="-6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Create a 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blank</a:t>
                      </a:r>
                      <a:r>
                        <a:rPr dirty="0" sz="1000" spc="-6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document.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ED0"/>
                    </a:solidFill>
                  </a:tcPr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ts val="1095"/>
                        </a:lnSpc>
                      </a:pPr>
                      <a:r>
                        <a:rPr dirty="0" sz="1000" spc="-9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1.1.1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ED0"/>
                    </a:solidFill>
                  </a:tcPr>
                </a:tc>
              </a:tr>
              <a:tr h="24434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 spc="-6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Saving a</a:t>
                      </a:r>
                      <a:r>
                        <a:rPr dirty="0" sz="1000" spc="-6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ED0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 spc="-7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Save </a:t>
                      </a:r>
                      <a:r>
                        <a:rPr dirty="0" sz="1000" spc="-5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documents </a:t>
                      </a:r>
                      <a:r>
                        <a:rPr dirty="0" sz="1000" spc="-3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000" spc="-3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alternative </a:t>
                      </a:r>
                      <a:r>
                        <a:rPr dirty="0" sz="1000" spc="-1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dirty="0" sz="1000" spc="-12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formats.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ED0"/>
                    </a:solidFill>
                  </a:tcPr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 spc="-9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1.5.2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ED0"/>
                    </a:solidFill>
                  </a:tcPr>
                </a:tc>
              </a:tr>
              <a:tr h="24435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 spc="-4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Working </a:t>
                      </a:r>
                      <a:r>
                        <a:rPr dirty="0" sz="1000" spc="-1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000" spc="-8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7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Templates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ED0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 spc="-6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Create a 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blank </a:t>
                      </a:r>
                      <a:r>
                        <a:rPr dirty="0" sz="1000" spc="-5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document 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using </a:t>
                      </a:r>
                      <a:r>
                        <a:rPr dirty="0" sz="1000" spc="-6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114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template.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ED0"/>
                    </a:solidFill>
                  </a:tcPr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 spc="-9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1.1.2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ED0"/>
                    </a:solidFill>
                  </a:tcPr>
                </a:tc>
              </a:tr>
              <a:tr h="20698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 spc="-4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Previewing </a:t>
                      </a:r>
                      <a:r>
                        <a:rPr dirty="0" sz="1000" spc="-6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000" spc="-3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Printing </a:t>
                      </a:r>
                      <a:r>
                        <a:rPr dirty="0" sz="1000" spc="-6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12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7DED0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 spc="-3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Modify 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print</a:t>
                      </a:r>
                      <a:r>
                        <a:rPr dirty="0" sz="1000" spc="-9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4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settings.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7DED0"/>
                    </a:solidFill>
                  </a:tcPr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 spc="-9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1.5.1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E7DED0"/>
                    </a:solidFill>
                  </a:tcPr>
                </a:tc>
              </a:tr>
              <a:tr h="189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ED0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095"/>
                        </a:lnSpc>
                      </a:pPr>
                      <a:r>
                        <a:rPr dirty="0" sz="1000" spc="-3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Print </a:t>
                      </a:r>
                      <a:r>
                        <a:rPr dirty="0" sz="1000" spc="-2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all </a:t>
                      </a:r>
                      <a:r>
                        <a:rPr dirty="0" sz="1000" spc="-3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or part of</a:t>
                      </a:r>
                      <a:r>
                        <a:rPr dirty="0" sz="1000" spc="-195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000" spc="-5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document.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ED0"/>
                    </a:solidFill>
                  </a:tcPr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ts val="1095"/>
                        </a:lnSpc>
                      </a:pPr>
                      <a:r>
                        <a:rPr dirty="0" sz="1000" spc="-9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1.5.3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DED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73093" y="3982602"/>
            <a:ext cx="6579234" cy="109664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200" spc="-20" b="1">
                <a:solidFill>
                  <a:srgbClr val="70944D"/>
                </a:solidFill>
                <a:latin typeface="Arial"/>
                <a:cs typeface="Arial"/>
              </a:rPr>
              <a:t>SOFTWARE</a:t>
            </a:r>
            <a:r>
              <a:rPr dirty="0" sz="1200" spc="-5" b="1">
                <a:solidFill>
                  <a:srgbClr val="70944D"/>
                </a:solidFill>
                <a:latin typeface="Arial"/>
                <a:cs typeface="Arial"/>
              </a:rPr>
              <a:t> </a:t>
            </a:r>
            <a:r>
              <a:rPr dirty="0" sz="1200" spc="-15" b="1">
                <a:solidFill>
                  <a:srgbClr val="70944D"/>
                </a:solidFill>
                <a:latin typeface="Arial"/>
                <a:cs typeface="Arial"/>
              </a:rPr>
              <a:t>ORIENTATION</a:t>
            </a:r>
            <a:endParaRPr sz="1200">
              <a:latin typeface="Arial"/>
              <a:cs typeface="Arial"/>
            </a:endParaRPr>
          </a:p>
          <a:p>
            <a:pPr algn="just" marL="1536700">
              <a:lnSpc>
                <a:spcPct val="100000"/>
              </a:lnSpc>
              <a:spcBef>
                <a:spcPts val="710"/>
              </a:spcBef>
            </a:pPr>
            <a:r>
              <a:rPr dirty="0" sz="1100" spc="15" b="1">
                <a:solidFill>
                  <a:srgbClr val="231F20"/>
                </a:solidFill>
                <a:latin typeface="Arial"/>
                <a:cs typeface="Arial"/>
              </a:rPr>
              <a:t>Microsoft </a:t>
            </a:r>
            <a:r>
              <a:rPr dirty="0" sz="1100" spc="-10" b="1">
                <a:solidFill>
                  <a:srgbClr val="231F20"/>
                </a:solidFill>
                <a:latin typeface="Arial"/>
                <a:cs typeface="Arial"/>
              </a:rPr>
              <a:t>Word’s </a:t>
            </a:r>
            <a:r>
              <a:rPr dirty="0" sz="1100" spc="5" b="1">
                <a:solidFill>
                  <a:srgbClr val="231F20"/>
                </a:solidFill>
                <a:latin typeface="Arial"/>
                <a:cs typeface="Arial"/>
              </a:rPr>
              <a:t>Primary 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User</a:t>
            </a:r>
            <a:r>
              <a:rPr dirty="0" sz="1100" spc="-1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spc="10" b="1">
                <a:solidFill>
                  <a:srgbClr val="231F20"/>
                </a:solidFill>
                <a:latin typeface="Arial"/>
                <a:cs typeface="Arial"/>
              </a:rPr>
              <a:t>Interface</a:t>
            </a:r>
            <a:endParaRPr sz="1100">
              <a:latin typeface="Arial"/>
              <a:cs typeface="Arial"/>
            </a:endParaRPr>
          </a:p>
          <a:p>
            <a:pPr algn="just" marL="1536700" marR="5080">
              <a:lnSpc>
                <a:spcPts val="1200"/>
              </a:lnSpc>
              <a:spcBef>
                <a:spcPts val="620"/>
              </a:spcBef>
            </a:pP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Before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begin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working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 Word 2016,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need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acquaint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yourself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pri-  mary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user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interface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(UI).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open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blank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 Word 2016,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55">
                <a:solidFill>
                  <a:srgbClr val="231F20"/>
                </a:solidFill>
                <a:latin typeface="Times New Roman"/>
                <a:cs typeface="Times New Roman"/>
              </a:rPr>
              <a:t>see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screen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similar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shown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Figure</a:t>
            </a:r>
            <a:r>
              <a:rPr dirty="0" sz="105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1-1.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30682" y="5634166"/>
            <a:ext cx="4269150" cy="2557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75569" y="5589932"/>
            <a:ext cx="529590" cy="54864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 indent="59055">
              <a:lnSpc>
                <a:spcPct val="74100"/>
              </a:lnSpc>
              <a:spcBef>
                <a:spcPts val="380"/>
              </a:spcBef>
            </a:pP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Quick </a:t>
            </a: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60" b="1">
                <a:solidFill>
                  <a:srgbClr val="231F20"/>
                </a:solidFill>
                <a:latin typeface="Arial"/>
                <a:cs typeface="Arial"/>
              </a:rPr>
              <a:t>access  toolbar</a:t>
            </a:r>
            <a:endParaRPr sz="90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355"/>
              </a:spcBef>
            </a:pPr>
            <a:r>
              <a:rPr dirty="0" sz="900" spc="-85" b="1">
                <a:solidFill>
                  <a:srgbClr val="231F20"/>
                </a:solidFill>
                <a:latin typeface="Arial"/>
                <a:cs typeface="Arial"/>
              </a:rPr>
              <a:t>Ribbon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7002" y="5323273"/>
            <a:ext cx="7258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80" b="1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-1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0" b="1">
                <a:solidFill>
                  <a:srgbClr val="231F20"/>
                </a:solidFill>
                <a:latin typeface="Arial"/>
                <a:cs typeface="Arial"/>
              </a:rPr>
              <a:t>title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2777" y="5323273"/>
            <a:ext cx="20891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45" b="1">
                <a:solidFill>
                  <a:srgbClr val="231F20"/>
                </a:solidFill>
                <a:latin typeface="Arial"/>
                <a:cs typeface="Arial"/>
              </a:rPr>
              <a:t>Microsoft </a:t>
            </a: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account </a:t>
            </a:r>
            <a:r>
              <a:rPr dirty="0" sz="900" spc="-50" b="1">
                <a:solidFill>
                  <a:srgbClr val="231F20"/>
                </a:solidFill>
                <a:latin typeface="Arial"/>
                <a:cs typeface="Arial"/>
              </a:rPr>
              <a:t>sign-in </a:t>
            </a: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Collapse</a:t>
            </a:r>
            <a:r>
              <a:rPr dirty="0" sz="9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70" b="1">
                <a:solidFill>
                  <a:srgbClr val="231F20"/>
                </a:solidFill>
                <a:latin typeface="Arial"/>
                <a:cs typeface="Arial"/>
              </a:rPr>
              <a:t>ribbon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7802" y="5479405"/>
            <a:ext cx="4326890" cy="2837180"/>
          </a:xfrm>
          <a:custGeom>
            <a:avLst/>
            <a:gdLst/>
            <a:ahLst/>
            <a:cxnLst/>
            <a:rect l="l" t="t" r="r" b="b"/>
            <a:pathLst>
              <a:path w="4326890" h="2837179">
                <a:moveTo>
                  <a:pt x="2133097" y="838"/>
                </a:moveTo>
                <a:lnTo>
                  <a:pt x="2258065" y="176357"/>
                </a:lnTo>
              </a:path>
              <a:path w="4326890" h="2837179">
                <a:moveTo>
                  <a:pt x="3081802" y="640"/>
                </a:moveTo>
                <a:lnTo>
                  <a:pt x="3839565" y="294863"/>
                </a:lnTo>
              </a:path>
              <a:path w="4326890" h="2837179">
                <a:moveTo>
                  <a:pt x="4120591" y="0"/>
                </a:moveTo>
                <a:lnTo>
                  <a:pt x="4326757" y="623285"/>
                </a:lnTo>
              </a:path>
              <a:path w="4326890" h="2837179">
                <a:moveTo>
                  <a:pt x="154777" y="522716"/>
                </a:moveTo>
                <a:lnTo>
                  <a:pt x="0" y="584652"/>
                </a:lnTo>
              </a:path>
              <a:path w="4326890" h="2837179">
                <a:moveTo>
                  <a:pt x="3809496" y="2729057"/>
                </a:moveTo>
                <a:lnTo>
                  <a:pt x="3635760" y="2836819"/>
                </a:lnTo>
              </a:path>
              <a:path w="4326890" h="2837179">
                <a:moveTo>
                  <a:pt x="513085" y="2726359"/>
                </a:moveTo>
                <a:lnTo>
                  <a:pt x="718825" y="2833740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31935" y="6312828"/>
            <a:ext cx="1529080" cy="52451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62890" marR="173355" indent="-250825">
              <a:lnSpc>
                <a:spcPct val="74100"/>
              </a:lnSpc>
              <a:spcBef>
                <a:spcPts val="380"/>
              </a:spcBef>
              <a:tabLst>
                <a:tab pos="1348105" algn="l"/>
              </a:tabLst>
            </a:pPr>
            <a:r>
              <a:rPr dirty="0" sz="900" spc="-80" b="1">
                <a:solidFill>
                  <a:srgbClr val="231F20"/>
                </a:solidFill>
                <a:latin typeface="Arial"/>
                <a:cs typeface="Arial"/>
              </a:rPr>
              <a:t>Document </a:t>
            </a:r>
            <a:r>
              <a:rPr dirty="0" u="sng" sz="900" spc="-8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	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70" b="1">
                <a:solidFill>
                  <a:srgbClr val="231F20"/>
                </a:solidFill>
                <a:latin typeface="Arial"/>
                <a:cs typeface="Arial"/>
              </a:rPr>
              <a:t>page</a:t>
            </a:r>
            <a:endParaRPr sz="900">
              <a:latin typeface="Arial"/>
              <a:cs typeface="Arial"/>
            </a:endParaRPr>
          </a:p>
          <a:p>
            <a:pPr marL="254000" marR="5080" indent="-188595">
              <a:lnSpc>
                <a:spcPct val="74100"/>
              </a:lnSpc>
              <a:spcBef>
                <a:spcPts val="445"/>
              </a:spcBef>
              <a:tabLst>
                <a:tab pos="1515745" algn="l"/>
              </a:tabLst>
            </a:pPr>
            <a:r>
              <a:rPr dirty="0" sz="900" spc="-50" b="1">
                <a:solidFill>
                  <a:srgbClr val="231F20"/>
                </a:solidFill>
                <a:latin typeface="Arial"/>
                <a:cs typeface="Arial"/>
              </a:rPr>
              <a:t>Insertion </a:t>
            </a:r>
            <a:r>
              <a:rPr dirty="0" u="sng" sz="900" spc="-50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	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point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7099" y="8176361"/>
            <a:ext cx="5055870" cy="141160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307465">
              <a:lnSpc>
                <a:spcPct val="100000"/>
              </a:lnSpc>
              <a:spcBef>
                <a:spcPts val="500"/>
              </a:spcBef>
              <a:tabLst>
                <a:tab pos="3597910" algn="l"/>
              </a:tabLst>
            </a:pPr>
            <a:r>
              <a:rPr dirty="0" sz="900" spc="-60" b="1">
                <a:solidFill>
                  <a:srgbClr val="231F20"/>
                </a:solidFill>
                <a:latin typeface="Arial"/>
                <a:cs typeface="Arial"/>
              </a:rPr>
              <a:t>Status</a:t>
            </a:r>
            <a:r>
              <a:rPr dirty="0" sz="900" spc="-5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bar	</a:t>
            </a:r>
            <a:r>
              <a:rPr dirty="0" sz="900" spc="-105" b="1">
                <a:solidFill>
                  <a:srgbClr val="231F20"/>
                </a:solidFill>
                <a:latin typeface="Arial"/>
                <a:cs typeface="Arial"/>
              </a:rPr>
              <a:t>Zoom</a:t>
            </a:r>
            <a:r>
              <a:rPr dirty="0" sz="900" spc="-6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0" b="1">
                <a:solidFill>
                  <a:srgbClr val="231F20"/>
                </a:solidFill>
                <a:latin typeface="Arial"/>
                <a:cs typeface="Arial"/>
              </a:rPr>
              <a:t>slider</a:t>
            </a:r>
            <a:endParaRPr sz="9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560"/>
              </a:spcBef>
            </a:pP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has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designed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30">
                <a:solidFill>
                  <a:srgbClr val="231F20"/>
                </a:solidFill>
                <a:latin typeface="Times New Roman"/>
                <a:cs typeface="Times New Roman"/>
              </a:rPr>
              <a:t>UI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provide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easy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access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commands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you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need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most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often 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when creating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editing documents.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(Note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screen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might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vary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somewhat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one  shown here,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depending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program’s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settings.)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Figure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1-1 as a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reference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throughout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lesson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well as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rest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</a:t>
            </a:r>
            <a:r>
              <a:rPr dirty="0" sz="1050" spc="2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book.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r" marR="158115">
              <a:lnSpc>
                <a:spcPct val="100000"/>
              </a:lnSpc>
            </a:pPr>
            <a:r>
              <a:rPr dirty="0" sz="1100" spc="-35" b="1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093" y="5575936"/>
            <a:ext cx="952500" cy="4953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900" spc="-15" b="1">
                <a:solidFill>
                  <a:srgbClr val="007DC5"/>
                </a:solidFill>
                <a:latin typeface="Trebuchet MS"/>
                <a:cs typeface="Trebuchet MS"/>
              </a:rPr>
              <a:t>Figure</a:t>
            </a:r>
            <a:r>
              <a:rPr dirty="0" sz="900" spc="-50" b="1">
                <a:solidFill>
                  <a:srgbClr val="007DC5"/>
                </a:solidFill>
                <a:latin typeface="Trebuchet MS"/>
                <a:cs typeface="Trebuchet MS"/>
              </a:rPr>
              <a:t> </a:t>
            </a:r>
            <a:r>
              <a:rPr dirty="0" sz="900" spc="-65" b="1">
                <a:solidFill>
                  <a:srgbClr val="007DC5"/>
                </a:solidFill>
                <a:latin typeface="Trebuchet MS"/>
                <a:cs typeface="Trebuchet MS"/>
              </a:rPr>
              <a:t>1-1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01899"/>
              </a:lnSpc>
              <a:spcBef>
                <a:spcPts val="200"/>
              </a:spcBef>
            </a:pP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Microsoft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Word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2016  Opening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screen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145" y="387353"/>
            <a:ext cx="4819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000" spc="-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70" b="1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150"/>
            <a:ext cx="847725" cy="533400"/>
          </a:xfrm>
          <a:custGeom>
            <a:avLst/>
            <a:gdLst/>
            <a:ahLst/>
            <a:cxnLst/>
            <a:rect l="l" t="t" r="r" b="b"/>
            <a:pathLst>
              <a:path w="847725" h="533400">
                <a:moveTo>
                  <a:pt x="847337" y="0"/>
                </a:moveTo>
                <a:lnTo>
                  <a:pt x="0" y="0"/>
                </a:lnTo>
                <a:lnTo>
                  <a:pt x="0" y="533399"/>
                </a:lnTo>
                <a:lnTo>
                  <a:pt x="847337" y="533399"/>
                </a:lnTo>
                <a:lnTo>
                  <a:pt x="847337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0693" y="379416"/>
            <a:ext cx="17018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4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393" y="6593997"/>
            <a:ext cx="522605" cy="0"/>
          </a:xfrm>
          <a:custGeom>
            <a:avLst/>
            <a:gdLst/>
            <a:ahLst/>
            <a:cxnLst/>
            <a:rect l="l" t="t" r="r" b="b"/>
            <a:pathLst>
              <a:path w="522605" h="0">
                <a:moveTo>
                  <a:pt x="0" y="0"/>
                </a:moveTo>
                <a:lnTo>
                  <a:pt x="522136" y="0"/>
                </a:lnTo>
              </a:path>
            </a:pathLst>
          </a:custGeom>
          <a:ln w="6349">
            <a:solidFill>
              <a:srgbClr val="808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57400" y="7143277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71813" y="698707"/>
            <a:ext cx="4908550" cy="44195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01295" marR="5080" indent="-189230">
              <a:lnSpc>
                <a:spcPct val="101899"/>
              </a:lnSpc>
              <a:spcBef>
                <a:spcPts val="80"/>
              </a:spcBef>
            </a:pPr>
            <a:r>
              <a:rPr dirty="0" sz="900" spc="-10" b="1">
                <a:solidFill>
                  <a:srgbClr val="C40C42"/>
                </a:solidFill>
                <a:latin typeface="Arial"/>
                <a:cs typeface="Arial"/>
              </a:rPr>
              <a:t>10.</a:t>
            </a:r>
            <a:r>
              <a:rPr dirty="0" sz="900" b="1">
                <a:solidFill>
                  <a:srgbClr val="C40C42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Steve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Buckley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should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appear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shown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1-8.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letter  still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needs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be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formatted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an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accepted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mailable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format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this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discussed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 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later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lesson.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3397" y="1318468"/>
            <a:ext cx="6559550" cy="5081905"/>
            <a:chOff x="533397" y="1318468"/>
            <a:chExt cx="6559550" cy="5081905"/>
          </a:xfrm>
        </p:grpSpPr>
        <p:sp>
          <p:nvSpPr>
            <p:cNvPr id="9" name="object 9"/>
            <p:cNvSpPr/>
            <p:nvPr/>
          </p:nvSpPr>
          <p:spPr>
            <a:xfrm>
              <a:off x="536572" y="1321643"/>
              <a:ext cx="6553196" cy="50755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6572" y="1321643"/>
              <a:ext cx="6553200" cy="5075555"/>
            </a:xfrm>
            <a:custGeom>
              <a:avLst/>
              <a:gdLst/>
              <a:ahLst/>
              <a:cxnLst/>
              <a:rect l="l" t="t" r="r" b="b"/>
              <a:pathLst>
                <a:path w="6553200" h="5075555">
                  <a:moveTo>
                    <a:pt x="0" y="5075514"/>
                  </a:moveTo>
                  <a:lnTo>
                    <a:pt x="6553199" y="5075514"/>
                  </a:lnTo>
                  <a:lnTo>
                    <a:pt x="6553199" y="0"/>
                  </a:lnTo>
                  <a:lnTo>
                    <a:pt x="0" y="0"/>
                  </a:lnTo>
                  <a:lnTo>
                    <a:pt x="0" y="5075514"/>
                  </a:lnTo>
                  <a:close/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20693" y="6359691"/>
            <a:ext cx="4972050" cy="7620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900" spc="-15" b="1">
                <a:solidFill>
                  <a:srgbClr val="007DC5"/>
                </a:solidFill>
                <a:latin typeface="Trebuchet MS"/>
                <a:cs typeface="Trebuchet MS"/>
              </a:rPr>
              <a:t>Figure</a:t>
            </a:r>
            <a:r>
              <a:rPr dirty="0" sz="900" spc="-45" b="1">
                <a:solidFill>
                  <a:srgbClr val="007DC5"/>
                </a:solidFill>
                <a:latin typeface="Trebuchet MS"/>
                <a:cs typeface="Trebuchet MS"/>
              </a:rPr>
              <a:t> 1-8</a:t>
            </a:r>
            <a:endParaRPr sz="900">
              <a:latin typeface="Trebuchet MS"/>
              <a:cs typeface="Trebuchet MS"/>
            </a:endParaRPr>
          </a:p>
          <a:p>
            <a:pPr marL="12700" marR="3928110">
              <a:lnSpc>
                <a:spcPct val="101899"/>
              </a:lnSpc>
              <a:spcBef>
                <a:spcPts val="400"/>
              </a:spcBef>
            </a:pP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Block 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Style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format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with 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mixed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punctuation</a:t>
            </a:r>
            <a:endParaRPr sz="900">
              <a:latin typeface="Trebuchet MS"/>
              <a:cs typeface="Trebuchet MS"/>
            </a:endParaRPr>
          </a:p>
          <a:p>
            <a:pPr marL="1536065">
              <a:lnSpc>
                <a:spcPct val="100000"/>
              </a:lnSpc>
              <a:spcBef>
                <a:spcPts val="620"/>
              </a:spcBef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LEAVE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-17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5395" y="7251231"/>
            <a:ext cx="6254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5" b="1">
                <a:solidFill>
                  <a:srgbClr val="231F20"/>
                </a:solidFill>
                <a:latin typeface="Trebuchet MS"/>
                <a:cs typeface="Trebuchet MS"/>
              </a:rPr>
              <a:t>Take</a:t>
            </a:r>
            <a:r>
              <a:rPr dirty="0" sz="1000" spc="-8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20" b="1">
                <a:solidFill>
                  <a:srgbClr val="231F20"/>
                </a:solidFill>
                <a:latin typeface="Trebuchet MS"/>
                <a:cs typeface="Trebuchet MS"/>
              </a:rPr>
              <a:t>Note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4699" y="7244881"/>
            <a:ext cx="5055235" cy="64262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ts val="1200"/>
              </a:lnSpc>
              <a:spcBef>
                <a:spcPts val="190"/>
              </a:spcBef>
            </a:pP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It </a:t>
            </a:r>
            <a:r>
              <a:rPr dirty="0" sz="1050" spc="-45">
                <a:solidFill>
                  <a:srgbClr val="C40C42"/>
                </a:solidFill>
                <a:latin typeface="Times New Roman"/>
                <a:cs typeface="Times New Roman"/>
              </a:rPr>
              <a:t>is </a:t>
            </a:r>
            <a:r>
              <a:rPr dirty="0" sz="1050" spc="-50">
                <a:solidFill>
                  <a:srgbClr val="C40C42"/>
                </a:solidFill>
                <a:latin typeface="Times New Roman"/>
                <a:cs typeface="Times New Roman"/>
              </a:rPr>
              <a:t>always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important to </a:t>
            </a:r>
            <a:r>
              <a:rPr dirty="0" sz="1050" spc="-65">
                <a:solidFill>
                  <a:srgbClr val="C40C42"/>
                </a:solidFill>
                <a:latin typeface="Times New Roman"/>
                <a:cs typeface="Times New Roman"/>
              </a:rPr>
              <a:t>save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your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before closing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program.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However,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if you </a:t>
            </a:r>
            <a:r>
              <a:rPr dirty="0" sz="1050" spc="-45">
                <a:solidFill>
                  <a:srgbClr val="C40C42"/>
                </a:solidFill>
                <a:latin typeface="Times New Roman"/>
                <a:cs typeface="Times New Roman"/>
              </a:rPr>
              <a:t>close 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or Word </a:t>
            </a:r>
            <a:r>
              <a:rPr dirty="0" sz="1050" spc="-40">
                <a:solidFill>
                  <a:srgbClr val="C40C42"/>
                </a:solidFill>
                <a:latin typeface="Times New Roman"/>
                <a:cs typeface="Times New Roman"/>
              </a:rPr>
              <a:t>by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accident, </a:t>
            </a:r>
            <a:r>
              <a:rPr dirty="0" sz="1050" spc="-45">
                <a:solidFill>
                  <a:srgbClr val="C40C42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prompt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appears, asking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whether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want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to </a:t>
            </a:r>
            <a:r>
              <a:rPr dirty="0" sz="1050" spc="-65">
                <a:solidFill>
                  <a:srgbClr val="C40C42"/>
                </a:solidFill>
                <a:latin typeface="Times New Roman"/>
                <a:cs typeface="Times New Roman"/>
              </a:rPr>
              <a:t>save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your 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document.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Choose </a:t>
            </a:r>
            <a:r>
              <a:rPr dirty="0" sz="1050" spc="-90" i="1">
                <a:solidFill>
                  <a:srgbClr val="C40C42"/>
                </a:solidFill>
                <a:latin typeface="Times New Roman"/>
                <a:cs typeface="Times New Roman"/>
              </a:rPr>
              <a:t>Yes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to </a:t>
            </a:r>
            <a:r>
              <a:rPr dirty="0" sz="1050" spc="-65">
                <a:solidFill>
                  <a:srgbClr val="C40C42"/>
                </a:solidFill>
                <a:latin typeface="Times New Roman"/>
                <a:cs typeface="Times New Roman"/>
              </a:rPr>
              <a:t>save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and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close, </a:t>
            </a:r>
            <a:r>
              <a:rPr dirty="0" sz="1050" spc="-20" i="1">
                <a:solidFill>
                  <a:srgbClr val="C40C42"/>
                </a:solidFill>
                <a:latin typeface="Times New Roman"/>
                <a:cs typeface="Times New Roman"/>
              </a:rPr>
              <a:t>No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to </a:t>
            </a:r>
            <a:r>
              <a:rPr dirty="0" sz="1050" spc="-45">
                <a:solidFill>
                  <a:srgbClr val="C40C42"/>
                </a:solidFill>
                <a:latin typeface="Times New Roman"/>
                <a:cs typeface="Times New Roman"/>
              </a:rPr>
              <a:t>close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without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saving,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or </a:t>
            </a:r>
            <a:r>
              <a:rPr dirty="0" sz="1050" spc="-55" i="1">
                <a:solidFill>
                  <a:srgbClr val="C40C42"/>
                </a:solidFill>
                <a:latin typeface="Times New Roman"/>
                <a:cs typeface="Times New Roman"/>
              </a:rPr>
              <a:t>Cancel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to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stop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Close 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command.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4690" y="8173250"/>
            <a:ext cx="5055235" cy="13398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40"/>
              </a:spcBef>
            </a:pPr>
            <a:r>
              <a:rPr dirty="0" sz="1200" spc="25">
                <a:solidFill>
                  <a:srgbClr val="F58232"/>
                </a:solidFill>
                <a:latin typeface="Arial"/>
                <a:cs typeface="Arial"/>
              </a:rPr>
              <a:t>SAVING </a:t>
            </a:r>
            <a:r>
              <a:rPr dirty="0" sz="1200" spc="65">
                <a:solidFill>
                  <a:srgbClr val="F58232"/>
                </a:solidFill>
                <a:latin typeface="Arial"/>
                <a:cs typeface="Arial"/>
              </a:rPr>
              <a:t>A</a:t>
            </a:r>
            <a:r>
              <a:rPr dirty="0" sz="1200" spc="100">
                <a:solidFill>
                  <a:srgbClr val="F5823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F58232"/>
                </a:solidFill>
                <a:latin typeface="Arial"/>
                <a:cs typeface="Arial"/>
              </a:rPr>
              <a:t>DOCUMENT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default,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newly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created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saved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specific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filename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closely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related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con-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tent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so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locate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file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quickly.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editing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existing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document,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choose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with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new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filename,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diRerent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file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format,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another 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location.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saving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Cloud,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such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OneDrive,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access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doc- 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uments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any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computer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tablet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share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them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others.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some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cases,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might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want 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original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edited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same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place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but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diRerent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filenames. Keeping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original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enables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reference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it at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future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date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any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computer.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793" y="57150"/>
            <a:ext cx="7086600" cy="533400"/>
            <a:chOff x="685793" y="57150"/>
            <a:chExt cx="7086600" cy="533400"/>
          </a:xfrm>
        </p:grpSpPr>
        <p:sp>
          <p:nvSpPr>
            <p:cNvPr id="3" name="object 3"/>
            <p:cNvSpPr/>
            <p:nvPr/>
          </p:nvSpPr>
          <p:spPr>
            <a:xfrm>
              <a:off x="685793" y="587380"/>
              <a:ext cx="6236970" cy="0"/>
            </a:xfrm>
            <a:custGeom>
              <a:avLst/>
              <a:gdLst/>
              <a:ahLst/>
              <a:cxnLst/>
              <a:rect l="l" t="t" r="r" b="b"/>
              <a:pathLst>
                <a:path w="6236970" h="0">
                  <a:moveTo>
                    <a:pt x="0" y="0"/>
                  </a:moveTo>
                  <a:lnTo>
                    <a:pt x="6236975" y="0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922769" y="57150"/>
              <a:ext cx="849630" cy="533400"/>
            </a:xfrm>
            <a:custGeom>
              <a:avLst/>
              <a:gdLst/>
              <a:ahLst/>
              <a:cxnLst/>
              <a:rect l="l" t="t" r="r" b="b"/>
              <a:pathLst>
                <a:path w="849629" h="533400">
                  <a:moveTo>
                    <a:pt x="849629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849629" y="533399"/>
                  </a:lnTo>
                  <a:lnTo>
                    <a:pt x="849629" y="0"/>
                  </a:lnTo>
                  <a:close/>
                </a:path>
              </a:pathLst>
            </a:custGeom>
            <a:solidFill>
              <a:srgbClr val="0054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197099" y="381003"/>
            <a:ext cx="5055870" cy="1920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985">
              <a:lnSpc>
                <a:spcPct val="100000"/>
              </a:lnSpc>
              <a:spcBef>
                <a:spcPts val="100"/>
              </a:spcBef>
              <a:tabLst>
                <a:tab pos="1372870" algn="l"/>
              </a:tabLst>
            </a:pPr>
            <a:r>
              <a:rPr dirty="0" sz="1000" spc="-75" b="1">
                <a:solidFill>
                  <a:srgbClr val="231F20"/>
                </a:solidFill>
                <a:latin typeface="Trebuchet MS"/>
                <a:cs typeface="Trebuchet MS"/>
              </a:rPr>
              <a:t>Unde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1000" spc="-40" b="1">
                <a:solidFill>
                  <a:srgbClr val="231F20"/>
                </a:solidFill>
                <a:latin typeface="Trebuchet MS"/>
                <a:cs typeface="Trebuchet MS"/>
              </a:rPr>
              <a:t>standing</a:t>
            </a:r>
            <a:r>
              <a:rPr dirty="0" sz="1000" spc="-10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100" b="1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1000" spc="-55" b="1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1000" spc="-45" b="1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dirty="0" sz="1000" b="1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1050" spc="-1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15">
                <a:solidFill>
                  <a:srgbClr val="007DC5"/>
                </a:solidFill>
                <a:latin typeface="Arial"/>
                <a:cs typeface="Arial"/>
              </a:rPr>
              <a:t>Saving </a:t>
            </a:r>
            <a:r>
              <a:rPr dirty="0" sz="1200" spc="-25">
                <a:solidFill>
                  <a:srgbClr val="007DC5"/>
                </a:solidFill>
                <a:latin typeface="Arial"/>
                <a:cs typeface="Arial"/>
              </a:rPr>
              <a:t>a </a:t>
            </a:r>
            <a:r>
              <a:rPr dirty="0" sz="1200" spc="5">
                <a:solidFill>
                  <a:srgbClr val="007DC5"/>
                </a:solidFill>
                <a:latin typeface="Arial"/>
                <a:cs typeface="Arial"/>
              </a:rPr>
              <a:t>Document for </a:t>
            </a:r>
            <a:r>
              <a:rPr dirty="0" sz="1200">
                <a:solidFill>
                  <a:srgbClr val="007DC5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First</a:t>
            </a:r>
            <a:r>
              <a:rPr dirty="0" sz="1200" spc="25">
                <a:solidFill>
                  <a:srgbClr val="007DC5"/>
                </a:solidFill>
                <a:latin typeface="Arial"/>
                <a:cs typeface="Arial"/>
              </a:rPr>
              <a:t> </a:t>
            </a:r>
            <a:r>
              <a:rPr dirty="0" sz="1200" spc="-15">
                <a:solidFill>
                  <a:srgbClr val="007DC5"/>
                </a:solidFill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saving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first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time,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must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specify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filename,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file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type,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place 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where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access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document.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filename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help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users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find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identify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file,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the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file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location should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convenient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70">
                <a:solidFill>
                  <a:srgbClr val="231F20"/>
                </a:solidFill>
                <a:latin typeface="Times New Roman"/>
                <a:cs typeface="Times New Roman"/>
              </a:rPr>
              <a:t>file’s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future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users. </a:t>
            </a: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files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portable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storage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devices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such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a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flash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drive,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computer’s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hard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drive,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network location,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OneDrive.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200"/>
              </a:lnSpc>
              <a:spcBef>
                <a:spcPts val="5"/>
              </a:spcBef>
            </a:pP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 spc="-7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command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enables users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their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work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cloud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access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quickly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any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computer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tablet.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Lesson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13,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learn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OneDrive.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exercise,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learn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with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specific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filename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050" spc="1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flash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drive.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9539715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5793" y="2667868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spc="-10" b="1">
                <a:solidFill>
                  <a:srgbClr val="231F20"/>
                </a:solidFill>
                <a:latin typeface="Arial"/>
                <a:cs typeface="Arial"/>
              </a:rPr>
              <a:t>Save </a:t>
            </a:r>
            <a:r>
              <a:rPr dirty="0" sz="1100" spc="-5" b="1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dirty="0" sz="1100" spc="10" b="1">
                <a:solidFill>
                  <a:srgbClr val="231F20"/>
                </a:solidFill>
                <a:latin typeface="Arial"/>
                <a:cs typeface="Arial"/>
              </a:rPr>
              <a:t>Document 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dirty="0" sz="1100" spc="20" b="1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1100" spc="-5" b="1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dirty="0" sz="1100" spc="-1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231F20"/>
                </a:solidFill>
                <a:latin typeface="Arial"/>
                <a:cs typeface="Arial"/>
              </a:rPr>
              <a:t>Time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7099" y="2944726"/>
            <a:ext cx="5031740" cy="135064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from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previous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 marL="228600" indent="-124460">
              <a:lnSpc>
                <a:spcPct val="100000"/>
              </a:lnSpc>
              <a:spcBef>
                <a:spcPts val="6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If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necessary,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connect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flash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drive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one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USB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ports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computer.</a:t>
            </a:r>
            <a:endParaRPr sz="900">
              <a:latin typeface="Arial"/>
              <a:cs typeface="Arial"/>
            </a:endParaRPr>
          </a:p>
          <a:p>
            <a:pPr marL="227965" marR="5080" indent="-13017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Save </a:t>
            </a:r>
            <a:r>
              <a:rPr dirty="0" sz="900" spc="-25" b="1">
                <a:solidFill>
                  <a:srgbClr val="00AEEF"/>
                </a:solidFill>
                <a:latin typeface="Arial"/>
                <a:cs typeface="Arial"/>
              </a:rPr>
              <a:t>As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command.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 appears. 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There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three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available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document: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OneDrive,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PC,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+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Add 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Place.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This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00AEEF"/>
                </a:solidFill>
                <a:latin typeface="Arial"/>
                <a:cs typeface="Arial"/>
              </a:rPr>
              <a:t>PC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right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side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changes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displays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Recent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Folders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have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been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opened,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as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shown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1-9.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tabLst>
                <a:tab pos="1693545" algn="l"/>
              </a:tabLst>
            </a:pPr>
            <a:r>
              <a:rPr dirty="0" sz="900" spc="-70" b="1">
                <a:solidFill>
                  <a:srgbClr val="231F20"/>
                </a:solidFill>
                <a:latin typeface="Arial"/>
                <a:cs typeface="Arial"/>
              </a:rPr>
              <a:t>Return to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80" b="1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-4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60" b="1">
                <a:solidFill>
                  <a:srgbClr val="231F20"/>
                </a:solidFill>
                <a:latin typeface="Arial"/>
                <a:cs typeface="Arial"/>
              </a:rPr>
              <a:t>icon	Backstage</a:t>
            </a:r>
            <a:r>
              <a:rPr dirty="0" sz="900" spc="-5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90" b="1">
                <a:solidFill>
                  <a:srgbClr val="231F20"/>
                </a:solidFill>
                <a:latin typeface="Arial"/>
                <a:cs typeface="Arial"/>
              </a:rPr>
              <a:t>commands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07261" y="4301850"/>
            <a:ext cx="5031740" cy="2999105"/>
            <a:chOff x="2207261" y="4301850"/>
            <a:chExt cx="5031740" cy="2999105"/>
          </a:xfrm>
        </p:grpSpPr>
        <p:sp>
          <p:nvSpPr>
            <p:cNvPr id="10" name="object 10"/>
            <p:cNvSpPr/>
            <p:nvPr/>
          </p:nvSpPr>
          <p:spPr>
            <a:xfrm>
              <a:off x="2209799" y="4407408"/>
              <a:ext cx="5026151" cy="28910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10302" y="4408261"/>
              <a:ext cx="5026025" cy="2889885"/>
            </a:xfrm>
            <a:custGeom>
              <a:avLst/>
              <a:gdLst/>
              <a:ahLst/>
              <a:cxnLst/>
              <a:rect l="l" t="t" r="r" b="b"/>
              <a:pathLst>
                <a:path w="5026025" h="2889884">
                  <a:moveTo>
                    <a:pt x="0" y="2889397"/>
                  </a:moveTo>
                  <a:lnTo>
                    <a:pt x="5025648" y="2889397"/>
                  </a:lnTo>
                  <a:lnTo>
                    <a:pt x="5025648" y="0"/>
                  </a:lnTo>
                  <a:lnTo>
                    <a:pt x="0" y="0"/>
                  </a:lnTo>
                  <a:lnTo>
                    <a:pt x="0" y="2889397"/>
                  </a:lnTo>
                  <a:close/>
                </a:path>
              </a:pathLst>
            </a:custGeom>
            <a:ln w="608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36621" y="4305025"/>
              <a:ext cx="1726564" cy="690880"/>
            </a:xfrm>
            <a:custGeom>
              <a:avLst/>
              <a:gdLst/>
              <a:ahLst/>
              <a:cxnLst/>
              <a:rect l="l" t="t" r="r" b="b"/>
              <a:pathLst>
                <a:path w="1726564" h="690879">
                  <a:moveTo>
                    <a:pt x="400446" y="0"/>
                  </a:moveTo>
                  <a:lnTo>
                    <a:pt x="0" y="253730"/>
                  </a:lnTo>
                </a:path>
                <a:path w="1726564" h="690879">
                  <a:moveTo>
                    <a:pt x="1726326" y="0"/>
                  </a:moveTo>
                  <a:lnTo>
                    <a:pt x="97353" y="690752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197086" y="7450570"/>
            <a:ext cx="5047615" cy="20675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28600" marR="5080" indent="-128270">
              <a:lnSpc>
                <a:spcPct val="101899"/>
              </a:lnSpc>
              <a:spcBef>
                <a:spcPts val="8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29235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Browse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10" i="1">
                <a:solidFill>
                  <a:srgbClr val="231F20"/>
                </a:solidFill>
                <a:latin typeface="Arial"/>
                <a:cs typeface="Arial"/>
              </a:rPr>
              <a:t>Save </a:t>
            </a:r>
            <a:r>
              <a:rPr dirty="0" sz="900" spc="25" i="1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combo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box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appears. In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Windows 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10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environment,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Documents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Library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default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location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saving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new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files.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Change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location 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from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default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flash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drive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by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using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vertical scroll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bar and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scrolling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down 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until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see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PC.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Expand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Arial"/>
                <a:cs typeface="Arial"/>
              </a:rPr>
              <a:t>PC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container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flash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drive.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Storage  devices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given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specific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letter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identified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by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operating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system.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example,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 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flash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drive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might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labeled</a:t>
            </a:r>
            <a:r>
              <a:rPr dirty="0" sz="900" spc="-17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dirty="0" sz="900" spc="5" b="1" i="1">
                <a:solidFill>
                  <a:srgbClr val="ED2124"/>
                </a:solidFill>
                <a:latin typeface="Arial"/>
                <a:cs typeface="Arial"/>
              </a:rPr>
              <a:t>Removable </a:t>
            </a:r>
            <a:r>
              <a:rPr dirty="0" sz="900" b="1" i="1">
                <a:solidFill>
                  <a:srgbClr val="ED2124"/>
                </a:solidFill>
                <a:latin typeface="Arial"/>
                <a:cs typeface="Arial"/>
              </a:rPr>
              <a:t>Drive </a:t>
            </a:r>
            <a:r>
              <a:rPr dirty="0" sz="900" spc="-15" b="1" i="1">
                <a:solidFill>
                  <a:srgbClr val="ED2124"/>
                </a:solidFill>
                <a:latin typeface="Arial"/>
                <a:cs typeface="Arial"/>
              </a:rPr>
              <a:t>(I:)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28600" indent="-129539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29235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flash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drive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as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location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document.</a:t>
            </a:r>
            <a:endParaRPr sz="900">
              <a:latin typeface="Arial"/>
              <a:cs typeface="Arial"/>
            </a:endParaRPr>
          </a:p>
          <a:p>
            <a:pPr marL="228600" marR="111125" indent="-128270">
              <a:lnSpc>
                <a:spcPct val="101899"/>
              </a:lnSpc>
              <a:spcBef>
                <a:spcPts val="295"/>
              </a:spcBef>
              <a:buClr>
                <a:srgbClr val="C40C42"/>
              </a:buClr>
              <a:buFont typeface="Arial"/>
              <a:buAutoNum type="arabicPeriod" startAt="3"/>
              <a:tabLst>
                <a:tab pos="229235" algn="l"/>
              </a:tabLst>
            </a:pP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By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default,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few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characters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typed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appear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File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name box.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Drag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mouse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over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text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press </a:t>
            </a: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Delete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or begin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typing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over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highlighted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text.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Then,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0" b="1">
                <a:solidFill>
                  <a:srgbClr val="00AEEF"/>
                </a:solidFill>
                <a:latin typeface="Arial"/>
                <a:cs typeface="Arial"/>
              </a:rPr>
              <a:t>Tech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Terrace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Letter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File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name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box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Save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27965" marR="176530" indent="-12890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29235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prompt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appears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upgrade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newest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format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0" b="1">
                <a:solidFill>
                  <a:srgbClr val="00AEEF"/>
                </a:solidFill>
                <a:latin typeface="Arial"/>
                <a:cs typeface="Arial"/>
              </a:rPr>
              <a:t>OK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button.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action 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allows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new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features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2016.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LEAVE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5793" y="4551685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 h="0">
                <a:moveTo>
                  <a:pt x="0" y="0"/>
                </a:moveTo>
                <a:lnTo>
                  <a:pt x="519624" y="0"/>
                </a:lnTo>
              </a:path>
            </a:pathLst>
          </a:custGeom>
          <a:ln w="6349">
            <a:solidFill>
              <a:srgbClr val="808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3093" y="4317367"/>
            <a:ext cx="866140" cy="4064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900" spc="-15" b="1">
                <a:solidFill>
                  <a:srgbClr val="007DC5"/>
                </a:solidFill>
                <a:latin typeface="Trebuchet MS"/>
                <a:cs typeface="Trebuchet MS"/>
              </a:rPr>
              <a:t>Figure</a:t>
            </a:r>
            <a:r>
              <a:rPr dirty="0" sz="900" spc="-50" b="1">
                <a:solidFill>
                  <a:srgbClr val="007DC5"/>
                </a:solidFill>
                <a:latin typeface="Trebuchet MS"/>
                <a:cs typeface="Trebuchet MS"/>
              </a:rPr>
              <a:t> 1-9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Save </a:t>
            </a:r>
            <a:r>
              <a:rPr dirty="0" sz="900" spc="-15">
                <a:solidFill>
                  <a:srgbClr val="231F20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screen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145" y="387353"/>
            <a:ext cx="4819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000" spc="-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70" b="1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150"/>
            <a:ext cx="847725" cy="533400"/>
          </a:xfrm>
          <a:custGeom>
            <a:avLst/>
            <a:gdLst/>
            <a:ahLst/>
            <a:cxnLst/>
            <a:rect l="l" t="t" r="r" b="b"/>
            <a:pathLst>
              <a:path w="847725" h="533400">
                <a:moveTo>
                  <a:pt x="847337" y="0"/>
                </a:moveTo>
                <a:lnTo>
                  <a:pt x="0" y="0"/>
                </a:lnTo>
                <a:lnTo>
                  <a:pt x="0" y="533399"/>
                </a:lnTo>
                <a:lnTo>
                  <a:pt x="847337" y="533399"/>
                </a:lnTo>
                <a:lnTo>
                  <a:pt x="847337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0693" y="379416"/>
            <a:ext cx="1663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6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393" y="749305"/>
            <a:ext cx="6553200" cy="0"/>
          </a:xfrm>
          <a:custGeom>
            <a:avLst/>
            <a:gdLst/>
            <a:ahLst/>
            <a:cxnLst/>
            <a:rect l="l" t="t" r="r" b="b"/>
            <a:pathLst>
              <a:path w="6553200" h="0">
                <a:moveTo>
                  <a:pt x="0" y="0"/>
                </a:moveTo>
                <a:lnTo>
                  <a:pt x="6553205" y="0"/>
                </a:lnTo>
              </a:path>
            </a:pathLst>
          </a:custGeom>
          <a:ln w="12699">
            <a:solidFill>
              <a:srgbClr val="D223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57400" y="5105400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1693" y="793753"/>
            <a:ext cx="10147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0" b="1">
                <a:solidFill>
                  <a:srgbClr val="231F20"/>
                </a:solidFill>
                <a:latin typeface="Trebuchet MS"/>
                <a:cs typeface="Trebuchet MS"/>
              </a:rPr>
              <a:t>Troubleshooting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699" y="793753"/>
            <a:ext cx="5055235" cy="7213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1899"/>
              </a:lnSpc>
              <a:spcBef>
                <a:spcPts val="80"/>
              </a:spcBef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AutoRecover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feature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automatically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saves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data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scheduled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intervals.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default,  Word 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2016 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saves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your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work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every 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10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minutes. 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This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makes </a:t>
            </a:r>
            <a:r>
              <a:rPr dirty="0" sz="900" spc="75">
                <a:solidFill>
                  <a:srgbClr val="231F20"/>
                </a:solidFill>
                <a:latin typeface="Arial"/>
                <a:cs typeface="Arial"/>
              </a:rPr>
              <a:t>it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possible </a:t>
            </a:r>
            <a:r>
              <a:rPr dirty="0" sz="900" spc="7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recover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some </a:t>
            </a:r>
            <a:r>
              <a:rPr dirty="0" sz="900" spc="7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your 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work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75">
                <a:solidFill>
                  <a:srgbClr val="231F20"/>
                </a:solidFill>
                <a:latin typeface="Arial"/>
                <a:cs typeface="Arial"/>
              </a:rPr>
              <a:t>if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problem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occurs.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However,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useful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option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not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substitute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frequently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saving 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documents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work.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should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always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 i="1">
                <a:solidFill>
                  <a:srgbClr val="231F20"/>
                </a:solidFill>
                <a:latin typeface="Trebuchet MS"/>
                <a:cs typeface="Trebuchet MS"/>
              </a:rPr>
              <a:t>Save</a:t>
            </a:r>
            <a:r>
              <a:rPr dirty="0" sz="900" spc="-55" i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231F20"/>
                </a:solidFill>
                <a:latin typeface="Arial"/>
                <a:cs typeface="Arial"/>
              </a:rPr>
              <a:t>button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regularly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7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avoid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losing 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work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case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7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power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outage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computer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crash.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4699" y="1741173"/>
            <a:ext cx="5055870" cy="10350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40"/>
              </a:spcBef>
            </a:pPr>
            <a:r>
              <a:rPr dirty="0" sz="1200">
                <a:solidFill>
                  <a:srgbClr val="007DC5"/>
                </a:solidFill>
                <a:latin typeface="Arial"/>
                <a:cs typeface="Arial"/>
              </a:rPr>
              <a:t>Choosing </a:t>
            </a:r>
            <a:r>
              <a:rPr dirty="0" sz="1200" spc="-25">
                <a:solidFill>
                  <a:srgbClr val="007DC5"/>
                </a:solidFill>
                <a:latin typeface="Arial"/>
                <a:cs typeface="Arial"/>
              </a:rPr>
              <a:t>a </a:t>
            </a: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Different </a:t>
            </a:r>
            <a:r>
              <a:rPr dirty="0" sz="1200" spc="-30">
                <a:solidFill>
                  <a:srgbClr val="007DC5"/>
                </a:solidFill>
                <a:latin typeface="Arial"/>
                <a:cs typeface="Arial"/>
              </a:rPr>
              <a:t>File</a:t>
            </a:r>
            <a:r>
              <a:rPr dirty="0" sz="1200" spc="25">
                <a:solidFill>
                  <a:srgbClr val="007DC5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Format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Some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individuals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companies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might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upgraded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their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Office suites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latest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version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might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still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working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earlier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version,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such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2003. Changing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file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format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enables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those individuals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companies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open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edit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without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losing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its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text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formatting.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exercise,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learn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format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compatible 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earlier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version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050" spc="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Word.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393" y="3143250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spc="-20" b="1">
                <a:solidFill>
                  <a:srgbClr val="231F20"/>
                </a:solidFill>
                <a:latin typeface="Arial"/>
                <a:cs typeface="Arial"/>
              </a:rPr>
              <a:t>Choose </a:t>
            </a:r>
            <a:r>
              <a:rPr dirty="0" sz="1100" spc="-5" b="1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dirty="0" sz="1100" spc="15" b="1">
                <a:solidFill>
                  <a:srgbClr val="231F20"/>
                </a:solidFill>
                <a:latin typeface="Arial"/>
                <a:cs typeface="Arial"/>
              </a:rPr>
              <a:t>Different </a:t>
            </a:r>
            <a:r>
              <a:rPr dirty="0" sz="1100" spc="-10" b="1">
                <a:solidFill>
                  <a:srgbClr val="231F20"/>
                </a:solidFill>
                <a:latin typeface="Arial"/>
                <a:cs typeface="Arial"/>
              </a:rPr>
              <a:t>File</a:t>
            </a:r>
            <a:r>
              <a:rPr dirty="0" sz="1100" spc="10" b="1">
                <a:solidFill>
                  <a:srgbClr val="231F20"/>
                </a:solidFill>
                <a:latin typeface="Arial"/>
                <a:cs typeface="Arial"/>
              </a:rPr>
              <a:t> Format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4686" y="3420112"/>
            <a:ext cx="5055235" cy="258191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from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previous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 marL="228600" indent="-125095">
              <a:lnSpc>
                <a:spcPct val="100000"/>
              </a:lnSpc>
              <a:spcBef>
                <a:spcPts val="620"/>
              </a:spcBef>
              <a:buClr>
                <a:srgbClr val="C40C42"/>
              </a:buClr>
              <a:buFont typeface="Arial"/>
              <a:buAutoNum type="arabicPeriod"/>
              <a:tabLst>
                <a:tab pos="229235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Save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00AEEF"/>
                </a:solidFill>
                <a:latin typeface="Arial"/>
                <a:cs typeface="Arial"/>
              </a:rPr>
              <a:t>As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screen.</a:t>
            </a:r>
            <a:endParaRPr sz="900">
              <a:latin typeface="Arial"/>
              <a:cs typeface="Arial"/>
            </a:endParaRPr>
          </a:p>
          <a:p>
            <a:pPr marL="228600" indent="-13081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/>
              <a:tabLst>
                <a:tab pos="229235" algn="l"/>
              </a:tabLst>
            </a:pP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Under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Current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Folder,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flash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drive.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combo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box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appears.</a:t>
            </a:r>
            <a:endParaRPr sz="900">
              <a:latin typeface="Arial"/>
              <a:cs typeface="Arial"/>
            </a:endParaRPr>
          </a:p>
          <a:p>
            <a:pPr marL="227965" marR="574040" indent="-128270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/>
              <a:tabLst>
                <a:tab pos="229235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box,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drop-down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arrow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choose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Word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97-2003 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Document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(*.doc)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27965" marR="23495" indent="-128905">
              <a:lnSpc>
                <a:spcPct val="101899"/>
              </a:lnSpc>
              <a:spcBef>
                <a:spcPts val="295"/>
              </a:spcBef>
              <a:buClr>
                <a:srgbClr val="C40C42"/>
              </a:buClr>
              <a:buFont typeface="Arial"/>
              <a:buAutoNum type="arabicPeriod"/>
              <a:tabLst>
                <a:tab pos="229235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0" b="1" i="1">
                <a:solidFill>
                  <a:srgbClr val="ED2124"/>
                </a:solidFill>
                <a:latin typeface="Arial"/>
                <a:cs typeface="Arial"/>
              </a:rPr>
              <a:t>Tech</a:t>
            </a:r>
            <a:r>
              <a:rPr dirty="0" sz="900" spc="5" b="1" i="1">
                <a:solidFill>
                  <a:srgbClr val="ED2124"/>
                </a:solidFill>
                <a:latin typeface="Arial"/>
                <a:cs typeface="Arial"/>
              </a:rPr>
              <a:t> </a:t>
            </a:r>
            <a:r>
              <a:rPr dirty="0" sz="900" spc="-10" b="1" i="1">
                <a:solidFill>
                  <a:srgbClr val="ED2124"/>
                </a:solidFill>
                <a:latin typeface="Arial"/>
                <a:cs typeface="Arial"/>
              </a:rPr>
              <a:t>Terrace</a:t>
            </a:r>
            <a:r>
              <a:rPr dirty="0" sz="900" spc="5" b="1" i="1">
                <a:solidFill>
                  <a:srgbClr val="ED2124"/>
                </a:solidFill>
                <a:latin typeface="Arial"/>
                <a:cs typeface="Arial"/>
              </a:rPr>
              <a:t> </a:t>
            </a:r>
            <a:r>
              <a:rPr dirty="0" sz="900" b="1" i="1">
                <a:solidFill>
                  <a:srgbClr val="ED2124"/>
                </a:solidFill>
                <a:latin typeface="Arial"/>
                <a:cs typeface="Arial"/>
              </a:rPr>
              <a:t>97-2003</a:t>
            </a:r>
            <a:r>
              <a:rPr dirty="0" sz="900" spc="5" b="1" i="1">
                <a:solidFill>
                  <a:srgbClr val="ED2124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File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name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box.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Save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title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bar,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new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file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name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appears,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along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with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Compatibility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Mode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designation.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exercise,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 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learn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about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Compatibility</a:t>
            </a:r>
            <a:r>
              <a:rPr dirty="0" sz="900" spc="-8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Mode.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LEAVE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</a:t>
            </a:r>
            <a:r>
              <a:rPr dirty="0" sz="900" spc="-1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Converting </a:t>
            </a:r>
            <a:r>
              <a:rPr dirty="0" sz="1200" spc="-25">
                <a:solidFill>
                  <a:srgbClr val="007DC5"/>
                </a:solidFill>
                <a:latin typeface="Arial"/>
                <a:cs typeface="Arial"/>
              </a:rPr>
              <a:t>a</a:t>
            </a:r>
            <a:r>
              <a:rPr dirty="0" sz="1200">
                <a:solidFill>
                  <a:srgbClr val="007DC5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007DC5"/>
                </a:solidFill>
                <a:latin typeface="Arial"/>
                <a:cs typeface="Arial"/>
              </a:rPr>
              <a:t>Document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Compatibility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Mode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enables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work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created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earlier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version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without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saving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file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diRerent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file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format.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exercise,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learn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use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Convert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com- 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mand to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clear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compatibility options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convert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2016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file</a:t>
            </a:r>
            <a:r>
              <a:rPr dirty="0" sz="1050" spc="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format.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393" y="6369055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spc="5" b="1">
                <a:solidFill>
                  <a:srgbClr val="231F20"/>
                </a:solidFill>
                <a:latin typeface="Arial"/>
                <a:cs typeface="Arial"/>
              </a:rPr>
              <a:t>Convert </a:t>
            </a:r>
            <a:r>
              <a:rPr dirty="0" sz="1100" spc="-5" b="1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dirty="0" sz="1100" spc="10" b="1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4699" y="6645911"/>
            <a:ext cx="5054600" cy="10541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from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previous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 marL="228600" indent="-124460">
              <a:lnSpc>
                <a:spcPct val="100000"/>
              </a:lnSpc>
              <a:spcBef>
                <a:spcPts val="6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With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-20" b="1" i="1">
                <a:solidFill>
                  <a:srgbClr val="ED2124"/>
                </a:solidFill>
                <a:latin typeface="Arial"/>
                <a:cs typeface="Arial"/>
              </a:rPr>
              <a:t>Tech </a:t>
            </a:r>
            <a:r>
              <a:rPr dirty="0" sz="900" spc="-10" b="1" i="1">
                <a:solidFill>
                  <a:srgbClr val="ED2124"/>
                </a:solidFill>
                <a:latin typeface="Arial"/>
                <a:cs typeface="Arial"/>
              </a:rPr>
              <a:t>Terrace </a:t>
            </a:r>
            <a:r>
              <a:rPr dirty="0" sz="900" spc="-5" b="1" i="1">
                <a:solidFill>
                  <a:srgbClr val="ED2124"/>
                </a:solidFill>
                <a:latin typeface="Arial"/>
                <a:cs typeface="Arial"/>
              </a:rPr>
              <a:t>97-2003.doc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open,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-15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tab.</a:t>
            </a:r>
            <a:endParaRPr sz="900">
              <a:latin typeface="Arial"/>
              <a:cs typeface="Arial"/>
            </a:endParaRPr>
          </a:p>
          <a:p>
            <a:pPr marL="227965" marR="5080" indent="-13017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main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pane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Info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command,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Convert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-20" b="1">
                <a:solidFill>
                  <a:srgbClr val="00AEEF"/>
                </a:solidFill>
                <a:latin typeface="Arial"/>
                <a:cs typeface="Arial"/>
              </a:rPr>
              <a:t>OK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confirm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 conversion,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shown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Figure 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1-10.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Converting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clears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Compatibility 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Mode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title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bar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upgrades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2016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format,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which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enables 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access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Word’s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new</a:t>
            </a:r>
            <a:r>
              <a:rPr dirty="0" sz="900" spc="-15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features.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57394" y="7877809"/>
            <a:ext cx="5035550" cy="1224280"/>
            <a:chOff x="2057394" y="7877809"/>
            <a:chExt cx="5035550" cy="1224280"/>
          </a:xfrm>
        </p:grpSpPr>
        <p:sp>
          <p:nvSpPr>
            <p:cNvPr id="15" name="object 15"/>
            <p:cNvSpPr/>
            <p:nvPr/>
          </p:nvSpPr>
          <p:spPr>
            <a:xfrm>
              <a:off x="2060569" y="7880984"/>
              <a:ext cx="5029199" cy="1217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60569" y="7880984"/>
              <a:ext cx="5029200" cy="1217930"/>
            </a:xfrm>
            <a:custGeom>
              <a:avLst/>
              <a:gdLst/>
              <a:ahLst/>
              <a:cxnLst/>
              <a:rect l="l" t="t" r="r" b="b"/>
              <a:pathLst>
                <a:path w="5029200" h="1217929">
                  <a:moveTo>
                    <a:pt x="0" y="1217675"/>
                  </a:moveTo>
                  <a:lnTo>
                    <a:pt x="5029199" y="1217675"/>
                  </a:lnTo>
                  <a:lnTo>
                    <a:pt x="5029199" y="0"/>
                  </a:lnTo>
                  <a:lnTo>
                    <a:pt x="0" y="0"/>
                  </a:lnTo>
                  <a:lnTo>
                    <a:pt x="0" y="1217675"/>
                  </a:lnTo>
                  <a:close/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457193" y="742950"/>
            <a:ext cx="448817" cy="406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3393" y="8018784"/>
            <a:ext cx="572770" cy="0"/>
          </a:xfrm>
          <a:custGeom>
            <a:avLst/>
            <a:gdLst/>
            <a:ahLst/>
            <a:cxnLst/>
            <a:rect l="l" t="t" r="r" b="b"/>
            <a:pathLst>
              <a:path w="572769" h="0">
                <a:moveTo>
                  <a:pt x="0" y="0"/>
                </a:moveTo>
                <a:lnTo>
                  <a:pt x="572226" y="0"/>
                </a:lnTo>
              </a:path>
            </a:pathLst>
          </a:custGeom>
          <a:ln w="6349">
            <a:solidFill>
              <a:srgbClr val="808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0693" y="7784465"/>
            <a:ext cx="718185" cy="4064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900" spc="-15" b="1">
                <a:solidFill>
                  <a:srgbClr val="007DC5"/>
                </a:solidFill>
                <a:latin typeface="Trebuchet MS"/>
                <a:cs typeface="Trebuchet MS"/>
              </a:rPr>
              <a:t>Figure</a:t>
            </a:r>
            <a:r>
              <a:rPr dirty="0" sz="900" spc="-55" b="1">
                <a:solidFill>
                  <a:srgbClr val="007DC5"/>
                </a:solidFill>
                <a:latin typeface="Trebuchet MS"/>
                <a:cs typeface="Trebuchet MS"/>
              </a:rPr>
              <a:t> </a:t>
            </a:r>
            <a:r>
              <a:rPr dirty="0" sz="900" spc="-70" b="1">
                <a:solidFill>
                  <a:srgbClr val="007DC5"/>
                </a:solidFill>
                <a:latin typeface="Trebuchet MS"/>
                <a:cs typeface="Trebuchet MS"/>
              </a:rPr>
              <a:t>1-10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Convert</a:t>
            </a:r>
            <a:r>
              <a:rPr dirty="0" sz="900" spc="-1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prompt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793" y="587380"/>
            <a:ext cx="6236970" cy="0"/>
          </a:xfrm>
          <a:custGeom>
            <a:avLst/>
            <a:gdLst/>
            <a:ahLst/>
            <a:cxnLst/>
            <a:rect l="l" t="t" r="r" b="b"/>
            <a:pathLst>
              <a:path w="6236970" h="0">
                <a:moveTo>
                  <a:pt x="0" y="0"/>
                </a:moveTo>
                <a:lnTo>
                  <a:pt x="6236975" y="0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15137" y="387353"/>
            <a:ext cx="11112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 b="1">
                <a:solidFill>
                  <a:srgbClr val="231F20"/>
                </a:solidFill>
                <a:latin typeface="Trebuchet MS"/>
                <a:cs typeface="Trebuchet MS"/>
              </a:rPr>
              <a:t>Understanding</a:t>
            </a:r>
            <a:r>
              <a:rPr dirty="0" sz="1000" spc="-15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65" b="1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2769" y="57150"/>
            <a:ext cx="849630" cy="533400"/>
          </a:xfrm>
          <a:custGeom>
            <a:avLst/>
            <a:gdLst/>
            <a:ahLst/>
            <a:cxnLst/>
            <a:rect l="l" t="t" r="r" b="b"/>
            <a:pathLst>
              <a:path w="849629" h="533400">
                <a:moveTo>
                  <a:pt x="849629" y="0"/>
                </a:moveTo>
                <a:lnTo>
                  <a:pt x="0" y="0"/>
                </a:lnTo>
                <a:lnTo>
                  <a:pt x="0" y="533399"/>
                </a:lnTo>
                <a:lnTo>
                  <a:pt x="849629" y="533399"/>
                </a:lnTo>
                <a:lnTo>
                  <a:pt x="849629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97303" y="378781"/>
            <a:ext cx="1536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7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1454353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09800" y="6407353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97088" y="658066"/>
            <a:ext cx="5055870" cy="373761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28600" indent="-128905">
              <a:lnSpc>
                <a:spcPct val="100000"/>
              </a:lnSpc>
              <a:spcBef>
                <a:spcPts val="42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29235" algn="l"/>
              </a:tabLst>
            </a:pP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2016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file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format,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tab.</a:t>
            </a:r>
            <a:endParaRPr sz="900">
              <a:latin typeface="Arial"/>
              <a:cs typeface="Arial"/>
            </a:endParaRPr>
          </a:p>
          <a:p>
            <a:pPr marL="227965" marR="292735" indent="-12890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29235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Save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As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flash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drive.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File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name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box,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0" b="1" i="1">
                <a:solidFill>
                  <a:srgbClr val="ED2124"/>
                </a:solidFill>
                <a:latin typeface="Arial"/>
                <a:cs typeface="Arial"/>
              </a:rPr>
              <a:t>Tech  </a:t>
            </a:r>
            <a:r>
              <a:rPr dirty="0" sz="900" spc="-10" b="1" i="1">
                <a:solidFill>
                  <a:srgbClr val="ED2124"/>
                </a:solidFill>
                <a:latin typeface="Arial"/>
                <a:cs typeface="Arial"/>
              </a:rPr>
              <a:t>Terrace</a:t>
            </a:r>
            <a:r>
              <a:rPr dirty="0" sz="900" b="1" i="1">
                <a:solidFill>
                  <a:srgbClr val="ED2124"/>
                </a:solidFill>
                <a:latin typeface="Arial"/>
                <a:cs typeface="Arial"/>
              </a:rPr>
              <a:t> </a:t>
            </a:r>
            <a:r>
              <a:rPr dirty="0" sz="900" spc="25" b="1" i="1">
                <a:solidFill>
                  <a:srgbClr val="ED2124"/>
                </a:solidFill>
                <a:latin typeface="Arial"/>
                <a:cs typeface="Arial"/>
              </a:rPr>
              <a:t>Update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Save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new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filename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displays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title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bar.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CLOSE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leave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50">
                <a:solidFill>
                  <a:srgbClr val="F58232"/>
                </a:solidFill>
                <a:latin typeface="Arial"/>
                <a:cs typeface="Arial"/>
              </a:rPr>
              <a:t>WORKING </a:t>
            </a:r>
            <a:r>
              <a:rPr dirty="0" sz="1200" spc="45">
                <a:solidFill>
                  <a:srgbClr val="F58232"/>
                </a:solidFill>
                <a:latin typeface="Arial"/>
                <a:cs typeface="Arial"/>
              </a:rPr>
              <a:t>WITH</a:t>
            </a:r>
            <a:r>
              <a:rPr dirty="0" sz="1200" spc="75">
                <a:solidFill>
                  <a:srgbClr val="F58232"/>
                </a:solidFill>
                <a:latin typeface="Arial"/>
                <a:cs typeface="Arial"/>
              </a:rPr>
              <a:t> </a:t>
            </a:r>
            <a:r>
              <a:rPr dirty="0" sz="1200" spc="55">
                <a:solidFill>
                  <a:srgbClr val="F58232"/>
                </a:solidFill>
                <a:latin typeface="Arial"/>
                <a:cs typeface="Arial"/>
              </a:rPr>
              <a:t>TEMPLATES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work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efficiently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creating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many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new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using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templates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provided 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Word. </a:t>
            </a: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choose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from many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diRerent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categories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templates,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such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letters,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resumes, 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faxes,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labels,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cards,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calendars,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more.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Some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templates are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preinstalled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are  more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options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available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online. </a:t>
            </a:r>
            <a:r>
              <a:rPr dirty="0" sz="1050" spc="-10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25" b="1">
                <a:solidFill>
                  <a:srgbClr val="231F20"/>
                </a:solidFill>
                <a:latin typeface="Arial"/>
                <a:cs typeface="Arial"/>
              </a:rPr>
              <a:t>template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master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with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predefined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page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layout, 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fonts,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margins,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styles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create new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same basic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formatting. 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Using templates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keeps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having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recreate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layout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formatting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recurring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doc- 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uments,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such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letters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interoffice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memoranda.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Templates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reusable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even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if you 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saved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with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diRerent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file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name.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exercise,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locate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installed template, enter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infor- 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mation,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a</a:t>
            </a:r>
            <a:r>
              <a:rPr dirty="0" sz="1050" spc="11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template.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10"/>
              </a:spcBef>
            </a:pPr>
            <a:r>
              <a:rPr dirty="0" sz="1200" spc="5">
                <a:solidFill>
                  <a:srgbClr val="007DC5"/>
                </a:solidFill>
                <a:latin typeface="Arial"/>
                <a:cs typeface="Arial"/>
              </a:rPr>
              <a:t>Locating </a:t>
            </a:r>
            <a:r>
              <a:rPr dirty="0" sz="1200" spc="-25">
                <a:solidFill>
                  <a:srgbClr val="007DC5"/>
                </a:solidFill>
                <a:latin typeface="Arial"/>
                <a:cs typeface="Arial"/>
              </a:rPr>
              <a:t>a Template </a:t>
            </a: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Installed </a:t>
            </a:r>
            <a:r>
              <a:rPr dirty="0" sz="1200" spc="5">
                <a:solidFill>
                  <a:srgbClr val="007DC5"/>
                </a:solidFill>
                <a:latin typeface="Arial"/>
                <a:cs typeface="Arial"/>
              </a:rPr>
              <a:t>on </a:t>
            </a:r>
            <a:r>
              <a:rPr dirty="0" sz="1200" spc="-30">
                <a:solidFill>
                  <a:srgbClr val="007DC5"/>
                </a:solidFill>
                <a:latin typeface="Arial"/>
                <a:cs typeface="Arial"/>
              </a:rPr>
              <a:t>Your</a:t>
            </a:r>
            <a:r>
              <a:rPr dirty="0" sz="1200" spc="45">
                <a:solidFill>
                  <a:srgbClr val="007DC5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007DC5"/>
                </a:solidFill>
                <a:latin typeface="Arial"/>
                <a:cs typeface="Arial"/>
              </a:rPr>
              <a:t>Computer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continues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add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new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templates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its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categories.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looking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contains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no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formatting,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single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spacing,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margins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at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one-inch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top,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bottom,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left,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right,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then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Single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spaced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(blank)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template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will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just </a:t>
            </a:r>
            <a:r>
              <a:rPr dirty="0" sz="1050" spc="10">
                <a:solidFill>
                  <a:srgbClr val="231F20"/>
                </a:solidFill>
                <a:latin typeface="Times New Roman"/>
                <a:cs typeface="Times New Roman"/>
              </a:rPr>
              <a:t>that.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exercise,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select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template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create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</a:t>
            </a:r>
            <a:r>
              <a:rPr dirty="0" sz="10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793" y="4762698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spc="-5" b="1">
                <a:solidFill>
                  <a:srgbClr val="231F20"/>
                </a:solidFill>
                <a:latin typeface="Arial"/>
                <a:cs typeface="Arial"/>
              </a:rPr>
              <a:t>Locate a </a:t>
            </a:r>
            <a:r>
              <a:rPr dirty="0" sz="1100" spc="5" b="1">
                <a:solidFill>
                  <a:srgbClr val="231F20"/>
                </a:solidFill>
                <a:latin typeface="Arial"/>
                <a:cs typeface="Arial"/>
              </a:rPr>
              <a:t>Template Installed 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dirty="0" sz="1100" spc="-20" b="1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1100" spc="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spc="10" b="1">
                <a:solidFill>
                  <a:srgbClr val="231F20"/>
                </a:solidFill>
                <a:latin typeface="Arial"/>
                <a:cs typeface="Arial"/>
              </a:rPr>
              <a:t>Computer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7099" y="5039564"/>
            <a:ext cx="5055235" cy="211201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-10" b="1">
                <a:solidFill>
                  <a:srgbClr val="231F20"/>
                </a:solidFill>
                <a:latin typeface="Arial"/>
                <a:cs typeface="Arial"/>
              </a:rPr>
              <a:t>GET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READY.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USE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from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previous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 marL="227965" marR="38735" indent="-124460">
              <a:lnSpc>
                <a:spcPct val="101899"/>
              </a:lnSpc>
              <a:spcBef>
                <a:spcPts val="60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 b="1">
                <a:solidFill>
                  <a:srgbClr val="00AEEF"/>
                </a:solidFill>
                <a:latin typeface="Arial"/>
                <a:cs typeface="Arial"/>
              </a:rPr>
              <a:t>New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New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displays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available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templates.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Scroll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down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review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accessible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templates.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First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determine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what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type of  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need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create.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blank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template.</a:t>
            </a:r>
            <a:endParaRPr sz="900">
              <a:latin typeface="Arial"/>
              <a:cs typeface="Arial"/>
            </a:endParaRPr>
          </a:p>
          <a:p>
            <a:pPr marL="228600" indent="-13017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Single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spaced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(blank)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document,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Create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button.</a:t>
            </a:r>
            <a:endParaRPr sz="900">
              <a:latin typeface="Arial"/>
              <a:cs typeface="Arial"/>
            </a:endParaRPr>
          </a:p>
          <a:p>
            <a:pPr marL="228600" indent="-12827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Show/Hide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button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(¶)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show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paragraph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marks.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LEAVE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Creating </a:t>
            </a:r>
            <a:r>
              <a:rPr dirty="0" sz="1200" spc="-25">
                <a:solidFill>
                  <a:srgbClr val="007DC5"/>
                </a:solidFill>
                <a:latin typeface="Arial"/>
                <a:cs typeface="Arial"/>
              </a:rPr>
              <a:t>a </a:t>
            </a:r>
            <a:r>
              <a:rPr dirty="0" sz="1200" spc="5">
                <a:solidFill>
                  <a:srgbClr val="007DC5"/>
                </a:solidFill>
                <a:latin typeface="Arial"/>
                <a:cs typeface="Arial"/>
              </a:rPr>
              <a:t>Document </a:t>
            </a: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Using </a:t>
            </a:r>
            <a:r>
              <a:rPr dirty="0" sz="1200" spc="-25">
                <a:solidFill>
                  <a:srgbClr val="007DC5"/>
                </a:solidFill>
                <a:latin typeface="Arial"/>
                <a:cs typeface="Arial"/>
              </a:rPr>
              <a:t>a</a:t>
            </a:r>
            <a:r>
              <a:rPr dirty="0" sz="1200" spc="25">
                <a:solidFill>
                  <a:srgbClr val="007DC5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07DC5"/>
                </a:solidFill>
                <a:latin typeface="Arial"/>
                <a:cs typeface="Arial"/>
              </a:rPr>
              <a:t>Template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exercise,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use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created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template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previous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exercise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2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write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memo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it,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a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template,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but</a:t>
            </a:r>
            <a:r>
              <a:rPr dirty="0" sz="1050" spc="11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standard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file.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793" y="7518593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spc="5" b="1">
                <a:solidFill>
                  <a:srgbClr val="231F20"/>
                </a:solidFill>
                <a:latin typeface="Arial"/>
                <a:cs typeface="Arial"/>
              </a:rPr>
              <a:t>Create </a:t>
            </a:r>
            <a:r>
              <a:rPr dirty="0" sz="1100" spc="-5" b="1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Single-Spaced </a:t>
            </a:r>
            <a:r>
              <a:rPr dirty="0" sz="1100" spc="10" b="1">
                <a:solidFill>
                  <a:srgbClr val="231F20"/>
                </a:solidFill>
                <a:latin typeface="Arial"/>
                <a:cs typeface="Arial"/>
              </a:rPr>
              <a:t>Document 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Using </a:t>
            </a:r>
            <a:r>
              <a:rPr dirty="0" sz="1100" spc="-5" b="1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dirty="0" sz="1100" spc="5" b="1">
                <a:solidFill>
                  <a:srgbClr val="231F20"/>
                </a:solidFill>
                <a:latin typeface="Arial"/>
                <a:cs typeface="Arial"/>
              </a:rPr>
              <a:t>Template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7099" y="7795464"/>
            <a:ext cx="5048885" cy="16637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-10" b="1">
                <a:solidFill>
                  <a:srgbClr val="231F20"/>
                </a:solidFill>
                <a:latin typeface="Arial"/>
                <a:cs typeface="Arial"/>
              </a:rPr>
              <a:t>GET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READY.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if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not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already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open.</a:t>
            </a:r>
            <a:endParaRPr sz="900">
              <a:latin typeface="Arial"/>
              <a:cs typeface="Arial"/>
            </a:endParaRPr>
          </a:p>
          <a:p>
            <a:pPr marL="227965" marR="5080" indent="-124460">
              <a:lnSpc>
                <a:spcPct val="101899"/>
              </a:lnSpc>
              <a:spcBef>
                <a:spcPts val="60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Save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As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screen,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This </a:t>
            </a:r>
            <a:r>
              <a:rPr dirty="0" sz="900" spc="-25" b="1">
                <a:solidFill>
                  <a:srgbClr val="00AEEF"/>
                </a:solidFill>
                <a:latin typeface="Arial"/>
                <a:cs typeface="Arial"/>
              </a:rPr>
              <a:t>PC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-17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flash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drive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location.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File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name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box,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Welcome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35" b="1">
                <a:solidFill>
                  <a:srgbClr val="00AEEF"/>
                </a:solidFill>
                <a:latin typeface="Arial"/>
                <a:cs typeface="Arial"/>
              </a:rPr>
              <a:t>Memo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15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Save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27965" marR="55880" indent="-130175">
              <a:lnSpc>
                <a:spcPct val="101899"/>
              </a:lnSpc>
              <a:spcBef>
                <a:spcPts val="295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follows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press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Tab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key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as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indicated.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By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pressing 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Tab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key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twice,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aligning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text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one-inch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marker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ruler.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Forest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Hills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Home Owner’s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Association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[Press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three</a:t>
            </a:r>
            <a:r>
              <a:rPr dirty="0" sz="900" spc="-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times.]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900" spc="-40" b="1">
                <a:solidFill>
                  <a:srgbClr val="00AEEF"/>
                </a:solidFill>
                <a:latin typeface="Arial"/>
                <a:cs typeface="Arial"/>
              </a:rPr>
              <a:t>To: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[Press 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Tab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twice.] </a:t>
            </a:r>
            <a:r>
              <a:rPr dirty="0" sz="900" spc="55" b="1">
                <a:solidFill>
                  <a:srgbClr val="00AEEF"/>
                </a:solidFill>
                <a:latin typeface="Arial"/>
                <a:cs typeface="Arial"/>
              </a:rPr>
              <a:t>New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Neighbor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Welcoming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Committee Members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[Press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spc="-6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twice.]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From: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[Press 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Tab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twice.]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Committee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Chair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[Press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spc="-7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twice.]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145" y="387353"/>
            <a:ext cx="4819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000" spc="-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70" b="1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150"/>
            <a:ext cx="847725" cy="533400"/>
          </a:xfrm>
          <a:custGeom>
            <a:avLst/>
            <a:gdLst/>
            <a:ahLst/>
            <a:cxnLst/>
            <a:rect l="l" t="t" r="r" b="b"/>
            <a:pathLst>
              <a:path w="847725" h="533400">
                <a:moveTo>
                  <a:pt x="847337" y="0"/>
                </a:moveTo>
                <a:lnTo>
                  <a:pt x="0" y="0"/>
                </a:lnTo>
                <a:lnTo>
                  <a:pt x="0" y="533399"/>
                </a:lnTo>
                <a:lnTo>
                  <a:pt x="847337" y="533399"/>
                </a:lnTo>
                <a:lnTo>
                  <a:pt x="847337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3393" y="379416"/>
            <a:ext cx="1555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5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2025853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57400" y="7728143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44697" y="619966"/>
            <a:ext cx="5055235" cy="245491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Date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: [Press 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Tab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twice.]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December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15,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20XX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[Press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spc="-1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twice.]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Subject: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[Press 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Tab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twice.] </a:t>
            </a:r>
            <a:r>
              <a:rPr dirty="0" sz="900" spc="30" b="1">
                <a:solidFill>
                  <a:srgbClr val="00AEEF"/>
                </a:solidFill>
                <a:latin typeface="Arial"/>
                <a:cs typeface="Arial"/>
              </a:rPr>
              <a:t>Meeting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and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Refreshment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Schedule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[Press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spc="-8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twice.]</a:t>
            </a:r>
            <a:endParaRPr sz="900">
              <a:latin typeface="Arial"/>
              <a:cs typeface="Arial"/>
            </a:endParaRPr>
          </a:p>
          <a:p>
            <a:pPr marL="12700" marR="93345">
              <a:lnSpc>
                <a:spcPts val="1000"/>
              </a:lnSpc>
              <a:spcBef>
                <a:spcPts val="620"/>
              </a:spcBef>
            </a:pP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Thank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you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for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volunteering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to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be on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dirty="0" sz="900" spc="55" b="1">
                <a:solidFill>
                  <a:srgbClr val="00AEEF"/>
                </a:solidFill>
                <a:latin typeface="Arial"/>
                <a:cs typeface="Arial"/>
              </a:rPr>
              <a:t>New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Neighbor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Welcoming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Committee.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Enclosed 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please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find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the meeting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and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refreshment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schedule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for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the next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six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months.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See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you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in 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January!</a:t>
            </a:r>
            <a:endParaRPr sz="900">
              <a:latin typeface="Arial"/>
              <a:cs typeface="Arial"/>
            </a:endParaRPr>
          </a:p>
          <a:p>
            <a:pPr marL="100330">
              <a:lnSpc>
                <a:spcPct val="100000"/>
              </a:lnSpc>
              <a:spcBef>
                <a:spcPts val="600"/>
              </a:spcBef>
            </a:pPr>
            <a:r>
              <a:rPr dirty="0" sz="900" b="1">
                <a:solidFill>
                  <a:srgbClr val="C40C42"/>
                </a:solidFill>
                <a:latin typeface="Arial"/>
                <a:cs typeface="Arial"/>
              </a:rPr>
              <a:t>3. </a:t>
            </a: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SAVE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document,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leave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</a:t>
            </a:r>
            <a:r>
              <a:rPr dirty="0" sz="900" spc="-16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LEAVE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</a:t>
            </a:r>
            <a:r>
              <a:rPr dirty="0" sz="900" spc="-17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Finding </a:t>
            </a:r>
            <a:r>
              <a:rPr dirty="0" sz="1200" spc="-20">
                <a:solidFill>
                  <a:srgbClr val="007DC5"/>
                </a:solidFill>
                <a:latin typeface="Arial"/>
                <a:cs typeface="Arial"/>
              </a:rPr>
              <a:t>Templates </a:t>
            </a:r>
            <a:r>
              <a:rPr dirty="0" sz="1200" spc="5">
                <a:solidFill>
                  <a:srgbClr val="007DC5"/>
                </a:solidFill>
                <a:latin typeface="Arial"/>
                <a:cs typeface="Arial"/>
              </a:rPr>
              <a:t>on </a:t>
            </a:r>
            <a:r>
              <a:rPr dirty="0" sz="1200">
                <a:solidFill>
                  <a:srgbClr val="007DC5"/>
                </a:solidFill>
                <a:latin typeface="Arial"/>
                <a:cs typeface="Arial"/>
              </a:rPr>
              <a:t>the</a:t>
            </a:r>
            <a:r>
              <a:rPr dirty="0" sz="1200" spc="15">
                <a:solidFill>
                  <a:srgbClr val="007DC5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 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oRers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numerous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templates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online,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templates are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also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available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third-par-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ty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providers,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well as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users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community. </a:t>
            </a: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select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category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using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Office.com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Templates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section or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search for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template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online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specifying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keywords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Search 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bar.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0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exercise,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select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template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category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view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listing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templates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online.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393" y="3441908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spc="-10" b="1">
                <a:solidFill>
                  <a:srgbClr val="231F20"/>
                </a:solidFill>
                <a:latin typeface="Arial"/>
                <a:cs typeface="Arial"/>
              </a:rPr>
              <a:t>Find 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Templates on </a:t>
            </a:r>
            <a:r>
              <a:rPr dirty="0" sz="1100" spc="20" b="1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100" spc="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spc="20" b="1">
                <a:solidFill>
                  <a:srgbClr val="231F20"/>
                </a:solidFill>
                <a:latin typeface="Arial"/>
                <a:cs typeface="Arial"/>
              </a:rPr>
              <a:t>Internet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4696" y="3718766"/>
            <a:ext cx="5055235" cy="505841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-10" b="1">
                <a:solidFill>
                  <a:srgbClr val="231F20"/>
                </a:solidFill>
                <a:latin typeface="Arial"/>
                <a:cs typeface="Arial"/>
              </a:rPr>
              <a:t>GET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READY.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should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from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previous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 marL="228600" indent="-124460">
              <a:lnSpc>
                <a:spcPct val="100000"/>
              </a:lnSpc>
              <a:spcBef>
                <a:spcPts val="6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-15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 b="1">
                <a:solidFill>
                  <a:srgbClr val="00AEEF"/>
                </a:solidFill>
                <a:latin typeface="Arial"/>
                <a:cs typeface="Arial"/>
              </a:rPr>
              <a:t>New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28600" indent="-13017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Search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online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templates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box,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forms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 b="1">
                <a:solidFill>
                  <a:srgbClr val="00AEEF"/>
                </a:solidFill>
                <a:latin typeface="Arial"/>
                <a:cs typeface="Arial"/>
              </a:rPr>
              <a:t>Start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Searching</a:t>
            </a:r>
            <a:endParaRPr sz="900">
              <a:latin typeface="Arial"/>
              <a:cs typeface="Arial"/>
            </a:endParaRPr>
          </a:p>
          <a:p>
            <a:pPr marL="227965" marR="187325">
              <a:lnSpc>
                <a:spcPct val="101899"/>
              </a:lnSpc>
            </a:pP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button. Additional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templates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appear.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can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also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filter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templates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by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category 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narrow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search.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Preview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by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using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scroll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bar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any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template.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Create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28600" indent="-12827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AutoNum type="arabicPeriod" startAt="3"/>
              <a:tabLst>
                <a:tab pos="228600" algn="l"/>
              </a:tabLst>
            </a:pPr>
            <a:r>
              <a:rPr dirty="0" sz="900" spc="-25" b="1">
                <a:solidFill>
                  <a:srgbClr val="00AEEF"/>
                </a:solidFill>
                <a:latin typeface="Arial"/>
                <a:cs typeface="Arial"/>
              </a:rPr>
              <a:t>CLOSE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forms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template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not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save.</a:t>
            </a:r>
            <a:endParaRPr sz="900">
              <a:latin typeface="Arial"/>
              <a:cs typeface="Arial"/>
            </a:endParaRPr>
          </a:p>
          <a:p>
            <a:pPr marL="228600" marR="56515" indent="-128905">
              <a:lnSpc>
                <a:spcPct val="101899"/>
              </a:lnSpc>
              <a:spcBef>
                <a:spcPts val="295"/>
              </a:spcBef>
              <a:buClr>
                <a:srgbClr val="C40C42"/>
              </a:buClr>
              <a:buFont typeface="Arial"/>
              <a:buAutoNum type="arabicPeriod" startAt="3"/>
              <a:tabLst>
                <a:tab pos="228600" algn="l"/>
              </a:tabLst>
            </a:pP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assistant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Tech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Terrace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Real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Estate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manager,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are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beginning 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stages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gathering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materials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together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annual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report.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decide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one 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available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templates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2016.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 b="1">
                <a:solidFill>
                  <a:srgbClr val="00AEEF"/>
                </a:solidFill>
                <a:latin typeface="Arial"/>
                <a:cs typeface="Arial"/>
              </a:rPr>
              <a:t>New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27965" marR="15875" indent="-128270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286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Search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online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templates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box,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Annual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Report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(Timeless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design)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35" b="1">
                <a:solidFill>
                  <a:srgbClr val="00AEEF"/>
                </a:solidFill>
                <a:latin typeface="Arial"/>
                <a:cs typeface="Arial"/>
              </a:rPr>
              <a:t>Start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Searching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button.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template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with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image, and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25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Create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template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will</a:t>
            </a:r>
            <a:r>
              <a:rPr dirty="0" sz="900" spc="-8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download.</a:t>
            </a:r>
            <a:endParaRPr sz="900">
              <a:latin typeface="Arial"/>
              <a:cs typeface="Arial"/>
            </a:endParaRPr>
          </a:p>
          <a:p>
            <a:pPr marL="227965" marR="120650" indent="-12890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286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first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page,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drop-down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arrow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by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[Year]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variable and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current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date—note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year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displays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placeholder.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gather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information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 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report,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begin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entering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data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into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document.</a:t>
            </a:r>
            <a:endParaRPr sz="900">
              <a:latin typeface="Arial"/>
              <a:cs typeface="Arial"/>
            </a:endParaRPr>
          </a:p>
          <a:p>
            <a:pPr marL="228600" marR="194945" indent="-119380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Save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As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10" i="1">
                <a:solidFill>
                  <a:srgbClr val="231F20"/>
                </a:solidFill>
                <a:latin typeface="Arial"/>
                <a:cs typeface="Arial"/>
              </a:rPr>
              <a:t>Save </a:t>
            </a:r>
            <a:r>
              <a:rPr dirty="0" sz="900" spc="25" i="1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dialog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box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screen,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-17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This </a:t>
            </a:r>
            <a:r>
              <a:rPr dirty="0" sz="900" spc="-45" b="1">
                <a:solidFill>
                  <a:srgbClr val="00AEEF"/>
                </a:solidFill>
                <a:latin typeface="Arial"/>
                <a:cs typeface="Arial"/>
              </a:rPr>
              <a:t>PC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flash</a:t>
            </a:r>
            <a:r>
              <a:rPr dirty="0" sz="900" spc="-7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drive.</a:t>
            </a:r>
            <a:endParaRPr sz="900">
              <a:latin typeface="Arial"/>
              <a:cs typeface="Arial"/>
            </a:endParaRPr>
          </a:p>
          <a:p>
            <a:pPr marL="228600" indent="-129539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286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File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name box,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dirty="0" sz="900" spc="-16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 i="1">
                <a:solidFill>
                  <a:srgbClr val="ED2124"/>
                </a:solidFill>
                <a:latin typeface="Arial"/>
                <a:cs typeface="Arial"/>
              </a:rPr>
              <a:t>Annual </a:t>
            </a:r>
            <a:r>
              <a:rPr dirty="0" sz="900" spc="15" b="1" i="1">
                <a:solidFill>
                  <a:srgbClr val="ED2124"/>
                </a:solidFill>
                <a:latin typeface="Arial"/>
                <a:cs typeface="Arial"/>
              </a:rPr>
              <a:t>Report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28600" marR="55244" indent="-12763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28600" algn="l"/>
              </a:tabLst>
            </a:pP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Change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file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type by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clicking the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drop-down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arrow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Word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Template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Note  that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might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need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flash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drive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again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because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automatically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saves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templates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Templates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folder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located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computer.</a:t>
            </a:r>
            <a:endParaRPr sz="900">
              <a:latin typeface="Arial"/>
              <a:cs typeface="Arial"/>
            </a:endParaRPr>
          </a:p>
          <a:p>
            <a:pPr marL="228600" indent="-18923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SAVE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LEAVE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</a:t>
            </a:r>
            <a:r>
              <a:rPr dirty="0" sz="900" spc="-16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15">
                <a:solidFill>
                  <a:srgbClr val="007DC5"/>
                </a:solidFill>
                <a:latin typeface="Arial"/>
                <a:cs typeface="Arial"/>
              </a:rPr>
              <a:t>Modifying </a:t>
            </a:r>
            <a:r>
              <a:rPr dirty="0" sz="1200" spc="-25">
                <a:solidFill>
                  <a:srgbClr val="007DC5"/>
                </a:solidFill>
                <a:latin typeface="Arial"/>
                <a:cs typeface="Arial"/>
              </a:rPr>
              <a:t>a</a:t>
            </a:r>
            <a:r>
              <a:rPr dirty="0" sz="1200" spc="-20">
                <a:solidFill>
                  <a:srgbClr val="007DC5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07DC5"/>
                </a:solidFill>
                <a:latin typeface="Arial"/>
                <a:cs typeface="Arial"/>
              </a:rPr>
              <a:t>Template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You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might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find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template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needs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some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changes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meet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needs.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Rather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20">
                <a:solidFill>
                  <a:srgbClr val="231F20"/>
                </a:solidFill>
                <a:latin typeface="Times New Roman"/>
                <a:cs typeface="Times New Roman"/>
              </a:rPr>
              <a:t>than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making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those 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changes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time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use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it,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choose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modify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template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itself.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So 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won’t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lose access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original,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good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idea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changed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template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new 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name.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793" y="57150"/>
            <a:ext cx="7086600" cy="533400"/>
            <a:chOff x="685793" y="57150"/>
            <a:chExt cx="7086600" cy="533400"/>
          </a:xfrm>
        </p:grpSpPr>
        <p:sp>
          <p:nvSpPr>
            <p:cNvPr id="3" name="object 3"/>
            <p:cNvSpPr/>
            <p:nvPr/>
          </p:nvSpPr>
          <p:spPr>
            <a:xfrm>
              <a:off x="685793" y="587380"/>
              <a:ext cx="6236970" cy="0"/>
            </a:xfrm>
            <a:custGeom>
              <a:avLst/>
              <a:gdLst/>
              <a:ahLst/>
              <a:cxnLst/>
              <a:rect l="l" t="t" r="r" b="b"/>
              <a:pathLst>
                <a:path w="6236970" h="0">
                  <a:moveTo>
                    <a:pt x="0" y="0"/>
                  </a:moveTo>
                  <a:lnTo>
                    <a:pt x="6236975" y="0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922769" y="57150"/>
              <a:ext cx="849630" cy="533400"/>
            </a:xfrm>
            <a:custGeom>
              <a:avLst/>
              <a:gdLst/>
              <a:ahLst/>
              <a:cxnLst/>
              <a:rect l="l" t="t" r="r" b="b"/>
              <a:pathLst>
                <a:path w="849629" h="533400">
                  <a:moveTo>
                    <a:pt x="849629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849629" y="533399"/>
                  </a:lnTo>
                  <a:lnTo>
                    <a:pt x="849629" y="0"/>
                  </a:lnTo>
                  <a:close/>
                </a:path>
              </a:pathLst>
            </a:custGeom>
            <a:solidFill>
              <a:srgbClr val="0054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197099" y="381003"/>
            <a:ext cx="5055870" cy="1412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985">
              <a:lnSpc>
                <a:spcPct val="100000"/>
              </a:lnSpc>
              <a:spcBef>
                <a:spcPts val="100"/>
              </a:spcBef>
              <a:tabLst>
                <a:tab pos="1367790" algn="l"/>
              </a:tabLst>
            </a:pPr>
            <a:r>
              <a:rPr dirty="0" sz="1000" spc="-75" b="1">
                <a:solidFill>
                  <a:srgbClr val="231F20"/>
                </a:solidFill>
                <a:latin typeface="Trebuchet MS"/>
                <a:cs typeface="Trebuchet MS"/>
              </a:rPr>
              <a:t>Unde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1000" spc="-40" b="1">
                <a:solidFill>
                  <a:srgbClr val="231F20"/>
                </a:solidFill>
                <a:latin typeface="Trebuchet MS"/>
                <a:cs typeface="Trebuchet MS"/>
              </a:rPr>
              <a:t>standing</a:t>
            </a:r>
            <a:r>
              <a:rPr dirty="0" sz="1000" spc="-10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100" b="1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1000" spc="-55" b="1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1000" spc="-45" b="1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dirty="0" sz="1000" b="1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1050" spc="-6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</a:pP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Whenever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use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Microsoft-supplied templates,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previous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sections,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copy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template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stored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personal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Templates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folder,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located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default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at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C:\Users\username\ 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AppData\Roaming\Microsoft\Templates. </a:t>
            </a: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modify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template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files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location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create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customized</a:t>
            </a:r>
            <a:r>
              <a:rPr dirty="0" sz="1050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versions.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200"/>
              </a:lnSpc>
            </a:pP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following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exercise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will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make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changes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downloaded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copy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template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previous</a:t>
            </a:r>
            <a:r>
              <a:rPr dirty="0" sz="1050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exercise.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793" y="3538377"/>
            <a:ext cx="6553200" cy="0"/>
          </a:xfrm>
          <a:custGeom>
            <a:avLst/>
            <a:gdLst/>
            <a:ahLst/>
            <a:cxnLst/>
            <a:rect l="l" t="t" r="r" b="b"/>
            <a:pathLst>
              <a:path w="6553200" h="0">
                <a:moveTo>
                  <a:pt x="0" y="0"/>
                </a:moveTo>
                <a:lnTo>
                  <a:pt x="6553205" y="0"/>
                </a:lnTo>
              </a:path>
            </a:pathLst>
          </a:custGeom>
          <a:ln w="12699">
            <a:solidFill>
              <a:srgbClr val="D223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5793" y="5964067"/>
            <a:ext cx="6553200" cy="0"/>
          </a:xfrm>
          <a:custGeom>
            <a:avLst/>
            <a:gdLst/>
            <a:ahLst/>
            <a:cxnLst/>
            <a:rect l="l" t="t" r="r" b="b"/>
            <a:pathLst>
              <a:path w="6553200" h="0">
                <a:moveTo>
                  <a:pt x="0" y="0"/>
                </a:moveTo>
                <a:lnTo>
                  <a:pt x="6553205" y="0"/>
                </a:lnTo>
              </a:path>
            </a:pathLst>
          </a:custGeom>
          <a:ln w="12699">
            <a:solidFill>
              <a:srgbClr val="D223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9800" y="7373767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5793" y="2160422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spc="30" b="1">
                <a:solidFill>
                  <a:srgbClr val="231F20"/>
                </a:solidFill>
                <a:latin typeface="Arial"/>
                <a:cs typeface="Arial"/>
              </a:rPr>
              <a:t>Modify 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an Existing</a:t>
            </a:r>
            <a:r>
              <a:rPr dirty="0" sz="11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231F20"/>
                </a:solidFill>
                <a:latin typeface="Arial"/>
                <a:cs typeface="Arial"/>
              </a:rPr>
              <a:t>Template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7099" y="2437285"/>
            <a:ext cx="5054600" cy="9144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-10" b="1">
                <a:solidFill>
                  <a:srgbClr val="231F20"/>
                </a:solidFill>
                <a:latin typeface="Arial"/>
                <a:cs typeface="Arial"/>
              </a:rPr>
              <a:t>GET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READY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dirty="0" sz="900" spc="-10" b="1">
                <a:solidFill>
                  <a:srgbClr val="231F20"/>
                </a:solidFill>
                <a:latin typeface="Arial"/>
                <a:cs typeface="Arial"/>
              </a:rPr>
              <a:t>OPEN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File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Explorer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Windows.</a:t>
            </a:r>
            <a:endParaRPr sz="900">
              <a:latin typeface="Arial"/>
              <a:cs typeface="Arial"/>
            </a:endParaRPr>
          </a:p>
          <a:p>
            <a:pPr marL="227965" marR="5080" indent="-124460">
              <a:lnSpc>
                <a:spcPct val="101899"/>
              </a:lnSpc>
              <a:spcBef>
                <a:spcPts val="60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File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Open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Arial"/>
                <a:cs typeface="Arial"/>
              </a:rPr>
              <a:t>PC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Browse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 i="1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spc="5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dialog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box.</a:t>
            </a:r>
            <a:endParaRPr sz="900">
              <a:latin typeface="Arial"/>
              <a:cs typeface="Arial"/>
            </a:endParaRPr>
          </a:p>
          <a:p>
            <a:pPr marL="227965" marR="518795" indent="-130175">
              <a:lnSpc>
                <a:spcPct val="101899"/>
              </a:lnSpc>
              <a:spcBef>
                <a:spcPts val="295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Navigate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C:\Users\username\AppData\Roaming\Microsoft\Templates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where 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username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Windows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account</a:t>
            </a:r>
            <a:r>
              <a:rPr dirty="0" sz="900" spc="-1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name.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4099" y="3582825"/>
            <a:ext cx="10147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0" b="1">
                <a:solidFill>
                  <a:srgbClr val="231F20"/>
                </a:solidFill>
                <a:latin typeface="Trebuchet MS"/>
                <a:cs typeface="Trebuchet MS"/>
              </a:rPr>
              <a:t>Troubleshooting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7105" y="3582825"/>
            <a:ext cx="5055235" cy="3022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If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don’t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see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AppData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folder,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turn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display </a:t>
            </a:r>
            <a:r>
              <a:rPr dirty="0" sz="900" spc="7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hidden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files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folders.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so,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File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Explorer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and,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View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Hidden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items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check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box.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4213" y="4012084"/>
            <a:ext cx="4967605" cy="17653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01295" indent="-128905">
              <a:lnSpc>
                <a:spcPct val="100000"/>
              </a:lnSpc>
              <a:spcBef>
                <a:spcPts val="42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0193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 i="1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dialog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box,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Annual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report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(Timeless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design)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01295" indent="-129539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0193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Open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template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opens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dirty="0" sz="900" spc="-1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editing.</a:t>
            </a:r>
            <a:endParaRPr sz="900">
              <a:latin typeface="Arial"/>
              <a:cs typeface="Arial"/>
            </a:endParaRPr>
          </a:p>
          <a:p>
            <a:pPr marL="201295" indent="-12827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0193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five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lines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text.</a:t>
            </a:r>
            <a:endParaRPr sz="900">
              <a:latin typeface="Arial"/>
              <a:cs typeface="Arial"/>
            </a:endParaRPr>
          </a:p>
          <a:p>
            <a:pPr marL="201295" indent="-129539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0193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Home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Paragraph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group,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Center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center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selected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lines.</a:t>
            </a:r>
            <a:endParaRPr sz="900">
              <a:latin typeface="Arial"/>
              <a:cs typeface="Arial"/>
            </a:endParaRPr>
          </a:p>
          <a:p>
            <a:pPr marL="201295" indent="-11938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0193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File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 click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Save</a:t>
            </a:r>
            <a:r>
              <a:rPr dirty="0" sz="900" spc="-13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As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01295" indent="-129539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0193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Browse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same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folder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opens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as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selected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step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2.</a:t>
            </a:r>
            <a:endParaRPr sz="900">
              <a:latin typeface="Arial"/>
              <a:cs typeface="Arial"/>
            </a:endParaRPr>
          </a:p>
          <a:p>
            <a:pPr marL="201295" indent="-12827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0193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File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name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box,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change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name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 i="1">
                <a:solidFill>
                  <a:srgbClr val="ED2124"/>
                </a:solidFill>
                <a:latin typeface="Arial"/>
                <a:cs typeface="Arial"/>
              </a:rPr>
              <a:t>Annual</a:t>
            </a:r>
            <a:r>
              <a:rPr dirty="0" sz="900" b="1" i="1">
                <a:solidFill>
                  <a:srgbClr val="ED2124"/>
                </a:solidFill>
                <a:latin typeface="Arial"/>
                <a:cs typeface="Arial"/>
              </a:rPr>
              <a:t> </a:t>
            </a:r>
            <a:r>
              <a:rPr dirty="0" sz="900" spc="15" b="1" i="1">
                <a:solidFill>
                  <a:srgbClr val="ED2124"/>
                </a:solidFill>
                <a:latin typeface="Arial"/>
                <a:cs typeface="Arial"/>
              </a:rPr>
              <a:t>report</a:t>
            </a:r>
            <a:r>
              <a:rPr dirty="0" sz="900" b="1" i="1">
                <a:solidFill>
                  <a:srgbClr val="ED2124"/>
                </a:solidFill>
                <a:latin typeface="Arial"/>
                <a:cs typeface="Arial"/>
              </a:rPr>
              <a:t> </a:t>
            </a:r>
            <a:r>
              <a:rPr dirty="0" sz="900" spc="15" b="1" i="1">
                <a:solidFill>
                  <a:srgbClr val="ED2124"/>
                </a:solidFill>
                <a:latin typeface="Arial"/>
                <a:cs typeface="Arial"/>
              </a:rPr>
              <a:t>modified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01295" indent="-18923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0193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SAVE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01295" marR="5080" indent="-18097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3"/>
              <a:tabLst>
                <a:tab pos="20193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File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 b="1">
                <a:solidFill>
                  <a:srgbClr val="00AEEF"/>
                </a:solidFill>
                <a:latin typeface="Arial"/>
                <a:cs typeface="Arial"/>
              </a:rPr>
              <a:t>New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PERSONAL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below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Suggested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searches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line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display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personal</a:t>
            </a:r>
            <a:r>
              <a:rPr dirty="0" sz="900" spc="-9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templates.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4086" y="6008523"/>
            <a:ext cx="10147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0" b="1">
                <a:solidFill>
                  <a:srgbClr val="231F20"/>
                </a:solidFill>
                <a:latin typeface="Trebuchet MS"/>
                <a:cs typeface="Trebuchet MS"/>
              </a:rPr>
              <a:t>Troubleshooting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7092" y="6008523"/>
            <a:ext cx="5055235" cy="5816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1899"/>
              </a:lnSpc>
              <a:spcBef>
                <a:spcPts val="80"/>
              </a:spcBef>
            </a:pP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If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don’t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see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thwe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Arial"/>
                <a:cs typeface="Arial"/>
              </a:rPr>
              <a:t>PERSONAL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heading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File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will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need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7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bit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7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setup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70">
                <a:solidFill>
                  <a:srgbClr val="231F20"/>
                </a:solidFill>
                <a:latin typeface="Arial"/>
                <a:cs typeface="Arial"/>
              </a:rPr>
              <a:t>to 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make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75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appear.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File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Options,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Save.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Default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personal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templates 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location,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enter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same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path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step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OK.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should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able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7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resume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the 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procedure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at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step</a:t>
            </a:r>
            <a:r>
              <a:rPr dirty="0" sz="900" spc="-8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11.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7099" y="6717183"/>
            <a:ext cx="5055235" cy="237871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28600" indent="-191770">
              <a:lnSpc>
                <a:spcPct val="100000"/>
              </a:lnSpc>
              <a:spcBef>
                <a:spcPts val="420"/>
              </a:spcBef>
              <a:buClr>
                <a:srgbClr val="C40C42"/>
              </a:buClr>
              <a:buFont typeface="Arial"/>
              <a:buAutoNum type="arabicPeriod" startAt="1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Annual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report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modified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start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new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template.</a:t>
            </a:r>
            <a:endParaRPr sz="900">
              <a:latin typeface="Arial"/>
              <a:cs typeface="Arial"/>
            </a:endParaRPr>
          </a:p>
          <a:p>
            <a:pPr marL="228600" indent="-18986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1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Close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new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without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saving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changes.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LEAVE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</a:t>
            </a:r>
            <a:r>
              <a:rPr dirty="0" sz="900" spc="-1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40">
                <a:solidFill>
                  <a:srgbClr val="F58232"/>
                </a:solidFill>
                <a:latin typeface="Arial"/>
                <a:cs typeface="Arial"/>
              </a:rPr>
              <a:t>PREVIEWING </a:t>
            </a:r>
            <a:r>
              <a:rPr dirty="0" sz="1200" spc="65">
                <a:solidFill>
                  <a:srgbClr val="F58232"/>
                </a:solidFill>
                <a:latin typeface="Arial"/>
                <a:cs typeface="Arial"/>
              </a:rPr>
              <a:t>AND </a:t>
            </a:r>
            <a:r>
              <a:rPr dirty="0" sz="1200" spc="50">
                <a:solidFill>
                  <a:srgbClr val="F58232"/>
                </a:solidFill>
                <a:latin typeface="Arial"/>
                <a:cs typeface="Arial"/>
              </a:rPr>
              <a:t>PRINTING </a:t>
            </a:r>
            <a:r>
              <a:rPr dirty="0" sz="1200" spc="65">
                <a:solidFill>
                  <a:srgbClr val="F58232"/>
                </a:solidFill>
                <a:latin typeface="Arial"/>
                <a:cs typeface="Arial"/>
              </a:rPr>
              <a:t>A</a:t>
            </a:r>
            <a:r>
              <a:rPr dirty="0" sz="1200" spc="100">
                <a:solidFill>
                  <a:srgbClr val="F5823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F58232"/>
                </a:solidFill>
                <a:latin typeface="Arial"/>
                <a:cs typeface="Arial"/>
              </a:rPr>
              <a:t>DOCUMENT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Print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command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located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File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tab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Backstage.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find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printing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options,  including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printer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properties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settings.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Preview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pane 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gives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 opportunity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55">
                <a:solidFill>
                  <a:srgbClr val="231F20"/>
                </a:solidFill>
                <a:latin typeface="Times New Roman"/>
                <a:cs typeface="Times New Roman"/>
              </a:rPr>
              <a:t>see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what 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printed document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will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look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like,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so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correct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errors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before</a:t>
            </a:r>
            <a:r>
              <a:rPr dirty="0" sz="1050" spc="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printing.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10"/>
              </a:spcBef>
            </a:pPr>
            <a:r>
              <a:rPr dirty="0" sz="1200" spc="-15">
                <a:solidFill>
                  <a:srgbClr val="007DC5"/>
                </a:solidFill>
                <a:latin typeface="Arial"/>
                <a:cs typeface="Arial"/>
              </a:rPr>
              <a:t>Previewing </a:t>
            </a:r>
            <a:r>
              <a:rPr dirty="0" sz="1200" spc="-10">
                <a:solidFill>
                  <a:srgbClr val="007DC5"/>
                </a:solidFill>
                <a:latin typeface="Arial"/>
                <a:cs typeface="Arial"/>
              </a:rPr>
              <a:t>in</a:t>
            </a:r>
            <a:r>
              <a:rPr dirty="0" sz="1200" spc="10">
                <a:solidFill>
                  <a:srgbClr val="007DC5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7DC5"/>
                </a:solidFill>
                <a:latin typeface="Arial"/>
                <a:cs typeface="Arial"/>
              </a:rPr>
              <a:t>Backstage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Before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printing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need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preview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its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contents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so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correct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any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text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layout errors.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exercise,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learn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use Backstage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preview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599" y="3479338"/>
            <a:ext cx="448811" cy="406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9593" y="5905012"/>
            <a:ext cx="448817" cy="406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145" y="387353"/>
            <a:ext cx="4819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000" spc="-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70" b="1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150"/>
            <a:ext cx="847725" cy="533400"/>
          </a:xfrm>
          <a:custGeom>
            <a:avLst/>
            <a:gdLst/>
            <a:ahLst/>
            <a:cxnLst/>
            <a:rect l="l" t="t" r="r" b="b"/>
            <a:pathLst>
              <a:path w="847725" h="533400">
                <a:moveTo>
                  <a:pt x="847337" y="0"/>
                </a:moveTo>
                <a:lnTo>
                  <a:pt x="0" y="0"/>
                </a:lnTo>
                <a:lnTo>
                  <a:pt x="0" y="533399"/>
                </a:lnTo>
                <a:lnTo>
                  <a:pt x="847337" y="533399"/>
                </a:lnTo>
                <a:lnTo>
                  <a:pt x="847337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3393" y="379416"/>
            <a:ext cx="1568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4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399" y="698503"/>
            <a:ext cx="6254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5" b="1">
                <a:solidFill>
                  <a:srgbClr val="231F20"/>
                </a:solidFill>
                <a:latin typeface="Trebuchet MS"/>
                <a:cs typeface="Trebuchet MS"/>
              </a:rPr>
              <a:t>Take</a:t>
            </a:r>
            <a:r>
              <a:rPr dirty="0" sz="1000" spc="-8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20" b="1">
                <a:solidFill>
                  <a:srgbClr val="231F20"/>
                </a:solidFill>
                <a:latin typeface="Trebuchet MS"/>
                <a:cs typeface="Trebuchet MS"/>
              </a:rPr>
              <a:t>Note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4699" y="692153"/>
            <a:ext cx="5055235" cy="216662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ts val="1200"/>
              </a:lnSpc>
              <a:spcBef>
                <a:spcPts val="190"/>
              </a:spcBef>
            </a:pP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Backstage </a:t>
            </a:r>
            <a:r>
              <a:rPr dirty="0" sz="1050" spc="-50">
                <a:solidFill>
                  <a:srgbClr val="C40C42"/>
                </a:solidFill>
                <a:latin typeface="Times New Roman"/>
                <a:cs typeface="Times New Roman"/>
              </a:rPr>
              <a:t>view </a:t>
            </a:r>
            <a:r>
              <a:rPr dirty="0" sz="1050" spc="-45">
                <a:solidFill>
                  <a:srgbClr val="C40C42"/>
                </a:solidFill>
                <a:latin typeface="Times New Roman"/>
                <a:cs typeface="Times New Roman"/>
              </a:rPr>
              <a:t>is a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screen </a:t>
            </a:r>
            <a:r>
              <a:rPr dirty="0" sz="1050" spc="15">
                <a:solidFill>
                  <a:srgbClr val="C40C42"/>
                </a:solidFill>
                <a:latin typeface="Times New Roman"/>
                <a:cs typeface="Times New Roman"/>
              </a:rPr>
              <a:t>that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appears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when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you click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File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tab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in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Word 2016.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While 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ribbon contains commands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you use while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working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within </a:t>
            </a:r>
            <a:r>
              <a:rPr dirty="0" sz="1050" spc="-45">
                <a:solidFill>
                  <a:srgbClr val="C40C42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document,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Backstage </a:t>
            </a:r>
            <a:r>
              <a:rPr dirty="0" sz="1050" spc="-50">
                <a:solidFill>
                  <a:srgbClr val="C40C42"/>
                </a:solidFill>
                <a:latin typeface="Times New Roman"/>
                <a:cs typeface="Times New Roman"/>
              </a:rPr>
              <a:t>view 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contains commands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for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managing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document. </a:t>
            </a:r>
            <a:r>
              <a:rPr dirty="0" sz="1050" spc="45">
                <a:solidFill>
                  <a:srgbClr val="C40C42"/>
                </a:solidFill>
                <a:latin typeface="Times New Roman"/>
                <a:cs typeface="Times New Roman"/>
              </a:rPr>
              <a:t>On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left </a:t>
            </a:r>
            <a:r>
              <a:rPr dirty="0" sz="1050" spc="-40">
                <a:solidFill>
                  <a:srgbClr val="C40C42"/>
                </a:solidFill>
                <a:latin typeface="Times New Roman"/>
                <a:cs typeface="Times New Roman"/>
              </a:rPr>
              <a:t>side of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Backstage screen,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there 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are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tabs </a:t>
            </a:r>
            <a:r>
              <a:rPr dirty="0" sz="1050" spc="15">
                <a:solidFill>
                  <a:srgbClr val="C40C42"/>
                </a:solidFill>
                <a:latin typeface="Times New Roman"/>
                <a:cs typeface="Times New Roman"/>
              </a:rPr>
              <a:t>that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enable you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to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create,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open, </a:t>
            </a:r>
            <a:r>
              <a:rPr dirty="0" sz="1050" spc="-50">
                <a:solidFill>
                  <a:srgbClr val="C40C42"/>
                </a:solidFill>
                <a:latin typeface="Times New Roman"/>
                <a:cs typeface="Times New Roman"/>
              </a:rPr>
              <a:t>save,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close,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share,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print,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and </a:t>
            </a:r>
            <a:r>
              <a:rPr dirty="0" sz="1050" spc="-50">
                <a:solidFill>
                  <a:srgbClr val="C40C42"/>
                </a:solidFill>
                <a:latin typeface="Times New Roman"/>
                <a:cs typeface="Times New Roman"/>
              </a:rPr>
              <a:t>view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information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about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your 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documents.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To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exit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Backstage screen, you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can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click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Return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to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Document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icon, which  </a:t>
            </a:r>
            <a:r>
              <a:rPr dirty="0" sz="1050" spc="-45">
                <a:solidFill>
                  <a:srgbClr val="C40C42"/>
                </a:solidFill>
                <a:latin typeface="Times New Roman"/>
                <a:cs typeface="Times New Roman"/>
              </a:rPr>
              <a:t>is a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circled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left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arrow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located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upper-left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corner,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or </a:t>
            </a:r>
            <a:r>
              <a:rPr dirty="0" sz="1050" spc="-40">
                <a:solidFill>
                  <a:srgbClr val="C40C42"/>
                </a:solidFill>
                <a:latin typeface="Times New Roman"/>
                <a:cs typeface="Times New Roman"/>
              </a:rPr>
              <a:t>press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900" spc="-45" b="1">
                <a:solidFill>
                  <a:srgbClr val="00AEEF"/>
                </a:solidFill>
                <a:latin typeface="Arial"/>
                <a:cs typeface="Arial"/>
              </a:rPr>
              <a:t>Esc </a:t>
            </a:r>
            <a:r>
              <a:rPr dirty="0" sz="1050" spc="-50">
                <a:solidFill>
                  <a:srgbClr val="C40C42"/>
                </a:solidFill>
                <a:latin typeface="Times New Roman"/>
                <a:cs typeface="Times New Roman"/>
              </a:rPr>
              <a:t>key.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Print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command 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feature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includes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three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sets </a:t>
            </a:r>
            <a:r>
              <a:rPr dirty="0" sz="1050" spc="-40">
                <a:solidFill>
                  <a:srgbClr val="C40C42"/>
                </a:solidFill>
                <a:latin typeface="Times New Roman"/>
                <a:cs typeface="Times New Roman"/>
              </a:rPr>
              <a:t>of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options: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Print,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Printer,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and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Settings. Choosing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Print </a:t>
            </a:r>
            <a:r>
              <a:rPr dirty="0" sz="1050" spc="10">
                <a:solidFill>
                  <a:srgbClr val="C40C42"/>
                </a:solidFill>
                <a:latin typeface="Times New Roman"/>
                <a:cs typeface="Times New Roman"/>
              </a:rPr>
              <a:t>button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au- 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tomatically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prints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default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printer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using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default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settings.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Use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Copies 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spin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box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to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change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number </a:t>
            </a:r>
            <a:r>
              <a:rPr dirty="0" sz="1050" spc="-40">
                <a:solidFill>
                  <a:srgbClr val="C40C42"/>
                </a:solidFill>
                <a:latin typeface="Times New Roman"/>
                <a:cs typeface="Times New Roman"/>
              </a:rPr>
              <a:t>of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copies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to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be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printed.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Printer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options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enable you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to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select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an 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installed printer,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print to </a:t>
            </a:r>
            <a:r>
              <a:rPr dirty="0" sz="1050" spc="-45">
                <a:solidFill>
                  <a:srgbClr val="C40C42"/>
                </a:solidFill>
                <a:latin typeface="Times New Roman"/>
                <a:cs typeface="Times New Roman"/>
              </a:rPr>
              <a:t>a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file,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or change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printer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properties.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Use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Settings options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to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control 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document-specific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print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parameters.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For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example, you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can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choose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to print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only </a:t>
            </a:r>
            <a:r>
              <a:rPr dirty="0" sz="1050" spc="-40">
                <a:solidFill>
                  <a:srgbClr val="C40C42"/>
                </a:solidFill>
                <a:latin typeface="Times New Roman"/>
                <a:cs typeface="Times New Roman"/>
              </a:rPr>
              <a:t>specific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pages, 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change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paper </a:t>
            </a:r>
            <a:r>
              <a:rPr dirty="0" sz="1050" spc="-40">
                <a:solidFill>
                  <a:srgbClr val="C40C42"/>
                </a:solidFill>
                <a:latin typeface="Times New Roman"/>
                <a:cs typeface="Times New Roman"/>
              </a:rPr>
              <a:t>size,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and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select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collation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options. </a:t>
            </a:r>
            <a:r>
              <a:rPr dirty="0" sz="1050" spc="-80">
                <a:solidFill>
                  <a:srgbClr val="C40C42"/>
                </a:solidFill>
                <a:latin typeface="Times New Roman"/>
                <a:cs typeface="Times New Roman"/>
              </a:rPr>
              <a:t>You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also </a:t>
            </a:r>
            <a:r>
              <a:rPr dirty="0" sz="1050" spc="-40">
                <a:solidFill>
                  <a:srgbClr val="C40C42"/>
                </a:solidFill>
                <a:latin typeface="Times New Roman"/>
                <a:cs typeface="Times New Roman"/>
              </a:rPr>
              <a:t>have </a:t>
            </a:r>
            <a:r>
              <a:rPr dirty="0" sz="1050" spc="-45">
                <a:solidFill>
                  <a:srgbClr val="C40C42"/>
                </a:solidFill>
                <a:latin typeface="Times New Roman"/>
                <a:cs typeface="Times New Roman"/>
              </a:rPr>
              <a:t>access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to </a:t>
            </a:r>
            <a:r>
              <a:rPr dirty="0" sz="1050" spc="-40">
                <a:solidFill>
                  <a:srgbClr val="C40C42"/>
                </a:solidFill>
                <a:latin typeface="Times New Roman"/>
                <a:cs typeface="Times New Roman"/>
              </a:rPr>
              <a:t>Page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Setup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here,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where 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can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change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additional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settings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for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document. </a:t>
            </a:r>
            <a:r>
              <a:rPr dirty="0" sz="1050" spc="-80">
                <a:solidFill>
                  <a:srgbClr val="C40C42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learn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more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about changing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docu-  </a:t>
            </a:r>
            <a:r>
              <a:rPr dirty="0" sz="1050" spc="-45">
                <a:solidFill>
                  <a:srgbClr val="C40C42"/>
                </a:solidFill>
                <a:latin typeface="Times New Roman"/>
                <a:cs typeface="Times New Roman"/>
              </a:rPr>
              <a:t>ment’s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layout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in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Lesson</a:t>
            </a:r>
            <a:r>
              <a:rPr dirty="0" sz="1050" spc="60">
                <a:solidFill>
                  <a:srgbClr val="C40C42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5.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699" y="3016253"/>
            <a:ext cx="5055235" cy="64262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ts val="1200"/>
              </a:lnSpc>
              <a:spcBef>
                <a:spcPts val="190"/>
              </a:spcBef>
            </a:pP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Preview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screen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right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Print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options settings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enables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view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will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appear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printed,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so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make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any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necessary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changes,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such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changing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margins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orientation,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before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printing.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Preview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screen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lets you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preview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page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clicking 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right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left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arrows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page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through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multiple-page</a:t>
            </a:r>
            <a:r>
              <a:rPr dirty="0" sz="1050" spc="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393" y="4025905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Use Print </a:t>
            </a:r>
            <a:r>
              <a:rPr dirty="0" sz="1100" spc="10" b="1">
                <a:solidFill>
                  <a:srgbClr val="231F20"/>
                </a:solidFill>
                <a:latin typeface="Arial"/>
                <a:cs typeface="Arial"/>
              </a:rPr>
              <a:t>Preview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4699" y="4302762"/>
            <a:ext cx="4977130" cy="5969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-10" b="1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 b="1" i="1">
                <a:solidFill>
                  <a:srgbClr val="ED2124"/>
                </a:solidFill>
                <a:latin typeface="Arial"/>
                <a:cs typeface="Arial"/>
              </a:rPr>
              <a:t>Welcome</a:t>
            </a:r>
            <a:r>
              <a:rPr dirty="0" sz="900" b="1" i="1">
                <a:solidFill>
                  <a:srgbClr val="ED2124"/>
                </a:solidFill>
                <a:latin typeface="Arial"/>
                <a:cs typeface="Arial"/>
              </a:rPr>
              <a:t> </a:t>
            </a:r>
            <a:r>
              <a:rPr dirty="0" sz="900" spc="45" b="1" i="1">
                <a:solidFill>
                  <a:srgbClr val="ED2124"/>
                </a:solidFill>
                <a:latin typeface="Arial"/>
                <a:cs typeface="Arial"/>
              </a:rPr>
              <a:t>Memo</a:t>
            </a:r>
            <a:r>
              <a:rPr dirty="0" sz="900" b="1" i="1">
                <a:solidFill>
                  <a:srgbClr val="ED2124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created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earlier.</a:t>
            </a:r>
            <a:endParaRPr sz="900">
              <a:latin typeface="Arial"/>
              <a:cs typeface="Arial"/>
            </a:endParaRPr>
          </a:p>
          <a:p>
            <a:pPr marL="227965" marR="5080" indent="-124460">
              <a:lnSpc>
                <a:spcPct val="101899"/>
              </a:lnSpc>
              <a:spcBef>
                <a:spcPts val="600"/>
              </a:spcBef>
            </a:pPr>
            <a:r>
              <a:rPr dirty="0" sz="900" spc="-15" b="1">
                <a:solidFill>
                  <a:srgbClr val="C40C42"/>
                </a:solidFill>
                <a:latin typeface="Arial"/>
                <a:cs typeface="Arial"/>
              </a:rPr>
              <a:t>1.</a:t>
            </a:r>
            <a:r>
              <a:rPr dirty="0" sz="900" spc="5" b="1">
                <a:solidFill>
                  <a:srgbClr val="C40C42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Print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Print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opens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Print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 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left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Print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Preview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right,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as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shown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1-11.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75383" y="5077465"/>
            <a:ext cx="5011216" cy="2874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02557" y="7251739"/>
            <a:ext cx="7962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231F20"/>
                </a:solidFill>
                <a:latin typeface="Arial"/>
                <a:cs typeface="Arial"/>
              </a:rPr>
              <a:t>Print</a:t>
            </a:r>
            <a:r>
              <a:rPr dirty="0" sz="900" spc="-10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90" b="1">
                <a:solidFill>
                  <a:srgbClr val="231F20"/>
                </a:solidFill>
                <a:latin typeface="Arial"/>
                <a:cs typeface="Arial"/>
              </a:rPr>
              <a:t>commands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7136" y="8110245"/>
            <a:ext cx="6832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0" b="1">
                <a:solidFill>
                  <a:srgbClr val="231F20"/>
                </a:solidFill>
                <a:latin typeface="Arial"/>
                <a:cs typeface="Arial"/>
              </a:rPr>
              <a:t>Page</a:t>
            </a:r>
            <a:r>
              <a:rPr dirty="0" sz="900" spc="-1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0" b="1">
                <a:solidFill>
                  <a:srgbClr val="231F20"/>
                </a:solidFill>
                <a:latin typeface="Arial"/>
                <a:cs typeface="Arial"/>
              </a:rPr>
              <a:t>selector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7475" y="8110245"/>
            <a:ext cx="5829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5" b="1">
                <a:solidFill>
                  <a:srgbClr val="231F20"/>
                </a:solidFill>
                <a:latin typeface="Arial"/>
                <a:cs typeface="Arial"/>
              </a:rPr>
              <a:t>Zoom</a:t>
            </a:r>
            <a:r>
              <a:rPr dirty="0" sz="900" spc="-9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0" b="1">
                <a:solidFill>
                  <a:srgbClr val="231F20"/>
                </a:solidFill>
                <a:latin typeface="Arial"/>
                <a:cs typeface="Arial"/>
              </a:rPr>
              <a:t>slider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0176" y="8110245"/>
            <a:ext cx="6724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231F20"/>
                </a:solidFill>
                <a:latin typeface="Arial"/>
                <a:cs typeface="Arial"/>
              </a:rPr>
              <a:t>Print</a:t>
            </a:r>
            <a:r>
              <a:rPr dirty="0" sz="900" spc="-9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45" b="1">
                <a:solidFill>
                  <a:srgbClr val="231F20"/>
                </a:solidFill>
                <a:latin typeface="Arial"/>
                <a:cs typeface="Arial"/>
              </a:rPr>
              <a:t>preview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58122" y="8005937"/>
            <a:ext cx="187960" cy="105410"/>
          </a:xfrm>
          <a:custGeom>
            <a:avLst/>
            <a:gdLst/>
            <a:ahLst/>
            <a:cxnLst/>
            <a:rect l="l" t="t" r="r" b="b"/>
            <a:pathLst>
              <a:path w="187960" h="105409">
                <a:moveTo>
                  <a:pt x="187391" y="0"/>
                </a:moveTo>
                <a:lnTo>
                  <a:pt x="0" y="105323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57481" y="8005937"/>
            <a:ext cx="187960" cy="105410"/>
          </a:xfrm>
          <a:custGeom>
            <a:avLst/>
            <a:gdLst/>
            <a:ahLst/>
            <a:cxnLst/>
            <a:rect l="l" t="t" r="r" b="b"/>
            <a:pathLst>
              <a:path w="187959" h="105409">
                <a:moveTo>
                  <a:pt x="187391" y="0"/>
                </a:moveTo>
                <a:lnTo>
                  <a:pt x="0" y="105323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58686" y="6603004"/>
            <a:ext cx="3915410" cy="1508760"/>
          </a:xfrm>
          <a:custGeom>
            <a:avLst/>
            <a:gdLst/>
            <a:ahLst/>
            <a:cxnLst/>
            <a:rect l="l" t="t" r="r" b="b"/>
            <a:pathLst>
              <a:path w="3915410" h="1508759">
                <a:moveTo>
                  <a:pt x="1193413" y="0"/>
                </a:moveTo>
                <a:lnTo>
                  <a:pt x="0" y="621593"/>
                </a:lnTo>
              </a:path>
              <a:path w="3915410" h="1508759">
                <a:moveTo>
                  <a:pt x="3915216" y="482330"/>
                </a:moveTo>
                <a:lnTo>
                  <a:pt x="3741511" y="1508257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3393" y="5229865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 h="0">
                <a:moveTo>
                  <a:pt x="0" y="0"/>
                </a:moveTo>
                <a:lnTo>
                  <a:pt x="568808" y="0"/>
                </a:lnTo>
              </a:path>
            </a:pathLst>
          </a:custGeom>
          <a:ln w="6349">
            <a:solidFill>
              <a:srgbClr val="808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0693" y="4995546"/>
            <a:ext cx="1012190" cy="5461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900" spc="-15" b="1">
                <a:solidFill>
                  <a:srgbClr val="007DC5"/>
                </a:solidFill>
                <a:latin typeface="Trebuchet MS"/>
                <a:cs typeface="Trebuchet MS"/>
              </a:rPr>
              <a:t>Figure</a:t>
            </a:r>
            <a:r>
              <a:rPr dirty="0" sz="900" spc="-45" b="1">
                <a:solidFill>
                  <a:srgbClr val="007DC5"/>
                </a:solidFill>
                <a:latin typeface="Trebuchet MS"/>
                <a:cs typeface="Trebuchet MS"/>
              </a:rPr>
              <a:t> </a:t>
            </a:r>
            <a:r>
              <a:rPr dirty="0" sz="900" spc="-75" b="1">
                <a:solidFill>
                  <a:srgbClr val="007DC5"/>
                </a:solidFill>
                <a:latin typeface="Trebuchet MS"/>
                <a:cs typeface="Trebuchet MS"/>
              </a:rPr>
              <a:t>1-11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01899"/>
              </a:lnSpc>
              <a:spcBef>
                <a:spcPts val="400"/>
              </a:spcBef>
            </a:pP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Print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options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dirty="0" sz="900" spc="-12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Print  Preview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screen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793" y="57150"/>
            <a:ext cx="7086600" cy="533400"/>
            <a:chOff x="685793" y="57150"/>
            <a:chExt cx="7086600" cy="533400"/>
          </a:xfrm>
        </p:grpSpPr>
        <p:sp>
          <p:nvSpPr>
            <p:cNvPr id="3" name="object 3"/>
            <p:cNvSpPr/>
            <p:nvPr/>
          </p:nvSpPr>
          <p:spPr>
            <a:xfrm>
              <a:off x="685793" y="587380"/>
              <a:ext cx="6236970" cy="0"/>
            </a:xfrm>
            <a:custGeom>
              <a:avLst/>
              <a:gdLst/>
              <a:ahLst/>
              <a:cxnLst/>
              <a:rect l="l" t="t" r="r" b="b"/>
              <a:pathLst>
                <a:path w="6236970" h="0">
                  <a:moveTo>
                    <a:pt x="0" y="0"/>
                  </a:moveTo>
                  <a:lnTo>
                    <a:pt x="6236975" y="0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922769" y="57150"/>
              <a:ext cx="849630" cy="533400"/>
            </a:xfrm>
            <a:custGeom>
              <a:avLst/>
              <a:gdLst/>
              <a:ahLst/>
              <a:cxnLst/>
              <a:rect l="l" t="t" r="r" b="b"/>
              <a:pathLst>
                <a:path w="849629" h="533400">
                  <a:moveTo>
                    <a:pt x="849629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849629" y="533399"/>
                  </a:lnTo>
                  <a:lnTo>
                    <a:pt x="849629" y="0"/>
                  </a:lnTo>
                  <a:close/>
                </a:path>
              </a:pathLst>
            </a:custGeom>
            <a:solidFill>
              <a:srgbClr val="0054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2209800" y="1771848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97099" y="381003"/>
            <a:ext cx="5055235" cy="2440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00"/>
              </a:spcBef>
              <a:tabLst>
                <a:tab pos="1369060" algn="l"/>
              </a:tabLst>
            </a:pPr>
            <a:r>
              <a:rPr dirty="0" sz="1000" spc="-75" b="1">
                <a:solidFill>
                  <a:srgbClr val="231F20"/>
                </a:solidFill>
                <a:latin typeface="Trebuchet MS"/>
                <a:cs typeface="Trebuchet MS"/>
              </a:rPr>
              <a:t>Unde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1000" spc="-40" b="1">
                <a:solidFill>
                  <a:srgbClr val="231F20"/>
                </a:solidFill>
                <a:latin typeface="Trebuchet MS"/>
                <a:cs typeface="Trebuchet MS"/>
              </a:rPr>
              <a:t>standing</a:t>
            </a:r>
            <a:r>
              <a:rPr dirty="0" sz="1000" spc="-10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100" b="1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1000" spc="-55" b="1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1000" spc="-45" b="1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dirty="0" sz="1000" b="1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1050" spc="-7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"/>
              <a:cs typeface="Arial"/>
            </a:endParaRPr>
          </a:p>
          <a:p>
            <a:pPr marL="227965" marR="36830" indent="-130175">
              <a:lnSpc>
                <a:spcPct val="101899"/>
              </a:lnSpc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plus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symbol </a:t>
            </a:r>
            <a:r>
              <a:rPr dirty="0" sz="900" spc="-20" b="1">
                <a:solidFill>
                  <a:srgbClr val="00AEEF"/>
                </a:solidFill>
                <a:latin typeface="Arial"/>
                <a:cs typeface="Arial"/>
              </a:rPr>
              <a:t>(+)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Zoom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slider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located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bottom-right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 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until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zoom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level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changes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100%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28600" indent="-12827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Return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to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Document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icon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press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45" b="1">
                <a:solidFill>
                  <a:srgbClr val="00AEEF"/>
                </a:solidFill>
                <a:latin typeface="Arial"/>
                <a:cs typeface="Arial"/>
              </a:rPr>
              <a:t>Esc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key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close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Backstage.</a:t>
            </a:r>
            <a:endParaRPr sz="900">
              <a:latin typeface="Arial"/>
              <a:cs typeface="Arial"/>
            </a:endParaRPr>
          </a:p>
          <a:p>
            <a:pPr marL="228600" indent="-12890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SAVE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will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saved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same</a:t>
            </a:r>
            <a:endParaRPr sz="9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20"/>
              </a:spcBef>
            </a:pP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filename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flash</a:t>
            </a:r>
            <a:r>
              <a:rPr dirty="0" sz="900" spc="-14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drive.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LEAVE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7DC5"/>
                </a:solidFill>
                <a:latin typeface="Arial"/>
                <a:cs typeface="Arial"/>
              </a:rPr>
              <a:t>Choosing </a:t>
            </a:r>
            <a:r>
              <a:rPr dirty="0" sz="1200" spc="-25">
                <a:solidFill>
                  <a:srgbClr val="007DC5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07DC5"/>
                </a:solidFill>
                <a:latin typeface="Arial"/>
                <a:cs typeface="Arial"/>
              </a:rPr>
              <a:t>Printer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computer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access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multiple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printers,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might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need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choose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destination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printer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document.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printer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already set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up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ready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print,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is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case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most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class- 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room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environments,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need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complete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exercise.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Otherwise,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follow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exercise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choose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050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printer.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800" y="8186699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47799" y="2946606"/>
            <a:ext cx="6254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5" b="1">
                <a:solidFill>
                  <a:srgbClr val="231F20"/>
                </a:solidFill>
                <a:latin typeface="Trebuchet MS"/>
                <a:cs typeface="Trebuchet MS"/>
              </a:rPr>
              <a:t>Take</a:t>
            </a:r>
            <a:r>
              <a:rPr dirty="0" sz="1000" spc="-8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20" b="1">
                <a:solidFill>
                  <a:srgbClr val="231F20"/>
                </a:solidFill>
                <a:latin typeface="Trebuchet MS"/>
                <a:cs typeface="Trebuchet MS"/>
              </a:rPr>
              <a:t>Note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7099" y="2940256"/>
            <a:ext cx="31222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40">
                <a:solidFill>
                  <a:srgbClr val="C40C42"/>
                </a:solidFill>
                <a:latin typeface="Times New Roman"/>
                <a:cs typeface="Times New Roman"/>
              </a:rPr>
              <a:t>Before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printing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your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document,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check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with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your</a:t>
            </a:r>
            <a:r>
              <a:rPr dirty="0" sz="1050" spc="105">
                <a:solidFill>
                  <a:srgbClr val="C40C42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instructor.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793" y="3530803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spc="-20" b="1">
                <a:solidFill>
                  <a:srgbClr val="231F20"/>
                </a:solidFill>
                <a:latin typeface="Arial"/>
                <a:cs typeface="Arial"/>
              </a:rPr>
              <a:t>Choose </a:t>
            </a:r>
            <a:r>
              <a:rPr dirty="0" sz="1100" spc="-5" b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1100" spc="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Printer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7099" y="3886405"/>
            <a:ext cx="32683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USE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from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previous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2912" y="4061665"/>
            <a:ext cx="4874260" cy="5207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42240" indent="-125095">
              <a:lnSpc>
                <a:spcPct val="100000"/>
              </a:lnSpc>
              <a:spcBef>
                <a:spcPts val="420"/>
              </a:spcBef>
              <a:buClr>
                <a:srgbClr val="C40C42"/>
              </a:buClr>
              <a:buFont typeface="Arial"/>
              <a:buAutoNum type="arabicPeriod"/>
              <a:tabLst>
                <a:tab pos="142875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-15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Print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42240" marR="5080" indent="-13017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/>
              <a:tabLst>
                <a:tab pos="142875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Printer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selection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area,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drop-down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arrow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produce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list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all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printers 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connected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computer</a:t>
            </a:r>
            <a:r>
              <a:rPr dirty="0" sz="900" spc="-1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(see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Figure 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1-12).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09794" y="4760163"/>
            <a:ext cx="1987550" cy="2686685"/>
            <a:chOff x="2209794" y="4760163"/>
            <a:chExt cx="1987550" cy="2686685"/>
          </a:xfrm>
        </p:grpSpPr>
        <p:sp>
          <p:nvSpPr>
            <p:cNvPr id="14" name="object 14"/>
            <p:cNvSpPr/>
            <p:nvPr/>
          </p:nvSpPr>
          <p:spPr>
            <a:xfrm>
              <a:off x="2212969" y="4763338"/>
              <a:ext cx="1981199" cy="26797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12969" y="4763338"/>
              <a:ext cx="1981200" cy="2680335"/>
            </a:xfrm>
            <a:custGeom>
              <a:avLst/>
              <a:gdLst/>
              <a:ahLst/>
              <a:cxnLst/>
              <a:rect l="l" t="t" r="r" b="b"/>
              <a:pathLst>
                <a:path w="1981200" h="2680334">
                  <a:moveTo>
                    <a:pt x="0" y="2679771"/>
                  </a:moveTo>
                  <a:lnTo>
                    <a:pt x="1981199" y="2679771"/>
                  </a:lnTo>
                  <a:lnTo>
                    <a:pt x="1981199" y="0"/>
                  </a:lnTo>
                  <a:lnTo>
                    <a:pt x="0" y="0"/>
                  </a:lnTo>
                  <a:lnTo>
                    <a:pt x="0" y="2679771"/>
                  </a:lnTo>
                  <a:close/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269738" y="5203598"/>
            <a:ext cx="476250" cy="26479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ct val="74100"/>
              </a:lnSpc>
              <a:spcBef>
                <a:spcPts val="380"/>
              </a:spcBef>
            </a:pPr>
            <a:r>
              <a:rPr dirty="0" sz="900" spc="-105" b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-95" b="1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dirty="0" sz="900" spc="-55" b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dirty="0" sz="900" spc="5" b="1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dirty="0" sz="900" spc="-50" b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-95" b="1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dirty="0" sz="900" spc="5" b="1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dirty="0" sz="900" spc="-35" b="1">
                <a:solidFill>
                  <a:srgbClr val="231F20"/>
                </a:solidFill>
                <a:latin typeface="Arial"/>
                <a:cs typeface="Arial"/>
              </a:rPr>
              <a:t>e  </a:t>
            </a:r>
            <a:r>
              <a:rPr dirty="0" sz="900" spc="-50" b="1">
                <a:solidFill>
                  <a:srgbClr val="231F20"/>
                </a:solidFill>
                <a:latin typeface="Arial"/>
                <a:cs typeface="Arial"/>
              </a:rPr>
              <a:t>printers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67460" y="5463433"/>
            <a:ext cx="902335" cy="909955"/>
          </a:xfrm>
          <a:custGeom>
            <a:avLst/>
            <a:gdLst/>
            <a:ahLst/>
            <a:cxnLst/>
            <a:rect l="l" t="t" r="r" b="b"/>
            <a:pathLst>
              <a:path w="902335" h="909954">
                <a:moveTo>
                  <a:pt x="902284" y="0"/>
                </a:moveTo>
                <a:lnTo>
                  <a:pt x="0" y="909934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197086" y="7748550"/>
            <a:ext cx="3448050" cy="4165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C40C42"/>
                </a:solidFill>
                <a:latin typeface="Arial"/>
                <a:cs typeface="Arial"/>
              </a:rPr>
              <a:t>3.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printer, and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-15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Print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icon.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LEAVE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-17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0877" y="4433575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 h="0">
                <a:moveTo>
                  <a:pt x="0" y="0"/>
                </a:moveTo>
                <a:lnTo>
                  <a:pt x="570190" y="0"/>
                </a:lnTo>
              </a:path>
            </a:pathLst>
          </a:custGeom>
          <a:ln w="6349">
            <a:solidFill>
              <a:srgbClr val="808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78177" y="4252597"/>
            <a:ext cx="5956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 b="1">
                <a:solidFill>
                  <a:srgbClr val="007DC5"/>
                </a:solidFill>
                <a:latin typeface="Trebuchet MS"/>
                <a:cs typeface="Trebuchet MS"/>
              </a:rPr>
              <a:t>Figure</a:t>
            </a:r>
            <a:r>
              <a:rPr dirty="0" sz="900" spc="-95" b="1">
                <a:solidFill>
                  <a:srgbClr val="007DC5"/>
                </a:solidFill>
                <a:latin typeface="Trebuchet MS"/>
                <a:cs typeface="Trebuchet MS"/>
              </a:rPr>
              <a:t> </a:t>
            </a:r>
            <a:r>
              <a:rPr dirty="0" sz="900" spc="-70" b="1">
                <a:solidFill>
                  <a:srgbClr val="007DC5"/>
                </a:solidFill>
                <a:latin typeface="Trebuchet MS"/>
                <a:cs typeface="Trebuchet MS"/>
              </a:rPr>
              <a:t>1-12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8177" y="4443097"/>
            <a:ext cx="795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Available</a:t>
            </a: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printers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145" y="387353"/>
            <a:ext cx="4819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000" spc="-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70" b="1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150"/>
            <a:ext cx="847725" cy="533400"/>
          </a:xfrm>
          <a:custGeom>
            <a:avLst/>
            <a:gdLst/>
            <a:ahLst/>
            <a:cxnLst/>
            <a:rect l="l" t="t" r="r" b="b"/>
            <a:pathLst>
              <a:path w="847725" h="533400">
                <a:moveTo>
                  <a:pt x="847337" y="0"/>
                </a:moveTo>
                <a:lnTo>
                  <a:pt x="0" y="0"/>
                </a:lnTo>
                <a:lnTo>
                  <a:pt x="0" y="533399"/>
                </a:lnTo>
                <a:lnTo>
                  <a:pt x="847337" y="533399"/>
                </a:lnTo>
                <a:lnTo>
                  <a:pt x="847337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0693" y="379416"/>
            <a:ext cx="1695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4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8720756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44699" y="656187"/>
            <a:ext cx="5055235" cy="10350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40"/>
              </a:spcBef>
            </a:pPr>
            <a:r>
              <a:rPr dirty="0" sz="1200" spc="5">
                <a:solidFill>
                  <a:srgbClr val="007DC5"/>
                </a:solidFill>
                <a:latin typeface="Arial"/>
                <a:cs typeface="Arial"/>
              </a:rPr>
              <a:t>Setting </a:t>
            </a: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Print</a:t>
            </a:r>
            <a:r>
              <a:rPr dirty="0" sz="1200" spc="-10">
                <a:solidFill>
                  <a:srgbClr val="007DC5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007DC5"/>
                </a:solidFill>
                <a:latin typeface="Arial"/>
                <a:cs typeface="Arial"/>
              </a:rPr>
              <a:t>Options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Print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options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enable you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select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number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copies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printed;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print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only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selected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con-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tent,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current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page,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custom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range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pages;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select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from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number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options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for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printing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properties,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collation,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page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layout.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Changes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Settings options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apply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current  document.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lesson,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learn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how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change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Settings options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before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printing.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(Check 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instructor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before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printing this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exercise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lab</a:t>
            </a:r>
            <a:r>
              <a:rPr dirty="0" sz="1050" spc="1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printer).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393" y="2058268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spc="25" b="1">
                <a:solidFill>
                  <a:srgbClr val="231F20"/>
                </a:solidFill>
                <a:latin typeface="Arial"/>
                <a:cs typeface="Arial"/>
              </a:rPr>
              <a:t>Set 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Print</a:t>
            </a:r>
            <a:r>
              <a:rPr dirty="0" sz="11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spc="5" b="1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699" y="2335126"/>
            <a:ext cx="4937125" cy="5969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from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previous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 marL="227965" marR="5080" indent="-124460">
              <a:lnSpc>
                <a:spcPct val="101899"/>
              </a:lnSpc>
              <a:spcBef>
                <a:spcPts val="600"/>
              </a:spcBef>
            </a:pPr>
            <a:r>
              <a:rPr dirty="0" sz="900" spc="-15" b="1">
                <a:solidFill>
                  <a:srgbClr val="C40C42"/>
                </a:solidFill>
                <a:latin typeface="Arial"/>
                <a:cs typeface="Arial"/>
              </a:rPr>
              <a:t>1.</a:t>
            </a:r>
            <a:r>
              <a:rPr dirty="0" sz="900" b="1">
                <a:solidFill>
                  <a:srgbClr val="C40C42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Print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drop-down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arrow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Print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All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Pages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produce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menu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shown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1-13.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57394" y="3109839"/>
            <a:ext cx="1987550" cy="2686685"/>
            <a:chOff x="2057394" y="3109839"/>
            <a:chExt cx="1987550" cy="2686685"/>
          </a:xfrm>
        </p:grpSpPr>
        <p:sp>
          <p:nvSpPr>
            <p:cNvPr id="10" name="object 10"/>
            <p:cNvSpPr/>
            <p:nvPr/>
          </p:nvSpPr>
          <p:spPr>
            <a:xfrm>
              <a:off x="2095759" y="3112998"/>
              <a:ext cx="1910821" cy="2679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060569" y="3113014"/>
              <a:ext cx="1981200" cy="2680335"/>
            </a:xfrm>
            <a:custGeom>
              <a:avLst/>
              <a:gdLst/>
              <a:ahLst/>
              <a:cxnLst/>
              <a:rect l="l" t="t" r="r" b="b"/>
              <a:pathLst>
                <a:path w="1981200" h="2680335">
                  <a:moveTo>
                    <a:pt x="0" y="2679771"/>
                  </a:moveTo>
                  <a:lnTo>
                    <a:pt x="1981199" y="2679771"/>
                  </a:lnTo>
                  <a:lnTo>
                    <a:pt x="1981199" y="0"/>
                  </a:lnTo>
                  <a:lnTo>
                    <a:pt x="0" y="0"/>
                  </a:lnTo>
                  <a:lnTo>
                    <a:pt x="0" y="2679771"/>
                  </a:lnTo>
                  <a:close/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117338" y="3138045"/>
            <a:ext cx="635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231F20"/>
                </a:solidFill>
                <a:latin typeface="Arial"/>
                <a:cs typeface="Arial"/>
              </a:rPr>
              <a:t>Print</a:t>
            </a:r>
            <a:r>
              <a:rPr dirty="0" sz="900" spc="-10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70" b="1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66108" y="3322045"/>
            <a:ext cx="575945" cy="402590"/>
          </a:xfrm>
          <a:custGeom>
            <a:avLst/>
            <a:gdLst/>
            <a:ahLst/>
            <a:cxnLst/>
            <a:rect l="l" t="t" r="r" b="b"/>
            <a:pathLst>
              <a:path w="575945" h="402589">
                <a:moveTo>
                  <a:pt x="575462" y="0"/>
                </a:moveTo>
                <a:lnTo>
                  <a:pt x="0" y="402457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44699" y="6098211"/>
            <a:ext cx="5050790" cy="26009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27965" marR="68580" indent="-130175">
              <a:lnSpc>
                <a:spcPct val="101899"/>
              </a:lnSpc>
              <a:spcBef>
                <a:spcPts val="8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Print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 Current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Page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Print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icon.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Selecting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option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prints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current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page.</a:t>
            </a:r>
            <a:endParaRPr sz="900">
              <a:latin typeface="Arial"/>
              <a:cs typeface="Arial"/>
            </a:endParaRPr>
          </a:p>
          <a:p>
            <a:pPr marL="227965" marR="60960" indent="-128270">
              <a:lnSpc>
                <a:spcPct val="101899"/>
              </a:lnSpc>
              <a:spcBef>
                <a:spcPts val="295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Return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Print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area.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Copies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section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Print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area,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up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arrow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2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Print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icon.</a:t>
            </a:r>
            <a:endParaRPr sz="900">
              <a:latin typeface="Arial"/>
              <a:cs typeface="Arial"/>
            </a:endParaRPr>
          </a:p>
          <a:p>
            <a:pPr marL="227965" marR="115570" indent="-12890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Place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insertion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point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beginning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paragraph,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hold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down 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left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mouse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button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drag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end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paragraph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it.</a:t>
            </a:r>
            <a:endParaRPr sz="900">
              <a:latin typeface="Arial"/>
              <a:cs typeface="Arial"/>
            </a:endParaRPr>
          </a:p>
          <a:p>
            <a:pPr marL="227965" marR="5080" indent="-128270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Print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Print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Current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Page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drop-down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arrow, 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Print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 Selection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change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number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copies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from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1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by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clicking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down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arrow.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Next,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Print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icon.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selected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paragraph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printed.</a:t>
            </a:r>
            <a:endParaRPr sz="900">
              <a:latin typeface="Arial"/>
              <a:cs typeface="Arial"/>
            </a:endParaRPr>
          </a:p>
          <a:p>
            <a:pPr marL="228600" indent="-12890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Close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close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document.</a:t>
            </a:r>
            <a:endParaRPr sz="900">
              <a:latin typeface="Arial"/>
              <a:cs typeface="Arial"/>
            </a:endParaRPr>
          </a:p>
          <a:p>
            <a:pPr marL="227965" marR="155575" indent="-119380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Annual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Report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should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still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from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previous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35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Print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Under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Settings,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drop-down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arrow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by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1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Page  Per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Sheet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2 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Pages Per </a:t>
            </a: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Sheet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Print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icon.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dirty="0" sz="900" spc="-1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eight-page 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70">
                <a:solidFill>
                  <a:srgbClr val="231F20"/>
                </a:solidFill>
                <a:latin typeface="Arial"/>
                <a:cs typeface="Arial"/>
              </a:rPr>
              <a:t>now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printed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four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pages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80">
                <a:solidFill>
                  <a:srgbClr val="231F20"/>
                </a:solidFill>
                <a:latin typeface="Arial"/>
                <a:cs typeface="Arial"/>
              </a:rPr>
              <a:t>two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pages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per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sheet.</a:t>
            </a:r>
            <a:endParaRPr sz="900">
              <a:latin typeface="Arial"/>
              <a:cs typeface="Arial"/>
            </a:endParaRPr>
          </a:p>
          <a:p>
            <a:pPr marL="228600" indent="-129539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Close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button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close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both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Microsoft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Word.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STOP. CLOSE</a:t>
            </a:r>
            <a:r>
              <a:rPr dirty="0" sz="900" spc="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Word.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3393" y="3251210"/>
            <a:ext cx="570865" cy="0"/>
          </a:xfrm>
          <a:custGeom>
            <a:avLst/>
            <a:gdLst/>
            <a:ahLst/>
            <a:cxnLst/>
            <a:rect l="l" t="t" r="r" b="b"/>
            <a:pathLst>
              <a:path w="570865" h="0">
                <a:moveTo>
                  <a:pt x="0" y="0"/>
                </a:moveTo>
                <a:lnTo>
                  <a:pt x="570625" y="0"/>
                </a:lnTo>
              </a:path>
            </a:pathLst>
          </a:custGeom>
          <a:ln w="6349">
            <a:solidFill>
              <a:srgbClr val="808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20693" y="3070228"/>
            <a:ext cx="596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 b="1">
                <a:solidFill>
                  <a:srgbClr val="007DC5"/>
                </a:solidFill>
                <a:latin typeface="Trebuchet MS"/>
                <a:cs typeface="Trebuchet MS"/>
              </a:rPr>
              <a:t>Figure</a:t>
            </a:r>
            <a:r>
              <a:rPr dirty="0" sz="900" spc="-90" b="1">
                <a:solidFill>
                  <a:srgbClr val="007DC5"/>
                </a:solidFill>
                <a:latin typeface="Trebuchet MS"/>
                <a:cs typeface="Trebuchet MS"/>
              </a:rPr>
              <a:t> </a:t>
            </a:r>
            <a:r>
              <a:rPr dirty="0" sz="900" spc="-70" b="1">
                <a:solidFill>
                  <a:srgbClr val="007DC5"/>
                </a:solidFill>
                <a:latin typeface="Trebuchet MS"/>
                <a:cs typeface="Trebuchet MS"/>
              </a:rPr>
              <a:t>1-13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0693" y="3260727"/>
            <a:ext cx="6076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Print</a:t>
            </a:r>
            <a:r>
              <a:rPr dirty="0" sz="900" spc="-10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settings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793" y="57150"/>
            <a:ext cx="7086600" cy="533400"/>
            <a:chOff x="685793" y="57150"/>
            <a:chExt cx="7086600" cy="533400"/>
          </a:xfrm>
        </p:grpSpPr>
        <p:sp>
          <p:nvSpPr>
            <p:cNvPr id="3" name="object 3"/>
            <p:cNvSpPr/>
            <p:nvPr/>
          </p:nvSpPr>
          <p:spPr>
            <a:xfrm>
              <a:off x="685793" y="587380"/>
              <a:ext cx="6236970" cy="0"/>
            </a:xfrm>
            <a:custGeom>
              <a:avLst/>
              <a:gdLst/>
              <a:ahLst/>
              <a:cxnLst/>
              <a:rect l="l" t="t" r="r" b="b"/>
              <a:pathLst>
                <a:path w="6236970" h="0">
                  <a:moveTo>
                    <a:pt x="0" y="0"/>
                  </a:moveTo>
                  <a:lnTo>
                    <a:pt x="6236975" y="0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922769" y="57150"/>
              <a:ext cx="849630" cy="533400"/>
            </a:xfrm>
            <a:custGeom>
              <a:avLst/>
              <a:gdLst/>
              <a:ahLst/>
              <a:cxnLst/>
              <a:rect l="l" t="t" r="r" b="b"/>
              <a:pathLst>
                <a:path w="849629" h="533400">
                  <a:moveTo>
                    <a:pt x="849629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849629" y="533399"/>
                  </a:lnTo>
                  <a:lnTo>
                    <a:pt x="849629" y="0"/>
                  </a:lnTo>
                  <a:close/>
                </a:path>
              </a:pathLst>
            </a:custGeom>
            <a:solidFill>
              <a:srgbClr val="0054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715137" y="381003"/>
            <a:ext cx="153543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9855" algn="l"/>
              </a:tabLst>
            </a:pPr>
            <a:r>
              <a:rPr dirty="0" sz="1000" spc="-75" b="1">
                <a:solidFill>
                  <a:srgbClr val="231F20"/>
                </a:solidFill>
                <a:latin typeface="Trebuchet MS"/>
                <a:cs typeface="Trebuchet MS"/>
              </a:rPr>
              <a:t>Unde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1000" spc="-40" b="1">
                <a:solidFill>
                  <a:srgbClr val="231F20"/>
                </a:solidFill>
                <a:latin typeface="Trebuchet MS"/>
                <a:cs typeface="Trebuchet MS"/>
              </a:rPr>
              <a:t>standing</a:t>
            </a:r>
            <a:r>
              <a:rPr dirty="0" sz="1000" spc="-10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100" b="1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1000" spc="-55" b="1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1000" spc="-45" b="1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dirty="0" sz="1000" b="1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1050" spc="-5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793" y="742955"/>
            <a:ext cx="6553200" cy="469900"/>
          </a:xfrm>
          <a:prstGeom prst="rect">
            <a:avLst/>
          </a:prstGeom>
          <a:solidFill>
            <a:srgbClr val="0054A6"/>
          </a:solidFill>
        </p:spPr>
        <p:txBody>
          <a:bodyPr wrap="square" lIns="0" tIns="1143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900"/>
              </a:spcBef>
            </a:pPr>
            <a:r>
              <a:rPr dirty="0" sz="1400" spc="-114" b="1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dirty="0" sz="14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45" b="1">
                <a:solidFill>
                  <a:srgbClr val="FFFFFF"/>
                </a:solidFill>
                <a:latin typeface="Arial"/>
                <a:cs typeface="Arial"/>
              </a:rPr>
              <a:t>Assessment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7099" y="1416053"/>
            <a:ext cx="4810125" cy="489712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 spc="25" b="1">
                <a:solidFill>
                  <a:srgbClr val="D71634"/>
                </a:solidFill>
                <a:latin typeface="Arial"/>
                <a:cs typeface="Arial"/>
              </a:rPr>
              <a:t>Multiple</a:t>
            </a:r>
            <a:r>
              <a:rPr dirty="0" sz="1000" spc="-10" b="1">
                <a:solidFill>
                  <a:srgbClr val="D71634"/>
                </a:solidFill>
                <a:latin typeface="Arial"/>
                <a:cs typeface="Arial"/>
              </a:rPr>
              <a:t> </a:t>
            </a:r>
            <a:r>
              <a:rPr dirty="0" sz="1000" spc="-15" b="1">
                <a:solidFill>
                  <a:srgbClr val="D71634"/>
                </a:solidFill>
                <a:latin typeface="Arial"/>
                <a:cs typeface="Arial"/>
              </a:rPr>
              <a:t>Choice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800" spc="-5" b="1">
                <a:solidFill>
                  <a:srgbClr val="231F20"/>
                </a:solidFill>
                <a:latin typeface="Arial"/>
                <a:cs typeface="Arial"/>
              </a:rPr>
              <a:t>Select </a:t>
            </a:r>
            <a:r>
              <a:rPr dirty="0" sz="800" spc="10" b="1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800" spc="-5" b="1">
                <a:solidFill>
                  <a:srgbClr val="231F20"/>
                </a:solidFill>
                <a:latin typeface="Arial"/>
                <a:cs typeface="Arial"/>
              </a:rPr>
              <a:t>best </a:t>
            </a:r>
            <a:r>
              <a:rPr dirty="0" sz="800" spc="-20" b="1">
                <a:solidFill>
                  <a:srgbClr val="231F20"/>
                </a:solidFill>
                <a:latin typeface="Arial"/>
                <a:cs typeface="Arial"/>
              </a:rPr>
              <a:t>response </a:t>
            </a:r>
            <a:r>
              <a:rPr dirty="0" sz="800" spc="-10" b="1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dirty="0" sz="800" spc="10" b="1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800" b="1">
                <a:solidFill>
                  <a:srgbClr val="231F20"/>
                </a:solidFill>
                <a:latin typeface="Arial"/>
                <a:cs typeface="Arial"/>
              </a:rPr>
              <a:t>following</a:t>
            </a:r>
            <a:r>
              <a:rPr dirty="0" sz="800" spc="-1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231F20"/>
                </a:solidFill>
                <a:latin typeface="Arial"/>
                <a:cs typeface="Arial"/>
              </a:rPr>
              <a:t>statements.</a:t>
            </a:r>
            <a:endParaRPr sz="800">
              <a:latin typeface="Arial"/>
              <a:cs typeface="Arial"/>
            </a:endParaRPr>
          </a:p>
          <a:p>
            <a:pPr marL="228600" indent="-124460">
              <a:lnSpc>
                <a:spcPct val="100000"/>
              </a:lnSpc>
              <a:spcBef>
                <a:spcPts val="64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see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when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2016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called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the:</a:t>
            </a:r>
            <a:endParaRPr sz="900">
              <a:latin typeface="Arial"/>
              <a:cs typeface="Arial"/>
            </a:endParaRPr>
          </a:p>
          <a:p>
            <a:pPr lvl="1" marL="368300" indent="-14795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</a:t>
            </a:r>
            <a:endParaRPr sz="900">
              <a:latin typeface="Arial"/>
              <a:cs typeface="Arial"/>
            </a:endParaRPr>
          </a:p>
          <a:p>
            <a:pPr lvl="1" marL="368300" indent="-15303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Recent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</a:t>
            </a:r>
            <a:endParaRPr sz="900">
              <a:latin typeface="Arial"/>
              <a:cs typeface="Arial"/>
            </a:endParaRPr>
          </a:p>
          <a:p>
            <a:pPr lvl="1" marL="368300" indent="-14795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Start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</a:t>
            </a:r>
            <a:endParaRPr sz="900">
              <a:latin typeface="Arial"/>
              <a:cs typeface="Arial"/>
            </a:endParaRPr>
          </a:p>
          <a:p>
            <a:pPr lvl="1" marL="368300" indent="-15430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saver</a:t>
            </a:r>
            <a:endParaRPr sz="900">
              <a:latin typeface="Arial"/>
              <a:cs typeface="Arial"/>
            </a:endParaRPr>
          </a:p>
          <a:p>
            <a:pPr marL="227965" marR="71755" indent="-13017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Which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following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contains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commands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most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often,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such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Save,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Undo,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-4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Repeat.</a:t>
            </a:r>
            <a:endParaRPr sz="900">
              <a:latin typeface="Arial"/>
              <a:cs typeface="Arial"/>
            </a:endParaRPr>
          </a:p>
          <a:p>
            <a:pPr lvl="1" marL="368300" indent="-14795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Quick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Access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</a:t>
            </a:r>
            <a:endParaRPr sz="900">
              <a:latin typeface="Arial"/>
              <a:cs typeface="Arial"/>
            </a:endParaRPr>
          </a:p>
          <a:p>
            <a:pPr lvl="1" marL="368300" indent="-15303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Quick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toolbar</a:t>
            </a:r>
            <a:endParaRPr sz="900">
              <a:latin typeface="Arial"/>
              <a:cs typeface="Arial"/>
            </a:endParaRPr>
          </a:p>
          <a:p>
            <a:pPr lvl="1" marL="368300" indent="-14795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Quick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Access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Toolbar</a:t>
            </a:r>
            <a:endParaRPr sz="900">
              <a:latin typeface="Arial"/>
              <a:cs typeface="Arial"/>
            </a:endParaRPr>
          </a:p>
          <a:p>
            <a:pPr lvl="1" marL="368300" indent="-15430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Quick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command</a:t>
            </a:r>
            <a:endParaRPr sz="900">
              <a:latin typeface="Arial"/>
              <a:cs typeface="Arial"/>
            </a:endParaRPr>
          </a:p>
          <a:p>
            <a:pPr marL="228600" indent="-12827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headings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appear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Ribbon,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such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File,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Home,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Insert,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called:</a:t>
            </a:r>
            <a:endParaRPr sz="900">
              <a:latin typeface="Arial"/>
              <a:cs typeface="Arial"/>
            </a:endParaRPr>
          </a:p>
          <a:p>
            <a:pPr lvl="1" marL="368300" indent="-14795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groups</a:t>
            </a:r>
            <a:endParaRPr sz="900">
              <a:latin typeface="Arial"/>
              <a:cs typeface="Arial"/>
            </a:endParaRPr>
          </a:p>
          <a:p>
            <a:pPr lvl="1" marL="368300" indent="-15303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tabs</a:t>
            </a:r>
            <a:endParaRPr sz="900">
              <a:latin typeface="Arial"/>
              <a:cs typeface="Arial"/>
            </a:endParaRPr>
          </a:p>
          <a:p>
            <a:pPr lvl="1" marL="368300" indent="-14795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shortcuts</a:t>
            </a:r>
            <a:endParaRPr sz="900">
              <a:latin typeface="Arial"/>
              <a:cs typeface="Arial"/>
            </a:endParaRPr>
          </a:p>
          <a:p>
            <a:pPr lvl="1" marL="368300" indent="-15430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menus</a:t>
            </a:r>
            <a:endParaRPr sz="900">
              <a:latin typeface="Arial"/>
              <a:cs typeface="Arial"/>
            </a:endParaRPr>
          </a:p>
          <a:p>
            <a:pPr marL="228600" indent="-12890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Which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command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would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time?</a:t>
            </a:r>
            <a:endParaRPr sz="900">
              <a:latin typeface="Arial"/>
              <a:cs typeface="Arial"/>
            </a:endParaRPr>
          </a:p>
          <a:p>
            <a:pPr lvl="1" marL="368300" indent="-14795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</a:t>
            </a:r>
            <a:endParaRPr sz="900">
              <a:latin typeface="Arial"/>
              <a:cs typeface="Arial"/>
            </a:endParaRPr>
          </a:p>
          <a:p>
            <a:pPr lvl="1" marL="368300" indent="-15303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As</a:t>
            </a:r>
            <a:endParaRPr sz="900">
              <a:latin typeface="Arial"/>
              <a:cs typeface="Arial"/>
            </a:endParaRPr>
          </a:p>
          <a:p>
            <a:pPr lvl="1" marL="368300" indent="-14795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 th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first</a:t>
            </a:r>
            <a:r>
              <a:rPr dirty="0" sz="900" spc="-11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time</a:t>
            </a:r>
            <a:endParaRPr sz="900">
              <a:latin typeface="Arial"/>
              <a:cs typeface="Arial"/>
            </a:endParaRPr>
          </a:p>
          <a:p>
            <a:pPr lvl="1" marL="368300" indent="-15430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Either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  <a:p>
            <a:pPr marL="227965" marR="5080" indent="-128270">
              <a:lnSpc>
                <a:spcPct val="101899"/>
              </a:lnSpc>
              <a:spcBef>
                <a:spcPts val="295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Which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following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would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when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saving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new 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filename?</a:t>
            </a:r>
            <a:endParaRPr sz="900">
              <a:latin typeface="Arial"/>
              <a:cs typeface="Arial"/>
            </a:endParaRPr>
          </a:p>
          <a:p>
            <a:pPr lvl="1" marL="368300" indent="-14795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</a:t>
            </a:r>
            <a:endParaRPr sz="900">
              <a:latin typeface="Arial"/>
              <a:cs typeface="Arial"/>
            </a:endParaRPr>
          </a:p>
          <a:p>
            <a:pPr lvl="1" marL="368300" indent="-15303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As</a:t>
            </a:r>
            <a:endParaRPr sz="900">
              <a:latin typeface="Arial"/>
              <a:cs typeface="Arial"/>
            </a:endParaRPr>
          </a:p>
          <a:p>
            <a:pPr lvl="1" marL="368300" indent="-14795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Ctrl+S</a:t>
            </a:r>
            <a:endParaRPr sz="900">
              <a:latin typeface="Arial"/>
              <a:cs typeface="Arial"/>
            </a:endParaRPr>
          </a:p>
          <a:p>
            <a:pPr lvl="1" marL="368300" indent="-154305">
              <a:lnSpc>
                <a:spcPct val="100000"/>
              </a:lnSpc>
              <a:spcBef>
                <a:spcPts val="20"/>
              </a:spcBef>
              <a:buFont typeface="Arial"/>
              <a:buAutoNum type="alphaLcPeriod"/>
              <a:tabLst>
                <a:tab pos="3683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Either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1">
                <a:solidFill>
                  <a:srgbClr val="D71634"/>
                </a:solidFill>
                <a:latin typeface="Arial"/>
                <a:cs typeface="Arial"/>
              </a:rPr>
              <a:t>True/False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800" spc="-25" b="1">
                <a:solidFill>
                  <a:srgbClr val="231F20"/>
                </a:solidFill>
                <a:latin typeface="Arial"/>
                <a:cs typeface="Arial"/>
              </a:rPr>
              <a:t>Circle </a:t>
            </a:r>
            <a:r>
              <a:rPr dirty="0" sz="800" spc="65" b="1">
                <a:solidFill>
                  <a:srgbClr val="231F20"/>
                </a:solidFill>
                <a:latin typeface="Arial"/>
                <a:cs typeface="Arial"/>
              </a:rPr>
              <a:t>“T</a:t>
            </a:r>
            <a:r>
              <a:rPr dirty="0" sz="800" spc="65" i="1">
                <a:solidFill>
                  <a:srgbClr val="231F20"/>
                </a:solidFill>
                <a:latin typeface="Arial"/>
                <a:cs typeface="Arial"/>
              </a:rPr>
              <a:t>” </a:t>
            </a:r>
            <a:r>
              <a:rPr dirty="0" sz="800" spc="-5" b="1">
                <a:solidFill>
                  <a:srgbClr val="231F20"/>
                </a:solidFill>
                <a:latin typeface="Arial"/>
                <a:cs typeface="Arial"/>
              </a:rPr>
              <a:t>if </a:t>
            </a:r>
            <a:r>
              <a:rPr dirty="0" sz="800" spc="10" b="1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800" spc="5" b="1">
                <a:solidFill>
                  <a:srgbClr val="231F20"/>
                </a:solidFill>
                <a:latin typeface="Arial"/>
                <a:cs typeface="Arial"/>
              </a:rPr>
              <a:t>statement </a:t>
            </a:r>
            <a:r>
              <a:rPr dirty="0" sz="800" spc="-25" b="1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dirty="0" sz="800" spc="-5" b="1">
                <a:solidFill>
                  <a:srgbClr val="231F20"/>
                </a:solidFill>
                <a:latin typeface="Arial"/>
                <a:cs typeface="Arial"/>
              </a:rPr>
              <a:t>true or </a:t>
            </a:r>
            <a:r>
              <a:rPr dirty="0" sz="800" spc="55" b="1">
                <a:solidFill>
                  <a:srgbClr val="231F20"/>
                </a:solidFill>
                <a:latin typeface="Arial"/>
                <a:cs typeface="Arial"/>
              </a:rPr>
              <a:t>“F</a:t>
            </a:r>
            <a:r>
              <a:rPr dirty="0" sz="800" spc="55" i="1">
                <a:solidFill>
                  <a:srgbClr val="231F20"/>
                </a:solidFill>
                <a:latin typeface="Arial"/>
                <a:cs typeface="Arial"/>
              </a:rPr>
              <a:t>”</a:t>
            </a:r>
            <a:r>
              <a:rPr dirty="0" sz="800" spc="-130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231F20"/>
                </a:solidFill>
                <a:latin typeface="Arial"/>
                <a:cs typeface="Arial"/>
              </a:rPr>
              <a:t>if </a:t>
            </a:r>
            <a:r>
              <a:rPr dirty="0" sz="800" spc="10" b="1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800" spc="5" b="1">
                <a:solidFill>
                  <a:srgbClr val="231F20"/>
                </a:solidFill>
                <a:latin typeface="Arial"/>
                <a:cs typeface="Arial"/>
              </a:rPr>
              <a:t>statement </a:t>
            </a:r>
            <a:r>
              <a:rPr dirty="0" sz="800" spc="-25" b="1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dirty="0" sz="800" spc="-20" b="1">
                <a:solidFill>
                  <a:srgbClr val="231F20"/>
                </a:solidFill>
                <a:latin typeface="Arial"/>
                <a:cs typeface="Arial"/>
              </a:rPr>
              <a:t>false.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7099" y="6823711"/>
            <a:ext cx="527685" cy="5588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417830" algn="l"/>
              </a:tabLst>
            </a:pPr>
            <a:r>
              <a:rPr dirty="0" sz="900" spc="50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900" spc="50" b="1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dirty="0" sz="900" spc="4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900" b="1">
                <a:solidFill>
                  <a:srgbClr val="C40C42"/>
                </a:solidFill>
                <a:latin typeface="Arial"/>
                <a:cs typeface="Arial"/>
              </a:rPr>
              <a:t>3</a:t>
            </a:r>
            <a:r>
              <a:rPr dirty="0" sz="900" b="1">
                <a:solidFill>
                  <a:srgbClr val="C40C42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417195" algn="l"/>
              </a:tabLst>
            </a:pPr>
            <a:r>
              <a:rPr dirty="0" sz="900" spc="50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900" spc="50" b="1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dirty="0" sz="900" spc="4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900" spc="5" b="1">
                <a:solidFill>
                  <a:srgbClr val="C40C42"/>
                </a:solidFill>
                <a:latin typeface="Arial"/>
                <a:cs typeface="Arial"/>
              </a:rPr>
              <a:t>4</a:t>
            </a:r>
            <a:r>
              <a:rPr dirty="0" sz="900" b="1">
                <a:solidFill>
                  <a:srgbClr val="C40C42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417830" algn="l"/>
              </a:tabLst>
            </a:pPr>
            <a:r>
              <a:rPr dirty="0" sz="900" spc="50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900" spc="50" b="1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dirty="0" sz="900" spc="4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900" spc="-5" b="1">
                <a:solidFill>
                  <a:srgbClr val="C40C42"/>
                </a:solidFill>
                <a:latin typeface="Arial"/>
                <a:cs typeface="Arial"/>
              </a:rPr>
              <a:t>5</a:t>
            </a:r>
            <a:r>
              <a:rPr dirty="0" sz="900" b="1">
                <a:solidFill>
                  <a:srgbClr val="C40C42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7099" y="6328411"/>
            <a:ext cx="4778375" cy="10541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421640" algn="l"/>
              </a:tabLst>
            </a:pPr>
            <a:r>
              <a:rPr dirty="0" sz="900" spc="50" b="1">
                <a:solidFill>
                  <a:srgbClr val="231F20"/>
                </a:solidFill>
                <a:latin typeface="Arial"/>
                <a:cs typeface="Arial"/>
              </a:rPr>
              <a:t>T </a:t>
            </a:r>
            <a:r>
              <a:rPr dirty="0" sz="900" spc="24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F	</a:t>
            </a:r>
            <a:r>
              <a:rPr dirty="0" sz="900" spc="-15" b="1">
                <a:solidFill>
                  <a:srgbClr val="C40C42"/>
                </a:solidFill>
                <a:latin typeface="Arial"/>
                <a:cs typeface="Arial"/>
              </a:rPr>
              <a:t>1.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When you start Word 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2016,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new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blank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-9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appears.</a:t>
            </a:r>
            <a:endParaRPr sz="900">
              <a:latin typeface="Arial"/>
              <a:cs typeface="Arial"/>
            </a:endParaRPr>
          </a:p>
          <a:p>
            <a:pPr marL="621665" marR="5080" indent="-609600">
              <a:lnSpc>
                <a:spcPct val="101899"/>
              </a:lnSpc>
              <a:spcBef>
                <a:spcPts val="300"/>
              </a:spcBef>
              <a:tabLst>
                <a:tab pos="415925" algn="l"/>
              </a:tabLst>
            </a:pPr>
            <a:r>
              <a:rPr dirty="0" sz="900" spc="50" b="1">
                <a:solidFill>
                  <a:srgbClr val="231F20"/>
                </a:solidFill>
                <a:latin typeface="Arial"/>
                <a:cs typeface="Arial"/>
              </a:rPr>
              <a:t>T </a:t>
            </a:r>
            <a:r>
              <a:rPr dirty="0" sz="900" spc="24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F	</a:t>
            </a:r>
            <a:r>
              <a:rPr dirty="0" sz="900" spc="10" b="1">
                <a:solidFill>
                  <a:srgbClr val="C40C42"/>
                </a:solidFill>
                <a:latin typeface="Arial"/>
                <a:cs typeface="Arial"/>
              </a:rPr>
              <a:t>2.</a:t>
            </a:r>
            <a:r>
              <a:rPr dirty="0" sz="900" spc="15" b="1">
                <a:solidFill>
                  <a:srgbClr val="C40C42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Clicking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Print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button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Backstage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Print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 sends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 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straight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currently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selected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printer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default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settings.</a:t>
            </a:r>
            <a:endParaRPr sz="9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320"/>
              </a:spcBef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File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tab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can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used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print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files.</a:t>
            </a:r>
            <a:endParaRPr sz="900">
              <a:latin typeface="Arial"/>
              <a:cs typeface="Arial"/>
            </a:endParaRPr>
          </a:p>
          <a:p>
            <a:pPr marL="621665" marR="447675">
              <a:lnSpc>
                <a:spcPct val="129600"/>
              </a:lnSpc>
            </a:pP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can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hide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Ribbon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by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double-clicking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active tab.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Previewing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printing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can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completed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by</a:t>
            </a:r>
            <a:r>
              <a:rPr dirty="0" sz="900" spc="-17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accessing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Backstage.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145" y="387353"/>
            <a:ext cx="4819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000" spc="-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70" b="1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150"/>
            <a:ext cx="847725" cy="533400"/>
          </a:xfrm>
          <a:custGeom>
            <a:avLst/>
            <a:gdLst/>
            <a:ahLst/>
            <a:cxnLst/>
            <a:rect l="l" t="t" r="r" b="b"/>
            <a:pathLst>
              <a:path w="847725" h="533400">
                <a:moveTo>
                  <a:pt x="847337" y="0"/>
                </a:moveTo>
                <a:lnTo>
                  <a:pt x="0" y="0"/>
                </a:lnTo>
                <a:lnTo>
                  <a:pt x="0" y="533399"/>
                </a:lnTo>
                <a:lnTo>
                  <a:pt x="847337" y="533399"/>
                </a:lnTo>
                <a:lnTo>
                  <a:pt x="847337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3393" y="379416"/>
            <a:ext cx="869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4699" y="656187"/>
            <a:ext cx="5055870" cy="77406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40"/>
              </a:spcBef>
            </a:pPr>
            <a:r>
              <a:rPr dirty="0" sz="1200" spc="35">
                <a:solidFill>
                  <a:srgbClr val="F58232"/>
                </a:solidFill>
                <a:latin typeface="Arial"/>
                <a:cs typeface="Arial"/>
              </a:rPr>
              <a:t>STARTING WORD</a:t>
            </a:r>
            <a:r>
              <a:rPr dirty="0" sz="1200" spc="90">
                <a:solidFill>
                  <a:srgbClr val="F58232"/>
                </a:solidFill>
                <a:latin typeface="Arial"/>
                <a:cs typeface="Arial"/>
              </a:rPr>
              <a:t> </a:t>
            </a:r>
            <a:r>
              <a:rPr dirty="0" sz="1200" spc="100">
                <a:solidFill>
                  <a:srgbClr val="F58232"/>
                </a:solidFill>
                <a:latin typeface="Arial"/>
                <a:cs typeface="Arial"/>
              </a:rPr>
              <a:t>2016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is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word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processing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tool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creating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diRerent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types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of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used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work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school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environments.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appearance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 Word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2016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similar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2010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2013,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but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enhanced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features.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contains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customized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Office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Background 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appears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above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Ribbon,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live access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OneDrive account,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option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work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Read 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Mode,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tab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text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appears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blue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when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active,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a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blue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background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status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bar,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many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more  exciting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new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features.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first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launch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Word,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opens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Recent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screen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displayed.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This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screen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enables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create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a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new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blank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from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a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template.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when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exit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return</a:t>
            </a:r>
            <a:r>
              <a:rPr dirty="0" sz="1050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later,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2016 resumes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where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left 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oR.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10"/>
              </a:spcBef>
            </a:pPr>
            <a:r>
              <a:rPr dirty="0" sz="1200" spc="5">
                <a:solidFill>
                  <a:srgbClr val="007DC5"/>
                </a:solidFill>
                <a:latin typeface="Arial"/>
                <a:cs typeface="Arial"/>
              </a:rPr>
              <a:t>Starting</a:t>
            </a: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 Word</a:t>
            </a:r>
            <a:endParaRPr sz="12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210"/>
              </a:spcBef>
            </a:pP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exercise,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learn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how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start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using Windows</a:t>
            </a:r>
            <a:r>
              <a:rPr dirty="0" sz="1050" spc="1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10.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200"/>
              </a:lnSpc>
            </a:pP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Windows 10, clicking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Start </a:t>
            </a:r>
            <a:r>
              <a:rPr dirty="0" sz="1050" spc="10">
                <a:solidFill>
                  <a:srgbClr val="231F20"/>
                </a:solidFill>
                <a:latin typeface="Times New Roman"/>
                <a:cs typeface="Times New Roman"/>
              </a:rPr>
              <a:t>button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displays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Start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menu </a:t>
            </a:r>
            <a:r>
              <a:rPr dirty="0" sz="1050" spc="-55">
                <a:solidFill>
                  <a:srgbClr val="231F20"/>
                </a:solidFill>
                <a:latin typeface="Times New Roman"/>
                <a:cs typeface="Times New Roman"/>
              </a:rPr>
              <a:t>(see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Figure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1-2). </a:t>
            </a:r>
            <a:r>
              <a:rPr dirty="0" sz="1050" spc="4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menu,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choose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which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application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launch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using your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mouse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or, if you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touch-screen 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monitor,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tapping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application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want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launch.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Start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menu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provides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access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mail, 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OneDrive,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Edge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photos,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games,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music,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video,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course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latest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version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Office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applications. </a:t>
            </a:r>
            <a:r>
              <a:rPr dirty="0" sz="1050" spc="4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tablets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Windows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Mobile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the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Office 2016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applications 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installed,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customize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interface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same </a:t>
            </a:r>
            <a:r>
              <a:rPr dirty="0" sz="1050" spc="-60">
                <a:solidFill>
                  <a:srgbClr val="231F20"/>
                </a:solidFill>
                <a:latin typeface="Times New Roman"/>
                <a:cs typeface="Times New Roman"/>
              </a:rPr>
              <a:t>way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Start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menu.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200"/>
              </a:lnSpc>
            </a:pP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don’t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Office 2016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installed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computing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device, 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still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create, 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view,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perform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simple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edits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using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online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Web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App. Office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Web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Apps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are 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available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Word,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Excel,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PowerPoint,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OneNote. </a:t>
            </a: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launch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Office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Web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Apps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using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web 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browser,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such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 Edge. </a:t>
            </a:r>
            <a:r>
              <a:rPr dirty="0" sz="1050" spc="10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diRerences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between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Web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App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the 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2016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application installed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computer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number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features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available. 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Web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App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enables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create,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open,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edit documents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only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most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basic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commands. 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a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wonderful </a:t>
            </a:r>
            <a:r>
              <a:rPr dirty="0" sz="1050" spc="-60">
                <a:solidFill>
                  <a:srgbClr val="231F20"/>
                </a:solidFill>
                <a:latin typeface="Times New Roman"/>
                <a:cs typeface="Times New Roman"/>
              </a:rPr>
              <a:t>way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create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simple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share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it.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main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advantage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using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2016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application installed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computer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having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full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access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all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features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needed 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create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professional-looking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document.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use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Web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App, you will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able 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complete all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exercises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book,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because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does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not</a:t>
            </a:r>
            <a:r>
              <a:rPr dirty="0" sz="1050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include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all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features.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200"/>
              </a:lnSpc>
            </a:pP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cloud-based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storage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space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known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OneDrive.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provides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users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free 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online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storage space,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enabling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manage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anywhere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share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them 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anyone.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Before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OneDrive,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however,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must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create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account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profile.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Once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create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account,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will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find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easy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050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manage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share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200"/>
              </a:lnSpc>
            </a:pP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Windows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10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works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seamlessly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Office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2016.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logged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Microsoft 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account,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account name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appears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upper-right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corner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each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Office 2016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application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access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files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stored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OneDrive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space.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makes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easy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for you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2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continue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working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 at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any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computer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reminds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where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left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oR.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200"/>
              </a:lnSpc>
            </a:pP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begin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using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2016,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locate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icon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click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using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left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mouse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10">
                <a:solidFill>
                  <a:srgbClr val="231F20"/>
                </a:solidFill>
                <a:latin typeface="Times New Roman"/>
                <a:cs typeface="Times New Roman"/>
              </a:rPr>
              <a:t>button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or,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using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touch-screen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monitor,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tap the</a:t>
            </a:r>
            <a:r>
              <a:rPr dirty="0" sz="1050" spc="1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icon.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200"/>
              </a:lnSpc>
            </a:pP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launched,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program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opens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2016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screen </a:t>
            </a:r>
            <a:r>
              <a:rPr dirty="0" sz="1050" spc="-55">
                <a:solidFill>
                  <a:srgbClr val="231F20"/>
                </a:solidFill>
                <a:latin typeface="Times New Roman"/>
                <a:cs typeface="Times New Roman"/>
              </a:rPr>
              <a:t>(see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Figure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1-3). </a:t>
            </a:r>
            <a:r>
              <a:rPr dirty="0" sz="1050" spc="4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left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side 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screen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under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Recent,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55">
                <a:solidFill>
                  <a:srgbClr val="231F20"/>
                </a:solidFill>
                <a:latin typeface="Times New Roman"/>
                <a:cs typeface="Times New Roman"/>
              </a:rPr>
              <a:t>see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list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been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accessed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recently. 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right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window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pane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displays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a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blank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page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several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templates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create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customized 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documents.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create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blank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click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Blank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page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will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open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new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 document.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150"/>
            <a:ext cx="847725" cy="533400"/>
          </a:xfrm>
          <a:custGeom>
            <a:avLst/>
            <a:gdLst/>
            <a:ahLst/>
            <a:cxnLst/>
            <a:rect l="l" t="t" r="r" b="b"/>
            <a:pathLst>
              <a:path w="847725" h="533400">
                <a:moveTo>
                  <a:pt x="847337" y="0"/>
                </a:moveTo>
                <a:lnTo>
                  <a:pt x="0" y="0"/>
                </a:lnTo>
                <a:lnTo>
                  <a:pt x="0" y="533399"/>
                </a:lnTo>
                <a:lnTo>
                  <a:pt x="847337" y="533399"/>
                </a:lnTo>
                <a:lnTo>
                  <a:pt x="847337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3393" y="381003"/>
            <a:ext cx="8947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24815" algn="l"/>
              </a:tabLst>
            </a:pP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20	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000" spc="-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70" b="1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7099295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57400" y="9397996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3393" y="742955"/>
            <a:ext cx="6553200" cy="469900"/>
          </a:xfrm>
          <a:prstGeom prst="rect">
            <a:avLst/>
          </a:prstGeom>
          <a:solidFill>
            <a:srgbClr val="0054A6"/>
          </a:solidFill>
        </p:spPr>
        <p:txBody>
          <a:bodyPr wrap="square" lIns="0" tIns="1143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900"/>
              </a:spcBef>
            </a:pPr>
            <a:r>
              <a:rPr dirty="0" sz="1400" spc="-100" b="1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699" y="1380130"/>
            <a:ext cx="5055235" cy="799655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200" spc="-80" b="1">
                <a:solidFill>
                  <a:srgbClr val="00AEEF"/>
                </a:solidFill>
                <a:latin typeface="Arial"/>
                <a:cs typeface="Arial"/>
              </a:rPr>
              <a:t>Project </a:t>
            </a:r>
            <a:r>
              <a:rPr dirty="0" sz="1200" spc="-130" b="1">
                <a:solidFill>
                  <a:srgbClr val="00AEEF"/>
                </a:solidFill>
                <a:latin typeface="Arial"/>
                <a:cs typeface="Arial"/>
              </a:rPr>
              <a:t>1-1: </a:t>
            </a:r>
            <a:r>
              <a:rPr dirty="0" sz="1100" spc="-114" b="1">
                <a:solidFill>
                  <a:srgbClr val="231F20"/>
                </a:solidFill>
                <a:latin typeface="Arial"/>
                <a:cs typeface="Arial"/>
              </a:rPr>
              <a:t>Typing </a:t>
            </a:r>
            <a:r>
              <a:rPr dirty="0" sz="1100" spc="-70" b="1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dirty="0" sz="1100" spc="-100" b="1">
                <a:solidFill>
                  <a:srgbClr val="231F20"/>
                </a:solidFill>
                <a:latin typeface="Arial"/>
                <a:cs typeface="Arial"/>
              </a:rPr>
              <a:t>Business</a:t>
            </a:r>
            <a:r>
              <a:rPr dirty="0" sz="1100" spc="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spc="-70" b="1">
                <a:solidFill>
                  <a:srgbClr val="231F20"/>
                </a:solidFill>
                <a:latin typeface="Arial"/>
                <a:cs typeface="Arial"/>
              </a:rPr>
              <a:t>Letter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600"/>
              </a:spcBef>
            </a:pP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work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for Proseware,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Inc.,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need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send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follow-up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letter regarding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price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quotes.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Create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following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letter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block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style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mixed</a:t>
            </a:r>
            <a:r>
              <a:rPr dirty="0" sz="1050" spc="1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punctuation.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 b="1">
                <a:solidFill>
                  <a:srgbClr val="231F20"/>
                </a:solidFill>
                <a:latin typeface="Arial"/>
                <a:cs typeface="Arial"/>
              </a:rPr>
              <a:t>GET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READY.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231F20"/>
                </a:solidFill>
                <a:latin typeface="Arial"/>
                <a:cs typeface="Arial"/>
              </a:rPr>
              <a:t>LAUNCH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if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not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already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running.</a:t>
            </a:r>
            <a:endParaRPr sz="900">
              <a:latin typeface="Arial"/>
              <a:cs typeface="Arial"/>
            </a:endParaRPr>
          </a:p>
          <a:p>
            <a:pPr marL="228600" indent="-124460">
              <a:lnSpc>
                <a:spcPct val="100000"/>
              </a:lnSpc>
              <a:spcBef>
                <a:spcPts val="6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When Word 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2016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opens,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Recent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 appears.</a:t>
            </a:r>
            <a:r>
              <a:rPr dirty="0" sz="900" spc="-16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Single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spaced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(blank)</a:t>
            </a:r>
            <a:endParaRPr sz="9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20"/>
              </a:spcBef>
            </a:pP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document.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-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Create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27965" marR="12700" indent="-13017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Save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As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screen,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This </a:t>
            </a:r>
            <a:r>
              <a:rPr dirty="0" sz="900" spc="-30" b="1">
                <a:solidFill>
                  <a:srgbClr val="00AEEF"/>
                </a:solidFill>
                <a:latin typeface="Arial"/>
                <a:cs typeface="Arial"/>
              </a:rPr>
              <a:t>PC</a:t>
            </a:r>
            <a:r>
              <a:rPr dirty="0" sz="900" spc="-3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Browse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vertical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scroll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bar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locate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flash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drive.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Create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folder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flash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drive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name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Lesson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1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Projects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Double-click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folder.</a:t>
            </a:r>
            <a:endParaRPr sz="900">
              <a:latin typeface="Arial"/>
              <a:cs typeface="Arial"/>
            </a:endParaRPr>
          </a:p>
          <a:p>
            <a:pPr marL="228600" indent="-12827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File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name box,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dirty="0" sz="900" spc="-16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0" b="1" i="1">
                <a:solidFill>
                  <a:srgbClr val="ED2124"/>
                </a:solidFill>
                <a:latin typeface="Arial"/>
                <a:cs typeface="Arial"/>
              </a:rPr>
              <a:t>1-1 </a:t>
            </a:r>
            <a:r>
              <a:rPr dirty="0" sz="900" spc="10" b="1" i="1">
                <a:solidFill>
                  <a:srgbClr val="ED2124"/>
                </a:solidFill>
                <a:latin typeface="Arial"/>
                <a:cs typeface="Arial"/>
              </a:rPr>
              <a:t>Quotes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Save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27965" marR="52069" indent="-12890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Display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 b="1">
                <a:solidFill>
                  <a:srgbClr val="00AEEF"/>
                </a:solidFill>
                <a:latin typeface="Arial"/>
                <a:cs typeface="Arial"/>
              </a:rPr>
              <a:t>Show/Hide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nonprinting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characters.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insertion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point,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January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10, 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20XX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28600" indent="-12827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four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times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-17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create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blank lines.</a:t>
            </a:r>
            <a:endParaRPr sz="900">
              <a:latin typeface="Arial"/>
              <a:cs typeface="Arial"/>
            </a:endParaRPr>
          </a:p>
          <a:p>
            <a:pPr marL="228600" indent="-12890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Type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recipient’s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address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dirty="0" sz="900" spc="-11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shown:</a:t>
            </a:r>
            <a:endParaRPr sz="900">
              <a:latin typeface="Arial"/>
              <a:cs typeface="Arial"/>
            </a:endParaRPr>
          </a:p>
          <a:p>
            <a:pPr marL="227965" marR="148590" indent="-119380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AutoNum type="arabicPeriod" startAt="2"/>
              <a:tabLst>
                <a:tab pos="228600" algn="l"/>
              </a:tabLst>
            </a:pP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Mr.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David 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Pacheco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(Press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once.)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Datum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Corporation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(Press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once.)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2133  </a:t>
            </a:r>
            <a:r>
              <a:rPr dirty="0" sz="900" spc="30" b="1">
                <a:solidFill>
                  <a:srgbClr val="00AEEF"/>
                </a:solidFill>
                <a:latin typeface="Arial"/>
                <a:cs typeface="Arial"/>
              </a:rPr>
              <a:t>Montana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(Press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once.) </a:t>
            </a:r>
            <a:r>
              <a:rPr dirty="0" sz="900" spc="-20" b="1">
                <a:solidFill>
                  <a:srgbClr val="00AEEF"/>
                </a:solidFill>
                <a:latin typeface="Arial"/>
                <a:cs typeface="Arial"/>
              </a:rPr>
              <a:t>El Paso, </a:t>
            </a:r>
            <a:r>
              <a:rPr dirty="0" sz="900" spc="35" b="1">
                <a:solidFill>
                  <a:srgbClr val="00AEEF"/>
                </a:solidFill>
                <a:latin typeface="Arial"/>
                <a:cs typeface="Arial"/>
              </a:rPr>
              <a:t>TX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79938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(Press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spc="-8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twice.)</a:t>
            </a:r>
            <a:endParaRPr sz="900">
              <a:latin typeface="Arial"/>
              <a:cs typeface="Arial"/>
            </a:endParaRPr>
          </a:p>
          <a:p>
            <a:pPr marL="228600" indent="-129539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Type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salutation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Dear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Mr.</a:t>
            </a:r>
            <a:r>
              <a:rPr dirty="0" sz="900" spc="-9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-20" b="1">
                <a:solidFill>
                  <a:srgbClr val="00AEEF"/>
                </a:solidFill>
                <a:latin typeface="Arial"/>
                <a:cs typeface="Arial"/>
              </a:rPr>
              <a:t>Pacheco:</a:t>
            </a:r>
            <a:endParaRPr sz="900">
              <a:latin typeface="Arial"/>
              <a:cs typeface="Arial"/>
            </a:endParaRPr>
          </a:p>
          <a:p>
            <a:pPr marL="228600" indent="-12763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twice.</a:t>
            </a:r>
            <a:endParaRPr sz="900">
              <a:latin typeface="Arial"/>
              <a:cs typeface="Arial"/>
            </a:endParaRPr>
          </a:p>
          <a:p>
            <a:pPr marL="228600" indent="-18923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Type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body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-16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letter:</a:t>
            </a:r>
            <a:endParaRPr sz="900">
              <a:latin typeface="Arial"/>
              <a:cs typeface="Arial"/>
            </a:endParaRPr>
          </a:p>
          <a:p>
            <a:pPr marL="227965" marR="30480" indent="-180975">
              <a:lnSpc>
                <a:spcPts val="1000"/>
              </a:lnSpc>
              <a:spcBef>
                <a:spcPts val="320"/>
              </a:spcBef>
              <a:buClr>
                <a:srgbClr val="C40C42"/>
              </a:buClr>
              <a:buAutoNum type="arabicPeriod" startAt="2"/>
              <a:tabLst>
                <a:tab pos="228600" algn="l"/>
              </a:tabLst>
            </a:pPr>
            <a:r>
              <a:rPr dirty="0" sz="900" spc="30" b="1">
                <a:solidFill>
                  <a:srgbClr val="00AEEF"/>
                </a:solidFill>
                <a:latin typeface="Arial"/>
                <a:cs typeface="Arial"/>
              </a:rPr>
              <a:t>It </a:t>
            </a: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was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our pleasure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meeting </a:t>
            </a:r>
            <a:r>
              <a:rPr dirty="0" sz="900" spc="45" b="1">
                <a:solidFill>
                  <a:srgbClr val="00AEEF"/>
                </a:solidFill>
                <a:latin typeface="Arial"/>
                <a:cs typeface="Arial"/>
              </a:rPr>
              <a:t>with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you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last </a:t>
            </a:r>
            <a:r>
              <a:rPr dirty="0" sz="900" spc="30" b="1">
                <a:solidFill>
                  <a:srgbClr val="00AEEF"/>
                </a:solidFill>
                <a:latin typeface="Arial"/>
                <a:cs typeface="Arial"/>
              </a:rPr>
              <a:t>week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to 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discuss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quotes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for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the</a:t>
            </a:r>
            <a:r>
              <a:rPr dirty="0" sz="900" spc="-17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components 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you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requested. </a:t>
            </a:r>
            <a:r>
              <a:rPr dirty="0" sz="900" spc="-25" b="1">
                <a:solidFill>
                  <a:srgbClr val="00AEEF"/>
                </a:solidFill>
                <a:latin typeface="Arial"/>
                <a:cs typeface="Arial"/>
              </a:rPr>
              <a:t>As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agreed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upon,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specifications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discussed </a:t>
            </a:r>
            <a:r>
              <a:rPr dirty="0" sz="900" spc="35" b="1">
                <a:solidFill>
                  <a:srgbClr val="00AEEF"/>
                </a:solidFill>
                <a:latin typeface="Arial"/>
                <a:cs typeface="Arial"/>
              </a:rPr>
              <a:t>will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be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provided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to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you 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once </a:t>
            </a:r>
            <a:r>
              <a:rPr dirty="0" sz="900" spc="50" b="1">
                <a:solidFill>
                  <a:srgbClr val="00AEEF"/>
                </a:solidFill>
                <a:latin typeface="Arial"/>
                <a:cs typeface="Arial"/>
              </a:rPr>
              <a:t>we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receive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final approval </a:t>
            </a: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from</a:t>
            </a:r>
            <a:r>
              <a:rPr dirty="0" sz="900" spc="-6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you.</a:t>
            </a:r>
            <a:endParaRPr sz="900">
              <a:latin typeface="Arial"/>
              <a:cs typeface="Arial"/>
            </a:endParaRPr>
          </a:p>
          <a:p>
            <a:pPr marL="228600" indent="-191770">
              <a:lnSpc>
                <a:spcPct val="100000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twice.</a:t>
            </a:r>
            <a:endParaRPr sz="900">
              <a:latin typeface="Arial"/>
              <a:cs typeface="Arial"/>
            </a:endParaRPr>
          </a:p>
          <a:p>
            <a:pPr marL="228600" indent="-18986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Type </a:t>
            </a: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At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Proseware,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Inc., </a:t>
            </a:r>
            <a:r>
              <a:rPr dirty="0" sz="900" spc="50" b="1">
                <a:solidFill>
                  <a:srgbClr val="00AEEF"/>
                </a:solidFill>
                <a:latin typeface="Arial"/>
                <a:cs typeface="Arial"/>
              </a:rPr>
              <a:t>we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appreciate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your</a:t>
            </a:r>
            <a:r>
              <a:rPr dirty="0" sz="900" spc="-9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business.</a:t>
            </a:r>
            <a:endParaRPr sz="900">
              <a:latin typeface="Arial"/>
              <a:cs typeface="Arial"/>
            </a:endParaRPr>
          </a:p>
          <a:p>
            <a:pPr marL="228600" indent="-18986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twice.</a:t>
            </a:r>
            <a:endParaRPr sz="900">
              <a:latin typeface="Arial"/>
              <a:cs typeface="Arial"/>
            </a:endParaRPr>
          </a:p>
          <a:p>
            <a:pPr marL="228600" indent="-19050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Type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closing</a:t>
            </a:r>
            <a:r>
              <a:rPr dirty="0" sz="900" spc="-5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Sincerely,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28600" indent="-19113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Press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key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four</a:t>
            </a:r>
            <a:r>
              <a:rPr dirty="0" sz="900" spc="-7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times.</a:t>
            </a:r>
            <a:endParaRPr sz="900">
              <a:latin typeface="Arial"/>
              <a:cs typeface="Arial"/>
            </a:endParaRPr>
          </a:p>
          <a:p>
            <a:pPr marL="228600" indent="-17843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Type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Joe</a:t>
            </a:r>
            <a:r>
              <a:rPr dirty="0" sz="900" spc="-2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Villanueva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28600" indent="-19113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Proof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-8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carefully.</a:t>
            </a:r>
            <a:endParaRPr sz="900">
              <a:latin typeface="Arial"/>
              <a:cs typeface="Arial"/>
            </a:endParaRPr>
          </a:p>
          <a:p>
            <a:pPr marL="227965" marR="142875" indent="-18986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2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SAVE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updated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version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letter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will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saved 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same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filename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lesson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folder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flash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drive.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40C42"/>
              </a:buClr>
              <a:buFont typeface="Arial"/>
              <a:buAutoNum type="arabicPeriod" startAt="2"/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LEAVE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</a:t>
            </a:r>
            <a:r>
              <a:rPr dirty="0" sz="900" spc="-17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project.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80" b="1">
                <a:solidFill>
                  <a:srgbClr val="00AEEF"/>
                </a:solidFill>
                <a:latin typeface="Arial"/>
                <a:cs typeface="Arial"/>
              </a:rPr>
              <a:t>Project </a:t>
            </a:r>
            <a:r>
              <a:rPr dirty="0" sz="1200" spc="-105" b="1">
                <a:solidFill>
                  <a:srgbClr val="00AEEF"/>
                </a:solidFill>
                <a:latin typeface="Arial"/>
                <a:cs typeface="Arial"/>
              </a:rPr>
              <a:t>1-2: </a:t>
            </a:r>
            <a:r>
              <a:rPr dirty="0" sz="1100" spc="-75" b="1">
                <a:solidFill>
                  <a:srgbClr val="231F20"/>
                </a:solidFill>
                <a:latin typeface="Arial"/>
                <a:cs typeface="Arial"/>
              </a:rPr>
              <a:t>Printing </a:t>
            </a:r>
            <a:r>
              <a:rPr dirty="0" sz="1100" spc="-70" b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1100" spc="-4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spc="-110" b="1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proofing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letter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just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wrote,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ready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print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copies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105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 b="1">
                <a:solidFill>
                  <a:srgbClr val="231F20"/>
                </a:solidFill>
                <a:latin typeface="Arial"/>
                <a:cs typeface="Arial"/>
              </a:rPr>
              <a:t>GET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READY.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231F20"/>
                </a:solidFill>
                <a:latin typeface="Arial"/>
                <a:cs typeface="Arial"/>
              </a:rPr>
              <a:t>LAUNCH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if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not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already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running.</a:t>
            </a:r>
            <a:endParaRPr sz="900">
              <a:latin typeface="Arial"/>
              <a:cs typeface="Arial"/>
            </a:endParaRPr>
          </a:p>
          <a:p>
            <a:pPr lvl="1" marL="228600" indent="-124460">
              <a:lnSpc>
                <a:spcPct val="100000"/>
              </a:lnSpc>
              <a:spcBef>
                <a:spcPts val="6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0" b="1" i="1">
                <a:solidFill>
                  <a:srgbClr val="ED2124"/>
                </a:solidFill>
                <a:latin typeface="Arial"/>
                <a:cs typeface="Arial"/>
              </a:rPr>
              <a:t>1-1</a:t>
            </a:r>
            <a:r>
              <a:rPr dirty="0" sz="900" b="1" i="1">
                <a:solidFill>
                  <a:srgbClr val="ED2124"/>
                </a:solidFill>
                <a:latin typeface="Arial"/>
                <a:cs typeface="Arial"/>
              </a:rPr>
              <a:t> </a:t>
            </a:r>
            <a:r>
              <a:rPr dirty="0" sz="900" spc="5" b="1" i="1">
                <a:solidFill>
                  <a:srgbClr val="ED2124"/>
                </a:solidFill>
                <a:latin typeface="Arial"/>
                <a:cs typeface="Arial"/>
              </a:rPr>
              <a:t>Quotes</a:t>
            </a:r>
            <a:r>
              <a:rPr dirty="0" sz="900" b="1" i="1">
                <a:solidFill>
                  <a:srgbClr val="ED2124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created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Project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1-1.</a:t>
            </a:r>
            <a:endParaRPr sz="900">
              <a:latin typeface="Arial"/>
              <a:cs typeface="Arial"/>
            </a:endParaRPr>
          </a:p>
          <a:p>
            <a:pPr lvl="1" marL="227965" marR="199390" indent="-13017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Print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Copies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section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Print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area, 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up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arrow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change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number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copies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from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2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lvl="1" marL="228600" indent="-12827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Print</a:t>
            </a:r>
            <a:r>
              <a:rPr dirty="0" sz="900" spc="-5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icon.</a:t>
            </a:r>
            <a:endParaRPr sz="900">
              <a:latin typeface="Arial"/>
              <a:cs typeface="Arial"/>
            </a:endParaRPr>
          </a:p>
          <a:p>
            <a:pPr lvl="1" marL="228600" indent="-12890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Save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Quick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Access</a:t>
            </a:r>
            <a:r>
              <a:rPr dirty="0" sz="900" spc="-1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Toolbar.</a:t>
            </a:r>
            <a:endParaRPr sz="900">
              <a:latin typeface="Arial"/>
              <a:cs typeface="Arial"/>
            </a:endParaRPr>
          </a:p>
          <a:p>
            <a:pPr lvl="1" marL="228600" indent="-12827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File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-1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0" b="1">
                <a:solidFill>
                  <a:srgbClr val="00AEEF"/>
                </a:solidFill>
                <a:latin typeface="Arial"/>
                <a:cs typeface="Arial"/>
              </a:rPr>
              <a:t>CLOSE</a:t>
            </a:r>
            <a:r>
              <a:rPr dirty="0" sz="900" spc="-2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STOP. CLOSE</a:t>
            </a:r>
            <a:r>
              <a:rPr dirty="0" sz="900" spc="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Word.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793" y="57150"/>
            <a:ext cx="7086600" cy="533400"/>
            <a:chOff x="685793" y="57150"/>
            <a:chExt cx="7086600" cy="533400"/>
          </a:xfrm>
        </p:grpSpPr>
        <p:sp>
          <p:nvSpPr>
            <p:cNvPr id="3" name="object 3"/>
            <p:cNvSpPr/>
            <p:nvPr/>
          </p:nvSpPr>
          <p:spPr>
            <a:xfrm>
              <a:off x="685793" y="587380"/>
              <a:ext cx="6236970" cy="0"/>
            </a:xfrm>
            <a:custGeom>
              <a:avLst/>
              <a:gdLst/>
              <a:ahLst/>
              <a:cxnLst/>
              <a:rect l="l" t="t" r="r" b="b"/>
              <a:pathLst>
                <a:path w="6236970" h="0">
                  <a:moveTo>
                    <a:pt x="0" y="0"/>
                  </a:moveTo>
                  <a:lnTo>
                    <a:pt x="6236975" y="0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922769" y="57150"/>
              <a:ext cx="849630" cy="533400"/>
            </a:xfrm>
            <a:custGeom>
              <a:avLst/>
              <a:gdLst/>
              <a:ahLst/>
              <a:cxnLst/>
              <a:rect l="l" t="t" r="r" b="b"/>
              <a:pathLst>
                <a:path w="849629" h="533400">
                  <a:moveTo>
                    <a:pt x="849629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849629" y="533399"/>
                  </a:lnTo>
                  <a:lnTo>
                    <a:pt x="849629" y="0"/>
                  </a:lnTo>
                  <a:close/>
                </a:path>
              </a:pathLst>
            </a:custGeom>
            <a:solidFill>
              <a:srgbClr val="0054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205993" y="1106332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 h="0">
                <a:moveTo>
                  <a:pt x="0" y="0"/>
                </a:moveTo>
                <a:lnTo>
                  <a:pt x="445114" y="0"/>
                </a:lnTo>
              </a:path>
            </a:pathLst>
          </a:custGeom>
          <a:ln w="101599">
            <a:solidFill>
              <a:srgbClr val="FFF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97096" y="381003"/>
            <a:ext cx="5055235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00"/>
              </a:spcBef>
              <a:tabLst>
                <a:tab pos="1435100" algn="l"/>
              </a:tabLst>
            </a:pPr>
            <a:r>
              <a:rPr dirty="0" sz="1000" spc="-75" b="1">
                <a:solidFill>
                  <a:srgbClr val="231F20"/>
                </a:solidFill>
                <a:latin typeface="Trebuchet MS"/>
                <a:cs typeface="Trebuchet MS"/>
              </a:rPr>
              <a:t>Unde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1000" spc="-40" b="1">
                <a:solidFill>
                  <a:srgbClr val="231F20"/>
                </a:solidFill>
                <a:latin typeface="Trebuchet MS"/>
                <a:cs typeface="Trebuchet MS"/>
              </a:rPr>
              <a:t>standing</a:t>
            </a:r>
            <a:r>
              <a:rPr dirty="0" sz="1000" spc="-10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100" b="1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1000" spc="-55" b="1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1000" spc="-45" b="1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dirty="0" sz="1000" b="1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</a:pP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blinking </a:t>
            </a:r>
            <a:r>
              <a:rPr dirty="0" sz="1050" spc="10" b="1">
                <a:solidFill>
                  <a:srgbClr val="231F20"/>
                </a:solidFill>
                <a:latin typeface="Arial"/>
                <a:cs typeface="Arial"/>
              </a:rPr>
              <a:t>insertion </a:t>
            </a:r>
            <a:r>
              <a:rPr dirty="0" sz="1050" spc="15" b="1">
                <a:solidFill>
                  <a:srgbClr val="231F20"/>
                </a:solidFill>
                <a:latin typeface="Arial"/>
                <a:cs typeface="Arial"/>
              </a:rPr>
              <a:t>point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upper-left corner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where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begin 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creating your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text.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place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cursor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near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it,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insertion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point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changes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large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“I,” 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which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called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10" b="1">
                <a:solidFill>
                  <a:srgbClr val="231F20"/>
                </a:solidFill>
                <a:latin typeface="Arial"/>
                <a:cs typeface="Arial"/>
              </a:rPr>
              <a:t>I-beam</a:t>
            </a:r>
            <a:r>
              <a:rPr dirty="0" sz="1050" spc="1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7798" y="1309525"/>
            <a:ext cx="6254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5" b="1">
                <a:solidFill>
                  <a:srgbClr val="231F20"/>
                </a:solidFill>
                <a:latin typeface="Trebuchet MS"/>
                <a:cs typeface="Trebuchet MS"/>
              </a:rPr>
              <a:t>Take</a:t>
            </a:r>
            <a:r>
              <a:rPr dirty="0" sz="1000" spc="-8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20" b="1">
                <a:solidFill>
                  <a:srgbClr val="231F20"/>
                </a:solidFill>
                <a:latin typeface="Trebuchet MS"/>
                <a:cs typeface="Trebuchet MS"/>
              </a:rPr>
              <a:t>Note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7099" y="1303175"/>
            <a:ext cx="5055235" cy="49022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ts val="1200"/>
              </a:lnSpc>
              <a:spcBef>
                <a:spcPts val="190"/>
              </a:spcBef>
            </a:pP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40">
                <a:solidFill>
                  <a:srgbClr val="C40C42"/>
                </a:solidFill>
                <a:latin typeface="Times New Roman"/>
                <a:cs typeface="Times New Roman"/>
              </a:rPr>
              <a:t>lessons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this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book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are created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using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Windows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10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operating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system.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If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your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computer  </a:t>
            </a:r>
            <a:r>
              <a:rPr dirty="0" sz="1050" spc="-45">
                <a:solidFill>
                  <a:srgbClr val="C40C42"/>
                </a:solidFill>
                <a:latin typeface="Times New Roman"/>
                <a:cs typeface="Times New Roman"/>
              </a:rPr>
              <a:t>is </a:t>
            </a:r>
            <a:r>
              <a:rPr dirty="0" sz="1050" spc="10">
                <a:solidFill>
                  <a:srgbClr val="C40C42"/>
                </a:solidFill>
                <a:latin typeface="Times New Roman"/>
                <a:cs typeface="Times New Roman"/>
              </a:rPr>
              <a:t>running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Windows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8.1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or Windows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7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operating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system, </a:t>
            </a:r>
            <a:r>
              <a:rPr dirty="0" sz="1050" spc="-40">
                <a:solidFill>
                  <a:srgbClr val="C40C42"/>
                </a:solidFill>
                <a:latin typeface="Times New Roman"/>
                <a:cs typeface="Times New Roman"/>
              </a:rPr>
              <a:t>some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screenshots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and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steps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might 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appear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slightly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diRerent </a:t>
            </a:r>
            <a:r>
              <a:rPr dirty="0" sz="1050" spc="20">
                <a:solidFill>
                  <a:srgbClr val="C40C42"/>
                </a:solidFill>
                <a:latin typeface="Times New Roman"/>
                <a:cs typeface="Times New Roman"/>
              </a:rPr>
              <a:t>than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those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provided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this</a:t>
            </a:r>
            <a:r>
              <a:rPr dirty="0" sz="1050" spc="70">
                <a:solidFill>
                  <a:srgbClr val="C40C42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book.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793" y="2198522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spc="35" b="1">
                <a:solidFill>
                  <a:srgbClr val="231F20"/>
                </a:solidFill>
                <a:latin typeface="Arial"/>
                <a:cs typeface="Arial"/>
              </a:rPr>
              <a:t>Start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spc="10" b="1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7099" y="2554125"/>
            <a:ext cx="4664075" cy="6578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105410">
              <a:lnSpc>
                <a:spcPct val="101899"/>
              </a:lnSpc>
              <a:spcBef>
                <a:spcPts val="80"/>
              </a:spcBef>
            </a:pPr>
            <a:r>
              <a:rPr dirty="0" sz="900" spc="-10" b="1">
                <a:solidFill>
                  <a:srgbClr val="231F20"/>
                </a:solidFill>
                <a:latin typeface="Arial"/>
                <a:cs typeface="Arial"/>
              </a:rPr>
              <a:t>GET</a:t>
            </a:r>
            <a:r>
              <a:rPr dirty="0" sz="900" spc="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READY.</a:t>
            </a:r>
            <a:r>
              <a:rPr dirty="0" sz="900" spc="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Before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begin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these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steps,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sure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turn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and/or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log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computer.</a:t>
            </a:r>
            <a:endParaRPr sz="900">
              <a:latin typeface="Arial"/>
              <a:cs typeface="Arial"/>
            </a:endParaRPr>
          </a:p>
          <a:p>
            <a:pPr marL="227965" marR="5080" indent="-124460">
              <a:lnSpc>
                <a:spcPct val="101899"/>
              </a:lnSpc>
              <a:spcBef>
                <a:spcPts val="595"/>
              </a:spcBef>
            </a:pPr>
            <a:r>
              <a:rPr dirty="0" sz="900" spc="-15" b="1">
                <a:solidFill>
                  <a:srgbClr val="C40C42"/>
                </a:solidFill>
                <a:latin typeface="Arial"/>
                <a:cs typeface="Arial"/>
              </a:rPr>
              <a:t>1.</a:t>
            </a:r>
            <a:r>
              <a:rPr dirty="0" sz="900" spc="5" b="1">
                <a:solidFill>
                  <a:srgbClr val="C40C42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Windows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10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desktop,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 b="1">
                <a:solidFill>
                  <a:srgbClr val="00AEEF"/>
                </a:solidFill>
                <a:latin typeface="Arial"/>
                <a:cs typeface="Arial"/>
              </a:rPr>
              <a:t>Start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button.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Start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menu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appears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(see 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1-2).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0166" y="5052417"/>
            <a:ext cx="1304925" cy="26479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 indent="22225">
              <a:lnSpc>
                <a:spcPct val="74100"/>
              </a:lnSpc>
              <a:spcBef>
                <a:spcPts val="380"/>
              </a:spcBef>
              <a:tabLst>
                <a:tab pos="1291590" algn="l"/>
              </a:tabLst>
            </a:pPr>
            <a:r>
              <a:rPr dirty="0" sz="900" spc="-45" b="1">
                <a:solidFill>
                  <a:srgbClr val="231F20"/>
                </a:solidFill>
                <a:latin typeface="Arial"/>
                <a:cs typeface="Arial"/>
              </a:rPr>
              <a:t>Start </a:t>
            </a:r>
            <a:r>
              <a:rPr dirty="0" u="sng" sz="900" spc="-45" b="1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	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70" b="1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87275" y="3389787"/>
            <a:ext cx="5051724" cy="3006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82912" y="6548731"/>
            <a:ext cx="4923790" cy="44195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42240" marR="5080" indent="-130175">
              <a:lnSpc>
                <a:spcPct val="101899"/>
              </a:lnSpc>
              <a:spcBef>
                <a:spcPts val="80"/>
              </a:spcBef>
            </a:pPr>
            <a:r>
              <a:rPr dirty="0" sz="900" spc="10" b="1">
                <a:solidFill>
                  <a:srgbClr val="C40C42"/>
                </a:solidFill>
                <a:latin typeface="Arial"/>
                <a:cs typeface="Arial"/>
              </a:rPr>
              <a:t>2.</a:t>
            </a:r>
            <a:r>
              <a:rPr dirty="0" sz="900" spc="5" b="1">
                <a:solidFill>
                  <a:srgbClr val="C40C42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Start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menu,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locate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2016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icon.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2016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appears 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(see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1-3).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left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side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screen,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see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recent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documents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have 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been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accessed,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right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side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displays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blank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page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templates.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5793" y="3515365"/>
            <a:ext cx="515620" cy="0"/>
          </a:xfrm>
          <a:custGeom>
            <a:avLst/>
            <a:gdLst/>
            <a:ahLst/>
            <a:cxnLst/>
            <a:rect l="l" t="t" r="r" b="b"/>
            <a:pathLst>
              <a:path w="515619" h="0">
                <a:moveTo>
                  <a:pt x="0" y="0"/>
                </a:moveTo>
                <a:lnTo>
                  <a:pt x="515611" y="0"/>
                </a:lnTo>
              </a:path>
            </a:pathLst>
          </a:custGeom>
          <a:ln w="6349">
            <a:solidFill>
              <a:srgbClr val="808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3093" y="3281048"/>
            <a:ext cx="541020" cy="4064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900" spc="-15" b="1">
                <a:solidFill>
                  <a:srgbClr val="007DC5"/>
                </a:solidFill>
                <a:latin typeface="Trebuchet MS"/>
                <a:cs typeface="Trebuchet MS"/>
              </a:rPr>
              <a:t>Figure</a:t>
            </a:r>
            <a:r>
              <a:rPr dirty="0" sz="900" spc="-95" b="1">
                <a:solidFill>
                  <a:srgbClr val="007DC5"/>
                </a:solidFill>
                <a:latin typeface="Trebuchet MS"/>
                <a:cs typeface="Trebuchet MS"/>
              </a:rPr>
              <a:t> </a:t>
            </a:r>
            <a:r>
              <a:rPr dirty="0" sz="900" spc="-60" b="1">
                <a:solidFill>
                  <a:srgbClr val="007DC5"/>
                </a:solidFill>
                <a:latin typeface="Trebuchet MS"/>
                <a:cs typeface="Trebuchet MS"/>
              </a:rPr>
              <a:t>1-2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Start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menu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150"/>
            <a:ext cx="847725" cy="533400"/>
          </a:xfrm>
          <a:custGeom>
            <a:avLst/>
            <a:gdLst/>
            <a:ahLst/>
            <a:cxnLst/>
            <a:rect l="l" t="t" r="r" b="b"/>
            <a:pathLst>
              <a:path w="847725" h="533400">
                <a:moveTo>
                  <a:pt x="847337" y="0"/>
                </a:moveTo>
                <a:lnTo>
                  <a:pt x="0" y="0"/>
                </a:lnTo>
                <a:lnTo>
                  <a:pt x="0" y="533399"/>
                </a:lnTo>
                <a:lnTo>
                  <a:pt x="847337" y="533399"/>
                </a:lnTo>
                <a:lnTo>
                  <a:pt x="847337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57400" y="3958178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73622" y="6707718"/>
            <a:ext cx="278130" cy="0"/>
          </a:xfrm>
          <a:custGeom>
            <a:avLst/>
            <a:gdLst/>
            <a:ahLst/>
            <a:cxnLst/>
            <a:rect l="l" t="t" r="r" b="b"/>
            <a:pathLst>
              <a:path w="278129" h="0">
                <a:moveTo>
                  <a:pt x="0" y="0"/>
                </a:moveTo>
                <a:lnTo>
                  <a:pt x="277825" y="0"/>
                </a:lnTo>
              </a:path>
            </a:pathLst>
          </a:custGeom>
          <a:ln w="101599">
            <a:solidFill>
              <a:srgbClr val="FFF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4125" y="7012518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 h="0">
                <a:moveTo>
                  <a:pt x="0" y="0"/>
                </a:moveTo>
                <a:lnTo>
                  <a:pt x="450524" y="0"/>
                </a:lnTo>
              </a:path>
            </a:pathLst>
          </a:custGeom>
          <a:ln w="101599">
            <a:solidFill>
              <a:srgbClr val="FFF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98692" y="7622118"/>
            <a:ext cx="1283970" cy="0"/>
          </a:xfrm>
          <a:custGeom>
            <a:avLst/>
            <a:gdLst/>
            <a:ahLst/>
            <a:cxnLst/>
            <a:rect l="l" t="t" r="r" b="b"/>
            <a:pathLst>
              <a:path w="1283970" h="0">
                <a:moveTo>
                  <a:pt x="0" y="0"/>
                </a:moveTo>
                <a:lnTo>
                  <a:pt x="1283436" y="0"/>
                </a:lnTo>
              </a:path>
            </a:pathLst>
          </a:custGeom>
          <a:ln w="101599">
            <a:solidFill>
              <a:srgbClr val="FFF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33737" y="742950"/>
            <a:ext cx="4918648" cy="2942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44699" y="3774023"/>
            <a:ext cx="38703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LEAVE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 </a:t>
            </a:r>
            <a:r>
              <a:rPr dirty="0" sz="900" spc="-10">
                <a:solidFill>
                  <a:srgbClr val="231F20"/>
                </a:solidFill>
                <a:latin typeface="Arial"/>
                <a:cs typeface="Arial"/>
              </a:rPr>
              <a:t>2016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</a:t>
            </a:r>
            <a:r>
              <a:rPr dirty="0" sz="900" spc="-16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5402" y="4066123"/>
            <a:ext cx="6254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5" b="1">
                <a:solidFill>
                  <a:srgbClr val="231F20"/>
                </a:solidFill>
                <a:latin typeface="Trebuchet MS"/>
                <a:cs typeface="Trebuchet MS"/>
              </a:rPr>
              <a:t>Take</a:t>
            </a:r>
            <a:r>
              <a:rPr dirty="0" sz="1000" spc="-8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20" b="1">
                <a:solidFill>
                  <a:srgbClr val="231F20"/>
                </a:solidFill>
                <a:latin typeface="Trebuchet MS"/>
                <a:cs typeface="Trebuchet MS"/>
              </a:rPr>
              <a:t>Note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4699" y="4059773"/>
            <a:ext cx="5055235" cy="947419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ts val="1200"/>
              </a:lnSpc>
              <a:spcBef>
                <a:spcPts val="190"/>
              </a:spcBef>
            </a:pP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Windows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10 </a:t>
            </a:r>
            <a:r>
              <a:rPr dirty="0" sz="1050" spc="-45">
                <a:solidFill>
                  <a:srgbClr val="C40C42"/>
                </a:solidFill>
                <a:latin typeface="Times New Roman"/>
                <a:cs typeface="Times New Roman"/>
              </a:rPr>
              <a:t>is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for </a:t>
            </a:r>
            <a:r>
              <a:rPr dirty="0" sz="1050" spc="10">
                <a:solidFill>
                  <a:srgbClr val="C40C42"/>
                </a:solidFill>
                <a:latin typeface="Times New Roman"/>
                <a:cs typeface="Times New Roman"/>
              </a:rPr>
              <a:t>PC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users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at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home,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work,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and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school.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It </a:t>
            </a:r>
            <a:r>
              <a:rPr dirty="0" sz="1050" spc="-45">
                <a:solidFill>
                  <a:srgbClr val="C40C42"/>
                </a:solidFill>
                <a:latin typeface="Times New Roman"/>
                <a:cs typeface="Times New Roman"/>
              </a:rPr>
              <a:t>is a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powerful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tool </a:t>
            </a:r>
            <a:r>
              <a:rPr dirty="0" sz="1050" spc="15">
                <a:solidFill>
                  <a:srgbClr val="C40C42"/>
                </a:solidFill>
                <a:latin typeface="Times New Roman"/>
                <a:cs typeface="Times New Roman"/>
              </a:rPr>
              <a:t>that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controls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user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interface,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storage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devices,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other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software, peripheral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devices,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networks/security,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system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re- 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sources,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and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task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scheduling. Windows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10 </a:t>
            </a:r>
            <a:r>
              <a:rPr dirty="0" sz="1050" spc="-45">
                <a:solidFill>
                  <a:srgbClr val="C40C42"/>
                </a:solidFill>
                <a:latin typeface="Times New Roman"/>
                <a:cs typeface="Times New Roman"/>
              </a:rPr>
              <a:t>is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latest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operating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system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standard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for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computers,  laptops,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and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tablets.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Windows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10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also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comes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in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multiple </a:t>
            </a:r>
            <a:r>
              <a:rPr dirty="0" sz="1050" spc="-35">
                <a:solidFill>
                  <a:srgbClr val="C40C42"/>
                </a:solidFill>
                <a:latin typeface="Times New Roman"/>
                <a:cs typeface="Times New Roman"/>
              </a:rPr>
              <a:t>versions,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such </a:t>
            </a:r>
            <a:r>
              <a:rPr dirty="0" sz="1050" spc="-45">
                <a:solidFill>
                  <a:srgbClr val="C40C42"/>
                </a:solidFill>
                <a:latin typeface="Times New Roman"/>
                <a:cs typeface="Times New Roman"/>
              </a:rPr>
              <a:t>as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Windows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10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Home 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and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Windows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10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Pro,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to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support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your personal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needs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and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how you use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your </a:t>
            </a:r>
            <a:r>
              <a:rPr dirty="0" sz="1050" spc="-30">
                <a:solidFill>
                  <a:srgbClr val="C40C42"/>
                </a:solidFill>
                <a:latin typeface="Times New Roman"/>
                <a:cs typeface="Times New Roman"/>
              </a:rPr>
              <a:t>device.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Windows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10  </a:t>
            </a:r>
            <a:r>
              <a:rPr dirty="0" sz="1050" spc="-15">
                <a:solidFill>
                  <a:srgbClr val="C40C42"/>
                </a:solidFill>
                <a:latin typeface="Times New Roman"/>
                <a:cs typeface="Times New Roman"/>
              </a:rPr>
              <a:t>supports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touch-capable </a:t>
            </a:r>
            <a:r>
              <a:rPr dirty="0" sz="1050" spc="-40">
                <a:solidFill>
                  <a:srgbClr val="C40C42"/>
                </a:solidFill>
                <a:latin typeface="Times New Roman"/>
                <a:cs typeface="Times New Roman"/>
              </a:rPr>
              <a:t>devices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in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addition </a:t>
            </a:r>
            <a:r>
              <a:rPr dirty="0" sz="1050" spc="5">
                <a:solidFill>
                  <a:srgbClr val="C40C42"/>
                </a:solidFill>
                <a:latin typeface="Times New Roman"/>
                <a:cs typeface="Times New Roman"/>
              </a:rPr>
              <a:t>to </a:t>
            </a:r>
            <a:r>
              <a:rPr dirty="0" sz="1050" spc="-5">
                <a:solidFill>
                  <a:srgbClr val="C40C42"/>
                </a:solidFill>
                <a:latin typeface="Times New Roman"/>
                <a:cs typeface="Times New Roman"/>
              </a:rPr>
              <a:t>traditional </a:t>
            </a:r>
            <a:r>
              <a:rPr dirty="0" sz="1050" spc="-25">
                <a:solidFill>
                  <a:srgbClr val="C40C42"/>
                </a:solidFill>
                <a:latin typeface="Times New Roman"/>
                <a:cs typeface="Times New Roman"/>
              </a:rPr>
              <a:t>mouse </a:t>
            </a:r>
            <a:r>
              <a:rPr dirty="0" sz="1050">
                <a:solidFill>
                  <a:srgbClr val="C40C42"/>
                </a:solidFill>
                <a:latin typeface="Times New Roman"/>
                <a:cs typeface="Times New Roman"/>
              </a:rPr>
              <a:t>and </a:t>
            </a:r>
            <a:r>
              <a:rPr dirty="0" sz="1050" spc="-20">
                <a:solidFill>
                  <a:srgbClr val="C40C42"/>
                </a:solidFill>
                <a:latin typeface="Times New Roman"/>
                <a:cs typeface="Times New Roman"/>
              </a:rPr>
              <a:t>keyboard</a:t>
            </a:r>
            <a:r>
              <a:rPr dirty="0" sz="1050" spc="145">
                <a:solidFill>
                  <a:srgbClr val="C40C42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C40C42"/>
                </a:solidFill>
                <a:latin typeface="Times New Roman"/>
                <a:cs typeface="Times New Roman"/>
              </a:rPr>
              <a:t>commands.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4699" y="5292942"/>
            <a:ext cx="5055235" cy="21018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40"/>
              </a:spcBef>
            </a:pPr>
            <a:r>
              <a:rPr dirty="0" sz="1200" spc="50">
                <a:solidFill>
                  <a:srgbClr val="F58232"/>
                </a:solidFill>
                <a:latin typeface="Arial"/>
                <a:cs typeface="Arial"/>
              </a:rPr>
              <a:t>WORKING </a:t>
            </a:r>
            <a:r>
              <a:rPr dirty="0" sz="1200" spc="45">
                <a:solidFill>
                  <a:srgbClr val="F58232"/>
                </a:solidFill>
                <a:latin typeface="Arial"/>
                <a:cs typeface="Arial"/>
              </a:rPr>
              <a:t>WITH</a:t>
            </a:r>
            <a:r>
              <a:rPr dirty="0" sz="1200" spc="75">
                <a:solidFill>
                  <a:srgbClr val="F58232"/>
                </a:solidFill>
                <a:latin typeface="Arial"/>
                <a:cs typeface="Arial"/>
              </a:rPr>
              <a:t> </a:t>
            </a:r>
            <a:r>
              <a:rPr dirty="0" sz="1200" spc="40">
                <a:solidFill>
                  <a:srgbClr val="F58232"/>
                </a:solidFill>
                <a:latin typeface="Arial"/>
                <a:cs typeface="Arial"/>
              </a:rPr>
              <a:t>TOOLS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2016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window has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many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onscreen tools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help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create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edit documents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quickly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efficiently.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section,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learn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how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locate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Ribbon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the Quick </a:t>
            </a:r>
            <a:r>
              <a:rPr dirty="0" sz="1050" spc="-55">
                <a:solidFill>
                  <a:srgbClr val="231F20"/>
                </a:solidFill>
                <a:latin typeface="Times New Roman"/>
                <a:cs typeface="Times New Roman"/>
              </a:rPr>
              <a:t>Access 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Toolbar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access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commands. </a:t>
            </a:r>
            <a:r>
              <a:rPr dirty="0" sz="1050" spc="-10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10" b="1">
                <a:solidFill>
                  <a:srgbClr val="231F20"/>
                </a:solidFill>
                <a:latin typeface="Arial"/>
                <a:cs typeface="Arial"/>
              </a:rPr>
              <a:t>command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 instruction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based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action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perform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clicking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10">
                <a:solidFill>
                  <a:srgbClr val="231F20"/>
                </a:solidFill>
                <a:latin typeface="Times New Roman"/>
                <a:cs typeface="Times New Roman"/>
              </a:rPr>
              <a:t>button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entering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information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command</a:t>
            </a:r>
            <a:r>
              <a:rPr dirty="0" sz="1050" spc="2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box.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Using </a:t>
            </a:r>
            <a:r>
              <a:rPr dirty="0" sz="1200">
                <a:solidFill>
                  <a:srgbClr val="007DC5"/>
                </a:solidFill>
                <a:latin typeface="Arial"/>
                <a:cs typeface="Arial"/>
              </a:rPr>
              <a:t>the </a:t>
            </a:r>
            <a:r>
              <a:rPr dirty="0" sz="1200" spc="5">
                <a:solidFill>
                  <a:srgbClr val="007DC5"/>
                </a:solidFill>
                <a:latin typeface="Arial"/>
                <a:cs typeface="Arial"/>
              </a:rPr>
              <a:t>Ribbon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2016,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 b="1">
                <a:solidFill>
                  <a:srgbClr val="231F20"/>
                </a:solidFill>
                <a:latin typeface="Arial"/>
                <a:cs typeface="Arial"/>
              </a:rPr>
              <a:t>Ribbon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contains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multiple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commands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separate </a:t>
            </a:r>
            <a:r>
              <a:rPr dirty="0" sz="1050" b="1">
                <a:solidFill>
                  <a:srgbClr val="231F20"/>
                </a:solidFill>
                <a:latin typeface="Arial"/>
                <a:cs typeface="Arial"/>
              </a:rPr>
              <a:t>tabs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has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assigned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each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its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Office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applications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color.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symbolized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color blue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active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tab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text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blue.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Each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tab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contains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several </a:t>
            </a:r>
            <a:r>
              <a:rPr dirty="0" sz="1050" spc="-5" b="1">
                <a:solidFill>
                  <a:srgbClr val="231F20"/>
                </a:solidFill>
                <a:latin typeface="Arial"/>
                <a:cs typeface="Arial"/>
              </a:rPr>
              <a:t>groups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collections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related Word com- 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mands.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example,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Home tab,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groups are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labeled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Clipboard, Font,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Paragraph,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Styles,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Editing.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Each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group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contains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command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icons,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some of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which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050" spc="1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drop-down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7400" y="7361772"/>
            <a:ext cx="5042535" cy="185420"/>
          </a:xfrm>
          <a:prstGeom prst="rect">
            <a:avLst/>
          </a:prstGeom>
          <a:solidFill>
            <a:srgbClr val="FFF200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20" b="1">
                <a:solidFill>
                  <a:srgbClr val="231F20"/>
                </a:solidFill>
                <a:latin typeface="Arial"/>
                <a:cs typeface="Arial"/>
              </a:rPr>
              <a:t>menu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list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options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associated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them;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click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drop-down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arrow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display</a:t>
            </a:r>
            <a:r>
              <a:rPr dirty="0" sz="1050" spc="1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4702" y="7514171"/>
            <a:ext cx="5055235" cy="140462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ts val="1200"/>
              </a:lnSpc>
              <a:spcBef>
                <a:spcPts val="190"/>
              </a:spcBef>
            </a:pP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menu.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Some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groups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5" b="1">
                <a:solidFill>
                  <a:srgbClr val="231F20"/>
                </a:solidFill>
                <a:latin typeface="Arial"/>
                <a:cs typeface="Arial"/>
              </a:rPr>
              <a:t>dialog </a:t>
            </a:r>
            <a:r>
              <a:rPr dirty="0" sz="1050" b="1">
                <a:solidFill>
                  <a:srgbClr val="231F20"/>
                </a:solidFill>
                <a:latin typeface="Arial"/>
                <a:cs typeface="Arial"/>
              </a:rPr>
              <a:t>box launcher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—a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small arrow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lower-right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corner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group—that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click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launch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5" b="1">
                <a:solidFill>
                  <a:srgbClr val="231F20"/>
                </a:solidFill>
                <a:latin typeface="Arial"/>
                <a:cs typeface="Arial"/>
              </a:rPr>
              <a:t>dialog </a:t>
            </a:r>
            <a:r>
              <a:rPr dirty="0" sz="1050" b="1">
                <a:solidFill>
                  <a:srgbClr val="231F20"/>
                </a:solidFill>
                <a:latin typeface="Arial"/>
                <a:cs typeface="Arial"/>
              </a:rPr>
              <a:t>box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displays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additional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options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informa-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tion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execute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050" spc="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command.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200"/>
              </a:lnSpc>
            </a:pPr>
            <a:r>
              <a:rPr dirty="0" sz="1050" spc="1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this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exercise,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you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learn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use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Ribbon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making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tabs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active,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hiding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displaying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command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groups,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using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dialog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box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launcher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drop-down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arrows.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200"/>
              </a:lnSpc>
            </a:pP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Office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2016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programs,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Ribbon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contextual,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which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means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displays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commands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related 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type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object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open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050" spc="1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onscreen.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3393" y="882655"/>
            <a:ext cx="518795" cy="0"/>
          </a:xfrm>
          <a:custGeom>
            <a:avLst/>
            <a:gdLst/>
            <a:ahLst/>
            <a:cxnLst/>
            <a:rect l="l" t="t" r="r" b="b"/>
            <a:pathLst>
              <a:path w="518794" h="0">
                <a:moveTo>
                  <a:pt x="0" y="0"/>
                </a:moveTo>
                <a:lnTo>
                  <a:pt x="518225" y="0"/>
                </a:lnTo>
              </a:path>
            </a:pathLst>
          </a:custGeom>
          <a:ln w="6349">
            <a:solidFill>
              <a:srgbClr val="808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0693" y="387353"/>
            <a:ext cx="907415" cy="66738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437515" algn="l"/>
              </a:tabLst>
            </a:pP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4	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000" spc="-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70" b="1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900" spc="-15" b="1">
                <a:solidFill>
                  <a:srgbClr val="007DC5"/>
                </a:solidFill>
                <a:latin typeface="Trebuchet MS"/>
                <a:cs typeface="Trebuchet MS"/>
              </a:rPr>
              <a:t>Figure</a:t>
            </a:r>
            <a:r>
              <a:rPr dirty="0" sz="900" spc="-50" b="1">
                <a:solidFill>
                  <a:srgbClr val="007DC5"/>
                </a:solidFill>
                <a:latin typeface="Trebuchet MS"/>
                <a:cs typeface="Trebuchet MS"/>
              </a:rPr>
              <a:t> </a:t>
            </a:r>
            <a:r>
              <a:rPr dirty="0" sz="900" spc="-55" b="1">
                <a:solidFill>
                  <a:srgbClr val="007DC5"/>
                </a:solidFill>
                <a:latin typeface="Trebuchet MS"/>
                <a:cs typeface="Trebuchet MS"/>
              </a:rPr>
              <a:t>1-3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Word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2016</a:t>
            </a: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screen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793" y="57150"/>
            <a:ext cx="7086600" cy="533400"/>
            <a:chOff x="685793" y="57150"/>
            <a:chExt cx="7086600" cy="533400"/>
          </a:xfrm>
        </p:grpSpPr>
        <p:sp>
          <p:nvSpPr>
            <p:cNvPr id="3" name="object 3"/>
            <p:cNvSpPr/>
            <p:nvPr/>
          </p:nvSpPr>
          <p:spPr>
            <a:xfrm>
              <a:off x="685793" y="587380"/>
              <a:ext cx="6236970" cy="0"/>
            </a:xfrm>
            <a:custGeom>
              <a:avLst/>
              <a:gdLst/>
              <a:ahLst/>
              <a:cxnLst/>
              <a:rect l="l" t="t" r="r" b="b"/>
              <a:pathLst>
                <a:path w="6236970" h="0">
                  <a:moveTo>
                    <a:pt x="0" y="0"/>
                  </a:moveTo>
                  <a:lnTo>
                    <a:pt x="6236975" y="0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922769" y="57150"/>
              <a:ext cx="849630" cy="533400"/>
            </a:xfrm>
            <a:custGeom>
              <a:avLst/>
              <a:gdLst/>
              <a:ahLst/>
              <a:cxnLst/>
              <a:rect l="l" t="t" r="r" b="b"/>
              <a:pathLst>
                <a:path w="849629" h="533400">
                  <a:moveTo>
                    <a:pt x="849629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849629" y="533399"/>
                  </a:lnTo>
                  <a:lnTo>
                    <a:pt x="849629" y="0"/>
                  </a:lnTo>
                  <a:close/>
                </a:path>
              </a:pathLst>
            </a:custGeom>
            <a:solidFill>
              <a:srgbClr val="0054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715137" y="381003"/>
            <a:ext cx="153543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7800" algn="l"/>
              </a:tabLst>
            </a:pPr>
            <a:r>
              <a:rPr dirty="0" sz="1000" spc="-75" b="1">
                <a:solidFill>
                  <a:srgbClr val="231F20"/>
                </a:solidFill>
                <a:latin typeface="Trebuchet MS"/>
                <a:cs typeface="Trebuchet MS"/>
              </a:rPr>
              <a:t>Unde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1000" spc="-40" b="1">
                <a:solidFill>
                  <a:srgbClr val="231F20"/>
                </a:solidFill>
                <a:latin typeface="Trebuchet MS"/>
                <a:cs typeface="Trebuchet MS"/>
              </a:rPr>
              <a:t>standing</a:t>
            </a:r>
            <a:r>
              <a:rPr dirty="0" sz="1000" spc="-10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100" b="1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1000" spc="-55" b="1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1000" spc="-45" b="1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dirty="0" sz="1000" b="1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793" y="3699037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 h="0">
                <a:moveTo>
                  <a:pt x="0" y="0"/>
                </a:moveTo>
                <a:lnTo>
                  <a:pt x="523803" y="0"/>
                </a:lnTo>
              </a:path>
            </a:pathLst>
          </a:custGeom>
          <a:ln w="6349">
            <a:solidFill>
              <a:srgbClr val="808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5793" y="742950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Use </a:t>
            </a:r>
            <a:r>
              <a:rPr dirty="0" sz="1100" spc="20" b="1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231F20"/>
                </a:solidFill>
                <a:latin typeface="Arial"/>
                <a:cs typeface="Arial"/>
              </a:rPr>
              <a:t>Ribbon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7099" y="1007114"/>
            <a:ext cx="4973955" cy="8763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spc="-10" b="1">
                <a:solidFill>
                  <a:srgbClr val="231F20"/>
                </a:solidFill>
                <a:latin typeface="Arial"/>
                <a:cs typeface="Arial"/>
              </a:rPr>
              <a:t>GET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READY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.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Start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with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File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&gt;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New</a:t>
            </a:r>
            <a:r>
              <a:rPr dirty="0" sz="900" spc="-1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open.</a:t>
            </a:r>
            <a:endParaRPr sz="900">
              <a:latin typeface="Arial"/>
              <a:cs typeface="Arial"/>
            </a:endParaRPr>
          </a:p>
          <a:p>
            <a:pPr marL="227965" marR="159385" indent="-124460">
              <a:lnSpc>
                <a:spcPct val="101899"/>
              </a:lnSpc>
              <a:spcBef>
                <a:spcPts val="600"/>
              </a:spcBef>
            </a:pPr>
            <a:r>
              <a:rPr dirty="0" sz="900" spc="-15" b="1">
                <a:solidFill>
                  <a:srgbClr val="C40C42"/>
                </a:solidFill>
                <a:latin typeface="Arial"/>
                <a:cs typeface="Arial"/>
              </a:rPr>
              <a:t>1.</a:t>
            </a:r>
            <a:r>
              <a:rPr dirty="0" sz="900" spc="5" b="1">
                <a:solidFill>
                  <a:srgbClr val="C40C42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Blank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icon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create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new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file.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Ribbon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located 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top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Word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newly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opened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document,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Home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tab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endParaRPr sz="900">
              <a:latin typeface="Arial"/>
              <a:cs typeface="Arial"/>
            </a:endParaRPr>
          </a:p>
          <a:p>
            <a:pPr marL="227965" marR="5080">
              <a:lnSpc>
                <a:spcPct val="101899"/>
              </a:lnSpc>
            </a:pP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default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tab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Ribbon,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shown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1-4.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Note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how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Ribbon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divided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into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groups: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Clipboard,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Font,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Paragraph,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Styles,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-1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Editing.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339" y="2016967"/>
            <a:ext cx="1936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40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900" spc="-50" b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-100" b="1">
                <a:solidFill>
                  <a:srgbClr val="231F20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5157" y="3378394"/>
            <a:ext cx="7943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5" b="1">
                <a:solidFill>
                  <a:srgbClr val="231F20"/>
                </a:solidFill>
                <a:latin typeface="Arial"/>
                <a:cs typeface="Arial"/>
              </a:rPr>
              <a:t>Command </a:t>
            </a:r>
            <a:r>
              <a:rPr dirty="0" sz="900" spc="-80" b="1">
                <a:solidFill>
                  <a:srgbClr val="231F20"/>
                </a:solidFill>
                <a:latin typeface="Arial"/>
                <a:cs typeface="Arial"/>
              </a:rPr>
              <a:t>group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0440" y="3378394"/>
            <a:ext cx="9798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" b="1">
                <a:solidFill>
                  <a:srgbClr val="231F20"/>
                </a:solidFill>
                <a:latin typeface="Arial"/>
                <a:cs typeface="Arial"/>
              </a:rPr>
              <a:t>Dialog </a:t>
            </a:r>
            <a:r>
              <a:rPr dirty="0" sz="900" spc="-80" b="1">
                <a:solidFill>
                  <a:srgbClr val="231F20"/>
                </a:solidFill>
                <a:latin typeface="Arial"/>
                <a:cs typeface="Arial"/>
              </a:rPr>
              <a:t>box</a:t>
            </a:r>
            <a:r>
              <a:rPr dirty="0" sz="900" spc="-10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60" b="1">
                <a:solidFill>
                  <a:srgbClr val="231F20"/>
                </a:solidFill>
                <a:latin typeface="Arial"/>
                <a:cs typeface="Arial"/>
              </a:rPr>
              <a:t>launcher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7662" y="3378394"/>
            <a:ext cx="7727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Collapse</a:t>
            </a:r>
            <a:r>
              <a:rPr dirty="0" sz="900" spc="-8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70" b="1">
                <a:solidFill>
                  <a:srgbClr val="231F20"/>
                </a:solidFill>
                <a:latin typeface="Arial"/>
                <a:cs typeface="Arial"/>
              </a:rPr>
              <a:t>ribbon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3819" y="2016967"/>
            <a:ext cx="857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80" b="1">
                <a:solidFill>
                  <a:srgbClr val="231F20"/>
                </a:solidFill>
                <a:latin typeface="Arial"/>
                <a:cs typeface="Arial"/>
              </a:rPr>
              <a:t>Drop </a:t>
            </a: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down</a:t>
            </a:r>
            <a:r>
              <a:rPr dirty="0" sz="900" spc="-9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40" b="1">
                <a:solidFill>
                  <a:srgbClr val="231F20"/>
                </a:solidFill>
                <a:latin typeface="Arial"/>
                <a:cs typeface="Arial"/>
              </a:rPr>
              <a:t>arrow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5793" y="2170369"/>
            <a:ext cx="6553200" cy="1225550"/>
            <a:chOff x="685793" y="2170369"/>
            <a:chExt cx="6553200" cy="1225550"/>
          </a:xfrm>
        </p:grpSpPr>
        <p:sp>
          <p:nvSpPr>
            <p:cNvPr id="15" name="object 15"/>
            <p:cNvSpPr/>
            <p:nvPr/>
          </p:nvSpPr>
          <p:spPr>
            <a:xfrm>
              <a:off x="3133770" y="3292952"/>
              <a:ext cx="3960495" cy="99695"/>
            </a:xfrm>
            <a:custGeom>
              <a:avLst/>
              <a:gdLst/>
              <a:ahLst/>
              <a:cxnLst/>
              <a:rect l="l" t="t" r="r" b="b"/>
              <a:pathLst>
                <a:path w="3960495" h="99695">
                  <a:moveTo>
                    <a:pt x="127452" y="0"/>
                  </a:moveTo>
                  <a:lnTo>
                    <a:pt x="0" y="99258"/>
                  </a:lnTo>
                </a:path>
                <a:path w="3960495" h="99695">
                  <a:moveTo>
                    <a:pt x="904692" y="0"/>
                  </a:moveTo>
                  <a:lnTo>
                    <a:pt x="988649" y="99258"/>
                  </a:lnTo>
                </a:path>
                <a:path w="3960495" h="99695">
                  <a:moveTo>
                    <a:pt x="3960449" y="0"/>
                  </a:moveTo>
                  <a:lnTo>
                    <a:pt x="3853769" y="99258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85793" y="2335530"/>
              <a:ext cx="6553205" cy="9206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70651" y="2173544"/>
              <a:ext cx="598170" cy="610870"/>
            </a:xfrm>
            <a:custGeom>
              <a:avLst/>
              <a:gdLst/>
              <a:ahLst/>
              <a:cxnLst/>
              <a:rect l="l" t="t" r="r" b="b"/>
              <a:pathLst>
                <a:path w="598169" h="610869">
                  <a:moveTo>
                    <a:pt x="0" y="30"/>
                  </a:moveTo>
                  <a:lnTo>
                    <a:pt x="171402" y="343448"/>
                  </a:lnTo>
                </a:path>
                <a:path w="598169" h="610869">
                  <a:moveTo>
                    <a:pt x="395228" y="0"/>
                  </a:moveTo>
                  <a:lnTo>
                    <a:pt x="597884" y="610575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73093" y="3464728"/>
            <a:ext cx="549275" cy="4064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900" spc="-15" b="1">
                <a:solidFill>
                  <a:srgbClr val="007DC5"/>
                </a:solidFill>
                <a:latin typeface="Trebuchet MS"/>
                <a:cs typeface="Trebuchet MS"/>
              </a:rPr>
              <a:t>Figure</a:t>
            </a:r>
            <a:r>
              <a:rPr dirty="0" sz="900" spc="-95" b="1">
                <a:solidFill>
                  <a:srgbClr val="007DC5"/>
                </a:solidFill>
                <a:latin typeface="Trebuchet MS"/>
                <a:cs typeface="Trebuchet MS"/>
              </a:rPr>
              <a:t> </a:t>
            </a:r>
            <a:r>
              <a:rPr dirty="0" sz="900" spc="-40" b="1">
                <a:solidFill>
                  <a:srgbClr val="007DC5"/>
                </a:solidFill>
                <a:latin typeface="Trebuchet MS"/>
                <a:cs typeface="Trebuchet MS"/>
              </a:rPr>
              <a:t>1-4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900" spc="-9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dirty="0" sz="900" spc="-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Trebuchet MS"/>
                <a:cs typeface="Trebuchet MS"/>
              </a:rPr>
              <a:t>Ribbon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2912" y="3848267"/>
            <a:ext cx="4923790" cy="19532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42240" marR="147955" indent="-130175">
              <a:lnSpc>
                <a:spcPct val="101899"/>
              </a:lnSpc>
              <a:spcBef>
                <a:spcPts val="80"/>
              </a:spcBef>
              <a:buClr>
                <a:srgbClr val="C40C42"/>
              </a:buClr>
              <a:buFont typeface="Arial"/>
              <a:buAutoNum type="arabicPeriod" startAt="2"/>
              <a:tabLst>
                <a:tab pos="142875" algn="l"/>
              </a:tabLst>
            </a:pP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Review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other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tabs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Ribbon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review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each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group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associated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 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identify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arrows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launch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dialog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box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(if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present).</a:t>
            </a:r>
            <a:endParaRPr sz="900">
              <a:latin typeface="Arial"/>
              <a:cs typeface="Arial"/>
            </a:endParaRPr>
          </a:p>
          <a:p>
            <a:pPr marL="142240" marR="8890" indent="-128270">
              <a:lnSpc>
                <a:spcPct val="101899"/>
              </a:lnSpc>
              <a:spcBef>
                <a:spcPts val="295"/>
              </a:spcBef>
              <a:buClr>
                <a:srgbClr val="C40C42"/>
              </a:buClr>
              <a:buFont typeface="Arial"/>
              <a:buAutoNum type="arabicPeriod" startAt="2"/>
              <a:tabLst>
                <a:tab pos="142875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Layout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tab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make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it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active tab.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Notice that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groups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 commands 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change. The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Layout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tab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contains three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groups: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Page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Setup,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Paragraph,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Arrange.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Notice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Page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Setup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Paragraph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group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small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arrow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appears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lower- 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right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corner.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Clicking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arrow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opens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dialog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box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more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or  complete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-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command.</a:t>
            </a:r>
            <a:endParaRPr sz="900">
              <a:latin typeface="Arial"/>
              <a:cs typeface="Arial"/>
            </a:endParaRPr>
          </a:p>
          <a:p>
            <a:pPr marL="142240" indent="-129539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2"/>
              <a:tabLst>
                <a:tab pos="142875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Home</a:t>
            </a:r>
            <a:r>
              <a:rPr dirty="0" sz="900" spc="-114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tab.</a:t>
            </a:r>
            <a:endParaRPr sz="900">
              <a:latin typeface="Arial"/>
              <a:cs typeface="Arial"/>
            </a:endParaRPr>
          </a:p>
          <a:p>
            <a:pPr marL="142240" marR="5080" indent="-128270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2"/>
              <a:tabLst>
                <a:tab pos="142875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dialog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box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launcher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lower-right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corner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Font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group.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25" i="1">
                <a:solidFill>
                  <a:srgbClr val="231F20"/>
                </a:solidFill>
                <a:latin typeface="Arial"/>
                <a:cs typeface="Arial"/>
              </a:rPr>
              <a:t>Font 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dialog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box,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shown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Figure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1-5,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appears. The </a:t>
            </a:r>
            <a:r>
              <a:rPr dirty="0" sz="900" spc="25" i="1">
                <a:solidFill>
                  <a:srgbClr val="231F20"/>
                </a:solidFill>
                <a:latin typeface="Arial"/>
                <a:cs typeface="Arial"/>
              </a:rPr>
              <a:t>Font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dialog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box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contains </a:t>
            </a:r>
            <a:r>
              <a:rPr dirty="0" sz="900" spc="80">
                <a:solidFill>
                  <a:srgbClr val="231F20"/>
                </a:solidFill>
                <a:latin typeface="Arial"/>
                <a:cs typeface="Arial"/>
              </a:rPr>
              <a:t>two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tabs 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Font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tab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being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active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tab.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There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many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select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within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 i="1">
                <a:solidFill>
                  <a:srgbClr val="231F20"/>
                </a:solidFill>
                <a:latin typeface="Arial"/>
                <a:cs typeface="Arial"/>
              </a:rPr>
              <a:t>Font 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dialog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box.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can click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Cancel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if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want to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close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dialog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box.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We’ll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continue 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without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clicking</a:t>
            </a:r>
            <a:r>
              <a:rPr dirty="0" sz="900" spc="-6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Cancel.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09800" y="5976335"/>
            <a:ext cx="3078479" cy="3121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284195" y="9319585"/>
            <a:ext cx="4796790" cy="3022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40970" marR="5080" indent="-128905">
              <a:lnSpc>
                <a:spcPct val="101899"/>
              </a:lnSpc>
              <a:spcBef>
                <a:spcPts val="80"/>
              </a:spcBef>
            </a:pPr>
            <a:r>
              <a:rPr dirty="0" sz="900" spc="5" b="1">
                <a:solidFill>
                  <a:srgbClr val="C40C42"/>
                </a:solidFill>
                <a:latin typeface="Arial"/>
                <a:cs typeface="Arial"/>
              </a:rPr>
              <a:t>6.</a:t>
            </a:r>
            <a:r>
              <a:rPr dirty="0" sz="900" b="1">
                <a:solidFill>
                  <a:srgbClr val="C40C42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drop-down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arrow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Font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command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box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Font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group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produce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 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menu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available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fonts,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as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shown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1-6.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5793" y="6007105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 h="0">
                <a:moveTo>
                  <a:pt x="0" y="0"/>
                </a:moveTo>
                <a:lnTo>
                  <a:pt x="520208" y="0"/>
                </a:lnTo>
              </a:path>
            </a:pathLst>
          </a:custGeom>
          <a:ln w="6349">
            <a:solidFill>
              <a:srgbClr val="808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73093" y="5772786"/>
            <a:ext cx="708025" cy="4064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900" spc="-15" b="1">
                <a:solidFill>
                  <a:srgbClr val="007DC5"/>
                </a:solidFill>
                <a:latin typeface="Trebuchet MS"/>
                <a:cs typeface="Trebuchet MS"/>
              </a:rPr>
              <a:t>Figure</a:t>
            </a:r>
            <a:r>
              <a:rPr dirty="0" sz="900" spc="-55" b="1">
                <a:solidFill>
                  <a:srgbClr val="007DC5"/>
                </a:solidFill>
                <a:latin typeface="Trebuchet MS"/>
                <a:cs typeface="Trebuchet MS"/>
              </a:rPr>
              <a:t> </a:t>
            </a:r>
            <a:r>
              <a:rPr dirty="0" sz="900" spc="-50" b="1">
                <a:solidFill>
                  <a:srgbClr val="007DC5"/>
                </a:solidFill>
                <a:latin typeface="Trebuchet MS"/>
                <a:cs typeface="Trebuchet MS"/>
              </a:rPr>
              <a:t>1-5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Font </a:t>
            </a:r>
            <a:r>
              <a:rPr dirty="0" sz="900" spc="-50">
                <a:solidFill>
                  <a:srgbClr val="231F20"/>
                </a:solidFill>
                <a:latin typeface="Trebuchet MS"/>
                <a:cs typeface="Trebuchet MS"/>
              </a:rPr>
              <a:t>dialog</a:t>
            </a:r>
            <a:r>
              <a:rPr dirty="0" sz="900" spc="-114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box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150"/>
            <a:ext cx="847725" cy="533400"/>
          </a:xfrm>
          <a:custGeom>
            <a:avLst/>
            <a:gdLst/>
            <a:ahLst/>
            <a:cxnLst/>
            <a:rect l="l" t="t" r="r" b="b"/>
            <a:pathLst>
              <a:path w="847725" h="533400">
                <a:moveTo>
                  <a:pt x="847337" y="0"/>
                </a:moveTo>
                <a:lnTo>
                  <a:pt x="0" y="0"/>
                </a:lnTo>
                <a:lnTo>
                  <a:pt x="0" y="533399"/>
                </a:lnTo>
                <a:lnTo>
                  <a:pt x="847337" y="533399"/>
                </a:lnTo>
                <a:lnTo>
                  <a:pt x="847337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57400" y="5638297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54854" y="742950"/>
            <a:ext cx="2026919" cy="3812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31937" y="2089356"/>
            <a:ext cx="728980" cy="26479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 indent="635">
              <a:lnSpc>
                <a:spcPct val="74100"/>
              </a:lnSpc>
              <a:spcBef>
                <a:spcPts val="380"/>
              </a:spcBef>
            </a:pP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Displays </a:t>
            </a:r>
            <a:r>
              <a:rPr dirty="0" sz="900" spc="-30" b="1">
                <a:solidFill>
                  <a:srgbClr val="231F20"/>
                </a:solidFill>
                <a:latin typeface="Arial"/>
                <a:cs typeface="Arial"/>
              </a:rPr>
              <a:t>list</a:t>
            </a:r>
            <a:r>
              <a:rPr dirty="0" sz="900" spc="-1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of  </a:t>
            </a:r>
            <a:r>
              <a:rPr dirty="0" sz="900" spc="-45" b="1">
                <a:solidFill>
                  <a:srgbClr val="231F20"/>
                </a:solidFill>
                <a:latin typeface="Arial"/>
                <a:cs typeface="Arial"/>
              </a:rPr>
              <a:t>available</a:t>
            </a:r>
            <a:r>
              <a:rPr dirty="0" sz="900" spc="-10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fonts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7670" y="2089356"/>
            <a:ext cx="758190" cy="36639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ct val="74100"/>
              </a:lnSpc>
              <a:spcBef>
                <a:spcPts val="380"/>
              </a:spcBef>
            </a:pPr>
            <a:r>
              <a:rPr dirty="0" sz="900" spc="-45" b="1">
                <a:solidFill>
                  <a:srgbClr val="231F20"/>
                </a:solidFill>
                <a:latin typeface="Arial"/>
                <a:cs typeface="Arial"/>
              </a:rPr>
              <a:t>Scroll </a:t>
            </a:r>
            <a:r>
              <a:rPr dirty="0" sz="900" spc="-75" b="1">
                <a:solidFill>
                  <a:srgbClr val="231F20"/>
                </a:solidFill>
                <a:latin typeface="Arial"/>
                <a:cs typeface="Arial"/>
              </a:rPr>
              <a:t>through  </a:t>
            </a:r>
            <a:r>
              <a:rPr dirty="0" sz="900" spc="-30" b="1">
                <a:solidFill>
                  <a:srgbClr val="231F20"/>
                </a:solidFill>
                <a:latin typeface="Arial"/>
                <a:cs typeface="Arial"/>
              </a:rPr>
              <a:t>list </a:t>
            </a: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-1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45" b="1">
                <a:solidFill>
                  <a:srgbClr val="231F20"/>
                </a:solidFill>
                <a:latin typeface="Arial"/>
                <a:cs typeface="Arial"/>
              </a:rPr>
              <a:t>available  </a:t>
            </a: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fonts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93677" y="868085"/>
            <a:ext cx="2828290" cy="1195705"/>
          </a:xfrm>
          <a:custGeom>
            <a:avLst/>
            <a:gdLst/>
            <a:ahLst/>
            <a:cxnLst/>
            <a:rect l="l" t="t" r="r" b="b"/>
            <a:pathLst>
              <a:path w="2828290" h="1195705">
                <a:moveTo>
                  <a:pt x="1001527" y="0"/>
                </a:moveTo>
                <a:lnTo>
                  <a:pt x="0" y="1194907"/>
                </a:lnTo>
              </a:path>
              <a:path w="2828290" h="1195705">
                <a:moveTo>
                  <a:pt x="2427899" y="357728"/>
                </a:moveTo>
                <a:lnTo>
                  <a:pt x="2828132" y="1195577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44697" y="4664204"/>
            <a:ext cx="5055870" cy="415671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28600" indent="-119380">
              <a:lnSpc>
                <a:spcPct val="100000"/>
              </a:lnSpc>
              <a:spcBef>
                <a:spcPts val="420"/>
              </a:spcBef>
              <a:buClr>
                <a:srgbClr val="C40C42"/>
              </a:buClr>
              <a:buFont typeface="Arial"/>
              <a:buAutoNum type="arabicPeriod" startAt="7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arrow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again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close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menu.</a:t>
            </a:r>
            <a:endParaRPr sz="900">
              <a:latin typeface="Arial"/>
              <a:cs typeface="Arial"/>
            </a:endParaRPr>
          </a:p>
          <a:p>
            <a:pPr marL="228600" marR="161290" indent="-129539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 startAt="7"/>
              <a:tabLst>
                <a:tab pos="228600" algn="l"/>
              </a:tabLst>
            </a:pP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Double-click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Home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tab.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Notice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command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groups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70">
                <a:solidFill>
                  <a:srgbClr val="231F20"/>
                </a:solidFill>
                <a:latin typeface="Arial"/>
                <a:cs typeface="Arial"/>
              </a:rPr>
              <a:t>now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hidden,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give 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more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space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work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document.</a:t>
            </a:r>
            <a:endParaRPr sz="900">
              <a:latin typeface="Arial"/>
              <a:cs typeface="Arial"/>
            </a:endParaRPr>
          </a:p>
          <a:p>
            <a:pPr marL="228600" indent="-12763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7"/>
              <a:tabLst>
                <a:tab pos="228600" algn="l"/>
              </a:tabLst>
            </a:pP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Double-click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Home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again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redisplay</a:t>
            </a:r>
            <a:r>
              <a:rPr dirty="0" sz="900" spc="-17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groups.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LEAVE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5"/>
              </a:spcBef>
            </a:pP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you create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your first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document,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60">
                <a:solidFill>
                  <a:srgbClr val="231F20"/>
                </a:solidFill>
                <a:latin typeface="Times New Roman"/>
                <a:cs typeface="Times New Roman"/>
              </a:rPr>
              <a:t>see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filename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title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bar, which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displays  as </a:t>
            </a:r>
            <a:r>
              <a:rPr dirty="0" sz="1050" spc="-40" i="1">
                <a:solidFill>
                  <a:srgbClr val="231F20"/>
                </a:solidFill>
                <a:latin typeface="Times New Roman"/>
                <a:cs typeface="Times New Roman"/>
              </a:rPr>
              <a:t>Document1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assigns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chronological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numbers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all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subsequent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files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open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session.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name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name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assign replaces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 number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name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originally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assigned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Word.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When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close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reopen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Word,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program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begins  its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chronological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numbering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new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 at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number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r>
              <a:rPr dirty="0" sz="1050" spc="1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again.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Using </a:t>
            </a:r>
            <a:r>
              <a:rPr dirty="0" sz="1200">
                <a:solidFill>
                  <a:srgbClr val="007DC5"/>
                </a:solidFill>
                <a:latin typeface="Arial"/>
                <a:cs typeface="Arial"/>
              </a:rPr>
              <a:t>the </a:t>
            </a:r>
            <a:r>
              <a:rPr dirty="0" sz="1200" spc="5">
                <a:solidFill>
                  <a:srgbClr val="007DC5"/>
                </a:solidFill>
                <a:latin typeface="Arial"/>
                <a:cs typeface="Arial"/>
              </a:rPr>
              <a:t>Quick Access</a:t>
            </a: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007DC5"/>
                </a:solidFill>
                <a:latin typeface="Arial"/>
                <a:cs typeface="Arial"/>
              </a:rPr>
              <a:t>Toolbar</a:t>
            </a:r>
            <a:endParaRPr sz="1200">
              <a:latin typeface="Arial"/>
              <a:cs typeface="Arial"/>
            </a:endParaRPr>
          </a:p>
          <a:p>
            <a:pPr algn="just" marL="12700" marR="5715">
              <a:lnSpc>
                <a:spcPts val="1200"/>
              </a:lnSpc>
              <a:spcBef>
                <a:spcPts val="300"/>
              </a:spcBef>
            </a:pP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 b="1">
                <a:solidFill>
                  <a:srgbClr val="231F20"/>
                </a:solidFill>
                <a:latin typeface="Arial"/>
                <a:cs typeface="Arial"/>
              </a:rPr>
              <a:t>Quick </a:t>
            </a:r>
            <a:r>
              <a:rPr dirty="0" sz="1050" spc="-30" b="1">
                <a:solidFill>
                  <a:srgbClr val="231F20"/>
                </a:solidFill>
                <a:latin typeface="Arial"/>
                <a:cs typeface="Arial"/>
              </a:rPr>
              <a:t>Access </a:t>
            </a:r>
            <a:r>
              <a:rPr dirty="0" sz="1050" spc="-10" b="1">
                <a:solidFill>
                  <a:srgbClr val="231F20"/>
                </a:solidFill>
                <a:latin typeface="Arial"/>
                <a:cs typeface="Arial"/>
              </a:rPr>
              <a:t>Toolbar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located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above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Ribbon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contains commands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users 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access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most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often. </a:t>
            </a: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default,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Save,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Undo,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Repeat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commands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display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launch 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2016. </a:t>
            </a: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customize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contents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Quick </a:t>
            </a:r>
            <a:r>
              <a:rPr dirty="0" sz="1050" spc="-55">
                <a:solidFill>
                  <a:srgbClr val="231F20"/>
                </a:solidFill>
                <a:latin typeface="Times New Roman"/>
                <a:cs typeface="Times New Roman"/>
              </a:rPr>
              <a:t>Access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Toolbar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clicking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drop- 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down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arrow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right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side 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toolbar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choosing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options from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menu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dirty="0" sz="1050" spc="25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appears.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200"/>
              </a:lnSpc>
              <a:spcBef>
                <a:spcPts val="5"/>
              </a:spcBef>
            </a:pP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Microsoft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included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Touch/Mouse Mode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option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Quick </a:t>
            </a:r>
            <a:r>
              <a:rPr dirty="0" sz="1050" spc="-55">
                <a:solidFill>
                  <a:srgbClr val="231F20"/>
                </a:solidFill>
                <a:latin typeface="Times New Roman"/>
                <a:cs typeface="Times New Roman"/>
              </a:rPr>
              <a:t>Access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Toolbar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 2016.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touch-capable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device, 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Touch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Mode.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Touch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Mode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provides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more 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space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between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buttons and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icons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prevent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accidently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pressing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finger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stylus.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exercise,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learn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customize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Quick </a:t>
            </a:r>
            <a:r>
              <a:rPr dirty="0" sz="1050" spc="-55">
                <a:solidFill>
                  <a:srgbClr val="231F20"/>
                </a:solidFill>
                <a:latin typeface="Times New Roman"/>
                <a:cs typeface="Times New Roman"/>
              </a:rPr>
              <a:t>Access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Toolbar. </a:t>
            </a: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also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learn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change 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its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position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relation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Ribbon.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Clicking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231F20"/>
                </a:solidFill>
                <a:latin typeface="Arial"/>
                <a:cs typeface="Arial"/>
              </a:rPr>
              <a:t>Save</a:t>
            </a:r>
            <a:r>
              <a:rPr dirty="0" sz="1050" spc="-6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231F20"/>
                </a:solidFill>
                <a:latin typeface="Times New Roman"/>
                <a:cs typeface="Times New Roman"/>
              </a:rPr>
              <a:t>button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Quick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5">
                <a:solidFill>
                  <a:srgbClr val="231F20"/>
                </a:solidFill>
                <a:latin typeface="Times New Roman"/>
                <a:cs typeface="Times New Roman"/>
              </a:rPr>
              <a:t>Access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Toolbar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first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time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opens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70">
                <a:solidFill>
                  <a:srgbClr val="231F20"/>
                </a:solidFill>
                <a:latin typeface="Times New Roman"/>
                <a:cs typeface="Times New Roman"/>
              </a:rPr>
              <a:t>As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screen.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7400" y="8787892"/>
            <a:ext cx="5041265" cy="185420"/>
          </a:xfrm>
          <a:prstGeom prst="rect">
            <a:avLst/>
          </a:prstGeom>
          <a:solidFill>
            <a:srgbClr val="FFF200"/>
          </a:solidFill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10" b="1">
                <a:solidFill>
                  <a:srgbClr val="231F20"/>
                </a:solidFill>
                <a:latin typeface="Arial"/>
                <a:cs typeface="Arial"/>
              </a:rPr>
              <a:t>Save </a:t>
            </a:r>
            <a:r>
              <a:rPr dirty="0" sz="1050" spc="-30" b="1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also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appears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command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listed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Backstage 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view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click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File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tab.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When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4701" y="8940292"/>
            <a:ext cx="5055870" cy="64262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ts val="1200"/>
              </a:lnSpc>
              <a:spcBef>
                <a:spcPts val="190"/>
              </a:spcBef>
            </a:pP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saving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first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time,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need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specify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filename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location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where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doc-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ument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will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saved. </a:t>
            </a: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local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drive, your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flash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drive,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OneDrive,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any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portable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device.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select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location,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65">
                <a:solidFill>
                  <a:srgbClr val="231F20"/>
                </a:solidFill>
                <a:latin typeface="Times New Roman"/>
                <a:cs typeface="Times New Roman"/>
              </a:rPr>
              <a:t>Save </a:t>
            </a:r>
            <a:r>
              <a:rPr dirty="0" sz="1050" spc="-7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dialog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box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lets you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select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 file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format.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393" y="882655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 h="0">
                <a:moveTo>
                  <a:pt x="0" y="0"/>
                </a:moveTo>
                <a:lnTo>
                  <a:pt x="523535" y="0"/>
                </a:lnTo>
              </a:path>
            </a:pathLst>
          </a:custGeom>
          <a:ln w="6349">
            <a:solidFill>
              <a:srgbClr val="808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0693" y="387353"/>
            <a:ext cx="907415" cy="66738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437515" algn="l"/>
              </a:tabLst>
            </a:pP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6	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000" spc="-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70" b="1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900" spc="-15" b="1">
                <a:solidFill>
                  <a:srgbClr val="007DC5"/>
                </a:solidFill>
                <a:latin typeface="Trebuchet MS"/>
                <a:cs typeface="Trebuchet MS"/>
              </a:rPr>
              <a:t>Figure</a:t>
            </a:r>
            <a:r>
              <a:rPr dirty="0" sz="900" spc="-50" b="1">
                <a:solidFill>
                  <a:srgbClr val="007DC5"/>
                </a:solidFill>
                <a:latin typeface="Trebuchet MS"/>
                <a:cs typeface="Trebuchet MS"/>
              </a:rPr>
              <a:t> </a:t>
            </a:r>
            <a:r>
              <a:rPr dirty="0" sz="900" spc="-40" b="1">
                <a:solidFill>
                  <a:srgbClr val="007DC5"/>
                </a:solidFill>
                <a:latin typeface="Trebuchet MS"/>
                <a:cs typeface="Trebuchet MS"/>
              </a:rPr>
              <a:t>1-6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900" spc="-70">
                <a:solidFill>
                  <a:srgbClr val="231F20"/>
                </a:solidFill>
                <a:latin typeface="Trebuchet MS"/>
                <a:cs typeface="Trebuchet MS"/>
              </a:rPr>
              <a:t>Font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menu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793" y="57150"/>
            <a:ext cx="7086600" cy="533400"/>
            <a:chOff x="685793" y="57150"/>
            <a:chExt cx="7086600" cy="533400"/>
          </a:xfrm>
        </p:grpSpPr>
        <p:sp>
          <p:nvSpPr>
            <p:cNvPr id="3" name="object 3"/>
            <p:cNvSpPr/>
            <p:nvPr/>
          </p:nvSpPr>
          <p:spPr>
            <a:xfrm>
              <a:off x="685793" y="587380"/>
              <a:ext cx="6236970" cy="0"/>
            </a:xfrm>
            <a:custGeom>
              <a:avLst/>
              <a:gdLst/>
              <a:ahLst/>
              <a:cxnLst/>
              <a:rect l="l" t="t" r="r" b="b"/>
              <a:pathLst>
                <a:path w="6236970" h="0">
                  <a:moveTo>
                    <a:pt x="0" y="0"/>
                  </a:moveTo>
                  <a:lnTo>
                    <a:pt x="6236975" y="0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922769" y="57150"/>
              <a:ext cx="849630" cy="533400"/>
            </a:xfrm>
            <a:custGeom>
              <a:avLst/>
              <a:gdLst/>
              <a:ahLst/>
              <a:cxnLst/>
              <a:rect l="l" t="t" r="r" b="b"/>
              <a:pathLst>
                <a:path w="849629" h="533400">
                  <a:moveTo>
                    <a:pt x="849629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849629" y="533399"/>
                  </a:lnTo>
                  <a:lnTo>
                    <a:pt x="849629" y="0"/>
                  </a:lnTo>
                  <a:close/>
                </a:path>
              </a:pathLst>
            </a:custGeom>
            <a:solidFill>
              <a:srgbClr val="0054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197088" y="381003"/>
            <a:ext cx="5055235" cy="1108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00"/>
              </a:spcBef>
              <a:tabLst>
                <a:tab pos="1435100" algn="l"/>
              </a:tabLst>
            </a:pPr>
            <a:r>
              <a:rPr dirty="0" sz="1000" spc="-75" b="1">
                <a:solidFill>
                  <a:srgbClr val="231F20"/>
                </a:solidFill>
                <a:latin typeface="Trebuchet MS"/>
                <a:cs typeface="Trebuchet MS"/>
              </a:rPr>
              <a:t>Unde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1000" spc="-40" b="1">
                <a:solidFill>
                  <a:srgbClr val="231F20"/>
                </a:solidFill>
                <a:latin typeface="Trebuchet MS"/>
                <a:cs typeface="Trebuchet MS"/>
              </a:rPr>
              <a:t>standing</a:t>
            </a:r>
            <a:r>
              <a:rPr dirty="0" sz="1000" spc="-10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100" b="1">
                <a:solidFill>
                  <a:srgbClr val="231F20"/>
                </a:solidFill>
                <a:latin typeface="Trebuchet MS"/>
                <a:cs typeface="Trebuchet MS"/>
              </a:rPr>
              <a:t>W</a:t>
            </a: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dirty="0" sz="1000" spc="-55" b="1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1000" spc="-45" b="1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dirty="0" sz="1000" b="1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</a:pP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15" b="1">
                <a:solidFill>
                  <a:srgbClr val="231F20"/>
                </a:solidFill>
                <a:latin typeface="Arial"/>
                <a:cs typeface="Arial"/>
              </a:rPr>
              <a:t>Undo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command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lets you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cancel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undo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last Word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command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action. </a:t>
            </a: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click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Undo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command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many times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necessary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undo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previously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executed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commands.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Also,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if  you click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arrow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beside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Undo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command,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history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actions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undo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appears.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Click- 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5" b="1">
                <a:solidFill>
                  <a:srgbClr val="231F20"/>
                </a:solidFill>
                <a:latin typeface="Arial"/>
                <a:cs typeface="Arial"/>
              </a:rPr>
              <a:t>Repeat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command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repeats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last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action.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Note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commands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Quick </a:t>
            </a:r>
            <a:r>
              <a:rPr dirty="0" sz="1050" spc="-55">
                <a:solidFill>
                  <a:srgbClr val="231F20"/>
                </a:solidFill>
                <a:latin typeface="Times New Roman"/>
                <a:cs typeface="Times New Roman"/>
              </a:rPr>
              <a:t>Access 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Toolbar are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available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their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buttons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dirty="0" sz="1050" spc="1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dimmed.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8581072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5793" y="1855622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Use </a:t>
            </a:r>
            <a:r>
              <a:rPr dirty="0" sz="1100" spc="20" b="1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1100" spc="-5" b="1">
                <a:solidFill>
                  <a:srgbClr val="231F20"/>
                </a:solidFill>
                <a:latin typeface="Arial"/>
                <a:cs typeface="Arial"/>
              </a:rPr>
              <a:t>Quick </a:t>
            </a:r>
            <a:r>
              <a:rPr dirty="0" sz="1100" spc="-35" b="1">
                <a:solidFill>
                  <a:srgbClr val="231F20"/>
                </a:solidFill>
                <a:latin typeface="Arial"/>
                <a:cs typeface="Arial"/>
              </a:rPr>
              <a:t>Access</a:t>
            </a:r>
            <a:r>
              <a:rPr dirty="0" sz="1100" spc="-1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231F20"/>
                </a:solidFill>
                <a:latin typeface="Arial"/>
                <a:cs typeface="Arial"/>
              </a:rPr>
              <a:t>Toolbar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7099" y="2132485"/>
            <a:ext cx="5018405" cy="21082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USE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from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previous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 marL="228600" indent="-124460">
              <a:lnSpc>
                <a:spcPct val="100000"/>
              </a:lnSpc>
              <a:spcBef>
                <a:spcPts val="6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Save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button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Quick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Access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Toolbar.</a:t>
            </a:r>
            <a:endParaRPr sz="900">
              <a:latin typeface="Arial"/>
              <a:cs typeface="Arial"/>
            </a:endParaRPr>
          </a:p>
          <a:p>
            <a:pPr marL="227965" marR="5080" indent="-13017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If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this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first time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you’ve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attempted to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this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document,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As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 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opens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Backstage.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have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three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options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where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 work: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OneDrive, 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This </a:t>
            </a:r>
            <a:r>
              <a:rPr dirty="0" sz="900" spc="-25">
                <a:solidFill>
                  <a:srgbClr val="231F20"/>
                </a:solidFill>
                <a:latin typeface="Arial"/>
                <a:cs typeface="Arial"/>
              </a:rPr>
              <a:t>PC,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+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Place.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now, you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are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just exploring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command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Quick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Access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Toolbar.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Later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lesson,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learn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using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Save 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command.</a:t>
            </a:r>
            <a:endParaRPr sz="900">
              <a:latin typeface="Arial"/>
              <a:cs typeface="Arial"/>
            </a:endParaRPr>
          </a:p>
          <a:p>
            <a:pPr marL="227965" marR="138430" indent="-128270">
              <a:lnSpc>
                <a:spcPct val="101899"/>
              </a:lnSpc>
              <a:spcBef>
                <a:spcPts val="295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Return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to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Document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icon,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which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circled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left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arrow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located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upper- 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left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corner,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press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45" b="1">
                <a:solidFill>
                  <a:srgbClr val="00AEEF"/>
                </a:solidFill>
                <a:latin typeface="Arial"/>
                <a:cs typeface="Arial"/>
              </a:rPr>
              <a:t>Esc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key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return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screen.</a:t>
            </a:r>
            <a:endParaRPr sz="900">
              <a:latin typeface="Arial"/>
              <a:cs typeface="Arial"/>
            </a:endParaRPr>
          </a:p>
          <a:p>
            <a:pPr marL="227965" marR="117475" indent="-128905">
              <a:lnSpc>
                <a:spcPct val="101899"/>
              </a:lnSpc>
              <a:spcBef>
                <a:spcPts val="30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drop-down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arrow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right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side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Quick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Access Toolbar.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menu 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appears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as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shown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Figure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Arial"/>
                <a:cs typeface="Arial"/>
              </a:rPr>
              <a:t>1-7.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Selecting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one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commands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automatically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places 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command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Quick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Access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Toolbar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moves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Quick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Access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Toolbar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a 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different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location.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09794" y="4418497"/>
            <a:ext cx="3968115" cy="3255010"/>
            <a:chOff x="2209794" y="4418497"/>
            <a:chExt cx="3968115" cy="3255010"/>
          </a:xfrm>
        </p:grpSpPr>
        <p:sp>
          <p:nvSpPr>
            <p:cNvPr id="10" name="object 10"/>
            <p:cNvSpPr/>
            <p:nvPr/>
          </p:nvSpPr>
          <p:spPr>
            <a:xfrm>
              <a:off x="2212969" y="4421657"/>
              <a:ext cx="3961409" cy="32481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12969" y="4421672"/>
              <a:ext cx="3961765" cy="3248660"/>
            </a:xfrm>
            <a:custGeom>
              <a:avLst/>
              <a:gdLst/>
              <a:ahLst/>
              <a:cxnLst/>
              <a:rect l="l" t="t" r="r" b="b"/>
              <a:pathLst>
                <a:path w="3961765" h="3248659">
                  <a:moveTo>
                    <a:pt x="0" y="3248177"/>
                  </a:moveTo>
                  <a:lnTo>
                    <a:pt x="3961409" y="3248177"/>
                  </a:lnTo>
                  <a:lnTo>
                    <a:pt x="3961409" y="0"/>
                  </a:lnTo>
                  <a:lnTo>
                    <a:pt x="0" y="0"/>
                  </a:lnTo>
                  <a:lnTo>
                    <a:pt x="0" y="3248177"/>
                  </a:lnTo>
                  <a:close/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276959" y="5105719"/>
            <a:ext cx="683895" cy="46799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ct val="74100"/>
              </a:lnSpc>
              <a:spcBef>
                <a:spcPts val="380"/>
              </a:spcBef>
            </a:pP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Displays  </a:t>
            </a:r>
            <a:r>
              <a:rPr dirty="0" sz="900" spc="-80" b="1">
                <a:solidFill>
                  <a:srgbClr val="231F20"/>
                </a:solidFill>
                <a:latin typeface="Arial"/>
                <a:cs typeface="Arial"/>
              </a:rPr>
              <a:t>Customize  </a:t>
            </a: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Quick</a:t>
            </a:r>
            <a:r>
              <a:rPr dirty="0" sz="900" spc="-114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Access  </a:t>
            </a:r>
            <a:r>
              <a:rPr dirty="0" sz="900" spc="-75" b="1">
                <a:solidFill>
                  <a:srgbClr val="231F20"/>
                </a:solidFill>
                <a:latin typeface="Arial"/>
                <a:cs typeface="Arial"/>
              </a:rPr>
              <a:t>Toolbar</a:t>
            </a:r>
            <a:r>
              <a:rPr dirty="0" sz="900" spc="-9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95" b="1">
                <a:solidFill>
                  <a:srgbClr val="231F20"/>
                </a:solidFill>
                <a:latin typeface="Arial"/>
                <a:cs typeface="Arial"/>
              </a:rPr>
              <a:t>menu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76959" y="6393540"/>
            <a:ext cx="728980" cy="46799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ct val="74100"/>
              </a:lnSpc>
              <a:spcBef>
                <a:spcPts val="380"/>
              </a:spcBef>
            </a:pPr>
            <a:r>
              <a:rPr dirty="0" sz="900" spc="-75" b="1">
                <a:solidFill>
                  <a:srgbClr val="231F20"/>
                </a:solidFill>
                <a:latin typeface="Arial"/>
                <a:cs typeface="Arial"/>
              </a:rPr>
              <a:t>Checked</a:t>
            </a:r>
            <a:r>
              <a:rPr dirty="0" sz="900" spc="-1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60" b="1">
                <a:solidFill>
                  <a:srgbClr val="231F20"/>
                </a:solidFill>
                <a:latin typeface="Arial"/>
                <a:cs typeface="Arial"/>
              </a:rPr>
              <a:t>items  </a:t>
            </a: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appear </a:t>
            </a:r>
            <a:r>
              <a:rPr dirty="0" sz="900" spc="-50" b="1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-60" b="1">
                <a:solidFill>
                  <a:srgbClr val="231F20"/>
                </a:solidFill>
                <a:latin typeface="Arial"/>
                <a:cs typeface="Arial"/>
              </a:rPr>
              <a:t>the  </a:t>
            </a:r>
            <a:r>
              <a:rPr dirty="0" sz="900" spc="-65" b="1">
                <a:solidFill>
                  <a:srgbClr val="231F20"/>
                </a:solidFill>
                <a:latin typeface="Arial"/>
                <a:cs typeface="Arial"/>
              </a:rPr>
              <a:t>Quick Access  </a:t>
            </a:r>
            <a:r>
              <a:rPr dirty="0" sz="900" spc="-75" b="1">
                <a:solidFill>
                  <a:srgbClr val="231F20"/>
                </a:solidFill>
                <a:latin typeface="Arial"/>
                <a:cs typeface="Arial"/>
              </a:rPr>
              <a:t>Toolbar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37853" y="4601809"/>
            <a:ext cx="2886710" cy="1764664"/>
          </a:xfrm>
          <a:custGeom>
            <a:avLst/>
            <a:gdLst/>
            <a:ahLst/>
            <a:cxnLst/>
            <a:rect l="l" t="t" r="r" b="b"/>
            <a:pathLst>
              <a:path w="2886709" h="1764664">
                <a:moveTo>
                  <a:pt x="278724" y="0"/>
                </a:moveTo>
                <a:lnTo>
                  <a:pt x="2886516" y="476448"/>
                </a:lnTo>
              </a:path>
              <a:path w="2886709" h="1764664">
                <a:moveTo>
                  <a:pt x="0" y="941009"/>
                </a:moveTo>
                <a:lnTo>
                  <a:pt x="2886227" y="1764304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97086" y="7784782"/>
            <a:ext cx="4848225" cy="77470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28600" indent="-128905">
              <a:lnSpc>
                <a:spcPct val="100000"/>
              </a:lnSpc>
              <a:spcBef>
                <a:spcPts val="420"/>
              </a:spcBef>
              <a:buClr>
                <a:srgbClr val="C40C42"/>
              </a:buClr>
              <a:buFont typeface="Arial"/>
              <a:buAutoNum type="arabicPeriod" startAt="5"/>
              <a:tabLst>
                <a:tab pos="229235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 b="1">
                <a:solidFill>
                  <a:srgbClr val="00AEEF"/>
                </a:solidFill>
                <a:latin typeface="Arial"/>
                <a:cs typeface="Arial"/>
              </a:rPr>
              <a:t>Show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Below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the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Ribbon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Notice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toolbar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moved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below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Ribbon.</a:t>
            </a:r>
            <a:endParaRPr sz="900">
              <a:latin typeface="Arial"/>
              <a:cs typeface="Arial"/>
            </a:endParaRPr>
          </a:p>
          <a:p>
            <a:pPr marL="228600" indent="-129539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5"/>
              <a:tabLst>
                <a:tab pos="229235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drop-down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arrow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right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side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Quick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Access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Toolbar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again.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endParaRPr sz="9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20"/>
              </a:spcBef>
            </a:pPr>
            <a:r>
              <a:rPr dirty="0" sz="900" spc="30" b="1">
                <a:solidFill>
                  <a:srgbClr val="00AEEF"/>
                </a:solidFill>
                <a:latin typeface="Arial"/>
                <a:cs typeface="Arial"/>
              </a:rPr>
              <a:t>Show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Above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the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Ribbon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return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toolbar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its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original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position.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LEAVE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793" y="4627885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 h="0">
                <a:moveTo>
                  <a:pt x="0" y="0"/>
                </a:moveTo>
                <a:lnTo>
                  <a:pt x="514159" y="0"/>
                </a:lnTo>
              </a:path>
            </a:pathLst>
          </a:custGeom>
          <a:ln w="6349">
            <a:solidFill>
              <a:srgbClr val="8082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73093" y="4393567"/>
            <a:ext cx="1333500" cy="5461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900" spc="-15" b="1">
                <a:solidFill>
                  <a:srgbClr val="007DC5"/>
                </a:solidFill>
                <a:latin typeface="Trebuchet MS"/>
                <a:cs typeface="Trebuchet MS"/>
              </a:rPr>
              <a:t>Figure</a:t>
            </a:r>
            <a:r>
              <a:rPr dirty="0" sz="900" spc="-45" b="1">
                <a:solidFill>
                  <a:srgbClr val="007DC5"/>
                </a:solidFill>
                <a:latin typeface="Trebuchet MS"/>
                <a:cs typeface="Trebuchet MS"/>
              </a:rPr>
              <a:t> </a:t>
            </a:r>
            <a:r>
              <a:rPr dirty="0" sz="900" spc="-65" b="1">
                <a:solidFill>
                  <a:srgbClr val="007DC5"/>
                </a:solidFill>
                <a:latin typeface="Trebuchet MS"/>
                <a:cs typeface="Trebuchet MS"/>
              </a:rPr>
              <a:t>1-7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01899"/>
              </a:lnSpc>
              <a:spcBef>
                <a:spcPts val="400"/>
              </a:spcBef>
            </a:pP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Customizing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dirty="0" sz="900" spc="-65">
                <a:solidFill>
                  <a:srgbClr val="231F20"/>
                </a:solidFill>
                <a:latin typeface="Trebuchet MS"/>
                <a:cs typeface="Trebuchet MS"/>
              </a:rPr>
              <a:t>Quick </a:t>
            </a:r>
            <a:r>
              <a:rPr dirty="0" sz="900" spc="-60">
                <a:solidFill>
                  <a:srgbClr val="231F20"/>
                </a:solidFill>
                <a:latin typeface="Trebuchet MS"/>
                <a:cs typeface="Trebuchet MS"/>
              </a:rPr>
              <a:t>Access  </a:t>
            </a:r>
            <a:r>
              <a:rPr dirty="0" sz="900" spc="-75">
                <a:solidFill>
                  <a:srgbClr val="231F20"/>
                </a:solidFill>
                <a:latin typeface="Trebuchet MS"/>
                <a:cs typeface="Trebuchet MS"/>
              </a:rPr>
              <a:t>Toolbar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145" y="387353"/>
            <a:ext cx="4819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0" b="1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dirty="0" sz="1000" spc="-95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70" b="1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150"/>
            <a:ext cx="847725" cy="533400"/>
          </a:xfrm>
          <a:custGeom>
            <a:avLst/>
            <a:gdLst/>
            <a:ahLst/>
            <a:cxnLst/>
            <a:rect l="l" t="t" r="r" b="b"/>
            <a:pathLst>
              <a:path w="847725" h="533400">
                <a:moveTo>
                  <a:pt x="847337" y="0"/>
                </a:moveTo>
                <a:lnTo>
                  <a:pt x="0" y="0"/>
                </a:lnTo>
                <a:lnTo>
                  <a:pt x="0" y="533399"/>
                </a:lnTo>
                <a:lnTo>
                  <a:pt x="847337" y="533399"/>
                </a:lnTo>
                <a:lnTo>
                  <a:pt x="847337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3393" y="379416"/>
            <a:ext cx="869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7644" y="2985363"/>
            <a:ext cx="1480820" cy="0"/>
          </a:xfrm>
          <a:custGeom>
            <a:avLst/>
            <a:gdLst/>
            <a:ahLst/>
            <a:cxnLst/>
            <a:rect l="l" t="t" r="r" b="b"/>
            <a:pathLst>
              <a:path w="1480820" h="0">
                <a:moveTo>
                  <a:pt x="0" y="0"/>
                </a:moveTo>
                <a:lnTo>
                  <a:pt x="1480474" y="0"/>
                </a:lnTo>
              </a:path>
            </a:pathLst>
          </a:custGeom>
          <a:ln w="101599">
            <a:solidFill>
              <a:srgbClr val="FFF2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57400" y="5836508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44699" y="656187"/>
            <a:ext cx="5055870" cy="31686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40"/>
              </a:spcBef>
            </a:pPr>
            <a:r>
              <a:rPr dirty="0" sz="1200" spc="40">
                <a:solidFill>
                  <a:srgbClr val="F58232"/>
                </a:solidFill>
                <a:latin typeface="Arial"/>
                <a:cs typeface="Arial"/>
              </a:rPr>
              <a:t>CREATING </a:t>
            </a:r>
            <a:r>
              <a:rPr dirty="0" sz="1200" spc="65">
                <a:solidFill>
                  <a:srgbClr val="F58232"/>
                </a:solidFill>
                <a:latin typeface="Arial"/>
                <a:cs typeface="Arial"/>
              </a:rPr>
              <a:t>A</a:t>
            </a:r>
            <a:r>
              <a:rPr dirty="0" sz="1200" spc="85">
                <a:solidFill>
                  <a:srgbClr val="F58232"/>
                </a:solidFill>
                <a:latin typeface="Arial"/>
                <a:cs typeface="Arial"/>
              </a:rPr>
              <a:t> </a:t>
            </a:r>
            <a:r>
              <a:rPr dirty="0" sz="1200" spc="60">
                <a:solidFill>
                  <a:srgbClr val="F58232"/>
                </a:solidFill>
                <a:latin typeface="Arial"/>
                <a:cs typeface="Arial"/>
              </a:rPr>
              <a:t>DOCUMENT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create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blank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page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template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already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formatted.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When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start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typing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text at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insertion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point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blank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begun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create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document. </a:t>
            </a:r>
            <a:r>
              <a:rPr dirty="0" sz="1050" spc="-7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type,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inserts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text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left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insertion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point and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uses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pro-  </a:t>
            </a:r>
            <a:r>
              <a:rPr dirty="0" sz="1050" spc="-55">
                <a:solidFill>
                  <a:srgbClr val="231F20"/>
                </a:solidFill>
                <a:latin typeface="Times New Roman"/>
                <a:cs typeface="Times New Roman"/>
              </a:rPr>
              <a:t>gram’s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defaults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margins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line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spacing.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margin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defaults are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set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one-inch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top,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bottom, 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left,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right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margins;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line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spacing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set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1.08;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the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spacing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each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paragraph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set 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8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points.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also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number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tools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automatic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features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make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creating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easier,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including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nonprinting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characters,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AutoComplete,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</a:t>
            </a:r>
            <a:r>
              <a:rPr dirty="0" sz="1050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Wrap.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715">
              <a:lnSpc>
                <a:spcPts val="1200"/>
              </a:lnSpc>
            </a:pP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Later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chapter,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learn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create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new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selecting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diRerent line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spacing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margin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settings.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10"/>
              </a:spcBef>
            </a:pP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Displaying </a:t>
            </a:r>
            <a:r>
              <a:rPr dirty="0" sz="1200" spc="5">
                <a:solidFill>
                  <a:srgbClr val="007DC5"/>
                </a:solidFill>
                <a:latin typeface="Arial"/>
                <a:cs typeface="Arial"/>
              </a:rPr>
              <a:t>Nonprinting</a:t>
            </a:r>
            <a:r>
              <a:rPr dirty="0" sz="1200">
                <a:solidFill>
                  <a:srgbClr val="007DC5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Characters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created, Word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inserts </a:t>
            </a:r>
            <a:r>
              <a:rPr dirty="0" sz="1050" spc="10" b="1">
                <a:solidFill>
                  <a:srgbClr val="231F20"/>
                </a:solidFill>
                <a:latin typeface="Arial"/>
                <a:cs typeface="Arial"/>
              </a:rPr>
              <a:t>nonprinting </a:t>
            </a:r>
            <a:r>
              <a:rPr dirty="0" sz="1050" spc="-5" b="1">
                <a:solidFill>
                  <a:srgbClr val="231F20"/>
                </a:solidFill>
                <a:latin typeface="Arial"/>
                <a:cs typeface="Arial"/>
              </a:rPr>
              <a:t>characters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which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symbols for 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certain formatting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commands,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such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paragraphs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( </a:t>
            </a:r>
            <a:r>
              <a:rPr dirty="0" sz="1050" spc="45">
                <a:solidFill>
                  <a:srgbClr val="231F20"/>
                </a:solidFill>
                <a:latin typeface="Times New Roman"/>
                <a:cs typeface="Times New Roman"/>
              </a:rPr>
              <a:t>¶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),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indents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tabs ( </a:t>
            </a:r>
            <a:r>
              <a:rPr dirty="0" sz="1050" spc="-15">
                <a:solidFill>
                  <a:srgbClr val="231F20"/>
                </a:solidFill>
                <a:latin typeface="Arial"/>
                <a:cs typeface="Arial"/>
              </a:rPr>
              <a:t>→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),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spaces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( </a:t>
            </a:r>
            <a:r>
              <a:rPr dirty="0" sz="1050" spc="35">
                <a:solidFill>
                  <a:srgbClr val="231F20"/>
                </a:solidFill>
                <a:latin typeface="Times New Roman"/>
                <a:cs typeface="Times New Roman"/>
              </a:rPr>
              <a:t>•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) 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between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words.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These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symbols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help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create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edit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document.</a:t>
            </a:r>
            <a:r>
              <a:rPr dirty="0" sz="1050" spc="-1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default,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these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sym-  bols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hidden.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display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them,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click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Show/Hide ( </a:t>
            </a:r>
            <a:r>
              <a:rPr dirty="0" sz="1050" spc="45">
                <a:solidFill>
                  <a:srgbClr val="231F20"/>
                </a:solidFill>
                <a:latin typeface="Times New Roman"/>
                <a:cs typeface="Times New Roman"/>
              </a:rPr>
              <a:t>¶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dirty="0" sz="1050" spc="10">
                <a:solidFill>
                  <a:srgbClr val="231F20"/>
                </a:solidFill>
                <a:latin typeface="Times New Roman"/>
                <a:cs typeface="Times New Roman"/>
              </a:rPr>
              <a:t>button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Paragraph group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Home tab.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print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your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document,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these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hidden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symbols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appear.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exercise, 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learn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display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nonprinting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characters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1050" spc="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Word.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393" y="4191868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spc="-5" b="1">
                <a:solidFill>
                  <a:srgbClr val="231F20"/>
                </a:solidFill>
                <a:latin typeface="Arial"/>
                <a:cs typeface="Arial"/>
              </a:rPr>
              <a:t>Display </a:t>
            </a:r>
            <a:r>
              <a:rPr dirty="0" sz="1100" spc="15" b="1">
                <a:solidFill>
                  <a:srgbClr val="231F20"/>
                </a:solidFill>
                <a:latin typeface="Arial"/>
                <a:cs typeface="Arial"/>
              </a:rPr>
              <a:t>Nonprinting</a:t>
            </a:r>
            <a:r>
              <a:rPr dirty="0" sz="1100" spc="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231F20"/>
                </a:solidFill>
                <a:latin typeface="Arial"/>
                <a:cs typeface="Arial"/>
              </a:rPr>
              <a:t>Characters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4699" y="4468725"/>
            <a:ext cx="5055870" cy="256921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from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previous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 marL="227965" marR="46990" indent="-124460">
              <a:lnSpc>
                <a:spcPct val="101899"/>
              </a:lnSpc>
              <a:spcBef>
                <a:spcPts val="60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Home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tab,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Paragraph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group,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 b="1">
                <a:solidFill>
                  <a:srgbClr val="00AEEF"/>
                </a:solidFill>
                <a:latin typeface="Arial"/>
                <a:cs typeface="Arial"/>
              </a:rPr>
              <a:t>Show/Hide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(¶)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button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display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nonprinting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characters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-13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document.</a:t>
            </a:r>
            <a:endParaRPr sz="900">
              <a:latin typeface="Arial"/>
              <a:cs typeface="Arial"/>
            </a:endParaRPr>
          </a:p>
          <a:p>
            <a:pPr marL="228600" indent="-13017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Click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 b="1">
                <a:solidFill>
                  <a:srgbClr val="00AEEF"/>
                </a:solidFill>
                <a:latin typeface="Arial"/>
                <a:cs typeface="Arial"/>
              </a:rPr>
              <a:t>Show/Hide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(¶)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button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again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hide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nonprinting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characters.</a:t>
            </a:r>
            <a:endParaRPr sz="900">
              <a:latin typeface="Arial"/>
              <a:cs typeface="Arial"/>
            </a:endParaRPr>
          </a:p>
          <a:p>
            <a:pPr marL="227965" marR="193040" indent="-128270">
              <a:lnSpc>
                <a:spcPct val="101899"/>
              </a:lnSpc>
              <a:spcBef>
                <a:spcPts val="295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Press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Ctrl+Shift+*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once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again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display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nonprinting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characters.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This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time,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leave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Show/Hide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on.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LEAVE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7DC5"/>
                </a:solidFill>
                <a:latin typeface="Arial"/>
                <a:cs typeface="Arial"/>
              </a:rPr>
              <a:t>Hiding </a:t>
            </a:r>
            <a:r>
              <a:rPr dirty="0" sz="1200" spc="-10">
                <a:solidFill>
                  <a:srgbClr val="007DC5"/>
                </a:solidFill>
                <a:latin typeface="Arial"/>
                <a:cs typeface="Arial"/>
              </a:rPr>
              <a:t>White</a:t>
            </a:r>
            <a:r>
              <a:rPr dirty="0" sz="1200" spc="-5">
                <a:solidFill>
                  <a:srgbClr val="007DC5"/>
                </a:solidFill>
                <a:latin typeface="Arial"/>
                <a:cs typeface="Arial"/>
              </a:rPr>
              <a:t> Space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40" b="1">
                <a:solidFill>
                  <a:srgbClr val="231F20"/>
                </a:solidFill>
                <a:latin typeface="Arial"/>
                <a:cs typeface="Arial"/>
              </a:rPr>
              <a:t>white </a:t>
            </a:r>
            <a:r>
              <a:rPr dirty="0" sz="1050" spc="-15" b="1">
                <a:solidFill>
                  <a:srgbClr val="231F20"/>
                </a:solidFill>
                <a:latin typeface="Arial"/>
                <a:cs typeface="Arial"/>
              </a:rPr>
              <a:t>space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space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between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pages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document.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appears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a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gray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area 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between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bottom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each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page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the top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next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one. </a:t>
            </a: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default,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white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space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appears 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Print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Layout 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view. </a:t>
            </a:r>
            <a:r>
              <a:rPr dirty="0" sz="1050" spc="-8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change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0">
                <a:solidFill>
                  <a:srgbClr val="231F20"/>
                </a:solidFill>
                <a:latin typeface="Times New Roman"/>
                <a:cs typeface="Times New Roman"/>
              </a:rPr>
              <a:t>view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reduce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amount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gray 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appearing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double-clicking between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pages.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exercise,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learn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hide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unhide  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white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space.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393" y="7404963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spc="5" b="1">
                <a:solidFill>
                  <a:srgbClr val="231F20"/>
                </a:solidFill>
                <a:latin typeface="Arial"/>
                <a:cs typeface="Arial"/>
              </a:rPr>
              <a:t>Hide </a:t>
            </a:r>
            <a:r>
              <a:rPr dirty="0" sz="1100" spc="25" b="1">
                <a:solidFill>
                  <a:srgbClr val="231F20"/>
                </a:solidFill>
                <a:latin typeface="Arial"/>
                <a:cs typeface="Arial"/>
              </a:rPr>
              <a:t>White</a:t>
            </a:r>
            <a:r>
              <a:rPr dirty="0" sz="11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231F20"/>
                </a:solidFill>
                <a:latin typeface="Arial"/>
                <a:cs typeface="Arial"/>
              </a:rPr>
              <a:t>Space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4699" y="7681824"/>
            <a:ext cx="4938395" cy="8763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from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previous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 marL="227965" marR="5080" indent="-124460">
              <a:lnSpc>
                <a:spcPct val="101899"/>
              </a:lnSpc>
              <a:spcBef>
                <a:spcPts val="600"/>
              </a:spcBef>
            </a:pPr>
            <a:r>
              <a:rPr dirty="0" sz="900" spc="-15" b="1">
                <a:solidFill>
                  <a:srgbClr val="C40C42"/>
                </a:solidFill>
                <a:latin typeface="Arial"/>
                <a:cs typeface="Arial"/>
              </a:rPr>
              <a:t>1.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Make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sure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your insertion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point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at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beginning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document.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Place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mouse 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below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Ribbon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until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see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ScreenTip </a:t>
            </a:r>
            <a:r>
              <a:rPr dirty="0" sz="900" spc="35" i="1">
                <a:solidFill>
                  <a:srgbClr val="231F20"/>
                </a:solidFill>
                <a:latin typeface="Arial"/>
                <a:cs typeface="Arial"/>
              </a:rPr>
              <a:t>Double-click </a:t>
            </a:r>
            <a:r>
              <a:rPr dirty="0" sz="900" spc="50" i="1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dirty="0" sz="900" spc="40" i="1">
                <a:solidFill>
                  <a:srgbClr val="231F20"/>
                </a:solidFill>
                <a:latin typeface="Arial"/>
                <a:cs typeface="Arial"/>
              </a:rPr>
              <a:t>hide </a:t>
            </a:r>
            <a:r>
              <a:rPr dirty="0" sz="900" spc="50" i="1">
                <a:solidFill>
                  <a:srgbClr val="231F20"/>
                </a:solidFill>
                <a:latin typeface="Arial"/>
                <a:cs typeface="Arial"/>
              </a:rPr>
              <a:t>white </a:t>
            </a:r>
            <a:r>
              <a:rPr dirty="0" sz="900" spc="20" i="1">
                <a:solidFill>
                  <a:srgbClr val="231F20"/>
                </a:solidFill>
                <a:latin typeface="Arial"/>
                <a:cs typeface="Arial"/>
              </a:rPr>
              <a:t>space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 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double-click.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Notice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gray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border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line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representing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white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 space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becoming 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thinner.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793" y="587380"/>
            <a:ext cx="6236970" cy="0"/>
          </a:xfrm>
          <a:custGeom>
            <a:avLst/>
            <a:gdLst/>
            <a:ahLst/>
            <a:cxnLst/>
            <a:rect l="l" t="t" r="r" b="b"/>
            <a:pathLst>
              <a:path w="6236970" h="0">
                <a:moveTo>
                  <a:pt x="0" y="0"/>
                </a:moveTo>
                <a:lnTo>
                  <a:pt x="6236975" y="0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15137" y="387353"/>
            <a:ext cx="11112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 b="1">
                <a:solidFill>
                  <a:srgbClr val="231F20"/>
                </a:solidFill>
                <a:latin typeface="Trebuchet MS"/>
                <a:cs typeface="Trebuchet MS"/>
              </a:rPr>
              <a:t>Understanding</a:t>
            </a:r>
            <a:r>
              <a:rPr dirty="0" sz="1000" spc="-150" b="1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1000" spc="-65" b="1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2769" y="57150"/>
            <a:ext cx="849630" cy="533400"/>
          </a:xfrm>
          <a:custGeom>
            <a:avLst/>
            <a:gdLst/>
            <a:ahLst/>
            <a:cxnLst/>
            <a:rect l="l" t="t" r="r" b="b"/>
            <a:pathLst>
              <a:path w="849629" h="533400">
                <a:moveTo>
                  <a:pt x="849629" y="0"/>
                </a:moveTo>
                <a:lnTo>
                  <a:pt x="0" y="0"/>
                </a:lnTo>
                <a:lnTo>
                  <a:pt x="0" y="533399"/>
                </a:lnTo>
                <a:lnTo>
                  <a:pt x="849629" y="533399"/>
                </a:lnTo>
                <a:lnTo>
                  <a:pt x="849629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63572" y="378781"/>
            <a:ext cx="869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1276563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199" y="0"/>
                </a:lnTo>
              </a:path>
            </a:pathLst>
          </a:custGeom>
          <a:ln w="12699">
            <a:solidFill>
              <a:srgbClr val="FFEA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97099" y="698707"/>
            <a:ext cx="5055235" cy="31508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27965" marR="289560" indent="-130175">
              <a:lnSpc>
                <a:spcPct val="101899"/>
              </a:lnSpc>
              <a:spcBef>
                <a:spcPts val="80"/>
              </a:spcBef>
            </a:pPr>
            <a:r>
              <a:rPr dirty="0" sz="900" spc="10" b="1">
                <a:solidFill>
                  <a:srgbClr val="C40C42"/>
                </a:solidFill>
                <a:latin typeface="Arial"/>
                <a:cs typeface="Arial"/>
              </a:rPr>
              <a:t>2.</a:t>
            </a:r>
            <a:r>
              <a:rPr dirty="0" sz="900" spc="5" b="1">
                <a:solidFill>
                  <a:srgbClr val="C40C42"/>
                </a:solidFill>
                <a:latin typeface="Arial"/>
                <a:cs typeface="Arial"/>
              </a:rPr>
              <a:t>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Place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mouse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over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gray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border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line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until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see </a:t>
            </a:r>
            <a:r>
              <a:rPr dirty="0" sz="900" spc="80">
                <a:solidFill>
                  <a:srgbClr val="231F20"/>
                </a:solidFill>
                <a:latin typeface="Arial"/>
                <a:cs typeface="Arial"/>
              </a:rPr>
              <a:t>two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arrows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again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then 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double-click.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This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reveals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white</a:t>
            </a:r>
            <a:r>
              <a:rPr dirty="0" sz="900" spc="-12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space.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PAUSE.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231F20"/>
                </a:solidFill>
                <a:latin typeface="Arial"/>
                <a:cs typeface="Arial"/>
              </a:rPr>
              <a:t>LEAVE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next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5">
                <a:solidFill>
                  <a:srgbClr val="007DC5"/>
                </a:solidFill>
                <a:latin typeface="Arial"/>
                <a:cs typeface="Arial"/>
              </a:rPr>
              <a:t>Entering </a:t>
            </a:r>
            <a:r>
              <a:rPr dirty="0" sz="1200" spc="5">
                <a:solidFill>
                  <a:srgbClr val="007DC5"/>
                </a:solidFill>
                <a:latin typeface="Arial"/>
                <a:cs typeface="Arial"/>
              </a:rPr>
              <a:t>Document</a:t>
            </a:r>
            <a:r>
              <a:rPr dirty="0" sz="1200" spc="10">
                <a:solidFill>
                  <a:srgbClr val="007DC5"/>
                </a:solidFill>
                <a:latin typeface="Arial"/>
                <a:cs typeface="Arial"/>
              </a:rPr>
              <a:t> </a:t>
            </a:r>
            <a:r>
              <a:rPr dirty="0" sz="1200" spc="-30">
                <a:solidFill>
                  <a:srgbClr val="007DC5"/>
                </a:solidFill>
                <a:latin typeface="Arial"/>
                <a:cs typeface="Arial"/>
              </a:rPr>
              <a:t>Text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00"/>
              </a:lnSpc>
              <a:spcBef>
                <a:spcPts val="300"/>
              </a:spcBef>
            </a:pP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Entering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text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easy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Word.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Word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sets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default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margins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line-spacing measure- 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ments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newly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created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10" b="1">
                <a:solidFill>
                  <a:srgbClr val="231F20"/>
                </a:solidFill>
                <a:latin typeface="Arial"/>
                <a:cs typeface="Arial"/>
              </a:rPr>
              <a:t>Word </a:t>
            </a:r>
            <a:r>
              <a:rPr dirty="0" sz="1050" spc="15" b="1">
                <a:solidFill>
                  <a:srgbClr val="231F20"/>
                </a:solidFill>
                <a:latin typeface="Arial"/>
                <a:cs typeface="Arial"/>
              </a:rPr>
              <a:t>Wrap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automatically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wraps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text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next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line 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reaches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right margin.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separate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paragraphs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create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blank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lines,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press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Enter.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this 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lesson,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create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letter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using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Block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Style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format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mixed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punctuation. </a:t>
            </a:r>
            <a:r>
              <a:rPr dirty="0" sz="1050" spc="-55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sure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type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text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exactly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shown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steps </a:t>
            </a:r>
            <a:r>
              <a:rPr dirty="0" sz="1050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follow—in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later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lesson,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you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learn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format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 document.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200"/>
              </a:lnSpc>
              <a:spcBef>
                <a:spcPts val="5"/>
              </a:spcBef>
            </a:pP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sending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professional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correspondence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customers,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good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business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practice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ensure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document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acceptable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format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error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free.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Block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Style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letter format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open 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mixed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punctuation and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common </a:t>
            </a:r>
            <a:r>
              <a:rPr dirty="0" sz="1050" spc="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many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business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documents. </a:t>
            </a:r>
            <a:r>
              <a:rPr dirty="0" sz="1050" spc="-15" b="1">
                <a:solidFill>
                  <a:srgbClr val="231F20"/>
                </a:solidFill>
                <a:latin typeface="Arial"/>
                <a:cs typeface="Arial"/>
              </a:rPr>
              <a:t>Block </a:t>
            </a:r>
            <a:r>
              <a:rPr dirty="0" sz="1050" spc="20" b="1">
                <a:solidFill>
                  <a:srgbClr val="231F20"/>
                </a:solidFill>
                <a:latin typeface="Arial"/>
                <a:cs typeface="Arial"/>
              </a:rPr>
              <a:t>Style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format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aligns 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text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along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left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margin, including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date,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inside address,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salutation,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body </a:t>
            </a:r>
            <a:r>
              <a:rPr dirty="0" sz="1050" spc="-4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letter,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clos-  </a:t>
            </a: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ing,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signature. </a:t>
            </a:r>
            <a:r>
              <a:rPr dirty="0" sz="1050" spc="10" b="1">
                <a:solidFill>
                  <a:srgbClr val="231F20"/>
                </a:solidFill>
                <a:latin typeface="Arial"/>
                <a:cs typeface="Arial"/>
              </a:rPr>
              <a:t>Open punctuation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requires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no punctuation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salutation </a:t>
            </a:r>
            <a:r>
              <a:rPr dirty="0" sz="1050" spc="-2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closing, </a:t>
            </a:r>
            <a:r>
              <a:rPr dirty="0" sz="1050" spc="-35">
                <a:solidFill>
                  <a:srgbClr val="231F20"/>
                </a:solidFill>
                <a:latin typeface="Times New Roman"/>
                <a:cs typeface="Times New Roman"/>
              </a:rPr>
              <a:t>whereas </a:t>
            </a:r>
            <a:r>
              <a:rPr dirty="0" sz="1050" spc="15" b="1">
                <a:solidFill>
                  <a:srgbClr val="231F20"/>
                </a:solidFill>
                <a:latin typeface="Arial"/>
                <a:cs typeface="Arial"/>
              </a:rPr>
              <a:t>mixed </a:t>
            </a:r>
            <a:r>
              <a:rPr dirty="0" sz="1050" spc="10" b="1">
                <a:solidFill>
                  <a:srgbClr val="231F20"/>
                </a:solidFill>
                <a:latin typeface="Arial"/>
                <a:cs typeface="Arial"/>
              </a:rPr>
              <a:t>punctuation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requires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25">
                <a:solidFill>
                  <a:srgbClr val="231F20"/>
                </a:solidFill>
                <a:latin typeface="Times New Roman"/>
                <a:cs typeface="Times New Roman"/>
              </a:rPr>
              <a:t>colon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salutation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1050" spc="-4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1050" spc="-15">
                <a:solidFill>
                  <a:srgbClr val="231F20"/>
                </a:solidFill>
                <a:latin typeface="Times New Roman"/>
                <a:cs typeface="Times New Roman"/>
              </a:rPr>
              <a:t>comma after  </a:t>
            </a:r>
            <a:r>
              <a:rPr dirty="0" sz="105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closing.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793" y="4216603"/>
            <a:ext cx="6553200" cy="266700"/>
          </a:xfrm>
          <a:prstGeom prst="rect">
            <a:avLst/>
          </a:prstGeom>
          <a:solidFill>
            <a:srgbClr val="FFEA77"/>
          </a:solidFill>
        </p:spPr>
        <p:txBody>
          <a:bodyPr wrap="square" lIns="0" tIns="508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400"/>
              </a:spcBef>
              <a:tabLst>
                <a:tab pos="1523365" algn="l"/>
              </a:tabLst>
            </a:pP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5" b="1">
                <a:solidFill>
                  <a:srgbClr val="C40C42"/>
                </a:solidFill>
                <a:latin typeface="Verdana"/>
                <a:cs typeface="Verdana"/>
              </a:rPr>
              <a:t>BY</a:t>
            </a:r>
            <a:r>
              <a:rPr dirty="0" sz="1000" spc="35" b="1">
                <a:solidFill>
                  <a:srgbClr val="C40C42"/>
                </a:solidFill>
                <a:latin typeface="Verdana"/>
                <a:cs typeface="Verdana"/>
              </a:rPr>
              <a:t> </a:t>
            </a:r>
            <a:r>
              <a:rPr dirty="0" sz="1000" spc="25" b="1">
                <a:solidFill>
                  <a:srgbClr val="C40C42"/>
                </a:solidFill>
                <a:latin typeface="Verdana"/>
                <a:cs typeface="Verdana"/>
              </a:rPr>
              <a:t>STEP	</a:t>
            </a:r>
            <a:r>
              <a:rPr dirty="0" sz="1100" spc="5" b="1">
                <a:solidFill>
                  <a:srgbClr val="231F20"/>
                </a:solidFill>
                <a:latin typeface="Arial"/>
                <a:cs typeface="Arial"/>
              </a:rPr>
              <a:t>Enter </a:t>
            </a:r>
            <a:r>
              <a:rPr dirty="0" sz="1100" spc="10" b="1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11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231F20"/>
                </a:solidFill>
                <a:latin typeface="Arial"/>
                <a:cs typeface="Arial"/>
              </a:rPr>
              <a:t>Text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7099" y="4493465"/>
            <a:ext cx="5025390" cy="44958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USE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document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that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open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5">
                <a:solidFill>
                  <a:srgbClr val="231F20"/>
                </a:solidFill>
                <a:latin typeface="Arial"/>
                <a:cs typeface="Arial"/>
              </a:rPr>
              <a:t>from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>
                <a:solidFill>
                  <a:srgbClr val="231F20"/>
                </a:solidFill>
                <a:latin typeface="Arial"/>
                <a:cs typeface="Arial"/>
              </a:rPr>
              <a:t>previous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exercise.</a:t>
            </a:r>
            <a:endParaRPr sz="900">
              <a:latin typeface="Arial"/>
              <a:cs typeface="Arial"/>
            </a:endParaRPr>
          </a:p>
          <a:p>
            <a:pPr marL="228600" indent="-124460">
              <a:lnSpc>
                <a:spcPct val="100000"/>
              </a:lnSpc>
              <a:spcBef>
                <a:spcPts val="6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insertion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5">
                <a:solidFill>
                  <a:srgbClr val="231F20"/>
                </a:solidFill>
                <a:latin typeface="Arial"/>
                <a:cs typeface="Arial"/>
              </a:rPr>
              <a:t>point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should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be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positioned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top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page.</a:t>
            </a:r>
            <a:endParaRPr sz="900">
              <a:latin typeface="Arial"/>
              <a:cs typeface="Arial"/>
            </a:endParaRPr>
          </a:p>
          <a:p>
            <a:pPr marL="228600" indent="-13017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month,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day,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year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today’s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date.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Press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twice.</a:t>
            </a:r>
            <a:endParaRPr sz="900">
              <a:latin typeface="Arial"/>
              <a:cs typeface="Arial"/>
            </a:endParaRPr>
          </a:p>
          <a:p>
            <a:pPr marL="228600" indent="-12827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Type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delivery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address 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dirty="0" sz="900" spc="-13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shown: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Ms. </a:t>
            </a:r>
            <a:r>
              <a:rPr dirty="0" sz="900" spc="30" b="1">
                <a:solidFill>
                  <a:srgbClr val="00AEEF"/>
                </a:solidFill>
                <a:latin typeface="Arial"/>
                <a:cs typeface="Arial"/>
              </a:rPr>
              <a:t>Miriam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Lockhart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(Press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spc="-8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once.)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764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Crimson Avenue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(Press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spc="-5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once.)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Boston, </a:t>
            </a:r>
            <a:r>
              <a:rPr dirty="0" sz="900" spc="55" b="1">
                <a:solidFill>
                  <a:srgbClr val="00AEEF"/>
                </a:solidFill>
                <a:latin typeface="Arial"/>
                <a:cs typeface="Arial"/>
              </a:rPr>
              <a:t>MA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02136 </a:t>
            </a:r>
            <a:r>
              <a:rPr dirty="0" sz="900" spc="5">
                <a:solidFill>
                  <a:srgbClr val="231F20"/>
                </a:solidFill>
                <a:latin typeface="Arial"/>
                <a:cs typeface="Arial"/>
              </a:rPr>
              <a:t>(Press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spc="-6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twice.)</a:t>
            </a:r>
            <a:endParaRPr sz="900">
              <a:latin typeface="Arial"/>
              <a:cs typeface="Arial"/>
            </a:endParaRPr>
          </a:p>
          <a:p>
            <a:pPr marL="228600" indent="-128905">
              <a:lnSpc>
                <a:spcPct val="100000"/>
              </a:lnSpc>
              <a:spcBef>
                <a:spcPts val="620"/>
              </a:spcBef>
              <a:buClr>
                <a:srgbClr val="C40C42"/>
              </a:buClr>
              <a:buFont typeface="Arial"/>
              <a:buAutoNum type="arabicPeriod" startAt="4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Type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Dear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Ms.</a:t>
            </a:r>
            <a:r>
              <a:rPr dirty="0" sz="900" spc="-2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Lockhart:</a:t>
            </a:r>
            <a:endParaRPr sz="900">
              <a:latin typeface="Arial"/>
              <a:cs typeface="Arial"/>
            </a:endParaRPr>
          </a:p>
          <a:p>
            <a:pPr marL="228600" indent="-128270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4"/>
              <a:tabLst>
                <a:tab pos="228600" algn="l"/>
              </a:tabLst>
            </a:pP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Press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Enter</a:t>
            </a:r>
            <a:r>
              <a:rPr dirty="0" sz="9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once.</a:t>
            </a:r>
            <a:endParaRPr sz="900">
              <a:latin typeface="Arial"/>
              <a:cs typeface="Arial"/>
            </a:endParaRPr>
          </a:p>
          <a:p>
            <a:pPr marL="228600" indent="-12890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4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60">
                <a:solidFill>
                  <a:srgbClr val="231F20"/>
                </a:solidFill>
                <a:latin typeface="Arial"/>
                <a:cs typeface="Arial"/>
              </a:rPr>
              <a:t>following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text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press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30">
                <a:solidFill>
                  <a:srgbClr val="231F20"/>
                </a:solidFill>
                <a:latin typeface="Arial"/>
                <a:cs typeface="Arial"/>
              </a:rPr>
              <a:t>once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after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20">
                <a:solidFill>
                  <a:srgbClr val="231F20"/>
                </a:solidFill>
                <a:latin typeface="Arial"/>
                <a:cs typeface="Arial"/>
              </a:rPr>
              <a:t>each</a:t>
            </a:r>
            <a:r>
              <a:rPr dirty="0" sz="9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5">
                <a:solidFill>
                  <a:srgbClr val="231F20"/>
                </a:solidFill>
                <a:latin typeface="Arial"/>
                <a:cs typeface="Arial"/>
              </a:rPr>
              <a:t>paragraph.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0C42"/>
              </a:buClr>
              <a:buFont typeface="Arial"/>
              <a:buAutoNum type="arabicPeriod" startAt="4"/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000"/>
              </a:lnSpc>
            </a:pP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We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are pleased </a:t>
            </a:r>
            <a:r>
              <a:rPr dirty="0" sz="900" spc="35" b="1">
                <a:solidFill>
                  <a:srgbClr val="00AEEF"/>
                </a:solidFill>
                <a:latin typeface="Arial"/>
                <a:cs typeface="Arial"/>
              </a:rPr>
              <a:t>that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you have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chosen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to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list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your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home </a:t>
            </a:r>
            <a:r>
              <a:rPr dirty="0" sz="900" spc="45" b="1">
                <a:solidFill>
                  <a:srgbClr val="00AEEF"/>
                </a:solidFill>
                <a:latin typeface="Arial"/>
                <a:cs typeface="Arial"/>
              </a:rPr>
              <a:t>with </a:t>
            </a:r>
            <a:r>
              <a:rPr dirty="0" sz="900" spc="-20" b="1">
                <a:solidFill>
                  <a:srgbClr val="00AEEF"/>
                </a:solidFill>
                <a:latin typeface="Arial"/>
                <a:cs typeface="Arial"/>
              </a:rPr>
              <a:t>Tech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Terrace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Real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Estate.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Our  office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has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bought,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sold,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renovated,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appraised, leased, and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managed more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homes in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the  </a:t>
            </a:r>
            <a:r>
              <a:rPr dirty="0" sz="900" spc="-20" b="1">
                <a:solidFill>
                  <a:srgbClr val="00AEEF"/>
                </a:solidFill>
                <a:latin typeface="Arial"/>
                <a:cs typeface="Arial"/>
              </a:rPr>
              <a:t>Tech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Terrace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neighborhood </a:t>
            </a: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than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anyone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and </a:t>
            </a:r>
            <a:r>
              <a:rPr dirty="0" sz="900" spc="35" b="1">
                <a:solidFill>
                  <a:srgbClr val="00AEEF"/>
                </a:solidFill>
                <a:latin typeface="Arial"/>
                <a:cs typeface="Arial"/>
              </a:rPr>
              <a:t>now </a:t>
            </a:r>
            <a:r>
              <a:rPr dirty="0" sz="900" spc="50" b="1">
                <a:solidFill>
                  <a:srgbClr val="00AEEF"/>
                </a:solidFill>
                <a:latin typeface="Arial"/>
                <a:cs typeface="Arial"/>
              </a:rPr>
              <a:t>we </a:t>
            </a:r>
            <a:r>
              <a:rPr dirty="0" sz="900" spc="35" b="1">
                <a:solidFill>
                  <a:srgbClr val="00AEEF"/>
                </a:solidFill>
                <a:latin typeface="Arial"/>
                <a:cs typeface="Arial"/>
              </a:rPr>
              <a:t>will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be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putting </a:t>
            </a:r>
            <a:r>
              <a:rPr dirty="0" sz="900" spc="35" b="1">
                <a:solidFill>
                  <a:srgbClr val="00AEEF"/>
                </a:solidFill>
                <a:latin typeface="Arial"/>
                <a:cs typeface="Arial"/>
              </a:rPr>
              <a:t>that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experience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to  </a:t>
            </a:r>
            <a:r>
              <a:rPr dirty="0" sz="900" spc="30" b="1">
                <a:solidFill>
                  <a:srgbClr val="00AEEF"/>
                </a:solidFill>
                <a:latin typeface="Arial"/>
                <a:cs typeface="Arial"/>
              </a:rPr>
              <a:t>work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for</a:t>
            </a:r>
            <a:r>
              <a:rPr dirty="0" sz="900" spc="-3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you.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Our goal </a:t>
            </a:r>
            <a:r>
              <a:rPr dirty="0" sz="900" spc="-20" b="1">
                <a:solidFill>
                  <a:srgbClr val="00AEEF"/>
                </a:solidFill>
                <a:latin typeface="Arial"/>
                <a:cs typeface="Arial"/>
              </a:rPr>
              <a:t>is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to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sell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your house quick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for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best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possible</a:t>
            </a:r>
            <a:r>
              <a:rPr dirty="0" sz="900" spc="-6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price.</a:t>
            </a:r>
            <a:endParaRPr sz="900">
              <a:latin typeface="Arial"/>
              <a:cs typeface="Arial"/>
            </a:endParaRPr>
          </a:p>
          <a:p>
            <a:pPr marL="12700" marR="95250">
              <a:lnSpc>
                <a:spcPts val="1000"/>
              </a:lnSpc>
              <a:spcBef>
                <a:spcPts val="620"/>
              </a:spcBef>
            </a:pP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enclosed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packet contains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competitive market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analysis,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complete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listing </a:t>
            </a: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data,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a  copy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of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contracts, and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customized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house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brochure.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Your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home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has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been </a:t>
            </a: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input into 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the MLS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listing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and an </a:t>
            </a: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Internet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ad </a:t>
            </a:r>
            <a:r>
              <a:rPr dirty="0" sz="900" spc="-20" b="1">
                <a:solidFill>
                  <a:srgbClr val="00AEEF"/>
                </a:solidFill>
                <a:latin typeface="Arial"/>
                <a:cs typeface="Arial"/>
              </a:rPr>
              <a:t>is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on our </a:t>
            </a: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website. We </a:t>
            </a:r>
            <a:r>
              <a:rPr dirty="0" sz="900" spc="35" b="1">
                <a:solidFill>
                  <a:srgbClr val="00AEEF"/>
                </a:solidFill>
                <a:latin typeface="Arial"/>
                <a:cs typeface="Arial"/>
              </a:rPr>
              <a:t>will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be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contacting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you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soon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to  </a:t>
            </a: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determine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best </a:t>
            </a:r>
            <a:r>
              <a:rPr dirty="0" sz="900" spc="30" b="1">
                <a:solidFill>
                  <a:srgbClr val="00AEEF"/>
                </a:solidFill>
                <a:latin typeface="Arial"/>
                <a:cs typeface="Arial"/>
              </a:rPr>
              <a:t>time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for an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open</a:t>
            </a:r>
            <a:r>
              <a:rPr dirty="0" sz="900" spc="-10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house.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2700" marR="143510">
              <a:lnSpc>
                <a:spcPts val="1000"/>
              </a:lnSpc>
              <a:spcBef>
                <a:spcPts val="665"/>
              </a:spcBef>
            </a:pP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We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look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forward to </a:t>
            </a:r>
            <a:r>
              <a:rPr dirty="0" sz="900" spc="20" b="1">
                <a:solidFill>
                  <a:srgbClr val="00AEEF"/>
                </a:solidFill>
                <a:latin typeface="Arial"/>
                <a:cs typeface="Arial"/>
              </a:rPr>
              <a:t>working </a:t>
            </a:r>
            <a:r>
              <a:rPr dirty="0" sz="900" spc="45" b="1">
                <a:solidFill>
                  <a:srgbClr val="00AEEF"/>
                </a:solidFill>
                <a:latin typeface="Arial"/>
                <a:cs typeface="Arial"/>
              </a:rPr>
              <a:t>with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you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to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sell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your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home. </a:t>
            </a:r>
            <a:r>
              <a:rPr dirty="0" sz="900" spc="-10" b="1">
                <a:solidFill>
                  <a:srgbClr val="00AEEF"/>
                </a:solidFill>
                <a:latin typeface="Arial"/>
                <a:cs typeface="Arial"/>
              </a:rPr>
              <a:t>Please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do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not </a:t>
            </a:r>
            <a:r>
              <a:rPr dirty="0" sz="900" spc="15" b="1">
                <a:solidFill>
                  <a:srgbClr val="00AEEF"/>
                </a:solidFill>
                <a:latin typeface="Arial"/>
                <a:cs typeface="Arial"/>
              </a:rPr>
              <a:t>hesitate </a:t>
            </a:r>
            <a:r>
              <a:rPr dirty="0" sz="900" spc="25" b="1">
                <a:solidFill>
                  <a:srgbClr val="00AEEF"/>
                </a:solidFill>
                <a:latin typeface="Arial"/>
                <a:cs typeface="Arial"/>
              </a:rPr>
              <a:t>to 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call</a:t>
            </a:r>
            <a:r>
              <a:rPr dirty="0" sz="900" spc="-170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if 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you have any</a:t>
            </a:r>
            <a:r>
              <a:rPr dirty="0" sz="900" spc="-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5" b="1">
                <a:solidFill>
                  <a:srgbClr val="00AEEF"/>
                </a:solidFill>
                <a:latin typeface="Arial"/>
                <a:cs typeface="Arial"/>
              </a:rPr>
              <a:t>questions.</a:t>
            </a:r>
            <a:endParaRPr sz="900">
              <a:latin typeface="Arial"/>
              <a:cs typeface="Arial"/>
            </a:endParaRPr>
          </a:p>
          <a:p>
            <a:pPr marL="228600" indent="-119380">
              <a:lnSpc>
                <a:spcPct val="100000"/>
              </a:lnSpc>
              <a:spcBef>
                <a:spcPts val="600"/>
              </a:spcBef>
              <a:buClr>
                <a:srgbClr val="C40C42"/>
              </a:buClr>
              <a:buFont typeface="Arial"/>
              <a:buAutoNum type="arabicPeriod" startAt="7"/>
              <a:tabLst>
                <a:tab pos="228600" algn="l"/>
              </a:tabLst>
            </a:pP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25">
                <a:solidFill>
                  <a:srgbClr val="231F20"/>
                </a:solidFill>
                <a:latin typeface="Arial"/>
                <a:cs typeface="Arial"/>
              </a:rPr>
              <a:t>once.</a:t>
            </a:r>
            <a:endParaRPr sz="900">
              <a:latin typeface="Arial"/>
              <a:cs typeface="Arial"/>
            </a:endParaRPr>
          </a:p>
          <a:p>
            <a:pPr marL="228600" indent="-129539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7"/>
              <a:tabLst>
                <a:tab pos="228600" algn="l"/>
              </a:tabLst>
            </a:pPr>
            <a:r>
              <a:rPr dirty="0" sz="900" spc="15">
                <a:solidFill>
                  <a:srgbClr val="231F20"/>
                </a:solidFill>
                <a:latin typeface="Arial"/>
                <a:cs typeface="Arial"/>
              </a:rPr>
              <a:t>Type</a:t>
            </a:r>
            <a:r>
              <a:rPr dirty="0" sz="900" spc="-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AEEF"/>
                </a:solidFill>
                <a:latin typeface="Arial"/>
                <a:cs typeface="Arial"/>
              </a:rPr>
              <a:t>Sincerely,</a:t>
            </a:r>
            <a:endParaRPr sz="900">
              <a:latin typeface="Arial"/>
              <a:cs typeface="Arial"/>
            </a:endParaRPr>
          </a:p>
          <a:p>
            <a:pPr marL="228600" indent="-127635">
              <a:lnSpc>
                <a:spcPct val="100000"/>
              </a:lnSpc>
              <a:spcBef>
                <a:spcPts val="320"/>
              </a:spcBef>
              <a:buClr>
                <a:srgbClr val="C40C42"/>
              </a:buClr>
              <a:buFont typeface="Arial"/>
              <a:buAutoNum type="arabicPeriod" startAt="7"/>
              <a:tabLst>
                <a:tab pos="228600" algn="l"/>
              </a:tabLst>
            </a:pPr>
            <a:r>
              <a:rPr dirty="0" sz="900" spc="10">
                <a:solidFill>
                  <a:srgbClr val="231F20"/>
                </a:solidFill>
                <a:latin typeface="Arial"/>
                <a:cs typeface="Arial"/>
              </a:rPr>
              <a:t>Press </a:t>
            </a:r>
            <a:r>
              <a:rPr dirty="0" sz="900" spc="10" b="1">
                <a:solidFill>
                  <a:srgbClr val="00AEEF"/>
                </a:solidFill>
                <a:latin typeface="Arial"/>
                <a:cs typeface="Arial"/>
              </a:rPr>
              <a:t>Enter</a:t>
            </a:r>
            <a:r>
              <a:rPr dirty="0" sz="900" spc="-15" b="1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dirty="0" sz="900" spc="45">
                <a:solidFill>
                  <a:srgbClr val="231F20"/>
                </a:solidFill>
                <a:latin typeface="Arial"/>
                <a:cs typeface="Arial"/>
              </a:rPr>
              <a:t>twice.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empickard</dc:creator>
  <dc:title>MOAC_Word_2016_Core.pdf</dc:title>
  <dcterms:created xsi:type="dcterms:W3CDTF">2022-08-16T06:28:30Z</dcterms:created>
  <dcterms:modified xsi:type="dcterms:W3CDTF">2022-08-16T06:28:30Z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2017-06-12T00:00:00Z</vt:filetime>
  </property>
  <property fmtid="{D5CDD505-2E9C-101B-9397-08002B2CF9AE}" pid="3" name="Creator">
    <vt:lpwstr>Adobe Acrobat 11.0.0</vt:lpwstr>
  </property>
  <property fmtid="{D5CDD505-2E9C-101B-9397-08002B2CF9AE}" pid="4" name="LastSaved">
    <vt:filetime>2022-08-16T00:00:00Z</vt:filetime>
  </property>
</Properties>
</file>