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27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13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6DAB9A-063E-4427-BD1D-109F61860021}"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ABB4E-D8A0-4087-8B8A-542377961851}" type="slidenum">
              <a:rPr lang="en-US" smtClean="0"/>
              <a:t>‹#›</a:t>
            </a:fld>
            <a:endParaRPr lang="en-US"/>
          </a:p>
        </p:txBody>
      </p:sp>
    </p:spTree>
    <p:extLst>
      <p:ext uri="{BB962C8B-B14F-4D97-AF65-F5344CB8AC3E}">
        <p14:creationId xmlns:p14="http://schemas.microsoft.com/office/powerpoint/2010/main" val="265343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DAB9A-063E-4427-BD1D-109F61860021}"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ABB4E-D8A0-4087-8B8A-542377961851}" type="slidenum">
              <a:rPr lang="en-US" smtClean="0"/>
              <a:t>‹#›</a:t>
            </a:fld>
            <a:endParaRPr lang="en-US"/>
          </a:p>
        </p:txBody>
      </p:sp>
    </p:spTree>
    <p:extLst>
      <p:ext uri="{BB962C8B-B14F-4D97-AF65-F5344CB8AC3E}">
        <p14:creationId xmlns:p14="http://schemas.microsoft.com/office/powerpoint/2010/main" val="1679348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DAB9A-063E-4427-BD1D-109F61860021}"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ABB4E-D8A0-4087-8B8A-542377961851}" type="slidenum">
              <a:rPr lang="en-US" smtClean="0"/>
              <a:t>‹#›</a:t>
            </a:fld>
            <a:endParaRPr lang="en-US"/>
          </a:p>
        </p:txBody>
      </p:sp>
    </p:spTree>
    <p:extLst>
      <p:ext uri="{BB962C8B-B14F-4D97-AF65-F5344CB8AC3E}">
        <p14:creationId xmlns:p14="http://schemas.microsoft.com/office/powerpoint/2010/main" val="3242312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938A15F-5AA6-D009-A5B9-1344A7DD9DEE}"/>
              </a:ext>
            </a:extLst>
          </p:cNvPr>
          <p:cNvPicPr>
            <a:picLocks noChangeAspect="1"/>
          </p:cNvPicPr>
          <p:nvPr userDrawn="1"/>
        </p:nvPicPr>
        <p:blipFill>
          <a:blip r:embed="rId2"/>
          <a:stretch>
            <a:fillRect/>
          </a:stretch>
        </p:blipFill>
        <p:spPr>
          <a:xfrm>
            <a:off x="2716138" y="347247"/>
            <a:ext cx="3705868" cy="1447576"/>
          </a:xfrm>
          <a:prstGeom prst="rect">
            <a:avLst/>
          </a:prstGeom>
        </p:spPr>
      </p:pic>
      <p:sp>
        <p:nvSpPr>
          <p:cNvPr id="7" name="Rectangle 6">
            <a:extLst>
              <a:ext uri="{FF2B5EF4-FFF2-40B4-BE49-F238E27FC236}">
                <a16:creationId xmlns:a16="http://schemas.microsoft.com/office/drawing/2014/main" id="{5E3AD556-BFF4-9C83-1158-DA7661A6FE0C}"/>
              </a:ext>
            </a:extLst>
          </p:cNvPr>
          <p:cNvSpPr/>
          <p:nvPr userDrawn="1"/>
        </p:nvSpPr>
        <p:spPr>
          <a:xfrm>
            <a:off x="0" y="6352674"/>
            <a:ext cx="9144000" cy="505326"/>
          </a:xfrm>
          <a:prstGeom prst="rect">
            <a:avLst/>
          </a:prstGeom>
          <a:solidFill>
            <a:srgbClr val="C22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22729"/>
              </a:solidFill>
            </a:endParaRPr>
          </a:p>
        </p:txBody>
      </p:sp>
    </p:spTree>
    <p:extLst>
      <p:ext uri="{BB962C8B-B14F-4D97-AF65-F5344CB8AC3E}">
        <p14:creationId xmlns:p14="http://schemas.microsoft.com/office/powerpoint/2010/main" val="1442397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FC1A1A-2214-DF36-4977-4D1F770DAFE6}"/>
              </a:ext>
            </a:extLst>
          </p:cNvPr>
          <p:cNvPicPr>
            <a:picLocks noChangeAspect="1"/>
          </p:cNvPicPr>
          <p:nvPr userDrawn="1"/>
        </p:nvPicPr>
        <p:blipFill>
          <a:blip r:embed="rId2"/>
          <a:stretch>
            <a:fillRect/>
          </a:stretch>
        </p:blipFill>
        <p:spPr>
          <a:xfrm>
            <a:off x="7097301" y="-5390"/>
            <a:ext cx="2046699" cy="799476"/>
          </a:xfrm>
          <a:prstGeom prst="rect">
            <a:avLst/>
          </a:prstGeom>
        </p:spPr>
      </p:pic>
      <p:sp>
        <p:nvSpPr>
          <p:cNvPr id="7" name="Rectangle 6">
            <a:extLst>
              <a:ext uri="{FF2B5EF4-FFF2-40B4-BE49-F238E27FC236}">
                <a16:creationId xmlns:a16="http://schemas.microsoft.com/office/drawing/2014/main" id="{CFDEB333-4388-8EBB-7B8E-22EA5CCA2273}"/>
              </a:ext>
            </a:extLst>
          </p:cNvPr>
          <p:cNvSpPr/>
          <p:nvPr userDrawn="1"/>
        </p:nvSpPr>
        <p:spPr>
          <a:xfrm>
            <a:off x="-10" y="945281"/>
            <a:ext cx="697832" cy="208548"/>
          </a:xfrm>
          <a:prstGeom prst="rect">
            <a:avLst/>
          </a:prstGeom>
          <a:solidFill>
            <a:srgbClr val="C22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22729"/>
              </a:solidFill>
            </a:endParaRPr>
          </a:p>
        </p:txBody>
      </p:sp>
      <p:sp>
        <p:nvSpPr>
          <p:cNvPr id="8" name="Rectangle 7">
            <a:extLst>
              <a:ext uri="{FF2B5EF4-FFF2-40B4-BE49-F238E27FC236}">
                <a16:creationId xmlns:a16="http://schemas.microsoft.com/office/drawing/2014/main" id="{1B57B865-D9EE-5903-8D02-A3F2310EDCA4}"/>
              </a:ext>
            </a:extLst>
          </p:cNvPr>
          <p:cNvSpPr/>
          <p:nvPr userDrawn="1"/>
        </p:nvSpPr>
        <p:spPr>
          <a:xfrm>
            <a:off x="818147" y="945281"/>
            <a:ext cx="8325854" cy="208548"/>
          </a:xfrm>
          <a:prstGeom prst="rect">
            <a:avLst/>
          </a:prstGeom>
          <a:solidFill>
            <a:srgbClr val="C22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22729"/>
              </a:solidFill>
            </a:endParaRPr>
          </a:p>
        </p:txBody>
      </p:sp>
      <p:sp>
        <p:nvSpPr>
          <p:cNvPr id="9" name="Rectangle 8">
            <a:extLst>
              <a:ext uri="{FF2B5EF4-FFF2-40B4-BE49-F238E27FC236}">
                <a16:creationId xmlns:a16="http://schemas.microsoft.com/office/drawing/2014/main" id="{144B6200-2572-D9E8-CA92-7DA2F58BFDAA}"/>
              </a:ext>
            </a:extLst>
          </p:cNvPr>
          <p:cNvSpPr/>
          <p:nvPr userDrawn="1"/>
        </p:nvSpPr>
        <p:spPr>
          <a:xfrm>
            <a:off x="0" y="6497050"/>
            <a:ext cx="9144000" cy="72190"/>
          </a:xfrm>
          <a:prstGeom prst="rect">
            <a:avLst/>
          </a:prstGeom>
          <a:solidFill>
            <a:srgbClr val="C22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22729"/>
              </a:solidFill>
            </a:endParaRPr>
          </a:p>
        </p:txBody>
      </p:sp>
    </p:spTree>
    <p:extLst>
      <p:ext uri="{BB962C8B-B14F-4D97-AF65-F5344CB8AC3E}">
        <p14:creationId xmlns:p14="http://schemas.microsoft.com/office/powerpoint/2010/main" val="3974901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DAB9A-063E-4427-BD1D-109F61860021}"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ABB4E-D8A0-4087-8B8A-542377961851}" type="slidenum">
              <a:rPr lang="en-US" smtClean="0"/>
              <a:t>‹#›</a:t>
            </a:fld>
            <a:endParaRPr lang="en-US"/>
          </a:p>
        </p:txBody>
      </p:sp>
    </p:spTree>
    <p:extLst>
      <p:ext uri="{BB962C8B-B14F-4D97-AF65-F5344CB8AC3E}">
        <p14:creationId xmlns:p14="http://schemas.microsoft.com/office/powerpoint/2010/main" val="128163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6DAB9A-063E-4427-BD1D-109F61860021}"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ABB4E-D8A0-4087-8B8A-542377961851}" type="slidenum">
              <a:rPr lang="en-US" smtClean="0"/>
              <a:t>‹#›</a:t>
            </a:fld>
            <a:endParaRPr lang="en-US"/>
          </a:p>
        </p:txBody>
      </p:sp>
    </p:spTree>
    <p:extLst>
      <p:ext uri="{BB962C8B-B14F-4D97-AF65-F5344CB8AC3E}">
        <p14:creationId xmlns:p14="http://schemas.microsoft.com/office/powerpoint/2010/main" val="150558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6DAB9A-063E-4427-BD1D-109F61860021}"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ABB4E-D8A0-4087-8B8A-542377961851}" type="slidenum">
              <a:rPr lang="en-US" smtClean="0"/>
              <a:t>‹#›</a:t>
            </a:fld>
            <a:endParaRPr lang="en-US"/>
          </a:p>
        </p:txBody>
      </p:sp>
    </p:spTree>
    <p:extLst>
      <p:ext uri="{BB962C8B-B14F-4D97-AF65-F5344CB8AC3E}">
        <p14:creationId xmlns:p14="http://schemas.microsoft.com/office/powerpoint/2010/main" val="30599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6DAB9A-063E-4427-BD1D-109F61860021}"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ABB4E-D8A0-4087-8B8A-542377961851}" type="slidenum">
              <a:rPr lang="en-US" smtClean="0"/>
              <a:t>‹#›</a:t>
            </a:fld>
            <a:endParaRPr lang="en-US"/>
          </a:p>
        </p:txBody>
      </p:sp>
    </p:spTree>
    <p:extLst>
      <p:ext uri="{BB962C8B-B14F-4D97-AF65-F5344CB8AC3E}">
        <p14:creationId xmlns:p14="http://schemas.microsoft.com/office/powerpoint/2010/main" val="3380041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6DAB9A-063E-4427-BD1D-109F61860021}"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ABB4E-D8A0-4087-8B8A-542377961851}" type="slidenum">
              <a:rPr lang="en-US" smtClean="0"/>
              <a:t>‹#›</a:t>
            </a:fld>
            <a:endParaRPr lang="en-US"/>
          </a:p>
        </p:txBody>
      </p:sp>
    </p:spTree>
    <p:extLst>
      <p:ext uri="{BB962C8B-B14F-4D97-AF65-F5344CB8AC3E}">
        <p14:creationId xmlns:p14="http://schemas.microsoft.com/office/powerpoint/2010/main" val="3980631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DAB9A-063E-4427-BD1D-109F61860021}"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ABB4E-D8A0-4087-8B8A-542377961851}" type="slidenum">
              <a:rPr lang="en-US" smtClean="0"/>
              <a:t>‹#›</a:t>
            </a:fld>
            <a:endParaRPr lang="en-US"/>
          </a:p>
        </p:txBody>
      </p:sp>
    </p:spTree>
    <p:extLst>
      <p:ext uri="{BB962C8B-B14F-4D97-AF65-F5344CB8AC3E}">
        <p14:creationId xmlns:p14="http://schemas.microsoft.com/office/powerpoint/2010/main" val="3925148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6DAB9A-063E-4427-BD1D-109F61860021}"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ABB4E-D8A0-4087-8B8A-542377961851}" type="slidenum">
              <a:rPr lang="en-US" smtClean="0"/>
              <a:t>‹#›</a:t>
            </a:fld>
            <a:endParaRPr lang="en-US"/>
          </a:p>
        </p:txBody>
      </p:sp>
    </p:spTree>
    <p:extLst>
      <p:ext uri="{BB962C8B-B14F-4D97-AF65-F5344CB8AC3E}">
        <p14:creationId xmlns:p14="http://schemas.microsoft.com/office/powerpoint/2010/main" val="1159355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6DAB9A-063E-4427-BD1D-109F61860021}"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ABB4E-D8A0-4087-8B8A-542377961851}" type="slidenum">
              <a:rPr lang="en-US" smtClean="0"/>
              <a:t>‹#›</a:t>
            </a:fld>
            <a:endParaRPr lang="en-US"/>
          </a:p>
        </p:txBody>
      </p:sp>
    </p:spTree>
    <p:extLst>
      <p:ext uri="{BB962C8B-B14F-4D97-AF65-F5344CB8AC3E}">
        <p14:creationId xmlns:p14="http://schemas.microsoft.com/office/powerpoint/2010/main" val="2039016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DAB9A-063E-4427-BD1D-109F61860021}" type="datetimeFigureOut">
              <a:rPr lang="en-US" smtClean="0"/>
              <a:t>5/23/2022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0ABB4E-D8A0-4087-8B8A-542377961851}" type="slidenum">
              <a:rPr lang="en-US" smtClean="0"/>
              <a:t>‹#›</a:t>
            </a:fld>
            <a:endParaRPr lang="en-US"/>
          </a:p>
        </p:txBody>
      </p:sp>
    </p:spTree>
    <p:extLst>
      <p:ext uri="{BB962C8B-B14F-4D97-AF65-F5344CB8AC3E}">
        <p14:creationId xmlns:p14="http://schemas.microsoft.com/office/powerpoint/2010/main" val="885788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6BF1A98C-CB2D-1A00-682C-DE391759B82A}"/>
              </a:ext>
            </a:extLst>
          </p:cNvPr>
          <p:cNvSpPr txBox="1">
            <a:spLocks/>
          </p:cNvSpPr>
          <p:nvPr/>
        </p:nvSpPr>
        <p:spPr>
          <a:xfrm>
            <a:off x="215317" y="2517743"/>
            <a:ext cx="8825660" cy="18225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a:solidFill>
                  <a:schemeClr val="accent1">
                    <a:lumMod val="75000"/>
                  </a:schemeClr>
                </a:solidFill>
                <a:latin typeface="Times New Roman" panose="02020603050405020304" pitchFamily="18" charset="0"/>
                <a:ea typeface="Calibri" panose="020F0502020204030204" pitchFamily="34" charset="0"/>
              </a:rPr>
              <a:t>ENTREPRENEURSHIP.</a:t>
            </a:r>
            <a:br>
              <a:rPr lang="en-US" sz="4000">
                <a:solidFill>
                  <a:schemeClr val="accent1">
                    <a:lumMod val="75000"/>
                  </a:schemeClr>
                </a:solidFill>
              </a:rPr>
            </a:br>
            <a:endParaRPr lang="en-US" dirty="0">
              <a:solidFill>
                <a:schemeClr val="accent1">
                  <a:lumMod val="75000"/>
                </a:schemeClr>
              </a:solidFill>
            </a:endParaRPr>
          </a:p>
        </p:txBody>
      </p:sp>
      <p:sp>
        <p:nvSpPr>
          <p:cNvPr id="6" name="Text Placeholder 6">
            <a:extLst>
              <a:ext uri="{FF2B5EF4-FFF2-40B4-BE49-F238E27FC236}">
                <a16:creationId xmlns:a16="http://schemas.microsoft.com/office/drawing/2014/main" id="{0C630443-CA4D-FEEE-C603-1AA51CDB1311}"/>
              </a:ext>
            </a:extLst>
          </p:cNvPr>
          <p:cNvSpPr txBox="1">
            <a:spLocks/>
          </p:cNvSpPr>
          <p:nvPr/>
        </p:nvSpPr>
        <p:spPr>
          <a:xfrm>
            <a:off x="2716138" y="3702525"/>
            <a:ext cx="3711724" cy="373201"/>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9pPr>
          </a:lstStyle>
          <a:p>
            <a:r>
              <a:rPr lang="en-US" b="1" dirty="0">
                <a:solidFill>
                  <a:schemeClr val="bg2">
                    <a:lumMod val="10000"/>
                  </a:schemeClr>
                </a:solidFill>
                <a:latin typeface="Calibri" panose="020F0502020204030204" pitchFamily="34" charset="0"/>
                <a:cs typeface="Calibri" panose="020F0502020204030204" pitchFamily="34" charset="0"/>
              </a:rPr>
              <a:t>Introduction to entrepreneurship </a:t>
            </a:r>
          </a:p>
        </p:txBody>
      </p:sp>
      <p:sp>
        <p:nvSpPr>
          <p:cNvPr id="7" name="Text Placeholder 6">
            <a:extLst>
              <a:ext uri="{FF2B5EF4-FFF2-40B4-BE49-F238E27FC236}">
                <a16:creationId xmlns:a16="http://schemas.microsoft.com/office/drawing/2014/main" id="{6D9F0428-0137-FE37-B98E-66D6DD49CFB8}"/>
              </a:ext>
            </a:extLst>
          </p:cNvPr>
          <p:cNvSpPr txBox="1">
            <a:spLocks/>
          </p:cNvSpPr>
          <p:nvPr/>
        </p:nvSpPr>
        <p:spPr>
          <a:xfrm>
            <a:off x="400976" y="5786965"/>
            <a:ext cx="2927762" cy="3732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solidFill>
                  <a:schemeClr val="bg2">
                    <a:lumMod val="10000"/>
                  </a:schemeClr>
                </a:solidFill>
                <a:latin typeface="Calibri" panose="020F0502020204030204" pitchFamily="34" charset="0"/>
                <a:cs typeface="Calibri" panose="020F0502020204030204" pitchFamily="34" charset="0"/>
              </a:rPr>
              <a:t>WHO IS A</a:t>
            </a:r>
            <a:r>
              <a:rPr lang="en-US" sz="1800"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N ENTREPRENEUR?</a:t>
            </a:r>
            <a:endParaRPr lang="en-US" sz="1800" b="1" dirty="0">
              <a:solidFill>
                <a:schemeClr val="bg2">
                  <a:lumMod val="1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5117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B2D21FF-F374-2A51-0296-9A05B5B13A6F}"/>
              </a:ext>
            </a:extLst>
          </p:cNvPr>
          <p:cNvSpPr txBox="1"/>
          <p:nvPr/>
        </p:nvSpPr>
        <p:spPr>
          <a:xfrm>
            <a:off x="361950" y="1303390"/>
            <a:ext cx="8420100" cy="5052089"/>
          </a:xfrm>
          <a:prstGeom prst="rect">
            <a:avLst/>
          </a:prstGeom>
          <a:noFill/>
        </p:spPr>
        <p:txBody>
          <a:bodyPr wrap="square">
            <a:spAutoFit/>
          </a:bodyPr>
          <a:lstStyle/>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excellence, strategic vision, the mission to accomplish goals market research and more. Right from the target market, finances, human resources to a proper strategic plan are required to build a successful business or brand in the market.</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Human resource issues</a:t>
            </a:r>
            <a:r>
              <a:rPr lang="en-US" sz="1400" dirty="0">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Entrepreneurs cannot handle and run a business alone by themselves. They require the support of human resource to carve a niche in the market. Employees with the required knowledge, expertise and experience are needed for the efficiency of the business processes and high level of productivity.</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Stringent rules and regulations of the market</a:t>
            </a:r>
            <a:r>
              <a:rPr lang="en-US" sz="1400" dirty="0">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It is not very easy for entrepreneurs to enter the new market as there are quiet many rules and regulations imposed by the government authorities. Corruption is also rampant.</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Lack of capacity</a:t>
            </a:r>
            <a:r>
              <a:rPr lang="en-US" sz="1400" dirty="0">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Even if there are opportunities presented to the aspiring entrepreneur, there is lack of capacity in some of them to embrace the opportunities with open arms. The reasons can vary from lack of knowledge, lack of education, lack of willingness, lack of strategic knowledge and cultural hindrances among others but the factor of motivation and zeal gets missing.</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b="1" dirty="0">
                <a:latin typeface="Arial" panose="020B0604020202020204" pitchFamily="34" charset="0"/>
                <a:ea typeface="Calibri" panose="020F0502020204030204" pitchFamily="34" charset="0"/>
                <a:cs typeface="Arial" panose="020B0604020202020204" pitchFamily="34" charset="0"/>
              </a:rPr>
              <a:t>It is also necessary to gain a relative amount of work expenses:</a:t>
            </a:r>
            <a:r>
              <a:rPr lang="en-US" sz="1400" dirty="0">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Lack of risk-taking capacity with no proper education, development, training, entrepreneurial skills and technical know- how acts as a barrier to entrepreneurship.</a:t>
            </a:r>
          </a:p>
        </p:txBody>
      </p:sp>
    </p:spTree>
    <p:extLst>
      <p:ext uri="{BB962C8B-B14F-4D97-AF65-F5344CB8AC3E}">
        <p14:creationId xmlns:p14="http://schemas.microsoft.com/office/powerpoint/2010/main" val="973352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1AD545-2BB9-685A-37BD-0E7CF387C7A0}"/>
              </a:ext>
            </a:extLst>
          </p:cNvPr>
          <p:cNvSpPr txBox="1"/>
          <p:nvPr/>
        </p:nvSpPr>
        <p:spPr>
          <a:xfrm>
            <a:off x="409073" y="1563580"/>
            <a:ext cx="8325854" cy="4573111"/>
          </a:xfrm>
          <a:prstGeom prst="rect">
            <a:avLst/>
          </a:prstGeom>
          <a:noFill/>
        </p:spPr>
        <p:txBody>
          <a:bodyPr wrap="square">
            <a:spAutoFit/>
          </a:bodyPr>
          <a:lstStyle/>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CREATIVITY AND INNOVATION.</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Better than before, businesses are learning the value of creativity. N communications, leadership, sales and elsewhere, business analysts celebrate creative and innovative thinking.</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  Creativity is the ability to transcend traditional ideas, forms, methods and interpretations. The generation of meaningful new ideas is certainly the kind of outcome that employers desire from a creative employee.</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Steps of creative thinking- the following steps can increase ones’ tendency to think creatively</a:t>
            </a:r>
          </a:p>
          <a:p>
            <a:pPr marL="342900" indent="-342900">
              <a:lnSpc>
                <a:spcPct val="107000"/>
              </a:lnSpc>
              <a:buFont typeface="Symbol" panose="05050102010706020507" pitchFamily="18" charset="2"/>
              <a:buChar char=""/>
            </a:pPr>
            <a:r>
              <a:rPr lang="en-US" sz="1400" dirty="0">
                <a:latin typeface="Arial" panose="020B0604020202020204" pitchFamily="34" charset="0"/>
                <a:ea typeface="Calibri" panose="020F0502020204030204" pitchFamily="34" charset="0"/>
                <a:cs typeface="Arial" panose="020B0604020202020204" pitchFamily="34" charset="0"/>
              </a:rPr>
              <a:t>Gather new material.</a:t>
            </a:r>
          </a:p>
          <a:p>
            <a:pPr marL="342900" indent="-342900">
              <a:lnSpc>
                <a:spcPct val="107000"/>
              </a:lnSpc>
              <a:buFont typeface="Symbol" panose="05050102010706020507" pitchFamily="18" charset="2"/>
              <a:buChar char=""/>
            </a:pPr>
            <a:r>
              <a:rPr lang="en-US" sz="1400" dirty="0">
                <a:latin typeface="Arial" panose="020B0604020202020204" pitchFamily="34" charset="0"/>
                <a:ea typeface="Calibri" panose="020F0502020204030204" pitchFamily="34" charset="0"/>
                <a:cs typeface="Arial" panose="020B0604020202020204" pitchFamily="34" charset="0"/>
              </a:rPr>
              <a:t>Thoroughly work over the materials in your mind.</a:t>
            </a:r>
          </a:p>
          <a:p>
            <a:pPr marL="342900" indent="-342900">
              <a:lnSpc>
                <a:spcPct val="107000"/>
              </a:lnSpc>
              <a:buFont typeface="Symbol" panose="05050102010706020507" pitchFamily="18" charset="2"/>
              <a:buChar char=""/>
            </a:pPr>
            <a:r>
              <a:rPr lang="en-US" sz="1400" dirty="0">
                <a:latin typeface="Arial" panose="020B0604020202020204" pitchFamily="34" charset="0"/>
                <a:ea typeface="Calibri" panose="020F0502020204030204" pitchFamily="34" charset="0"/>
                <a:cs typeface="Arial" panose="020B0604020202020204" pitchFamily="34" charset="0"/>
              </a:rPr>
              <a:t>Step away from the problem.</a:t>
            </a:r>
          </a:p>
          <a:p>
            <a:pPr marL="342900" indent="-342900">
              <a:lnSpc>
                <a:spcPct val="107000"/>
              </a:lnSpc>
              <a:buFont typeface="Symbol" panose="05050102010706020507" pitchFamily="18" charset="2"/>
              <a:buChar char=""/>
            </a:pPr>
            <a:r>
              <a:rPr lang="en-US" sz="1400" dirty="0">
                <a:latin typeface="Arial" panose="020B0604020202020204" pitchFamily="34" charset="0"/>
                <a:ea typeface="Calibri" panose="020F0502020204030204" pitchFamily="34" charset="0"/>
                <a:cs typeface="Arial" panose="020B0604020202020204" pitchFamily="34" charset="0"/>
              </a:rPr>
              <a:t>Let your idea return to you.</a:t>
            </a:r>
          </a:p>
          <a:p>
            <a:pPr marL="342900" indent="-342900">
              <a:lnSpc>
                <a:spcPct val="107000"/>
              </a:lnSpc>
              <a:spcAft>
                <a:spcPts val="800"/>
              </a:spcAft>
              <a:buFont typeface="Symbol" panose="05050102010706020507" pitchFamily="18" charset="2"/>
              <a:buChar char=""/>
            </a:pPr>
            <a:r>
              <a:rPr lang="en-US" sz="1400" dirty="0">
                <a:latin typeface="Arial" panose="020B0604020202020204" pitchFamily="34" charset="0"/>
                <a:ea typeface="Calibri" panose="020F0502020204030204" pitchFamily="34" charset="0"/>
                <a:cs typeface="Arial" panose="020B0604020202020204" pitchFamily="34" charset="0"/>
              </a:rPr>
              <a:t>Shape and develop your idea based on feedback.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Creativity is the capability or act of conceiving something original or unusual. Innovation is the implementation of something new. Every invention is an innovation because it is an implementation of a novel idea. Innovation is creativity, mobilized for action. When a person has an idea, they are being creative, when they use that idea on their next sales call, they are being innovative. Innovation requires creativity to be possible and creativity requires innovation to be useful.</a:t>
            </a:r>
          </a:p>
        </p:txBody>
      </p:sp>
    </p:spTree>
    <p:extLst>
      <p:ext uri="{BB962C8B-B14F-4D97-AF65-F5344CB8AC3E}">
        <p14:creationId xmlns:p14="http://schemas.microsoft.com/office/powerpoint/2010/main" val="1434152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E4F7AEF-5223-3A1D-475E-352F1E5BCCEA}"/>
              </a:ext>
            </a:extLst>
          </p:cNvPr>
          <p:cNvSpPr txBox="1"/>
          <p:nvPr/>
        </p:nvSpPr>
        <p:spPr>
          <a:xfrm>
            <a:off x="409073" y="1734780"/>
            <a:ext cx="8325854" cy="4177939"/>
          </a:xfrm>
          <a:prstGeom prst="rect">
            <a:avLst/>
          </a:prstGeom>
          <a:noFill/>
        </p:spPr>
        <p:txBody>
          <a:bodyPr wrap="square">
            <a:spAutoFit/>
          </a:bodyPr>
          <a:lstStyle/>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QUALITIES OF A CREATIVE PERSON.</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Creative people themselves won’t know how creative they are, it is for others to discover and utilize the people who exhibit creative behavior have a unique set of qualities, some of which are listed below – challenge the status quo, avoid assumptions, are naturally curious, always explore all possibilities, have vivid imagination, think of the future, don’t believe in an ultimate idea, never think anything impossible, like taking risks, can adapt to changing circumstances, can connect seemingly disparate events, are visual thinkers, can identify patterns, and beyond the first right idea.</a:t>
            </a: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CHARACTERISTICS OF AN INNOVATIVE ENTREPRENEUR.</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Entrepreneurship goes hand in hand with innovation. The ability to produce new ideas, provide better solutions and pioneer new products. The most successful entrepreneurs are not simply the most hardworking, they are the most innovative. From Edison, to Branson and Cuban. Most innovative entrepreneurs think differently.</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THEY CONSTANTLY LOOK FOR PATTERNS: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Intentionally looking for patterns and drawing connections will allow you to spot potential innovations. The ability to predict or foresee a problem is highly valuable.</a:t>
            </a:r>
          </a:p>
        </p:txBody>
      </p:sp>
    </p:spTree>
    <p:extLst>
      <p:ext uri="{BB962C8B-B14F-4D97-AF65-F5344CB8AC3E}">
        <p14:creationId xmlns:p14="http://schemas.microsoft.com/office/powerpoint/2010/main" val="2575426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995C164-972C-457B-5769-18D9955B6940}"/>
              </a:ext>
            </a:extLst>
          </p:cNvPr>
          <p:cNvSpPr txBox="1"/>
          <p:nvPr/>
        </p:nvSpPr>
        <p:spPr>
          <a:xfrm>
            <a:off x="409073" y="1788577"/>
            <a:ext cx="8325854" cy="4124142"/>
          </a:xfrm>
          <a:prstGeom prst="rect">
            <a:avLst/>
          </a:prstGeom>
          <a:noFill/>
        </p:spPr>
        <p:txBody>
          <a:bodyPr wrap="square">
            <a:spAutoFit/>
          </a:bodyPr>
          <a:lstStyle/>
          <a:p>
            <a:r>
              <a:rPr lang="en-US" sz="1400" dirty="0">
                <a:latin typeface="Arial" panose="020B0604020202020204" pitchFamily="34" charset="0"/>
                <a:ea typeface="Calibri" panose="020F0502020204030204" pitchFamily="34" charset="0"/>
                <a:cs typeface="Arial" panose="020B0604020202020204" pitchFamily="34" charset="0"/>
              </a:rPr>
              <a:t>get a project done. It boils down to efficiency. Innovators live by the saying “work smart not hard” they don’t just strive to create the best product but also the best processes.</a:t>
            </a:r>
          </a:p>
          <a:p>
            <a:pPr>
              <a:lnSpc>
                <a:spcPct val="107000"/>
              </a:lnSpc>
            </a:pPr>
            <a:r>
              <a:rPr lang="en-US" sz="1400" b="1" dirty="0">
                <a:latin typeface="Arial" panose="020B0604020202020204" pitchFamily="34" charset="0"/>
                <a:ea typeface="Calibri" panose="020F0502020204030204" pitchFamily="34" charset="0"/>
                <a:cs typeface="Arial" panose="020B0604020202020204" pitchFamily="34" charset="0"/>
              </a:rPr>
              <a:t>THEY ARE OBSESSIVE NOT TAKERS:</a:t>
            </a:r>
          </a:p>
          <a:p>
            <a:pPr>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your conscious mind (working memory) can only process small chunks of information at a time. With many streaming ideas, great innovators are incessant note takers. Thomas Edison left 3500 note books behind at his death. When Richard Branson revealed a key business tool, it wasn’t a complicated gadget, but an old-fashioned note pad. He is always seeking feedback from flight passengers and cabin crew and using that information to innovate.</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THEY PREACH PERFECTION BUT PRACTICE PROGRESS: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Perfectionism is seen as a bad guy, but discarding it opens the door for mediocrity. Great innovators still fervently preach perfection; yet they live in the reality of progress. It is a healthy pendulum- swing between the two. They strive for the ideal and get work done on the real. Aim for perfection, but keep firing to make progress.</a:t>
            </a:r>
          </a:p>
          <a:p>
            <a:r>
              <a:rPr lang="en-US" sz="1400" b="1" dirty="0">
                <a:latin typeface="Arial" panose="020B0604020202020204" pitchFamily="34" charset="0"/>
                <a:ea typeface="Calibri" panose="020F0502020204030204" pitchFamily="34" charset="0"/>
                <a:cs typeface="Arial" panose="020B0604020202020204" pitchFamily="34" charset="0"/>
              </a:rPr>
              <a:t>THEY ARE BRILLIANTLY LAZY:</a:t>
            </a:r>
          </a:p>
          <a:p>
            <a:r>
              <a:rPr lang="en-US" sz="1400" dirty="0">
                <a:latin typeface="Arial" panose="020B0604020202020204" pitchFamily="34" charset="0"/>
                <a:ea typeface="Calibri" panose="020F0502020204030204" pitchFamily="34" charset="0"/>
                <a:cs typeface="Arial" panose="020B0604020202020204" pitchFamily="34" charset="0"/>
              </a:rPr>
              <a:t>Bill gates said “I choose a lazy person to do a hard job because he will find an easy way to do it” Gates could substitute a lazy person with an innovative person. Innovators will indeed find the easiest route to</a:t>
            </a:r>
          </a:p>
          <a:p>
            <a:pPr>
              <a:lnSpc>
                <a:spcPct val="107000"/>
              </a:lnSpc>
              <a:spcAft>
                <a:spcPts val="800"/>
              </a:spcAft>
            </a:pPr>
            <a:endParaRPr lang="en-US" sz="14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26985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641451C-4EF1-B88D-BBF2-378BA7249B9B}"/>
              </a:ext>
            </a:extLst>
          </p:cNvPr>
          <p:cNvSpPr txBox="1"/>
          <p:nvPr/>
        </p:nvSpPr>
        <p:spPr>
          <a:xfrm>
            <a:off x="361950" y="1352748"/>
            <a:ext cx="8420100" cy="4891019"/>
          </a:xfrm>
          <a:prstGeom prst="rect">
            <a:avLst/>
          </a:prstGeom>
          <a:noFill/>
        </p:spPr>
        <p:txBody>
          <a:bodyPr wrap="square">
            <a:spAutoFit/>
          </a:bodyPr>
          <a:lstStyle/>
          <a:p>
            <a:pPr>
              <a:lnSpc>
                <a:spcPct val="107000"/>
              </a:lnSpc>
            </a:pPr>
            <a:r>
              <a:rPr lang="en-US" sz="1400" b="1" dirty="0">
                <a:latin typeface="Arial" panose="020B0604020202020204" pitchFamily="34" charset="0"/>
                <a:ea typeface="Calibri" panose="020F0502020204030204" pitchFamily="34" charset="0"/>
                <a:cs typeface="Arial" panose="020B0604020202020204" pitchFamily="34" charset="0"/>
              </a:rPr>
              <a:t>THEY ARE ALLIED WITH THEIR FEAR:</a:t>
            </a:r>
          </a:p>
          <a:p>
            <a:pPr>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The key to innovation is changing your relationship with fear: by welcoming fear you get the benefit of what being afraid brings- heightened awareness, compassion for others you are working with and unbreakable commitment to survive at all costs. Fear can enable progress and innovation. When the feeling of fear arises, rather than a fight/flight response, embrace it as an advantageous adrenaline rush.</a:t>
            </a:r>
          </a:p>
          <a:p>
            <a:pPr>
              <a:lnSpc>
                <a:spcPct val="107000"/>
              </a:lnSpc>
            </a:pPr>
            <a:r>
              <a:rPr lang="en-US" sz="1400" b="1" dirty="0">
                <a:latin typeface="Arial" panose="020B0604020202020204" pitchFamily="34" charset="0"/>
                <a:ea typeface="Calibri" panose="020F0502020204030204" pitchFamily="34" charset="0"/>
                <a:cs typeface="Arial" panose="020B0604020202020204" pitchFamily="34" charset="0"/>
              </a:rPr>
              <a:t>THEY DON’T WAIT FOR THINGS TO BREAK:</a:t>
            </a:r>
          </a:p>
          <a:p>
            <a:pPr>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You have heard the adage “why fix it if it isn’t broken” great innovators don’t wait for things to break, they are constantly fixing and iterating.</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THEY UNDERSTAND THE CREATIVE PROCESS: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Preparation, incubation, illumination, implementation – those are four classic stages of the creative process. One of the most crucial stages. Just before the eureka moment is incubation. Great innovators find novel ways to nurture this stage of creativity, taking long showers, going for a walk. Incubation requires mental disengagement. It allows for unconscious process synthesizing all the information you have consciously encountered. The conscious detachment results in margination of ideas and solutions coming out of the blue.</a:t>
            </a:r>
          </a:p>
          <a:p>
            <a:pPr>
              <a:lnSpc>
                <a:spcPct val="107000"/>
              </a:lnSpc>
            </a:pPr>
            <a:r>
              <a:rPr lang="en-US" sz="1400" b="1" dirty="0">
                <a:latin typeface="Arial" panose="020B0604020202020204" pitchFamily="34" charset="0"/>
                <a:ea typeface="Calibri" panose="020F0502020204030204" pitchFamily="34" charset="0"/>
                <a:cs typeface="Arial" panose="020B0604020202020204" pitchFamily="34" charset="0"/>
              </a:rPr>
              <a:t>THEY PURSUE MULTIPLE STREAMS:</a:t>
            </a:r>
          </a:p>
          <a:p>
            <a:pPr>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Elon Musk has Tesla and solar city. Its more than maximizing income, a hall mark of great inventors is nurturing multiple interests. Just like the creative process, alternative interests overlap and feed off each other. Having multiple projects breaks the psychological- bottleneck and pressure off succeeding in one single venture. It will also expand your breadth of knowledge and overall business acumen.</a:t>
            </a:r>
          </a:p>
        </p:txBody>
      </p:sp>
    </p:spTree>
    <p:extLst>
      <p:ext uri="{BB962C8B-B14F-4D97-AF65-F5344CB8AC3E}">
        <p14:creationId xmlns:p14="http://schemas.microsoft.com/office/powerpoint/2010/main" val="1905180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2452C9A-1676-CD01-7339-F009D494E661}"/>
              </a:ext>
            </a:extLst>
          </p:cNvPr>
          <p:cNvSpPr txBox="1"/>
          <p:nvPr/>
        </p:nvSpPr>
        <p:spPr>
          <a:xfrm>
            <a:off x="319087" y="1320040"/>
            <a:ext cx="8505825" cy="5034135"/>
          </a:xfrm>
          <a:prstGeom prst="rect">
            <a:avLst/>
          </a:prstGeom>
          <a:noFill/>
        </p:spPr>
        <p:txBody>
          <a:bodyPr wrap="square">
            <a:spAutoFit/>
          </a:bodyPr>
          <a:lstStyle/>
          <a:p>
            <a:pPr>
              <a:lnSpc>
                <a:spcPct val="107000"/>
              </a:lnSpc>
            </a:pPr>
            <a:r>
              <a:rPr lang="en-US" sz="1400" b="1" dirty="0">
                <a:latin typeface="Arial" panose="020B0604020202020204" pitchFamily="34" charset="0"/>
                <a:ea typeface="Calibri" panose="020F0502020204030204" pitchFamily="34" charset="0"/>
                <a:cs typeface="Arial" panose="020B0604020202020204" pitchFamily="34" charset="0"/>
              </a:rPr>
              <a:t>THEY POSSESS A HEALTHY ARROGANCE:</a:t>
            </a:r>
          </a:p>
          <a:p>
            <a:pPr>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It may come across as arrogance, but successful entrepreneurs and great innovators are highly confident. When Gallup studied entrepreneurial talent, they found that people with high confidence performed better in stressful situations. Where others see risk, highly confident and innovative entrepreneurs see opportunity. A key part of innovation is implementation- it is not the first to come.</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THEY EMBRACE PARADOXICAL THINKING:</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Great innovators do not see the world in black and white. While many people come to either/or conclusions, they strike to see both sides. When cell phones only made calls and music device only played music, innovators overlooked these normal boundaries. The test for first rate intelligence is the ability to hold two opposing ideas in mind at the same time and still retain the ability to function.</a:t>
            </a: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TYPES OF INNOVATION.</a:t>
            </a:r>
          </a:p>
          <a:p>
            <a:pPr>
              <a:lnSpc>
                <a:spcPct val="107000"/>
              </a:lnSpc>
              <a:spcAft>
                <a:spcPts val="800"/>
              </a:spcAft>
            </a:pPr>
            <a:r>
              <a:rPr lang="en-US" sz="14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The term innovation refers to a new way of doing something. It may refer to incremental and radical and revolutionary changes in thinking, products, processes or organization. An innovation can increase profits on the value side – customers value your innovation enough to pay more for it. On the cost side (the company produces the offering in a more efficient way.) either way value is created for the firm and the consumer. Innovation requires interplay between a product offering(technology) and market(people).</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PRODUCT INNOVATION:</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Change in how the product is noticed by the consumers (change in physical structure) these changes include change in product design, research and development, new product development- to meet</a:t>
            </a:r>
          </a:p>
        </p:txBody>
      </p:sp>
    </p:spTree>
    <p:extLst>
      <p:ext uri="{BB962C8B-B14F-4D97-AF65-F5344CB8AC3E}">
        <p14:creationId xmlns:p14="http://schemas.microsoft.com/office/powerpoint/2010/main" val="2725048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E400F1D-376D-EB8E-F224-8A09F9EFB566}"/>
              </a:ext>
            </a:extLst>
          </p:cNvPr>
          <p:cNvSpPr txBox="1"/>
          <p:nvPr/>
        </p:nvSpPr>
        <p:spPr>
          <a:xfrm>
            <a:off x="348906" y="1456553"/>
            <a:ext cx="8448675" cy="4840364"/>
          </a:xfrm>
          <a:prstGeom prst="rect">
            <a:avLst/>
          </a:prstGeom>
          <a:noFill/>
        </p:spPr>
        <p:txBody>
          <a:bodyPr wrap="square">
            <a:spAutoFit/>
          </a:bodyPr>
          <a:lstStyle/>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customer demands. The degree of change can include:</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Incremental improvements.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Addition to product families.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Net generation products.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New core products.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EXAMPLES OF PRODUCT INNOVATION ARE AS FOLLOWS</a:t>
            </a:r>
          </a:p>
          <a:p>
            <a:pPr>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Introducing a new screen size for TV’s</a:t>
            </a:r>
          </a:p>
          <a:p>
            <a:pPr>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Changing from a CRT TV to a flat screen TV.</a:t>
            </a:r>
          </a:p>
          <a:p>
            <a:pPr>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Adding functionality such as internet access to TV’s.</a:t>
            </a:r>
          </a:p>
          <a:p>
            <a:pPr>
              <a:lnSpc>
                <a:spcPct val="107000"/>
              </a:lnSpc>
            </a:pPr>
            <a:r>
              <a:rPr lang="en-US" sz="14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Continual improvements making the product more efficient, effective, useful or user friendly, valuable to users and integrating it with other products, technologies or systems.</a:t>
            </a:r>
            <a:endParaRPr lang="en-US" sz="1400" b="1"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US" sz="1400" b="1"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PROCESS INNOVATION:</a:t>
            </a:r>
          </a:p>
          <a:p>
            <a:pPr>
              <a:lnSpc>
                <a:spcPct val="107000"/>
              </a:lnSpc>
            </a:pPr>
            <a:r>
              <a:rPr lang="en-US" sz="14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It involves a new significantly improved method for the production or delivery of output that adds value to the organization. The term process refers to an interrelated set of activities designed to transform inputs into a special output for benefits of customers. Process relates to all operational activities by which value is offered to the end customer such as an acquisition of raw materials, manufacturing, logistics and after sales service. Make processes simpler, faster, more accurate, more reliable, less expensive. Reducing unit cost by improving the production capacity.</a:t>
            </a:r>
          </a:p>
        </p:txBody>
      </p:sp>
    </p:spTree>
    <p:extLst>
      <p:ext uri="{BB962C8B-B14F-4D97-AF65-F5344CB8AC3E}">
        <p14:creationId xmlns:p14="http://schemas.microsoft.com/office/powerpoint/2010/main" val="2973877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4D3C079-9D3A-52E4-7784-0CD0F03E3908}"/>
              </a:ext>
            </a:extLst>
          </p:cNvPr>
          <p:cNvSpPr txBox="1"/>
          <p:nvPr/>
        </p:nvSpPr>
        <p:spPr>
          <a:xfrm>
            <a:off x="361950" y="1795364"/>
            <a:ext cx="8420100" cy="4060150"/>
          </a:xfrm>
          <a:prstGeom prst="rect">
            <a:avLst/>
          </a:prstGeom>
          <a:noFill/>
        </p:spPr>
        <p:txBody>
          <a:bodyPr wrap="square">
            <a:spAutoFit/>
          </a:bodyPr>
          <a:lstStyle/>
          <a:p>
            <a:pPr>
              <a:lnSpc>
                <a:spcPct val="107000"/>
              </a:lnSpc>
            </a:pPr>
            <a:r>
              <a:rPr lang="en-US" sz="1400" b="1"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SERVICE INNOVATION:</a:t>
            </a:r>
          </a:p>
          <a:p>
            <a:pPr>
              <a:lnSpc>
                <a:spcPct val="107000"/>
              </a:lnSpc>
            </a:pPr>
            <a:r>
              <a:rPr lang="en-US" sz="14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services involve products (intangibles) that form an extended part of the product life cycle from initial sales to end of life recycling and disposal. Service industries in areas such as finance, food, education, transportation, health make up most organizational in any economy the organizations to innovate continuously so that they can improve/increase the levels of service to their customers’ new way of providing service/new service. New information technology platforms, particularly the internet have also added the scope of service innovation, the internet is a valuable resource on which new service relationships between </a:t>
            </a:r>
            <a:r>
              <a:rPr lang="en-US" sz="1400" dirty="0">
                <a:latin typeface="Arial" panose="020B0604020202020204" pitchFamily="34" charset="0"/>
                <a:ea typeface="Calibri" panose="020F0502020204030204" pitchFamily="34" charset="0"/>
                <a:cs typeface="Arial" panose="020B0604020202020204" pitchFamily="34" charset="0"/>
              </a:rPr>
              <a:t>organizations and their customers are being developed every day, Technology and better service. </a:t>
            </a:r>
          </a:p>
          <a:p>
            <a:pPr algn="ctr">
              <a:lnSpc>
                <a:spcPct val="107000"/>
              </a:lnSpc>
            </a:pPr>
            <a:r>
              <a:rPr lang="en-US" b="1"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ENTREPRENEURIAL ETHICS.</a:t>
            </a:r>
          </a:p>
          <a:p>
            <a:pPr>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A business should run with a set of morals and principles, otherwise known as ethics. Entrepreneurial ethics are especially important when advancing the business world. There is always an impulse to smudge the records of certain incidents (rubbing). These alterations can help the numbers add up a little better or help your case with your investor. But these tactics will ultimately lead to a business downfall. However, you set up your business with a solid ethical code, it is easy to by- pass these impulses. Therefore, it is important to make sure that your company has a set of ethics that you that you can lean on.</a:t>
            </a:r>
          </a:p>
        </p:txBody>
      </p:sp>
    </p:spTree>
    <p:extLst>
      <p:ext uri="{BB962C8B-B14F-4D97-AF65-F5344CB8AC3E}">
        <p14:creationId xmlns:p14="http://schemas.microsoft.com/office/powerpoint/2010/main" val="2621728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B364AA1-D904-9BAE-F1B7-4469636A27CE}"/>
              </a:ext>
            </a:extLst>
          </p:cNvPr>
          <p:cNvSpPr txBox="1"/>
          <p:nvPr/>
        </p:nvSpPr>
        <p:spPr>
          <a:xfrm>
            <a:off x="333375" y="1130986"/>
            <a:ext cx="8477250" cy="5462201"/>
          </a:xfrm>
          <a:prstGeom prst="rect">
            <a:avLst/>
          </a:prstGeom>
          <a:noFill/>
        </p:spPr>
        <p:txBody>
          <a:bodyPr wrap="square">
            <a:spAutoFit/>
          </a:bodyPr>
          <a:lstStyle/>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EFFECTIVE ENTREPRENEURIAL ETHICS.</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One way to make sure your entrepreneurial ethics are up to code is to create a mission statement. This should be easily communicated and show what your business stands for. This mission statement should also reveal what your morals or principles are. It is important to run an ethical company. The perks of honesty and integrity come in ten- fold when your customers/clients and investors know they can trust you. </a:t>
            </a: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REASONS WHY ETHICS IS IMPORTANT?</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Like finance and marketing ethics has become an essential business function for companies as well as budding business professionals. Business ethics refers to the standards for morally right and wrong conduct in business. Corporations establish business ethics to promote integrity among their employees and gain trust from key stakeholders such as investors and consumers. Your business can offer great service or innovative product but with questionable ethics, it might not even matter. Good business ethics are important to businesses for several reasons;</a:t>
            </a: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ETHICS IMPROVES YOUR BUSINESS REPUTATION</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Business ethics helps ensure a good reputation to your company. Not only does it feel good to be part of a company with great reputation for your company. Not only does it feel good, to be part of a company with a great reputation for consistently being ethical in how you source and build products, treat employees, customers and the community, more people will want to do business with you. Even social media ethics is important for your reputation. This means you will appeal to a variety of people and organizations that will be great for boosting your business such as:</a:t>
            </a:r>
          </a:p>
        </p:txBody>
      </p:sp>
    </p:spTree>
    <p:extLst>
      <p:ext uri="{BB962C8B-B14F-4D97-AF65-F5344CB8AC3E}">
        <p14:creationId xmlns:p14="http://schemas.microsoft.com/office/powerpoint/2010/main" val="633962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F7EA9F9-6E66-27E3-0730-1B4275075128}"/>
              </a:ext>
            </a:extLst>
          </p:cNvPr>
          <p:cNvSpPr txBox="1"/>
          <p:nvPr/>
        </p:nvSpPr>
        <p:spPr>
          <a:xfrm>
            <a:off x="285750" y="1201802"/>
            <a:ext cx="8515350" cy="1978170"/>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v"/>
            </a:pPr>
            <a:r>
              <a:rPr lang="en-US" sz="1400" dirty="0">
                <a:latin typeface="Arial" panose="020B0604020202020204" pitchFamily="34" charset="0"/>
                <a:ea typeface="Calibri" panose="020F0502020204030204" pitchFamily="34" charset="0"/>
                <a:cs typeface="Arial" panose="020B0604020202020204" pitchFamily="34" charset="0"/>
              </a:rPr>
              <a:t>Clients and customers who believe in your company and want to support it.</a:t>
            </a:r>
          </a:p>
          <a:p>
            <a:pPr marL="285750" indent="-285750">
              <a:lnSpc>
                <a:spcPct val="107000"/>
              </a:lnSpc>
              <a:spcAft>
                <a:spcPts val="800"/>
              </a:spcAft>
              <a:buFont typeface="Wingdings" panose="05000000000000000000" pitchFamily="2" charset="2"/>
              <a:buChar char="v"/>
            </a:pPr>
            <a:r>
              <a:rPr lang="en-US" sz="1400" dirty="0">
                <a:latin typeface="Arial" panose="020B0604020202020204" pitchFamily="34" charset="0"/>
                <a:ea typeface="Calibri" panose="020F0502020204030204" pitchFamily="34" charset="0"/>
                <a:cs typeface="Arial" panose="020B0604020202020204" pitchFamily="34" charset="0"/>
              </a:rPr>
              <a:t>Trade and community organizations who want you as a member.</a:t>
            </a:r>
          </a:p>
          <a:p>
            <a:pPr marL="285750" indent="-285750">
              <a:lnSpc>
                <a:spcPct val="107000"/>
              </a:lnSpc>
              <a:spcAft>
                <a:spcPts val="800"/>
              </a:spcAft>
              <a:buFont typeface="Wingdings" panose="05000000000000000000" pitchFamily="2" charset="2"/>
              <a:buChar char="v"/>
            </a:pPr>
            <a:r>
              <a:rPr lang="en-US" sz="1400" dirty="0">
                <a:latin typeface="Arial" panose="020B0604020202020204" pitchFamily="34" charset="0"/>
                <a:ea typeface="Calibri" panose="020F0502020204030204" pitchFamily="34" charset="0"/>
                <a:cs typeface="Arial" panose="020B0604020202020204" pitchFamily="34" charset="0"/>
              </a:rPr>
              <a:t>Investors who want to help your business grow.</a:t>
            </a:r>
          </a:p>
          <a:p>
            <a:pPr marL="285750" indent="-285750">
              <a:lnSpc>
                <a:spcPct val="107000"/>
              </a:lnSpc>
              <a:spcAft>
                <a:spcPts val="800"/>
              </a:spcAft>
              <a:buFont typeface="Wingdings" panose="05000000000000000000" pitchFamily="2" charset="2"/>
              <a:buChar char="v"/>
            </a:pPr>
            <a:r>
              <a:rPr lang="en-US" sz="1400" dirty="0">
                <a:latin typeface="Arial" panose="020B0604020202020204" pitchFamily="34" charset="0"/>
                <a:ea typeface="Calibri" panose="020F0502020204030204" pitchFamily="34" charset="0"/>
                <a:cs typeface="Arial" panose="020B0604020202020204" pitchFamily="34" charset="0"/>
              </a:rPr>
              <a:t>Communities that want to host your business or events.</a:t>
            </a:r>
          </a:p>
          <a:p>
            <a:pPr marL="285750" indent="-285750">
              <a:lnSpc>
                <a:spcPct val="107000"/>
              </a:lnSpc>
              <a:spcAft>
                <a:spcPts val="800"/>
              </a:spcAft>
              <a:buFont typeface="Wingdings" panose="05000000000000000000" pitchFamily="2" charset="2"/>
              <a:buChar char="v"/>
            </a:pPr>
            <a:r>
              <a:rPr lang="en-US" sz="1400" dirty="0">
                <a:latin typeface="Arial" panose="020B0604020202020204" pitchFamily="34" charset="0"/>
                <a:ea typeface="Calibri" panose="020F0502020204030204" pitchFamily="34" charset="0"/>
                <a:cs typeface="Arial" panose="020B0604020202020204" pitchFamily="34" charset="0"/>
              </a:rPr>
              <a:t>Other businesses that want to partner with you.</a:t>
            </a:r>
          </a:p>
          <a:p>
            <a:pPr marL="285750" indent="-285750">
              <a:lnSpc>
                <a:spcPct val="107000"/>
              </a:lnSpc>
              <a:spcAft>
                <a:spcPts val="800"/>
              </a:spcAft>
              <a:buFont typeface="Wingdings" panose="05000000000000000000" pitchFamily="2" charset="2"/>
              <a:buChar char="v"/>
            </a:pPr>
            <a:r>
              <a:rPr lang="en-US" sz="1400" dirty="0">
                <a:latin typeface="Arial" panose="020B0604020202020204" pitchFamily="34" charset="0"/>
                <a:ea typeface="Calibri" panose="020F0502020204030204" pitchFamily="34" charset="0"/>
                <a:cs typeface="Arial" panose="020B0604020202020204" pitchFamily="34" charset="0"/>
              </a:rPr>
              <a:t>Newspapers, magazines and other media who want to offer you specialist recognition.</a:t>
            </a:r>
          </a:p>
        </p:txBody>
      </p:sp>
      <p:sp>
        <p:nvSpPr>
          <p:cNvPr id="13" name="TextBox 12">
            <a:extLst>
              <a:ext uri="{FF2B5EF4-FFF2-40B4-BE49-F238E27FC236}">
                <a16:creationId xmlns:a16="http://schemas.microsoft.com/office/drawing/2014/main" id="{DA5C38FB-6108-F45E-54E8-7E6B50C922AB}"/>
              </a:ext>
            </a:extLst>
          </p:cNvPr>
          <p:cNvSpPr txBox="1"/>
          <p:nvPr/>
        </p:nvSpPr>
        <p:spPr>
          <a:xfrm>
            <a:off x="285750" y="3250756"/>
            <a:ext cx="8515350" cy="3116559"/>
          </a:xfrm>
          <a:prstGeom prst="rect">
            <a:avLst/>
          </a:prstGeom>
          <a:noFill/>
        </p:spPr>
        <p:txBody>
          <a:bodyPr wrap="square">
            <a:spAutoFit/>
          </a:bodyPr>
          <a:lstStyle/>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BUSINESS ETHICS HELPS YOU RETAIN TOP TALENT</a:t>
            </a:r>
            <a:r>
              <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a:t>
            </a:r>
            <a:r>
              <a:rPr lang="en-US" sz="14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Good ethics at a business start at the top. If you are a business owner, or manager, it is important to lead by example. When employees see you make ethical choices, it lets them know they can have confidence in the company, they know you will do right by them and customers. This boosts morale and as word spreads about how you treat employees well, you will draw in good workers. Having strong employee retention rates will help you save money over time on recruitment costs and training.</a:t>
            </a: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LIMIT RISK WITH GOOD BUSINESS ETHICS</a:t>
            </a:r>
            <a:r>
              <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14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Businesses that practice good business ethics face less risk for fines and other legal trouble. Sure, the law and regulations are complicated, but a lot of trouble can be avoided by doing what is morally right. If business decisions are made with that in mind, you can save the stress of having to defend your business against law suits and fines.</a:t>
            </a:r>
          </a:p>
        </p:txBody>
      </p:sp>
    </p:spTree>
    <p:extLst>
      <p:ext uri="{BB962C8B-B14F-4D97-AF65-F5344CB8AC3E}">
        <p14:creationId xmlns:p14="http://schemas.microsoft.com/office/powerpoint/2010/main" val="4129212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97DE11E-987F-5BCE-FA4E-B445E5ED2E55}"/>
              </a:ext>
            </a:extLst>
          </p:cNvPr>
          <p:cNvSpPr txBox="1"/>
          <p:nvPr/>
        </p:nvSpPr>
        <p:spPr>
          <a:xfrm>
            <a:off x="176463" y="1389324"/>
            <a:ext cx="8791074" cy="5096203"/>
          </a:xfrm>
          <a:prstGeom prst="rect">
            <a:avLst/>
          </a:prstGeom>
          <a:noFill/>
        </p:spPr>
        <p:txBody>
          <a:bodyPr wrap="square">
            <a:spAutoFit/>
          </a:bodyPr>
          <a:lstStyle/>
          <a:p>
            <a:pPr algn="ctr">
              <a:lnSpc>
                <a:spcPct val="107000"/>
              </a:lnSpc>
              <a:spcAft>
                <a:spcPts val="800"/>
              </a:spcAft>
            </a:pPr>
            <a:r>
              <a:rPr lang="en-US" sz="14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DEFINITION OF ALWAYS ENTREPRENEUR.</a:t>
            </a:r>
            <a:endParaRPr lang="en-US" sz="1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An entrepreneur is someone who develops an enterprise around innovation. They manage the business and assume the risk for its success. An entrepreneur is defined by the personal risk they take on in pursuit of new business, innovation or some other form of enterprise. In exchange for taking on that risk, they often profit most significantly from their enterprise success. Entrepreneurs are an important aspect of the economy. They help spur growth by taking on risks on innovative ideas. Entrepreneurs overcome obstacles including funding, employee and organizational challenges as they pursue their goals.</a:t>
            </a:r>
          </a:p>
          <a:p>
            <a:pPr algn="ctr">
              <a:lnSpc>
                <a:spcPct val="107000"/>
              </a:lnSpc>
              <a:spcAft>
                <a:spcPts val="800"/>
              </a:spcAft>
            </a:pPr>
            <a:r>
              <a:rPr lang="en-US" sz="14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CHARACTERISTICS OF A SUCCESSFUL ENTREPRENEUR.</a:t>
            </a:r>
          </a:p>
          <a:p>
            <a:pPr marL="285750" indent="-285750">
              <a:lnSpc>
                <a:spcPct val="107000"/>
              </a:lnSpc>
              <a:spcAft>
                <a:spcPts val="800"/>
              </a:spcAft>
              <a:buClr>
                <a:schemeClr val="accent1">
                  <a:lumMod val="75000"/>
                </a:schemeClr>
              </a:buClr>
              <a:buFont typeface="Wingdings" panose="05000000000000000000" pitchFamily="2" charset="2"/>
              <a:buChar char="§"/>
            </a:pPr>
            <a:r>
              <a:rPr lang="en-US" sz="1400" b="1" dirty="0">
                <a:latin typeface="Arial" panose="020B0604020202020204" pitchFamily="34" charset="0"/>
                <a:ea typeface="Calibri" panose="020F0502020204030204" pitchFamily="34" charset="0"/>
                <a:cs typeface="Arial" panose="020B0604020202020204" pitchFamily="34" charset="0"/>
              </a:rPr>
              <a:t>Passion:</a:t>
            </a:r>
            <a:endParaRPr lang="en-US" sz="1400" dirty="0">
              <a:latin typeface="Arial" panose="020B0604020202020204" pitchFamily="34" charset="0"/>
              <a:ea typeface="Calibri" panose="020F0502020204030204" pitchFamily="34" charset="0"/>
              <a:cs typeface="Arial" panose="020B0604020202020204" pitchFamily="34" charset="0"/>
            </a:endParaRPr>
          </a:p>
          <a:p>
            <a:pPr marL="506730">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Talk of successful entrepreneurs and you will nearly always hear the word passion when they describe what they do. Following your passion is one of the best predictors of success.</a:t>
            </a:r>
          </a:p>
          <a:p>
            <a:pPr marL="285750" indent="-285750">
              <a:lnSpc>
                <a:spcPct val="107000"/>
              </a:lnSpc>
              <a:buClr>
                <a:schemeClr val="accent1">
                  <a:lumMod val="75000"/>
                </a:schemeClr>
              </a:buClr>
              <a:buFont typeface="Wingdings" panose="05000000000000000000" pitchFamily="2" charset="2"/>
              <a:buChar char="§"/>
            </a:pPr>
            <a:r>
              <a:rPr lang="en-US" sz="1400" b="1" dirty="0">
                <a:latin typeface="Arial" panose="020B0604020202020204" pitchFamily="34" charset="0"/>
                <a:ea typeface="Calibri" panose="020F0502020204030204" pitchFamily="34" charset="0"/>
                <a:cs typeface="Arial" panose="020B0604020202020204" pitchFamily="34" charset="0"/>
              </a:rPr>
              <a:t>Independent thinking:</a:t>
            </a:r>
            <a:endParaRPr lang="en-US" sz="1400" dirty="0">
              <a:latin typeface="Arial" panose="020B0604020202020204" pitchFamily="34" charset="0"/>
              <a:ea typeface="Calibri" panose="020F0502020204030204" pitchFamily="34" charset="0"/>
              <a:cs typeface="Arial" panose="020B0604020202020204" pitchFamily="34" charset="0"/>
            </a:endParaRPr>
          </a:p>
          <a:p>
            <a:pPr marL="506730">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Entrepreneurs often think outside the box and are not swayed by others who might question their ideas.</a:t>
            </a:r>
          </a:p>
          <a:p>
            <a:pPr marL="285750" indent="-285750">
              <a:lnSpc>
                <a:spcPct val="107000"/>
              </a:lnSpc>
              <a:buClr>
                <a:schemeClr val="accent1">
                  <a:lumMod val="75000"/>
                </a:schemeClr>
              </a:buClr>
              <a:buFont typeface="Wingdings" panose="05000000000000000000" pitchFamily="2" charset="2"/>
              <a:buChar char="§"/>
            </a:pPr>
            <a:r>
              <a:rPr lang="en-US" sz="1400" b="1" dirty="0">
                <a:latin typeface="Arial" panose="020B0604020202020204" pitchFamily="34" charset="0"/>
                <a:ea typeface="Calibri" panose="020F0502020204030204" pitchFamily="34" charset="0"/>
                <a:cs typeface="Arial" panose="020B0604020202020204" pitchFamily="34" charset="0"/>
              </a:rPr>
              <a:t>Optimism:</a:t>
            </a:r>
            <a:endParaRPr lang="en-US" sz="1400" dirty="0">
              <a:latin typeface="Arial" panose="020B0604020202020204" pitchFamily="34" charset="0"/>
              <a:ea typeface="Calibri" panose="020F0502020204030204" pitchFamily="34" charset="0"/>
              <a:cs typeface="Arial" panose="020B0604020202020204" pitchFamily="34" charset="0"/>
            </a:endParaRPr>
          </a:p>
          <a:p>
            <a:pPr marL="506730">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It is difficult to succeed in anything if you don’t believe in good outcome. Entrepreneurs are dreamers and believe their ideas are possible even when they seem unattainable.</a:t>
            </a:r>
          </a:p>
          <a:p>
            <a:pPr marL="285750" indent="-285750">
              <a:lnSpc>
                <a:spcPct val="107000"/>
              </a:lnSpc>
              <a:buClr>
                <a:schemeClr val="accent1">
                  <a:lumMod val="75000"/>
                </a:schemeClr>
              </a:buClr>
              <a:buFont typeface="Wingdings" panose="05000000000000000000" pitchFamily="2" charset="2"/>
              <a:buChar char="§"/>
            </a:pPr>
            <a:r>
              <a:rPr lang="en-US" sz="1400" b="1" dirty="0">
                <a:latin typeface="Arial" panose="020B0604020202020204" pitchFamily="34" charset="0"/>
                <a:ea typeface="Calibri" panose="020F0502020204030204" pitchFamily="34" charset="0"/>
                <a:cs typeface="Arial" panose="020B0604020202020204" pitchFamily="34" charset="0"/>
              </a:rPr>
              <a:t>Confidence:</a:t>
            </a:r>
            <a:endParaRPr lang="en-US" sz="1400" dirty="0">
              <a:latin typeface="Arial" panose="020B0604020202020204" pitchFamily="34" charset="0"/>
              <a:ea typeface="Calibri" panose="020F0502020204030204" pitchFamily="34" charset="0"/>
              <a:cs typeface="Arial" panose="020B0604020202020204" pitchFamily="34" charset="0"/>
            </a:endParaRPr>
          </a:p>
          <a:p>
            <a:pPr marL="506730">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This is not to say entrepreneurs never have self-doubt, but they are able to overcome it, and believe they can achieve their goals.</a:t>
            </a:r>
          </a:p>
        </p:txBody>
      </p:sp>
    </p:spTree>
    <p:extLst>
      <p:ext uri="{BB962C8B-B14F-4D97-AF65-F5344CB8AC3E}">
        <p14:creationId xmlns:p14="http://schemas.microsoft.com/office/powerpoint/2010/main" val="663099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EE82842-16E6-E8EB-F760-4C480BEF2D4F}"/>
              </a:ext>
            </a:extLst>
          </p:cNvPr>
          <p:cNvSpPr txBox="1"/>
          <p:nvPr/>
        </p:nvSpPr>
        <p:spPr>
          <a:xfrm>
            <a:off x="348906" y="1502688"/>
            <a:ext cx="8448675" cy="4645502"/>
          </a:xfrm>
          <a:prstGeom prst="rect">
            <a:avLst/>
          </a:prstGeom>
          <a:noFill/>
        </p:spPr>
        <p:txBody>
          <a:bodyPr wrap="square">
            <a:spAutoFit/>
          </a:bodyPr>
          <a:lstStyle/>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THE ETHICAL CHALLENGES FACING ENTREPRENEURS.</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One of the greatest challenges for any business owner is navigating ethical issues in business. Ethics is a broad term. At its core, acting ethically in business means building a company around integrity and trust as well as complying with regulators. However, there are many other issues that fall under the ethical issues in business definition including empathy, diversity and acceptance, and carrying out business in accordance to the company values.</a:t>
            </a: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TYPES OF ETHICAL ISSUES IN BUSINESS.</a:t>
            </a:r>
            <a:endParaRPr lang="en-US"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If you are to run an ethical business, you first need to know what type of issues you can expect to face and need to overcome.</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DISCRIMINATION:</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One of the biggest ethical issues affecting the business world is discrimination. Many corporations have come under fire for lacking a diverse work force, which is often down to discrimination. It applies to any action which causes an employee to receive unequal treatment. Discrimination is not just un ethical, it is also illegal. There are statutes to protect employees from discrimination based on age, gender, race, religion, disabilities and more. None the less, these gender and race pay gaps show that discrimination is still rampant. Other common instances of discrimination include firing employees when they reach a certain age or giving fewer promotions to people of ethnic minorities.</a:t>
            </a:r>
          </a:p>
        </p:txBody>
      </p:sp>
    </p:spTree>
    <p:extLst>
      <p:ext uri="{BB962C8B-B14F-4D97-AF65-F5344CB8AC3E}">
        <p14:creationId xmlns:p14="http://schemas.microsoft.com/office/powerpoint/2010/main" val="88659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EF5665D-E022-7E01-57E5-731325354490}"/>
              </a:ext>
            </a:extLst>
          </p:cNvPr>
          <p:cNvSpPr txBox="1"/>
          <p:nvPr/>
        </p:nvSpPr>
        <p:spPr>
          <a:xfrm>
            <a:off x="409073" y="1469217"/>
            <a:ext cx="8325854" cy="4712444"/>
          </a:xfrm>
          <a:prstGeom prst="rect">
            <a:avLst/>
          </a:prstGeom>
          <a:noFill/>
        </p:spPr>
        <p:txBody>
          <a:bodyPr wrap="square">
            <a:spAutoFit/>
          </a:bodyPr>
          <a:lstStyle/>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HARASSMENT:</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 It is often related to racism and sexism. This can come in the form of verbal abuse, sexual abuse, teasing, racial slurs and bullying. Harassment can come from anyone in the company as well as customers. In particular, it is an ethical issue for the business, if a supervisor is aware of harassment from the client and takes no action to prevent it. In addition to causing a toxic work place, harassment can cause employees to leave the company prematurely- a second reason why some companies lack diversity. Harassment can have a long-term impact on employees; psychologically, in terms of earnings and even impacting a persons’ entire career path.</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UNETHICAL ACCOUNTING:</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Publicly traded companies may engage in unethical accounting to appear more profitable than they actually are. In other cases, an accountant or book keeper may change records to skim off the top.</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HEALTH AND SAFETY:</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companies may decide to cut corners to reduce costs or perform tasks faster. As well as injuries, failing to take workers safety into account can lead to psychological risks like job insecurity or lack of autonomy, which can lead to work related stress.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ABUSE OF LEADERSHIP AUTHORITY:</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Abuse of power often manifests as harassment or discrimination. However, those in leadership role can</a:t>
            </a:r>
          </a:p>
        </p:txBody>
      </p:sp>
    </p:spTree>
    <p:extLst>
      <p:ext uri="{BB962C8B-B14F-4D97-AF65-F5344CB8AC3E}">
        <p14:creationId xmlns:p14="http://schemas.microsoft.com/office/powerpoint/2010/main" val="2918123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14883F-D7AD-F16C-891D-044E07773C39}"/>
              </a:ext>
            </a:extLst>
          </p:cNvPr>
          <p:cNvSpPr txBox="1"/>
          <p:nvPr/>
        </p:nvSpPr>
        <p:spPr>
          <a:xfrm>
            <a:off x="352425" y="1226042"/>
            <a:ext cx="8491537" cy="5198795"/>
          </a:xfrm>
          <a:prstGeom prst="rect">
            <a:avLst/>
          </a:prstGeom>
          <a:noFill/>
        </p:spPr>
        <p:txBody>
          <a:bodyPr wrap="square">
            <a:spAutoFit/>
          </a:bodyPr>
          <a:lstStyle/>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also use their authority to pressure employees to skip over some aspects of proper procedure to save time- potentially putting the employees at risk, punish workers who are unable to meet unreasonable goals or ask for inappropriate favors. In addition, to abuse of authority can extend beyond the workforce. Managers can use their position to change reports, give themselves credit for work of subordinate better than other workers, misuse expenses and accept gifts from suppliers or clients.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NEPOTISM AND FAVORITISM:</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Nepotism is when a company hires someone who is a family member. Favoritism occurs when a manager treats an employee better than other workers for personal reasons. Not only are nepotism and favoritism unfair, they are disheartening to an employee. Workers find that they have to work much harder to receive a promotion or other rewards.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PRIVACY:</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Employees have recently found that the distinction between work life and personal life has become less clear. This is mainly due to the advances in technology for one thing the employers may punish for posts on social media, particularly if they complain about work conditions or the company as a whole. Employers may even fire workers who post controversial statements that go against company values.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Another ethical issue, surrounds the use of devices belonging to the company. Employers can now monitor all worker activity on the laptops and cell phones. Whereas this is supposed to check that employees are sticking to work related activities during the business day, some employers take it further, tracking key strokes and reading emails. The question is where to draw the line between monitoring and spying.</a:t>
            </a:r>
          </a:p>
        </p:txBody>
      </p:sp>
    </p:spTree>
    <p:extLst>
      <p:ext uri="{BB962C8B-B14F-4D97-AF65-F5344CB8AC3E}">
        <p14:creationId xmlns:p14="http://schemas.microsoft.com/office/powerpoint/2010/main" val="3265097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0DF4B6D-C553-370F-8E23-46A0820114F5}"/>
              </a:ext>
            </a:extLst>
          </p:cNvPr>
          <p:cNvSpPr txBox="1"/>
          <p:nvPr/>
        </p:nvSpPr>
        <p:spPr>
          <a:xfrm>
            <a:off x="323850" y="1514370"/>
            <a:ext cx="8496300" cy="4679486"/>
          </a:xfrm>
          <a:prstGeom prst="rect">
            <a:avLst/>
          </a:prstGeom>
          <a:noFill/>
        </p:spPr>
        <p:txBody>
          <a:bodyPr wrap="square">
            <a:spAutoFit/>
          </a:bodyPr>
          <a:lstStyle/>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CORPORATE ESPIONAGE</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opposite to the above can also happen: workers can miss- use company data. An employee may steal intellectual property or provide a competitor with information about a client usually this is for monetary purposes, but it can also help an employee secure a position at another firm.</a:t>
            </a: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HOW TO AVOID ETHICAL ISSUES IN BUSINESS.</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Businesses take an active role, seeking out and correcting unethical behaviors as early as possible. These are some of the tactics business owners need to implement;</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CREATE COMPANY POLICIES:</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make sure employees read company policies when they start working. Include both privacy and social media policy. The first should tell workers what computer activity and other information you will be able to access. The second should lay out how you expect to employees to behave publicly and on social media.</a:t>
            </a: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MONITOR ONLY PERTINENT INFORMATION ON LAPTOPS AND OTHER DEVICES:</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It may be necessary to track employee activity to some extent (particularly if you are concerned that workers are spending too much work time on personal activities which in itself might be unethical behavior. However, you don’t want to go overboard and create a culture of distrust. </a:t>
            </a:r>
          </a:p>
        </p:txBody>
      </p:sp>
    </p:spTree>
    <p:extLst>
      <p:ext uri="{BB962C8B-B14F-4D97-AF65-F5344CB8AC3E}">
        <p14:creationId xmlns:p14="http://schemas.microsoft.com/office/powerpoint/2010/main" val="3230466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CB141A3-70E2-A108-EAAE-CC7549E7E94C}"/>
              </a:ext>
            </a:extLst>
          </p:cNvPr>
          <p:cNvSpPr txBox="1"/>
          <p:nvPr/>
        </p:nvSpPr>
        <p:spPr>
          <a:xfrm>
            <a:off x="432886" y="1588907"/>
            <a:ext cx="8486775" cy="4323812"/>
          </a:xfrm>
          <a:prstGeom prst="rect">
            <a:avLst/>
          </a:prstGeom>
          <a:noFill/>
        </p:spPr>
        <p:txBody>
          <a:bodyPr wrap="square">
            <a:spAutoFit/>
          </a:bodyPr>
          <a:lstStyle/>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PROVIDE ONGOING TRAINING: </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This should cover aspects like harassment prevention.</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Require employees to sign non- disclosure agreement before they start working with any sensitive information. To create an effecting deterrent, specify that violating agreements will result in sever penalty.</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Create meritocracy where you reward employees according to performance.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Take an active role in daily activities at your company. This could help you detect harassment in its early stages and prevent theft, whether monetary or company materials. Also, double check your books on a regular basis to notice or detect if anyone is stealing from you.</a:t>
            </a:r>
          </a:p>
          <a:p>
            <a:pPr algn="ctr">
              <a:lnSpc>
                <a:spcPct val="107000"/>
              </a:lnSpc>
              <a:spcAft>
                <a:spcPts val="800"/>
              </a:spcAft>
            </a:pPr>
            <a:r>
              <a:rPr lang="en-US" sz="18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BUSINESS PLANNING.</a:t>
            </a:r>
            <a:endParaRPr lang="en-US" sz="18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DEFINE A BUSINESS PLAN?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A business plan is a document that describes a business alone with its objectives, strategies, the marketing which it operates and the business financial forecasts. A business plan is a systematic way of planning for the future. It is based on the experience and achievements of an organization and aims to achieve the most advantageous and workable compromise between what an organization wants to do, and what it can do. It shows how proposed policies are integrated, and how one issue affects another.</a:t>
            </a:r>
          </a:p>
        </p:txBody>
      </p:sp>
    </p:spTree>
    <p:extLst>
      <p:ext uri="{BB962C8B-B14F-4D97-AF65-F5344CB8AC3E}">
        <p14:creationId xmlns:p14="http://schemas.microsoft.com/office/powerpoint/2010/main" val="1200916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FA15AD9-006F-ADB1-80F5-FF1EC3F2B8E2}"/>
              </a:ext>
            </a:extLst>
          </p:cNvPr>
          <p:cNvSpPr txBox="1"/>
          <p:nvPr/>
        </p:nvSpPr>
        <p:spPr>
          <a:xfrm>
            <a:off x="409073" y="1144304"/>
            <a:ext cx="8325854" cy="5429307"/>
          </a:xfrm>
          <a:prstGeom prst="rect">
            <a:avLst/>
          </a:prstGeom>
          <a:noFill/>
        </p:spPr>
        <p:txBody>
          <a:bodyPr wrap="square">
            <a:spAutoFit/>
          </a:bodyPr>
          <a:lstStyle/>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COMPONENTS OF A BUSINESS PLAN.</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A full-length business plan includes: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EXECUTIVE SUMMARY:</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You can tell the quality of a business plan from its executive summary. The executive summary is the ultimate elevator pitch where you introduce the idea of your business, provide background talk about approach and results and convey confidence that you will be successful. When you get the reader excited about your business idea, they will be inclined to explore it further. In that sense, the executive is much more than a summary, it is your call to action. In the first paragraph, the executive summary should include a description of your business and the customer problem being uniquely solved so the reader understands what you are trying to achieve.</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marketing paragraph should include information about the size of the market, sales forecast, demographics of your potential customers and competition and your competitive advantages. The next are the operations, staffing and management paragraphs. These demonstrate your or your management team’s leadership and industry experience along with a few key details about the location, staffing and operations of your business. The financial section of the executive summary should include the projected income and cash generated during the first three years (or the next three years.) of your business. If you are seeking funding, you should also include a clear statement of how much you will be investing yourself versus the amount being sought from the funder. (While the executive summary appears first in the business plan, it should be written last since it is the summary. The business plan written should be developed from the bottom up, so you need to work out all the details before you can write the summary.</a:t>
            </a:r>
          </a:p>
        </p:txBody>
      </p:sp>
    </p:spTree>
    <p:extLst>
      <p:ext uri="{BB962C8B-B14F-4D97-AF65-F5344CB8AC3E}">
        <p14:creationId xmlns:p14="http://schemas.microsoft.com/office/powerpoint/2010/main" val="1300404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986E13F-78D1-D1D6-5789-91F482389459}"/>
              </a:ext>
            </a:extLst>
          </p:cNvPr>
          <p:cNvSpPr txBox="1"/>
          <p:nvPr/>
        </p:nvSpPr>
        <p:spPr>
          <a:xfrm>
            <a:off x="357187" y="1498345"/>
            <a:ext cx="8429625" cy="4638962"/>
          </a:xfrm>
          <a:prstGeom prst="rect">
            <a:avLst/>
          </a:prstGeom>
          <a:noFill/>
        </p:spPr>
        <p:txBody>
          <a:bodyPr wrap="square">
            <a:spAutoFit/>
          </a:bodyPr>
          <a:lstStyle/>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THE MARKETING PLAN: </a:t>
            </a:r>
            <a:r>
              <a:rPr lang="en-US" sz="1400" dirty="0">
                <a:latin typeface="Arial" panose="020B0604020202020204" pitchFamily="34" charset="0"/>
                <a:ea typeface="Calibri" panose="020F0502020204030204" pitchFamily="34" charset="0"/>
                <a:cs typeface="Arial" panose="020B0604020202020204" pitchFamily="34" charset="0"/>
              </a:rPr>
              <a:t>Marketing plan has three main sections- market analysis, competitive analysis and specific marketing actions.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MARKET ANALYSIS SECTION: </a:t>
            </a:r>
            <a:r>
              <a:rPr lang="en-US" sz="1400" dirty="0">
                <a:latin typeface="Arial" panose="020B0604020202020204" pitchFamily="34" charset="0"/>
                <a:ea typeface="Calibri" panose="020F0502020204030204" pitchFamily="34" charset="0"/>
                <a:cs typeface="Arial" panose="020B0604020202020204" pitchFamily="34" charset="0"/>
              </a:rPr>
              <a:t>You first figure out how big the market is (sufficient customers) to generate satisfactory revenue. Secondly you describe your potential or ideal customers so you will know how to reach that market when conducting your outreach.</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COMPETITIVE ANALYSIS SECTION: </a:t>
            </a:r>
            <a:r>
              <a:rPr lang="en-US" sz="1400" dirty="0">
                <a:latin typeface="Arial" panose="020B0604020202020204" pitchFamily="34" charset="0"/>
                <a:ea typeface="Calibri" panose="020F0502020204030204" pitchFamily="34" charset="0"/>
                <a:cs typeface="Arial" panose="020B0604020202020204" pitchFamily="34" charset="0"/>
              </a:rPr>
              <a:t>Competitor’s strengths and weaknesses like price, budget, products and service.</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SPECIFIC MARKETING ACTIONS: </a:t>
            </a:r>
            <a:r>
              <a:rPr lang="en-US" sz="1400" dirty="0">
                <a:latin typeface="Arial" panose="020B0604020202020204" pitchFamily="34" charset="0"/>
                <a:ea typeface="Calibri" panose="020F0502020204030204" pitchFamily="34" charset="0"/>
                <a:cs typeface="Arial" panose="020B0604020202020204" pitchFamily="34" charset="0"/>
              </a:rPr>
              <a:t>What are you going to do to drive traffic to your front door? Look at your marketing budget and sales forecast, these will be used in the financial forecasts in your financial </a:t>
            </a:r>
            <a:r>
              <a:rPr lang="en-US" sz="1800" dirty="0">
                <a:latin typeface="Calibri" panose="020F0502020204030204" pitchFamily="34" charset="0"/>
                <a:ea typeface="Calibri" panose="020F0502020204030204" pitchFamily="34" charset="0"/>
                <a:cs typeface="Times New Roman" panose="02020603050405020304" pitchFamily="18" charset="0"/>
              </a:rPr>
              <a:t>plan.</a:t>
            </a: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KEY MANAGEMENT BIOS</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With a limited track record and usually few assets, the success of a small business is typically a bet on the owner. So, this section must convince readers that the bet is a good one. Include a one- page bio on each of the key people involved in your business. Write the bios in a style that demonstrates you have been there, done that and know how to do it again. To want to demonstrate that you have the technical chops for the business as well as the leadership skills. where there might be experience and skills gaps, mention how you plan to add others to the team to provide this expertise.</a:t>
            </a:r>
          </a:p>
        </p:txBody>
      </p:sp>
    </p:spTree>
    <p:extLst>
      <p:ext uri="{BB962C8B-B14F-4D97-AF65-F5344CB8AC3E}">
        <p14:creationId xmlns:p14="http://schemas.microsoft.com/office/powerpoint/2010/main" val="2142398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A8E4990-55A8-1188-CC43-DD1733003860}"/>
              </a:ext>
            </a:extLst>
          </p:cNvPr>
          <p:cNvSpPr txBox="1"/>
          <p:nvPr/>
        </p:nvSpPr>
        <p:spPr>
          <a:xfrm>
            <a:off x="409073" y="1424932"/>
            <a:ext cx="8325854" cy="4803623"/>
          </a:xfrm>
          <a:prstGeom prst="rect">
            <a:avLst/>
          </a:prstGeom>
          <a:noFill/>
        </p:spPr>
        <p:txBody>
          <a:bodyPr wrap="square">
            <a:spAutoFit/>
          </a:bodyPr>
          <a:lstStyle/>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A FINANCIAL PLAN: </a:t>
            </a:r>
            <a:r>
              <a:rPr lang="en-US" sz="1400" dirty="0">
                <a:latin typeface="Arial" panose="020B0604020202020204" pitchFamily="34" charset="0"/>
                <a:ea typeface="Calibri" panose="020F0502020204030204" pitchFamily="34" charset="0"/>
                <a:cs typeface="Arial" panose="020B0604020202020204" pitchFamily="34" charset="0"/>
              </a:rPr>
              <a:t>It is appropriate for the financial plan to come last, because if the executive summary is a discussion of all that is to follow, the financial section is a recap of all that precedes it. The product and services, marketing operations and personnel sections demonstrate that the business idea is feasible, but it is the financial section that demonstrates it is viable.</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executive summary, marketing plan, key management bios and financial plan, business sections are critical and should be included in all business plans. Additional sections can be added to those four when targeting specific purposes and audiences. It is imperative to get readers excited about your business idea from the outset in the executive summary, or they may not read any further.</a:t>
            </a:r>
          </a:p>
          <a:p>
            <a:pPr marL="503555"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WHY A BUSINESS PLAN IS IMPORTANT FOR ENTREPRENEURS?</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A business plan is a road map, an outline, a document that explains what your business is, what the goals of the enterprise are and how exactly it will set about achieving those goals.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TARGET YOUR PROBLEMS: </a:t>
            </a:r>
            <a:r>
              <a:rPr lang="en-US" sz="1400" dirty="0">
                <a:latin typeface="Arial" panose="020B0604020202020204" pitchFamily="34" charset="0"/>
                <a:ea typeface="Calibri" panose="020F0502020204030204" pitchFamily="34" charset="0"/>
                <a:cs typeface="Arial" panose="020B0604020202020204" pitchFamily="34" charset="0"/>
              </a:rPr>
              <a:t>The importance of a business plan to an entrepreneur begins by helping you to identify your possible problems and challenges. It forces you to get realistic and look at your numbers. This document often helps people to see their real challenges and obstacles lie, making for a more pragmatic approach as the hard facts make their way into the plan.</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GET BETTER ADVICE: </a:t>
            </a:r>
            <a:r>
              <a:rPr lang="en-US" sz="1400" dirty="0">
                <a:latin typeface="Arial" panose="020B0604020202020204" pitchFamily="34" charset="0"/>
                <a:ea typeface="Calibri" panose="020F0502020204030204" pitchFamily="34" charset="0"/>
                <a:cs typeface="Arial" panose="020B0604020202020204" pitchFamily="34" charset="0"/>
              </a:rPr>
              <a:t>It crystallizes just what kind of help you need. Showing a business plan that outlines the exact duty, salaries and expectations you have for employees gives far more information for people to provide advice about.</a:t>
            </a:r>
          </a:p>
        </p:txBody>
      </p:sp>
    </p:spTree>
    <p:extLst>
      <p:ext uri="{BB962C8B-B14F-4D97-AF65-F5344CB8AC3E}">
        <p14:creationId xmlns:p14="http://schemas.microsoft.com/office/powerpoint/2010/main" val="390852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AC95DBD-784D-7227-8CC5-827B76432696}"/>
              </a:ext>
            </a:extLst>
          </p:cNvPr>
          <p:cNvSpPr txBox="1"/>
          <p:nvPr/>
        </p:nvSpPr>
        <p:spPr>
          <a:xfrm>
            <a:off x="348906" y="1305024"/>
            <a:ext cx="8429625" cy="4906215"/>
          </a:xfrm>
          <a:prstGeom prst="rect">
            <a:avLst/>
          </a:prstGeom>
          <a:noFill/>
        </p:spPr>
        <p:txBody>
          <a:bodyPr wrap="square">
            <a:spAutoFit/>
          </a:bodyPr>
          <a:lstStyle/>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ORGANIZE YOUR RESOURCES: </a:t>
            </a:r>
            <a:r>
              <a:rPr lang="en-US" sz="1400" dirty="0">
                <a:latin typeface="Arial" panose="020B0604020202020204" pitchFamily="34" charset="0"/>
                <a:ea typeface="Calibri" panose="020F0502020204030204" pitchFamily="34" charset="0"/>
                <a:cs typeface="Arial" panose="020B0604020202020204" pitchFamily="34" charset="0"/>
              </a:rPr>
              <a:t>It is the primary guide of how you will structure and allocate your resources. It is the primary guide of how of how you will structure and allocate your resources. It is here that you will see how feasible it is to open an office, hire employees and look at operating costs. The business plan can quickly show you whether you will be making a profit or running at a loss and it shows how much those losses may be every month.</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APPROACH INVESTORS: </a:t>
            </a:r>
            <a:r>
              <a:rPr lang="en-US" sz="1400" dirty="0">
                <a:latin typeface="Arial" panose="020B0604020202020204" pitchFamily="34" charset="0"/>
                <a:ea typeface="Calibri" panose="020F0502020204030204" pitchFamily="34" charset="0"/>
                <a:cs typeface="Arial" panose="020B0604020202020204" pitchFamily="34" charset="0"/>
              </a:rPr>
              <a:t>Investors want to know what you are doing. It is the single most important document you can present to your investors that will provide the structure and confidence that they need to make decisions about funding and supporting your Company.</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CREATE MILESTONES: </a:t>
            </a:r>
            <a:r>
              <a:rPr lang="en-US" sz="1400" dirty="0">
                <a:latin typeface="Arial" panose="020B0604020202020204" pitchFamily="34" charset="0"/>
                <a:ea typeface="Calibri" panose="020F0502020204030204" pitchFamily="34" charset="0"/>
                <a:cs typeface="Arial" panose="020B0604020202020204" pitchFamily="34" charset="0"/>
              </a:rPr>
              <a:t>A business plan is also a plan of action. By laying out milestones, you now have targets to shoot for in short, mid and long term. These goals also mean you can “course correct” with great agility if you have targets and realize that you may need to make some changes in order to meet them.</a:t>
            </a: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CHALLENGES OF A BUSINESS PLAN.</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GETTING STARTED: </a:t>
            </a:r>
            <a:r>
              <a:rPr lang="en-US" sz="1400" dirty="0">
                <a:latin typeface="Arial" panose="020B0604020202020204" pitchFamily="34" charset="0"/>
                <a:ea typeface="Calibri" panose="020F0502020204030204" pitchFamily="34" charset="0"/>
                <a:cs typeface="Arial" panose="020B0604020202020204" pitchFamily="34" charset="0"/>
              </a:rPr>
              <a:t>The hardest part about writing a business plan is getting started.</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IDENTIFYING CASH FLOW: </a:t>
            </a:r>
            <a:r>
              <a:rPr lang="en-US" sz="1400" dirty="0">
                <a:latin typeface="Arial" panose="020B0604020202020204" pitchFamily="34" charset="0"/>
                <a:ea typeface="Calibri" panose="020F0502020204030204" pitchFamily="34" charset="0"/>
                <a:cs typeface="Arial" panose="020B0604020202020204" pitchFamily="34" charset="0"/>
              </a:rPr>
              <a:t>The most difficult part of writing a business plan is the financial section.it is difficult to project figures on a brand-new business with, possibly, a brand-new concept. There is no roadmap, no one to follow. The best you can do find a similar company and try to gauge what they are making.</a:t>
            </a:r>
          </a:p>
        </p:txBody>
      </p:sp>
    </p:spTree>
    <p:extLst>
      <p:ext uri="{BB962C8B-B14F-4D97-AF65-F5344CB8AC3E}">
        <p14:creationId xmlns:p14="http://schemas.microsoft.com/office/powerpoint/2010/main" val="1751335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3E43C47-3D2C-4D45-AB83-253ED92AE360}"/>
              </a:ext>
            </a:extLst>
          </p:cNvPr>
          <p:cNvSpPr txBox="1"/>
          <p:nvPr/>
        </p:nvSpPr>
        <p:spPr>
          <a:xfrm>
            <a:off x="336884" y="1353961"/>
            <a:ext cx="8470231" cy="4942956"/>
          </a:xfrm>
          <a:prstGeom prst="rect">
            <a:avLst/>
          </a:prstGeom>
          <a:noFill/>
        </p:spPr>
        <p:txBody>
          <a:bodyPr wrap="square">
            <a:spAutoFit/>
          </a:bodyPr>
          <a:lstStyle/>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KNOWING YOUR TARGET MARKET:</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hardest but most important piece is getting your target demographics dialed in properly. You need to know whom you will sell to and how big the market is to estimate with some accuracy as to how many people you can reach and sell your product or service to.</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BEING CONCISE:</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One of the top challenges is keeping it short and sweet. The more concise and focused a plan is, the more likely business owners are to achieve the goals they have set for themselves and their business.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MAKE IT INTERESTING:</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hardest thing about writing a business plan is being able to tell your story in such a way that people buy into your idea. If you tell a lousy story people won’t want to invest.</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ESTABLISHING WORKABLE GOALS:</a:t>
            </a:r>
            <a:r>
              <a:rPr lang="en-US" sz="1400" dirty="0">
                <a:latin typeface="Arial" panose="020B0604020202020204" pitchFamily="34" charset="0"/>
                <a:ea typeface="Calibri" panose="020F0502020204030204" pitchFamily="34" charset="0"/>
                <a:cs typeface="Arial" panose="020B0604020202020204" pitchFamily="34" charset="0"/>
              </a:rPr>
              <a:t> establishing clear, concise and understandable goals- these goals must also be realistic. When people can’t see the vision of the plan, they won’t take any action to pursue the plan. In addition, by having a set of goals that align with your plan, you have measurable targets to track your progress.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BEING REALISTIC ABOUT BUSINESS GROWTH:</a:t>
            </a:r>
            <a:r>
              <a:rPr lang="en-US" sz="1400" dirty="0">
                <a:latin typeface="Arial" panose="020B0604020202020204" pitchFamily="34" charset="0"/>
                <a:ea typeface="Calibri" panose="020F0502020204030204" pitchFamily="34" charset="0"/>
                <a:cs typeface="Arial" panose="020B0604020202020204" pitchFamily="34" charset="0"/>
              </a:rPr>
              <a:t> you need to be honest with yourself. Entrepreneurs are by nature dreamers and optimists and business plans require them to challenge their assumptions about market opportunities, the competition, the value of their product and growth. That is where they get caught up in defining an aspirational but somewhat realistic business plan.</a:t>
            </a:r>
          </a:p>
        </p:txBody>
      </p:sp>
    </p:spTree>
    <p:extLst>
      <p:ext uri="{BB962C8B-B14F-4D97-AF65-F5344CB8AC3E}">
        <p14:creationId xmlns:p14="http://schemas.microsoft.com/office/powerpoint/2010/main" val="3299951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97380F0-F9D2-6015-DAC5-22E47D7C28A6}"/>
              </a:ext>
            </a:extLst>
          </p:cNvPr>
          <p:cNvSpPr txBox="1"/>
          <p:nvPr/>
        </p:nvSpPr>
        <p:spPr>
          <a:xfrm>
            <a:off x="264696" y="1376724"/>
            <a:ext cx="8582526" cy="4897431"/>
          </a:xfrm>
          <a:prstGeom prst="rect">
            <a:avLst/>
          </a:prstGeom>
          <a:noFill/>
        </p:spPr>
        <p:txBody>
          <a:bodyPr wrap="square">
            <a:spAutoFit/>
          </a:bodyPr>
          <a:lstStyle/>
          <a:p>
            <a:pPr marL="285750" indent="-285750">
              <a:lnSpc>
                <a:spcPct val="107000"/>
              </a:lnSpc>
              <a:buFont typeface="Wingdings" panose="05000000000000000000" pitchFamily="2" charset="2"/>
              <a:buChar char="§"/>
            </a:pPr>
            <a:r>
              <a:rPr lang="en-US" sz="1400" b="1" dirty="0">
                <a:latin typeface="Arial" panose="020B0604020202020204" pitchFamily="34" charset="0"/>
                <a:ea typeface="Calibri" panose="020F0502020204030204" pitchFamily="34" charset="0"/>
                <a:cs typeface="Arial" panose="020B0604020202020204" pitchFamily="34" charset="0"/>
              </a:rPr>
              <a:t>Resourceful and problem solvers: </a:t>
            </a:r>
            <a:r>
              <a:rPr lang="en-US" sz="1400" dirty="0">
                <a:latin typeface="Arial" panose="020B0604020202020204" pitchFamily="34" charset="0"/>
                <a:ea typeface="Calibri" panose="020F0502020204030204" pitchFamily="34" charset="0"/>
                <a:cs typeface="Arial" panose="020B0604020202020204" pitchFamily="34" charset="0"/>
              </a:rPr>
              <a:t>Lack of assets, knowledge and resources are common but entrepreneurs can get what they need or figure out how   to use what they have got to reach their business goals. They never let problems and challenges get into their way, and instead they find ways to achieve success despite hardships. Tenacity and ability to overcome hardships </a:t>
            </a:r>
          </a:p>
          <a:p>
            <a:pPr marL="285750" indent="-285750">
              <a:lnSpc>
                <a:spcPct val="107000"/>
              </a:lnSpc>
              <a:spcAft>
                <a:spcPts val="800"/>
              </a:spcAft>
              <a:buFont typeface="Wingdings" panose="05000000000000000000" pitchFamily="2" charset="2"/>
              <a:buChar char="§"/>
            </a:pPr>
            <a:r>
              <a:rPr lang="en-US" sz="1400" b="1" dirty="0">
                <a:latin typeface="Arial" panose="020B0604020202020204" pitchFamily="34" charset="0"/>
                <a:ea typeface="Calibri" panose="020F0502020204030204" pitchFamily="34" charset="0"/>
                <a:cs typeface="Arial" panose="020B0604020202020204" pitchFamily="34" charset="0"/>
              </a:rPr>
              <a:t>Entrepreneurs don’t quit at first, second and even hundredth: </a:t>
            </a:r>
            <a:r>
              <a:rPr lang="en-US" sz="1400" dirty="0">
                <a:latin typeface="Arial" panose="020B0604020202020204" pitchFamily="34" charset="0"/>
                <a:ea typeface="Calibri" panose="020F0502020204030204" pitchFamily="34" charset="0"/>
                <a:cs typeface="Arial" panose="020B0604020202020204" pitchFamily="34" charset="0"/>
              </a:rPr>
              <a:t>Obstacle, for them failure is not an option so they continue to work towards success, even when things go wrong.</a:t>
            </a:r>
          </a:p>
          <a:p>
            <a:pPr marL="342900" indent="-342900">
              <a:lnSpc>
                <a:spcPct val="107000"/>
              </a:lnSpc>
              <a:buFont typeface="Wingdings" panose="05000000000000000000" pitchFamily="2" charset="2"/>
              <a:buChar char=""/>
            </a:pPr>
            <a:r>
              <a:rPr lang="en-US" sz="1400" b="1" dirty="0">
                <a:latin typeface="Arial" panose="020B0604020202020204" pitchFamily="34" charset="0"/>
                <a:ea typeface="Calibri" panose="020F0502020204030204" pitchFamily="34" charset="0"/>
                <a:cs typeface="Arial" panose="020B0604020202020204" pitchFamily="34" charset="0"/>
              </a:rPr>
              <a:t>Vision, it helps you to know your end goal when you start:</a:t>
            </a:r>
            <a:r>
              <a:rPr lang="en-US" sz="1400" dirty="0">
                <a:latin typeface="Arial" panose="020B0604020202020204" pitchFamily="34" charset="0"/>
                <a:ea typeface="Calibri" panose="020F0502020204030204" pitchFamily="34" charset="0"/>
                <a:cs typeface="Arial" panose="020B0604020202020204" pitchFamily="34" charset="0"/>
              </a:rPr>
              <a:t> Further, vision is the fuel that propels you forward toward your goal.</a:t>
            </a:r>
          </a:p>
          <a:p>
            <a:pPr marL="342900" indent="-342900">
              <a:lnSpc>
                <a:spcPct val="107000"/>
              </a:lnSpc>
              <a:buFont typeface="Wingdings" panose="05000000000000000000" pitchFamily="2" charset="2"/>
              <a:buChar char=""/>
            </a:pPr>
            <a:r>
              <a:rPr lang="en-US" sz="1400" b="1" dirty="0">
                <a:latin typeface="Arial" panose="020B0604020202020204" pitchFamily="34" charset="0"/>
                <a:ea typeface="Calibri" panose="020F0502020204030204" pitchFamily="34" charset="0"/>
                <a:cs typeface="Arial" panose="020B0604020202020204" pitchFamily="34" charset="0"/>
              </a:rPr>
              <a:t>Focus:</a:t>
            </a:r>
            <a:r>
              <a:rPr lang="en-US" sz="1400" dirty="0">
                <a:latin typeface="Arial" panose="020B0604020202020204" pitchFamily="34" charset="0"/>
                <a:ea typeface="Calibri" panose="020F0502020204030204" pitchFamily="34" charset="0"/>
                <a:cs typeface="Arial" panose="020B0604020202020204" pitchFamily="34" charset="0"/>
              </a:rPr>
              <a:t> It is easy to get distracted in this fast-paced world. Many start- ups get side tracked by “shiny object syndrome” – products and services that promise fast results or they get bogged down in unimportant busy work. Successful entrepreneurs avoid these distractions and stay focused on what will bring results.</a:t>
            </a:r>
          </a:p>
          <a:p>
            <a:pPr marL="342900" indent="-342900">
              <a:lnSpc>
                <a:spcPct val="107000"/>
              </a:lnSpc>
              <a:spcAft>
                <a:spcPts val="800"/>
              </a:spcAft>
              <a:buFont typeface="Wingdings" panose="05000000000000000000" pitchFamily="2" charset="2"/>
              <a:buChar char=""/>
            </a:pPr>
            <a:r>
              <a:rPr lang="en-US" sz="1400" b="1" dirty="0">
                <a:latin typeface="Arial" panose="020B0604020202020204" pitchFamily="34" charset="0"/>
                <a:ea typeface="Calibri" panose="020F0502020204030204" pitchFamily="34" charset="0"/>
                <a:cs typeface="Arial" panose="020B0604020202020204" pitchFamily="34" charset="0"/>
              </a:rPr>
              <a:t>Action oriented</a:t>
            </a:r>
            <a:r>
              <a:rPr lang="en-US" sz="1400" dirty="0">
                <a:latin typeface="Arial" panose="020B0604020202020204" pitchFamily="34" charset="0"/>
                <a:ea typeface="Calibri" panose="020F0502020204030204" pitchFamily="34" charset="0"/>
                <a:cs typeface="Arial" panose="020B0604020202020204" pitchFamily="34" charset="0"/>
              </a:rPr>
              <a:t>: Entrepreneurs don’t expect something to come from nothing and they don’t wait for things to happen, they are doors. They overcome challenges and avoid procrastination.</a:t>
            </a: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TYPES OF ENTREPRENEURS.</a:t>
            </a:r>
          </a:p>
          <a:p>
            <a:pPr>
              <a:lnSpc>
                <a:spcPct val="107000"/>
              </a:lnSpc>
            </a:pPr>
            <a:r>
              <a:rPr lang="en-US" sz="1200" b="1" dirty="0">
                <a:latin typeface="Arial" panose="020B0604020202020204" pitchFamily="34" charset="0"/>
                <a:ea typeface="Calibri" panose="020F0502020204030204" pitchFamily="34" charset="0"/>
                <a:cs typeface="Arial" panose="020B0604020202020204" pitchFamily="34" charset="0"/>
              </a:rPr>
              <a:t>Small business</a:t>
            </a:r>
            <a:r>
              <a:rPr lang="en-US" sz="1200" dirty="0">
                <a:latin typeface="Arial" panose="020B0604020202020204" pitchFamily="34" charset="0"/>
                <a:ea typeface="Calibri" panose="020F0502020204030204" pitchFamily="34" charset="0"/>
                <a:cs typeface="Arial" panose="020B0604020202020204" pitchFamily="34" charset="0"/>
              </a:rPr>
              <a:t>: some entrepreneurial pursuits end up becoming massive businesses, but they also start out as small businesses and many of them stay that way. Small businesses can include partnership and sole proprietors.</a:t>
            </a:r>
          </a:p>
          <a:p>
            <a:pPr>
              <a:lnSpc>
                <a:spcPct val="107000"/>
              </a:lnSpc>
            </a:pPr>
            <a:r>
              <a:rPr lang="en-US" sz="1200" b="1" dirty="0">
                <a:latin typeface="Arial" panose="020B0604020202020204" pitchFamily="34" charset="0"/>
                <a:ea typeface="Calibri" panose="020F0502020204030204" pitchFamily="34" charset="0"/>
                <a:cs typeface="Arial" panose="020B0604020202020204" pitchFamily="34" charset="0"/>
              </a:rPr>
              <a:t>Home based business</a:t>
            </a:r>
            <a:r>
              <a:rPr lang="en-US" sz="1200" dirty="0">
                <a:latin typeface="Arial" panose="020B0604020202020204" pitchFamily="34" charset="0"/>
                <a:ea typeface="Calibri" panose="020F0502020204030204" pitchFamily="34" charset="0"/>
                <a:cs typeface="Arial" panose="020B0604020202020204" pitchFamily="34" charset="0"/>
              </a:rPr>
              <a:t>: A home based business could fit under the category of small business, but the primary factor in this case is that it is run from home, as opposed to an office or other location. Just because a business is run from home doesn’t mean it can’t compete with larger businesses. Many large corporations start from home before moving into an office space.</a:t>
            </a:r>
          </a:p>
        </p:txBody>
      </p:sp>
    </p:spTree>
    <p:extLst>
      <p:ext uri="{BB962C8B-B14F-4D97-AF65-F5344CB8AC3E}">
        <p14:creationId xmlns:p14="http://schemas.microsoft.com/office/powerpoint/2010/main" val="1665828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3BE83B6-88DB-CD9F-9331-D232CA9823E0}"/>
              </a:ext>
            </a:extLst>
          </p:cNvPr>
          <p:cNvSpPr txBox="1"/>
          <p:nvPr/>
        </p:nvSpPr>
        <p:spPr>
          <a:xfrm>
            <a:off x="338884" y="1384995"/>
            <a:ext cx="8466231" cy="4880888"/>
          </a:xfrm>
          <a:prstGeom prst="rect">
            <a:avLst/>
          </a:prstGeom>
          <a:noFill/>
        </p:spPr>
        <p:txBody>
          <a:bodyPr wrap="square">
            <a:spAutoFit/>
          </a:bodyPr>
          <a:lstStyle/>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PROVING THAT YOUR IDEA IS WORTH IT:</a:t>
            </a:r>
            <a:r>
              <a:rPr lang="en-US" sz="1400" dirty="0">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A common challenge is being able to express your idea and prospects for growth in hard numbers. If you seek capital, numbers are of the greatest importance. Investors and lenders will look at projections and determine the business’s prospects for profitability. They will want a return on investment over time, whether it be a year, five years or whatever the parties agree on.</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FINDING THE RIGHT KIND OF FLEXIBILITY:</a:t>
            </a:r>
            <a:r>
              <a:rPr lang="en-US" sz="1400" dirty="0">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hardest thing about writing a business plan is making it flexible enough to allow for change without making it so flexible that it is not a plan. There is a happy medium between these worlds, and this where the most success can be found.</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CREATING A STRATEGY THAT YOU CAN IMPLEMENT:</a:t>
            </a:r>
            <a:r>
              <a:rPr lang="en-US" sz="1400" dirty="0">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Many companies create plans, but too often those plans sit in the shelf with actions not done and targets not met.</a:t>
            </a: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DEFINITION OF SME.</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Going by the guidance of the ministry of trade, SME’s have been categorized according to the number of people they employ. However, in some instances, this may change especially where companies with very few people record high turnover because they have embraced technology.</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When you look at the Uganda concept, SME’s are those largely categorized to have between one to four</a:t>
            </a:r>
          </a:p>
        </p:txBody>
      </p:sp>
    </p:spTree>
    <p:extLst>
      <p:ext uri="{BB962C8B-B14F-4D97-AF65-F5344CB8AC3E}">
        <p14:creationId xmlns:p14="http://schemas.microsoft.com/office/powerpoint/2010/main" val="1191332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F711301-87F1-BA31-2D08-CB73F6D883AC}"/>
              </a:ext>
            </a:extLst>
          </p:cNvPr>
          <p:cNvSpPr txBox="1"/>
          <p:nvPr/>
        </p:nvSpPr>
        <p:spPr>
          <a:xfrm>
            <a:off x="409073" y="1318086"/>
            <a:ext cx="8325853" cy="5014706"/>
          </a:xfrm>
          <a:prstGeom prst="rect">
            <a:avLst/>
          </a:prstGeom>
          <a:noFill/>
        </p:spPr>
        <p:txBody>
          <a:bodyPr wrap="square">
            <a:spAutoFit/>
          </a:bodyPr>
          <a:lstStyle/>
          <a:p>
            <a:r>
              <a:rPr lang="en-US" sz="1400" dirty="0">
                <a:latin typeface="Arial" panose="020B0604020202020204" pitchFamily="34" charset="0"/>
                <a:ea typeface="Calibri" panose="020F0502020204030204" pitchFamily="34" charset="0"/>
                <a:cs typeface="Arial" panose="020B0604020202020204" pitchFamily="34" charset="0"/>
              </a:rPr>
              <a:t>people with a turn- over of 0- 10 million shillings also known as micro, then those with 5 – 49 with a turnover 10 million shillings to one hundred million- categorized as small, and then 50- 100 people with a turnover of 100 million- 360 million, categorized as medium. SME’s in Uganda make up make up over 70% of our economy and contribute to over 20% of the GDP which is really sizeable. Their work spans from service provision, selling of goods, information technology, agriculture and furniture making among others.</a:t>
            </a: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SOURCES OF CAPITAL TO SMALL SCALE ENTERPRISES.</a:t>
            </a:r>
            <a:endParaRPr lang="en-US"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So how best can SME’s attract financing opportunities? They need to start from their families, starters also need to save and form partnerships</a:t>
            </a:r>
            <a:r>
              <a:rPr lang="en-US" sz="1400" u="sng" dirty="0">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that can attract cheap capital. There is an option of going to micro- finance institutions or commercial banks or listing on the stock market. But for all these to work a good corporate governance of SME’s is critical because there is no lender or partner who is going to offer credit to a poorly managed business. They need to be open and transparent with good financial discipline. They need proper structures- with a board of directors, professional managers and more. Lenders will deal with those they think are less or not risky at all.</a:t>
            </a: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CHARACTERISTICS OF SME’S.</a:t>
            </a:r>
            <a:endParaRPr lang="en-US"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All SME’s share common characteristics regardless of industry and local markets.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DEPENDENCE ON FEW EMPLOYEES:</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Many SME companies are quite small and have only a few employees. This limited staff is required to complete all necessary tasks including innovation, production, marketing, sales and accounting for the</a:t>
            </a:r>
            <a:endParaRPr lang="en-US" sz="1400" dirty="0"/>
          </a:p>
        </p:txBody>
      </p:sp>
    </p:spTree>
    <p:extLst>
      <p:ext uri="{BB962C8B-B14F-4D97-AF65-F5344CB8AC3E}">
        <p14:creationId xmlns:p14="http://schemas.microsoft.com/office/powerpoint/2010/main" val="3797092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93E61D-4DF5-1819-DB34-2EAA009BE8F2}"/>
              </a:ext>
            </a:extLst>
          </p:cNvPr>
          <p:cNvSpPr txBox="1"/>
          <p:nvPr/>
        </p:nvSpPr>
        <p:spPr>
          <a:xfrm>
            <a:off x="368968" y="1209976"/>
            <a:ext cx="8406064" cy="5301388"/>
          </a:xfrm>
          <a:prstGeom prst="rect">
            <a:avLst/>
          </a:prstGeom>
          <a:noFill/>
        </p:spPr>
        <p:txBody>
          <a:bodyPr wrap="square">
            <a:spAutoFit/>
          </a:bodyPr>
          <a:lstStyle/>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entire business; for example, the owner of the business may also be the manager to oversee all areas of the company. This can be a disadvantage if employees do not have the required skill sets to perform multiple tasks well; however, this type of business structure promotes long term stability rather than focusing on short term results.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RELATIONSHIPS:</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most SME’s focus on a small number of products and services; this limited focus lets such establish strong relationships with their business partners, which in turn provides stability for the SME. An SME typically makes necessary changes to its services or products to suit clients’ needs; the downside of this is that the SME relies very heavily on existing partnerships and may suffer financially if a relationship is terminated.</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SIMPLICITY:</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SME is a simple business structure, which allows the company to be very flexible and make necessary changes quickly without requirements as addressing board members or stockholders for approval.</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SIZE:</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small size of the business can be an advantage when it comes to specialization and filling niche markets with products. However, size can be a disadvantage when it comes to obtaining finances for the business. Many SME’s rely on personal assets of owners and management to finance the company. Limited funds also affect marketing and the ability to reach new markets with their products due to budget limitations.</a:t>
            </a:r>
          </a:p>
        </p:txBody>
      </p:sp>
    </p:spTree>
    <p:extLst>
      <p:ext uri="{BB962C8B-B14F-4D97-AF65-F5344CB8AC3E}">
        <p14:creationId xmlns:p14="http://schemas.microsoft.com/office/powerpoint/2010/main" val="4246204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51E071-0CD5-A84C-CCD4-25FA5896FE08}"/>
              </a:ext>
            </a:extLst>
          </p:cNvPr>
          <p:cNvSpPr txBox="1"/>
          <p:nvPr/>
        </p:nvSpPr>
        <p:spPr>
          <a:xfrm>
            <a:off x="348906" y="1237864"/>
            <a:ext cx="8526379" cy="5239319"/>
          </a:xfrm>
          <a:prstGeom prst="rect">
            <a:avLst/>
          </a:prstGeom>
          <a:noFill/>
        </p:spPr>
        <p:txBody>
          <a:bodyPr wrap="square">
            <a:spAutoFit/>
          </a:bodyPr>
          <a:lstStyle/>
          <a:p>
            <a:pPr algn="ctr">
              <a:lnSpc>
                <a:spcPct val="107000"/>
              </a:lnSpc>
              <a:spcAft>
                <a:spcPts val="800"/>
              </a:spcAft>
            </a:pPr>
            <a:r>
              <a:rPr lang="en-US" sz="18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IMPORTANCE OF SME’S.</a:t>
            </a:r>
            <a:endParaRPr lang="en-US" sz="1800"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Developing small and medium enterprises helps to achieve sustainable growth as a centralized theme. They play a vital role in country’s overall production networks and they are core to the economic growth of developing countries. The contribution of formal SME’s a 50% of total employment and 33% of national income of emerging economies. </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ENCOURAGE TEAM SPIRIT: </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In small and medium sized companies, the owner recognizes every employee and understands their importance. Cross training will happen in the case of allotting one employee in another place in case of vacation or illness.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AVAILED WITH EASY LOANS:</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There are numerous loan programs available for SME’s whereas the big companies don’t qualify for such loans.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SME’S DIRECT INVOLVEMENT:</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SME’s can well control over their output and customers’ interaction than the biggest companies. The owner can be in a position to scrutinize the product quality and rectify if any issue occurs thus the risk is minimized and crisis are prevented on the earlier stage itself. Small businesses can directly contact with potential customers to promote them freely. Out of the digital revolution, the cost of advertisement is cut down. Plenty of costs effective, professional solutions are available for start- ups and SME’s to promote their catchy brands and other marketing materials.</a:t>
            </a:r>
          </a:p>
        </p:txBody>
      </p:sp>
    </p:spTree>
    <p:extLst>
      <p:ext uri="{BB962C8B-B14F-4D97-AF65-F5344CB8AC3E}">
        <p14:creationId xmlns:p14="http://schemas.microsoft.com/office/powerpoint/2010/main" val="3873771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CAC2C61-F67F-8081-0F63-FA5964921348}"/>
              </a:ext>
            </a:extLst>
          </p:cNvPr>
          <p:cNvSpPr txBox="1"/>
          <p:nvPr/>
        </p:nvSpPr>
        <p:spPr>
          <a:xfrm>
            <a:off x="368968" y="1421080"/>
            <a:ext cx="8406064" cy="4716227"/>
          </a:xfrm>
          <a:prstGeom prst="rect">
            <a:avLst/>
          </a:prstGeom>
          <a:noFill/>
        </p:spPr>
        <p:txBody>
          <a:bodyPr wrap="square">
            <a:spAutoFit/>
          </a:bodyPr>
          <a:lstStyle/>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TAKING IMMEDIATE DECISIONS:</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SME’s can quickly react according to market place changes. It doesn’t follow with an official hierarchy which might which might slow down the decision- making processes. If the business owner tends to see there is a wide opportunity to challenge with his competitor, it can be done at a moment since he does not need to wait for others approval. An employee in an SME is given the opportunity to learn another department works, if he is quite knowledgeable. But big companies have its own imitation for employees work description which is a great obstacle for an employees’ growth.</a:t>
            </a: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IMPORTANCE OF SME’S  </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They involve in job creation in this modern-day economy.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Out of the SME’s contribution, there is a significant growth in GDP and proper money flow across the economy is noticed.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SME’s charge lower rates to their clients by providing a quality business.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They boost the country’s economy by affording extra revenue and employment.</a:t>
            </a: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CHALLENGES FACED BY SMALL SCALE ENTERPRISES.</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Starting a business is a significant achievement for many entrepreneurs, but maintaining one is the larger challenge. There are many challenges every business face, whether they are large or small. </a:t>
            </a:r>
          </a:p>
        </p:txBody>
      </p:sp>
    </p:spTree>
    <p:extLst>
      <p:ext uri="{BB962C8B-B14F-4D97-AF65-F5344CB8AC3E}">
        <p14:creationId xmlns:p14="http://schemas.microsoft.com/office/powerpoint/2010/main" val="3917090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68CADC-C306-2B06-EADD-4A00D047748D}"/>
              </a:ext>
            </a:extLst>
          </p:cNvPr>
          <p:cNvSpPr txBox="1"/>
          <p:nvPr/>
        </p:nvSpPr>
        <p:spPr>
          <a:xfrm>
            <a:off x="328863" y="1222771"/>
            <a:ext cx="8486274" cy="5205336"/>
          </a:xfrm>
          <a:prstGeom prst="rect">
            <a:avLst/>
          </a:prstGeom>
          <a:noFill/>
        </p:spPr>
        <p:txBody>
          <a:bodyPr wrap="square">
            <a:spAutoFit/>
          </a:bodyPr>
          <a:lstStyle/>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CLIENT DEPENDENCE:</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If a single client makes up more than half of your income, you are more independent contractor than a business owner. Diversifying your client base is vital to growing a business, but it can be difficult, especially when the client in question pays well and is on time. Having a client willing to pay on time for a product or service is a God send for many small businesses.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MONEY MANAGEMENT: </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Having enough cash to cover the bills is a must for any business.to avoid this problem, small business owners must either be heavily capitalized or pick up extra income to shore up cash reserves when needed. This is why many small businesses start with founders working a job and building a business simultaneously. While this split focus can make it challenging to grow a business, running out of cash makes growing a business impossible. Money management becomes even more important when cash is flowing into the business. Although handling business accounting and taxes may be within the capabilities of most business owners, professional help is usually a good idea.</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FATIGUE:</a:t>
            </a:r>
            <a:r>
              <a:rPr lang="en-US" sz="1400" dirty="0">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hours, the work and the constant pressure to perform wear on even the most passionate individuals. Many business- owners- even successful ones- get stuck working much longer hours than their employees. Moreover, they fear their business will stall in their absence, so they avoid taking any time away from work to re- charge. Fatigue can lead to rash decisions about the business, including the desire to abandon it altogether. Finding a pace that keeps the business humming without grinding down the owner is a challenge that comes early (and often) in the evolution of a small business.</a:t>
            </a:r>
          </a:p>
        </p:txBody>
      </p:sp>
    </p:spTree>
    <p:extLst>
      <p:ext uri="{BB962C8B-B14F-4D97-AF65-F5344CB8AC3E}">
        <p14:creationId xmlns:p14="http://schemas.microsoft.com/office/powerpoint/2010/main" val="1688077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835D0E-DC26-3939-7A85-9C9F3A1A3347}"/>
              </a:ext>
            </a:extLst>
          </p:cNvPr>
          <p:cNvSpPr txBox="1"/>
          <p:nvPr/>
        </p:nvSpPr>
        <p:spPr>
          <a:xfrm>
            <a:off x="372979" y="1164703"/>
            <a:ext cx="8398042" cy="5367239"/>
          </a:xfrm>
          <a:prstGeom prst="rect">
            <a:avLst/>
          </a:prstGeom>
          <a:noFill/>
        </p:spPr>
        <p:txBody>
          <a:bodyPr wrap="square">
            <a:spAutoFit/>
          </a:bodyPr>
          <a:lstStyle/>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FOUNDER DEPENDENCE:</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A business that can’t operate without its founder is a business with a deadline. Many businesses suffer from founder dependence, and it is often caused by the founder being unable to let go of certain decision and responsibilities as the business grows. In theory, meeting this challenge is easy- a business owner merely has to give over more control to employees or partners. In practice, however, this is a significant stumbling block for founders because it usually involves compromising at least initially, on the quality of work being done until the person doing the work learns the ropes.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BALANCING QUALITY AND GROWTH:</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Whether a service or a product, at some point a business must sacrifice to scale up. Many small business owners find themselves tied to habits to the detriment of their development. There must be growth without hurting the brand.</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SOURCES OF BUSINESS IDEAS.</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PAST WORK EXPERIENCE:</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If you have been working somewhere for the past few years, you have obviously been doing something right to still be on the pay roll. During this time, you have gained experience in your field and been professionally exposed to various other fields. You have developed contacts both within your company and also elsewhere in the industry. You have picked up skills and may also have received training in a specialized subject. When you start a business in some way connected to the work you used to do, you start off with a lot of advantages. You bring with you your experience, technical knowledge and contacts that is a huge plus in the uncertain world of business.</a:t>
            </a:r>
          </a:p>
        </p:txBody>
      </p:sp>
    </p:spTree>
    <p:extLst>
      <p:ext uri="{BB962C8B-B14F-4D97-AF65-F5344CB8AC3E}">
        <p14:creationId xmlns:p14="http://schemas.microsoft.com/office/powerpoint/2010/main" val="3762120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CD466A1-84BA-CB9D-3667-282980F79194}"/>
              </a:ext>
            </a:extLst>
          </p:cNvPr>
          <p:cNvSpPr txBox="1"/>
          <p:nvPr/>
        </p:nvSpPr>
        <p:spPr>
          <a:xfrm>
            <a:off x="348906" y="1433727"/>
            <a:ext cx="8325854" cy="4783425"/>
          </a:xfrm>
          <a:prstGeom prst="rect">
            <a:avLst/>
          </a:prstGeom>
          <a:noFill/>
        </p:spPr>
        <p:txBody>
          <a:bodyPr wrap="square">
            <a:spAutoFit/>
          </a:bodyPr>
          <a:lstStyle/>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HOBBIES AND INTERESTS: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Leisure time is a good way to look for business ideas. Hobbies are a need to avoid boredom and dissatisfaction of work. Explore formal hobbies such as classical music and informal leisure activities such as walking and cooking.</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STRENGTHS AND ABILITIES:</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Be sure to allow your business to exploit your strengths and abilities and to steer clear of your weaknesses. Look at what you enjoy and what you are good at, and try combining them in the business you are going to start. </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FRIENDS AND FAMILY: </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Consulting friends and family members can be a great idea to look for ideas. Those close to you might have also thought of starting a business. You can take advantage of their work experience and interests to generate ideas and they would also be useful in the analysis of these ideas.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DISTRIBUTION CHANNELS </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retailers and distributors are the people closest to the consumer. No one knows more than them, what the consumer wants and what he is getting right now. Most distributors deal with a wide variety of products so their experience may be across industries. They will be able to tell you which products are doing well in the market and what are the various problems in various industries.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3171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CA1AE3-361E-4BA4-92D7-ED71663C6D37}"/>
              </a:ext>
            </a:extLst>
          </p:cNvPr>
          <p:cNvSpPr txBox="1"/>
          <p:nvPr/>
        </p:nvSpPr>
        <p:spPr>
          <a:xfrm>
            <a:off x="409073" y="1128562"/>
            <a:ext cx="8325853" cy="5481244"/>
          </a:xfrm>
          <a:prstGeom prst="rect">
            <a:avLst/>
          </a:prstGeom>
          <a:noFill/>
        </p:spPr>
        <p:txBody>
          <a:bodyPr wrap="square">
            <a:spAutoFit/>
          </a:bodyPr>
          <a:lstStyle/>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They will be able to tell you which products are doing well in the market and what are the various problems in various industries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TRAVELS:</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Ideas may develop when you travel to different parts of the country or to different countries and see different ways of doing things or products that may work at home.  Travel makes you aware of alternatives.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 BOOKS AND MAGAZINES:</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You can pick a lot from business publications and periodicals. They write on current trends in industry, best practices, legal issues and general business environment.</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CURRENT TRENDS</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It is important to keep at breast of the current trends. Look at the world around you and see where it is headed. What new opportunity does this trend throw up? </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RESEARCH ORGANIZATIONS:</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There are many research organizations and even some universities engaged in developing new technology and commercializing them.</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THE WEB:</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internet today has become the most important search tool. Where else will you find so much information literally at your finger- tips? Get information in the virtual world and use it in conjunction with what you can gather in the real world.   </a:t>
            </a:r>
          </a:p>
        </p:txBody>
      </p:sp>
    </p:spTree>
    <p:extLst>
      <p:ext uri="{BB962C8B-B14F-4D97-AF65-F5344CB8AC3E}">
        <p14:creationId xmlns:p14="http://schemas.microsoft.com/office/powerpoint/2010/main" val="253690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70FDA3-6930-066E-330A-A1010A201665}"/>
              </a:ext>
            </a:extLst>
          </p:cNvPr>
          <p:cNvSpPr txBox="1"/>
          <p:nvPr/>
        </p:nvSpPr>
        <p:spPr>
          <a:xfrm>
            <a:off x="409073" y="1336828"/>
            <a:ext cx="8325854" cy="4935325"/>
          </a:xfrm>
          <a:prstGeom prst="rect">
            <a:avLst/>
          </a:prstGeom>
          <a:noFill/>
        </p:spPr>
        <p:txBody>
          <a:bodyPr wrap="square">
            <a:spAutoFit/>
          </a:bodyPr>
          <a:lstStyle/>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THEORIES OF ENTREPRENEURSHIP TRAITS OF ENTREPRENEUR.</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latin typeface="Arial" panose="020B0604020202020204" pitchFamily="34" charset="0"/>
                <a:ea typeface="Calibri" panose="020F0502020204030204" pitchFamily="34" charset="0"/>
                <a:cs typeface="Arial" panose="020B0604020202020204" pitchFamily="34" charset="0"/>
              </a:rPr>
              <a:t>TRAITS THEORIES OF ENTREPRENEURSHIP.</a:t>
            </a:r>
            <a:endParaRPr lang="en-US" sz="18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theory holds that entrepreneurship developed because the individuals called entrepreneur possessed certain specific traits or characteristics or competencies which made them capable of generating new ideas and creating new ventures. The major traits responsible for the emergence of entrepreneurship are said to be: creative and innovative skills, propensity to take risks, ability of building on organization and managing it effectively, perseverance and foreseeability.</a:t>
            </a:r>
          </a:p>
          <a:p>
            <a:pPr algn="ctr">
              <a:lnSpc>
                <a:spcPct val="107000"/>
              </a:lnSpc>
              <a:spcAft>
                <a:spcPts val="800"/>
              </a:spcAft>
            </a:pPr>
            <a:r>
              <a:rPr lang="en-US"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THE SITUATIONAL LEADERSHIP MODEL.</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model states that the leadership style that one adopts is determined by the situation. It’s important for the leader to understand the situation in his company before choosing the appropriate leadership style. In the business world, all leadership is goal oriented. This means that Managers are tasked with inspiring and motivating their employees, while communicating expectations clearly, in order to achieve outcomes. It’s an adaptive process utilized by business leaders such as Managers, project coordinators, sales team leaders and even C-level executives. It’s approach hinges on addressing the individual needs, skill sets, strengths and weaknesses of employees to help them meet business goals.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In general terms, situational leadership is a model that allows leaders to adjust their style based on their followers. It’s different from change management because it focuses on guiding individual employees in their daily work rather than tackling large-scale change as a group. No matter the circumstances, </a:t>
            </a:r>
          </a:p>
        </p:txBody>
      </p:sp>
    </p:spTree>
    <p:extLst>
      <p:ext uri="{BB962C8B-B14F-4D97-AF65-F5344CB8AC3E}">
        <p14:creationId xmlns:p14="http://schemas.microsoft.com/office/powerpoint/2010/main" val="1814039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A151DA-BD52-B514-C7CE-FAC7729AD6A3}"/>
              </a:ext>
            </a:extLst>
          </p:cNvPr>
          <p:cNvSpPr txBox="1"/>
          <p:nvPr/>
        </p:nvSpPr>
        <p:spPr>
          <a:xfrm>
            <a:off x="308801" y="1525322"/>
            <a:ext cx="8622632" cy="4600234"/>
          </a:xfrm>
          <a:prstGeom prst="rect">
            <a:avLst/>
          </a:prstGeom>
          <a:noFill/>
        </p:spPr>
        <p:txBody>
          <a:bodyPr wrap="square">
            <a:spAutoFit/>
          </a:bodyPr>
          <a:lstStyle/>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Online business</a:t>
            </a:r>
            <a:r>
              <a:rPr lang="en-US" sz="1400" dirty="0">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Internet-based businesses can be small, home based or even large corporations. The key difference here is that the business is operated primarily online. This includes companies like Amazon, bloggers and e-bay.</a:t>
            </a:r>
          </a:p>
          <a:p>
            <a:r>
              <a:rPr lang="en-US" sz="1400" b="1" dirty="0">
                <a:latin typeface="Arial" panose="020B0604020202020204" pitchFamily="34" charset="0"/>
                <a:ea typeface="Calibri" panose="020F0502020204030204" pitchFamily="34" charset="0"/>
                <a:cs typeface="Arial" panose="020B0604020202020204" pitchFamily="34" charset="0"/>
              </a:rPr>
              <a:t>Social entrepreneur</a:t>
            </a:r>
            <a:r>
              <a:rPr lang="en-US" sz="1400" dirty="0">
                <a:latin typeface="Arial" panose="020B0604020202020204" pitchFamily="34" charset="0"/>
                <a:ea typeface="Calibri" panose="020F0502020204030204" pitchFamily="34" charset="0"/>
                <a:cs typeface="Arial" panose="020B0604020202020204" pitchFamily="34" charset="0"/>
              </a:rPr>
              <a:t>: </a:t>
            </a:r>
          </a:p>
          <a:p>
            <a:r>
              <a:rPr lang="en-US" sz="1400" dirty="0">
                <a:latin typeface="Arial" panose="020B0604020202020204" pitchFamily="34" charset="0"/>
                <a:ea typeface="Calibri" panose="020F0502020204030204" pitchFamily="34" charset="0"/>
                <a:cs typeface="Arial" panose="020B0604020202020204" pitchFamily="34" charset="0"/>
              </a:rPr>
              <a:t>Many entrepreneurs get the most joy out of starting and building a business, but not its continued management. Those kinds of entrepreneurs start a business then they sell it and pivot to launching a new idea. They are still considered entrepreneurs because they operate </a:t>
            </a:r>
          </a:p>
          <a:p>
            <a:pPr>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and assume risk in the businesses for the time, they own it. Other times, serial entrepreneurs juggle several businesses at once, earning multiple streams of income.</a:t>
            </a:r>
          </a:p>
          <a:p>
            <a:pPr>
              <a:lnSpc>
                <a:spcPct val="107000"/>
              </a:lnSpc>
            </a:pPr>
            <a:r>
              <a:rPr lang="en-US" sz="1400" b="1" dirty="0">
                <a:latin typeface="Arial" panose="020B0604020202020204" pitchFamily="34" charset="0"/>
                <a:ea typeface="Calibri" panose="020F0502020204030204" pitchFamily="34" charset="0"/>
                <a:cs typeface="Arial" panose="020B0604020202020204" pitchFamily="34" charset="0"/>
              </a:rPr>
              <a:t>Inventors</a:t>
            </a:r>
            <a:r>
              <a:rPr lang="en-US" sz="1400" dirty="0">
                <a:latin typeface="Arial" panose="020B0604020202020204" pitchFamily="34" charset="0"/>
                <a:ea typeface="Calibri" panose="020F0502020204030204" pitchFamily="34" charset="0"/>
                <a:cs typeface="Arial" panose="020B0604020202020204" pitchFamily="34" charset="0"/>
              </a:rPr>
              <a:t>: </a:t>
            </a:r>
          </a:p>
          <a:p>
            <a:pPr>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For an inventor to be considered an entrepreneur, they need to go beyond the idea stage to build the product and get it to the market.</a:t>
            </a:r>
          </a:p>
          <a:p>
            <a:pPr>
              <a:lnSpc>
                <a:spcPct val="107000"/>
              </a:lnSpc>
            </a:pPr>
            <a:r>
              <a:rPr lang="en-US" sz="1400" b="1" dirty="0">
                <a:latin typeface="Arial" panose="020B0604020202020204" pitchFamily="34" charset="0"/>
                <a:ea typeface="Calibri" panose="020F0502020204030204" pitchFamily="34" charset="0"/>
                <a:cs typeface="Arial" panose="020B0604020202020204" pitchFamily="34" charset="0"/>
              </a:rPr>
              <a:t>Lifestyle entrepreneur</a:t>
            </a:r>
            <a:r>
              <a:rPr lang="en-US" sz="1400" dirty="0">
                <a:latin typeface="Arial" panose="020B0604020202020204" pitchFamily="34" charset="0"/>
                <a:ea typeface="Calibri" panose="020F0502020204030204" pitchFamily="34" charset="0"/>
                <a:cs typeface="Arial" panose="020B0604020202020204" pitchFamily="34" charset="0"/>
              </a:rPr>
              <a:t>: </a:t>
            </a:r>
          </a:p>
          <a:p>
            <a:pPr>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Although the idea of a lifestyle entrepreneur is not new, it has gained in popularity with the rise of technology like you- tube, that gives everyone access to a global audience. A lifestyle entrepreneur is one who builds a business that incorporates their interests and passion and sustains their life goals. Many in this category are referred to as digital nomads because they have on- line businesses that allow them to travel. The key factor in a lifestyle entrepreneur is that they have found a way to monetize their favorite hobbies, habits and lifestyles.</a:t>
            </a:r>
          </a:p>
        </p:txBody>
      </p:sp>
    </p:spTree>
    <p:extLst>
      <p:ext uri="{BB962C8B-B14F-4D97-AF65-F5344CB8AC3E}">
        <p14:creationId xmlns:p14="http://schemas.microsoft.com/office/powerpoint/2010/main" val="5776145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A08A24C-37D9-FBBC-D7C5-B9BBF3C7362A}"/>
              </a:ext>
            </a:extLst>
          </p:cNvPr>
          <p:cNvSpPr txBox="1"/>
          <p:nvPr/>
        </p:nvSpPr>
        <p:spPr>
          <a:xfrm>
            <a:off x="341906" y="1224535"/>
            <a:ext cx="8460187" cy="5250733"/>
          </a:xfrm>
          <a:prstGeom prst="rect">
            <a:avLst/>
          </a:prstGeom>
          <a:noFill/>
        </p:spPr>
        <p:txBody>
          <a:bodyPr wrap="square">
            <a:spAutoFit/>
          </a:bodyPr>
          <a:lstStyle/>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situational leadership relies on the leader to adjust his or her style rather than asking followers to adopt. Situational leadership model has four leadership behaviors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DELEGATING:</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Managers who use this leadership style allow their direct reports to make decisions and prioritize work on their own. This is useful because Managers can delegate tasks as needed. When employees have extensive experience and can create their own work processes, this approach is ideal.</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PARTICIPATING AND SUPPORTING:</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Managers provide clear instructions about processes and expectations, but allow employees to take control how they complete their work.</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SELLING AND COACHING:</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This leadership style allows Managers to closely monitor their subordinates while providing ongoing encouragement.</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TELLING AND DIRECTING:</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 a manager clearly defines his or her employees' tasks, provides clear instructions for completion and supervises closely as they work.</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JOHN KAO'S MODEL ON ENTREPRENEURSHIP: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John Kao thinks you need to play on the job. Being playful is very much the source of new ideas. This model has four main aspects:</a:t>
            </a:r>
          </a:p>
        </p:txBody>
      </p:sp>
    </p:spTree>
    <p:extLst>
      <p:ext uri="{BB962C8B-B14F-4D97-AF65-F5344CB8AC3E}">
        <p14:creationId xmlns:p14="http://schemas.microsoft.com/office/powerpoint/2010/main" val="2555896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570EFF6-FCFC-FA09-B0BA-5BE38E346CCF}"/>
              </a:ext>
            </a:extLst>
          </p:cNvPr>
          <p:cNvSpPr txBox="1"/>
          <p:nvPr/>
        </p:nvSpPr>
        <p:spPr>
          <a:xfrm>
            <a:off x="353833" y="1199224"/>
            <a:ext cx="8436334" cy="5148141"/>
          </a:xfrm>
          <a:prstGeom prst="rect">
            <a:avLst/>
          </a:prstGeom>
          <a:noFill/>
        </p:spPr>
        <p:txBody>
          <a:bodyPr wrap="square">
            <a:spAutoFit/>
          </a:bodyPr>
          <a:lstStyle/>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ENTREPRENEURIAL PERSONALITY:</a:t>
            </a:r>
            <a:r>
              <a:rPr lang="en-US" sz="1400" dirty="0">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overall success of a new venture largely depends upon the skill, qualities, traits and determination of the entrepreneur.</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ENTREPRENEURIAL TASK:</a:t>
            </a:r>
            <a:r>
              <a:rPr lang="en-US" sz="1400" dirty="0">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It’s a role played by entrepreneur in an Enterprise. The major Task of the entrepreneur is to recognize and exploit opportunities.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Entrepreneurial environment: it involves the availability of resources, infrastructure, competitive pressures, social values, rules and regulations, stages of technology.</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ORGANIZATIONAL CONTEXT:</a:t>
            </a:r>
            <a:r>
              <a:rPr lang="en-US" sz="1400" dirty="0">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It’s the immediate setting in which creative and entrepreneurial work takes place. It involves the structure, rules, policies, culture, human resource system, communication system.</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According to Kao, the most successful entrepreneur is one who adapts himself to the changing needs of the environment and makes it hospitable for the growth of The Enterprise. This ECO (entrepreneurship, creativity and organization) analysis framework contributes a great deal to the emergence as well as sustenance of entrepreneurship and entrepreneurial talent in prevailing business environment.</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CONTINGENCY THEORY: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Proposes that</a:t>
            </a:r>
            <a:r>
              <a:rPr lang="en-US" sz="1400" b="1" dirty="0">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an organization's performance is determined by the fit between its resources, structure and strategies on one hand, and the external environmental conditions on the other hand (political, </a:t>
            </a:r>
          </a:p>
        </p:txBody>
      </p:sp>
    </p:spTree>
    <p:extLst>
      <p:ext uri="{BB962C8B-B14F-4D97-AF65-F5344CB8AC3E}">
        <p14:creationId xmlns:p14="http://schemas.microsoft.com/office/powerpoint/2010/main" val="387933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F15E85C-BF58-BC22-B4AF-FDCE90A6C164}"/>
              </a:ext>
            </a:extLst>
          </p:cNvPr>
          <p:cNvSpPr txBox="1"/>
          <p:nvPr/>
        </p:nvSpPr>
        <p:spPr>
          <a:xfrm>
            <a:off x="389614" y="1281045"/>
            <a:ext cx="8388626" cy="4959435"/>
          </a:xfrm>
          <a:prstGeom prst="rect">
            <a:avLst/>
          </a:prstGeom>
          <a:noFill/>
        </p:spPr>
        <p:txBody>
          <a:bodyPr wrap="square">
            <a:spAutoFit/>
          </a:bodyPr>
          <a:lstStyle/>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social, economic and technological). A core concept in contingency theory is fit. Fitness is viewed as a match between the organization's characteristics and the characteristics of the environments around them.</a:t>
            </a:r>
          </a:p>
          <a:p>
            <a:pPr algn="ctr">
              <a:lnSpc>
                <a:spcPct val="107000"/>
              </a:lnSpc>
              <a:spcAft>
                <a:spcPts val="800"/>
              </a:spcAft>
            </a:pPr>
            <a:r>
              <a:rPr lang="en-US" sz="18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FORMS OF BUSINESS ORGANIZATIONS: ADVANTAGES AND DISADVANTAGES</a:t>
            </a:r>
            <a:endParaRPr lang="en-US" sz="1800"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Starting a business involves making many important decisions, especially in terms of selecting the Right form of business. Taking Time to research your options and understand how different organizations work May help you make the best choice for your situation. Different forms of business organizations include, partnership, corporation, sole proprietorship, cooperative and limited liability company. Discuss the advantages and disadvantages.</a:t>
            </a:r>
          </a:p>
          <a:p>
            <a:pPr algn="ctr">
              <a:lnSpc>
                <a:spcPct val="107000"/>
              </a:lnSpc>
              <a:spcAft>
                <a:spcPts val="800"/>
              </a:spcAft>
            </a:pPr>
            <a:r>
              <a:rPr lang="en-US" sz="18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HOW TO REGISTER A BUSINESS IN UGANDA.</a:t>
            </a:r>
            <a:endParaRPr lang="en-US" sz="1800"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r>
              <a:rPr lang="en-US" sz="1400" dirty="0">
                <a:latin typeface="Arial" panose="020B0604020202020204" pitchFamily="34" charset="0"/>
                <a:ea typeface="Calibri" panose="020F0502020204030204" pitchFamily="34" charset="0"/>
                <a:cs typeface="Arial" panose="020B0604020202020204" pitchFamily="34" charset="0"/>
              </a:rPr>
              <a:t>For a business to do Right and become acceptable in Uganda, it’s advisable that you have to follow the recommended procedures and processes to start a company registration process and post office registration. The process of registering your business name at Uganda Registration service Bureau can start with searching the name of your business; here every one needs to come up with at least 3 name options of your choice, fill in a name reservation form that can be obtained from the physical office or website of Uganda Registration of Service bureau, submit filled in form with the approval of payment, request and ask for how much the process may cost you while picking other company forms. To remind, the name reservation fee is equivalent to Uganda shillings 20,000. Only. After making payments of</a:t>
            </a:r>
            <a:endParaRPr lang="en-US" sz="18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07123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22B8B9E-096A-1E79-11F3-01801402B2BD}"/>
              </a:ext>
            </a:extLst>
          </p:cNvPr>
          <p:cNvSpPr txBox="1"/>
          <p:nvPr/>
        </p:nvSpPr>
        <p:spPr>
          <a:xfrm>
            <a:off x="345882" y="1274109"/>
            <a:ext cx="8452236" cy="5020926"/>
          </a:xfrm>
          <a:prstGeom prst="rect">
            <a:avLst/>
          </a:prstGeom>
          <a:noFill/>
        </p:spPr>
        <p:txBody>
          <a:bodyPr wrap="square">
            <a:spAutoFit/>
          </a:bodyPr>
          <a:lstStyle/>
          <a:p>
            <a:r>
              <a:rPr lang="en-US" sz="1400" dirty="0">
                <a:latin typeface="Arial" panose="020B0604020202020204" pitchFamily="34" charset="0"/>
                <a:ea typeface="Calibri" panose="020F0502020204030204" pitchFamily="34" charset="0"/>
                <a:cs typeface="Arial" panose="020B0604020202020204" pitchFamily="34" charset="0"/>
              </a:rPr>
              <a:t>required fees, the applicant should also be subjected to the proposed business name to search in the business registrar to ensure that the name proposed is not similar to any of the existing business names. You have to be patient when making follow ups upon certain procedures because some of them may take some time.</a:t>
            </a:r>
          </a:p>
          <a:p>
            <a:pPr algn="ctr">
              <a:lnSpc>
                <a:spcPct val="107000"/>
              </a:lnSpc>
              <a:spcAft>
                <a:spcPts val="800"/>
              </a:spcAft>
            </a:pPr>
            <a:r>
              <a:rPr lang="en-US" sz="18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HOW IMPORTANT IS IT TO REGISTER YOUR COMPANY UNDER URSB?</a:t>
            </a:r>
            <a:endParaRPr lang="en-US" sz="1800"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It helps to gain legal documents like a certificate of incorporation and postal address that might help you obtain financial loans from any financial institution.</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It acts like an umbrella for your business name by acquiring a trademark logo brand.</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Business formalization creates more employment opportunities through business expansion.</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Obtains better marketing strategies and advertising opportunities for increased customers through domestic and foreign markets.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Boost your level of competitiveness in the regional market with your foreign competitors in the same race.</a:t>
            </a:r>
          </a:p>
          <a:p>
            <a:pPr marL="457200" algn="ctr">
              <a:lnSpc>
                <a:spcPct val="107000"/>
              </a:lnSpc>
            </a:pPr>
            <a:r>
              <a:rPr lang="en-US" sz="18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HOW TO REGISTER A LOCAL BUSINESS/COMPANY IN UGANDA.</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Search for a business name from the URSB, and this May take up to 30 minutes to receive a notification or confirmation.</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Name reservation, take it to the reservation after selecting your business name. This process may take up to one hour, and the cost is 20,000 UGX. Remember, name reservation takes only 30 days to expire or before starting the registration process.</a:t>
            </a:r>
          </a:p>
        </p:txBody>
      </p:sp>
    </p:spTree>
    <p:extLst>
      <p:ext uri="{BB962C8B-B14F-4D97-AF65-F5344CB8AC3E}">
        <p14:creationId xmlns:p14="http://schemas.microsoft.com/office/powerpoint/2010/main" val="15376982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9F0B5F5-69AA-78F1-2BC6-B0BA8021726C}"/>
              </a:ext>
            </a:extLst>
          </p:cNvPr>
          <p:cNvSpPr txBox="1"/>
          <p:nvPr/>
        </p:nvSpPr>
        <p:spPr>
          <a:xfrm>
            <a:off x="409073" y="1362922"/>
            <a:ext cx="8325853" cy="4942956"/>
          </a:xfrm>
          <a:prstGeom prst="rect">
            <a:avLst/>
          </a:prstGeom>
          <a:noFill/>
        </p:spPr>
        <p:txBody>
          <a:bodyPr wrap="square">
            <a:spAutoFit/>
          </a:bodyPr>
          <a:lstStyle/>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Company registration; registration process requires you the following documents; memorandum of understanding and articles of Association with board resolution signed on by a lawyer, company forms (this one you can pick from URSB or download online), and postal address. The cost of this depends on your company’s share capital.</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Certificate of incorporation; when you submit relevant documents; the process may take up to 3 – 7 days to pick up your certified copies and certificate of incorporation.</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Obtain tin; apply for tax invoice number from Uganda Revenue Authority; this can be done online by submitting your certified documents containing a third party to URA's offices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Apply for a trading license from the local municipality authority; note that this one expires at the 31</a:t>
            </a:r>
            <a:r>
              <a:rPr lang="en-US" sz="1400" baseline="30000" dirty="0">
                <a:latin typeface="Arial" panose="020B0604020202020204" pitchFamily="34" charset="0"/>
                <a:ea typeface="Calibri" panose="020F0502020204030204" pitchFamily="34" charset="0"/>
                <a:cs typeface="Arial" panose="020B0604020202020204" pitchFamily="34" charset="0"/>
              </a:rPr>
              <a:t>st</a:t>
            </a:r>
            <a:r>
              <a:rPr lang="en-US" sz="1400" dirty="0">
                <a:latin typeface="Arial" panose="020B0604020202020204" pitchFamily="34" charset="0"/>
                <a:ea typeface="Calibri" panose="020F0502020204030204" pitchFamily="34" charset="0"/>
                <a:cs typeface="Arial" panose="020B0604020202020204" pitchFamily="34" charset="0"/>
              </a:rPr>
              <a:t> December of every year</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Register with NSSF (National Social security Funds). Here, you need to take employer forms and employee forms for registration, and this may take up to 1 – 7 days and cost free of charge. Note that NSSF is for all companies registered as private or limited by share capital</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Copies of original national identity cards, passport photos and signatures for directors and secretaries. Note; signatures that appear on registration documents should be similar to those that appear on national ID’s.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Email address and contacts for your company.</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Get a company seal or stamp for your company. </a:t>
            </a:r>
          </a:p>
        </p:txBody>
      </p:sp>
    </p:spTree>
    <p:extLst>
      <p:ext uri="{BB962C8B-B14F-4D97-AF65-F5344CB8AC3E}">
        <p14:creationId xmlns:p14="http://schemas.microsoft.com/office/powerpoint/2010/main" val="2488236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008EDB7-4535-11CC-6064-1E7FAD1A27FE}"/>
              </a:ext>
            </a:extLst>
          </p:cNvPr>
          <p:cNvSpPr txBox="1"/>
          <p:nvPr/>
        </p:nvSpPr>
        <p:spPr>
          <a:xfrm>
            <a:off x="409073" y="1305024"/>
            <a:ext cx="8325854" cy="5034135"/>
          </a:xfrm>
          <a:prstGeom prst="rect">
            <a:avLst/>
          </a:prstGeom>
          <a:noFill/>
        </p:spPr>
        <p:txBody>
          <a:bodyPr wrap="square">
            <a:spAutoFit/>
          </a:bodyPr>
          <a:lstStyle/>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WHAT IS A BUSINESS?</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goals of a business- the primary purpose of a business is to maximize profits for its owners or stakeholders while maintaining corporate social responsibility.</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THE GOALS OF A BUSINESS: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Profit maximization- the main purpose of a business is to maximize profits for its owners and in case of publicly-traded companies, the stockholders are its owners. Others contend that a business's principal purpose is to serve the interest of a large group of stakeholders, including employees, customers and even society as a whole.</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Social benefit- sustainable financial returns are not possible without taking into account the aspirations and interests of other stakeholders such as customers, employees, society and the environment. The concept is called corporate social responsibility. This concept suggests that a principal challenge for a business is to balance the interests of parties affected by the business, interests that are sometimes in conflict with one another. The emerging new mantra is to create social progress as well as create profits. In a sense, corporate social responsibility highlights the fact that business, consumers and society at are part of the shared eco-system and the long-term health of this eco-system must be maintained above all else.</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Innovation as a goal- business can also be viewed to exist for the purpose of creative expansion. Successful companies like Google manage to align their activities towards the purpose of creative expansion from the perspective of all stakeholders, especially employees. This also validates the</a:t>
            </a:r>
          </a:p>
        </p:txBody>
      </p:sp>
    </p:spTree>
    <p:extLst>
      <p:ext uri="{BB962C8B-B14F-4D97-AF65-F5344CB8AC3E}">
        <p14:creationId xmlns:p14="http://schemas.microsoft.com/office/powerpoint/2010/main" val="599830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760259E-F65A-AA56-6F4A-54A99F8147C8}"/>
              </a:ext>
            </a:extLst>
          </p:cNvPr>
          <p:cNvSpPr txBox="1"/>
          <p:nvPr/>
        </p:nvSpPr>
        <p:spPr>
          <a:xfrm>
            <a:off x="348906" y="1201661"/>
            <a:ext cx="8484042" cy="5244449"/>
          </a:xfrm>
          <a:prstGeom prst="rect">
            <a:avLst/>
          </a:prstGeom>
          <a:noFill/>
        </p:spPr>
        <p:txBody>
          <a:bodyPr wrap="square">
            <a:spAutoFit/>
          </a:bodyPr>
          <a:lstStyle/>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growing importance of innovation as a core principle for corporate survival and success.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Contract theory- advocates of business contract theory believe that a business is a community of participants organized around a common purpose. These people have a legitimate interest in how business is conducted and therefore they have legitimate rights over its affairs. Most contract theorists see the Enterprise being run by employees and managers as a kind of representative democracy.</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Shareholder theory- people who have legitimate interest in a business also ought to have a voice in how the business is run and how it operates, for example consumers and community members who could be affected by what the business does (for example, the pollutants of a factory) ought to have control over the business.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Business as property- some people believe that a business is essentially someone’s property, and as such that its owners have a right to dispose of it as they see fit (within the confines of law and morality). Property owners are constrained by morality. A business does not have an unlimited right to pollute the air in the manufacturing process.</a:t>
            </a: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THE KNOWLEDGE-BASED ECONOMY.</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DEFINITION: </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sector of the economy which is increasingly based on knowledge-intensive activities, creating a greater reliance on intellectual capital rather than physical inputs.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knowledge economy is associated with High-tech manufacturing (computer, electronics) Service sector industries, such as education, healthcare and software design</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1583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AEB3D4E-66D6-6462-CC93-B3B2C95967B6}"/>
              </a:ext>
            </a:extLst>
          </p:cNvPr>
          <p:cNvSpPr txBox="1"/>
          <p:nvPr/>
        </p:nvSpPr>
        <p:spPr>
          <a:xfrm>
            <a:off x="409073" y="1551548"/>
            <a:ext cx="8325853" cy="4547783"/>
          </a:xfrm>
          <a:prstGeom prst="rect">
            <a:avLst/>
          </a:prstGeom>
          <a:noFill/>
        </p:spPr>
        <p:txBody>
          <a:bodyPr wrap="square">
            <a:spAutoFit/>
          </a:bodyPr>
          <a:lstStyle/>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Business Service such as insurance, information and communications.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In traditional modes of economic activity, the main factors of production are land, labor, capital, entrepreneur. A knowledge-based economy is important for widening the scope of labor from producing goods on an assembly line to greater flexibility in design, manufacture and implementation of business ideas.</a:t>
            </a: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TYPES OF KNOWLEDGE</a:t>
            </a:r>
            <a:endParaRPr lang="en-US"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Explicit knowledge- figures, facts, data.</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Tacit knowledge- how things work, experience, judgement, intuition, the way of dealing with people.</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Education qualifications are indications of a person’s explicit knowledge and to some extent tacit knowledge. But, a large part of the knowledge economy comes from learning by doing and falls outside the scope of traditional education.</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Growth of knowledge economy</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Innovation and knowledge have been important for any economy, but some economists argue that in the past few decades the modern economy is more knowledge based. This is shown by the rise in high-tech industries, the growth of the service sector, rise in self-employment and an increase in the number of patients.</a:t>
            </a:r>
          </a:p>
        </p:txBody>
      </p:sp>
    </p:spTree>
    <p:extLst>
      <p:ext uri="{BB962C8B-B14F-4D97-AF65-F5344CB8AC3E}">
        <p14:creationId xmlns:p14="http://schemas.microsoft.com/office/powerpoint/2010/main" val="767206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C89C1B-8ECF-C006-D448-F1F4F89B1B13}"/>
              </a:ext>
            </a:extLst>
          </p:cNvPr>
          <p:cNvSpPr txBox="1"/>
          <p:nvPr/>
        </p:nvSpPr>
        <p:spPr>
          <a:xfrm>
            <a:off x="373711" y="1573632"/>
            <a:ext cx="8396578" cy="4394536"/>
          </a:xfrm>
          <a:prstGeom prst="rect">
            <a:avLst/>
          </a:prstGeom>
          <a:noFill/>
        </p:spPr>
        <p:txBody>
          <a:bodyPr wrap="square">
            <a:spAutoFit/>
          </a:bodyPr>
          <a:lstStyle/>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CHARACTERISTICS OF A KNOWLEDGE ECONOMY</a:t>
            </a:r>
            <a:endParaRPr lang="en-US"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Knowledge and information key drivers of productivity.</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Growth in knowledge intensive service sectors such as education, communication and information</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Growth in high technology investment and industries.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Knowledge is a non-finite resource. Capital gets used up but knowledge is not limited and can be shared without losing it. In fact, sharing can boost overall knowledge.</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Growth in demand for higher skilled labor/university degrees.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Increased importance of tacit knowledge-the skills and ability to implement codified knowledge.</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Innovation is driven by both producers and users (for example, open-source platforms/customer feedback) rather than top-down linear systems.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Knowledge spill over from one industry to another.</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Nature of knowledge economy, related to the process of globalization and global diffusion of knowledge.</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Knowledge economy and high-tech industry raise scope for increased automation of production processes leading to rapid changes in the labor market.</a:t>
            </a:r>
          </a:p>
        </p:txBody>
      </p:sp>
    </p:spTree>
    <p:extLst>
      <p:ext uri="{BB962C8B-B14F-4D97-AF65-F5344CB8AC3E}">
        <p14:creationId xmlns:p14="http://schemas.microsoft.com/office/powerpoint/2010/main" val="20111419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393B4FA-7CA6-DC39-EB7B-03BCA18EA91D}"/>
              </a:ext>
            </a:extLst>
          </p:cNvPr>
          <p:cNvSpPr txBox="1"/>
          <p:nvPr/>
        </p:nvSpPr>
        <p:spPr>
          <a:xfrm>
            <a:off x="409073" y="1133870"/>
            <a:ext cx="8325854" cy="5510355"/>
          </a:xfrm>
          <a:prstGeom prst="rect">
            <a:avLst/>
          </a:prstGeom>
          <a:noFill/>
        </p:spPr>
        <p:txBody>
          <a:bodyPr wrap="square">
            <a:spAutoFit/>
          </a:bodyPr>
          <a:lstStyle/>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IMPORTANCE OF A KNOWLEDGE ECONOMY.</a:t>
            </a:r>
            <a:endParaRPr lang="en-US"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Enables product innovation and customization.</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Greater role for human capital. Firms need to attract and retain workers adapted to the new mode of economy.</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To enhance knowledge distribution and benefit from new working practices collaborative networks can help.</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New growth theories emphasize the potential of human capital and increasing knowledge to provide new sources of economic growth and productivity.</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Potentially greater demand of skilled labor, the knowledge-based economy May have increased the gap between high skilled and low skilled workers due to the decline in well paid manual labor. There may be other factors behind increased wage inequality but the knowledge economy is one potential reason. The knowledge economy May also be a factor behind the rise of the “Gig economy”. This creates more opportunities for those with high intellectual capacity, but those with lower skills may find work increasingly temporary and low paid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LIMITATIONS OF KNOWLEDGE ECONOMY</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A LIMITED NUMBER OF HIGH-SKILLED JOBS:</a:t>
            </a:r>
            <a:r>
              <a:rPr lang="en-US" sz="1400" dirty="0">
                <a:latin typeface="Arial" panose="020B0604020202020204" pitchFamily="34" charset="0"/>
                <a:ea typeface="Calibri" panose="020F0502020204030204" pitchFamily="34" charset="0"/>
                <a:cs typeface="Arial" panose="020B0604020202020204" pitchFamily="34" charset="0"/>
              </a:rPr>
              <a:t> Despite the rise of high-tech industries, many jobs don’t require the highest levels of qualifications.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Low productivity growth in the past decade- despite the supposed benefits of the knowledge economy, recent decades have seen a slowdown in the rates of productivity and economic growth.</a:t>
            </a:r>
          </a:p>
        </p:txBody>
      </p:sp>
    </p:spTree>
    <p:extLst>
      <p:ext uri="{BB962C8B-B14F-4D97-AF65-F5344CB8AC3E}">
        <p14:creationId xmlns:p14="http://schemas.microsoft.com/office/powerpoint/2010/main" val="3045654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4540AE4-23CC-2420-B150-03986B1A69BD}"/>
              </a:ext>
            </a:extLst>
          </p:cNvPr>
          <p:cNvSpPr txBox="1"/>
          <p:nvPr/>
        </p:nvSpPr>
        <p:spPr>
          <a:xfrm>
            <a:off x="357187" y="1709452"/>
            <a:ext cx="8429625" cy="4203267"/>
          </a:xfrm>
          <a:prstGeom prst="rect">
            <a:avLst/>
          </a:prstGeom>
          <a:noFill/>
        </p:spPr>
        <p:txBody>
          <a:bodyPr wrap="square">
            <a:spAutoFit/>
          </a:bodyPr>
          <a:lstStyle/>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WHAT IS ENTREPRENEURSHIP?</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Entrepreneurship is the process by which individuals (entrepreneurs) exploit a commercial opportunity either by bringing a new product or process to the market, or by substantially improving an existing good, service or method of production. This process is generally organized through a new organization (a start-up company) but may also occur in an established small business that undergoes a significant change in product or strategy. An entrepreneur is a person who organizes the means of production to encourage an entrepreneurship, often under considerable uncertainty and financial risk. Entrepreneurs may partner with other entrepreneurs to jointly form companies (co- founders) or with an existing organization. A start-up is a business organization that is formed by an entrepreneur or a group of entrepreneurs, which is used to coordinate the process of entrepreneurship under a common ownership structure.</a:t>
            </a: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THE IMPORTANCE OF ENTREPRENEURSHIP IN SOCIETY.</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Entrepreneurship can be considered a national asset and entrepreneurs are the drivers of that asset for any country. It is a dynamic process that not only increases wealth but can also create value that results in improved well- being. Entrepreneurship plays an important role in changing society, so it makes a sense to cultivate, motivate and remunerate this greatest asset to the greatest extent possible. Let us shed some light on the importance of and role of entrepreneurship for economic growth.</a:t>
            </a:r>
          </a:p>
        </p:txBody>
      </p:sp>
    </p:spTree>
    <p:extLst>
      <p:ext uri="{BB962C8B-B14F-4D97-AF65-F5344CB8AC3E}">
        <p14:creationId xmlns:p14="http://schemas.microsoft.com/office/powerpoint/2010/main" val="2747077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E101CCF-7017-DDFB-8DB2-822D873BE8A5}"/>
              </a:ext>
            </a:extLst>
          </p:cNvPr>
          <p:cNvSpPr txBox="1"/>
          <p:nvPr/>
        </p:nvSpPr>
        <p:spPr>
          <a:xfrm>
            <a:off x="326003" y="1241294"/>
            <a:ext cx="8491993" cy="5099986"/>
          </a:xfrm>
          <a:prstGeom prst="rect">
            <a:avLst/>
          </a:prstGeom>
          <a:noFill/>
        </p:spPr>
        <p:txBody>
          <a:bodyPr wrap="square">
            <a:spAutoFit/>
          </a:bodyPr>
          <a:lstStyle/>
          <a:p>
            <a:pPr>
              <a:lnSpc>
                <a:spcPct val="107000"/>
              </a:lnSpc>
              <a:spcAft>
                <a:spcPts val="800"/>
              </a:spcAft>
            </a:pPr>
            <a:r>
              <a:rPr lang="en-US" sz="1800" b="1" dirty="0">
                <a:latin typeface="Calibri" panose="020F0502020204030204" pitchFamily="34" charset="0"/>
                <a:ea typeface="Calibri" panose="020F0502020204030204" pitchFamily="34" charset="0"/>
                <a:cs typeface="Times New Roman" panose="02020603050405020304" pitchFamily="18" charset="0"/>
              </a:rPr>
              <a:t>KEY BUSINESS SUCCESS FACTORS: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Emerging businesses hoping to gain momentum in their industry and eventually become long-standing competitors in the market are set up for an enormous task. Transitioning into a successful company often relies on following through with an effective plan to achieve goals and objectives. As an organization that caters to its consumers, comprehending the needs and values of a business target demographic is crucial to forming a logical strategy. Identifying and understanding the key success factors of business is the best way to establish a foundation of knowledge about a company and its customers.</a:t>
            </a:r>
          </a:p>
          <a:p>
            <a:pPr>
              <a:lnSpc>
                <a:spcPct val="107000"/>
              </a:lnSpc>
              <a:spcAft>
                <a:spcPts val="800"/>
              </a:spcAft>
            </a:pPr>
            <a:r>
              <a:rPr lang="en-US" sz="1800" b="1" dirty="0">
                <a:latin typeface="Calibri" panose="020F0502020204030204" pitchFamily="34" charset="0"/>
                <a:ea typeface="Calibri" panose="020F0502020204030204" pitchFamily="34" charset="0"/>
                <a:cs typeface="Times New Roman" panose="02020603050405020304" pitchFamily="18" charset="0"/>
              </a:rPr>
              <a:t>STRATEGIC FOCUS: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strategic focus aspect of success means that the company goals, brand and actions all move towards a target goal. The companies that manage to last in competitive markets are the ones whose leaders define their values and a realistic mission. The factor is about sticking to the ultimate business objective and ensuring that every project is an effort towards this. A significant part of the strategic focus is making sure that the Target chosen is constructed from the customer’s wants and needs.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PEOPLE: </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An ingredient for business success is the personnel that makes up the corporation. A company's is what expands its development, which means it’s crucial to hire a team that’s qualified, dependable and passionate about performing well. This success factor also refers to how satisfied a business' employees are with working there. Just as much as employees need to strengthen the business, the business needs to provide its team with adequate opportunities for success as well. Satisfaction with working for your</a:t>
            </a:r>
          </a:p>
        </p:txBody>
      </p:sp>
    </p:spTree>
    <p:extLst>
      <p:ext uri="{BB962C8B-B14F-4D97-AF65-F5344CB8AC3E}">
        <p14:creationId xmlns:p14="http://schemas.microsoft.com/office/powerpoint/2010/main" val="14528149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47B1CEB-60EB-A8B5-F03F-D095B40EEAC7}"/>
              </a:ext>
            </a:extLst>
          </p:cNvPr>
          <p:cNvSpPr txBox="1"/>
          <p:nvPr/>
        </p:nvSpPr>
        <p:spPr>
          <a:xfrm>
            <a:off x="361784" y="1679467"/>
            <a:ext cx="8420431" cy="4291944"/>
          </a:xfrm>
          <a:prstGeom prst="rect">
            <a:avLst/>
          </a:prstGeom>
          <a:noFill/>
        </p:spPr>
        <p:txBody>
          <a:bodyPr wrap="square">
            <a:spAutoFit/>
          </a:bodyPr>
          <a:lstStyle/>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business builds productivity and increases employee retention rates. Examples of the people Elements include</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Hiring the most qualified applicants based on their skills and experience.</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company employees fully understanding their job responsibilities.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Employees are given the chance to provide meaningful input into the business.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OPERATIONS: </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daily and long-term functioning of a company is defined as its operations. The specific operations that a business handles differ depending on the industry it exists in. For operations to be successful, the functions need to be recorded and have a measurable efficiency to determine if the process need tweaking over time.</a:t>
            </a: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EXAMPLES OF THE OPERATIONS ELEMENTS INCLUDE</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Processes focused on providing excellent service to the customers.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All Operation efforts being documented and trackable over time.</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Procedures being continually evaluated to ensure effectiveness.</a:t>
            </a:r>
          </a:p>
        </p:txBody>
      </p:sp>
    </p:spTree>
    <p:extLst>
      <p:ext uri="{BB962C8B-B14F-4D97-AF65-F5344CB8AC3E}">
        <p14:creationId xmlns:p14="http://schemas.microsoft.com/office/powerpoint/2010/main" val="12862359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B1D675D-CCFC-3317-8143-D9E7990F5DD9}"/>
              </a:ext>
            </a:extLst>
          </p:cNvPr>
          <p:cNvSpPr txBox="1"/>
          <p:nvPr/>
        </p:nvSpPr>
        <p:spPr>
          <a:xfrm>
            <a:off x="409073" y="1217773"/>
            <a:ext cx="8325854" cy="5316584"/>
          </a:xfrm>
          <a:prstGeom prst="rect">
            <a:avLst/>
          </a:prstGeom>
          <a:noFill/>
        </p:spPr>
        <p:txBody>
          <a:bodyPr wrap="square">
            <a:spAutoFit/>
          </a:bodyPr>
          <a:lstStyle/>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MARKETING:</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marketing acts as a branch between a company and its customers. There are many facets to good marketing, such as Targeting the right audience, forming a recognizable brand and evaluating consumer satisfaction post purchase. Marketing attracts new customers to your brand through Media communication, supporting business growth, without its customers, a business is quick to fall on its face. Examples marketing elements include</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Defining a target marketing audience for the business.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Expanding the customer base through media communication and advertisements.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Eagerly receiving customer feedback and using it to improve.</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FINANCES: </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A company's finances refer to the entirety of its assets, like money, properties and materials. In addition to maintaining the company’s financial data, it also includes their product's financial characteristics. Pricing has a considerable impact on how customers perceive the product and how well it sells.</a:t>
            </a:r>
          </a:p>
          <a:p>
            <a:pPr marL="457200"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EXAMPLES OF THE FINANCE’S ELEMENTS INCLUDE</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products are appropriately priced for a profit to be made while still attracting and maintaining customers.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Keep track of finances for a better understanding of company health.</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Every employee of the company understands how their actions affects profits and finances.</a:t>
            </a:r>
          </a:p>
        </p:txBody>
      </p:sp>
    </p:spTree>
    <p:extLst>
      <p:ext uri="{BB962C8B-B14F-4D97-AF65-F5344CB8AC3E}">
        <p14:creationId xmlns:p14="http://schemas.microsoft.com/office/powerpoint/2010/main" val="914902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17619F3-CC52-5196-ABD1-626ADBCDD1BE}"/>
              </a:ext>
            </a:extLst>
          </p:cNvPr>
          <p:cNvSpPr txBox="1"/>
          <p:nvPr/>
        </p:nvSpPr>
        <p:spPr>
          <a:xfrm>
            <a:off x="357809" y="1153829"/>
            <a:ext cx="8436334" cy="5034135"/>
          </a:xfrm>
          <a:prstGeom prst="rect">
            <a:avLst/>
          </a:prstGeom>
          <a:noFill/>
        </p:spPr>
        <p:txBody>
          <a:bodyPr wrap="square">
            <a:spAutoFit/>
          </a:bodyPr>
          <a:lstStyle/>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CONFLICT OF INTEREST.</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A conflict of interest occurs when an entity or individual becomes unreliable because of a clash between personal (or self-serving) interests and professional duties or responsibilities. Such conflict occurs when a company has a vested interest – such as money, status, knowledge, relationships or reputation – which puts in question whether their actions, judgement, and/or decision making can be unbiased. When such a situation arises, the party is usually asked to remove themselves, and it is often legally required of them.</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UNDERSTANDING CONFLICT OF INTEREST:</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A conflict of interest in business normally refers to a situation in which an individual personal interest’s conflict with the professional interests owed to their employer or the company in which they are invested. A conflict of interest arises when a person chooses personal gain over the duties of an organization in which they are a stakeholder or exploits their position for personal gain in some way.</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All corporate board members have fiduciary duties and a duty of loyalty to the corporations they oversee. If one of the directors chooses to take action that benefits them at the detriment of the firm, they are harming the company with a conflict of interest.</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In legal circles, representation by a lawyer or person with vested interest in the outcome of the trial would be considered a conflict of interest, and the representation would not be allowed. Additionally, Judges who have a relationship with one of the parties involved in a case or lawsuit will recuse themselves from presiding over the case.</a:t>
            </a:r>
          </a:p>
        </p:txBody>
      </p:sp>
    </p:spTree>
    <p:extLst>
      <p:ext uri="{BB962C8B-B14F-4D97-AF65-F5344CB8AC3E}">
        <p14:creationId xmlns:p14="http://schemas.microsoft.com/office/powerpoint/2010/main" val="41518141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D5C52CB-43EE-3AA2-F8CC-E3F1E9A2B673}"/>
              </a:ext>
            </a:extLst>
          </p:cNvPr>
          <p:cNvSpPr txBox="1"/>
          <p:nvPr/>
        </p:nvSpPr>
        <p:spPr>
          <a:xfrm>
            <a:off x="409073" y="1284840"/>
            <a:ext cx="8325853" cy="5081199"/>
          </a:xfrm>
          <a:prstGeom prst="rect">
            <a:avLst/>
          </a:prstGeom>
          <a:noFill/>
        </p:spPr>
        <p:txBody>
          <a:bodyPr wrap="square">
            <a:spAutoFit/>
          </a:bodyPr>
          <a:lstStyle/>
          <a:p>
            <a:pPr algn="ctr">
              <a:lnSpc>
                <a:spcPct val="107000"/>
              </a:lnSpc>
              <a:spcAft>
                <a:spcPts val="800"/>
              </a:spcAft>
            </a:pPr>
            <a:r>
              <a:rPr lang="en-US" sz="18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COMMON TYPES OF CONFLICT OF INTEREST.</a:t>
            </a:r>
            <a:endParaRPr lang="en-US" sz="1800"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SELF-DEALING: </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Is the most common type of conflict of interest in the business world. It occurs when a management-level professional accepts a transaction from another organization that benefits the manager and harms the company or the company's clients.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Gift issuance is also a very common conflict of interest. It happens when a corporate manager or officer accepts a gift from a client or a similar type of person. Companies normally circumvent this issue by prohibiting gifts from customers to individual employees.</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Troublesome situations may also arise when, in the course of professional duties, an individual collects confidential information. Any information of this type used for personal gain by an employee is a huge conflict of interest. The financial industry constantly grapples with this type of conflict of interest in the form of insider trading. Finally, the hiring of or showing favorable workplace treatment to, a relative or spouse, known as nepotism can result in a potential conflict of interest.</a:t>
            </a:r>
          </a:p>
          <a:p>
            <a:pPr algn="ctr">
              <a:lnSpc>
                <a:spcPct val="107000"/>
              </a:lnSpc>
              <a:spcAft>
                <a:spcPts val="800"/>
              </a:spcAft>
            </a:pPr>
            <a:r>
              <a:rPr lang="en-US" sz="18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TAXATION.</a:t>
            </a:r>
            <a:endParaRPr lang="en-US" sz="1800"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WHAT IS TAXATION? </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Taxation is a term for when a taxing authority, usually a government, levies or imposes a financial obligation on its citizens or residents. The term taxation applies to all types of involuntary levies from income to capital gains to estates taxes.</a:t>
            </a:r>
          </a:p>
        </p:txBody>
      </p:sp>
    </p:spTree>
    <p:extLst>
      <p:ext uri="{BB962C8B-B14F-4D97-AF65-F5344CB8AC3E}">
        <p14:creationId xmlns:p14="http://schemas.microsoft.com/office/powerpoint/2010/main" val="24868201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4774A41-CA79-DFFD-8631-3D33D6D915B2}"/>
              </a:ext>
            </a:extLst>
          </p:cNvPr>
          <p:cNvSpPr txBox="1"/>
          <p:nvPr/>
        </p:nvSpPr>
        <p:spPr>
          <a:xfrm>
            <a:off x="409073" y="1217563"/>
            <a:ext cx="8325854" cy="5177251"/>
          </a:xfrm>
          <a:prstGeom prst="rect">
            <a:avLst/>
          </a:prstGeom>
          <a:noFill/>
        </p:spPr>
        <p:txBody>
          <a:bodyPr wrap="square">
            <a:spAutoFit/>
          </a:bodyPr>
          <a:lstStyle/>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Taxation is differentiated from other forms of payment, such as market exchanges, in that taxation doesn’t require consent and is not directly tied to any services rendered. The government compels taxation through an implicit or explicit threat of Force.</a:t>
            </a:r>
            <a:endParaRPr lang="en-US" dirty="0">
              <a:solidFill>
                <a:schemeClr val="accent1">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TYPES OF TAXES.</a:t>
            </a:r>
            <a:endParaRPr lang="en-US"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Income tax:</a:t>
            </a:r>
            <a:r>
              <a:rPr lang="en-US" sz="1400" dirty="0">
                <a:effectLst/>
                <a:latin typeface="Arial" panose="020B0604020202020204" pitchFamily="34" charset="0"/>
                <a:ea typeface="Calibri" panose="020F0502020204030204" pitchFamily="34" charset="0"/>
                <a:cs typeface="Arial" panose="020B0604020202020204" pitchFamily="34" charset="0"/>
              </a:rPr>
              <a:t> Governments impose income taxes on financial income generated by all entities within their jurisdiction, including individuals and businesses.</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Corporate tax:</a:t>
            </a:r>
            <a:r>
              <a:rPr lang="en-US" sz="1400" dirty="0">
                <a:effectLst/>
                <a:latin typeface="Arial" panose="020B0604020202020204" pitchFamily="34" charset="0"/>
                <a:ea typeface="Calibri" panose="020F0502020204030204" pitchFamily="34" charset="0"/>
                <a:cs typeface="Arial" panose="020B0604020202020204" pitchFamily="34" charset="0"/>
              </a:rPr>
              <a:t> this type of tax is imposed on the profit of a business.</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Capital gains:</a:t>
            </a:r>
            <a:r>
              <a:rPr lang="en-US" sz="1400" dirty="0">
                <a:effectLst/>
                <a:latin typeface="Arial" panose="020B0604020202020204" pitchFamily="34" charset="0"/>
                <a:ea typeface="Calibri" panose="020F0502020204030204" pitchFamily="34" charset="0"/>
                <a:cs typeface="Arial" panose="020B0604020202020204" pitchFamily="34" charset="0"/>
              </a:rPr>
              <a:t> A tax on capital gains is imposed on any capital gains or profits made by people or businesses from the sale of certain assets including stocks, bonds, or real estate.</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Property tax:</a:t>
            </a:r>
            <a:r>
              <a:rPr lang="en-US" sz="1400" dirty="0">
                <a:effectLst/>
                <a:latin typeface="Arial" panose="020B0604020202020204" pitchFamily="34" charset="0"/>
                <a:ea typeface="Calibri" panose="020F0502020204030204" pitchFamily="34" charset="0"/>
                <a:cs typeface="Arial" panose="020B0604020202020204" pitchFamily="34" charset="0"/>
              </a:rPr>
              <a:t> A property tax is assessed by a local government and paid for by the owner of a property. This tax is calculated based on property and land values.</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Sales tax:</a:t>
            </a:r>
            <a:r>
              <a:rPr lang="en-US" sz="1400" dirty="0">
                <a:effectLst/>
                <a:latin typeface="Arial" panose="020B0604020202020204" pitchFamily="34" charset="0"/>
                <a:ea typeface="Calibri" panose="020F0502020204030204" pitchFamily="34" charset="0"/>
                <a:cs typeface="Arial" panose="020B0604020202020204" pitchFamily="34" charset="0"/>
              </a:rPr>
              <a:t> A consumption tax imposed by a government on the sale of goods and services. This can take the form of value added tax (VAT), or an excise tax.</a:t>
            </a:r>
          </a:p>
          <a:p>
            <a:pPr marL="0" marR="0" algn="ctr">
              <a:lnSpc>
                <a:spcPct val="107000"/>
              </a:lnSpc>
              <a:spcBef>
                <a:spcPts val="0"/>
              </a:spcBef>
              <a:spcAft>
                <a:spcPts val="800"/>
              </a:spcAft>
            </a:pPr>
            <a:r>
              <a:rPr lang="en-US"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FINANCIAL LITERACY.</a:t>
            </a:r>
            <a:endParaRPr lang="en-US" sz="18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Financial literacy is the ability to</a:t>
            </a:r>
            <a:r>
              <a:rPr lang="en-US" sz="1400" b="1" u="sng"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understand and effectively use various financial skills, including personal financial management, budgeting and investing. Although there are many skills that might fall under the umbrella of financial literacy, popular examples include household budgeting, learning how to manage and pay off debts, and evaluate tradeoffs between different credit and investment products. </a:t>
            </a:r>
          </a:p>
        </p:txBody>
      </p:sp>
    </p:spTree>
    <p:extLst>
      <p:ext uri="{BB962C8B-B14F-4D97-AF65-F5344CB8AC3E}">
        <p14:creationId xmlns:p14="http://schemas.microsoft.com/office/powerpoint/2010/main" val="23848879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6E943E1-5D65-EFFC-47EC-A96CADA14738}"/>
              </a:ext>
            </a:extLst>
          </p:cNvPr>
          <p:cNvSpPr txBox="1"/>
          <p:nvPr/>
        </p:nvSpPr>
        <p:spPr>
          <a:xfrm>
            <a:off x="348906" y="1201268"/>
            <a:ext cx="8444286" cy="5202578"/>
          </a:xfrm>
          <a:prstGeom prst="rect">
            <a:avLst/>
          </a:prstGeom>
          <a:noFill/>
        </p:spPr>
        <p:txBody>
          <a:bodyPr wrap="square">
            <a:spAutoFit/>
          </a:bodyPr>
          <a:lstStyle/>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These skills often require at least a working knowledge of key financial concepts such as compound interest and the time value of money. Given the importance of finance in modern society, lacking financial literacy can be very damaging to an individual’s long term financial success. Being financially illiterate can lead to a number of pitfalls, such as being more likely to accumulate unsustainable debt burdens, either through poor spending decisions or a lack of long-term preparation. This, in turn, can lead to poor credit, bankruptcy, housing foreclosure and other negative consequences.</a:t>
            </a:r>
          </a:p>
          <a:p>
            <a:pPr marL="0" marR="0" algn="ctr">
              <a:lnSpc>
                <a:spcPct val="107000"/>
              </a:lnSpc>
              <a:spcBef>
                <a:spcPts val="0"/>
              </a:spcBef>
              <a:spcAft>
                <a:spcPts val="800"/>
              </a:spcAft>
            </a:pPr>
            <a:r>
              <a:rPr lang="en-US"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TIME VALUE OF MONEY.</a:t>
            </a:r>
            <a:endParaRPr lang="en-US" sz="18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The time value of money (TVM) is the concept that a sum of money is worth more now than the same sum will be at a future date due to its earning potential in the interim. This is the core principle in finance. A sum of money in the hand has greater value than the sum to be paid in the future. The time value of money is also known as present discounted value.</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Understanding the time value of money – investors prefer to receive money today rather than the same amount of money in the future because a sum of money, once invested, grows over time. For example, money deposited into a savings account earns interest. Overtime, the interest is added to the principal, earning more interest. That is the power of compounding interest. If it is not invested the value of the money erodes over time. In otherwards, payment delayed is an opportunity missed.</a:t>
            </a:r>
          </a:p>
          <a:p>
            <a:pPr marL="0" marR="0" algn="ctr">
              <a:lnSpc>
                <a:spcPct val="107000"/>
              </a:lnSpc>
              <a:spcBef>
                <a:spcPts val="0"/>
              </a:spcBef>
              <a:spcAft>
                <a:spcPts val="800"/>
              </a:spcAft>
            </a:pPr>
            <a:r>
              <a:rPr lang="en-US"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RISK MANAGEMENT.</a:t>
            </a:r>
            <a:endParaRPr lang="en-US" sz="18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WHAT IS RISK MANAGEMENT?</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Risk management encompasses the identification, analysis and response to risk factors that form part of</a:t>
            </a:r>
          </a:p>
        </p:txBody>
      </p:sp>
    </p:spTree>
    <p:extLst>
      <p:ext uri="{BB962C8B-B14F-4D97-AF65-F5344CB8AC3E}">
        <p14:creationId xmlns:p14="http://schemas.microsoft.com/office/powerpoint/2010/main" val="4243790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7D4F745-E063-F39C-FC3A-6A5D457AB713}"/>
              </a:ext>
            </a:extLst>
          </p:cNvPr>
          <p:cNvSpPr txBox="1"/>
          <p:nvPr/>
        </p:nvSpPr>
        <p:spPr>
          <a:xfrm>
            <a:off x="365760" y="1241416"/>
            <a:ext cx="8412480" cy="5188665"/>
          </a:xfrm>
          <a:prstGeom prst="rect">
            <a:avLst/>
          </a:prstGeom>
          <a:noFill/>
        </p:spPr>
        <p:txBody>
          <a:bodyPr wrap="square">
            <a:spAutoFit/>
          </a:bodyPr>
          <a:lstStyle/>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the life of a business. Effective risk management means attempting to control, as much as possible, future outcomes by acting proactively rather than reactively. Therefore, effective risk management offers the potential to reduce both the possibility of a risk occurring and its potential impact.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IMPORTANCE OF RISK MANAGEMENT.</a:t>
            </a:r>
            <a:endParaRPr lang="en-US" sz="18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Effective management of risk by stakeholders would help achieve the following results;</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Elimination of, or reduction in the firm's perceived financial distress, including loss of customers, bankruptcy cost, and the higher interest payments on debt.</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Possession of knowledgeable and skilled personnel to ensure a comparative advantage in hedging.</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Stability in the organization's stream of cash flows. A stable firm may not be susceptible to risk.</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Maintenance of an optimal structure over a considerable period of time.</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Lower tax payment through stable reported earnings over a long period.</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Determination of adequate compensation packages for managers.</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Reduction in operating costs through the use of derivatives such as interest rate swaps.</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WHAT IS BUSINESS RISK?</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Business risk refers to a threat to the company's ability to achieve its financial goals. In business, risk means that a company's or an organization's plans may not turn out as originally planned or that it may not turn out as originally planned or that it may not meet its target or achieve its goals.</a:t>
            </a:r>
          </a:p>
        </p:txBody>
      </p:sp>
    </p:spTree>
    <p:extLst>
      <p:ext uri="{BB962C8B-B14F-4D97-AF65-F5344CB8AC3E}">
        <p14:creationId xmlns:p14="http://schemas.microsoft.com/office/powerpoint/2010/main" val="38002424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3E65EFB-275B-9F8C-49E9-4B82D64405F5}"/>
              </a:ext>
            </a:extLst>
          </p:cNvPr>
          <p:cNvSpPr txBox="1"/>
          <p:nvPr/>
        </p:nvSpPr>
        <p:spPr>
          <a:xfrm>
            <a:off x="516835" y="1269740"/>
            <a:ext cx="8237551" cy="5111399"/>
          </a:xfrm>
          <a:prstGeom prst="rect">
            <a:avLst/>
          </a:prstGeom>
          <a:noFill/>
        </p:spPr>
        <p:txBody>
          <a:bodyPr wrap="square">
            <a:spAutoFit/>
          </a:bodyPr>
          <a:lstStyle/>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Such risks cannot always be blamed on the owner of the company, as risk can be influenced by various external factors, which may include rising prices of raw materials for production, growing competition, or changes or additions to existing government regulations.</a:t>
            </a:r>
          </a:p>
          <a:p>
            <a:pPr marL="0" marR="0" algn="ctr">
              <a:lnSpc>
                <a:spcPct val="107000"/>
              </a:lnSpc>
              <a:spcBef>
                <a:spcPts val="0"/>
              </a:spcBef>
              <a:spcAft>
                <a:spcPts val="800"/>
              </a:spcAft>
            </a:pPr>
            <a:r>
              <a:rPr lang="en-US"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HOW TO MANAGE BUSINESS RISKS</a:t>
            </a:r>
            <a:endParaRPr lang="en-US"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Business risks May be inevitable, but there are several ways to minimize their impact</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AVOID THE RISK: </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It may sound ironic to suggest avoiding the risk when we say that it is inevitable. But What is meant here is that companies should avoid specific risks when possible. Managers should think of alternatives to avoid the risk.</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Prevent the risk -if there’s a deemed risk, then they should act to prevent it from happening</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CONTAIN THE RISK:</a:t>
            </a: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Sometimes, there are risks that cannot be avoided or prevented. Companies can choose to contain said risks by putting up safety nets. For example, since all businesses need to Access the internet, where hackers abound, they may put stronger firewalls and other protective measures in place to ensure their company's safety.</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HOW TO PREVENT EMBEZZLEMENT: </a:t>
            </a:r>
            <a:r>
              <a:rPr lang="en-US" sz="1400" dirty="0">
                <a:effectLst/>
                <a:latin typeface="Arial" panose="020B0604020202020204" pitchFamily="34" charset="0"/>
                <a:ea typeface="Calibri" panose="020F0502020204030204" pitchFamily="34" charset="0"/>
                <a:cs typeface="Arial" panose="020B0604020202020204" pitchFamily="34" charset="0"/>
              </a:rPr>
              <a:t>lets discuss what you can do to reduce the risk of embezzlement and what options you will have if a criminal act committed by your employees causes significant financial damage to your business.</a:t>
            </a:r>
          </a:p>
        </p:txBody>
      </p:sp>
    </p:spTree>
    <p:extLst>
      <p:ext uri="{BB962C8B-B14F-4D97-AF65-F5344CB8AC3E}">
        <p14:creationId xmlns:p14="http://schemas.microsoft.com/office/powerpoint/2010/main" val="37926854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FFCECA-D7D5-8376-EE1C-BF0D67727A28}"/>
              </a:ext>
            </a:extLst>
          </p:cNvPr>
          <p:cNvSpPr txBox="1"/>
          <p:nvPr/>
        </p:nvSpPr>
        <p:spPr>
          <a:xfrm>
            <a:off x="409073" y="1476185"/>
            <a:ext cx="8325854" cy="4513800"/>
          </a:xfrm>
          <a:prstGeom prst="rect">
            <a:avLst/>
          </a:prstGeom>
          <a:noFill/>
        </p:spPr>
        <p:txBody>
          <a:bodyPr wrap="square">
            <a:spAutoFit/>
          </a:bodyPr>
          <a:lstStyle/>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CONDUCT BACKGROUND CHECKS WHEN HIRING</a:t>
            </a: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When looking to hire full time employees or contractors, it is a good idea to do your homework before hiring. Take time to go through their references. You can create a background check policy for your company. It should be legal and compliant.</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SEPARATION OF DUTIES</a:t>
            </a: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Epuration of duties means that specific tasks require more than one person to be complete. Internal fraud becomes significantly more difficult if tasks related to money, accounts and checks require several employees to be performed. For instance, if one employee has the power to both approve payments and write checks, it could be very easy for them to abuse power. If these duties are divided among several employees, it becomes harder for anyone within that chain of employees to pull off a scam. It is also a good idea to introduce a two person sign off for all online transactions.</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MAKE DAILY DEPOSITS AND CONDUCT MONTHLY CHECKS</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If you are a retail company or a bar that handles high quantities of cash daily, it can be pretty easy for employees to steal money if your security protocols are not up to snuff. This is why it is a good idea to make daily cash deposits, so you never have too much money lying around. Reconcile your bank statements every month. This will let you spot any irregularities and problems quickly, allowing you to stop the fraudsters quickly and avoid significant losses.</a:t>
            </a:r>
          </a:p>
        </p:txBody>
      </p:sp>
    </p:spTree>
    <p:extLst>
      <p:ext uri="{BB962C8B-B14F-4D97-AF65-F5344CB8AC3E}">
        <p14:creationId xmlns:p14="http://schemas.microsoft.com/office/powerpoint/2010/main" val="1802189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D5242AF-3111-80E3-FF4E-D042682746C3}"/>
              </a:ext>
            </a:extLst>
          </p:cNvPr>
          <p:cNvSpPr txBox="1"/>
          <p:nvPr/>
        </p:nvSpPr>
        <p:spPr>
          <a:xfrm>
            <a:off x="371475" y="1392594"/>
            <a:ext cx="8401050" cy="4865691"/>
          </a:xfrm>
          <a:prstGeom prst="rect">
            <a:avLst/>
          </a:prstGeom>
          <a:noFill/>
        </p:spPr>
        <p:txBody>
          <a:bodyPr wrap="square">
            <a:spAutoFit/>
          </a:bodyPr>
          <a:lstStyle/>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Entrepreneurship accelerates economic growth:</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entrepreneurs are important to market economies because they can act as the wheels of economic growth of the country. By creating new products and services, they stimulate new employment, which ultimately results in the acceleration of economic development. So public policy that encourages and supports entrepreneurship should be considered important for economic growth. A large number of new jobs and opportunities are created by entrepreneurship. By bringing innovation to every aspect of business, entrepreneurial ventures enhance production utilizing the existing resources in the most effective ways.</a:t>
            </a:r>
          </a:p>
          <a:p>
            <a:pPr>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Entrepreneurs develop new markets by introducing new and improved products, services and technology. This may help generate new wealth and more to the national income. So, the government can offer the citizens more national benefits.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Entrepreneurship promotes innovation:</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Through the right practices of research and development, entrepreneurs bring new innovation that opens the door of new ventures, markets, products and technology. Entrepreneurs have a role to play in solving problems that existing products and technology have not yet solved. So, by producing new products and services entrepreneurship has the potential to improve people’s lives.</a:t>
            </a:r>
          </a:p>
          <a:p>
            <a:pPr>
              <a:lnSpc>
                <a:spcPct val="107000"/>
              </a:lnSpc>
            </a:pPr>
            <a:r>
              <a:rPr lang="en-US" sz="1400" b="1" dirty="0">
                <a:latin typeface="Arial" panose="020B0604020202020204" pitchFamily="34" charset="0"/>
                <a:ea typeface="Calibri" panose="020F0502020204030204" pitchFamily="34" charset="0"/>
                <a:cs typeface="Arial" panose="020B0604020202020204" pitchFamily="34" charset="0"/>
              </a:rPr>
              <a:t>Entrepreneurship can promote social changes: </a:t>
            </a:r>
          </a:p>
          <a:p>
            <a:pPr>
              <a:lnSpc>
                <a:spcPct val="107000"/>
              </a:lnSpc>
            </a:pPr>
            <a:r>
              <a:rPr lang="en-US" sz="1400" b="1" dirty="0">
                <a:latin typeface="Arial" panose="020B0604020202020204" pitchFamily="34" charset="0"/>
                <a:ea typeface="Calibri" panose="020F0502020204030204" pitchFamily="34" charset="0"/>
                <a:cs typeface="Arial" panose="020B0604020202020204" pitchFamily="34" charset="0"/>
              </a:rPr>
              <a:t>E</a:t>
            </a:r>
            <a:r>
              <a:rPr lang="en-US" sz="1400" dirty="0">
                <a:latin typeface="Arial" panose="020B0604020202020204" pitchFamily="34" charset="0"/>
                <a:ea typeface="Calibri" panose="020F0502020204030204" pitchFamily="34" charset="0"/>
                <a:cs typeface="Arial" panose="020B0604020202020204" pitchFamily="34" charset="0"/>
              </a:rPr>
              <a:t>ntrepreneurs change or break the traditions or cultures of society and reduce the dependency on obsolete methods, systems and technologies. Entrepreneurs are the pioneers of bringing new</a:t>
            </a:r>
          </a:p>
        </p:txBody>
      </p:sp>
    </p:spTree>
    <p:extLst>
      <p:ext uri="{BB962C8B-B14F-4D97-AF65-F5344CB8AC3E}">
        <p14:creationId xmlns:p14="http://schemas.microsoft.com/office/powerpoint/2010/main" val="34367568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9AD424B-1233-1E78-69B2-6C47E9AABE70}"/>
              </a:ext>
            </a:extLst>
          </p:cNvPr>
          <p:cNvSpPr txBox="1"/>
          <p:nvPr/>
        </p:nvSpPr>
        <p:spPr>
          <a:xfrm>
            <a:off x="375490" y="1339115"/>
            <a:ext cx="8393020" cy="5049331"/>
          </a:xfrm>
          <a:prstGeom prst="rect">
            <a:avLst/>
          </a:prstGeom>
          <a:noFill/>
        </p:spPr>
        <p:txBody>
          <a:bodyPr wrap="square">
            <a:spAutoFit/>
          </a:bodyPr>
          <a:lstStyle/>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CONSIDER INVESTING IN CRIME INSURANCE</a:t>
            </a:r>
            <a:r>
              <a:rPr lang="en-US" sz="1400" dirty="0">
                <a:effectLst/>
                <a:latin typeface="Arial" panose="020B060402020202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Having security protocols in place to prevent acts of employee dishonesty is essential. However, when all the measures and procedures fail, you need to have a safety net in place. This is where crime insurance comes into play. A good commercial crime insurance policy will provide employee dishonesty coverage to protect your business from embezzlement committed by employees, contractors or other trusted people in your company. It will offer affordable protection for a wide variety of crimes and safeguard your business from potential exposures. </a:t>
            </a:r>
          </a:p>
          <a:p>
            <a:pPr marL="457200" marR="0" algn="ctr">
              <a:lnSpc>
                <a:spcPct val="107000"/>
              </a:lnSpc>
              <a:spcBef>
                <a:spcPts val="0"/>
              </a:spcBef>
              <a:spcAft>
                <a:spcPts val="800"/>
              </a:spcAft>
            </a:pPr>
            <a:r>
              <a:rPr lang="en-US"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AN EMPLOYEE DISHONESTY POLICY WILL TYPICALLY COVER THE FOLLOWING:</a:t>
            </a:r>
            <a:endParaRPr lang="en-US" sz="1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Theft of money and property by your employees.</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Forgery of checks or promissory notes.</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Credit or debit card fraud.</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Fund transfer schemes.</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Work with the right insurance broker to secure the right policy for your unique needs, without massively overpaying. </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CONTROL SYSTEMS IN A BUSINESS ORGANIZATION.</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Control systems consist of procedures and processes, which help an organization achieve its mission</a:t>
            </a:r>
          </a:p>
        </p:txBody>
      </p:sp>
    </p:spTree>
    <p:extLst>
      <p:ext uri="{BB962C8B-B14F-4D97-AF65-F5344CB8AC3E}">
        <p14:creationId xmlns:p14="http://schemas.microsoft.com/office/powerpoint/2010/main" val="17581120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B884BA1-4053-1DA3-2013-DF0109C1BEA3}"/>
              </a:ext>
            </a:extLst>
          </p:cNvPr>
          <p:cNvSpPr txBox="1"/>
          <p:nvPr/>
        </p:nvSpPr>
        <p:spPr>
          <a:xfrm>
            <a:off x="365760" y="1272174"/>
            <a:ext cx="8412480" cy="5076005"/>
          </a:xfrm>
          <a:prstGeom prst="rect">
            <a:avLst/>
          </a:prstGeom>
          <a:noFill/>
        </p:spPr>
        <p:txBody>
          <a:bodyPr wrap="square">
            <a:spAutoFit/>
          </a:bodyPr>
          <a:lstStyle/>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and objectives. Controls define how employees should conduct themselves and perform job duties. After business owners and managers implement standards, they must track and monitor performance. Systems require ongoing modifications and adjustments to help reach targets.</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DOCUMENT CONTROL:</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Most businesses have controls that assure standardized documents, such as guides, specifications, work instructions or policies and procedures. Document control procedures usually include a master list of documents. All documents must receive approval before use. The approval process may include naming the document, assigning a control number and a date. Some control procedures may also include a method of distribution and assign responsibilities for updating documents.</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MARKETING:</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The marketing function develops a plan and establishes marketing objectives. The schemes include controls to measure, monitor and regulate marketing campaigns and related activities. Targets or performance objectives cover a wide variety of standards, such as sales volume, market share and profits. Management employs a range of reports to track progress and make comparisons, including variance analysis or expenses to sales analysis. Sale control mechanisms include budgets, sale quotas, credit criteria and sales Force automation.</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FINANCIAL CONTROLS:</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Companies use financial reports, such as income statements, to form the core of financial control systems. Balance sheets help business owners and managers determine the financial strength, business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17152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C8669B5-A77B-99A3-81E7-CE407C611D4D}"/>
              </a:ext>
            </a:extLst>
          </p:cNvPr>
          <p:cNvSpPr txBox="1"/>
          <p:nvPr/>
        </p:nvSpPr>
        <p:spPr>
          <a:xfrm>
            <a:off x="409073" y="1337239"/>
            <a:ext cx="8325853" cy="5096203"/>
          </a:xfrm>
          <a:prstGeom prst="rect">
            <a:avLst/>
          </a:prstGeom>
          <a:noFill/>
        </p:spPr>
        <p:txBody>
          <a:bodyPr wrap="square">
            <a:spAutoFit/>
          </a:bodyPr>
          <a:lstStyle/>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liabilities and assets, at a specific point. This report can help owners determine if a firm has the resource to grow or survive during the economic downturns. Income statements, or profit and loss, track revenues and cost over a particular duration. Managers can review itemized expenses to identify items out of line with the budget, or increase the budget as warranted. The cash flow statements provide a business with projections of revenue and cost for each month over, at minimum, a 12-month period. This statement helps keep a business on track to meet its income targets.</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HUMAN RESOURCE: </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The human resource aspect of business must focus on Systems for hiring, training and recruiting staff. Controls are also extended to the development and management of existing employees. Businesses require techniques for assessing employee skills, and assuring the business has staff with the necessary skills and abilities to move the organization towards its objectives. HR must also put in place workplace rules and policies that keep the business in compliance with union contracts, safety regulations and labor laws.</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QUALITY CONTROL:</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Businesses must have quality control, or QC procedures in place to review and check the quality of materials, products or Service. The QC procedures depend on the function. For example, the manufacturing process may require controls at specific phases, such as pre-production, during production and the finished product. The manager will need to determine what quality assurance methods to use. Business owners may use Statistical techniques to ascertain the quality of raw materials on arrival to the plant, or may perform visual inspections of finished products.</a:t>
            </a:r>
          </a:p>
        </p:txBody>
      </p:sp>
    </p:spTree>
    <p:extLst>
      <p:ext uri="{BB962C8B-B14F-4D97-AF65-F5344CB8AC3E}">
        <p14:creationId xmlns:p14="http://schemas.microsoft.com/office/powerpoint/2010/main" val="2543962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5A91245-877A-6A9A-C6BC-0172F3E6D769}"/>
              </a:ext>
            </a:extLst>
          </p:cNvPr>
          <p:cNvSpPr txBox="1"/>
          <p:nvPr/>
        </p:nvSpPr>
        <p:spPr>
          <a:xfrm>
            <a:off x="449249" y="1209612"/>
            <a:ext cx="8245502" cy="5278561"/>
          </a:xfrm>
          <a:prstGeom prst="rect">
            <a:avLst/>
          </a:prstGeom>
          <a:noFill/>
        </p:spPr>
        <p:txBody>
          <a:bodyPr wrap="square">
            <a:spAutoFit/>
          </a:bodyPr>
          <a:lstStyle/>
          <a:p>
            <a:pPr marL="457200" marR="0" algn="ctr">
              <a:lnSpc>
                <a:spcPct val="107000"/>
              </a:lnSpc>
              <a:spcBef>
                <a:spcPts val="0"/>
              </a:spcBef>
              <a:spcAft>
                <a:spcPts val="0"/>
              </a:spcAft>
            </a:pPr>
            <a:r>
              <a:rPr lang="en-US"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BUSINESS ETHICS AND SOCIAL RESPONSIBILITY.</a:t>
            </a:r>
            <a:endParaRPr lang="en-US"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Business ethics is the study of appropriate business policies and practices regarding potentially controversial subjects including corporate Governance, insider trading, bribery, discrimination, corporate social responsibility and fiduciary responsibilities. The law often guides business ethics, but at other times business ethics provide a basic guideline that businesses can choose to follow to gain public approval. </a:t>
            </a:r>
          </a:p>
          <a:p>
            <a:pPr marL="457200" marR="0">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457200" marR="0">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WHAT IS BUSINESS ETHICS?</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Business ethics</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concerns ethical dilemmas or controversial issue faced by a company. Often, business ethics involves a system of practices and procedures that help build trust with the consumer. On one level, some Business ethics are embedded in the law, such as minimum wage, insider trading restrictions and environment regulations. On the other hand, business ethics can be influenced by management behavior, with wide ranging effects across the company.</a:t>
            </a:r>
          </a:p>
          <a:p>
            <a:pPr marL="45720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ctr">
              <a:lnSpc>
                <a:spcPct val="107000"/>
              </a:lnSpc>
              <a:spcBef>
                <a:spcPts val="0"/>
              </a:spcBef>
              <a:spcAft>
                <a:spcPts val="0"/>
              </a:spcAft>
            </a:pPr>
            <a:r>
              <a:rPr lang="en-US" b="1" dirty="0">
                <a:solidFill>
                  <a:schemeClr val="accent1">
                    <a:lumMod val="75000"/>
                  </a:schemeClr>
                </a:solidFill>
                <a:effectLst/>
                <a:latin typeface="Arial" panose="020B0604020202020204" pitchFamily="34" charset="0"/>
                <a:ea typeface="Calibri" panose="020F0502020204030204" pitchFamily="34" charset="0"/>
                <a:cs typeface="Arial" panose="020B0604020202020204" pitchFamily="34" charset="0"/>
              </a:rPr>
              <a:t>ETHICAL GUIDELINES FOR NEW ENTREPRENEURS.</a:t>
            </a:r>
            <a:endParaRPr lang="en-US" dirty="0">
              <a:solidFill>
                <a:schemeClr val="accent1">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Entrepreneurship is the willingness to take risk and develop, organize and manage a business venture in a competitive global market place that is constantly evolving. Entrepreneurs are pioneers, innovators, leaders and inventors. They are at the forefront of technological and social movements -in their Fields, in their forward thinking, in their desire to push the envelope. They are dreamers and most importantly -doers.</a:t>
            </a:r>
          </a:p>
        </p:txBody>
      </p:sp>
    </p:spTree>
    <p:extLst>
      <p:ext uri="{BB962C8B-B14F-4D97-AF65-F5344CB8AC3E}">
        <p14:creationId xmlns:p14="http://schemas.microsoft.com/office/powerpoint/2010/main" val="38946917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6247FA8-EDF4-3F70-6BF1-258CB342A72E}"/>
              </a:ext>
            </a:extLst>
          </p:cNvPr>
          <p:cNvSpPr txBox="1"/>
          <p:nvPr/>
        </p:nvSpPr>
        <p:spPr>
          <a:xfrm>
            <a:off x="389613" y="1216375"/>
            <a:ext cx="8325853" cy="5206362"/>
          </a:xfrm>
          <a:prstGeom prst="rect">
            <a:avLst/>
          </a:prstGeom>
          <a:noFill/>
        </p:spPr>
        <p:txBody>
          <a:bodyPr wrap="square">
            <a:spAutoFit/>
          </a:bodyPr>
          <a:lstStyle/>
          <a:p>
            <a:pPr marL="457200" marR="0" algn="ctr">
              <a:lnSpc>
                <a:spcPct val="107000"/>
              </a:lnSpc>
              <a:spcBef>
                <a:spcPts val="0"/>
              </a:spcBef>
              <a:spcAft>
                <a:spcPts val="0"/>
              </a:spcAft>
            </a:pPr>
            <a:r>
              <a:rPr lang="en-US"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WHAT ARE ENTREPRENEURIAL ETHICS? ARE THEY DIFFERENT FROM BUSINESS ETHICS?</a:t>
            </a:r>
            <a:endParaRPr lang="en-US" sz="18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Ethics apply across all aspects of business, however there may be some particular ethical challenges that are faced by entrepreneurs. They face complex ethical problems related to basic fairness, personnel and customer relationships, honesty in communications, distribution dilemmas and other challenges. Especially for new entrepreneurs navigating ethical considerations can be difficult: they must function under conditions of significant business and moral uncertainty.</a:t>
            </a:r>
          </a:p>
          <a:p>
            <a:pPr marL="457200" marR="0" algn="ctr">
              <a:lnSpc>
                <a:spcPct val="107000"/>
              </a:lnSpc>
              <a:spcBef>
                <a:spcPts val="0"/>
              </a:spcBef>
              <a:spcAft>
                <a:spcPts val="800"/>
              </a:spcAft>
            </a:pPr>
            <a:r>
              <a:rPr lang="en-US"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EXAMPLES OF VALUES REQUIRED FOR ETHICAL ENTREPRENEURSHIP</a:t>
            </a:r>
            <a:endParaRPr lang="en-US" sz="18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RESPECT: </a:t>
            </a:r>
            <a:r>
              <a:rPr lang="en-US" sz="1400" dirty="0">
                <a:effectLst/>
                <a:latin typeface="Arial" panose="020B0604020202020204" pitchFamily="34" charset="0"/>
                <a:ea typeface="Calibri" panose="020F0502020204030204" pitchFamily="34" charset="0"/>
                <a:cs typeface="Arial" panose="020B0604020202020204" pitchFamily="34" charset="0"/>
              </a:rPr>
              <a:t>That is respect for yourself and for others personally, socially and culturally. It includes training for employees and making your expectations clear. It also includes respect for the environment.</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HONOR:</a:t>
            </a:r>
            <a:r>
              <a:rPr lang="en-US" sz="1400" b="1" dirty="0">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Good people are a fundamental part of good ethics. Be ready to give honor to those who do the right thing.</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INTEGRITY: </a:t>
            </a:r>
            <a:r>
              <a:rPr lang="en-US" sz="1400" dirty="0">
                <a:effectLst/>
                <a:latin typeface="Arial" panose="020B0604020202020204" pitchFamily="34" charset="0"/>
                <a:ea typeface="Calibri" panose="020F0502020204030204" pitchFamily="34" charset="0"/>
                <a:cs typeface="Arial" panose="020B0604020202020204" pitchFamily="34" charset="0"/>
              </a:rPr>
              <a:t>Not doing anything dishonest with employees, customers or with stakeholders. It also includes making sure those you hire or retain believe and act similarly.</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CUSTOMER FOCUS: </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Without customers, you have no market for your product. Be fair to them in all your dealings.</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RESULTS-ORIENTED: </a:t>
            </a:r>
            <a:r>
              <a:rPr lang="en-US" sz="1400" dirty="0">
                <a:effectLst/>
                <a:latin typeface="Arial" panose="020B0604020202020204" pitchFamily="34" charset="0"/>
                <a:ea typeface="Calibri" panose="020F0502020204030204" pitchFamily="34" charset="0"/>
                <a:cs typeface="Arial" panose="020B0604020202020204" pitchFamily="34" charset="0"/>
              </a:rPr>
              <a:t>Supporting employees to achieve results and giving them feedback to help</a:t>
            </a:r>
          </a:p>
        </p:txBody>
      </p:sp>
    </p:spTree>
    <p:extLst>
      <p:ext uri="{BB962C8B-B14F-4D97-AF65-F5344CB8AC3E}">
        <p14:creationId xmlns:p14="http://schemas.microsoft.com/office/powerpoint/2010/main" val="30006594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E6E7CD9-8D4C-DDC0-3737-E6A6771A3810}"/>
              </a:ext>
            </a:extLst>
          </p:cNvPr>
          <p:cNvSpPr txBox="1"/>
          <p:nvPr/>
        </p:nvSpPr>
        <p:spPr>
          <a:xfrm>
            <a:off x="441297" y="1372332"/>
            <a:ext cx="8261406" cy="4906215"/>
          </a:xfrm>
          <a:prstGeom prst="rect">
            <a:avLst/>
          </a:prstGeom>
          <a:noFill/>
        </p:spPr>
        <p:txBody>
          <a:bodyPr wrap="square">
            <a:spAutoFit/>
          </a:bodyPr>
          <a:lstStyle/>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them reach their potential.</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RISK TAKING: </a:t>
            </a:r>
            <a:r>
              <a:rPr lang="en-US" sz="1400" dirty="0">
                <a:effectLst/>
                <a:latin typeface="Arial" panose="020B0604020202020204" pitchFamily="34" charset="0"/>
                <a:ea typeface="Calibri" panose="020F0502020204030204" pitchFamily="34" charset="0"/>
                <a:cs typeface="Arial" panose="020B0604020202020204" pitchFamily="34" charset="0"/>
              </a:rPr>
              <a:t>Organizations that thrive, prosper and prosper do so by taking risks. But they adhere to their values. If risk taking pays off, then remember to thank those who were involved. If it doesn’t, then reassess without blaming.</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PASSION:</a:t>
            </a:r>
            <a:r>
              <a:rPr lang="en-US" sz="1400" b="1" dirty="0">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Not everyone is driven by their salary. Entrepreneurs and those they employ are often driven more by the excitement of a challenge. Be aware, and reward those whose passion takes them the extra mile.</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PERSISTENCE: </a:t>
            </a:r>
            <a:r>
              <a:rPr lang="en-US" sz="1400" dirty="0">
                <a:effectLst/>
                <a:latin typeface="Arial" panose="020B0604020202020204" pitchFamily="34" charset="0"/>
                <a:ea typeface="Calibri" panose="020F0502020204030204" pitchFamily="34" charset="0"/>
                <a:cs typeface="Arial" panose="020B0604020202020204" pitchFamily="34" charset="0"/>
              </a:rPr>
              <a:t>This means continuing despite obstacles and failures, but doing so while retaining the above values.</a:t>
            </a:r>
          </a:p>
          <a:p>
            <a:pPr marL="0" marR="0" algn="ctr">
              <a:lnSpc>
                <a:spcPct val="107000"/>
              </a:lnSpc>
              <a:spcBef>
                <a:spcPts val="0"/>
              </a:spcBef>
              <a:spcAft>
                <a:spcPts val="800"/>
              </a:spcAft>
            </a:pPr>
            <a:r>
              <a:rPr lang="en-US"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UNETHICAL BEHAVIORS IN BUSINESS.</a:t>
            </a:r>
            <a:endParaRPr lang="en-US"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WHAT IS UNETHICAL BEHAVIOR?</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Actions that don’t conform to the acceptable standards of business operations. Failing to do what is right in every situation. In some cases, it may be an individual within a business who is unethical in the course of his or her job and at other times, we're talking about corporate culture, where the whole business is corrupt from the top down, with disastrous results for society. It is important to realize that what is unethical may not always be illegal (though sometimes it is both). There are many instances where businesses may act within the law, but their actions hurt society and are generally considered to be unethical. There are many ways businesses that businesses engage in in unethical conduct</a:t>
            </a:r>
          </a:p>
        </p:txBody>
      </p:sp>
    </p:spTree>
    <p:extLst>
      <p:ext uri="{BB962C8B-B14F-4D97-AF65-F5344CB8AC3E}">
        <p14:creationId xmlns:p14="http://schemas.microsoft.com/office/powerpoint/2010/main" val="33722128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4164370-51AC-09BD-987E-E4841D53D088}"/>
              </a:ext>
            </a:extLst>
          </p:cNvPr>
          <p:cNvSpPr txBox="1"/>
          <p:nvPr/>
        </p:nvSpPr>
        <p:spPr>
          <a:xfrm>
            <a:off x="396727" y="1302510"/>
            <a:ext cx="8325854" cy="5111399"/>
          </a:xfrm>
          <a:prstGeom prst="rect">
            <a:avLst/>
          </a:prstGeom>
          <a:noFill/>
        </p:spPr>
        <p:txBody>
          <a:bodyPr wrap="square">
            <a:spAutoFit/>
          </a:bodyPr>
          <a:lstStyle/>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EXPLOITING WORKERS: </a:t>
            </a:r>
            <a:r>
              <a:rPr lang="en-US" sz="1400" dirty="0">
                <a:effectLst/>
                <a:latin typeface="Arial" panose="020B0604020202020204" pitchFamily="34" charset="0"/>
                <a:ea typeface="Calibri" panose="020F0502020204030204" pitchFamily="34" charset="0"/>
                <a:cs typeface="Arial" panose="020B0604020202020204" pitchFamily="34" charset="0"/>
              </a:rPr>
              <a:t>Some businesses chose to increase the profits for the owners at the expense of the workers. This is exploitation. Some of the ways they do this is are arguably unethical and some are illegal. They pay their workers low wages or they manufacture their goods overseas in countries that don’t have labor laws that protect their workers.</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TAX LOOPHOLES: </a:t>
            </a:r>
            <a:r>
              <a:rPr lang="en-US" sz="1400" dirty="0">
                <a:effectLst/>
                <a:latin typeface="Arial" panose="020B0604020202020204" pitchFamily="34" charset="0"/>
                <a:ea typeface="Calibri" panose="020F0502020204030204" pitchFamily="34" charset="0"/>
                <a:cs typeface="Arial" panose="020B0604020202020204" pitchFamily="34" charset="0"/>
              </a:rPr>
              <a:t>Are gaps in the tax codes that provide room for individuals or Businesses to take wrongful advantage without technically violating the law. Some Businesses exploit tax loopholes to avoid paying taxes.</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DUMPING TOXINS: </a:t>
            </a:r>
            <a:r>
              <a:rPr lang="en-US" sz="1400" dirty="0">
                <a:effectLst/>
                <a:latin typeface="Arial" panose="020B0604020202020204" pitchFamily="34" charset="0"/>
                <a:ea typeface="Calibri" panose="020F0502020204030204" pitchFamily="34" charset="0"/>
                <a:cs typeface="Arial" panose="020B0604020202020204" pitchFamily="34" charset="0"/>
              </a:rPr>
              <a:t>Manufacturing Businesses may compromise public health by dumping hazardous waste into the water supply or by releasing toxins in the air far beyond what is allowed by law.</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CORPORATE SOCIAL RESPONSIBILITY.</a:t>
            </a:r>
            <a:endParaRPr lang="en-US"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A business's measure of success goes beyond the bottom line. </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In today's world, how a company gives back to its community, positively impacts the environment, and acts for the greater good, not just a greater profit, it’s critical. That’s where the corporate social responsibility of a business comes in.</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WHAT IS CORPORATE RESPONSIBILITY? </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CSR is the concept that a business has responsibility to do good.  A company should self-regulate its actions and be socially accountable to its customers, stakeholders and the world at large.</a:t>
            </a:r>
          </a:p>
        </p:txBody>
      </p:sp>
    </p:spTree>
    <p:extLst>
      <p:ext uri="{BB962C8B-B14F-4D97-AF65-F5344CB8AC3E}">
        <p14:creationId xmlns:p14="http://schemas.microsoft.com/office/powerpoint/2010/main" val="19889235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B6505A-2D21-C3D1-8F5B-953E5AB68F55}"/>
              </a:ext>
            </a:extLst>
          </p:cNvPr>
          <p:cNvSpPr/>
          <p:nvPr/>
        </p:nvSpPr>
        <p:spPr>
          <a:xfrm>
            <a:off x="0" y="6497050"/>
            <a:ext cx="9144000" cy="72190"/>
          </a:xfrm>
          <a:prstGeom prst="rect">
            <a:avLst/>
          </a:prstGeom>
          <a:solidFill>
            <a:srgbClr val="C22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22729"/>
              </a:solidFill>
            </a:endParaRPr>
          </a:p>
        </p:txBody>
      </p:sp>
      <p:sp>
        <p:nvSpPr>
          <p:cNvPr id="9" name="TextBox 8">
            <a:extLst>
              <a:ext uri="{FF2B5EF4-FFF2-40B4-BE49-F238E27FC236}">
                <a16:creationId xmlns:a16="http://schemas.microsoft.com/office/drawing/2014/main" id="{49877126-CC21-5CD0-0DFA-14A276BB9CAA}"/>
              </a:ext>
            </a:extLst>
          </p:cNvPr>
          <p:cNvSpPr txBox="1"/>
          <p:nvPr/>
        </p:nvSpPr>
        <p:spPr>
          <a:xfrm>
            <a:off x="409073" y="1217560"/>
            <a:ext cx="8325854" cy="4968283"/>
          </a:xfrm>
          <a:prstGeom prst="rect">
            <a:avLst/>
          </a:prstGeom>
          <a:noFill/>
        </p:spPr>
        <p:txBody>
          <a:bodyPr wrap="square">
            <a:spAutoFit/>
          </a:bodyPr>
          <a:lstStyle/>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ENVIRONMENTAL RESPONSIBILITY:</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It’s</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important for a business to engage in environmentally friendly practices. Corporations can be significant contributors to greenhouse gas emissions, pollution, waste and natural resources depletion – but by committing to environmental responsibility, a business takes ownership over its impact on the environment. For some companies it means using alternative energy sources and sustainable materials. For others, it means enacting a companywide recycling program or donating to and volunteering for local environment focused organizations.</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ETHICAL RESPONSIBILITY:</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Ensuring a business engages in fair Business practices across the board, including treating all employees, stakeholders, and customers ethically and with respect. Some examples of ethical responsibility include setting a higher minimum wage, guaranteeing all materials are ethically sourced, and ensuring that all employees receive competitive pay and comprehensive benefits as well as treated with respect.</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PHILANTHROPIC RESPONSIBILITY:</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It is expected of a business to give back to the communities they exist in and donate to causes that align with their company’s mission. When Businesses do this, they are following through with their philanthropic responsibility. This philanthropic responsibility can be as small as sponsoring a local nonprofit’s annual fundraiser or as large scale as donating a percentage of a business's annual earnings to a prominent cause.</a:t>
            </a:r>
          </a:p>
        </p:txBody>
      </p:sp>
    </p:spTree>
    <p:extLst>
      <p:ext uri="{BB962C8B-B14F-4D97-AF65-F5344CB8AC3E}">
        <p14:creationId xmlns:p14="http://schemas.microsoft.com/office/powerpoint/2010/main" val="5281904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C2891CF-2CE7-2957-5BCA-D8EBFF04178D}"/>
              </a:ext>
            </a:extLst>
          </p:cNvPr>
          <p:cNvSpPr txBox="1"/>
          <p:nvPr/>
        </p:nvSpPr>
        <p:spPr>
          <a:xfrm>
            <a:off x="409073" y="1492855"/>
            <a:ext cx="8325854" cy="4419864"/>
          </a:xfrm>
          <a:prstGeom prst="rect">
            <a:avLst/>
          </a:prstGeom>
          <a:noFill/>
        </p:spPr>
        <p:txBody>
          <a:bodyPr wrap="square">
            <a:spAutoFit/>
          </a:bodyPr>
          <a:lstStyle/>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ECONOMIC RESPONSIBILITY.</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A company makes financial decisions that prioritize doing good, not just making money. A business can sign a contract with a supplier that uses sustainable materials, even if it costs more.</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Benefits of CSR </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When a business commits to socially responsible practices, it positively impacts its employee satisfaction and retention.</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It is also great for brand identity because CSR initiatives help bolster customer trust and public respect.</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And of course, the CSR initiatives themselves have a ripple effect of positive good, with every new sustainable Business practice and every company committed to fair pay and ethical employment treatment, more positively is brought into this world.</a:t>
            </a:r>
          </a:p>
          <a:p>
            <a:pPr marL="0" marR="0" algn="ctr">
              <a:lnSpc>
                <a:spcPct val="107000"/>
              </a:lnSpc>
              <a:spcBef>
                <a:spcPts val="0"/>
              </a:spcBef>
              <a:spcAft>
                <a:spcPts val="800"/>
              </a:spcAft>
            </a:pPr>
            <a:r>
              <a:rPr lang="en-US"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ENTREPRENEURIAL ENVIRONMENT.</a:t>
            </a:r>
            <a:endParaRPr lang="en-US" sz="18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BUSINESS ENVIRONMENT.</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Is the sum of all external and internal factors that influence a business? You should keep in mind that external factors and internal factors can influence each other and work together to affect a business. Some external factors are beyond your control. Those factors are called external constraints.</a:t>
            </a:r>
          </a:p>
        </p:txBody>
      </p:sp>
    </p:spTree>
    <p:extLst>
      <p:ext uri="{BB962C8B-B14F-4D97-AF65-F5344CB8AC3E}">
        <p14:creationId xmlns:p14="http://schemas.microsoft.com/office/powerpoint/2010/main" val="26795172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183A087-71C3-AAF0-129B-0EA4ECE1D579}"/>
              </a:ext>
            </a:extLst>
          </p:cNvPr>
          <p:cNvSpPr txBox="1"/>
          <p:nvPr/>
        </p:nvSpPr>
        <p:spPr>
          <a:xfrm>
            <a:off x="584002" y="1305024"/>
            <a:ext cx="7975996" cy="5091202"/>
          </a:xfrm>
          <a:prstGeom prst="rect">
            <a:avLst/>
          </a:prstGeom>
          <a:noFill/>
        </p:spPr>
        <p:txBody>
          <a:bodyPr wrap="square">
            <a:spAutoFit/>
          </a:bodyPr>
          <a:lstStyle/>
          <a:p>
            <a:pPr marL="0" marR="0" algn="ctr">
              <a:lnSpc>
                <a:spcPct val="107000"/>
              </a:lnSpc>
              <a:spcBef>
                <a:spcPts val="0"/>
              </a:spcBef>
              <a:spcAft>
                <a:spcPts val="800"/>
              </a:spcAft>
            </a:pPr>
            <a:r>
              <a:rPr lang="en-US"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EXTERNAL FACTORS</a:t>
            </a:r>
            <a:endParaRPr lang="en-US"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Political factors: </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Are government activities and political conditions that may affect your business. Examples include laws, regulations, tariffs and other trade barriers, wars and social unrest.</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Macro-economic factors:</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Are factors that affect the entire economy, not just Business. Examples include interest rates, unemployment, currency exchange, consumer confidence.</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Micro economic factors: </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Are factors that can affect your business such as market size, demand, supply, relationships with suppliers and your distribution chain, such as retail stores that sell your products and the number and strength of your competition.</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Social factors: </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Are basically sociological factors related to general society and social relations that affect your business? They include social movements, such as environmental movements, as well as changes in fashion and consumer preferences. For example, clothing fashions change with the season.</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Technological factors: </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Are technological innovations that can either benefit or hurt your business. Some technological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6255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05702E3-6C31-CCA9-0EB6-3055171F548D}"/>
              </a:ext>
            </a:extLst>
          </p:cNvPr>
          <p:cNvSpPr txBox="1"/>
          <p:nvPr/>
        </p:nvSpPr>
        <p:spPr>
          <a:xfrm>
            <a:off x="371475" y="1305024"/>
            <a:ext cx="8401050" cy="5034135"/>
          </a:xfrm>
          <a:prstGeom prst="rect">
            <a:avLst/>
          </a:prstGeom>
          <a:noFill/>
        </p:spPr>
        <p:txBody>
          <a:bodyPr wrap="square">
            <a:spAutoFit/>
          </a:bodyPr>
          <a:lstStyle/>
          <a:p>
            <a:pPr>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technologies and systems that ultimately bring changes to society. These changes are associated with improved lifestyle, generous thinking, better morale and higher economic choice. In this way, special changes gradually impact national and global changes. So the importance of social entrepreneurship must be appreciated.</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Entrepreneurship promotes research and industrial development:</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They cultivate their ideas, shape them into new form and turn them into a successful business endeavor. They are always working to discover new ideas and improve existing ones. Innovation and industry is accelerated through the combination of entrepreneurs. They can motivate each other, share ideas and inspiration and share planning to establish new industries.</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Entrepreneurship develops and improves existing enterprise:</a:t>
            </a:r>
            <a:r>
              <a:rPr lang="en-US" sz="1400" dirty="0">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Entrepreneurs’ impact existing business, they can come up with innovative ways to expand and develop the existing enterprises. For example, modernizing production processes, implementing new technology in the overall distribution and marketing processes and helping the existing enterprises to utilize existing resources in more efficient ways. </a:t>
            </a:r>
          </a:p>
          <a:p>
            <a:pPr algn="ctr">
              <a:lnSpc>
                <a:spcPct val="107000"/>
              </a:lnSpc>
              <a:spcAft>
                <a:spcPts val="800"/>
              </a:spcAft>
            </a:pPr>
            <a:r>
              <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ENTREPRENEURSHIP PROCESS.</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latin typeface="Arial" panose="020B0604020202020204" pitchFamily="34" charset="0"/>
                <a:ea typeface="Calibri" panose="020F0502020204030204" pitchFamily="34" charset="0"/>
                <a:cs typeface="Arial" panose="020B0604020202020204" pitchFamily="34" charset="0"/>
              </a:rPr>
              <a:t>Discovery:</a:t>
            </a:r>
            <a:r>
              <a:rPr lang="en-US" sz="1400" dirty="0">
                <a:latin typeface="Arial" panose="020B0604020202020204" pitchFamily="34" charset="0"/>
                <a:ea typeface="Calibri" panose="020F0502020204030204" pitchFamily="34" charset="0"/>
                <a:cs typeface="Arial" panose="020B0604020202020204" pitchFamily="34" charset="0"/>
              </a:rPr>
              <a:t> </a:t>
            </a:r>
          </a:p>
          <a:p>
            <a:pPr>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An entrepreneurship process begins with the idea generation, where the entrepreneur identifies and evaluates the business opportunities. The identification and evaluation of opportunities is a difficult task; an entrepreneur seeks inputs, from all the persons including employees, consumers, channel partners</a:t>
            </a:r>
          </a:p>
        </p:txBody>
      </p:sp>
    </p:spTree>
    <p:extLst>
      <p:ext uri="{BB962C8B-B14F-4D97-AF65-F5344CB8AC3E}">
        <p14:creationId xmlns:p14="http://schemas.microsoft.com/office/powerpoint/2010/main" val="14090290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190A4D7-81D7-B2DC-C133-66B0A8206025}"/>
              </a:ext>
            </a:extLst>
          </p:cNvPr>
          <p:cNvSpPr txBox="1"/>
          <p:nvPr/>
        </p:nvSpPr>
        <p:spPr>
          <a:xfrm>
            <a:off x="409073" y="1364936"/>
            <a:ext cx="8325853" cy="4547783"/>
          </a:xfrm>
          <a:prstGeom prst="rect">
            <a:avLst/>
          </a:prstGeom>
          <a:noFill/>
        </p:spPr>
        <p:txBody>
          <a:bodyPr wrap="square">
            <a:spAutoFit/>
          </a:bodyPr>
          <a:lstStyle/>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innovations can increase your productivity and profit margins such as computer software and automated production. On the other hand, some technological innovations pose an existential threat to a business, such as internet streaming challenging the DVD rental business.</a:t>
            </a:r>
          </a:p>
          <a:p>
            <a:pPr marL="0" marR="0" algn="ctr">
              <a:lnSpc>
                <a:spcPct val="107000"/>
              </a:lnSpc>
              <a:spcBef>
                <a:spcPts val="0"/>
              </a:spcBef>
              <a:spcAft>
                <a:spcPts val="800"/>
              </a:spcAft>
            </a:pPr>
            <a:r>
              <a:rPr lang="en-US"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TIPS FOR FORMULATING A SUCCESSFUL STRATEGY.</a:t>
            </a:r>
            <a:endParaRPr lang="en-US" sz="18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A successful strategy can set your organization on the right track for years to come.</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WHAT IS STRATEGY FORMULATION?</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Is the process of using available knowledge to document the intended direction of a business and the actionable steps to reach its goals.</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This process is used for resource allocation, prioritization, organization wide alignment and validation of business goals. A successful strategy can allow your organization to share one clear vision, catch biases by examining the reasoning behind goals, and track performance with measurable key performance indicators. Here are tips to leverage when formulating a successful strategy in your organization.</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START WITH PURPOSE: </a:t>
            </a:r>
            <a:r>
              <a:rPr lang="en-US" sz="1400" dirty="0">
                <a:effectLst/>
                <a:latin typeface="Arial" panose="020B0604020202020204" pitchFamily="34" charset="0"/>
                <a:ea typeface="Calibri" panose="020F0502020204030204" pitchFamily="34" charset="0"/>
                <a:cs typeface="Arial" panose="020B0604020202020204" pitchFamily="34" charset="0"/>
              </a:rPr>
              <a:t>The first question to ask yourself is, what is my organization purpose?</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It should be</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creating shared value. If the purpose at the center of your strategy is rooted in sustainability or helping others, there is value in pursuing the goal, especially if your organization is the first to do it.</a:t>
            </a:r>
          </a:p>
        </p:txBody>
      </p:sp>
    </p:spTree>
    <p:extLst>
      <p:ext uri="{BB962C8B-B14F-4D97-AF65-F5344CB8AC3E}">
        <p14:creationId xmlns:p14="http://schemas.microsoft.com/office/powerpoint/2010/main" val="38221911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FC9585-3FC6-49EB-4AF8-E8B98B5C6B92}"/>
              </a:ext>
            </a:extLst>
          </p:cNvPr>
          <p:cNvSpPr txBox="1"/>
          <p:nvPr/>
        </p:nvSpPr>
        <p:spPr>
          <a:xfrm>
            <a:off x="409073" y="1309154"/>
            <a:ext cx="8325854" cy="5148141"/>
          </a:xfrm>
          <a:prstGeom prst="rect">
            <a:avLst/>
          </a:prstGeom>
          <a:noFill/>
        </p:spPr>
        <p:txBody>
          <a:bodyPr wrap="square">
            <a:spAutoFit/>
          </a:bodyPr>
          <a:lstStyle/>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CONSIDER CURRENT EVENTS:</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Another organization that took a purpose driven leap is L’Oréal. Its response to the coronavirus (COVID-19) Pandemic demonstrates the importance of considering current events when strategizing.</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EARLIER THIS YEAR:</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The coronavirus spread rapidly across the globe, leaving hospitals with a shrinking supply of personal protective equipment and sanitizers. In addition to an economic shutdown, the virus caused food, shelter and job insecurity for many.</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L’Oréal USA’s Corona</a:t>
            </a:r>
            <a:r>
              <a:rPr lang="en-US" sz="1400" dirty="0">
                <a:effectLst/>
                <a:latin typeface="Arial" panose="020B0604020202020204" pitchFamily="34" charset="0"/>
                <a:ea typeface="Calibri" panose="020F0502020204030204" pitchFamily="34" charset="0"/>
                <a:cs typeface="Arial" panose="020B0604020202020204" pitchFamily="34" charset="0"/>
              </a:rPr>
              <a:t> response included</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Pivoting plants to hand sanitizer production, which it provided free of charge to all health Care workers, employees and partners.</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Donating money to feed those in need.</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Donating money for personal care and hygiene products to feed the children.</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Donating surgical and N95 respiratory masks to hospitals lacking equipment. This response was strategic, despite ultimately costing the company money. By responding with donations and support, they positioned themselves as a brand that cares about its communities, vendors, suppliers, employees and customers (stakeholders).</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When current events shift and create new challenges and opportunities, the way your organization responds can lay the groundwork for its strategy moving forward.</a:t>
            </a:r>
          </a:p>
        </p:txBody>
      </p:sp>
    </p:spTree>
    <p:extLst>
      <p:ext uri="{BB962C8B-B14F-4D97-AF65-F5344CB8AC3E}">
        <p14:creationId xmlns:p14="http://schemas.microsoft.com/office/powerpoint/2010/main" val="31317750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49BB6BC-D46B-B9AF-FDEC-DEE39F79A579}"/>
              </a:ext>
            </a:extLst>
          </p:cNvPr>
          <p:cNvSpPr txBox="1"/>
          <p:nvPr/>
        </p:nvSpPr>
        <p:spPr>
          <a:xfrm>
            <a:off x="373711" y="1454578"/>
            <a:ext cx="8396578" cy="4513800"/>
          </a:xfrm>
          <a:prstGeom prst="rect">
            <a:avLst/>
          </a:prstGeom>
          <a:noFill/>
        </p:spPr>
        <p:txBody>
          <a:bodyPr wrap="square">
            <a:spAutoFit/>
          </a:bodyPr>
          <a:lstStyle/>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CONSIDER DATA, CASE STUDIES AND TRENDS: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In addition to current events, a successful strategy must take into account the information and knowledge you have about the organization, other firms, and the fundamental theories of economics. Understanding this information enables you to orient your company in the current landscape and learn from others' mistakes and successes. When crafting your strategy, examine your organization's financial statements, along with historical strategies that have been successful and unsuccessful. Also analyze case studies of other businesses and the economic principles that underline them.</a:t>
            </a: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SET AND EFFECTIVELY COMMUNICATE GOALS: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selection and communication of strategic goals is another important step in strategy formulation. Research shows that, on average, 95% of employees don’t understand their company’s strategy, a staggering statistic, considering that successful strategy execution requires organization-wide effort. Crafting a strategy is crucial, but it can’t be successful unless it’s effectively and artfully communicated to your entire Organization so that all employees feel empowered and responsible for reaching the company’s goals.</a:t>
            </a: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THINK OF STRATEGY AS AN ONGOING PROCESS: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Once you have formulated and communicated a strategic plan, it can be tempting to assume the strategic planning process is complete. Periodically reassess your company’s strategy to adapt to new challenges and opportunities, and continue to communicate its evolution to your broader Organization.</a:t>
            </a:r>
          </a:p>
        </p:txBody>
      </p:sp>
    </p:spTree>
    <p:extLst>
      <p:ext uri="{BB962C8B-B14F-4D97-AF65-F5344CB8AC3E}">
        <p14:creationId xmlns:p14="http://schemas.microsoft.com/office/powerpoint/2010/main" val="6471481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78774E3-94E5-8F58-ACAC-EC681D1F8F45}"/>
              </a:ext>
            </a:extLst>
          </p:cNvPr>
          <p:cNvSpPr txBox="1"/>
          <p:nvPr/>
        </p:nvSpPr>
        <p:spPr>
          <a:xfrm>
            <a:off x="409073" y="1174468"/>
            <a:ext cx="8325854" cy="5311711"/>
          </a:xfrm>
          <a:prstGeom prst="rect">
            <a:avLst/>
          </a:prstGeom>
          <a:noFill/>
        </p:spPr>
        <p:txBody>
          <a:bodyPr wrap="square">
            <a:spAutoFit/>
          </a:bodyPr>
          <a:lstStyle/>
          <a:p>
            <a:pPr marL="0" marR="0" algn="ctr">
              <a:lnSpc>
                <a:spcPct val="107000"/>
              </a:lnSpc>
              <a:spcBef>
                <a:spcPts val="0"/>
              </a:spcBef>
              <a:spcAft>
                <a:spcPts val="800"/>
              </a:spcAft>
            </a:pPr>
            <a:r>
              <a:rPr lang="en-US"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INTERNATIONAL BUSINESS.</a:t>
            </a:r>
            <a:endParaRPr lang="en-US"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Scope and importance of international business.</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International Business is the process of implying Business across the boundary of the country at global level. It focuses on the resources of the globe and objectives of the organization on the global business. International business refers to the global trade of goods/services outside the boundaries of a country.</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International Business conducts business across the globe and it is known as global business. It includes transactions between the parties in different global locations. </a:t>
            </a:r>
          </a:p>
          <a:p>
            <a:pPr marL="0" marR="0" algn="ctr">
              <a:lnSpc>
                <a:spcPct val="107000"/>
              </a:lnSpc>
              <a:spcBef>
                <a:spcPts val="0"/>
              </a:spcBef>
              <a:spcAft>
                <a:spcPts val="800"/>
              </a:spcAft>
            </a:pPr>
            <a:r>
              <a:rPr lang="en-US"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SCOPE OF INTERNATIONAL BUSINESS.</a:t>
            </a:r>
            <a:endParaRPr lang="en-US"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FOREIGN INVESTMENTS</a:t>
            </a:r>
            <a:r>
              <a:rPr lang="en-US" sz="1400" dirty="0">
                <a:effectLst/>
                <a:latin typeface="Calibri" panose="020F0502020204030204" pitchFamily="34" charset="0"/>
                <a:ea typeface="Calibri" panose="020F0502020204030204" pitchFamily="34" charset="0"/>
                <a:cs typeface="Times New Roman" panose="02020603050405020304" pitchFamily="18" charset="0"/>
              </a:rPr>
              <a:t>: Foreign investment is an important part of international business. Foreign investment contains investments of funds from abroad in exchange for financial return. Foreign investment is done through investment in foreign countries through international business. Foreign investments are of two types which are direct investment and portfolio investment.</a:t>
            </a: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EXPORT AND IMPORT MERCHANDISE: </a:t>
            </a:r>
            <a:r>
              <a:rPr lang="en-US" sz="1400" dirty="0">
                <a:effectLst/>
                <a:latin typeface="Calibri" panose="020F0502020204030204" pitchFamily="34" charset="0"/>
                <a:ea typeface="Calibri" panose="020F0502020204030204" pitchFamily="34" charset="0"/>
                <a:cs typeface="Times New Roman" panose="02020603050405020304" pitchFamily="18" charset="0"/>
              </a:rPr>
              <a:t>Merchandise are goods that are tangible (those which can be touched and seen). Merchandise export means sending the home country's goods to the other countries which are tangible and merchandise imports means bringing tangible goods to the home country.</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Licensing and franchising – franchising means giving permission to the new party of the foreign country in order to produce and sell goods under your trademarks, patents or copyrights in exchange for some fee is also a way to enter into international business. Licensing system refers to the companies like Pepsi and Coca-Cola which are produced and sold by local bottlers in foreign countries.</a:t>
            </a:r>
          </a:p>
        </p:txBody>
      </p:sp>
    </p:spTree>
    <p:extLst>
      <p:ext uri="{BB962C8B-B14F-4D97-AF65-F5344CB8AC3E}">
        <p14:creationId xmlns:p14="http://schemas.microsoft.com/office/powerpoint/2010/main" val="15448721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0D59953-0619-C4A4-F58D-F846654E6F85}"/>
              </a:ext>
            </a:extLst>
          </p:cNvPr>
          <p:cNvSpPr txBox="1"/>
          <p:nvPr/>
        </p:nvSpPr>
        <p:spPr>
          <a:xfrm>
            <a:off x="409073" y="1416097"/>
            <a:ext cx="8325854" cy="5034135"/>
          </a:xfrm>
          <a:prstGeom prst="rect">
            <a:avLst/>
          </a:prstGeom>
          <a:noFill/>
        </p:spPr>
        <p:txBody>
          <a:bodyPr wrap="square">
            <a:spAutoFit/>
          </a:bodyPr>
          <a:lstStyle/>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SERVICE EXPORTS AND IMPORTS:</a:t>
            </a:r>
            <a:r>
              <a:rPr lang="en-US" sz="1400" dirty="0">
                <a:effectLst/>
                <a:latin typeface="Arial" panose="020B0604020202020204" pitchFamily="34" charset="0"/>
                <a:ea typeface="Calibri" panose="020F0502020204030204" pitchFamily="34" charset="0"/>
                <a:cs typeface="Arial" panose="020B0604020202020204" pitchFamily="34" charset="0"/>
              </a:rPr>
              <a:t> Consists of the intangible items which can’t be touched or seen. The trade between the countries of the services is also known as invisible trade. There is a variety of services like tourism, travel, boarding, lodging, constructing, training, educational and financial services. Tourism and travel are major components of world trade.</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GROWTH OPPORTUNITIES: </a:t>
            </a:r>
            <a:r>
              <a:rPr lang="en-US" sz="1400" dirty="0">
                <a:effectLst/>
                <a:latin typeface="Arial" panose="020B0604020202020204" pitchFamily="34" charset="0"/>
                <a:ea typeface="Calibri" panose="020F0502020204030204" pitchFamily="34" charset="0"/>
                <a:cs typeface="Arial" panose="020B0604020202020204" pitchFamily="34" charset="0"/>
              </a:rPr>
              <a:t>There are lots of growth opportunities for both of the countries developing and under developing countries by trading with each other at global level. The import and exports of the countries grow their profits and help them to grow at a global level.</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BENEFITING FROM CURRENCY EXCHANGE:</a:t>
            </a:r>
            <a:r>
              <a:rPr lang="en-US" sz="1400" dirty="0">
                <a:effectLst/>
                <a:latin typeface="Arial" panose="020B0604020202020204" pitchFamily="34" charset="0"/>
                <a:ea typeface="Calibri" panose="020F0502020204030204" pitchFamily="34" charset="0"/>
                <a:cs typeface="Arial" panose="020B0604020202020204" pitchFamily="34" charset="0"/>
              </a:rPr>
              <a:t> International business also plays an important role while the currency exchange rate as one can take advantage of the currency fluctuations. For example, when the US dollar is down, you might be able to export more as foreign customers benefit from the favorable currency exchange rate.</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LIMITATIONS OF THE DOMESTIC MARKET:</a:t>
            </a:r>
            <a:r>
              <a:rPr lang="en-US" sz="1400" dirty="0">
                <a:effectLst/>
                <a:latin typeface="Arial" panose="020B0604020202020204" pitchFamily="34" charset="0"/>
                <a:ea typeface="Calibri" panose="020F0502020204030204" pitchFamily="34" charset="0"/>
                <a:cs typeface="Arial" panose="020B0604020202020204" pitchFamily="34" charset="0"/>
              </a:rPr>
              <a:t> If the domestic market of the country is small then the international business is a good option for the growth of the business in the host country. Depression of the domestic market firms will force to explore foreign markets.</a:t>
            </a:r>
          </a:p>
          <a:p>
            <a:pPr marL="0" marR="0" algn="ctr">
              <a:lnSpc>
                <a:spcPct val="107000"/>
              </a:lnSpc>
              <a:spcBef>
                <a:spcPts val="0"/>
              </a:spcBef>
              <a:spcAft>
                <a:spcPts val="800"/>
              </a:spcAft>
            </a:pPr>
            <a:r>
              <a:rPr lang="en-US"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CHALLENGES IN INTERNATIONAL BUSINESS ENVIRONMENT.</a:t>
            </a:r>
            <a:endParaRPr lang="en-US"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The world is big and, when it comes to business, everyone is intertwined. Whether or not you produce and sell goods Internationally, global business impacts every Organization. So how can you as a business owner, manager or employee stay informed and find your organizations place in the global market?</a:t>
            </a:r>
          </a:p>
        </p:txBody>
      </p:sp>
    </p:spTree>
    <p:extLst>
      <p:ext uri="{BB962C8B-B14F-4D97-AF65-F5344CB8AC3E}">
        <p14:creationId xmlns:p14="http://schemas.microsoft.com/office/powerpoint/2010/main" val="13534951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9AAAFF2-3C70-3C74-6666-52FB45D1975B}"/>
              </a:ext>
            </a:extLst>
          </p:cNvPr>
          <p:cNvSpPr txBox="1"/>
          <p:nvPr/>
        </p:nvSpPr>
        <p:spPr>
          <a:xfrm>
            <a:off x="697821" y="1298725"/>
            <a:ext cx="7985841" cy="5111399"/>
          </a:xfrm>
          <a:prstGeom prst="rect">
            <a:avLst/>
          </a:prstGeom>
          <a:noFill/>
        </p:spPr>
        <p:txBody>
          <a:bodyPr wrap="square">
            <a:spAutoFit/>
          </a:bodyPr>
          <a:lstStyle/>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International business is the production and sale of goods and services between countries. </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There are several ways a business can be International:</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It produces goods domestically and internationally.</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It produces goods in another country but sells domestically.</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It produces goods in another country and sells both domestically and internationally.</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Businesses typically produce goods overseas due to lower labor costs or taxes, and they sell products or services in the global market because of the high potential for gaining a larger audience, new customers and increased revenue. Although International trade is extremely exciting, it can be also risky. Because every country has its own government, policies, laws, cultures, languages, currency, time zones and inflation rate, navigating the global business landscape can be difficult. Below are the common challenges to consider.</a:t>
            </a:r>
          </a:p>
          <a:p>
            <a:pPr marL="0" marR="0" algn="ctr">
              <a:lnSpc>
                <a:spcPct val="107000"/>
              </a:lnSpc>
              <a:spcBef>
                <a:spcPts val="0"/>
              </a:spcBef>
              <a:spcAft>
                <a:spcPts val="800"/>
              </a:spcAft>
            </a:pPr>
            <a:r>
              <a:rPr lang="en-US"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COMMON CHALLENGES OF INTERNATIONAL BUSINESS</a:t>
            </a:r>
            <a:endPar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LANGUAGE BARRIERS: </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When engaging in international business, it is important to consider the language spoken in the countries to which you are seeking to expand. Does your product messaging translate well into another language? It is also critical to consider the languages spoken by your company's team members based in international offices. Investing in interpreters can help ensure your business continues to operate smoothly.</a:t>
            </a:r>
          </a:p>
        </p:txBody>
      </p:sp>
    </p:spTree>
    <p:extLst>
      <p:ext uri="{BB962C8B-B14F-4D97-AF65-F5344CB8AC3E}">
        <p14:creationId xmlns:p14="http://schemas.microsoft.com/office/powerpoint/2010/main" val="11404656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0F7622-619D-BF3B-FBC5-817ED2EE2D1A}"/>
              </a:ext>
            </a:extLst>
          </p:cNvPr>
          <p:cNvSpPr txBox="1"/>
          <p:nvPr/>
        </p:nvSpPr>
        <p:spPr>
          <a:xfrm>
            <a:off x="103367" y="1370086"/>
            <a:ext cx="8643068" cy="4916346"/>
          </a:xfrm>
          <a:prstGeom prst="rect">
            <a:avLst/>
          </a:prstGeom>
          <a:noFill/>
        </p:spPr>
        <p:txBody>
          <a:bodyPr wrap="square">
            <a:spAutoFit/>
          </a:bodyPr>
          <a:lstStyle/>
          <a:p>
            <a:pPr marR="0" lvl="1">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CULTURAL DIFFERENCES: </a:t>
            </a:r>
          </a:p>
          <a:p>
            <a:pPr marR="0" lvl="1">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Just as each country has its own make-up of languages, each has its own specific culture or blends of culture. Culture consists of holidays, arts, traditions, foods and social norms followed by a specific group of people. It is important and enriching to learn about cultures of countries where you will be doing business. When managing teams in offices abroad, selling products to an international retailer or potential client or running an overseas production facility, demonstrating that you have taken time to understand their cultures can project the respect and emotional intelligence necessary to conduct business successfully. One example of cultural differences between the US and Spain is the hours of a typical work day. In the US it is 9 a.m. to 5 p.m. often extending earlier or later. In Spain however, working hours are typically 9 a.m. to 01:30 p.m. and 04:30 p.m. to 08: 00 p.m.  The break in the middle of the work day allows for a siesta, which is a rest taken after lunch in many Mediterranean and European countries.</a:t>
            </a:r>
          </a:p>
          <a:p>
            <a:pPr marR="0" lvl="1">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MANAGING GLOBAL TEAMS:</a:t>
            </a: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R="0" lvl="1">
              <a:lnSpc>
                <a:spcPct val="107000"/>
              </a:lnSpc>
              <a:spcBef>
                <a:spcPts val="0"/>
              </a:spcBef>
              <a:spcAft>
                <a:spcPts val="0"/>
              </a:spcAft>
            </a:pP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Another challenge of international business is managing employees who live all over the</a:t>
            </a:r>
          </a:p>
          <a:p>
            <a:pPr marR="0" lvl="1">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world. When trying to function as a team, it can be difficult to account for language barriers,</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cultural differences, time zones and varying levels of technology access and reliance. To build and maintain a strong working relationship with your global team, facilitate regular</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check ins, preferably using video conferencing platform so you can interact real time. Research by Gallup shows that employees who have regular check ins with their managers are three times more likely to be engaged at work than employees who don’t. When distance divides team, as has for many during the coronavirus (COVID-19) pandemic, communication is key to ensuring everyone feels valued and engaged.</a:t>
            </a:r>
          </a:p>
        </p:txBody>
      </p:sp>
    </p:spTree>
    <p:extLst>
      <p:ext uri="{BB962C8B-B14F-4D97-AF65-F5344CB8AC3E}">
        <p14:creationId xmlns:p14="http://schemas.microsoft.com/office/powerpoint/2010/main" val="12903609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4F67C57-E0ED-7F83-17FA-29C195C5BD81}"/>
              </a:ext>
            </a:extLst>
          </p:cNvPr>
          <p:cNvSpPr txBox="1"/>
          <p:nvPr/>
        </p:nvSpPr>
        <p:spPr>
          <a:xfrm>
            <a:off x="103367" y="1483967"/>
            <a:ext cx="8631560" cy="4414670"/>
          </a:xfrm>
          <a:prstGeom prst="rect">
            <a:avLst/>
          </a:prstGeom>
          <a:noFill/>
        </p:spPr>
        <p:txBody>
          <a:bodyPr wrap="square">
            <a:spAutoFit/>
          </a:bodyPr>
          <a:lstStyle/>
          <a:p>
            <a:pPr marR="0" lvl="1">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CURRENCY EXCHANGE AND INFLATION RATES: </a:t>
            </a:r>
          </a:p>
          <a:p>
            <a:pPr marR="0" lvl="1">
              <a:lnSpc>
                <a:spcPct val="107000"/>
              </a:lnSpc>
              <a:spcBef>
                <a:spcPts val="0"/>
              </a:spcBef>
              <a:spcAft>
                <a:spcPts val="0"/>
              </a:spcAft>
            </a:pPr>
            <a:endParaRPr lang="en-US" sz="1400" b="1" dirty="0">
              <a:effectLst/>
              <a:latin typeface="Arial" panose="020B0604020202020204" pitchFamily="34" charset="0"/>
              <a:ea typeface="Calibri" panose="020F0502020204030204" pitchFamily="34" charset="0"/>
              <a:cs typeface="Arial" panose="020B0604020202020204" pitchFamily="34" charset="0"/>
            </a:endParaRPr>
          </a:p>
          <a:p>
            <a:pPr marR="0" lvl="1">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The value of a dollar in your country won’t always equal the same amount in other countries’</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currencies, nor will the value of the currency consistently be worth the same goods and</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services. Familiarize yourself with the currency exchange rates between your country and those where you plan to do business. The exchange rate is the relative value between two nations currencies. Make it a point to watch exchange rates closely, as they can fluctuate. It is also important to monitor inflation rates, which are the rates that general price levels in an economy increase year over year expressed as a percentage. Inflation rates vary across countries and can impact materials and labor costs, as well as product pricing. Understanding</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and closely following those rates can provide important information about the value of your company's product in various locations over time.</a:t>
            </a:r>
          </a:p>
          <a:p>
            <a:pPr marR="0" lvl="1">
              <a:lnSpc>
                <a:spcPct val="107000"/>
              </a:lnSpc>
              <a:spcBef>
                <a:spcPts val="0"/>
              </a:spcBef>
              <a:spcAft>
                <a:spcPts val="0"/>
              </a:spcAft>
            </a:pP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lvl="1">
              <a:lnSpc>
                <a:spcPct val="107000"/>
              </a:lnSpc>
            </a:pPr>
            <a:r>
              <a:rPr lang="en-US" sz="1400" b="1" dirty="0">
                <a:effectLst/>
                <a:latin typeface="Arial" panose="020B0604020202020204" pitchFamily="34" charset="0"/>
                <a:ea typeface="Calibri" panose="020F0502020204030204" pitchFamily="34" charset="0"/>
                <a:cs typeface="Arial" panose="020B0604020202020204" pitchFamily="34" charset="0"/>
              </a:rPr>
              <a:t>NUANCES OF FOREIGN POLITICS, POLICY AND RELATIONS: </a:t>
            </a:r>
          </a:p>
          <a:p>
            <a:pPr lvl="1">
              <a:lnSpc>
                <a:spcPct val="107000"/>
              </a:lnSpc>
            </a:pPr>
            <a:r>
              <a:rPr lang="en-US" sz="1400" dirty="0">
                <a:effectLst/>
                <a:latin typeface="Arial" panose="020B0604020202020204" pitchFamily="34" charset="0"/>
                <a:ea typeface="Calibri" panose="020F0502020204030204" pitchFamily="34" charset="0"/>
                <a:cs typeface="Arial" panose="020B0604020202020204" pitchFamily="34" charset="0"/>
              </a:rPr>
              <a:t>Business doesn’t exist in a vacuum. It is influenced by politics, policies, laws, and relationships between countries. Because those relationships can be extremely nuanced, it is important that you closely follow news related to countries where you do business. The decisions made by the political leaders can impact taxes, labor laws, raw materials costs, transportation infrastructure, education Systems and more.</a:t>
            </a:r>
          </a:p>
          <a:p>
            <a:pPr marR="0" lvl="1">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90099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C93AA70-D730-DA63-649A-4D48B04B9306}"/>
              </a:ext>
            </a:extLst>
          </p:cNvPr>
          <p:cNvSpPr txBox="1"/>
          <p:nvPr/>
        </p:nvSpPr>
        <p:spPr>
          <a:xfrm>
            <a:off x="151075" y="1718668"/>
            <a:ext cx="8471073" cy="4356514"/>
          </a:xfrm>
          <a:prstGeom prst="rect">
            <a:avLst/>
          </a:prstGeom>
          <a:noFill/>
        </p:spPr>
        <p:txBody>
          <a:bodyPr wrap="square">
            <a:spAutoFit/>
          </a:bodyPr>
          <a:lstStyle/>
          <a:p>
            <a:pPr marR="0" lvl="1" algn="ctr">
              <a:lnSpc>
                <a:spcPct val="107000"/>
              </a:lnSpc>
              <a:spcBef>
                <a:spcPts val="0"/>
              </a:spcBef>
              <a:spcAft>
                <a:spcPts val="0"/>
              </a:spcAft>
            </a:pPr>
            <a:r>
              <a:rPr lang="en-US"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IMPORTANCE OF THE INTERNATIONAL BUSINESS ENVIRONMENT.</a:t>
            </a:r>
          </a:p>
          <a:p>
            <a:pPr marR="0" lvl="1" algn="ctr">
              <a:lnSpc>
                <a:spcPct val="107000"/>
              </a:lnSpc>
              <a:spcBef>
                <a:spcPts val="0"/>
              </a:spcBef>
              <a:spcAft>
                <a:spcPts val="0"/>
              </a:spcAft>
            </a:pPr>
            <a:endParaRPr lang="en-US"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R="0" lvl="1">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A vibrant international trade environment benefits all participating parties. Countries with high levels of international trade have stronger economies, better standards of living and steadier growth.</a:t>
            </a:r>
          </a:p>
          <a:p>
            <a:pPr marR="0" lvl="1">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INTERNATIONAL TRADE RAISES LIVING STANDARDS:</a:t>
            </a: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R="0" lvl="1">
              <a:lnSpc>
                <a:spcPct val="107000"/>
              </a:lnSpc>
              <a:spcBef>
                <a:spcPts val="0"/>
              </a:spcBef>
              <a:spcAft>
                <a:spcPts val="0"/>
              </a:spcAft>
            </a:pP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R="0" lvl="1">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Exports boost the economic development of a country, reduce poverty and raise the standard of living. The world's strongest economies are heavily involved in international trade and have the highest living standards according to the operation for economic cooperation development. Even with low wages, less developed countries can use this advantage to create jobs related to exports that add currency to their economy and improve their living conditions.</a:t>
            </a:r>
          </a:p>
          <a:p>
            <a:pPr marR="0" lvl="1">
              <a:lnSpc>
                <a:spcPct val="107000"/>
              </a:lnSpc>
              <a:spcBef>
                <a:spcPts val="0"/>
              </a:spcBef>
              <a:spcAft>
                <a:spcPts val="0"/>
              </a:spcAft>
            </a:pP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R="0" lvl="1">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EXPORTS INCREASE SALES:</a:t>
            </a: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R="0" lvl="1">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Exporting opens new markets for a company to increase its sales. Economies rise and fall, and a company that has a good export market is in a better position to weather an economic downturn. Furthermore, Businesses that export are less likely to fail. It is not only the exporting countries that increase sales; the companies that supply materials to the exporters also see their revenue go up.</a:t>
            </a:r>
          </a:p>
          <a:p>
            <a:pPr marR="0" lvl="1">
              <a:lnSpc>
                <a:spcPct val="107000"/>
              </a:lnSpc>
              <a:spcBef>
                <a:spcPts val="0"/>
              </a:spcBef>
              <a:spcAft>
                <a:spcPts val="0"/>
              </a:spcAft>
            </a:pPr>
            <a:endParaRPr lang="en-US" sz="1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369907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EF9F677-12A0-40F6-FE7A-6E13F9938433}"/>
              </a:ext>
            </a:extLst>
          </p:cNvPr>
          <p:cNvSpPr txBox="1"/>
          <p:nvPr/>
        </p:nvSpPr>
        <p:spPr>
          <a:xfrm>
            <a:off x="-302149" y="1482522"/>
            <a:ext cx="8953168" cy="4685835"/>
          </a:xfrm>
          <a:prstGeom prst="rect">
            <a:avLst/>
          </a:prstGeom>
          <a:noFill/>
        </p:spPr>
        <p:txBody>
          <a:bodyPr wrap="square">
            <a:spAutoFit/>
          </a:bodyPr>
          <a:lstStyle/>
          <a:p>
            <a:pPr marL="914400" marR="0">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EXPORTS CREATE JOBS:</a:t>
            </a:r>
            <a:r>
              <a:rPr lang="en-US" sz="1400" dirty="0">
                <a:effectLst/>
                <a:latin typeface="Arial" panose="020B0604020202020204" pitchFamily="34" charset="0"/>
                <a:ea typeface="Calibri" panose="020F0502020204030204" pitchFamily="34" charset="0"/>
                <a:cs typeface="Arial" panose="020B0604020202020204" pitchFamily="34" charset="0"/>
              </a:rPr>
              <a:t> A country that increases its exports need to hire more people to handle the higher work load. Businesses that export have a job growth of 2 to 4 percent higher than companies that that don’t; these export related jobs pay about 16 percent more than jobs in companies with fewer exports. The workers in these export related jobs spend their earnings in the local economy, leading to a demand for other products and creating more jobs.</a:t>
            </a:r>
          </a:p>
          <a:p>
            <a:pPr marL="914400" marR="0">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914400" marR="0">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IMPORTS BENEFIT CONSUMERS</a:t>
            </a:r>
            <a:r>
              <a:rPr lang="en-US" sz="1400" dirty="0">
                <a:effectLst/>
                <a:latin typeface="Arial" panose="020B0604020202020204" pitchFamily="34" charset="0"/>
                <a:ea typeface="Calibri" panose="020F0502020204030204" pitchFamily="34" charset="0"/>
                <a:cs typeface="Arial" panose="020B0604020202020204" pitchFamily="34" charset="0"/>
              </a:rPr>
              <a:t>: Imports benefit consumers, imported products result in lower prices and expand the number of product choices for consumers. Lower prices have a significant effect, particularly for modest and low-income households. Besides lower prices, imports give consumers a wider choice of products with better quality. As a result, domestic manufacturers at are forced to lower their prices and increase product lines to meet the competition from imports. Even further, domestic vendors may have to import more components of their products to stay price competitive.</a:t>
            </a:r>
          </a:p>
          <a:p>
            <a:pPr marL="914400" marR="0">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p>
            <a:pPr marL="91440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IMPROVED INTERNATIONAL RELATIONS:</a:t>
            </a:r>
            <a:r>
              <a:rPr lang="en-US" sz="1400" dirty="0">
                <a:effectLst/>
                <a:latin typeface="Arial" panose="020B0604020202020204" pitchFamily="34" charset="0"/>
                <a:ea typeface="Calibri" panose="020F0502020204030204" pitchFamily="34" charset="0"/>
                <a:cs typeface="Arial" panose="020B0604020202020204" pitchFamily="34" charset="0"/>
              </a:rPr>
              <a:t> International business removes rivalry between different countries and promotes international peace and harmony. Mutual trade creates a dependence on each other, improves confidence and fosters good faith. A good example of co-dependency of nations is the relationship between US and China. Even though these countries have significant political differences, they try to get along because of the huge amount of trade between them.</a:t>
            </a:r>
          </a:p>
        </p:txBody>
      </p:sp>
    </p:spTree>
    <p:extLst>
      <p:ext uri="{BB962C8B-B14F-4D97-AF65-F5344CB8AC3E}">
        <p14:creationId xmlns:p14="http://schemas.microsoft.com/office/powerpoint/2010/main" val="233185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E885DD9-2609-40B4-AAF5-056091423602}"/>
              </a:ext>
            </a:extLst>
          </p:cNvPr>
          <p:cNvSpPr txBox="1"/>
          <p:nvPr/>
        </p:nvSpPr>
        <p:spPr>
          <a:xfrm>
            <a:off x="361950" y="1379930"/>
            <a:ext cx="8420100" cy="4891019"/>
          </a:xfrm>
          <a:prstGeom prst="rect">
            <a:avLst/>
          </a:prstGeom>
          <a:noFill/>
        </p:spPr>
        <p:txBody>
          <a:bodyPr wrap="square">
            <a:spAutoFit/>
          </a:bodyPr>
          <a:lstStyle/>
          <a:p>
            <a:pPr>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and technical people – to reach an optimum business. Once the opportunity has been decided upon, the next step is to evaluate it. An entrepreneur can evaluate the efficiency of an opportunity by continuously asking certain questions to himself such as whether the opportunity is worth investing in, is it sufficiently attractive, are the proposed solutions feasible, is there any competitive advantage, what are the risks associated with it. An entrepreneur must analyze his personal skills and hobbies whether these coincide with entrepreneurial goals or not.</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Developing a business plan:</a:t>
            </a:r>
            <a:r>
              <a:rPr lang="en-US" sz="1400" dirty="0">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Once an opportunity is identified, an entrepreneur needs to create a comprehensive business plan. A business plan is critical to the success of any new venture since it acts as a benchmark and the evaluation criteria to see if the organization is moving towards its set goals. An entrepreneur must dedicate his sufficient time towards its creation, the major components of a business plan are mission and vision statement, goals and objectives, capital requirements, a description of products and services.</a:t>
            </a:r>
          </a:p>
          <a:p>
            <a:pPr>
              <a:lnSpc>
                <a:spcPct val="107000"/>
              </a:lnSpc>
            </a:pPr>
            <a:r>
              <a:rPr lang="en-US" sz="1400" b="1" dirty="0">
                <a:latin typeface="Arial" panose="020B0604020202020204" pitchFamily="34" charset="0"/>
                <a:ea typeface="Calibri" panose="020F0502020204030204" pitchFamily="34" charset="0"/>
                <a:cs typeface="Arial" panose="020B0604020202020204" pitchFamily="34" charset="0"/>
              </a:rPr>
              <a:t>Resourcing:</a:t>
            </a:r>
            <a:r>
              <a:rPr lang="en-US" sz="1400" dirty="0">
                <a:latin typeface="Arial" panose="020B0604020202020204" pitchFamily="34" charset="0"/>
                <a:ea typeface="Calibri" panose="020F0502020204030204" pitchFamily="34" charset="0"/>
                <a:cs typeface="Arial" panose="020B0604020202020204" pitchFamily="34" charset="0"/>
              </a:rPr>
              <a:t> </a:t>
            </a:r>
          </a:p>
          <a:p>
            <a:pPr>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The third step in the entrepreneurial process is resourcing, wherein the entrepreneur identifies the sources from where the finance and human resource can be arranged. Here the entrepreneur finds the investors for its new ventures and the personnel to carry out these business activities.</a:t>
            </a:r>
          </a:p>
          <a:p>
            <a:pPr>
              <a:lnSpc>
                <a:spcPct val="107000"/>
              </a:lnSpc>
            </a:pPr>
            <a:r>
              <a:rPr lang="en-US" sz="1400" b="1" dirty="0">
                <a:latin typeface="Arial" panose="020B0604020202020204" pitchFamily="34" charset="0"/>
                <a:ea typeface="Calibri" panose="020F0502020204030204" pitchFamily="34" charset="0"/>
                <a:cs typeface="Arial" panose="020B0604020202020204" pitchFamily="34" charset="0"/>
              </a:rPr>
              <a:t>Managing the company:</a:t>
            </a:r>
            <a:r>
              <a:rPr lang="en-US" sz="1400" dirty="0">
                <a:latin typeface="Arial" panose="020B0604020202020204" pitchFamily="34" charset="0"/>
                <a:ea typeface="Calibri" panose="020F0502020204030204" pitchFamily="34" charset="0"/>
                <a:cs typeface="Arial" panose="020B0604020202020204" pitchFamily="34" charset="0"/>
              </a:rPr>
              <a:t> </a:t>
            </a:r>
          </a:p>
          <a:p>
            <a:pPr>
              <a:lnSpc>
                <a:spcPct val="107000"/>
              </a:lnSpc>
            </a:pPr>
            <a:r>
              <a:rPr lang="en-US" sz="1400" dirty="0">
                <a:latin typeface="Arial" panose="020B0604020202020204" pitchFamily="34" charset="0"/>
                <a:ea typeface="Calibri" panose="020F0502020204030204" pitchFamily="34" charset="0"/>
                <a:cs typeface="Arial" panose="020B0604020202020204" pitchFamily="34" charset="0"/>
              </a:rPr>
              <a:t>Once the funds are raised and the employees are hired, the next step is to initiate the business operations to achieve set goals. First of all, an entrepreneur must decide the management structure of the hierarchy that is required to solve the operational problems when they arise.</a:t>
            </a:r>
          </a:p>
        </p:txBody>
      </p:sp>
    </p:spTree>
    <p:extLst>
      <p:ext uri="{BB962C8B-B14F-4D97-AF65-F5344CB8AC3E}">
        <p14:creationId xmlns:p14="http://schemas.microsoft.com/office/powerpoint/2010/main" val="21238470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04F1BF-40A0-B58D-EBDD-392D451EA358}"/>
              </a:ext>
            </a:extLst>
          </p:cNvPr>
          <p:cNvSpPr txBox="1"/>
          <p:nvPr/>
        </p:nvSpPr>
        <p:spPr>
          <a:xfrm>
            <a:off x="588397" y="1471804"/>
            <a:ext cx="8094427" cy="4573111"/>
          </a:xfrm>
          <a:prstGeom prst="rect">
            <a:avLst/>
          </a:prstGeom>
          <a:noFill/>
        </p:spPr>
        <p:txBody>
          <a:bodyPr wrap="square">
            <a:spAutoFit/>
          </a:bodyPr>
          <a:lstStyle/>
          <a:p>
            <a:pPr marL="0" marR="0" algn="ctr">
              <a:lnSpc>
                <a:spcPct val="107000"/>
              </a:lnSpc>
              <a:spcBef>
                <a:spcPts val="0"/>
              </a:spcBef>
              <a:spcAft>
                <a:spcPts val="800"/>
              </a:spcAft>
            </a:pPr>
            <a:r>
              <a:rPr lang="en-US"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CASE STUDY: STRATEGY FORMULATION PROCESS.</a:t>
            </a:r>
            <a:endParaRPr lang="en-US"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Alfred is a hard-working professional recently promoted to head of marketing at a software development firm. Full of new ideas and good with people, Alfred seems the ideal fit for his new role. Yet within six months Alfred finds himself in troubled waters. His ideas, while good on paper, don’t seem to work out in practice. Alfred gets in touch with Paul, a life coach, who introduces him to the process of strategy formulation. Though the results aren’t instant, Alfred begins to see clear benefits of strategy formulation one year down the line. Four years later, Alfred's track record as marketing head impresses shareholders and earns him promotion as Chief Marketing Officer.</a:t>
            </a:r>
          </a:p>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WHAT IS STRATEGY FORMULATION?</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Strategy formulation is the process of selecting the most appropriate and efficient ways to realize an organization's vision and help it realize its goals and objectives. It is a part of strategic management and involves using certain analytical tools to figure out the best way to use an organization's resources. It allows an organization to create a financial blue print for creating profits and being sustainable in the long haul.</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The most popular way of examining a strategy formulation process is through the SWOT analysis. </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It provides a detailed and comprehensive analysis of the strategy formulation and helps the Organization determine whether a particular strategy is fit to be implemented.</a:t>
            </a:r>
          </a:p>
        </p:txBody>
      </p:sp>
    </p:spTree>
    <p:extLst>
      <p:ext uri="{BB962C8B-B14F-4D97-AF65-F5344CB8AC3E}">
        <p14:creationId xmlns:p14="http://schemas.microsoft.com/office/powerpoint/2010/main" val="30209680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D133436-8465-22F6-9A4C-E52F091C5157}"/>
              </a:ext>
            </a:extLst>
          </p:cNvPr>
          <p:cNvSpPr txBox="1"/>
          <p:nvPr/>
        </p:nvSpPr>
        <p:spPr>
          <a:xfrm>
            <a:off x="697822" y="1305024"/>
            <a:ext cx="8000905" cy="4966744"/>
          </a:xfrm>
          <a:prstGeom prst="rect">
            <a:avLst/>
          </a:prstGeom>
          <a:noFill/>
        </p:spPr>
        <p:txBody>
          <a:bodyPr wrap="square">
            <a:spAutoFit/>
          </a:bodyPr>
          <a:lstStyle/>
          <a:p>
            <a:pPr marL="0" marR="0">
              <a:lnSpc>
                <a:spcPct val="107000"/>
              </a:lnSpc>
              <a:spcBef>
                <a:spcPts val="0"/>
              </a:spcBef>
              <a:spcAft>
                <a:spcPts val="800"/>
              </a:spcAft>
            </a:pPr>
            <a:r>
              <a:rPr lang="en-US" sz="1400" b="1" dirty="0">
                <a:effectLst/>
                <a:latin typeface="Arial" panose="020B0604020202020204" pitchFamily="34" charset="0"/>
                <a:ea typeface="Calibri" panose="020F0502020204030204" pitchFamily="34" charset="0"/>
                <a:cs typeface="Arial" panose="020B0604020202020204" pitchFamily="34" charset="0"/>
              </a:rPr>
              <a:t>WHY STRATEGY FORMULATION MATTERS.</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But why should any Organization spend time and resources on strategy formulation at all? The answer is simple: without a thorough strategy formulation process, it isn’t possible for an organization to survive in a competitive industry. The following is a list of ways in which strategy formulation matters to an organization:</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It provides a road map for maximizing an organization's return on investment (ROI).</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It’s through strategy formulation that resource allocation and exact role divisions take place in an organization.</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It offers clarity on the big picture when it comes to Organizational objectives and makes sure that all employees are on the same page.</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A rigorous and regularly evolving strategy formulation process keeps track of competition for the Organization and prevents complacency within the management and employees.</a:t>
            </a:r>
          </a:p>
          <a:p>
            <a:pPr marL="0" marR="0">
              <a:lnSpc>
                <a:spcPct val="107000"/>
              </a:lnSpc>
              <a:spcBef>
                <a:spcPts val="0"/>
              </a:spcBef>
              <a:spcAft>
                <a:spcPts val="800"/>
              </a:spcAft>
            </a:pPr>
            <a:endParaRPr lang="en-US" sz="1400" dirty="0">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dirty="0">
                <a:solidFill>
                  <a:schemeClr val="accent1">
                    <a:lumMod val="75000"/>
                  </a:schemeClr>
                </a:solidFill>
                <a:latin typeface="Atziluth" panose="00000506000000020003" pitchFamily="2" charset="0"/>
                <a:ea typeface="Calibri" panose="020F0502020204030204" pitchFamily="34" charset="0"/>
                <a:cs typeface="Tunga" panose="020B0502040204020203" pitchFamily="34" charset="0"/>
              </a:rPr>
              <a:t>The End!!</a:t>
            </a:r>
          </a:p>
          <a:p>
            <a:pPr marL="0" marR="0">
              <a:lnSpc>
                <a:spcPct val="107000"/>
              </a:lnSpc>
              <a:spcBef>
                <a:spcPts val="0"/>
              </a:spcBef>
              <a:spcAft>
                <a:spcPts val="800"/>
              </a:spcAft>
            </a:pPr>
            <a:r>
              <a:rPr lang="en-US" sz="2800" dirty="0">
                <a:solidFill>
                  <a:srgbClr val="C22729"/>
                </a:solidFill>
                <a:effectLst/>
                <a:latin typeface="Arial" panose="020B0604020202020204" pitchFamily="34" charset="0"/>
                <a:ea typeface="Calibri" panose="020F0502020204030204" pitchFamily="34" charset="0"/>
                <a:cs typeface="Arial" panose="020B0604020202020204" pitchFamily="34" charset="0"/>
              </a:rPr>
              <a:t>Thank you</a:t>
            </a:r>
          </a:p>
        </p:txBody>
      </p:sp>
    </p:spTree>
    <p:extLst>
      <p:ext uri="{BB962C8B-B14F-4D97-AF65-F5344CB8AC3E}">
        <p14:creationId xmlns:p14="http://schemas.microsoft.com/office/powerpoint/2010/main" val="712327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1B1C2A8-3AF8-F164-65E5-75E8661ECD75}"/>
              </a:ext>
            </a:extLst>
          </p:cNvPr>
          <p:cNvSpPr txBox="1"/>
          <p:nvPr/>
        </p:nvSpPr>
        <p:spPr>
          <a:xfrm>
            <a:off x="409073" y="1319034"/>
            <a:ext cx="8325853" cy="5108258"/>
          </a:xfrm>
          <a:prstGeom prst="rect">
            <a:avLst/>
          </a:prstGeom>
          <a:noFill/>
        </p:spPr>
        <p:txBody>
          <a:bodyPr wrap="square">
            <a:spAutoFit/>
          </a:bodyPr>
          <a:lstStyle/>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Harvesting:</a:t>
            </a:r>
            <a:r>
              <a:rPr lang="en-US" sz="1400" dirty="0">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The final step in the entrepreneurial process is harvesting wherein, an entrepreneur decides on the future prospects of the business, that is its growth and development. Here, the actual growth is compared against the planned growth and then the decision regarding the stability or the expansion of business operations is undertaken accordingly.</a:t>
            </a:r>
          </a:p>
          <a:p>
            <a:pPr algn="ctr">
              <a:lnSpc>
                <a:spcPct val="107000"/>
              </a:lnSpc>
              <a:spcAft>
                <a:spcPts val="800"/>
              </a:spcAft>
            </a:pPr>
            <a:r>
              <a:rPr lang="en-US" sz="18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BARRIERS TO ENTREPRENEURSHIP DEVELOPMENT. </a:t>
            </a:r>
            <a:endParaRPr lang="en-US" sz="1800"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Entrepreneurship requires a thorough thought process, radical thinking, market knowledge and a strategic plan that is clear and crisp. Also, the vision and mission need to be divided as per the short-term goals and objectives. There are various barriers to entrepreneurship that each of the entrepreneurs taking the risk has to face and get through.</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Finances</a:t>
            </a:r>
            <a:r>
              <a:rPr lang="en-US" sz="1400" dirty="0">
                <a:latin typeface="Arial" panose="020B0604020202020204" pitchFamily="34" charset="0"/>
                <a:ea typeface="Calibri" panose="020F0502020204030204" pitchFamily="34" charset="0"/>
                <a:cs typeface="Arial" panose="020B0604020202020204" pitchFamily="34" charset="0"/>
              </a:rPr>
              <a:t>: No matter how good your idea is, you will always need stable finances and funding from the investors to begin the process. Getting a sound financial investment or funding can be one of the biggest barriers to entrepreneurs as many banks, private investors, angel investors and organizations find it difficult to believe in the start- up ideas owing to the risk of failure and losing their money. </a:t>
            </a:r>
          </a:p>
          <a:p>
            <a:pPr>
              <a:lnSpc>
                <a:spcPct val="107000"/>
              </a:lnSpc>
              <a:spcAft>
                <a:spcPts val="800"/>
              </a:spcAft>
            </a:pPr>
            <a:r>
              <a:rPr lang="en-US" sz="1400" b="1" dirty="0">
                <a:latin typeface="Arial" panose="020B0604020202020204" pitchFamily="34" charset="0"/>
                <a:ea typeface="Calibri" panose="020F0502020204030204" pitchFamily="34" charset="0"/>
                <a:cs typeface="Arial" panose="020B0604020202020204" pitchFamily="34" charset="0"/>
              </a:rPr>
              <a:t>Fear of failure</a:t>
            </a:r>
            <a:r>
              <a:rPr lang="en-US" sz="1400" dirty="0">
                <a:latin typeface="Arial" panose="020B0604020202020204" pitchFamily="34" charset="0"/>
                <a:ea typeface="Calibri" panose="020F0502020204030204" pitchFamily="34" charset="0"/>
                <a:cs typeface="Arial" panose="020B0604020202020204" pitchFamily="34" charset="0"/>
              </a:rPr>
              <a:t>: We all go through the fear of failure and if the fear is associated with the risks and stakes taken in the stream of business and entrepreneurship, the level of fear elevates.</a:t>
            </a:r>
          </a:p>
          <a:p>
            <a:r>
              <a:rPr lang="en-US" sz="1400" b="1" dirty="0">
                <a:latin typeface="Arial" panose="020B0604020202020204" pitchFamily="34" charset="0"/>
                <a:ea typeface="Calibri" panose="020F0502020204030204" pitchFamily="34" charset="0"/>
                <a:cs typeface="Arial" panose="020B0604020202020204" pitchFamily="34" charset="0"/>
              </a:rPr>
              <a:t>No strategic plan</a:t>
            </a:r>
            <a:r>
              <a:rPr lang="en-US" sz="1400" dirty="0">
                <a:latin typeface="Arial" panose="020B0604020202020204" pitchFamily="34" charset="0"/>
                <a:ea typeface="Calibri" panose="020F0502020204030204" pitchFamily="34" charset="0"/>
                <a:cs typeface="Arial" panose="020B0604020202020204" pitchFamily="34" charset="0"/>
              </a:rPr>
              <a:t>: Lack of proper planning and strategy in place is one of the most common barriers to entrepreneurship. You must have a long term and short time vision and plan in mind. You require a huge amount of skill set, passion for </a:t>
            </a:r>
          </a:p>
        </p:txBody>
      </p:sp>
    </p:spTree>
    <p:extLst>
      <p:ext uri="{BB962C8B-B14F-4D97-AF65-F5344CB8AC3E}">
        <p14:creationId xmlns:p14="http://schemas.microsoft.com/office/powerpoint/2010/main" val="28836741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819</TotalTime>
  <Words>19449</Words>
  <Application>Microsoft Office PowerPoint</Application>
  <PresentationFormat>On-screen Show (4:3)</PresentationFormat>
  <Paragraphs>629</Paragraphs>
  <Slides>81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81</vt:i4>
      </vt:variant>
    </vt:vector>
  </HeadingPairs>
  <TitlesOfParts>
    <vt:vector size="89" baseType="lpstr">
      <vt:lpstr>Arial</vt:lpstr>
      <vt:lpstr>Atziluth</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Male Jude</dc:creator>
  <cp:lastModifiedBy>Male Jude</cp:lastModifiedBy>
  <cp:revision>5</cp:revision>
  <dcterms:created xsi:type="dcterms:W3CDTF">2022-05-20T16:45:30Z</dcterms:created>
  <dcterms:modified xsi:type="dcterms:W3CDTF">2022-05-23T07:57:41Z</dcterms:modified>
</cp:coreProperties>
</file>