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6" r:id="rId2"/>
    <p:sldId id="380" r:id="rId3"/>
    <p:sldId id="393" r:id="rId4"/>
    <p:sldId id="394" r:id="rId5"/>
    <p:sldId id="401" r:id="rId6"/>
    <p:sldId id="402" r:id="rId7"/>
    <p:sldId id="395" r:id="rId8"/>
    <p:sldId id="398" r:id="rId9"/>
    <p:sldId id="403" r:id="rId10"/>
    <p:sldId id="396" r:id="rId11"/>
    <p:sldId id="399" r:id="rId12"/>
    <p:sldId id="404" r:id="rId13"/>
    <p:sldId id="397" r:id="rId14"/>
    <p:sldId id="407" r:id="rId15"/>
    <p:sldId id="400" r:id="rId16"/>
    <p:sldId id="405" r:id="rId17"/>
    <p:sldId id="406" r:id="rId18"/>
    <p:sldId id="408" r:id="rId19"/>
    <p:sldId id="386" r:id="rId20"/>
  </p:sldIdLst>
  <p:sldSz cx="9144000" cy="5715000" type="screen16x1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CD"/>
    <a:srgbClr val="7ABCE1"/>
    <a:srgbClr val="86C0E3"/>
    <a:srgbClr val="CBD8EF"/>
    <a:srgbClr val="89C0E4"/>
    <a:srgbClr val="BDBEC1"/>
    <a:srgbClr val="F3F6E6"/>
    <a:srgbClr val="AEC35F"/>
    <a:srgbClr val="AEC350"/>
    <a:srgbClr val="8B8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78983" autoAdjust="0"/>
  </p:normalViewPr>
  <p:slideViewPr>
    <p:cSldViewPr>
      <p:cViewPr varScale="1">
        <p:scale>
          <a:sx n="111" d="100"/>
          <a:sy n="111" d="100"/>
        </p:scale>
        <p:origin x="-1788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94" y="-1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247" cy="496811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826" y="1"/>
            <a:ext cx="2946246" cy="496811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pPr>
              <a:defRPr/>
            </a:pPr>
            <a:fld id="{10BBC214-425E-41E2-B491-BB535F1D5440}" type="datetimeFigureOut">
              <a:rPr lang="fr-FR"/>
              <a:pPr>
                <a:defRPr/>
              </a:pPr>
              <a:t>14/01/2016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826" y="9429817"/>
            <a:ext cx="2946246" cy="496810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pPr>
              <a:defRPr/>
            </a:pPr>
            <a:fld id="{A5D3F141-8006-4C54-BA8F-277FE88BEF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743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247" cy="496811"/>
          </a:xfrm>
          <a:prstGeom prst="rect">
            <a:avLst/>
          </a:prstGeom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826" y="1"/>
            <a:ext cx="2946246" cy="496811"/>
          </a:xfrm>
          <a:prstGeom prst="rect">
            <a:avLst/>
          </a:prstGeom>
        </p:spPr>
        <p:txBody>
          <a:bodyPr vert="horz" wrap="square" lIns="92117" tIns="46058" rIns="92117" bIns="4605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2814755-D913-446B-B478-8D6904B75006}" type="datetimeFigureOut">
              <a:rPr lang="fr-FR"/>
              <a:pPr>
                <a:defRPr/>
              </a:pPr>
              <a:t>14/01/2016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44538"/>
            <a:ext cx="59594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288" y="4715707"/>
            <a:ext cx="5439101" cy="4468101"/>
          </a:xfrm>
          <a:prstGeom prst="rect">
            <a:avLst/>
          </a:prstGeom>
        </p:spPr>
        <p:txBody>
          <a:bodyPr vert="horz" lIns="92117" tIns="46058" rIns="92117" bIns="46058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817"/>
            <a:ext cx="2946247" cy="496810"/>
          </a:xfrm>
          <a:prstGeom prst="rect">
            <a:avLst/>
          </a:prstGeom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826" y="9429817"/>
            <a:ext cx="2946246" cy="496810"/>
          </a:xfrm>
          <a:prstGeom prst="rect">
            <a:avLst/>
          </a:prstGeom>
        </p:spPr>
        <p:txBody>
          <a:bodyPr vert="horz" wrap="square" lIns="92117" tIns="46058" rIns="92117" bIns="4605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ED041C7-5AF6-4266-A66E-57CA4753BE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8448" indent="-28786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51458" indent="-23029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12041" indent="-23029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72625" indent="-23029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33208" indent="-2302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93791" indent="-2302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54375" indent="-2302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14958" indent="-2302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E9B17E-86FD-4C02-A5E5-246494F076DF}" type="slidenum">
              <a:rPr lang="fr-FR" altLang="fr-FR" smtClean="0">
                <a:latin typeface="Calibri" pitchFamily="34" charset="0"/>
              </a:rPr>
              <a:pPr eaLnBrk="1" hangingPunct="1"/>
              <a:t>1</a:t>
            </a:fld>
            <a:endParaRPr lang="fr-FR" altLang="fr-F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Car</a:t>
            </a:r>
            <a:r>
              <a:rPr lang="fr-FR" baseline="0" dirty="0" smtClean="0"/>
              <a:t> sous Linux</a:t>
            </a:r>
          </a:p>
          <a:p>
            <a:r>
              <a:rPr lang="fr-FR" baseline="0" dirty="0" smtClean="0"/>
              <a:t>Windows mais sans droits admin</a:t>
            </a:r>
          </a:p>
          <a:p>
            <a:r>
              <a:rPr lang="fr-FR" baseline="0" dirty="0" smtClean="0"/>
              <a:t>Environnement embarqué Linux</a:t>
            </a:r>
          </a:p>
          <a:p>
            <a:endParaRPr lang="fr-FR" baseline="0" dirty="0" smtClean="0"/>
          </a:p>
          <a:p>
            <a:r>
              <a:rPr lang="fr-FR" baseline="0" dirty="0" smtClean="0"/>
              <a:t>Format : consultation y compris sous Linux + graphiques lisibles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dirty="0" smtClean="0"/>
              <a:t>Un document formaté selon </a:t>
            </a:r>
            <a:r>
              <a:rPr lang="fr-FR" altLang="fr-FR" sz="1200" dirty="0" err="1" smtClean="0"/>
              <a:t>Markdown</a:t>
            </a:r>
            <a:r>
              <a:rPr lang="fr-FR" altLang="fr-FR" sz="1200" dirty="0" smtClean="0"/>
              <a:t> devrait pouvoir être publié comme tel, en texte, sans donner l’impression qu’il a été marqué par des balises ou des instructions de formatage.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dirty="0" smtClean="0"/>
              <a:t>Attention aux variantes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Peux même être intégré au code , avec Doxygen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7FB24-338D-45D6-858F-6C1B34A476C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7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_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279650"/>
            <a:ext cx="9144000" cy="2244725"/>
          </a:xfrm>
          <a:prstGeom prst="rect">
            <a:avLst/>
          </a:prstGeom>
          <a:solidFill>
            <a:srgbClr val="008FC3"/>
          </a:solidFill>
          <a:ln>
            <a:noFill/>
          </a:ln>
          <a:effectLst>
            <a:outerShdw blurRad="215900" algn="ctr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1838" y="3397250"/>
            <a:ext cx="71437" cy="569913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0" y="5378450"/>
            <a:ext cx="9175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800">
                <a:solidFill>
                  <a:srgbClr val="008FC3"/>
                </a:solidFill>
                <a:latin typeface="Arial Narrow" pitchFamily="34" charset="0"/>
              </a:rPr>
              <a:t>MEDIANE SYSTEME  </a:t>
            </a:r>
            <a:r>
              <a:rPr lang="fr-FR" sz="800">
                <a:latin typeface="Arial Narrow" pitchFamily="34" charset="0"/>
              </a:rPr>
              <a:t>-  54 rte de Sartrouville-  78232 Le Pecq cedex  -  Tél. +33 (0)1 30 15 95 00  Fax. +33 (0)1 39 76 30 45  -   </a:t>
            </a:r>
            <a:r>
              <a:rPr lang="fr-FR" sz="800">
                <a:solidFill>
                  <a:srgbClr val="008FC3"/>
                </a:solidFill>
                <a:latin typeface="Arial Narrow" pitchFamily="34" charset="0"/>
              </a:rPr>
              <a:t>www.medianesysteme.com</a:t>
            </a:r>
          </a:p>
          <a:p>
            <a:pPr algn="ctr">
              <a:defRPr/>
            </a:pPr>
            <a:r>
              <a:rPr lang="fr-FR" sz="800">
                <a:solidFill>
                  <a:srgbClr val="595959"/>
                </a:solidFill>
                <a:latin typeface="Arial Narrow" pitchFamily="34" charset="0"/>
              </a:rPr>
              <a:t>Société Anonyme au capital de 1 800 000€ -  B 350 039 418 RCS Versailles - TVA FR 49 350 039 418 -  APE 7112B</a:t>
            </a:r>
          </a:p>
        </p:txBody>
      </p:sp>
      <p:pic>
        <p:nvPicPr>
          <p:cNvPr id="7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logo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3675"/>
            <a:ext cx="122396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mediane systeme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6677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62" y="3277547"/>
            <a:ext cx="4375967" cy="690077"/>
          </a:xfrm>
          <a:prstGeom prst="rect">
            <a:avLst/>
          </a:prstGeom>
        </p:spPr>
        <p:txBody>
          <a:bodyPr/>
          <a:lstStyle>
            <a:lvl1pPr algn="l">
              <a:defRPr sz="38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836" y="3697594"/>
            <a:ext cx="4404292" cy="4800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 baseline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2281436"/>
            <a:ext cx="3923928" cy="224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llustratif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55875" y="0"/>
            <a:ext cx="46038" cy="684213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4" descr="logo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213"/>
            <a:ext cx="10922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337220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008FC3"/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179512" y="1117307"/>
            <a:ext cx="8640960" cy="3900433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None/>
              <a:defRPr sz="1800" baseline="0">
                <a:solidFill>
                  <a:schemeClr val="tx1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1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22A3A3B5-39FF-429A-A620-1B9CEDEC0C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95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age_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279650"/>
            <a:ext cx="9144000" cy="2244725"/>
          </a:xfrm>
          <a:prstGeom prst="rect">
            <a:avLst/>
          </a:prstGeom>
          <a:solidFill>
            <a:srgbClr val="008FC3"/>
          </a:solidFill>
          <a:ln>
            <a:noFill/>
          </a:ln>
          <a:effectLst>
            <a:outerShdw blurRad="215900" algn="c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31838" y="3397250"/>
            <a:ext cx="71437" cy="569913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96240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5" descr="logo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213"/>
            <a:ext cx="12239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7" descr="médiane systèm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475"/>
            <a:ext cx="2571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62" y="3277547"/>
            <a:ext cx="4375967" cy="690077"/>
          </a:xfrm>
          <a:prstGeom prst="rect">
            <a:avLst/>
          </a:prstGeom>
        </p:spPr>
        <p:txBody>
          <a:bodyPr/>
          <a:lstStyle>
            <a:lvl1pPr algn="l">
              <a:defRPr sz="3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836" y="3697594"/>
            <a:ext cx="4404292" cy="4800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5219700" y="2279386"/>
            <a:ext cx="3924300" cy="2244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514725"/>
            <a:ext cx="48577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725738" y="0"/>
            <a:ext cx="46037" cy="2378075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40425" y="0"/>
            <a:ext cx="3203575" cy="5715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ZoneTexte 6"/>
          <p:cNvSpPr txBox="1">
            <a:spLocks noChangeArrowheads="1"/>
          </p:cNvSpPr>
          <p:nvPr userDrawn="1"/>
        </p:nvSpPr>
        <p:spPr bwMode="auto">
          <a:xfrm>
            <a:off x="211138" y="2009775"/>
            <a:ext cx="23034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3200">
                <a:solidFill>
                  <a:srgbClr val="008FC3"/>
                </a:solidFill>
                <a:latin typeface="Arial Narrow" pitchFamily="34" charset="0"/>
              </a:rPr>
              <a:t>SOMMAIRE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0"/>
          </p:nvPr>
        </p:nvSpPr>
        <p:spPr>
          <a:xfrm>
            <a:off x="3347865" y="757267"/>
            <a:ext cx="2447975" cy="1020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>
                <a:latin typeface="Arial Narrow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1"/>
          </p:nvPr>
        </p:nvSpPr>
        <p:spPr>
          <a:xfrm>
            <a:off x="6084169" y="757267"/>
            <a:ext cx="2447975" cy="1020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7E7D7D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 illustré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555875" y="0"/>
            <a:ext cx="46038" cy="858838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637253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008FC3"/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>
          <a:xfrm>
            <a:off x="6156176" y="848324"/>
            <a:ext cx="2303860" cy="11586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6156176" y="2006928"/>
            <a:ext cx="2304256" cy="2950806"/>
          </a:xfrm>
          <a:prstGeom prst="rect">
            <a:avLst/>
          </a:prstGeom>
          <a:solidFill>
            <a:srgbClr val="878787"/>
          </a:solidFill>
          <a:effectLst>
            <a:reflection blurRad="6350" stA="50000" endA="300" endPos="12000" dist="50800" dir="5400000" sy="-100000" algn="bl" rotWithShape="0"/>
          </a:effectLst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3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427985" y="1477347"/>
            <a:ext cx="1512168" cy="12001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20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395536" y="3637587"/>
            <a:ext cx="1944216" cy="13801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2411760" y="3337554"/>
            <a:ext cx="3672408" cy="1920213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179512" y="1117307"/>
            <a:ext cx="4104456" cy="1920213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5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6444208" y="337220"/>
            <a:ext cx="1719808" cy="600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22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FA7C7DEE-0D77-42A4-A638-F9296BAFD4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f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555875" y="0"/>
            <a:ext cx="46038" cy="647700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4" descr="MS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650"/>
            <a:ext cx="104298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637253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008FC3"/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971600" y="1177313"/>
            <a:ext cx="7200800" cy="3660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77EB4306-A659-4138-B3AF-4E9D05D395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orial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132138" y="1563688"/>
            <a:ext cx="2592387" cy="1293812"/>
          </a:xfrm>
          <a:prstGeom prst="rect">
            <a:avLst/>
          </a:prstGeom>
          <a:solidFill>
            <a:srgbClr val="E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555875" y="0"/>
            <a:ext cx="46038" cy="858838"/>
          </a:xfrm>
          <a:prstGeom prst="rect">
            <a:avLst/>
          </a:prstGeom>
          <a:solidFill>
            <a:srgbClr val="ADC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1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55776" y="637253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008FC3"/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3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3275856" y="1717373"/>
            <a:ext cx="2304256" cy="960107"/>
          </a:xfrm>
          <a:prstGeom prst="rect">
            <a:avLst/>
          </a:prstGeom>
          <a:solidFill>
            <a:srgbClr val="EFEEEE"/>
          </a:solidFill>
          <a:ln w="177800" cap="sq" cmpd="sng">
            <a:noFill/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6009256" y="1717373"/>
            <a:ext cx="2339965" cy="960107"/>
          </a:xfrm>
          <a:prstGeom prst="rect">
            <a:avLst/>
          </a:prstGeom>
          <a:ln w="190500" cap="sq" cmpd="sng">
            <a:noFill/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5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539553" y="1717373"/>
            <a:ext cx="2339965" cy="960107"/>
          </a:xfrm>
          <a:prstGeom prst="rect">
            <a:avLst/>
          </a:prstGeom>
          <a:ln w="190500" cap="sq" cmpd="sng">
            <a:noFill/>
            <a:miter lim="800000"/>
          </a:ln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0"/>
          </p:nvPr>
        </p:nvSpPr>
        <p:spPr>
          <a:xfrm>
            <a:off x="470450" y="2797494"/>
            <a:ext cx="2517375" cy="2280253"/>
          </a:xfrm>
          <a:prstGeom prst="rect">
            <a:avLst/>
          </a:prstGeom>
          <a:noFill/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500" b="1">
                <a:solidFill>
                  <a:srgbClr val="008FC3"/>
                </a:solidFill>
                <a:latin typeface="Arial Narrow" pitchFamily="34" charset="0"/>
              </a:defRPr>
            </a:lvl1pPr>
            <a:lvl2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2pPr>
            <a:lvl3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4pPr>
            <a:lvl5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1"/>
          </p:nvPr>
        </p:nvSpPr>
        <p:spPr>
          <a:xfrm>
            <a:off x="5880336" y="2797494"/>
            <a:ext cx="2517375" cy="2280253"/>
          </a:xfrm>
          <a:prstGeom prst="rect">
            <a:avLst/>
          </a:prstGeom>
          <a:noFill/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500" b="1">
                <a:solidFill>
                  <a:srgbClr val="008FC3"/>
                </a:solidFill>
                <a:latin typeface="Arial Narrow" pitchFamily="34" charset="0"/>
              </a:defRPr>
            </a:lvl1pPr>
            <a:lvl2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2pPr>
            <a:lvl3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4pPr>
            <a:lvl5pPr marL="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2"/>
          </p:nvPr>
        </p:nvSpPr>
        <p:spPr>
          <a:xfrm>
            <a:off x="3131840" y="2797494"/>
            <a:ext cx="2592288" cy="2280253"/>
          </a:xfrm>
          <a:prstGeom prst="rect">
            <a:avLst/>
          </a:prstGeom>
          <a:solidFill>
            <a:srgbClr val="EFEEEE"/>
          </a:solidFill>
        </p:spPr>
        <p:txBody>
          <a:bodyPr/>
          <a:lstStyle>
            <a:lvl1pPr marL="108000" indent="0">
              <a:spcBef>
                <a:spcPts val="0"/>
              </a:spcBef>
              <a:spcAft>
                <a:spcPts val="600"/>
              </a:spcAft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500" b="1">
                <a:solidFill>
                  <a:srgbClr val="008FC3"/>
                </a:solidFill>
                <a:latin typeface="Arial Narrow" pitchFamily="34" charset="0"/>
              </a:defRPr>
            </a:lvl1pPr>
            <a:lvl2pPr marL="10800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2pPr>
            <a:lvl3pPr marL="10800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10800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4pPr>
            <a:lvl5pPr marL="108000" indent="0">
              <a:spcBef>
                <a:spcPts val="0"/>
              </a:spcBef>
              <a:buClr>
                <a:schemeClr val="bg1">
                  <a:lumMod val="95000"/>
                </a:schemeClr>
              </a:buClr>
              <a:buSzPct val="25000"/>
              <a:buFont typeface="Arial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23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076B3772-FAC0-42C8-85CF-FD321549D5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 - Editorial illustré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0" y="0"/>
            <a:ext cx="9155113" cy="2257425"/>
          </a:xfrm>
          <a:custGeom>
            <a:avLst/>
            <a:gdLst>
              <a:gd name="connsiteX0" fmla="*/ 0 w 9144000"/>
              <a:gd name="connsiteY0" fmla="*/ 0 h 2708920"/>
              <a:gd name="connsiteX1" fmla="*/ 9144000 w 9144000"/>
              <a:gd name="connsiteY1" fmla="*/ 0 h 2708920"/>
              <a:gd name="connsiteX2" fmla="*/ 9144000 w 9144000"/>
              <a:gd name="connsiteY2" fmla="*/ 2708920 h 2708920"/>
              <a:gd name="connsiteX3" fmla="*/ 0 w 9144000"/>
              <a:gd name="connsiteY3" fmla="*/ 2708920 h 2708920"/>
              <a:gd name="connsiteX4" fmla="*/ 0 w 9144000"/>
              <a:gd name="connsiteY4" fmla="*/ 0 h 2708920"/>
              <a:gd name="connsiteX0" fmla="*/ 0 w 9154886"/>
              <a:gd name="connsiteY0" fmla="*/ 0 h 2708920"/>
              <a:gd name="connsiteX1" fmla="*/ 9144000 w 9154886"/>
              <a:gd name="connsiteY1" fmla="*/ 0 h 2708920"/>
              <a:gd name="connsiteX2" fmla="*/ 9154886 w 9154886"/>
              <a:gd name="connsiteY2" fmla="*/ 1848948 h 2708920"/>
              <a:gd name="connsiteX3" fmla="*/ 0 w 9154886"/>
              <a:gd name="connsiteY3" fmla="*/ 2708920 h 2708920"/>
              <a:gd name="connsiteX4" fmla="*/ 0 w 9154886"/>
              <a:gd name="connsiteY4" fmla="*/ 0 h 2708920"/>
              <a:gd name="connsiteX0" fmla="*/ 0 w 9144482"/>
              <a:gd name="connsiteY0" fmla="*/ 0 h 2708920"/>
              <a:gd name="connsiteX1" fmla="*/ 9144000 w 9144482"/>
              <a:gd name="connsiteY1" fmla="*/ 0 h 2708920"/>
              <a:gd name="connsiteX2" fmla="*/ 9133115 w 9144482"/>
              <a:gd name="connsiteY2" fmla="*/ 1489720 h 2708920"/>
              <a:gd name="connsiteX3" fmla="*/ 0 w 9144482"/>
              <a:gd name="connsiteY3" fmla="*/ 2708920 h 2708920"/>
              <a:gd name="connsiteX4" fmla="*/ 0 w 9144482"/>
              <a:gd name="connsiteY4" fmla="*/ 0 h 2708920"/>
              <a:gd name="connsiteX0" fmla="*/ 0 w 9154886"/>
              <a:gd name="connsiteY0" fmla="*/ 0 h 2708920"/>
              <a:gd name="connsiteX1" fmla="*/ 9144000 w 9154886"/>
              <a:gd name="connsiteY1" fmla="*/ 0 h 2708920"/>
              <a:gd name="connsiteX2" fmla="*/ 9154886 w 9154886"/>
              <a:gd name="connsiteY2" fmla="*/ 1478834 h 2708920"/>
              <a:gd name="connsiteX3" fmla="*/ 0 w 9154886"/>
              <a:gd name="connsiteY3" fmla="*/ 2708920 h 2708920"/>
              <a:gd name="connsiteX4" fmla="*/ 0 w 9154886"/>
              <a:gd name="connsiteY4" fmla="*/ 0 h 270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886" h="2708920">
                <a:moveTo>
                  <a:pt x="0" y="0"/>
                </a:moveTo>
                <a:lnTo>
                  <a:pt x="9144000" y="0"/>
                </a:lnTo>
                <a:cubicBezTo>
                  <a:pt x="9147629" y="616316"/>
                  <a:pt x="9151257" y="862518"/>
                  <a:pt x="9154886" y="1478834"/>
                </a:cubicBezTo>
                <a:lnTo>
                  <a:pt x="0" y="2708920"/>
                </a:lnTo>
                <a:lnTo>
                  <a:pt x="0" y="0"/>
                </a:lnTo>
                <a:close/>
              </a:path>
            </a:pathLst>
          </a:custGeom>
          <a:solidFill>
            <a:srgbClr val="008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84213" y="696913"/>
            <a:ext cx="7773987" cy="4379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565943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3932" y="997293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>
          <a:xfrm>
            <a:off x="5724128" y="997294"/>
            <a:ext cx="2303860" cy="1009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5724128" y="2006928"/>
            <a:ext cx="2304256" cy="2759708"/>
          </a:xfrm>
          <a:prstGeom prst="rect">
            <a:avLst/>
          </a:prstGeom>
          <a:solidFill>
            <a:srgbClr val="EBEBEB"/>
          </a:solidFill>
          <a:effectLst>
            <a:reflection blurRad="6350" endPos="8000" dist="50800" dir="5400000" sy="-100000" algn="bl" rotWithShape="0"/>
          </a:effectLst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683569" y="1957400"/>
            <a:ext cx="1917927" cy="1500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6"/>
          </p:nvPr>
        </p:nvSpPr>
        <p:spPr>
          <a:xfrm>
            <a:off x="2411761" y="1837387"/>
            <a:ext cx="3049587" cy="1499713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0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683569" y="3457567"/>
            <a:ext cx="1917927" cy="1560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2411761" y="3337554"/>
            <a:ext cx="3049587" cy="1559719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05430000-CB14-49CC-92E2-DE45594B04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- Editorial illustré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0" y="0"/>
            <a:ext cx="9155113" cy="2257425"/>
          </a:xfrm>
          <a:custGeom>
            <a:avLst/>
            <a:gdLst>
              <a:gd name="connsiteX0" fmla="*/ 0 w 9144000"/>
              <a:gd name="connsiteY0" fmla="*/ 0 h 2708920"/>
              <a:gd name="connsiteX1" fmla="*/ 9144000 w 9144000"/>
              <a:gd name="connsiteY1" fmla="*/ 0 h 2708920"/>
              <a:gd name="connsiteX2" fmla="*/ 9144000 w 9144000"/>
              <a:gd name="connsiteY2" fmla="*/ 2708920 h 2708920"/>
              <a:gd name="connsiteX3" fmla="*/ 0 w 9144000"/>
              <a:gd name="connsiteY3" fmla="*/ 2708920 h 2708920"/>
              <a:gd name="connsiteX4" fmla="*/ 0 w 9144000"/>
              <a:gd name="connsiteY4" fmla="*/ 0 h 2708920"/>
              <a:gd name="connsiteX0" fmla="*/ 0 w 9154886"/>
              <a:gd name="connsiteY0" fmla="*/ 0 h 2708920"/>
              <a:gd name="connsiteX1" fmla="*/ 9144000 w 9154886"/>
              <a:gd name="connsiteY1" fmla="*/ 0 h 2708920"/>
              <a:gd name="connsiteX2" fmla="*/ 9154886 w 9154886"/>
              <a:gd name="connsiteY2" fmla="*/ 1848948 h 2708920"/>
              <a:gd name="connsiteX3" fmla="*/ 0 w 9154886"/>
              <a:gd name="connsiteY3" fmla="*/ 2708920 h 2708920"/>
              <a:gd name="connsiteX4" fmla="*/ 0 w 9154886"/>
              <a:gd name="connsiteY4" fmla="*/ 0 h 2708920"/>
              <a:gd name="connsiteX0" fmla="*/ 0 w 9144482"/>
              <a:gd name="connsiteY0" fmla="*/ 0 h 2708920"/>
              <a:gd name="connsiteX1" fmla="*/ 9144000 w 9144482"/>
              <a:gd name="connsiteY1" fmla="*/ 0 h 2708920"/>
              <a:gd name="connsiteX2" fmla="*/ 9133115 w 9144482"/>
              <a:gd name="connsiteY2" fmla="*/ 1489720 h 2708920"/>
              <a:gd name="connsiteX3" fmla="*/ 0 w 9144482"/>
              <a:gd name="connsiteY3" fmla="*/ 2708920 h 2708920"/>
              <a:gd name="connsiteX4" fmla="*/ 0 w 9144482"/>
              <a:gd name="connsiteY4" fmla="*/ 0 h 2708920"/>
              <a:gd name="connsiteX0" fmla="*/ 0 w 9154886"/>
              <a:gd name="connsiteY0" fmla="*/ 0 h 2708920"/>
              <a:gd name="connsiteX1" fmla="*/ 9144000 w 9154886"/>
              <a:gd name="connsiteY1" fmla="*/ 0 h 2708920"/>
              <a:gd name="connsiteX2" fmla="*/ 9154886 w 9154886"/>
              <a:gd name="connsiteY2" fmla="*/ 1478834 h 2708920"/>
              <a:gd name="connsiteX3" fmla="*/ 0 w 9154886"/>
              <a:gd name="connsiteY3" fmla="*/ 2708920 h 2708920"/>
              <a:gd name="connsiteX4" fmla="*/ 0 w 9154886"/>
              <a:gd name="connsiteY4" fmla="*/ 0 h 270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886" h="2708920">
                <a:moveTo>
                  <a:pt x="0" y="0"/>
                </a:moveTo>
                <a:lnTo>
                  <a:pt x="9144000" y="0"/>
                </a:lnTo>
                <a:cubicBezTo>
                  <a:pt x="9147629" y="616316"/>
                  <a:pt x="9151257" y="862518"/>
                  <a:pt x="9154886" y="1478834"/>
                </a:cubicBezTo>
                <a:lnTo>
                  <a:pt x="0" y="27089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84213" y="696913"/>
            <a:ext cx="7773987" cy="4379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565943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3932" y="997293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>
          <a:xfrm>
            <a:off x="5724128" y="997294"/>
            <a:ext cx="2303860" cy="1009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5724128" y="2006928"/>
            <a:ext cx="2304256" cy="2759708"/>
          </a:xfrm>
          <a:prstGeom prst="rect">
            <a:avLst/>
          </a:prstGeom>
          <a:solidFill>
            <a:srgbClr val="EBEBEB"/>
          </a:solidFill>
          <a:effectLst>
            <a:reflection blurRad="6350" endPos="8000" dist="50800" dir="5400000" sy="-100000" algn="bl" rotWithShape="0"/>
          </a:effectLst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3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683569" y="1957400"/>
            <a:ext cx="1917927" cy="1500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6"/>
          </p:nvPr>
        </p:nvSpPr>
        <p:spPr>
          <a:xfrm>
            <a:off x="2411761" y="1837387"/>
            <a:ext cx="3049587" cy="1499713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0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683569" y="3457567"/>
            <a:ext cx="1917927" cy="1560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2411761" y="3337554"/>
            <a:ext cx="3049587" cy="1559719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E35049BD-7C3E-48DE-BECB-BF1110FB7D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 - Editorial illustré 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0" y="0"/>
            <a:ext cx="9155113" cy="2257425"/>
          </a:xfrm>
          <a:custGeom>
            <a:avLst/>
            <a:gdLst>
              <a:gd name="connsiteX0" fmla="*/ 0 w 9144000"/>
              <a:gd name="connsiteY0" fmla="*/ 0 h 2708920"/>
              <a:gd name="connsiteX1" fmla="*/ 9144000 w 9144000"/>
              <a:gd name="connsiteY1" fmla="*/ 0 h 2708920"/>
              <a:gd name="connsiteX2" fmla="*/ 9144000 w 9144000"/>
              <a:gd name="connsiteY2" fmla="*/ 2708920 h 2708920"/>
              <a:gd name="connsiteX3" fmla="*/ 0 w 9144000"/>
              <a:gd name="connsiteY3" fmla="*/ 2708920 h 2708920"/>
              <a:gd name="connsiteX4" fmla="*/ 0 w 9144000"/>
              <a:gd name="connsiteY4" fmla="*/ 0 h 2708920"/>
              <a:gd name="connsiteX0" fmla="*/ 0 w 9154886"/>
              <a:gd name="connsiteY0" fmla="*/ 0 h 2708920"/>
              <a:gd name="connsiteX1" fmla="*/ 9144000 w 9154886"/>
              <a:gd name="connsiteY1" fmla="*/ 0 h 2708920"/>
              <a:gd name="connsiteX2" fmla="*/ 9154886 w 9154886"/>
              <a:gd name="connsiteY2" fmla="*/ 1848948 h 2708920"/>
              <a:gd name="connsiteX3" fmla="*/ 0 w 9154886"/>
              <a:gd name="connsiteY3" fmla="*/ 2708920 h 2708920"/>
              <a:gd name="connsiteX4" fmla="*/ 0 w 9154886"/>
              <a:gd name="connsiteY4" fmla="*/ 0 h 2708920"/>
              <a:gd name="connsiteX0" fmla="*/ 0 w 9144482"/>
              <a:gd name="connsiteY0" fmla="*/ 0 h 2708920"/>
              <a:gd name="connsiteX1" fmla="*/ 9144000 w 9144482"/>
              <a:gd name="connsiteY1" fmla="*/ 0 h 2708920"/>
              <a:gd name="connsiteX2" fmla="*/ 9133115 w 9144482"/>
              <a:gd name="connsiteY2" fmla="*/ 1489720 h 2708920"/>
              <a:gd name="connsiteX3" fmla="*/ 0 w 9144482"/>
              <a:gd name="connsiteY3" fmla="*/ 2708920 h 2708920"/>
              <a:gd name="connsiteX4" fmla="*/ 0 w 9144482"/>
              <a:gd name="connsiteY4" fmla="*/ 0 h 2708920"/>
              <a:gd name="connsiteX0" fmla="*/ 0 w 9154886"/>
              <a:gd name="connsiteY0" fmla="*/ 0 h 2708920"/>
              <a:gd name="connsiteX1" fmla="*/ 9144000 w 9154886"/>
              <a:gd name="connsiteY1" fmla="*/ 0 h 2708920"/>
              <a:gd name="connsiteX2" fmla="*/ 9154886 w 9154886"/>
              <a:gd name="connsiteY2" fmla="*/ 1478834 h 2708920"/>
              <a:gd name="connsiteX3" fmla="*/ 0 w 9154886"/>
              <a:gd name="connsiteY3" fmla="*/ 2708920 h 2708920"/>
              <a:gd name="connsiteX4" fmla="*/ 0 w 9154886"/>
              <a:gd name="connsiteY4" fmla="*/ 0 h 270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886" h="2708920">
                <a:moveTo>
                  <a:pt x="0" y="0"/>
                </a:moveTo>
                <a:lnTo>
                  <a:pt x="9144000" y="0"/>
                </a:lnTo>
                <a:cubicBezTo>
                  <a:pt x="9147629" y="616316"/>
                  <a:pt x="9151257" y="862518"/>
                  <a:pt x="9154886" y="1478834"/>
                </a:cubicBezTo>
                <a:lnTo>
                  <a:pt x="0" y="2708920"/>
                </a:lnTo>
                <a:lnTo>
                  <a:pt x="0" y="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84213" y="696913"/>
            <a:ext cx="7773987" cy="4379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4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5659438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5318125"/>
            <a:ext cx="217487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3932" y="997293"/>
            <a:ext cx="5472608" cy="540060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3"/>
          </p:nvPr>
        </p:nvSpPr>
        <p:spPr>
          <a:xfrm>
            <a:off x="5724128" y="997294"/>
            <a:ext cx="2303860" cy="1009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5724128" y="2006928"/>
            <a:ext cx="2304256" cy="2759708"/>
          </a:xfrm>
          <a:prstGeom prst="rect">
            <a:avLst/>
          </a:prstGeom>
          <a:solidFill>
            <a:srgbClr val="EBEBEB"/>
          </a:solidFill>
          <a:effectLst>
            <a:reflection blurRad="6350" endPos="8000" dist="50800" dir="5400000" sy="-100000" algn="bl" rotWithShape="0"/>
          </a:effectLst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683569" y="1957400"/>
            <a:ext cx="1917927" cy="1500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6"/>
          </p:nvPr>
        </p:nvSpPr>
        <p:spPr>
          <a:xfrm>
            <a:off x="2411761" y="1837387"/>
            <a:ext cx="3049587" cy="1499713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20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683569" y="3457567"/>
            <a:ext cx="1917927" cy="1560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defRPr>
            </a:lvl1pPr>
          </a:lstStyle>
          <a:p>
            <a:pPr lvl="0"/>
            <a:endParaRPr lang="fr-FR" noProof="0" dirty="0"/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2411761" y="3337554"/>
            <a:ext cx="3049587" cy="1559719"/>
          </a:xfrm>
          <a:prstGeom prst="rect">
            <a:avLst/>
          </a:prstGeom>
        </p:spPr>
        <p:txBody>
          <a:bodyPr/>
          <a:lstStyle>
            <a:lvl1pPr marL="234000" indent="-234000">
              <a:spcBef>
                <a:spcPts val="0"/>
              </a:spcBef>
              <a:buClr>
                <a:srgbClr val="008FC3"/>
              </a:buClr>
              <a:buFont typeface="ZapfDingbats" pitchFamily="82" charset="2"/>
              <a:buChar char=""/>
              <a:defRPr sz="1800" baseline="0">
                <a:solidFill>
                  <a:srgbClr val="008FC3"/>
                </a:solidFill>
                <a:latin typeface="Arial Narrow" pitchFamily="34" charset="0"/>
              </a:defRPr>
            </a:lvl1pPr>
            <a:lvl2pPr marL="486000" indent="-234000">
              <a:spcBef>
                <a:spcPts val="65"/>
              </a:spcBef>
              <a:buClr>
                <a:srgbClr val="ADC452"/>
              </a:buClr>
              <a:buFont typeface="Arial" pitchFamily="34" charset="0"/>
              <a:buChar char="›"/>
              <a:defRPr sz="1700">
                <a:latin typeface="Arial Narrow" pitchFamily="34" charset="0"/>
              </a:defRPr>
            </a:lvl2pPr>
            <a:lvl3pPr marL="486000">
              <a:spcBef>
                <a:spcPts val="0"/>
              </a:spcBef>
              <a:buClr>
                <a:schemeClr val="bg1">
                  <a:lumMod val="50000"/>
                </a:schemeClr>
              </a:buClr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defRPr>
            </a:lvl3pPr>
            <a:lvl4pPr marL="486000" indent="-228600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sz="17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4pPr>
            <a:lvl5pPr marL="48600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8062913" y="5319713"/>
            <a:ext cx="504825" cy="1873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rgbClr val="008FC3"/>
                </a:solidFill>
                <a:latin typeface="Arial Narrow" pitchFamily="34" charset="0"/>
                <a:cs typeface="Arial" charset="0"/>
              </a:defRPr>
            </a:lvl1pPr>
          </a:lstStyle>
          <a:p>
            <a:pPr>
              <a:defRPr/>
            </a:pPr>
            <a:fld id="{BEE164FE-B8B5-48F3-8BF3-AF0210070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gradFill>
            <a:gsLst>
              <a:gs pos="0">
                <a:srgbClr val="E1DFDF"/>
              </a:gs>
              <a:gs pos="62000">
                <a:schemeClr val="bg1"/>
              </a:gs>
              <a:gs pos="34000">
                <a:schemeClr val="bg1"/>
              </a:gs>
              <a:gs pos="100000">
                <a:srgbClr val="D6D6D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60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oc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uides.github.com/features/mastering-markdown/" TargetMode="External"/><Relationship Id="rId4" Type="http://schemas.openxmlformats.org/officeDocument/2006/relationships/hyperlink" Target="http://fr.plantuml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 bwMode="auto">
          <a:xfrm>
            <a:off x="899592" y="2641476"/>
            <a:ext cx="4375150" cy="68924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fr-FR" sz="3600" b="1" cap="all" dirty="0" err="1" smtClean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Markdown</a:t>
            </a:r>
            <a:r>
              <a:rPr lang="fr-FR" sz="3600" b="1" cap="all" dirty="0" smtClean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 &amp; </a:t>
            </a:r>
            <a:r>
              <a:rPr lang="fr-FR" sz="3600" b="1" cap="all" dirty="0" err="1" smtClean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PlantUML</a:t>
            </a:r>
            <a:endParaRPr 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00113" y="4057650"/>
            <a:ext cx="4103687" cy="479425"/>
          </a:xfrm>
        </p:spPr>
        <p:txBody>
          <a:bodyPr/>
          <a:lstStyle/>
          <a:p>
            <a:pPr eaLnBrk="1" hangingPunct="1">
              <a:defRPr/>
            </a:pPr>
            <a:r>
              <a:rPr lang="fr-FR" sz="1400" i="1" dirty="0" smtClean="0"/>
              <a:t>14 janvier 2016</a:t>
            </a:r>
          </a:p>
          <a:p>
            <a:pPr eaLnBrk="1" hangingPunct="1">
              <a:defRPr/>
            </a:pP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924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ctrTitle"/>
          </p:nvPr>
        </p:nvSpPr>
        <p:spPr bwMode="auto">
          <a:xfrm>
            <a:off x="838200" y="3278188"/>
            <a:ext cx="4375150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err="1" smtClean="0"/>
              <a:t>PlantUML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625" y="3697288"/>
            <a:ext cx="4403725" cy="481012"/>
          </a:xfrm>
        </p:spPr>
        <p:txBody>
          <a:bodyPr/>
          <a:lstStyle/>
          <a:p>
            <a:pPr eaLnBrk="1" hangingPunct="1">
              <a:defRPr/>
            </a:pPr>
            <a:endParaRPr lang="fr-FR" dirty="0"/>
          </a:p>
        </p:txBody>
      </p:sp>
      <p:pic>
        <p:nvPicPr>
          <p:cNvPr id="19460" name="Espace réservé pour une image  4" descr="image_preview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9650"/>
            <a:ext cx="3924300" cy="224472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95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Principe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11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Même principe que </a:t>
            </a:r>
            <a:r>
              <a:rPr lang="fr-FR" altLang="fr-FR" sz="2800" dirty="0" err="1" smtClean="0"/>
              <a:t>Graphviz</a:t>
            </a:r>
            <a:r>
              <a:rPr lang="fr-FR" altLang="fr-FR" sz="2800" dirty="0" smtClean="0"/>
              <a:t> (format « dot »)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description texte simple puis génération d’une image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Adapté à l’UML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1" y="2929508"/>
            <a:ext cx="4536503" cy="182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985" y="2558683"/>
            <a:ext cx="3310574" cy="260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7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Exemple logigramme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12</a:t>
            </a:fld>
            <a:endParaRPr lang="fr-FR" altLang="fr-FR" smtClean="0">
              <a:cs typeface="Arial" pitchFamily="34" charset="0"/>
            </a:endParaRPr>
          </a:p>
        </p:txBody>
      </p:sp>
      <p:pic>
        <p:nvPicPr>
          <p:cNvPr id="2050" name="Picture 2" descr="D:\BPR\Experts\Kit_markdown\images\UML_logigramm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4"/>
          <a:stretch/>
        </p:blipFill>
        <p:spPr bwMode="auto">
          <a:xfrm>
            <a:off x="4788024" y="757177"/>
            <a:ext cx="4083627" cy="440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4052" y="1057300"/>
            <a:ext cx="3045860" cy="41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ctrTitle"/>
          </p:nvPr>
        </p:nvSpPr>
        <p:spPr bwMode="auto">
          <a:xfrm>
            <a:off x="838200" y="3278188"/>
            <a:ext cx="4375150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smtClean="0"/>
              <a:t>Le kit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625" y="3697288"/>
            <a:ext cx="4403725" cy="481012"/>
          </a:xfrm>
        </p:spPr>
        <p:txBody>
          <a:bodyPr/>
          <a:lstStyle/>
          <a:p>
            <a:pPr eaLnBrk="1" hangingPunct="1">
              <a:defRPr/>
            </a:pPr>
            <a:endParaRPr lang="fr-FR" dirty="0"/>
          </a:p>
        </p:txBody>
      </p:sp>
      <p:pic>
        <p:nvPicPr>
          <p:cNvPr id="19460" name="Espace réservé pour une image  4" descr="image_preview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9650"/>
            <a:ext cx="3924300" cy="224472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70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Présentation du kit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14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Les « setups » à installer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err="1" smtClean="0"/>
              <a:t>Pandoc</a:t>
            </a:r>
            <a:endParaRPr lang="fr-FR" altLang="fr-FR" sz="2700" dirty="0" smtClean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err="1" smtClean="0"/>
              <a:t>PlantUML</a:t>
            </a:r>
            <a:endParaRPr lang="fr-FR" altLang="fr-FR" sz="2700" dirty="0" smtClean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MarkdownPad2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Modèles et feuille de style, au « look » Médiane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Exemples </a:t>
            </a:r>
            <a:r>
              <a:rPr lang="fr-FR" altLang="fr-FR" sz="2800" dirty="0" err="1" smtClean="0"/>
              <a:t>Markdown</a:t>
            </a:r>
            <a:r>
              <a:rPr lang="fr-FR" altLang="fr-FR" sz="2800" dirty="0" smtClean="0"/>
              <a:t> et </a:t>
            </a:r>
            <a:r>
              <a:rPr lang="fr-FR" altLang="fr-FR" sz="2800" dirty="0" err="1" smtClean="0"/>
              <a:t>PlantUML</a:t>
            </a: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Batch et </a:t>
            </a:r>
            <a:r>
              <a:rPr lang="fr-FR" altLang="fr-FR" sz="2800" dirty="0" err="1" smtClean="0"/>
              <a:t>makefile</a:t>
            </a: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Et un manuel d’utilisation, en cours d’écriture… en </a:t>
            </a:r>
            <a:r>
              <a:rPr lang="fr-FR" altLang="fr-FR" sz="2800" dirty="0" err="1" smtClean="0"/>
              <a:t>markdown</a:t>
            </a:r>
            <a:r>
              <a:rPr lang="fr-FR" altLang="fr-FR" sz="2800" dirty="0" smtClean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138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Présentation du kit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15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Au lancement du batch :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Génération de toutes les images </a:t>
            </a:r>
            <a:r>
              <a:rPr lang="fr-FR" altLang="fr-FR" sz="2700" dirty="0" err="1" smtClean="0"/>
              <a:t>PlantUML</a:t>
            </a:r>
            <a:endParaRPr lang="fr-FR" altLang="fr-FR" sz="2700" dirty="0" smtClean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700" dirty="0" smtClean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Génération des documents au format Word (</a:t>
            </a:r>
            <a:r>
              <a:rPr lang="fr-FR" altLang="fr-FR" sz="2700" dirty="0" err="1" smtClean="0"/>
              <a:t>docx</a:t>
            </a:r>
            <a:r>
              <a:rPr lang="fr-FR" altLang="fr-FR" sz="2700" dirty="0" smtClean="0"/>
              <a:t>)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/>
              <a:t>Génération des documents au format </a:t>
            </a:r>
            <a:r>
              <a:rPr lang="fr-FR" altLang="fr-FR" sz="2700" dirty="0" smtClean="0"/>
              <a:t>HTML</a:t>
            </a:r>
            <a:endParaRPr lang="fr-FR" altLang="fr-FR" sz="2700" dirty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/>
              <a:t>Génération des documents au format </a:t>
            </a:r>
            <a:r>
              <a:rPr lang="fr-FR" altLang="fr-FR" sz="2700" dirty="0" smtClean="0"/>
              <a:t>PDF (via latex)</a:t>
            </a:r>
            <a:endParaRPr lang="fr-FR" altLang="fr-FR" sz="2700" dirty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700" dirty="0" smtClean="0"/>
          </a:p>
          <a:p>
            <a:pPr marL="537750" lvl="4" indent="-285750">
              <a:spcBef>
                <a:spcPct val="0"/>
              </a:spcBef>
            </a:pPr>
            <a:endParaRPr lang="fr-FR" altLang="fr-FR" sz="2500" dirty="0" smtClean="0"/>
          </a:p>
        </p:txBody>
      </p:sp>
    </p:spTree>
    <p:extLst>
      <p:ext uri="{BB962C8B-B14F-4D97-AF65-F5344CB8AC3E}">
        <p14:creationId xmlns:p14="http://schemas.microsoft.com/office/powerpoint/2010/main" val="19517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 bwMode="auto">
          <a:xfrm>
            <a:off x="838200" y="3278188"/>
            <a:ext cx="4375150" cy="688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smtClean="0"/>
              <a:t>Conclusion</a:t>
            </a:r>
            <a:br>
              <a:rPr lang="fr-FR" altLang="fr-FR" dirty="0" smtClean="0"/>
            </a:b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625" y="3697288"/>
            <a:ext cx="4403725" cy="481012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fr-FR" dirty="0"/>
          </a:p>
        </p:txBody>
      </p:sp>
      <p:pic>
        <p:nvPicPr>
          <p:cNvPr id="22532" name="Espace réservé pour une image  4" descr="image_preview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9650"/>
            <a:ext cx="3924300" cy="224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Retour d’expérience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17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Points positifs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600" dirty="0" smtClean="0"/>
              <a:t>Répond à ma problématique (sans Office, gestion de version, doc générés, multi-format)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600" dirty="0" smtClean="0"/>
              <a:t>S’intègre bien dans </a:t>
            </a:r>
            <a:r>
              <a:rPr lang="fr-FR" altLang="fr-FR" sz="2600" dirty="0" err="1" smtClean="0"/>
              <a:t>GitLab</a:t>
            </a:r>
            <a:r>
              <a:rPr lang="fr-FR" altLang="fr-FR" sz="2600" dirty="0" smtClean="0"/>
              <a:t>, </a:t>
            </a:r>
            <a:r>
              <a:rPr lang="fr-FR" altLang="fr-FR" sz="2600" dirty="0" err="1" smtClean="0"/>
              <a:t>GitHub</a:t>
            </a:r>
            <a:r>
              <a:rPr lang="fr-FR" altLang="fr-FR" sz="2600" dirty="0" smtClean="0"/>
              <a:t>, …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600" dirty="0" smtClean="0"/>
              <a:t>Séparation fond / forme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6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Point négatifs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600" dirty="0" smtClean="0"/>
              <a:t>Mise en forme un peu limitée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600" dirty="0" smtClean="0"/>
              <a:t>Modèle Word limité (au contraire du modèle HTML)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9189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Si vous voulez essayer…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18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Kit </a:t>
            </a:r>
            <a:r>
              <a:rPr lang="fr-FR" altLang="fr-FR" sz="2800" dirty="0"/>
              <a:t>: </a:t>
            </a:r>
            <a:r>
              <a:rPr lang="fr-FR" altLang="fr-FR" sz="2800" dirty="0" smtClean="0"/>
              <a:t>        T:\</a:t>
            </a:r>
            <a:r>
              <a:rPr lang="fr-FR" altLang="fr-FR" sz="2800" dirty="0"/>
              <a:t>TEMPORAIRE\BPR\Kit_markdown\</a:t>
            </a: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err="1" smtClean="0"/>
              <a:t>Pandoc</a:t>
            </a:r>
            <a:r>
              <a:rPr lang="fr-FR" altLang="fr-FR" sz="2800" dirty="0" smtClean="0"/>
              <a:t> </a:t>
            </a:r>
            <a:r>
              <a:rPr lang="fr-FR" altLang="fr-FR" sz="2800" dirty="0"/>
              <a:t>: </a:t>
            </a:r>
            <a:r>
              <a:rPr lang="fr-FR" altLang="fr-FR" sz="2800" dirty="0">
                <a:hlinkClick r:id="rId3"/>
              </a:rPr>
              <a:t>http://pandoc.org</a:t>
            </a:r>
            <a:r>
              <a:rPr lang="fr-FR" altLang="fr-FR" sz="2800" dirty="0" smtClean="0">
                <a:hlinkClick r:id="rId3"/>
              </a:rPr>
              <a:t>/</a:t>
            </a: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err="1" smtClean="0"/>
              <a:t>PlantUML</a:t>
            </a:r>
            <a:r>
              <a:rPr lang="fr-FR" altLang="fr-FR" sz="2800" dirty="0"/>
              <a:t> : </a:t>
            </a:r>
            <a:r>
              <a:rPr lang="fr-FR" altLang="fr-FR" sz="2800" dirty="0">
                <a:hlinkClick r:id="rId4"/>
              </a:rPr>
              <a:t>http://fr.plantuml.com</a:t>
            </a:r>
            <a:r>
              <a:rPr lang="fr-FR" altLang="fr-FR" sz="2800" dirty="0" smtClean="0">
                <a:hlinkClick r:id="rId4"/>
              </a:rPr>
              <a:t>/</a:t>
            </a: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Guide </a:t>
            </a:r>
            <a:r>
              <a:rPr lang="fr-FR" altLang="fr-FR" sz="2800" dirty="0" err="1" smtClean="0"/>
              <a:t>markdown</a:t>
            </a:r>
            <a:r>
              <a:rPr lang="fr-FR" altLang="fr-FR" sz="2800" dirty="0" smtClean="0"/>
              <a:t> de </a:t>
            </a:r>
            <a:r>
              <a:rPr lang="fr-FR" altLang="fr-FR" sz="2800" dirty="0" err="1" smtClean="0"/>
              <a:t>GitHub</a:t>
            </a:r>
            <a:r>
              <a:rPr lang="fr-FR" altLang="fr-FR" sz="2800" dirty="0" smtClean="0"/>
              <a:t> : </a:t>
            </a:r>
          </a:p>
          <a:p>
            <a:pPr marL="252000" lvl="3" indent="0">
              <a:spcBef>
                <a:spcPct val="0"/>
              </a:spcBef>
              <a:buNone/>
            </a:pPr>
            <a:r>
              <a:rPr lang="fr-FR" altLang="fr-FR" sz="2700" dirty="0" smtClean="0">
                <a:hlinkClick r:id="rId5"/>
              </a:rPr>
              <a:t>https</a:t>
            </a:r>
            <a:r>
              <a:rPr lang="fr-FR" altLang="fr-FR" sz="2700" dirty="0">
                <a:hlinkClick r:id="rId5"/>
              </a:rPr>
              <a:t>://guides.github.com/features/mastering-markdown</a:t>
            </a:r>
            <a:r>
              <a:rPr lang="fr-FR" altLang="fr-FR" sz="2700" dirty="0" smtClean="0">
                <a:hlinkClick r:id="rId5"/>
              </a:rPr>
              <a:t>/</a:t>
            </a:r>
            <a:endParaRPr lang="fr-FR" altLang="fr-FR" sz="27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9189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ctrTitle"/>
          </p:nvPr>
        </p:nvSpPr>
        <p:spPr bwMode="auto">
          <a:xfrm>
            <a:off x="838200" y="3278188"/>
            <a:ext cx="4375150" cy="688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smtClean="0"/>
              <a:t>Merci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625" y="3697288"/>
            <a:ext cx="4403725" cy="481012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fr-FR" dirty="0"/>
          </a:p>
        </p:txBody>
      </p:sp>
      <p:pic>
        <p:nvPicPr>
          <p:cNvPr id="22532" name="Espace réservé pour une image  4" descr="image_preview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9650"/>
            <a:ext cx="3924300" cy="224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9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texte 1"/>
          <p:cNvSpPr>
            <a:spLocks noGrp="1"/>
          </p:cNvSpPr>
          <p:nvPr>
            <p:ph type="body" sz="quarter" idx="10"/>
          </p:nvPr>
        </p:nvSpPr>
        <p:spPr bwMode="auto">
          <a:xfrm>
            <a:off x="3348038" y="757238"/>
            <a:ext cx="2447925" cy="30363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fr-FR" altLang="fr-FR" dirty="0" smtClean="0"/>
              <a:t>Le besoin</a:t>
            </a:r>
          </a:p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Markdown</a:t>
            </a:r>
            <a:endParaRPr lang="fr-FR" altLang="fr-FR" dirty="0" smtClean="0"/>
          </a:p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PlantUML</a:t>
            </a:r>
            <a:endParaRPr lang="fr-FR" altLang="fr-FR" dirty="0" smtClean="0"/>
          </a:p>
          <a:p>
            <a:pPr eaLnBrk="1" hangingPunct="1"/>
            <a:endParaRPr lang="fr-FR" altLang="fr-FR" dirty="0" smtClean="0"/>
          </a:p>
          <a:p>
            <a:pPr eaLnBrk="1" hangingPunct="1"/>
            <a:r>
              <a:rPr lang="fr-FR" altLang="fr-FR" dirty="0" smtClean="0"/>
              <a:t>Le kit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ctrTitle"/>
          </p:nvPr>
        </p:nvSpPr>
        <p:spPr bwMode="auto">
          <a:xfrm>
            <a:off x="838200" y="3278188"/>
            <a:ext cx="4375150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smtClean="0"/>
              <a:t>Le besoin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625" y="3697288"/>
            <a:ext cx="4403725" cy="481012"/>
          </a:xfrm>
        </p:spPr>
        <p:txBody>
          <a:bodyPr/>
          <a:lstStyle/>
          <a:p>
            <a:pPr eaLnBrk="1" hangingPunct="1">
              <a:defRPr/>
            </a:pPr>
            <a:endParaRPr lang="fr-FR" dirty="0"/>
          </a:p>
        </p:txBody>
      </p:sp>
      <p:pic>
        <p:nvPicPr>
          <p:cNvPr id="19460" name="Espace réservé pour une image  4" descr="image_preview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9650"/>
            <a:ext cx="3924300" cy="224472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42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/>
              <a:t>La problématique…</a:t>
            </a:r>
            <a:endParaRPr lang="fr-FR" altLang="fr-FR" dirty="0" smtClean="0"/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4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spcBef>
                <a:spcPct val="0"/>
              </a:spcBef>
            </a:pPr>
            <a:r>
              <a:rPr lang="fr-FR" sz="2800" b="1" kern="1200" baseline="0" dirty="0" smtClean="0">
                <a:solidFill>
                  <a:schemeClr val="tx1"/>
                </a:solidFill>
              </a:rPr>
              <a:t>Besoin de</a:t>
            </a:r>
            <a:r>
              <a:rPr lang="fr-FR" sz="2800" b="1" kern="1200" dirty="0" smtClean="0">
                <a:solidFill>
                  <a:schemeClr val="tx1"/>
                </a:solidFill>
              </a:rPr>
              <a:t> fournir un document Word, avec schémas, mais :</a:t>
            </a:r>
          </a:p>
          <a:p>
            <a:pPr marL="0" indent="0">
              <a:spcBef>
                <a:spcPct val="0"/>
              </a:spcBef>
            </a:pPr>
            <a:endParaRPr lang="fr-FR" sz="2800" b="1" kern="1200" baseline="0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2800" b="1" kern="1200" baseline="0" dirty="0" smtClean="0">
                <a:solidFill>
                  <a:schemeClr val="tx1"/>
                </a:solidFill>
              </a:rPr>
              <a:t>Pack Office non disponible (ni Word,</a:t>
            </a:r>
            <a:r>
              <a:rPr lang="fr-FR" sz="2800" b="1" kern="1200" dirty="0" smtClean="0">
                <a:solidFill>
                  <a:schemeClr val="tx1"/>
                </a:solidFill>
              </a:rPr>
              <a:t> ni Visio, ni OpenOffice)</a:t>
            </a:r>
            <a:endParaRPr lang="fr-FR" sz="2800" b="1" kern="1200" baseline="0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b="1" dirty="0" smtClean="0"/>
              <a:t>Rédaction collaborative (branche, </a:t>
            </a:r>
            <a:r>
              <a:rPr lang="fr-FR" altLang="fr-FR" sz="2800" b="1" dirty="0" err="1" smtClean="0"/>
              <a:t>merge</a:t>
            </a:r>
            <a:r>
              <a:rPr lang="fr-FR" altLang="fr-FR" sz="2800" b="1" dirty="0" smtClean="0"/>
              <a:t>, …)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b="1" dirty="0" smtClean="0"/>
              <a:t>Besoin de gestion de version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b="1" dirty="0" smtClean="0"/>
              <a:t>Génération automatique de documentation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b="1" dirty="0" smtClean="0"/>
              <a:t>Prise de notes rapide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b="1" dirty="0" smtClean="0"/>
              <a:t>Plusieurs formats de documents :</a:t>
            </a:r>
          </a:p>
          <a:p>
            <a:pPr marL="537750" lvl="2" indent="-285750">
              <a:spcBef>
                <a:spcPct val="0"/>
              </a:spcBef>
            </a:pPr>
            <a:r>
              <a:rPr lang="fr-FR" altLang="fr-FR" sz="2700" b="1" dirty="0" smtClean="0"/>
              <a:t>MS Word</a:t>
            </a:r>
          </a:p>
          <a:p>
            <a:pPr marL="537750" lvl="2" indent="-285750">
              <a:spcBef>
                <a:spcPct val="0"/>
              </a:spcBef>
            </a:pPr>
            <a:r>
              <a:rPr lang="fr-FR" altLang="fr-FR" sz="2700" b="1" dirty="0" smtClean="0"/>
              <a:t>HTML</a:t>
            </a:r>
          </a:p>
          <a:p>
            <a:pPr marL="537750" lvl="2" indent="-285750">
              <a:spcBef>
                <a:spcPct val="0"/>
              </a:spcBef>
            </a:pPr>
            <a:r>
              <a:rPr lang="fr-FR" altLang="fr-FR" sz="2700" b="1" dirty="0" smtClean="0"/>
              <a:t>PDF</a:t>
            </a:r>
          </a:p>
          <a:p>
            <a:pPr marL="537750" lvl="2" indent="-285750">
              <a:spcBef>
                <a:spcPct val="0"/>
              </a:spcBef>
            </a:pPr>
            <a:r>
              <a:rPr lang="fr-FR" altLang="fr-FR" sz="2700" b="1" dirty="0" smtClean="0"/>
              <a:t>Latex</a:t>
            </a:r>
          </a:p>
          <a:p>
            <a:pPr marL="537750" lvl="2" indent="-285750">
              <a:spcBef>
                <a:spcPct val="0"/>
              </a:spcBef>
            </a:pPr>
            <a:r>
              <a:rPr lang="fr-FR" altLang="fr-FR" sz="2700" b="1" dirty="0" smtClean="0"/>
              <a:t>Wiki divers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12472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Piste de solution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xfrm>
            <a:off x="8099623" y="5305772"/>
            <a:ext cx="504825" cy="1873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5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785100" cy="202793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</a:pPr>
            <a:r>
              <a:rPr lang="fr-FR" altLang="fr-FR" sz="2800" dirty="0" smtClean="0"/>
              <a:t>On retrouve en réalité la problématique des logiciels exécutables :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Code source au format TXT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900" dirty="0" smtClean="0"/>
              <a:t>Gestionnaire de version (SVN, GIT, …)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900" dirty="0" smtClean="0"/>
              <a:t>Compilateur / Moulinette pour produire les sortants</a:t>
            </a:r>
          </a:p>
        </p:txBody>
      </p:sp>
      <p:grpSp>
        <p:nvGrpSpPr>
          <p:cNvPr id="33" name="Groupe 32"/>
          <p:cNvGrpSpPr/>
          <p:nvPr/>
        </p:nvGrpSpPr>
        <p:grpSpPr>
          <a:xfrm>
            <a:off x="323528" y="3469568"/>
            <a:ext cx="8280920" cy="1727937"/>
            <a:chOff x="323528" y="3469568"/>
            <a:chExt cx="8280920" cy="1727937"/>
          </a:xfrm>
        </p:grpSpPr>
        <p:grpSp>
          <p:nvGrpSpPr>
            <p:cNvPr id="15" name="Groupe 14"/>
            <p:cNvGrpSpPr/>
            <p:nvPr/>
          </p:nvGrpSpPr>
          <p:grpSpPr>
            <a:xfrm>
              <a:off x="323528" y="4541049"/>
              <a:ext cx="944488" cy="656456"/>
              <a:chOff x="663022" y="4541049"/>
              <a:chExt cx="944488" cy="656456"/>
            </a:xfrm>
          </p:grpSpPr>
          <p:sp>
            <p:nvSpPr>
              <p:cNvPr id="2" name="Organigramme : Document 1"/>
              <p:cNvSpPr/>
              <p:nvPr/>
            </p:nvSpPr>
            <p:spPr>
              <a:xfrm>
                <a:off x="663022" y="4541049"/>
                <a:ext cx="792088" cy="50405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src</a:t>
                </a:r>
                <a:endParaRPr lang="fr-FR" dirty="0"/>
              </a:p>
            </p:txBody>
          </p:sp>
          <p:sp>
            <p:nvSpPr>
              <p:cNvPr id="7" name="Organigramme : Document 6"/>
              <p:cNvSpPr/>
              <p:nvPr/>
            </p:nvSpPr>
            <p:spPr>
              <a:xfrm>
                <a:off x="815422" y="4693449"/>
                <a:ext cx="792088" cy="50405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src</a:t>
                </a:r>
                <a:endParaRPr lang="fr-FR" dirty="0"/>
              </a:p>
            </p:txBody>
          </p:sp>
        </p:grpSp>
        <p:sp>
          <p:nvSpPr>
            <p:cNvPr id="9" name="Organigramme : Document 8"/>
            <p:cNvSpPr/>
            <p:nvPr/>
          </p:nvSpPr>
          <p:spPr>
            <a:xfrm>
              <a:off x="4355976" y="4064582"/>
              <a:ext cx="792088" cy="50405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src</a:t>
              </a:r>
              <a:endParaRPr lang="fr-FR" dirty="0"/>
            </a:p>
          </p:txBody>
        </p:sp>
        <p:sp>
          <p:nvSpPr>
            <p:cNvPr id="3" name="Organigramme : Processus 2"/>
            <p:cNvSpPr/>
            <p:nvPr/>
          </p:nvSpPr>
          <p:spPr>
            <a:xfrm>
              <a:off x="2339752" y="3960762"/>
              <a:ext cx="1296144" cy="7116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SVN / GIT</a:t>
              </a:r>
              <a:endParaRPr lang="fr-FR" dirty="0"/>
            </a:p>
          </p:txBody>
        </p:sp>
        <p:sp>
          <p:nvSpPr>
            <p:cNvPr id="11" name="Organigramme : Processus 10"/>
            <p:cNvSpPr/>
            <p:nvPr/>
          </p:nvSpPr>
          <p:spPr>
            <a:xfrm>
              <a:off x="5696916" y="3960762"/>
              <a:ext cx="1467372" cy="7116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Compilateurs</a:t>
              </a:r>
              <a:endParaRPr lang="fr-FR" dirty="0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7811585" y="3721596"/>
              <a:ext cx="792863" cy="1214311"/>
              <a:chOff x="7812360" y="3560526"/>
              <a:chExt cx="792863" cy="1214311"/>
            </a:xfrm>
          </p:grpSpPr>
          <p:sp>
            <p:nvSpPr>
              <p:cNvPr id="12" name="Organigramme : Document 11"/>
              <p:cNvSpPr/>
              <p:nvPr/>
            </p:nvSpPr>
            <p:spPr>
              <a:xfrm>
                <a:off x="7812360" y="3560526"/>
                <a:ext cx="792088" cy="50405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Exe 1</a:t>
                </a:r>
                <a:endParaRPr lang="fr-FR" dirty="0"/>
              </a:p>
            </p:txBody>
          </p:sp>
          <p:sp>
            <p:nvSpPr>
              <p:cNvPr id="13" name="Organigramme : Document 12"/>
              <p:cNvSpPr/>
              <p:nvPr/>
            </p:nvSpPr>
            <p:spPr>
              <a:xfrm>
                <a:off x="7813135" y="4270781"/>
                <a:ext cx="792088" cy="50405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Exe 2</a:t>
                </a:r>
                <a:endParaRPr lang="fr-FR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323528" y="3469568"/>
              <a:ext cx="944488" cy="656456"/>
              <a:chOff x="663022" y="3469568"/>
              <a:chExt cx="944488" cy="656456"/>
            </a:xfrm>
          </p:grpSpPr>
          <p:sp>
            <p:nvSpPr>
              <p:cNvPr id="8" name="Organigramme : Document 7"/>
              <p:cNvSpPr/>
              <p:nvPr/>
            </p:nvSpPr>
            <p:spPr>
              <a:xfrm>
                <a:off x="663022" y="3469568"/>
                <a:ext cx="792088" cy="50405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src</a:t>
                </a:r>
                <a:endParaRPr lang="fr-FR" dirty="0"/>
              </a:p>
            </p:txBody>
          </p:sp>
          <p:sp>
            <p:nvSpPr>
              <p:cNvPr id="14" name="Organigramme : Document 13"/>
              <p:cNvSpPr/>
              <p:nvPr/>
            </p:nvSpPr>
            <p:spPr>
              <a:xfrm>
                <a:off x="815422" y="3621968"/>
                <a:ext cx="792088" cy="504056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 smtClean="0"/>
                  <a:t>src</a:t>
                </a:r>
                <a:endParaRPr lang="fr-FR" dirty="0"/>
              </a:p>
            </p:txBody>
          </p:sp>
        </p:grpSp>
        <p:cxnSp>
          <p:nvCxnSpPr>
            <p:cNvPr id="17" name="Connecteur droit avec flèche 16"/>
            <p:cNvCxnSpPr>
              <a:stCxn id="14" idx="3"/>
              <a:endCxn id="3" idx="1"/>
            </p:cNvCxnSpPr>
            <p:nvPr/>
          </p:nvCxnSpPr>
          <p:spPr>
            <a:xfrm>
              <a:off x="1268016" y="3873996"/>
              <a:ext cx="1071736" cy="44261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7" idx="3"/>
              <a:endCxn id="3" idx="1"/>
            </p:cNvCxnSpPr>
            <p:nvPr/>
          </p:nvCxnSpPr>
          <p:spPr>
            <a:xfrm flipV="1">
              <a:off x="1268016" y="4316610"/>
              <a:ext cx="1071736" cy="6288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3" idx="3"/>
              <a:endCxn id="9" idx="1"/>
            </p:cNvCxnSpPr>
            <p:nvPr/>
          </p:nvCxnSpPr>
          <p:spPr>
            <a:xfrm>
              <a:off x="3635896" y="4316610"/>
              <a:ext cx="72008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9" idx="3"/>
              <a:endCxn id="11" idx="1"/>
            </p:cNvCxnSpPr>
            <p:nvPr/>
          </p:nvCxnSpPr>
          <p:spPr>
            <a:xfrm>
              <a:off x="5148064" y="4316610"/>
              <a:ext cx="5488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11" idx="3"/>
              <a:endCxn id="12" idx="1"/>
            </p:cNvCxnSpPr>
            <p:nvPr/>
          </p:nvCxnSpPr>
          <p:spPr>
            <a:xfrm flipV="1">
              <a:off x="7164288" y="3973624"/>
              <a:ext cx="647297" cy="342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>
              <a:stCxn id="11" idx="3"/>
              <a:endCxn id="13" idx="1"/>
            </p:cNvCxnSpPr>
            <p:nvPr/>
          </p:nvCxnSpPr>
          <p:spPr>
            <a:xfrm>
              <a:off x="7164288" y="4316610"/>
              <a:ext cx="648072" cy="3672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1475656" y="4164677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merge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7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Solution possibles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6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HTML, Latex, RTF…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Langage de balisage lourd 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7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err="1" smtClean="0"/>
              <a:t>LinuxDoc</a:t>
            </a:r>
            <a:r>
              <a:rPr lang="fr-FR" altLang="fr-FR" sz="2800" dirty="0" smtClean="0"/>
              <a:t>, </a:t>
            </a:r>
            <a:r>
              <a:rPr lang="fr-FR" altLang="fr-FR" sz="2800" dirty="0" err="1" smtClean="0"/>
              <a:t>Asciidoc</a:t>
            </a:r>
            <a:r>
              <a:rPr lang="fr-FR" altLang="fr-FR" sz="2800" dirty="0" smtClean="0"/>
              <a:t>…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Langage </a:t>
            </a:r>
            <a:r>
              <a:rPr lang="fr-FR" altLang="fr-FR" sz="2700" dirty="0"/>
              <a:t>de balisage assez </a:t>
            </a:r>
            <a:r>
              <a:rPr lang="fr-FR" altLang="fr-FR" sz="2700" dirty="0" smtClean="0"/>
              <a:t>naturel, mais pas très répandu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7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err="1" smtClean="0"/>
              <a:t>Markdown</a:t>
            </a:r>
            <a:endParaRPr lang="fr-FR" altLang="fr-FR" sz="2800" dirty="0" smtClean="0"/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Langage </a:t>
            </a:r>
            <a:r>
              <a:rPr lang="fr-FR" altLang="fr-FR" sz="2700" dirty="0"/>
              <a:t>de balisage très </a:t>
            </a:r>
            <a:r>
              <a:rPr lang="fr-FR" altLang="fr-FR" sz="2700" dirty="0" smtClean="0"/>
              <a:t>naturel</a:t>
            </a:r>
          </a:p>
          <a:p>
            <a:pPr marL="53775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De plus en plus répandu (GitLab, </a:t>
            </a:r>
            <a:r>
              <a:rPr lang="fr-FR" altLang="fr-FR" sz="2700" dirty="0" err="1" smtClean="0"/>
              <a:t>GitHub</a:t>
            </a:r>
            <a:r>
              <a:rPr lang="fr-FR" altLang="fr-FR" sz="2700" dirty="0" smtClean="0"/>
              <a:t>, WordPress, …)</a:t>
            </a:r>
          </a:p>
        </p:txBody>
      </p:sp>
    </p:spTree>
    <p:extLst>
      <p:ext uri="{BB962C8B-B14F-4D97-AF65-F5344CB8AC3E}">
        <p14:creationId xmlns:p14="http://schemas.microsoft.com/office/powerpoint/2010/main" val="15958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ctrTitle"/>
          </p:nvPr>
        </p:nvSpPr>
        <p:spPr bwMode="auto">
          <a:xfrm>
            <a:off x="838200" y="3278188"/>
            <a:ext cx="4375150" cy="688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fr-FR" dirty="0" err="1" smtClean="0"/>
              <a:t>Markdown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9625" y="3697288"/>
            <a:ext cx="4403725" cy="481012"/>
          </a:xfrm>
        </p:spPr>
        <p:txBody>
          <a:bodyPr/>
          <a:lstStyle/>
          <a:p>
            <a:pPr eaLnBrk="1" hangingPunct="1">
              <a:defRPr/>
            </a:pPr>
            <a:endParaRPr lang="fr-FR" dirty="0"/>
          </a:p>
        </p:txBody>
      </p:sp>
      <p:pic>
        <p:nvPicPr>
          <p:cNvPr id="19460" name="Espace réservé pour une image  4" descr="image_preview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9650"/>
            <a:ext cx="3924300" cy="2244725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7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Qu’est ce que le </a:t>
            </a:r>
            <a:r>
              <a:rPr lang="fr-FR" altLang="fr-FR" dirty="0" err="1" smtClean="0"/>
              <a:t>Markdown</a:t>
            </a:r>
            <a:r>
              <a:rPr lang="fr-FR" altLang="fr-FR" dirty="0" smtClean="0"/>
              <a:t> ?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8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err="1"/>
              <a:t>Markdown</a:t>
            </a:r>
            <a:r>
              <a:rPr lang="fr-FR" altLang="fr-FR" sz="2800" dirty="0"/>
              <a:t> est un langage de balisage léger créé par John Gruber en 2004. </a:t>
            </a: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Son </a:t>
            </a:r>
            <a:r>
              <a:rPr lang="fr-FR" altLang="fr-FR" sz="2800" dirty="0"/>
              <a:t>but est d'offrir une </a:t>
            </a:r>
            <a:endParaRPr lang="fr-FR" altLang="fr-FR" sz="2800" dirty="0" smtClean="0"/>
          </a:p>
          <a:p>
            <a:pPr marL="0" indent="0">
              <a:spcBef>
                <a:spcPct val="0"/>
              </a:spcBef>
            </a:pPr>
            <a:r>
              <a:rPr lang="fr-FR" altLang="fr-FR" sz="2800" dirty="0"/>
              <a:t> </a:t>
            </a:r>
            <a:r>
              <a:rPr lang="fr-FR" altLang="fr-FR" sz="2800" dirty="0" smtClean="0"/>
              <a:t>   syntaxe </a:t>
            </a:r>
            <a:r>
              <a:rPr lang="fr-FR" altLang="fr-FR" sz="2800" dirty="0"/>
              <a:t>facile </a:t>
            </a:r>
            <a:endParaRPr lang="fr-FR" altLang="fr-FR" sz="2800" dirty="0" smtClean="0"/>
          </a:p>
          <a:p>
            <a:pPr marL="709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à </a:t>
            </a:r>
            <a:r>
              <a:rPr lang="fr-FR" altLang="fr-FR" sz="2700" dirty="0"/>
              <a:t>lire </a:t>
            </a:r>
            <a:endParaRPr lang="fr-FR" altLang="fr-FR" sz="2700" dirty="0" smtClean="0"/>
          </a:p>
          <a:p>
            <a:pPr marL="709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à écrire</a:t>
            </a:r>
          </a:p>
          <a:p>
            <a:pPr marL="7092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700" dirty="0" smtClean="0"/>
              <a:t>« naturelle »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4283968" y="1849388"/>
            <a:ext cx="4464496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 titre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</a:t>
            </a:r>
          </a:p>
          <a:p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</a:p>
          <a:p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consectetur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adipiscing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fr-FR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Titi</a:t>
            </a:r>
          </a:p>
          <a:p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Tata</a:t>
            </a:r>
          </a:p>
          <a:p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Etiam</a:t>
            </a:r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pellentesque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varius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tincidunt</a:t>
            </a:r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Praesent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sagittis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felis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commodo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tellus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nec diam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neque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suscipit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tincidunt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Etiam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eget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iaculis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orci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Morbi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vitae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vitae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tellus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pretium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dapibus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purus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Quisque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egestas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tempor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tortor</a:t>
            </a:r>
            <a:r>
              <a:rPr lang="fr-FR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 </a:t>
            </a:r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fr-FR" sz="1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porttitor</a:t>
            </a:r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**.</a:t>
            </a:r>
          </a:p>
          <a:p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Conclusion 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</a:t>
            </a:r>
          </a:p>
          <a:p>
            <a:r>
              <a:rPr lang="fr-FR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 de l’exemple</a:t>
            </a:r>
            <a:endParaRPr lang="fr-FR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0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 bwMode="auto">
          <a:xfrm>
            <a:off x="2555875" y="336550"/>
            <a:ext cx="5472113" cy="5413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altLang="fr-FR" dirty="0" smtClean="0"/>
              <a:t>Exemples de balisage</a:t>
            </a:r>
          </a:p>
        </p:txBody>
      </p:sp>
      <p:sp>
        <p:nvSpPr>
          <p:cNvPr id="20483" name="Espace réservé du numéro de diapositive 2"/>
          <p:cNvSpPr>
            <a:spLocks noGrp="1"/>
          </p:cNvSpPr>
          <p:nvPr>
            <p:ph type="sldNum" sz="quarter" idx="2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0EC5E-08E1-4326-82C9-7011F5EFD4E8}" type="slidenum">
              <a:rPr lang="fr-FR" altLang="fr-FR" smtClean="0">
                <a:cs typeface="Arial" pitchFamily="34" charset="0"/>
              </a:rPr>
              <a:pPr/>
              <a:t>9</a:t>
            </a:fld>
            <a:endParaRPr lang="fr-FR" altLang="fr-FR" smtClean="0">
              <a:cs typeface="Arial" pitchFamily="34" charset="0"/>
            </a:endParaRPr>
          </a:p>
        </p:txBody>
      </p:sp>
      <p:sp>
        <p:nvSpPr>
          <p:cNvPr id="20484" name="Espace réservé du texte 3"/>
          <p:cNvSpPr>
            <a:spLocks noGrp="1"/>
          </p:cNvSpPr>
          <p:nvPr>
            <p:ph type="body" sz="quarter" idx="20"/>
          </p:nvPr>
        </p:nvSpPr>
        <p:spPr bwMode="auto">
          <a:xfrm>
            <a:off x="179388" y="1117600"/>
            <a:ext cx="8640762" cy="39004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Titres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Listes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Gras / Italique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Code source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Liens / images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Tableaux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Citations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altLang="fr-FR" sz="2800" dirty="0" smtClean="0"/>
              <a:t>…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fr-FR" alt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5922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522</Words>
  <Application>Microsoft Office PowerPoint</Application>
  <PresentationFormat>Affichage à l'écran (16:10)</PresentationFormat>
  <Paragraphs>159</Paragraphs>
  <Slides>19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Markdown &amp; PlantUML</vt:lpstr>
      <vt:lpstr>Présentation PowerPoint</vt:lpstr>
      <vt:lpstr>Le besoin</vt:lpstr>
      <vt:lpstr>La problématique…</vt:lpstr>
      <vt:lpstr>Piste de solution</vt:lpstr>
      <vt:lpstr>Solution possibles</vt:lpstr>
      <vt:lpstr>Markdown</vt:lpstr>
      <vt:lpstr>Qu’est ce que le Markdown ?</vt:lpstr>
      <vt:lpstr>Exemples de balisage</vt:lpstr>
      <vt:lpstr>PlantUML</vt:lpstr>
      <vt:lpstr>Principe</vt:lpstr>
      <vt:lpstr>Exemple logigramme</vt:lpstr>
      <vt:lpstr>Le kit</vt:lpstr>
      <vt:lpstr>Présentation du kit</vt:lpstr>
      <vt:lpstr>Présentation du kit</vt:lpstr>
      <vt:lpstr>Conclusion </vt:lpstr>
      <vt:lpstr>Retour d’expérience</vt:lpstr>
      <vt:lpstr>Si vous voulez essayer…</vt:lpstr>
      <vt:lpstr>Merci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Leticia Bourgoin</dc:creator>
  <cp:lastModifiedBy>Baptiste PIERARD</cp:lastModifiedBy>
  <cp:revision>728</cp:revision>
  <cp:lastPrinted>2015-01-22T09:00:26Z</cp:lastPrinted>
  <dcterms:created xsi:type="dcterms:W3CDTF">2012-05-30T14:07:47Z</dcterms:created>
  <dcterms:modified xsi:type="dcterms:W3CDTF">2016-01-14T14:39:11Z</dcterms:modified>
</cp:coreProperties>
</file>