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9"/>
  </p:notesMasterIdLst>
  <p:handoutMasterIdLst>
    <p:handoutMasterId r:id="rId53"/>
  </p:handoutMasterIdLst>
  <p:sldIdLst>
    <p:sldId id="256" r:id="rId4"/>
    <p:sldId id="345" r:id="rId5"/>
    <p:sldId id="575" r:id="rId6"/>
    <p:sldId id="390" r:id="rId7"/>
    <p:sldId id="530" r:id="rId8"/>
    <p:sldId id="531" r:id="rId9"/>
    <p:sldId id="533" r:id="rId10"/>
    <p:sldId id="534" r:id="rId11"/>
    <p:sldId id="535" r:id="rId12"/>
    <p:sldId id="536" r:id="rId13"/>
    <p:sldId id="537" r:id="rId14"/>
    <p:sldId id="538" r:id="rId15"/>
    <p:sldId id="539" r:id="rId16"/>
    <p:sldId id="540" r:id="rId17"/>
    <p:sldId id="542" r:id="rId18"/>
    <p:sldId id="543" r:id="rId20"/>
    <p:sldId id="544" r:id="rId21"/>
    <p:sldId id="545" r:id="rId22"/>
    <p:sldId id="546" r:id="rId23"/>
    <p:sldId id="547" r:id="rId24"/>
    <p:sldId id="620" r:id="rId25"/>
    <p:sldId id="529" r:id="rId26"/>
    <p:sldId id="391" r:id="rId27"/>
    <p:sldId id="578" r:id="rId28"/>
    <p:sldId id="564" r:id="rId29"/>
    <p:sldId id="388" r:id="rId30"/>
    <p:sldId id="511" r:id="rId31"/>
    <p:sldId id="404" r:id="rId32"/>
    <p:sldId id="292" r:id="rId33"/>
    <p:sldId id="293" r:id="rId34"/>
    <p:sldId id="318" r:id="rId35"/>
    <p:sldId id="282" r:id="rId36"/>
    <p:sldId id="577" r:id="rId37"/>
    <p:sldId id="559" r:id="rId38"/>
    <p:sldId id="560" r:id="rId39"/>
    <p:sldId id="561" r:id="rId40"/>
    <p:sldId id="562" r:id="rId41"/>
    <p:sldId id="579" r:id="rId42"/>
    <p:sldId id="580" r:id="rId43"/>
    <p:sldId id="582" r:id="rId44"/>
    <p:sldId id="583" r:id="rId45"/>
    <p:sldId id="581" r:id="rId46"/>
    <p:sldId id="584" r:id="rId47"/>
    <p:sldId id="617" r:id="rId48"/>
    <p:sldId id="618" r:id="rId49"/>
    <p:sldId id="619" r:id="rId50"/>
    <p:sldId id="585" r:id="rId51"/>
    <p:sldId id="321" r:id="rId5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027"/>
        <p:guide pos="410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SzPts val="1800"/>
              <a:buChar char="●"/>
              <a:defRPr/>
            </a:lvl1pPr>
            <a:lvl2pPr marL="1219200" lvl="1" indent="-423545">
              <a:spcBef>
                <a:spcPct val="42700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19" name="Google Shape;19;p4"/>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6"/>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9" name="组合 18"/>
          <p:cNvGrpSpPr/>
          <p:nvPr userDrawn="1"/>
        </p:nvGrpSpPr>
        <p:grpSpPr>
          <a:xfrm>
            <a:off x="5770161" y="6656158"/>
            <a:ext cx="692257" cy="126133"/>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322705"/>
            <a:ext cx="9144000" cy="2862580"/>
          </a:xfrm>
        </p:spPr>
        <p:txBody>
          <a:bodyPr>
            <a:noAutofit/>
          </a:bodyPr>
          <a:p>
            <a:r>
              <a:rPr lang="en-US" altLang="en-US" sz="4800">
                <a:sym typeface="+mn-ea"/>
              </a:rPr>
              <a:t>Dual</a:t>
            </a:r>
            <a:r>
              <a:rPr lang="en-US" altLang="en-GB" sz="4800">
                <a:sym typeface="+mn-ea"/>
              </a:rPr>
              <a:t> Encoder </a:t>
            </a:r>
            <a:r>
              <a:rPr lang="en-US" altLang="en-US" sz="4800"/>
              <a:t>Interest Network</a:t>
            </a:r>
            <a:r>
              <a:rPr lang="en-US" altLang="en-GB" sz="4800"/>
              <a:t> for Job Recommendation</a:t>
            </a:r>
            <a:endParaRPr lang="en-US" altLang="en-GB" sz="4800"/>
          </a:p>
        </p:txBody>
      </p:sp>
      <p:sp>
        <p:nvSpPr>
          <p:cNvPr id="3" name="Subtitle 2"/>
          <p:cNvSpPr>
            <a:spLocks noGrp="1"/>
          </p:cNvSpPr>
          <p:nvPr>
            <p:ph type="subTitle" idx="1"/>
          </p:nvPr>
        </p:nvSpPr>
        <p:spPr>
          <a:xfrm>
            <a:off x="1524000" y="4766310"/>
            <a:ext cx="9144000" cy="491490"/>
          </a:xfrm>
        </p:spPr>
        <p:txBody>
          <a:bodyPr/>
          <a:p>
            <a:r>
              <a:rPr lang="en-US" altLang="en-GB"/>
              <a:t>Tyler Tang</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b="1"/>
              <a:t>event_platform</a:t>
            </a:r>
            <a:endParaRPr lang="en-GB" altLang="en-US"/>
          </a:p>
          <a:p>
            <a:r>
              <a:rPr lang="en-GB" altLang="en-US"/>
              <a:t>WEB            506668</a:t>
            </a:r>
            <a:endParaRPr lang="en-GB" altLang="en-US"/>
          </a:p>
          <a:p>
            <a:r>
              <a:rPr lang="en-GB" altLang="en-US"/>
              <a:t>IOS_APP        474427</a:t>
            </a:r>
            <a:endParaRPr lang="en-GB" altLang="en-US"/>
          </a:p>
          <a:p>
            <a:r>
              <a:rPr lang="en-GB" altLang="en-US"/>
              <a:t>ANDROID_APP    453801</a:t>
            </a:r>
            <a:endParaRPr lang="en-GB" altLang="en-US"/>
          </a:p>
          <a:p>
            <a:endParaRPr lang="en-GB" altLang="en-US"/>
          </a:p>
          <a:p>
            <a:r>
              <a:rPr lang="en-GB" altLang="en-US" b="1"/>
              <a:t>kind</a:t>
            </a:r>
            <a:endParaRPr lang="en-GB" altLang="en-US"/>
          </a:p>
          <a:p>
            <a:r>
              <a:rPr lang="en-GB" altLang="en-US"/>
              <a:t>V    1314401</a:t>
            </a:r>
            <a:endParaRPr lang="en-GB" altLang="en-US"/>
          </a:p>
          <a:p>
            <a:r>
              <a:rPr lang="en-GB" altLang="en-US"/>
              <a:t>A     120495</a:t>
            </a:r>
            <a:endParaRPr lang="en-GB" altLang="en-US"/>
          </a:p>
        </p:txBody>
      </p:sp>
      <p:sp>
        <p:nvSpPr>
          <p:cNvPr id="4" name="Text Box 3"/>
          <p:cNvSpPr txBox="1"/>
          <p:nvPr/>
        </p:nvSpPr>
        <p:spPr>
          <a:xfrm>
            <a:off x="647700" y="1136650"/>
            <a:ext cx="3789680" cy="368300"/>
          </a:xfrm>
          <a:prstGeom prst="rect">
            <a:avLst/>
          </a:prstGeom>
          <a:noFill/>
        </p:spPr>
        <p:txBody>
          <a:bodyPr wrap="none" rtlCol="0" anchor="t">
            <a:spAutoFit/>
          </a:bodyPr>
          <a:p>
            <a:r>
              <a:rPr lang="en-GB" altLang="en-US">
                <a:sym typeface="+mn-ea"/>
              </a:rPr>
              <a:t>column `event_platform` and `kind`</a:t>
            </a:r>
            <a:r>
              <a:rPr lang="en-US" altLang="en-GB">
                <a:sym typeface="+mn-ea"/>
              </a:rPr>
              <a:t>:</a:t>
            </a:r>
            <a:endParaRPr lang="en-US" altLang="en-GB">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2472055" y="5753735"/>
            <a:ext cx="7247890" cy="368300"/>
          </a:xfrm>
          <a:prstGeom prst="rect">
            <a:avLst/>
          </a:prstGeom>
          <a:noFill/>
        </p:spPr>
        <p:txBody>
          <a:bodyPr wrap="square" rtlCol="0" anchor="t">
            <a:spAutoFit/>
          </a:bodyPr>
          <a:p>
            <a:r>
              <a:rPr lang="en-GB" altLang="en-US"/>
              <a:t>Most users have interactions </a:t>
            </a:r>
            <a:r>
              <a:rPr lang="en-US" altLang="en-GB"/>
              <a:t>(</a:t>
            </a:r>
            <a:r>
              <a:rPr lang="en-GB" altLang="en-US">
                <a:sym typeface="+mn-ea"/>
              </a:rPr>
              <a:t>view</a:t>
            </a:r>
            <a:r>
              <a:rPr lang="en-US" altLang="en-GB"/>
              <a:t>)</a:t>
            </a:r>
            <a:r>
              <a:rPr lang="en-GB" altLang="en-US"/>
              <a:t> with </a:t>
            </a:r>
            <a:r>
              <a:rPr lang="en-GB" altLang="en-US">
                <a:sym typeface="+mn-ea"/>
              </a:rPr>
              <a:t>very </a:t>
            </a:r>
            <a:r>
              <a:rPr lang="en-US" altLang="en-GB">
                <a:sym typeface="+mn-ea"/>
              </a:rPr>
              <a:t>small numbers of </a:t>
            </a:r>
            <a:r>
              <a:rPr lang="en-GB" altLang="en-US"/>
              <a:t>jobs</a:t>
            </a:r>
            <a:endParaRPr lang="en-GB" altLang="en-US"/>
          </a:p>
        </p:txBody>
      </p:sp>
      <p:pic>
        <p:nvPicPr>
          <p:cNvPr id="5" name="Content Placeholder 4"/>
          <p:cNvPicPr>
            <a:picLocks noChangeAspect="1"/>
          </p:cNvPicPr>
          <p:nvPr>
            <p:ph idx="1"/>
          </p:nvPr>
        </p:nvPicPr>
        <p:blipFill>
          <a:blip r:embed="rId1"/>
          <a:stretch>
            <a:fillRect/>
          </a:stretch>
        </p:blipFill>
        <p:spPr>
          <a:xfrm>
            <a:off x="3038475" y="1584325"/>
            <a:ext cx="5734050" cy="3933825"/>
          </a:xfrm>
          <a:prstGeom prst="rect">
            <a:avLst/>
          </a:prstGeom>
        </p:spPr>
      </p:pic>
      <p:sp>
        <p:nvSpPr>
          <p:cNvPr id="6" name="Text Box 5"/>
          <p:cNvSpPr txBox="1"/>
          <p:nvPr/>
        </p:nvSpPr>
        <p:spPr>
          <a:xfrm>
            <a:off x="1697990" y="6190615"/>
            <a:ext cx="9013190" cy="645160"/>
          </a:xfrm>
          <a:prstGeom prst="rect">
            <a:avLst/>
          </a:prstGeom>
          <a:noFill/>
        </p:spPr>
        <p:txBody>
          <a:bodyPr wrap="square" rtlCol="0" anchor="t">
            <a:spAutoFit/>
          </a:bodyPr>
          <a:p>
            <a:r>
              <a:rPr lang="en-US" altLang="en-GB"/>
              <a:t>When generating the training data, we c</a:t>
            </a:r>
            <a:r>
              <a:rPr lang="en-GB" altLang="en-US"/>
              <a:t>hoose only the active users with View interactions with at least 10 unique jobs</a:t>
            </a:r>
            <a:r>
              <a:rPr lang="en-US" altLang="en-GB"/>
              <a:t>.</a:t>
            </a:r>
            <a:endParaRPr lang="en-US" altLang="en-GB"/>
          </a:p>
        </p:txBody>
      </p:sp>
      <p:sp>
        <p:nvSpPr>
          <p:cNvPr id="7" name="Text Box 6"/>
          <p:cNvSpPr txBox="1"/>
          <p:nvPr/>
        </p:nvSpPr>
        <p:spPr>
          <a:xfrm>
            <a:off x="647700" y="1019810"/>
            <a:ext cx="2659380" cy="368300"/>
          </a:xfrm>
          <a:prstGeom prst="rect">
            <a:avLst/>
          </a:prstGeom>
          <a:noFill/>
        </p:spPr>
        <p:txBody>
          <a:bodyPr wrap="none" rtlCol="0" anchor="t">
            <a:spAutoFit/>
          </a:bodyPr>
          <a:p>
            <a:r>
              <a:rPr lang="en-GB" altLang="en-US">
                <a:sym typeface="+mn-ea"/>
              </a:rPr>
              <a:t>`resume_id` VS. `job_id`</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3195955" y="1646555"/>
            <a:ext cx="5419725" cy="4219575"/>
          </a:xfrm>
          <a:prstGeom prst="rect">
            <a:avLst/>
          </a:prstGeom>
        </p:spPr>
      </p:pic>
      <p:sp>
        <p:nvSpPr>
          <p:cNvPr id="5" name="Text Box 4"/>
          <p:cNvSpPr txBox="1"/>
          <p:nvPr/>
        </p:nvSpPr>
        <p:spPr>
          <a:xfrm>
            <a:off x="3195320" y="5928360"/>
            <a:ext cx="5419725" cy="645160"/>
          </a:xfrm>
          <a:prstGeom prst="rect">
            <a:avLst/>
          </a:prstGeom>
          <a:noFill/>
        </p:spPr>
        <p:txBody>
          <a:bodyPr wrap="square" rtlCol="0" anchor="t">
            <a:spAutoFit/>
          </a:bodyPr>
          <a:p>
            <a:r>
              <a:rPr lang="en-GB" altLang="en-US"/>
              <a:t>`event_platform` can be discarded because most users use only 1 platform.</a:t>
            </a:r>
            <a:endParaRPr lang="en-GB" altLang="en-US"/>
          </a:p>
        </p:txBody>
      </p:sp>
      <p:sp>
        <p:nvSpPr>
          <p:cNvPr id="6" name="Text Box 5"/>
          <p:cNvSpPr txBox="1"/>
          <p:nvPr/>
        </p:nvSpPr>
        <p:spPr>
          <a:xfrm>
            <a:off x="647700" y="1089660"/>
            <a:ext cx="2799080" cy="368300"/>
          </a:xfrm>
          <a:prstGeom prst="rect">
            <a:avLst/>
          </a:prstGeom>
          <a:noFill/>
        </p:spPr>
        <p:txBody>
          <a:bodyPr wrap="none" rtlCol="0" anchor="t">
            <a:spAutoFit/>
          </a:bodyPr>
          <a:p>
            <a:r>
              <a:rPr lang="en-GB" altLang="en-US">
                <a:sym typeface="+mn-ea"/>
              </a:rPr>
              <a:t>`resume_id` vs. `platform`</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analysis summary for events data</a:t>
            </a:r>
            <a:endParaRPr lang="en-US" altLang="en-GB"/>
          </a:p>
        </p:txBody>
      </p:sp>
      <p:sp>
        <p:nvSpPr>
          <p:cNvPr id="3" name="Content Placeholder 2"/>
          <p:cNvSpPr/>
          <p:nvPr>
            <p:ph idx="1"/>
          </p:nvPr>
        </p:nvSpPr>
        <p:spPr/>
        <p:txBody>
          <a:bodyPr>
            <a:normAutofit lnSpcReduction="20000"/>
          </a:bodyPr>
          <a:p>
            <a:r>
              <a:rPr lang="en-GB" altLang="en-US"/>
              <a:t>1) On this particular day, there are much fewer events in the afternoon.</a:t>
            </a:r>
            <a:endParaRPr lang="en-GB" altLang="en-US"/>
          </a:p>
          <a:p>
            <a:r>
              <a:rPr lang="en-GB" altLang="en-US"/>
              <a:t>2) On this particular day, for most users, his/her events happen within 1-3 hours.</a:t>
            </a:r>
            <a:endParaRPr lang="en-GB" altLang="en-US"/>
          </a:p>
          <a:p>
            <a:r>
              <a:rPr lang="en-GB" altLang="en-US"/>
              <a:t>3) Some users, e.g. user#245, have much more events than others.</a:t>
            </a:r>
            <a:endParaRPr lang="en-GB" altLang="en-US"/>
          </a:p>
          <a:p>
            <a:r>
              <a:rPr lang="en-GB" altLang="en-US"/>
              <a:t>4) The distributions of numbers of events per user and per job are long tail: most users/jobs have small numbers of events, very few users/jobs have large number of events.</a:t>
            </a:r>
            <a:endParaRPr lang="en-GB" altLang="en-US"/>
          </a:p>
          <a:p>
            <a:r>
              <a:rPr lang="en-GB" altLang="en-US"/>
              <a:t>The data sparsity issue is expected in recommendation </a:t>
            </a:r>
            <a:r>
              <a:rPr lang="en-US" altLang="en-GB"/>
              <a:t>systems in general</a:t>
            </a:r>
            <a:r>
              <a:rPr lang="en-GB" altLang="en-US"/>
              <a:t>. </a:t>
            </a:r>
            <a:r>
              <a:t>However, in the job recommendation setting, the sparsity issue and cold start problem are exacerbated due to the </a:t>
            </a:r>
            <a:r>
              <a:rPr b="1"/>
              <a:t>short-lived nature</a:t>
            </a:r>
            <a:r>
              <a:t> of jobs.</a:t>
            </a:r>
            <a:r>
              <a:rPr lang="en-GB" altLang="en-US"/>
              <a:t> This is similar to news recommendation. This likely causes higher data sparsity to CF and thus prediction difficulty. </a:t>
            </a:r>
            <a:r>
              <a:rPr lang="en-US" altLang="en-GB"/>
              <a:t>Therefore, maybe it’s</a:t>
            </a:r>
            <a:r>
              <a:rPr lang="en-GB" altLang="en-US"/>
              <a:t> preferable to focus on content-based approaches.</a:t>
            </a:r>
            <a:endParaRPr lang="en-GB" altLang="en-US"/>
          </a:p>
          <a:p>
            <a:r>
              <a:rPr lang="en-GB" altLang="en-US"/>
              <a:t>5) Duplicated view and application events can be </a:t>
            </a:r>
            <a:r>
              <a:rPr lang="en-US" altLang="en-GB"/>
              <a:t>removed</a:t>
            </a:r>
            <a:r>
              <a:rPr lang="en-GB" altLang="en-US"/>
              <a:t>. The duplications could be due to logging methods or users' repeated activities </a:t>
            </a:r>
            <a:r>
              <a:rPr lang="en-US" altLang="en-GB"/>
              <a:t>(</a:t>
            </a:r>
            <a:r>
              <a:rPr lang="en-GB" altLang="en-US"/>
              <a:t>https://medium.com/pinterest-engineering/building-a-real-time-user-action-counting-system-for-ads-88a60d9c9a</a:t>
            </a:r>
            <a:r>
              <a:rPr lang="en-US" altLang="en-GB"/>
              <a:t>).</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Merged data analysis</a:t>
            </a:r>
            <a:endParaRPr lang="en-US" altLang="en-GB"/>
          </a:p>
        </p:txBody>
      </p:sp>
      <p:sp>
        <p:nvSpPr>
          <p:cNvPr id="4" name="Text Box 3"/>
          <p:cNvSpPr txBox="1"/>
          <p:nvPr/>
        </p:nvSpPr>
        <p:spPr>
          <a:xfrm>
            <a:off x="4269740" y="5876290"/>
            <a:ext cx="3652520" cy="368300"/>
          </a:xfrm>
          <a:prstGeom prst="rect">
            <a:avLst/>
          </a:prstGeom>
          <a:noFill/>
        </p:spPr>
        <p:txBody>
          <a:bodyPr wrap="square" rtlCol="0" anchor="t">
            <a:spAutoFit/>
          </a:bodyPr>
          <a:p>
            <a:r>
              <a:rPr lang="en-GB" altLang="en-US"/>
              <a:t>Job seekers' location distribution</a:t>
            </a:r>
            <a:endParaRPr lang="en-GB" altLang="en-US"/>
          </a:p>
        </p:txBody>
      </p:sp>
      <p:pic>
        <p:nvPicPr>
          <p:cNvPr id="5" name="Content Placeholder 4"/>
          <p:cNvPicPr>
            <a:picLocks noChangeAspect="1"/>
          </p:cNvPicPr>
          <p:nvPr>
            <p:ph idx="1"/>
          </p:nvPr>
        </p:nvPicPr>
        <p:blipFill>
          <a:blip r:embed="rId1"/>
          <a:stretch>
            <a:fillRect/>
          </a:stretch>
        </p:blipFill>
        <p:spPr>
          <a:xfrm>
            <a:off x="3804920" y="1881505"/>
            <a:ext cx="4200525" cy="3705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3470910" y="6214745"/>
            <a:ext cx="4751705" cy="368300"/>
          </a:xfrm>
          <a:prstGeom prst="rect">
            <a:avLst/>
          </a:prstGeom>
          <a:noFill/>
        </p:spPr>
        <p:txBody>
          <a:bodyPr wrap="square" rtlCol="0" anchor="t">
            <a:spAutoFit/>
          </a:bodyPr>
          <a:p>
            <a:r>
              <a:rPr lang="en-GB" altLang="en-US"/>
              <a:t>Users access (V/A) jobs in multiple locations.</a:t>
            </a:r>
            <a:endParaRPr lang="en-GB" altLang="en-US"/>
          </a:p>
        </p:txBody>
      </p:sp>
      <p:pic>
        <p:nvPicPr>
          <p:cNvPr id="5" name="Content Placeholder 4"/>
          <p:cNvPicPr>
            <a:picLocks noChangeAspect="1"/>
          </p:cNvPicPr>
          <p:nvPr>
            <p:ph idx="1"/>
          </p:nvPr>
        </p:nvPicPr>
        <p:blipFill>
          <a:blip r:embed="rId1"/>
          <a:stretch>
            <a:fillRect/>
          </a:stretch>
        </p:blipFill>
        <p:spPr>
          <a:xfrm>
            <a:off x="624840" y="1461770"/>
            <a:ext cx="5172075" cy="3933825"/>
          </a:xfrm>
          <a:prstGeom prst="rect">
            <a:avLst/>
          </a:prstGeom>
        </p:spPr>
      </p:pic>
      <p:pic>
        <p:nvPicPr>
          <p:cNvPr id="6" name="Picture 5"/>
          <p:cNvPicPr>
            <a:picLocks noChangeAspect="1"/>
          </p:cNvPicPr>
          <p:nvPr/>
        </p:nvPicPr>
        <p:blipFill>
          <a:blip r:embed="rId2"/>
          <a:stretch>
            <a:fillRect/>
          </a:stretch>
        </p:blipFill>
        <p:spPr>
          <a:xfrm>
            <a:off x="6210300" y="1461770"/>
            <a:ext cx="5172075" cy="3933825"/>
          </a:xfrm>
          <a:prstGeom prst="rect">
            <a:avLst/>
          </a:prstGeom>
        </p:spPr>
      </p:pic>
      <p:sp>
        <p:nvSpPr>
          <p:cNvPr id="7" name="Text Box 6"/>
          <p:cNvSpPr txBox="1"/>
          <p:nvPr/>
        </p:nvSpPr>
        <p:spPr>
          <a:xfrm>
            <a:off x="624840" y="5404485"/>
            <a:ext cx="5172075" cy="645160"/>
          </a:xfrm>
          <a:prstGeom prst="rect">
            <a:avLst/>
          </a:prstGeom>
          <a:noFill/>
        </p:spPr>
        <p:txBody>
          <a:bodyPr wrap="square" rtlCol="0" anchor="t">
            <a:spAutoFit/>
          </a:bodyPr>
          <a:p>
            <a:r>
              <a:rPr lang="en-GB" altLang="en-US"/>
              <a:t>kind=V: 	 user_count=20159 	 mode(location_count)=8</a:t>
            </a:r>
            <a:endParaRPr lang="en-GB" altLang="en-US"/>
          </a:p>
        </p:txBody>
      </p:sp>
      <p:sp>
        <p:nvSpPr>
          <p:cNvPr id="8" name="Text Box 7"/>
          <p:cNvSpPr txBox="1"/>
          <p:nvPr/>
        </p:nvSpPr>
        <p:spPr>
          <a:xfrm>
            <a:off x="6210300" y="5395595"/>
            <a:ext cx="5172075" cy="645160"/>
          </a:xfrm>
          <a:prstGeom prst="rect">
            <a:avLst/>
          </a:prstGeom>
          <a:noFill/>
        </p:spPr>
        <p:txBody>
          <a:bodyPr wrap="square" rtlCol="0" anchor="t">
            <a:spAutoFit/>
          </a:bodyPr>
          <a:p>
            <a:r>
              <a:rPr lang="en-GB" altLang="en-US"/>
              <a:t>kind=A: 	 user_count=3214 	 mode(location_count)=8</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4565650" y="5718175"/>
            <a:ext cx="3061335" cy="368300"/>
          </a:xfrm>
          <a:prstGeom prst="rect">
            <a:avLst/>
          </a:prstGeom>
          <a:noFill/>
        </p:spPr>
        <p:txBody>
          <a:bodyPr wrap="square" rtlCol="0" anchor="t">
            <a:spAutoFit/>
          </a:bodyPr>
          <a:p>
            <a:r>
              <a:rPr lang="en-GB" altLang="en-US"/>
              <a:t>Jobs' location distribution</a:t>
            </a:r>
            <a:endParaRPr lang="en-GB" altLang="en-US"/>
          </a:p>
        </p:txBody>
      </p:sp>
      <p:pic>
        <p:nvPicPr>
          <p:cNvPr id="5" name="Content Placeholder 4"/>
          <p:cNvPicPr>
            <a:picLocks noChangeAspect="1"/>
          </p:cNvPicPr>
          <p:nvPr>
            <p:ph idx="1"/>
          </p:nvPr>
        </p:nvPicPr>
        <p:blipFill>
          <a:blip r:embed="rId1"/>
          <a:stretch>
            <a:fillRect/>
          </a:stretch>
        </p:blipFill>
        <p:spPr>
          <a:xfrm>
            <a:off x="3772535" y="1852295"/>
            <a:ext cx="4267200" cy="3705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2158365" y="5803900"/>
            <a:ext cx="7875905" cy="368300"/>
          </a:xfrm>
          <a:prstGeom prst="rect">
            <a:avLst/>
          </a:prstGeom>
          <a:noFill/>
        </p:spPr>
        <p:txBody>
          <a:bodyPr wrap="square" rtlCol="0" anchor="t">
            <a:spAutoFit/>
          </a:bodyPr>
          <a:p>
            <a:r>
              <a:rPr lang="en-GB" altLang="en-US"/>
              <a:t>`resume_id` vs. `classification`: how diverse users' job interests are</a:t>
            </a:r>
            <a:endParaRPr lang="en-GB" altLang="en-US"/>
          </a:p>
        </p:txBody>
      </p:sp>
      <p:pic>
        <p:nvPicPr>
          <p:cNvPr id="5" name="Content Placeholder 4"/>
          <p:cNvPicPr>
            <a:picLocks noChangeAspect="1"/>
          </p:cNvPicPr>
          <p:nvPr>
            <p:ph idx="1"/>
          </p:nvPr>
        </p:nvPicPr>
        <p:blipFill>
          <a:blip r:embed="rId1"/>
          <a:stretch>
            <a:fillRect/>
          </a:stretch>
        </p:blipFill>
        <p:spPr>
          <a:xfrm>
            <a:off x="647700" y="1384300"/>
            <a:ext cx="5172075" cy="3933825"/>
          </a:xfrm>
          <a:prstGeom prst="rect">
            <a:avLst/>
          </a:prstGeom>
        </p:spPr>
      </p:pic>
      <p:sp>
        <p:nvSpPr>
          <p:cNvPr id="6" name="Text Box 5"/>
          <p:cNvSpPr txBox="1"/>
          <p:nvPr/>
        </p:nvSpPr>
        <p:spPr>
          <a:xfrm>
            <a:off x="6231890" y="1998345"/>
            <a:ext cx="5131435" cy="3138170"/>
          </a:xfrm>
          <a:prstGeom prst="rect">
            <a:avLst/>
          </a:prstGeom>
          <a:noFill/>
        </p:spPr>
        <p:txBody>
          <a:bodyPr wrap="square" rtlCol="0" anchor="t">
            <a:spAutoFit/>
          </a:bodyPr>
          <a:p>
            <a:r>
              <a:rPr lang="en-GB" altLang="en-US"/>
              <a:t>People often interact with diverse job categories. Some people are generalists</a:t>
            </a:r>
            <a:r>
              <a:rPr lang="en-US" altLang="en-GB"/>
              <a:t>,</a:t>
            </a:r>
            <a:r>
              <a:rPr lang="en-GB" altLang="en-US"/>
              <a:t> while some people are specialists.  </a:t>
            </a:r>
            <a:endParaRPr lang="en-GB" altLang="en-US"/>
          </a:p>
          <a:p>
            <a:endParaRPr lang="en-GB" altLang="en-US"/>
          </a:p>
          <a:p>
            <a:r>
              <a:rPr lang="en-GB" altLang="en-US"/>
              <a:t>Meanwhile, it is important to note that the same type of jobs may be classified under different categories. For example, "data scientist" jobs can be categorized as "Information &amp; Communication Technology," and at times they may also fall under "Science &amp; Technology" or "Engineering."</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4421505" y="5735955"/>
            <a:ext cx="3115945" cy="368300"/>
          </a:xfrm>
          <a:prstGeom prst="rect">
            <a:avLst/>
          </a:prstGeom>
          <a:noFill/>
        </p:spPr>
        <p:txBody>
          <a:bodyPr wrap="square" rtlCol="0" anchor="t">
            <a:spAutoFit/>
          </a:bodyPr>
          <a:p>
            <a:r>
              <a:rPr lang="en-GB" altLang="en-US"/>
              <a:t>`resume_id` vs. `work_type`</a:t>
            </a:r>
            <a:endParaRPr lang="en-GB" altLang="en-US"/>
          </a:p>
        </p:txBody>
      </p:sp>
      <p:pic>
        <p:nvPicPr>
          <p:cNvPr id="5" name="Content Placeholder 4"/>
          <p:cNvPicPr>
            <a:picLocks noChangeAspect="1"/>
          </p:cNvPicPr>
          <p:nvPr>
            <p:ph idx="1"/>
          </p:nvPr>
        </p:nvPicPr>
        <p:blipFill>
          <a:blip r:embed="rId1"/>
          <a:stretch>
            <a:fillRect/>
          </a:stretch>
        </p:blipFill>
        <p:spPr>
          <a:xfrm>
            <a:off x="3195955" y="1668780"/>
            <a:ext cx="5419725" cy="40671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Text Box 3"/>
          <p:cNvSpPr txBox="1"/>
          <p:nvPr/>
        </p:nvSpPr>
        <p:spPr>
          <a:xfrm>
            <a:off x="647700" y="1067435"/>
            <a:ext cx="7627620" cy="368300"/>
          </a:xfrm>
          <a:prstGeom prst="rect">
            <a:avLst/>
          </a:prstGeom>
          <a:noFill/>
        </p:spPr>
        <p:txBody>
          <a:bodyPr wrap="square" rtlCol="0" anchor="t">
            <a:spAutoFit/>
          </a:bodyPr>
          <a:p>
            <a:r>
              <a:rPr lang="en-GB" altLang="en-US"/>
              <a:t>Analysis of job click/application sequences of users</a:t>
            </a:r>
            <a:endParaRPr lang="en-GB" altLang="en-US"/>
          </a:p>
        </p:txBody>
      </p:sp>
      <p:pic>
        <p:nvPicPr>
          <p:cNvPr id="5" name="Content Placeholder 4"/>
          <p:cNvPicPr>
            <a:picLocks noChangeAspect="1"/>
          </p:cNvPicPr>
          <p:nvPr>
            <p:ph idx="1"/>
          </p:nvPr>
        </p:nvPicPr>
        <p:blipFill>
          <a:blip r:embed="rId1"/>
          <a:stretch>
            <a:fillRect/>
          </a:stretch>
        </p:blipFill>
        <p:spPr>
          <a:xfrm>
            <a:off x="3167380" y="1584325"/>
            <a:ext cx="5476875" cy="3933825"/>
          </a:xfrm>
          <a:prstGeom prst="rect">
            <a:avLst/>
          </a:prstGeom>
        </p:spPr>
      </p:pic>
      <p:sp>
        <p:nvSpPr>
          <p:cNvPr id="6" name="Text Box 5"/>
          <p:cNvSpPr txBox="1"/>
          <p:nvPr/>
        </p:nvSpPr>
        <p:spPr>
          <a:xfrm>
            <a:off x="3739515" y="5742305"/>
            <a:ext cx="4712970" cy="368300"/>
          </a:xfrm>
          <a:prstGeom prst="rect">
            <a:avLst/>
          </a:prstGeom>
          <a:noFill/>
        </p:spPr>
        <p:txBody>
          <a:bodyPr wrap="square" rtlCol="0" anchor="t">
            <a:spAutoFit/>
          </a:bodyPr>
          <a:p>
            <a:r>
              <a:rPr lang="en-GB" altLang="en-US"/>
              <a:t>Frequencies of repeated job pairs (kind=V)</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Contents</a:t>
            </a:r>
            <a:endParaRPr lang="en-US" altLang="en-GB"/>
          </a:p>
        </p:txBody>
      </p:sp>
      <p:sp>
        <p:nvSpPr>
          <p:cNvPr id="3" name="Content Placeholder 2"/>
          <p:cNvSpPr>
            <a:spLocks noGrp="1"/>
          </p:cNvSpPr>
          <p:nvPr>
            <p:ph idx="1"/>
          </p:nvPr>
        </p:nvSpPr>
        <p:spPr/>
        <p:txBody>
          <a:bodyPr/>
          <a:p>
            <a:r>
              <a:rPr lang="en-US" altLang="en-GB">
                <a:sym typeface="+mn-ea"/>
              </a:rPr>
              <a:t>Data </a:t>
            </a:r>
            <a:r>
              <a:rPr lang="en-US" altLang="en-US">
                <a:sym typeface="+mn-ea"/>
              </a:rPr>
              <a:t>A</a:t>
            </a:r>
            <a:r>
              <a:rPr lang="en-US" altLang="en-GB">
                <a:sym typeface="+mn-ea"/>
              </a:rPr>
              <a:t>nalysis</a:t>
            </a:r>
            <a:endParaRPr lang="en-US" altLang="en-GB">
              <a:sym typeface="+mn-ea"/>
            </a:endParaRPr>
          </a:p>
          <a:p>
            <a:r>
              <a:rPr lang="en-US" altLang="en-US"/>
              <a:t>Problem Formulation: </a:t>
            </a:r>
            <a:r>
              <a:rPr lang="en-US" altLang="en-US">
                <a:sym typeface="+mn-ea"/>
              </a:rPr>
              <a:t>Job Recommendation System for Click Prediction</a:t>
            </a:r>
            <a:endParaRPr lang="en-US" altLang="en-GB"/>
          </a:p>
          <a:p>
            <a:r>
              <a:rPr lang="en-US" altLang="en-US">
                <a:sym typeface="+mn-ea"/>
              </a:rPr>
              <a:t>M</a:t>
            </a:r>
            <a:r>
              <a:rPr lang="en-US" altLang="en-GB">
                <a:sym typeface="+mn-ea"/>
              </a:rPr>
              <a:t>odel </a:t>
            </a:r>
            <a:r>
              <a:rPr lang="en-US" altLang="en-US">
                <a:sym typeface="+mn-ea"/>
              </a:rPr>
              <a:t>A</a:t>
            </a:r>
            <a:r>
              <a:rPr lang="en-US" altLang="en-GB">
                <a:sym typeface="+mn-ea"/>
              </a:rPr>
              <a:t>rchitecture</a:t>
            </a:r>
            <a:r>
              <a:rPr lang="en-US" altLang="en-US">
                <a:sym typeface="+mn-ea"/>
              </a:rPr>
              <a:t>: Dual</a:t>
            </a:r>
            <a:r>
              <a:rPr lang="en-US" altLang="en-GB">
                <a:sym typeface="+mn-ea"/>
              </a:rPr>
              <a:t>-Encoder </a:t>
            </a:r>
            <a:r>
              <a:rPr lang="en-US" altLang="en-US">
                <a:sym typeface="+mn-ea"/>
              </a:rPr>
              <a:t>Interest Network</a:t>
            </a:r>
            <a:endParaRPr lang="en-US" altLang="en-GB"/>
          </a:p>
          <a:p>
            <a:r>
              <a:rPr lang="en-US" altLang="en-US"/>
              <a:t>Data Preparation</a:t>
            </a:r>
            <a:endParaRPr lang="en-US" altLang="en-US"/>
          </a:p>
          <a:p>
            <a:r>
              <a:rPr lang="en-US" altLang="en-US">
                <a:sym typeface="+mn-ea"/>
              </a:rPr>
              <a:t>Experiment and R</a:t>
            </a:r>
            <a:r>
              <a:rPr lang="en-US" altLang="en-GB">
                <a:sym typeface="+mn-ea"/>
              </a:rPr>
              <a:t>esult </a:t>
            </a:r>
            <a:r>
              <a:rPr lang="en-US" altLang="en-US">
                <a:sym typeface="+mn-ea"/>
              </a:rPr>
              <a:t>A</a:t>
            </a:r>
            <a:r>
              <a:rPr lang="en-US" altLang="en-GB">
                <a:sym typeface="+mn-ea"/>
              </a:rPr>
              <a:t>nalysis</a:t>
            </a:r>
            <a:endParaRPr lang="en-US" altLang="en-GB"/>
          </a:p>
          <a:p>
            <a:r>
              <a:rPr lang="en-US" altLang="en-GB"/>
              <a:t>Future work</a:t>
            </a:r>
            <a:endParaRPr lang="en-US"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47700" y="148590"/>
            <a:ext cx="5777696" cy="6560820"/>
          </a:xfrm>
          <a:prstGeom prst="rect">
            <a:avLst/>
          </a:prstGeom>
        </p:spPr>
      </p:pic>
      <p:sp>
        <p:nvSpPr>
          <p:cNvPr id="5" name="Text Box 4"/>
          <p:cNvSpPr txBox="1"/>
          <p:nvPr/>
        </p:nvSpPr>
        <p:spPr>
          <a:xfrm>
            <a:off x="7183755" y="1180465"/>
            <a:ext cx="4041775" cy="2861310"/>
          </a:xfrm>
          <a:prstGeom prst="rect">
            <a:avLst/>
          </a:prstGeom>
          <a:noFill/>
        </p:spPr>
        <p:txBody>
          <a:bodyPr wrap="square" rtlCol="0" anchor="t">
            <a:spAutoFit/>
          </a:bodyPr>
          <a:p>
            <a:r>
              <a:rPr lang="en-GB" altLang="en-US"/>
              <a:t>Visualis</a:t>
            </a:r>
            <a:r>
              <a:rPr lang="en-US" altLang="en-GB"/>
              <a:t>ed</a:t>
            </a:r>
            <a:r>
              <a:rPr lang="en-GB" altLang="en-US"/>
              <a:t> job event sequences of </a:t>
            </a:r>
            <a:r>
              <a:rPr lang="en-US" altLang="en-GB"/>
              <a:t>5 randomly </a:t>
            </a:r>
            <a:r>
              <a:rPr lang="en-GB" altLang="en-US"/>
              <a:t>sampled users as a network</a:t>
            </a:r>
            <a:endParaRPr lang="en-GB" altLang="en-US"/>
          </a:p>
          <a:p>
            <a:r>
              <a:rPr lang="en-US" altLang="en-GB"/>
              <a:t>(</a:t>
            </a:r>
            <a:r>
              <a:rPr lang="en-US" altLang="en-GB" i="1" u="sng"/>
              <a:t>project/notebooks/step1_EDA/network_vis/</a:t>
            </a:r>
            <a:r>
              <a:rPr lang="en-US" altLang="en-GB"/>
              <a:t>)</a:t>
            </a:r>
            <a:endParaRPr lang="en-US" altLang="en-GB"/>
          </a:p>
          <a:p>
            <a:endParaRPr lang="en-US" altLang="en-GB"/>
          </a:p>
          <a:p>
            <a:r>
              <a:rPr lang="en-US" altLang="en-GB"/>
              <a:t>Very often people have very diverse job interests (View type events). </a:t>
            </a:r>
            <a:r>
              <a:rPr lang="en-US" altLang="en-US"/>
              <a:t>Judging from the job titles, m</a:t>
            </a:r>
            <a:r>
              <a:rPr lang="en-US" altLang="en-GB"/>
              <a:t>any jobs in the same sequence don't seem </a:t>
            </a:r>
            <a:r>
              <a:rPr lang="en-US" altLang="en-US"/>
              <a:t>directly </a:t>
            </a:r>
            <a:r>
              <a:rPr lang="en-US" altLang="en-GB"/>
              <a:t>relevant to each other.</a:t>
            </a:r>
            <a:endParaRPr lang="en-US" alt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rcRect/>
          <a:stretch>
            <a:fillRect/>
          </a:stretch>
        </p:blipFill>
        <p:spPr>
          <a:xfrm>
            <a:off x="364490" y="258445"/>
            <a:ext cx="5578835" cy="6126480"/>
          </a:xfrm>
          <a:prstGeom prst="rect">
            <a:avLst/>
          </a:prstGeom>
        </p:spPr>
      </p:pic>
      <p:pic>
        <p:nvPicPr>
          <p:cNvPr id="5" name="Picture 4"/>
          <p:cNvPicPr>
            <a:picLocks noChangeAspect="1"/>
          </p:cNvPicPr>
          <p:nvPr/>
        </p:nvPicPr>
        <p:blipFill>
          <a:blip r:embed="rId2"/>
          <a:stretch>
            <a:fillRect/>
          </a:stretch>
        </p:blipFill>
        <p:spPr>
          <a:xfrm>
            <a:off x="6194425" y="258445"/>
            <a:ext cx="5707138" cy="61264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ltLang="en-US" sz="4000">
                <a:sym typeface="+mn-ea"/>
              </a:rPr>
              <a:t>Problem Formulation: Job Recommendation System  for Click Prediction</a:t>
            </a:r>
            <a:endParaRPr lang="en-US" altLang="en-GB" sz="4000"/>
          </a:p>
        </p:txBody>
      </p:sp>
      <p:sp>
        <p:nvSpPr>
          <p:cNvPr id="3" name="Content Placeholder 2"/>
          <p:cNvSpPr>
            <a:spLocks noGrp="1"/>
          </p:cNvSpPr>
          <p:nvPr>
            <p:ph idx="1"/>
          </p:nvPr>
        </p:nvSpPr>
        <p:spPr/>
        <p:txBody>
          <a:bodyPr>
            <a:normAutofit/>
          </a:bodyPr>
          <a:p>
            <a:r>
              <a:rPr lang="en-US" altLang="en-US"/>
              <a:t>User profile: a</a:t>
            </a:r>
            <a:r>
              <a:rPr lang="en-US" altLang="en-GB"/>
              <a:t> user </a:t>
            </a:r>
            <a:r>
              <a:rPr lang="en-US" altLang="en-GB">
                <a:sym typeface="+mn-ea"/>
              </a:rPr>
              <a:t>u</a:t>
            </a:r>
            <a:r>
              <a:rPr lang="en-US" altLang="en-GB" baseline="-25000">
                <a:sym typeface="+mn-ea"/>
              </a:rPr>
              <a:t>i</a:t>
            </a:r>
            <a:r>
              <a:rPr lang="en-US" altLang="en-GB"/>
              <a:t> and all of his/her job click history </a:t>
            </a:r>
            <a:r>
              <a:rPr lang="en-US" altLang="en-US"/>
              <a:t>can be noted together as</a:t>
            </a:r>
            <a:r>
              <a:rPr lang="en-US" altLang="en-GB"/>
              <a:t>:</a:t>
            </a:r>
            <a:endParaRPr lang="en-US" altLang="en-GB"/>
          </a:p>
          <a:p>
            <a:pPr lvl="1"/>
            <a:r>
              <a:rPr lang="en-US" altLang="en-GB"/>
              <a:t>(u</a:t>
            </a:r>
            <a:r>
              <a:rPr lang="en-US" altLang="en-GB" baseline="-25000"/>
              <a:t>i</a:t>
            </a:r>
            <a:r>
              <a:rPr lang="en-US" altLang="en-GB"/>
              <a:t>, j</a:t>
            </a:r>
            <a:r>
              <a:rPr lang="en-US" altLang="en-GB" baseline="-25000"/>
              <a:t>1</a:t>
            </a:r>
            <a:r>
              <a:rPr lang="en-US" altLang="en-GB"/>
              <a:t>, j</a:t>
            </a:r>
            <a:r>
              <a:rPr lang="en-US" altLang="en-GB" baseline="-25000"/>
              <a:t>2</a:t>
            </a:r>
            <a:r>
              <a:rPr lang="en-US" altLang="en-GB"/>
              <a:t>, j</a:t>
            </a:r>
            <a:r>
              <a:rPr lang="en-US" altLang="en-GB" baseline="-25000"/>
              <a:t>3</a:t>
            </a:r>
            <a:r>
              <a:rPr lang="en-US" altLang="en-GB"/>
              <a:t>,</a:t>
            </a:r>
            <a:r>
              <a:rPr lang="en-US" altLang="en-GB">
                <a:sym typeface="+mn-ea"/>
              </a:rPr>
              <a:t> ..., </a:t>
            </a:r>
            <a:r>
              <a:rPr lang="en-US" altLang="en-US">
                <a:sym typeface="+mn-ea"/>
              </a:rPr>
              <a:t>j</a:t>
            </a:r>
            <a:r>
              <a:rPr lang="en-US" altLang="en-US" baseline="-25000">
                <a:sym typeface="+mn-ea"/>
              </a:rPr>
              <a:t>k</a:t>
            </a:r>
            <a:r>
              <a:rPr lang="en-US" altLang="en-US">
                <a:sym typeface="+mn-ea"/>
              </a:rPr>
              <a:t>, </a:t>
            </a:r>
            <a:r>
              <a:rPr lang="en-US" altLang="en-GB">
                <a:sym typeface="+mn-ea"/>
              </a:rPr>
              <a:t>...,</a:t>
            </a:r>
            <a:r>
              <a:rPr lang="en-US" altLang="en-GB"/>
              <a:t> j</a:t>
            </a:r>
            <a:r>
              <a:rPr lang="en-US" altLang="en-GB" baseline="-25000"/>
              <a:t>n</a:t>
            </a:r>
            <a:r>
              <a:rPr lang="en-US" altLang="en-GB"/>
              <a:t>)</a:t>
            </a:r>
            <a:endParaRPr lang="en-US" altLang="en-GB"/>
          </a:p>
          <a:p>
            <a:pPr lvl="1"/>
            <a:r>
              <a:rPr lang="en-US" altLang="en-US"/>
              <a:t>The</a:t>
            </a:r>
            <a:r>
              <a:rPr lang="en-US" altLang="en-GB"/>
              <a:t> job click history </a:t>
            </a:r>
            <a:r>
              <a:rPr lang="en-US" altLang="en-US"/>
              <a:t>(</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GB">
                <a:sym typeface="+mn-ea"/>
              </a:rPr>
              <a:t>, ..., </a:t>
            </a:r>
            <a:r>
              <a:rPr lang="en-US" altLang="en-US">
                <a:sym typeface="+mn-ea"/>
              </a:rPr>
              <a:t>j</a:t>
            </a:r>
            <a:r>
              <a:rPr lang="en-US" altLang="en-US" baseline="-25000">
                <a:sym typeface="+mn-ea"/>
              </a:rPr>
              <a:t>k</a:t>
            </a:r>
            <a:r>
              <a:rPr lang="en-US" altLang="en-US">
                <a:sym typeface="+mn-ea"/>
              </a:rPr>
              <a:t>, </a:t>
            </a:r>
            <a:r>
              <a:rPr lang="en-US" altLang="en-GB">
                <a:sym typeface="+mn-ea"/>
              </a:rPr>
              <a:t>..., j</a:t>
            </a:r>
            <a:r>
              <a:rPr lang="en-US" altLang="en-GB" baseline="-25000">
                <a:sym typeface="+mn-ea"/>
              </a:rPr>
              <a:t>n</a:t>
            </a:r>
            <a:r>
              <a:rPr lang="en-US" altLang="en-US"/>
              <a:t>)</a:t>
            </a:r>
            <a:r>
              <a:rPr lang="en-US" altLang="en-GB"/>
              <a:t> can be </a:t>
            </a:r>
            <a:r>
              <a:rPr lang="en-US" altLang="en-US"/>
              <a:t>formulated as</a:t>
            </a:r>
            <a:r>
              <a:rPr lang="en-US" altLang="en-GB"/>
              <a:t> a sequence or </a:t>
            </a:r>
            <a:r>
              <a:rPr lang="en-US" altLang="en-US"/>
              <a:t>a </a:t>
            </a:r>
            <a:r>
              <a:rPr lang="en-US" altLang="en-GB"/>
              <a:t>set. </a:t>
            </a:r>
            <a:endParaRPr lang="en-US" altLang="en-GB"/>
          </a:p>
          <a:p>
            <a:pPr lvl="0"/>
            <a:r>
              <a:rPr lang="en-US" altLang="en-US"/>
              <a:t>Item profile: for a given </a:t>
            </a:r>
            <a:r>
              <a:rPr lang="en-US" altLang="en-US">
                <a:sym typeface="+mn-ea"/>
              </a:rPr>
              <a:t>item</a:t>
            </a:r>
            <a:r>
              <a:rPr lang="en-US" altLang="en-GB">
                <a:sym typeface="+mn-ea"/>
              </a:rPr>
              <a:t> </a:t>
            </a:r>
            <a:r>
              <a:rPr lang="en-US" altLang="en-US">
                <a:sym typeface="+mn-ea"/>
              </a:rPr>
              <a:t>j</a:t>
            </a:r>
            <a:r>
              <a:rPr lang="en-US" altLang="en-US" baseline="-25000">
                <a:sym typeface="+mn-ea"/>
              </a:rPr>
              <a:t>k</a:t>
            </a:r>
            <a:r>
              <a:rPr lang="en-US" altLang="en-US">
                <a:sym typeface="+mn-ea"/>
              </a:rPr>
              <a:t>, </a:t>
            </a:r>
            <a:r>
              <a:rPr lang="en-US" altLang="en-US"/>
              <a:t>the </a:t>
            </a:r>
            <a:r>
              <a:rPr lang="en-US" altLang="en-US">
                <a:sym typeface="+mn-ea"/>
              </a:rPr>
              <a:t>title, abstract, job ID, and all of its metadata information constitute the job profile of item</a:t>
            </a:r>
            <a:r>
              <a:rPr lang="en-US" altLang="en-GB">
                <a:sym typeface="+mn-ea"/>
              </a:rPr>
              <a:t> </a:t>
            </a:r>
            <a:r>
              <a:rPr lang="en-US" altLang="en-US">
                <a:sym typeface="+mn-ea"/>
              </a:rPr>
              <a:t>j</a:t>
            </a:r>
            <a:r>
              <a:rPr lang="en-US" altLang="en-US" baseline="-25000">
                <a:sym typeface="+mn-ea"/>
              </a:rPr>
              <a:t>k</a:t>
            </a:r>
            <a:r>
              <a:rPr lang="en-US" altLang="en-US">
                <a:sym typeface="+mn-ea"/>
              </a:rPr>
              <a:t>. Since the task objective is to prediction click prediction, the job content text is therefore not considered. The metadata columns included are location, classification, sub classification, work type, etc.</a:t>
            </a:r>
            <a:endParaRPr lang="en-US" altLang="en-US"/>
          </a:p>
          <a:p>
            <a:pPr lvl="0"/>
            <a:r>
              <a:rPr lang="en-US" altLang="en-US"/>
              <a:t>To </a:t>
            </a:r>
            <a:r>
              <a:rPr lang="en-US" altLang="en-US">
                <a:sym typeface="+mn-ea"/>
              </a:rPr>
              <a:t>formulate the recommendation task for job click prediction, for a user </a:t>
            </a:r>
            <a:r>
              <a:rPr lang="en-US" altLang="en-GB">
                <a:sym typeface="+mn-ea"/>
              </a:rPr>
              <a:t>u</a:t>
            </a:r>
            <a:r>
              <a:rPr lang="en-US" altLang="en-GB" baseline="-25000">
                <a:sym typeface="+mn-ea"/>
              </a:rPr>
              <a:t>i </a:t>
            </a:r>
            <a:r>
              <a:rPr lang="en-US" altLang="en-US">
                <a:sym typeface="+mn-ea"/>
              </a:rPr>
              <a:t>, w</a:t>
            </a:r>
            <a:r>
              <a:rPr lang="en-US" altLang="en-GB"/>
              <a:t>e </a:t>
            </a:r>
            <a:r>
              <a:rPr lang="en-US" altLang="en-US"/>
              <a:t>consider the most recent clicked</a:t>
            </a:r>
            <a:r>
              <a:rPr lang="en-US" altLang="en-GB"/>
              <a:t> job </a:t>
            </a:r>
            <a:r>
              <a:rPr lang="en-US" altLang="en-GB">
                <a:sym typeface="+mn-ea"/>
              </a:rPr>
              <a:t>j</a:t>
            </a:r>
            <a:r>
              <a:rPr lang="en-US" altLang="en-US" baseline="-25000">
                <a:sym typeface="+mn-ea"/>
              </a:rPr>
              <a:t>n</a:t>
            </a:r>
            <a:r>
              <a:rPr lang="en-US" altLang="en-GB"/>
              <a:t> </a:t>
            </a:r>
            <a:r>
              <a:rPr lang="en-US" altLang="en-US"/>
              <a:t>as the targeted job to be predicted, and we use user </a:t>
            </a:r>
            <a:r>
              <a:rPr lang="en-US" altLang="en-GB"/>
              <a:t>u</a:t>
            </a:r>
            <a:r>
              <a:rPr lang="en-US" altLang="en-GB" baseline="-25000"/>
              <a:t>i</a:t>
            </a:r>
            <a:r>
              <a:rPr lang="en-US" altLang="en-GB"/>
              <a:t>’s </a:t>
            </a:r>
            <a:r>
              <a:rPr lang="en-US" altLang="en-US"/>
              <a:t>information and his/her</a:t>
            </a:r>
            <a:r>
              <a:rPr lang="en-US" altLang="en-GB"/>
              <a:t> click sequence </a:t>
            </a:r>
            <a:r>
              <a:rPr lang="en-US" altLang="en-GB">
                <a:sym typeface="+mn-ea"/>
              </a:rPr>
              <a:t>(j</a:t>
            </a:r>
            <a:r>
              <a:rPr lang="en-US" altLang="en-GB" baseline="-25000">
                <a:sym typeface="+mn-ea"/>
              </a:rPr>
              <a:t>1</a:t>
            </a:r>
            <a:r>
              <a:rPr lang="en-US" altLang="en-GB">
                <a:sym typeface="+mn-ea"/>
              </a:rPr>
              <a:t>, j</a:t>
            </a:r>
            <a:r>
              <a:rPr lang="en-US" altLang="en-US" baseline="-25000">
                <a:sym typeface="+mn-ea"/>
              </a:rPr>
              <a:t>2</a:t>
            </a:r>
            <a:r>
              <a:rPr lang="en-US" altLang="en-GB">
                <a:sym typeface="+mn-ea"/>
              </a:rPr>
              <a:t>, ..., j</a:t>
            </a:r>
            <a:r>
              <a:rPr lang="en-US" altLang="en-GB" baseline="-25000">
                <a:sym typeface="+mn-ea"/>
              </a:rPr>
              <a:t>n</a:t>
            </a:r>
            <a:r>
              <a:rPr lang="en-US" altLang="en-US" baseline="-25000">
                <a:sym typeface="+mn-ea"/>
              </a:rPr>
              <a:t>-1</a:t>
            </a:r>
            <a:r>
              <a:rPr lang="en-US" altLang="en-GB">
                <a:sym typeface="+mn-ea"/>
              </a:rPr>
              <a:t>) </a:t>
            </a:r>
            <a:r>
              <a:rPr lang="en-US" altLang="en-US">
                <a:sym typeface="+mn-ea"/>
              </a:rPr>
              <a:t>as the user profile</a:t>
            </a:r>
            <a:r>
              <a:rPr lang="en-US" altLang="en-GB"/>
              <a:t>. </a:t>
            </a:r>
            <a:r>
              <a:rPr lang="en-US" altLang="en-US"/>
              <a:t>The objective of the recommendation task is to</a:t>
            </a:r>
            <a:r>
              <a:rPr lang="en-US" altLang="en-GB"/>
              <a:t> predict </a:t>
            </a:r>
            <a:r>
              <a:rPr lang="en-US" altLang="en-US"/>
              <a:t>the</a:t>
            </a:r>
            <a:r>
              <a:rPr lang="en-US" altLang="en-GB"/>
              <a:t> </a:t>
            </a:r>
            <a:r>
              <a:rPr lang="en-US" altLang="en-GB">
                <a:sym typeface="+mn-ea"/>
              </a:rPr>
              <a:t>job j</a:t>
            </a:r>
            <a:r>
              <a:rPr lang="en-US" altLang="en-US" baseline="-25000">
                <a:sym typeface="+mn-ea"/>
              </a:rPr>
              <a:t>n</a:t>
            </a:r>
            <a:r>
              <a:rPr lang="en-US" altLang="en-GB">
                <a:sym typeface="+mn-ea"/>
              </a:rPr>
              <a:t> </a:t>
            </a:r>
            <a:r>
              <a:rPr lang="en-US" altLang="en-US">
                <a:sym typeface="+mn-ea"/>
              </a:rPr>
              <a:t>based on </a:t>
            </a:r>
            <a:r>
              <a:rPr lang="en-US" altLang="en-GB">
                <a:sym typeface="+mn-ea"/>
              </a:rPr>
              <a:t>u</a:t>
            </a:r>
            <a:r>
              <a:rPr lang="en-US" altLang="en-GB" baseline="-25000">
                <a:sym typeface="+mn-ea"/>
              </a:rPr>
              <a:t>i</a:t>
            </a:r>
            <a:r>
              <a:rPr lang="en-US" altLang="en-US">
                <a:sym typeface="+mn-ea"/>
              </a:rPr>
              <a:t>’s user profile.</a:t>
            </a:r>
            <a:endParaRPr lang="en-US" altLang="en-GB"/>
          </a:p>
          <a:p>
            <a:pPr lvl="1"/>
            <a:r>
              <a:rPr lang="en-US" altLang="en-GB">
                <a:sym typeface="+mn-ea"/>
              </a:rPr>
              <a:t>(u</a:t>
            </a:r>
            <a:r>
              <a:rPr lang="en-US" altLang="en-GB" baseline="-25000">
                <a:sym typeface="+mn-ea"/>
              </a:rPr>
              <a:t>i</a:t>
            </a:r>
            <a:r>
              <a:rPr lang="en-US" altLang="en-GB">
                <a:sym typeface="+mn-ea"/>
              </a:rPr>
              <a:t>, j</a:t>
            </a:r>
            <a:r>
              <a:rPr lang="en-US" altLang="en-GB" baseline="-25000">
                <a:sym typeface="+mn-ea"/>
              </a:rPr>
              <a:t>1</a:t>
            </a:r>
            <a:r>
              <a:rPr lang="en-US" altLang="en-GB">
                <a:sym typeface="+mn-ea"/>
              </a:rPr>
              <a:t>, j</a:t>
            </a:r>
            <a:r>
              <a:rPr lang="en-US" altLang="en-US" baseline="-25000">
                <a:sym typeface="+mn-ea"/>
              </a:rPr>
              <a:t>2</a:t>
            </a:r>
            <a:r>
              <a:rPr lang="en-US" altLang="en-GB">
                <a:sym typeface="+mn-ea"/>
              </a:rPr>
              <a:t>, ..., j</a:t>
            </a:r>
            <a:r>
              <a:rPr lang="en-US" altLang="en-GB" baseline="-25000">
                <a:sym typeface="+mn-ea"/>
              </a:rPr>
              <a:t>n</a:t>
            </a:r>
            <a:r>
              <a:rPr lang="en-US" altLang="en-US" baseline="-25000">
                <a:sym typeface="+mn-ea"/>
              </a:rPr>
              <a:t>-1</a:t>
            </a:r>
            <a:r>
              <a:rPr lang="en-US" altLang="en-GB">
                <a:sym typeface="+mn-ea"/>
              </a:rPr>
              <a:t>)</a:t>
            </a:r>
            <a:r>
              <a:rPr lang="en-US" altLang="en-US">
                <a:sym typeface="+mn-ea"/>
              </a:rPr>
              <a:t>	----&gt;	</a:t>
            </a:r>
            <a:r>
              <a:rPr lang="en-US" altLang="en-GB">
                <a:sym typeface="+mn-ea"/>
              </a:rPr>
              <a:t>j</a:t>
            </a:r>
            <a:r>
              <a:rPr lang="en-US" altLang="en-US" baseline="-25000">
                <a:sym typeface="+mn-ea"/>
              </a:rPr>
              <a:t>n</a:t>
            </a:r>
            <a:endParaRPr lang="en-US" altLang="en-US" baseline="-25000">
              <a:sym typeface="+mn-ea"/>
            </a:endParaRPr>
          </a:p>
          <a:p>
            <a:pPr lvl="1"/>
            <a:endParaRPr lang="en-US" altLang="en-GB"/>
          </a:p>
          <a:p>
            <a:pPr lvl="0"/>
            <a:endParaRPr lang="en-US" alt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sym typeface="+mn-ea"/>
              </a:rPr>
              <a:t>M</a:t>
            </a:r>
            <a:r>
              <a:rPr lang="en-US" altLang="en-GB" sz="4000">
                <a:sym typeface="+mn-ea"/>
              </a:rPr>
              <a:t>odel </a:t>
            </a:r>
            <a:r>
              <a:rPr lang="en-US" altLang="en-US" sz="4000">
                <a:sym typeface="+mn-ea"/>
              </a:rPr>
              <a:t>A</a:t>
            </a:r>
            <a:r>
              <a:rPr lang="en-US" altLang="en-GB" sz="4000">
                <a:sym typeface="+mn-ea"/>
              </a:rPr>
              <a:t>rchitecture</a:t>
            </a:r>
            <a:r>
              <a:rPr lang="en-US" altLang="en-US" sz="4000">
                <a:sym typeface="+mn-ea"/>
              </a:rPr>
              <a:t>: Dual</a:t>
            </a:r>
            <a:r>
              <a:rPr lang="en-US" altLang="en-GB" sz="4000">
                <a:sym typeface="+mn-ea"/>
              </a:rPr>
              <a:t>-Encoder </a:t>
            </a:r>
            <a:r>
              <a:rPr lang="en-US" altLang="en-US" sz="4000">
                <a:sym typeface="+mn-ea"/>
              </a:rPr>
              <a:t>Interest Network</a:t>
            </a:r>
            <a:endParaRPr lang="en-GB" altLang="en-US" sz="4000"/>
          </a:p>
        </p:txBody>
      </p:sp>
      <p:sp>
        <p:nvSpPr>
          <p:cNvPr id="3" name="Content Placeholder 2"/>
          <p:cNvSpPr>
            <a:spLocks noGrp="1"/>
          </p:cNvSpPr>
          <p:nvPr>
            <p:ph idx="1"/>
          </p:nvPr>
        </p:nvSpPr>
        <p:spPr/>
        <p:txBody>
          <a:bodyPr>
            <a:normAutofit lnSpcReduction="10000"/>
          </a:bodyPr>
          <a:p>
            <a:pPr lvl="0"/>
            <a:endParaRPr lang="en-US" altLang="en-GB"/>
          </a:p>
          <a:p>
            <a:endParaRPr lang="en-GB" altLang="en-US"/>
          </a:p>
        </p:txBody>
      </p:sp>
      <p:sp>
        <p:nvSpPr>
          <p:cNvPr id="4" name="Content Placeholder 2"/>
          <p:cNvSpPr>
            <a:spLocks noGrp="1"/>
          </p:cNvSpPr>
          <p:nvPr/>
        </p:nvSpPr>
        <p:spPr>
          <a:xfrm>
            <a:off x="774700" y="1952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en-US"/>
              <a:t>Model Details</a:t>
            </a:r>
            <a:endParaRPr lang="en-US" altLang="en-US"/>
          </a:p>
          <a:p>
            <a:pPr lvl="0"/>
            <a:r>
              <a:rPr>
                <a:sym typeface="+mn-ea"/>
              </a:rPr>
              <a:t>Model Architecture</a:t>
            </a:r>
            <a:endParaRPr>
              <a:sym typeface="+mn-ea"/>
            </a:endParaRPr>
          </a:p>
          <a:p>
            <a:pPr lvl="1">
              <a:buFont typeface="Wingdings" panose="05000000000000000000" charset="0"/>
              <a:buChar char=""/>
            </a:pPr>
            <a:r>
              <a:rPr lang="en-US" altLang="en-US">
                <a:sym typeface="+mn-ea"/>
              </a:rPr>
              <a:t>Model </a:t>
            </a:r>
            <a:r>
              <a:rPr lang="" altLang="en-US">
                <a:sym typeface="+mn-ea"/>
              </a:rPr>
              <a:t>c</a:t>
            </a:r>
            <a:r>
              <a:rPr lang="en-US" altLang="en-US">
                <a:sym typeface="+mn-ea"/>
              </a:rPr>
              <a:t>ode: </a:t>
            </a:r>
            <a:r>
              <a:rPr lang="en-US" altLang="en-US" i="1" u="sng">
                <a:sym typeface="+mn-ea"/>
              </a:rPr>
              <a:t>ip-dual-encoder-interest-network/model_ddp_trainer/model.py</a:t>
            </a:r>
            <a:endParaRPr lang="en-US" altLang="en-US" i="1" u="sng"/>
          </a:p>
          <a:p>
            <a:pPr lvl="0"/>
            <a:r>
              <a:rPr lang="en-US" altLang="en-US">
                <a:sym typeface="+mn-ea"/>
              </a:rPr>
              <a:t>D</a:t>
            </a:r>
            <a:r>
              <a:rPr lang="en-US" altLang="en-GB">
                <a:sym typeface="+mn-ea"/>
              </a:rPr>
              <a:t>ata </a:t>
            </a:r>
            <a:r>
              <a:rPr lang="en-US" altLang="en-US">
                <a:sym typeface="+mn-ea"/>
              </a:rPr>
              <a:t>Input</a:t>
            </a:r>
            <a:endParaRPr lang="en-US" altLang="en-US"/>
          </a:p>
          <a:p>
            <a:pPr lvl="0"/>
            <a:r>
              <a:rPr lang="" altLang="en-US">
                <a:sym typeface="+mn-ea"/>
              </a:rPr>
              <a:t>Training </a:t>
            </a:r>
            <a:endParaRPr lang="" altLang="en-US">
              <a:sym typeface="+mn-ea"/>
            </a:endParaRPr>
          </a:p>
          <a:p>
            <a:pPr lvl="1">
              <a:buFont typeface="Wingdings" panose="05000000000000000000" charset="0"/>
              <a:buChar char=""/>
            </a:pPr>
            <a:r>
              <a:rPr lang="" altLang="en-US">
                <a:sym typeface="+mn-ea"/>
              </a:rPr>
              <a:t>Trained in DDP mode</a:t>
            </a:r>
            <a:endParaRPr lang="" altLang="en-US">
              <a:sym typeface="+mn-ea"/>
            </a:endParaRPr>
          </a:p>
          <a:p>
            <a:pPr lvl="1">
              <a:buFont typeface="Wingdings" panose="05000000000000000000" charset="0"/>
              <a:buChar char=""/>
            </a:pPr>
            <a:r>
              <a:rPr lang="" altLang="en-US">
                <a:sym typeface="+mn-ea"/>
              </a:rPr>
              <a:t>Training code: </a:t>
            </a:r>
            <a:r>
              <a:rPr lang="en-US" altLang="en-US" i="1" u="sng">
                <a:sym typeface="+mn-ea"/>
              </a:rPr>
              <a:t>ip-dual-encoder-interest-network/model_ddp_trainer/ddp_trainer.py</a:t>
            </a:r>
            <a:endParaRPr lang="" altLang="en-US">
              <a:sym typeface="+mn-ea"/>
            </a:endParaRPr>
          </a:p>
          <a:p>
            <a:pPr lvl="0"/>
            <a:endParaRPr lang="" altLang="en-US" i="1" u="sng">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Model </a:t>
            </a:r>
            <a:r>
              <a:rPr lang="en-US" altLang="en-US"/>
              <a:t>D</a:t>
            </a:r>
            <a:r>
              <a:rPr lang="en-US" altLang="en-GB"/>
              <a:t>etails</a:t>
            </a:r>
            <a:endParaRPr lang="en-US" altLang="en-GB"/>
          </a:p>
        </p:txBody>
      </p:sp>
      <p:sp>
        <p:nvSpPr>
          <p:cNvPr id="3" name="Content Placeholder 2"/>
          <p:cNvSpPr>
            <a:spLocks noGrp="1"/>
          </p:cNvSpPr>
          <p:nvPr>
            <p:ph idx="1"/>
          </p:nvPr>
        </p:nvSpPr>
        <p:spPr/>
        <p:txBody>
          <a:bodyPr/>
          <a:p>
            <a:pPr lvl="0"/>
            <a:r>
              <a:rPr lang="en-US" altLang="en-US">
                <a:sym typeface="+mn-ea"/>
              </a:rPr>
              <a:t>User Encoder:</a:t>
            </a:r>
            <a:r>
              <a:rPr lang="en-US" altLang="en-GB">
                <a:sym typeface="+mn-ea"/>
              </a:rPr>
              <a:t> </a:t>
            </a:r>
            <a:r>
              <a:rPr lang="en-US" altLang="en-US">
                <a:sym typeface="+mn-ea"/>
              </a:rPr>
              <a:t>A</a:t>
            </a:r>
            <a:r>
              <a:rPr lang="en-US" altLang="en-GB">
                <a:sym typeface="+mn-ea"/>
              </a:rPr>
              <a:t> user u</a:t>
            </a:r>
            <a:r>
              <a:rPr lang="en-US" altLang="en-GB" baseline="-25000">
                <a:sym typeface="+mn-ea"/>
              </a:rPr>
              <a:t>i</a:t>
            </a:r>
            <a:r>
              <a:rPr lang="en-US" altLang="en-GB">
                <a:sym typeface="+mn-ea"/>
              </a:rPr>
              <a:t> and his/her job click history </a:t>
            </a:r>
            <a:r>
              <a:rPr lang="en-US" altLang="en-US">
                <a:sym typeface="+mn-ea"/>
              </a:rPr>
              <a:t>together are modeled </a:t>
            </a:r>
            <a:r>
              <a:rPr lang="en-US" altLang="en-GB">
                <a:sym typeface="+mn-ea"/>
              </a:rPr>
              <a:t>with a Transformer encoder, without </a:t>
            </a:r>
            <a:r>
              <a:rPr lang="en-US" altLang="en-US">
                <a:sym typeface="+mn-ea"/>
              </a:rPr>
              <a:t>(/with)</a:t>
            </a:r>
            <a:r>
              <a:rPr lang="en-US" altLang="en-GB">
                <a:sym typeface="+mn-ea"/>
              </a:rPr>
              <a:t> the positional encoding layers.</a:t>
            </a:r>
            <a:endParaRPr lang="en-US" altLang="en-GB">
              <a:sym typeface="+mn-ea"/>
            </a:endParaRPr>
          </a:p>
          <a:p>
            <a:pPr lvl="0"/>
            <a:r>
              <a:rPr lang="en-US" altLang="en-US">
                <a:sym typeface="+mn-ea"/>
              </a:rPr>
              <a:t>Item Encoder: </a:t>
            </a:r>
            <a:r>
              <a:rPr lang="en-US" altLang="en-GB">
                <a:sym typeface="+mn-ea"/>
              </a:rPr>
              <a:t>In order to represent a single job j</a:t>
            </a:r>
            <a:r>
              <a:rPr lang="en-US" altLang="en-GB" baseline="-25000">
                <a:sym typeface="+mn-ea"/>
              </a:rPr>
              <a:t>2</a:t>
            </a:r>
            <a:r>
              <a:rPr lang="en-US" altLang="en-GB">
                <a:sym typeface="+mn-ea"/>
              </a:rPr>
              <a:t>, we can </a:t>
            </a:r>
            <a:r>
              <a:rPr lang="en-US" altLang="en-US">
                <a:sym typeface="+mn-ea"/>
              </a:rPr>
              <a:t>use </a:t>
            </a:r>
            <a:r>
              <a:rPr lang="en-US" altLang="en-GB">
                <a:sym typeface="+mn-ea"/>
              </a:rPr>
              <a:t>the text content of the jobs </a:t>
            </a:r>
            <a:r>
              <a:rPr lang="en-US" altLang="en-US">
                <a:sym typeface="+mn-ea"/>
              </a:rPr>
              <a:t>(title, abstract, etc.)</a:t>
            </a:r>
            <a:r>
              <a:rPr lang="en-US" altLang="en-GB">
                <a:sym typeface="+mn-ea"/>
              </a:rPr>
              <a:t> and pass </a:t>
            </a:r>
            <a:r>
              <a:rPr lang="en-US" altLang="en-US">
                <a:sym typeface="+mn-ea"/>
              </a:rPr>
              <a:t>it </a:t>
            </a:r>
            <a:r>
              <a:rPr lang="en-US" altLang="en-GB">
                <a:sym typeface="+mn-ea"/>
              </a:rPr>
              <a:t>through a </a:t>
            </a:r>
            <a:r>
              <a:rPr lang="en-US" altLang="en-US">
                <a:sym typeface="+mn-ea"/>
              </a:rPr>
              <a:t>pre-trained</a:t>
            </a:r>
            <a:r>
              <a:rPr lang="en-US" altLang="en-GB">
                <a:sym typeface="+mn-ea"/>
              </a:rPr>
              <a:t> BERT encoder. </a:t>
            </a:r>
            <a:r>
              <a:rPr lang="en-US" altLang="en-US">
                <a:sym typeface="+mn-ea"/>
              </a:rPr>
              <a:t>T</a:t>
            </a:r>
            <a:r>
              <a:rPr lang="en-US" altLang="en-GB">
                <a:sym typeface="+mn-ea"/>
              </a:rPr>
              <a:t>he first token [CLS]’s last hidden state vector is used assuming it captures the entire </a:t>
            </a:r>
            <a:r>
              <a:rPr lang="en-US" altLang="en-US">
                <a:sym typeface="+mn-ea"/>
              </a:rPr>
              <a:t>text </a:t>
            </a:r>
            <a:r>
              <a:rPr lang="en-US" altLang="en-GB">
                <a:sym typeface="+mn-ea"/>
              </a:rPr>
              <a:t>context. Following this, we compute the inner product of the first token (u</a:t>
            </a:r>
            <a:r>
              <a:rPr lang="en-US" altLang="en-GB" baseline="-25000">
                <a:sym typeface="+mn-ea"/>
              </a:rPr>
              <a:t>i</a:t>
            </a:r>
            <a:r>
              <a:rPr lang="en-US" altLang="en-GB">
                <a:sym typeface="+mn-ea"/>
              </a:rPr>
              <a:t>) of user encoder and the first token (j</a:t>
            </a:r>
            <a:r>
              <a:rPr lang="en-US" altLang="en-GB" baseline="-25000">
                <a:sym typeface="+mn-ea"/>
              </a:rPr>
              <a:t>2</a:t>
            </a:r>
            <a:r>
              <a:rPr lang="en-US" altLang="en-GB">
                <a:sym typeface="+mn-ea"/>
              </a:rPr>
              <a:t>) of job encoder for prediction. This will be aligned to factorisation </a:t>
            </a:r>
            <a:r>
              <a:rPr lang="en-US" altLang="en-US">
                <a:sym typeface="+mn-ea"/>
              </a:rPr>
              <a:t>models</a:t>
            </a:r>
            <a:r>
              <a:rPr lang="en-US" altLang="en-GB">
                <a:sym typeface="+mn-ea"/>
              </a:rPr>
              <a:t>.</a:t>
            </a:r>
            <a:endParaRPr lang="en-US" altLang="en-GB">
              <a:sym typeface="+mn-ea"/>
            </a:endParaRPr>
          </a:p>
          <a:p>
            <a:pPr lvl="0"/>
            <a:r>
              <a:rPr lang="en-US" altLang="en-US">
                <a:sym typeface="+mn-ea"/>
              </a:rPr>
              <a:t>User-Item Interaction: T</a:t>
            </a:r>
            <a:r>
              <a:rPr lang="en-US" altLang="en-GB">
                <a:sym typeface="+mn-ea"/>
              </a:rPr>
              <a:t>he interaction between u</a:t>
            </a:r>
            <a:r>
              <a:rPr lang="en-US" altLang="en-GB" baseline="-25000">
                <a:sym typeface="+mn-ea"/>
              </a:rPr>
              <a:t>i </a:t>
            </a:r>
            <a:r>
              <a:rPr lang="en-US" altLang="en-GB">
                <a:sym typeface="+mn-ea"/>
              </a:rPr>
              <a:t>and j</a:t>
            </a:r>
            <a:r>
              <a:rPr lang="en-US" altLang="en-GB" baseline="-25000">
                <a:sym typeface="+mn-ea"/>
              </a:rPr>
              <a:t>2</a:t>
            </a:r>
            <a:r>
              <a:rPr lang="en-US" altLang="en-GB">
                <a:sym typeface="+mn-ea"/>
              </a:rPr>
              <a:t> can be modeled with </a:t>
            </a:r>
            <a:r>
              <a:rPr lang="en-US" altLang="en-US">
                <a:sym typeface="+mn-ea"/>
              </a:rPr>
              <a:t>an inner product layer and fully connected layers</a:t>
            </a:r>
            <a:r>
              <a:rPr lang="en-US" altLang="en-GB">
                <a:sym typeface="+mn-ea"/>
              </a:rPr>
              <a:t>.</a:t>
            </a:r>
            <a:endParaRPr lang="en-US" altLang="en-GB"/>
          </a:p>
          <a:p>
            <a:pPr lvl="0"/>
            <a:r>
              <a:rPr lang="en-US" altLang="en-GB">
                <a:sym typeface="+mn-ea"/>
              </a:rPr>
              <a:t>We </a:t>
            </a:r>
            <a:r>
              <a:rPr lang="en-US" altLang="en-US">
                <a:sym typeface="+mn-ea"/>
              </a:rPr>
              <a:t>a</a:t>
            </a:r>
            <a:r>
              <a:rPr lang="en-US" altLang="en-GB">
                <a:sym typeface="+mn-ea"/>
              </a:rPr>
              <a:t>lso add</a:t>
            </a:r>
            <a:r>
              <a:rPr lang="en-US" altLang="en-US">
                <a:sym typeface="+mn-ea"/>
              </a:rPr>
              <a:t>ed</a:t>
            </a:r>
            <a:r>
              <a:rPr lang="en-US" altLang="en-GB">
                <a:sym typeface="+mn-ea"/>
              </a:rPr>
              <a:t> other features (e.g., locations, categories) in the computation </a:t>
            </a:r>
            <a:r>
              <a:rPr lang="en-US" altLang="en-US">
                <a:sym typeface="+mn-ea"/>
              </a:rPr>
              <a:t>to enhance the expressiveness of the embeddings and the interactions</a:t>
            </a:r>
            <a:r>
              <a:rPr lang="en-US" altLang="en-GB">
                <a:sym typeface="+mn-ea"/>
              </a:rPr>
              <a:t>.</a:t>
            </a:r>
            <a:endParaRPr lang="en-US" altLang="en-GB">
              <a:sym typeface="+mn-ea"/>
            </a:endParaRPr>
          </a:p>
          <a:p>
            <a:pPr lvl="0"/>
            <a:r>
              <a:rPr lang="en-US" altLang="en-US">
                <a:sym typeface="+mn-ea"/>
              </a:rPr>
              <a:t>Loss function: Binary Cross-Entropy loss</a:t>
            </a:r>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p:txBody>
          <a:bodyPr/>
          <a:p>
            <a:r>
              <a:rPr lang="en-US" altLang="en-GB"/>
              <a:t>Pre-trained BERT models</a:t>
            </a:r>
            <a:endParaRPr lang="en-US" altLang="en-GB"/>
          </a:p>
          <a:p>
            <a:endParaRPr lang="en-US" altLang="en-GB"/>
          </a:p>
          <a:p>
            <a:pPr lvl="1" fontAlgn="auto">
              <a:spcBef>
                <a:spcPts val="200"/>
              </a:spcBef>
            </a:pPr>
            <a:r>
              <a:rPr lang="en-US" altLang="en-GB"/>
              <a:t>bert-base-cased (https://huggingface.co/bert-base-cased)</a:t>
            </a:r>
            <a:endParaRPr lang="en-US" altLang="en-GB"/>
          </a:p>
          <a:p>
            <a:pPr marL="795655" lvl="1" indent="0" fontAlgn="auto">
              <a:spcBef>
                <a:spcPts val="200"/>
              </a:spcBef>
              <a:buNone/>
            </a:pPr>
            <a:endParaRPr lang="en-US" altLang="en-GB"/>
          </a:p>
          <a:p>
            <a:pPr lvl="1" fontAlgn="auto">
              <a:spcBef>
                <a:spcPts val="200"/>
              </a:spcBef>
            </a:pPr>
            <a:r>
              <a:rPr lang="en-US" altLang="en-GB"/>
              <a:t>jjzha/jobbert-base-cased (https://huggingface.co/jjzha/jobbert-base-cased)</a:t>
            </a:r>
            <a:br>
              <a:rPr lang="en-US" altLang="en-GB"/>
            </a:br>
            <a:r>
              <a:rPr lang="en-US" altLang="en-GB" i="1"/>
              <a:t>Zhang, Mike, et al. "SkillSpan: Hard and soft skill extraction from English job postings." arXiv preprint arXiv:2204.12811 (2022).</a:t>
            </a:r>
            <a:endParaRPr lang="en-US" altLang="en-GB"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sz="2400">
                <a:sym typeface="+mn-ea"/>
              </a:rPr>
              <a:t>Overall Model Architecture</a:t>
            </a:r>
            <a:endParaRPr sz="2400">
              <a:sym typeface="+mn-ea"/>
            </a:endParaRPr>
          </a:p>
        </p:txBody>
      </p:sp>
      <p:sp>
        <p:nvSpPr>
          <p:cNvPr id="3" name="Text Placeholder 2"/>
          <p:cNvSpPr/>
          <p:nvPr>
            <p:ph type="body" idx="1"/>
          </p:nvPr>
        </p:nvSpPr>
        <p:spPr/>
        <p:txBody>
          <a:bodyPr/>
          <a:p>
            <a:endParaRPr lang="en-GB" altLang="en-US"/>
          </a:p>
        </p:txBody>
      </p:sp>
      <p:grpSp>
        <p:nvGrpSpPr>
          <p:cNvPr id="5" name="Group 4"/>
          <p:cNvGrpSpPr/>
          <p:nvPr/>
        </p:nvGrpSpPr>
        <p:grpSpPr>
          <a:xfrm>
            <a:off x="3268980" y="1571625"/>
            <a:ext cx="5355590" cy="4516120"/>
            <a:chOff x="2302" y="2736"/>
            <a:chExt cx="8434" cy="7112"/>
          </a:xfrm>
        </p:grpSpPr>
        <p:sp>
          <p:nvSpPr>
            <p:cNvPr id="4" name="Rectangle 3"/>
            <p:cNvSpPr/>
            <p:nvPr/>
          </p:nvSpPr>
          <p:spPr>
            <a:xfrm>
              <a:off x="2302" y="5275"/>
              <a:ext cx="3308" cy="2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t>Transformer Encoder</a:t>
              </a:r>
              <a:endParaRPr lang="en-US" altLang="en-GB"/>
            </a:p>
          </p:txBody>
        </p:sp>
        <p:sp>
          <p:nvSpPr>
            <p:cNvPr id="6" name="Rectangle 5"/>
            <p:cNvSpPr/>
            <p:nvPr/>
          </p:nvSpPr>
          <p:spPr>
            <a:xfrm>
              <a:off x="7197" y="5275"/>
              <a:ext cx="3308" cy="26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sym typeface="+mn-ea"/>
                </a:rPr>
                <a:t>Transformer Encoder</a:t>
              </a:r>
              <a:endParaRPr lang="en-GB" altLang="en-US"/>
            </a:p>
          </p:txBody>
        </p:sp>
        <p:sp>
          <p:nvSpPr>
            <p:cNvPr id="8" name="Text Box 7"/>
            <p:cNvSpPr txBox="1"/>
            <p:nvPr/>
          </p:nvSpPr>
          <p:spPr>
            <a:xfrm>
              <a:off x="7367" y="8832"/>
              <a:ext cx="3369" cy="1016"/>
            </a:xfrm>
            <a:prstGeom prst="rect">
              <a:avLst/>
            </a:prstGeom>
            <a:noFill/>
          </p:spPr>
          <p:txBody>
            <a:bodyPr wrap="square" rtlCol="0">
              <a:spAutoFit/>
            </a:bodyPr>
            <a:p>
              <a:pPr algn="ctr"/>
              <a:r>
                <a:rPr lang="en-US" altLang="en-US">
                  <a:sym typeface="+mn-ea"/>
                </a:rPr>
                <a:t>document+ or document-</a:t>
              </a:r>
              <a:endParaRPr lang="en-US" altLang="en-GB"/>
            </a:p>
          </p:txBody>
        </p:sp>
        <p:sp>
          <p:nvSpPr>
            <p:cNvPr id="9" name="Text Box 8"/>
            <p:cNvSpPr txBox="1"/>
            <p:nvPr/>
          </p:nvSpPr>
          <p:spPr>
            <a:xfrm>
              <a:off x="2302" y="8832"/>
              <a:ext cx="3369" cy="1016"/>
            </a:xfrm>
            <a:prstGeom prst="rect">
              <a:avLst/>
            </a:prstGeom>
            <a:noFill/>
          </p:spPr>
          <p:txBody>
            <a:bodyPr wrap="square" rtlCol="0">
              <a:spAutoFit/>
            </a:bodyPr>
            <a:p>
              <a:pPr algn="ctr"/>
              <a:r>
                <a:rPr lang="en-US" altLang="en-GB">
                  <a:sym typeface="+mn-ea"/>
                </a:rPr>
                <a:t>User click sequence</a:t>
              </a:r>
              <a:endParaRPr lang="en-US" altLang="en-US">
                <a:sym typeface="+mn-ea"/>
              </a:endParaRPr>
            </a:p>
          </p:txBody>
        </p:sp>
        <p:sp>
          <p:nvSpPr>
            <p:cNvPr id="10" name="Round Same Side Corner Rectangle 9"/>
            <p:cNvSpPr/>
            <p:nvPr/>
          </p:nvSpPr>
          <p:spPr>
            <a:xfrm>
              <a:off x="4680" y="4078"/>
              <a:ext cx="3383" cy="80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sym typeface="+mn-ea"/>
                </a:rPr>
                <a:t>interaction layers</a:t>
              </a:r>
              <a:endParaRPr lang="en-US" altLang="en-US">
                <a:sym typeface="+mn-ea"/>
              </a:endParaRPr>
            </a:p>
          </p:txBody>
        </p:sp>
        <p:cxnSp>
          <p:nvCxnSpPr>
            <p:cNvPr id="11" name="Straight Arrow Connector 10"/>
            <p:cNvCxnSpPr>
              <a:stCxn id="4" idx="0"/>
              <a:endCxn id="10" idx="1"/>
            </p:cNvCxnSpPr>
            <p:nvPr/>
          </p:nvCxnSpPr>
          <p:spPr>
            <a:xfrm flipV="1">
              <a:off x="3956" y="4882"/>
              <a:ext cx="2416" cy="39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0"/>
              <a:endCxn id="10" idx="1"/>
            </p:cNvCxnSpPr>
            <p:nvPr/>
          </p:nvCxnSpPr>
          <p:spPr>
            <a:xfrm flipH="1" flipV="1">
              <a:off x="6372" y="4882"/>
              <a:ext cx="2479" cy="39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Oval 15"/>
            <p:cNvSpPr/>
            <p:nvPr/>
          </p:nvSpPr>
          <p:spPr>
            <a:xfrm>
              <a:off x="6006" y="2736"/>
              <a:ext cx="731" cy="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p:cxnSp>
          <p:nvCxnSpPr>
            <p:cNvPr id="19" name="Straight Arrow Connector 18"/>
            <p:cNvCxnSpPr>
              <a:stCxn id="10" idx="3"/>
              <a:endCxn id="16" idx="4"/>
            </p:cNvCxnSpPr>
            <p:nvPr/>
          </p:nvCxnSpPr>
          <p:spPr>
            <a:xfrm flipV="1">
              <a:off x="6372" y="3479"/>
              <a:ext cx="0" cy="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 name="Text Box 6"/>
          <p:cNvSpPr txBox="1"/>
          <p:nvPr/>
        </p:nvSpPr>
        <p:spPr>
          <a:xfrm>
            <a:off x="4950460" y="1203325"/>
            <a:ext cx="1805940" cy="368300"/>
          </a:xfrm>
          <a:prstGeom prst="rect">
            <a:avLst/>
          </a:prstGeom>
          <a:noFill/>
        </p:spPr>
        <p:txBody>
          <a:bodyPr wrap="square" rtlCol="0">
            <a:spAutoFit/>
          </a:bodyPr>
          <a:p>
            <a:r>
              <a:rPr lang="en-US" altLang="en-GB"/>
              <a:t>click prediction</a:t>
            </a:r>
            <a:endParaRPr lang="en-US" alt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44" name="Shape 344"/>
        <p:cNvGrpSpPr/>
        <p:nvPr/>
      </p:nvGrpSpPr>
      <p:grpSpPr>
        <a:xfrm>
          <a:off x="0" y="0"/>
          <a:ext cx="0" cy="0"/>
          <a:chOff x="0" y="0"/>
          <a:chExt cx="0" cy="0"/>
        </a:xfrm>
      </p:grpSpPr>
      <p:grpSp>
        <p:nvGrpSpPr>
          <p:cNvPr id="27" name="Group 26"/>
          <p:cNvGrpSpPr/>
          <p:nvPr/>
        </p:nvGrpSpPr>
        <p:grpSpPr>
          <a:xfrm>
            <a:off x="8788400" y="1262380"/>
            <a:ext cx="3249295" cy="5607685"/>
            <a:chOff x="441" y="2047"/>
            <a:chExt cx="5117" cy="8831"/>
          </a:xfrm>
        </p:grpSpPr>
        <p:sp>
          <p:nvSpPr>
            <p:cNvPr id="68" name="Rounded Rectangle 67"/>
            <p:cNvSpPr/>
            <p:nvPr/>
          </p:nvSpPr>
          <p:spPr>
            <a:xfrm>
              <a:off x="441" y="2047"/>
              <a:ext cx="5117" cy="8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grpSp>
          <p:nvGrpSpPr>
            <p:cNvPr id="45" name="Group 44"/>
            <p:cNvGrpSpPr/>
            <p:nvPr/>
          </p:nvGrpSpPr>
          <p:grpSpPr>
            <a:xfrm>
              <a:off x="1268" y="3221"/>
              <a:ext cx="4020" cy="7415"/>
              <a:chOff x="4455" y="3261"/>
              <a:chExt cx="4020" cy="7415"/>
            </a:xfrm>
          </p:grpSpPr>
          <p:grpSp>
            <p:nvGrpSpPr>
              <p:cNvPr id="41" name="Group 40"/>
              <p:cNvGrpSpPr/>
              <p:nvPr/>
            </p:nvGrpSpPr>
            <p:grpSpPr>
              <a:xfrm>
                <a:off x="4455" y="3261"/>
                <a:ext cx="4020" cy="7415"/>
                <a:chOff x="4463" y="3273"/>
                <a:chExt cx="4020" cy="7415"/>
              </a:xfrm>
            </p:grpSpPr>
            <p:grpSp>
              <p:nvGrpSpPr>
                <p:cNvPr id="346" name="Google Shape;346;p22"/>
                <p:cNvGrpSpPr/>
                <p:nvPr/>
              </p:nvGrpSpPr>
              <p:grpSpPr>
                <a:xfrm>
                  <a:off x="6378" y="7822"/>
                  <a:ext cx="537" cy="542"/>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2400">
                      <a:solidFill>
                        <a:srgbClr val="666666"/>
                      </a:solidFill>
                    </a:endParaRPr>
                  </a:p>
                </p:txBody>
              </p:sp>
            </p:grpSp>
            <p:grpSp>
              <p:nvGrpSpPr>
                <p:cNvPr id="349" name="Google Shape;349;p22"/>
                <p:cNvGrpSpPr/>
                <p:nvPr/>
              </p:nvGrpSpPr>
              <p:grpSpPr>
                <a:xfrm>
                  <a:off x="5337" y="7756"/>
                  <a:ext cx="680" cy="674"/>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2400">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353" name="Google Shape;353;p22"/>
                <p:cNvCxnSpPr>
                  <a:stCxn id="348" idx="2"/>
                  <a:endCxn id="350" idx="6"/>
                </p:cNvCxnSpPr>
                <p:nvPr/>
              </p:nvCxnSpPr>
              <p:spPr>
                <a:xfrm rot="10800000">
                  <a:off x="6016" y="8093"/>
                  <a:ext cx="362" cy="0"/>
                </a:xfrm>
                <a:prstGeom prst="straightConnector1">
                  <a:avLst/>
                </a:prstGeom>
                <a:noFill/>
                <a:ln w="9525" cap="flat" cmpd="sng">
                  <a:solidFill>
                    <a:schemeClr val="dk2"/>
                  </a:solidFill>
                  <a:prstDash val="solid"/>
                  <a:round/>
                  <a:headEnd type="none" w="med" len="med"/>
                  <a:tailEnd type="none" w="med" len="med"/>
                </a:ln>
              </p:spPr>
            </p:cxnSp>
            <p:grpSp>
              <p:nvGrpSpPr>
                <p:cNvPr id="376" name="Google Shape;376;p22"/>
                <p:cNvGrpSpPr/>
                <p:nvPr/>
              </p:nvGrpSpPr>
              <p:grpSpPr>
                <a:xfrm>
                  <a:off x="4463" y="3273"/>
                  <a:ext cx="4020" cy="7415"/>
                  <a:chOff x="2179100" y="1727750"/>
                  <a:chExt cx="1914300" cy="3531262"/>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Input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918503" y="4880712"/>
                    <a:ext cx="672000" cy="37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200">
                        <a:solidFill>
                          <a:srgbClr val="999999"/>
                        </a:solidFill>
                      </a:rPr>
                      <a:t>Inputs</a:t>
                    </a:r>
                    <a:endParaRPr lang="en-GB" sz="1200">
                      <a:solidFill>
                        <a:srgbClr val="999999"/>
                      </a:solidFill>
                    </a:endParaRPr>
                  </a:p>
                </p:txBody>
              </p:sp>
            </p:grpSp>
            <p:cxnSp>
              <p:nvCxnSpPr>
                <p:cNvPr id="394" name="Google Shape;394;p22"/>
                <p:cNvCxnSpPr>
                  <a:stCxn id="348" idx="0"/>
                  <a:endCxn id="378" idx="2"/>
                </p:cNvCxnSpPr>
                <p:nvPr/>
              </p:nvCxnSpPr>
              <p:spPr>
                <a:xfrm rot="10800000" flipH="1">
                  <a:off x="6647" y="6757"/>
                  <a:ext cx="9" cy="1065"/>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6647" y="8364"/>
                  <a:ext cx="0" cy="481"/>
                </a:xfrm>
                <a:prstGeom prst="straightConnector1">
                  <a:avLst/>
                </a:prstGeom>
                <a:noFill/>
                <a:ln w="9525" cap="flat" cmpd="sng">
                  <a:solidFill>
                    <a:schemeClr val="dk2"/>
                  </a:solidFill>
                  <a:prstDash val="solid"/>
                  <a:round/>
                  <a:headEnd type="none" w="med" len="med"/>
                  <a:tailEnd type="triangle" w="med" len="med"/>
                </a:ln>
              </p:spPr>
            </p:cxnSp>
          </p:grpSp>
          <p:cxnSp>
            <p:nvCxnSpPr>
              <p:cNvPr id="398" name="Google Shape;398;p22"/>
              <p:cNvCxnSpPr/>
              <p:nvPr/>
            </p:nvCxnSpPr>
            <p:spPr>
              <a:xfrm rot="5400000" flipH="1">
                <a:off x="5265" y="3458"/>
                <a:ext cx="1160" cy="1591"/>
              </a:xfrm>
              <a:prstGeom prst="bentConnector4">
                <a:avLst>
                  <a:gd name="adj1" fmla="val -32284"/>
                  <a:gd name="adj2" fmla="val 123602"/>
                </a:avLst>
              </a:prstGeom>
              <a:noFill/>
              <a:ln w="9525" cap="flat" cmpd="sng">
                <a:solidFill>
                  <a:schemeClr val="dk2"/>
                </a:solidFill>
                <a:prstDash val="solid"/>
                <a:round/>
                <a:headEnd type="none" w="med" len="med"/>
                <a:tailEnd type="triangle" w="med" len="med"/>
              </a:ln>
            </p:spPr>
          </p:cxnSp>
        </p:grpSp>
        <p:sp>
          <p:nvSpPr>
            <p:cNvPr id="352" name="Google Shape;352;p22"/>
            <p:cNvSpPr txBox="1"/>
            <p:nvPr/>
          </p:nvSpPr>
          <p:spPr>
            <a:xfrm>
              <a:off x="790" y="7659"/>
              <a:ext cx="1493" cy="696"/>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800">
                  <a:solidFill>
                    <a:schemeClr val="dk2"/>
                  </a:solidFill>
                </a:rPr>
                <a:t>Positional </a:t>
              </a:r>
              <a:endParaRPr sz="800">
                <a:solidFill>
                  <a:schemeClr val="dk2"/>
                </a:solidFill>
              </a:endParaRPr>
            </a:p>
            <a:p>
              <a:pPr marL="0" lvl="0" indent="0" algn="ctr" rtl="0">
                <a:spcBef>
                  <a:spcPts val="0"/>
                </a:spcBef>
                <a:spcAft>
                  <a:spcPts val="0"/>
                </a:spcAft>
                <a:buNone/>
              </a:pPr>
              <a:r>
                <a:rPr lang="en-US" altLang="en-GB" sz="800">
                  <a:solidFill>
                    <a:schemeClr val="dk2"/>
                  </a:solidFill>
                </a:rPr>
                <a:t>Embedding</a:t>
              </a:r>
              <a:endParaRPr lang="en-US" altLang="en-GB" sz="800">
                <a:solidFill>
                  <a:schemeClr val="dk2"/>
                </a:solidFill>
              </a:endParaRPr>
            </a:p>
          </p:txBody>
        </p:sp>
        <p:sp>
          <p:nvSpPr>
            <p:cNvPr id="2" name="Google Shape;375;p22"/>
            <p:cNvSpPr txBox="1"/>
            <p:nvPr/>
          </p:nvSpPr>
          <p:spPr>
            <a:xfrm>
              <a:off x="442" y="4987"/>
              <a:ext cx="826" cy="747"/>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r>
                <a:rPr lang="en-US" sz="1465">
                  <a:solidFill>
                    <a:schemeClr val="dk2"/>
                  </a:solidFill>
                </a:rPr>
                <a:t>N</a:t>
              </a:r>
              <a:r>
                <a:rPr lang="en-US" sz="1465">
                  <a:solidFill>
                    <a:schemeClr val="dk2"/>
                  </a:solidFill>
                  <a:latin typeface="Arial" panose="020B0604020202020204" pitchFamily="34" charset="0"/>
                </a:rPr>
                <a:t>×</a:t>
              </a:r>
              <a:endParaRPr lang="en-US" sz="1465">
                <a:solidFill>
                  <a:schemeClr val="dk2"/>
                </a:solidFill>
                <a:latin typeface="Arial" panose="020B0604020202020204" pitchFamily="34" charset="0"/>
              </a:endParaRPr>
            </a:p>
          </p:txBody>
        </p:sp>
        <p:sp>
          <p:nvSpPr>
            <p:cNvPr id="4" name="Text Box 3"/>
            <p:cNvSpPr txBox="1"/>
            <p:nvPr/>
          </p:nvSpPr>
          <p:spPr>
            <a:xfrm>
              <a:off x="1862" y="10250"/>
              <a:ext cx="3007" cy="628"/>
            </a:xfrm>
            <a:prstGeom prst="rect">
              <a:avLst/>
            </a:prstGeom>
            <a:noFill/>
          </p:spPr>
          <p:txBody>
            <a:bodyPr wrap="square" rtlCol="0">
              <a:spAutoFit/>
            </a:bodyPr>
            <a:p>
              <a:r>
                <a:rPr lang="en-US" altLang="en-GB" sz="1000"/>
                <a:t>candidate job token sequence </a:t>
              </a:r>
              <a:r>
                <a:rPr lang="en-US" altLang="en-US" sz="1000"/>
                <a:t>(title and abstract)</a:t>
              </a:r>
              <a:endParaRPr lang="en-US" altLang="en-US" sz="1000"/>
            </a:p>
          </p:txBody>
        </p:sp>
        <p:sp>
          <p:nvSpPr>
            <p:cNvPr id="69" name="Text Box 68"/>
            <p:cNvSpPr txBox="1"/>
            <p:nvPr/>
          </p:nvSpPr>
          <p:spPr>
            <a:xfrm>
              <a:off x="867" y="2047"/>
              <a:ext cx="4270" cy="1016"/>
            </a:xfrm>
            <a:prstGeom prst="rect">
              <a:avLst/>
            </a:prstGeom>
            <a:noFill/>
          </p:spPr>
          <p:txBody>
            <a:bodyPr wrap="square" rtlCol="0">
              <a:spAutoFit/>
            </a:bodyPr>
            <a:p>
              <a:pPr algn="ctr"/>
              <a:r>
                <a:rPr lang="en-US" altLang="en-GB" i="1"/>
                <a:t>BERT encoder </a:t>
              </a:r>
              <a:r>
                <a:rPr lang="en-US" altLang="en-US" i="1"/>
                <a:t>(pretrained &amp; fine tuning)</a:t>
              </a:r>
              <a:endParaRPr lang="en-US" altLang="en-US" i="1"/>
            </a:p>
          </p:txBody>
        </p:sp>
      </p:grpSp>
      <p:cxnSp>
        <p:nvCxnSpPr>
          <p:cNvPr id="34" name="Google Shape;362;p22"/>
          <p:cNvCxnSpPr/>
          <p:nvPr/>
        </p:nvCxnSpPr>
        <p:spPr>
          <a:xfrm>
            <a:off x="8573135" y="711200"/>
            <a:ext cx="0" cy="0"/>
          </a:xfrm>
          <a:prstGeom prst="straightConnector1">
            <a:avLst/>
          </a:prstGeom>
          <a:noFill/>
          <a:ln w="9525" cap="flat" cmpd="sng">
            <a:solidFill>
              <a:schemeClr val="dk2"/>
            </a:solidFill>
            <a:prstDash val="solid"/>
            <a:round/>
            <a:headEnd type="none" w="med" len="med"/>
            <a:tailEnd type="none" w="med" len="med"/>
          </a:ln>
        </p:spPr>
      </p:cxnSp>
      <p:sp>
        <p:nvSpPr>
          <p:cNvPr id="95" name="Google Shape;404;p22"/>
          <p:cNvSpPr/>
          <p:nvPr/>
        </p:nvSpPr>
        <p:spPr>
          <a:xfrm>
            <a:off x="5081270" y="115570"/>
            <a:ext cx="2019935" cy="26162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465">
                <a:solidFill>
                  <a:srgbClr val="666666"/>
                </a:solidFill>
                <a:sym typeface="+mn-ea"/>
              </a:rPr>
              <a:t>Sigmoid</a:t>
            </a:r>
            <a:endParaRPr sz="1465">
              <a:solidFill>
                <a:srgbClr val="666666"/>
              </a:solidFill>
            </a:endParaRPr>
          </a:p>
        </p:txBody>
      </p:sp>
      <p:cxnSp>
        <p:nvCxnSpPr>
          <p:cNvPr id="101" name="Google Shape;406;p22"/>
          <p:cNvCxnSpPr>
            <a:stCxn id="95" idx="2"/>
            <a:endCxn id="95" idx="2"/>
          </p:cNvCxnSpPr>
          <p:nvPr/>
        </p:nvCxnSpPr>
        <p:spPr>
          <a:xfrm>
            <a:off x="6091555" y="377190"/>
            <a:ext cx="0" cy="0"/>
          </a:xfrm>
          <a:prstGeom prst="straightConnector1">
            <a:avLst/>
          </a:prstGeom>
          <a:noFill/>
          <a:ln w="9525" cap="flat" cmpd="sng">
            <a:solidFill>
              <a:schemeClr val="dk2"/>
            </a:solidFill>
            <a:prstDash val="solid"/>
            <a:round/>
            <a:headEnd type="none" w="med" len="med"/>
            <a:tailEnd type="none" w="med" len="med"/>
          </a:ln>
        </p:spPr>
      </p:cxnSp>
      <p:sp>
        <p:nvSpPr>
          <p:cNvPr id="70" name="Rounded Rectangle 69"/>
          <p:cNvSpPr/>
          <p:nvPr/>
        </p:nvSpPr>
        <p:spPr>
          <a:xfrm>
            <a:off x="196850" y="1262380"/>
            <a:ext cx="3218815" cy="54590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11" name="Google Shape;352;p22"/>
          <p:cNvSpPr txBox="1"/>
          <p:nvPr/>
        </p:nvSpPr>
        <p:spPr>
          <a:xfrm>
            <a:off x="5147310" y="5092700"/>
            <a:ext cx="881380" cy="542290"/>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endParaRPr lang="en-US" altLang="en-US" sz="800">
              <a:solidFill>
                <a:srgbClr val="FF0000"/>
              </a:solidFill>
            </a:endParaRPr>
          </a:p>
        </p:txBody>
      </p:sp>
      <p:grpSp>
        <p:nvGrpSpPr>
          <p:cNvPr id="46" name="Group 45"/>
          <p:cNvGrpSpPr/>
          <p:nvPr/>
        </p:nvGrpSpPr>
        <p:grpSpPr>
          <a:xfrm rot="0">
            <a:off x="644525" y="1936750"/>
            <a:ext cx="2552700" cy="4779645"/>
            <a:chOff x="11890" y="3450"/>
            <a:chExt cx="4020" cy="7527"/>
          </a:xfrm>
        </p:grpSpPr>
        <p:grpSp>
          <p:nvGrpSpPr>
            <p:cNvPr id="44" name="Group 43"/>
            <p:cNvGrpSpPr/>
            <p:nvPr/>
          </p:nvGrpSpPr>
          <p:grpSpPr>
            <a:xfrm>
              <a:off x="11890" y="3450"/>
              <a:ext cx="4020" cy="7527"/>
              <a:chOff x="11890" y="3450"/>
              <a:chExt cx="4020" cy="7527"/>
            </a:xfrm>
          </p:grpSpPr>
          <p:grpSp>
            <p:nvGrpSpPr>
              <p:cNvPr id="5" name="Google Shape;346;p22"/>
              <p:cNvGrpSpPr/>
              <p:nvPr/>
            </p:nvGrpSpPr>
            <p:grpSpPr>
              <a:xfrm>
                <a:off x="13805" y="7999"/>
                <a:ext cx="537" cy="542"/>
                <a:chOff x="2372506" y="3438683"/>
                <a:chExt cx="255900" cy="258300"/>
              </a:xfrm>
            </p:grpSpPr>
            <p:pic>
              <p:nvPicPr>
                <p:cNvPr id="6"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7"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2400">
                    <a:solidFill>
                      <a:srgbClr val="666666"/>
                    </a:solidFill>
                  </a:endParaRPr>
                </a:p>
              </p:txBody>
            </p:sp>
          </p:grpSp>
          <p:grpSp>
            <p:nvGrpSpPr>
              <p:cNvPr id="8" name="Google Shape;349;p22"/>
              <p:cNvGrpSpPr/>
              <p:nvPr/>
            </p:nvGrpSpPr>
            <p:grpSpPr>
              <a:xfrm>
                <a:off x="14704" y="7969"/>
                <a:ext cx="685" cy="674"/>
                <a:chOff x="8849957" y="1694424"/>
                <a:chExt cx="410398" cy="385200"/>
              </a:xfrm>
            </p:grpSpPr>
            <p:sp>
              <p:nvSpPr>
                <p:cNvPr id="9" name="Google Shape;350;p22"/>
                <p:cNvSpPr/>
                <p:nvPr/>
              </p:nvSpPr>
              <p:spPr>
                <a:xfrm>
                  <a:off x="8853255" y="1694424"/>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2400">
                    <a:solidFill>
                      <a:srgbClr val="666666"/>
                    </a:solidFill>
                  </a:endParaRPr>
                </a:p>
              </p:txBody>
            </p:sp>
            <p:sp>
              <p:nvSpPr>
                <p:cNvPr id="10" name="Google Shape;351;p22"/>
                <p:cNvSpPr/>
                <p:nvPr/>
              </p:nvSpPr>
              <p:spPr>
                <a:xfrm>
                  <a:off x="8849957" y="1797019"/>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12" name="Google Shape;353;p22"/>
              <p:cNvCxnSpPr/>
              <p:nvPr/>
            </p:nvCxnSpPr>
            <p:spPr>
              <a:xfrm flipH="1">
                <a:off x="14342" y="8270"/>
                <a:ext cx="362" cy="0"/>
              </a:xfrm>
              <a:prstGeom prst="straightConnector1">
                <a:avLst/>
              </a:prstGeom>
              <a:noFill/>
              <a:ln w="9525" cap="flat" cmpd="sng">
                <a:solidFill>
                  <a:schemeClr val="dk2"/>
                </a:solidFill>
                <a:prstDash val="solid"/>
                <a:round/>
                <a:headEnd type="none" w="med" len="med"/>
                <a:tailEnd type="none" w="med" len="med"/>
              </a:ln>
            </p:spPr>
          </p:cxnSp>
          <p:grpSp>
            <p:nvGrpSpPr>
              <p:cNvPr id="13" name="Google Shape;376;p22"/>
              <p:cNvGrpSpPr/>
              <p:nvPr/>
            </p:nvGrpSpPr>
            <p:grpSpPr>
              <a:xfrm>
                <a:off x="11890" y="3450"/>
                <a:ext cx="4020" cy="7527"/>
                <a:chOff x="2179100" y="1727750"/>
                <a:chExt cx="1914300" cy="3584600"/>
              </a:xfrm>
            </p:grpSpPr>
            <p:sp>
              <p:nvSpPr>
                <p:cNvPr id="14" name="Google Shape;377;p22"/>
                <p:cNvSpPr/>
                <p:nvPr/>
              </p:nvSpPr>
              <p:spPr>
                <a:xfrm>
                  <a:off x="2179100" y="1727750"/>
                  <a:ext cx="1914300" cy="2037000"/>
                </a:xfrm>
                <a:prstGeom prst="rect">
                  <a:avLst/>
                </a:prstGeom>
                <a:solidFill>
                  <a:schemeClr val="l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2400"/>
                </a:p>
              </p:txBody>
            </p:sp>
            <p:sp>
              <p:nvSpPr>
                <p:cNvPr id="15"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16"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17"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Input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18" name="Google Shape;381;p22"/>
                <p:cNvCxnSpPr>
                  <a:endCxn id="17"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19" name="Google Shape;382;p22"/>
                <p:cNvCxnSpPr>
                  <a:stCxn id="15" idx="2"/>
                  <a:endCxn id="16" idx="1"/>
                </p:cNvCxnSpPr>
                <p:nvPr/>
              </p:nvCxnSpPr>
              <p:spPr>
                <a:xfrm rot="5400000" flipH="1">
                  <a:off x="2568225" y="2731551"/>
                  <a:ext cx="552450" cy="757714"/>
                </a:xfrm>
                <a:prstGeom prst="bentConnector4">
                  <a:avLst>
                    <a:gd name="adj1" fmla="val -32260"/>
                    <a:gd name="adj2" fmla="val 123598"/>
                  </a:avLst>
                </a:prstGeom>
                <a:noFill/>
                <a:ln w="9525" cap="flat" cmpd="sng">
                  <a:solidFill>
                    <a:schemeClr val="dk2"/>
                  </a:solidFill>
                  <a:prstDash val="solid"/>
                  <a:round/>
                  <a:headEnd type="none" w="med" len="med"/>
                  <a:tailEnd type="triangle" w="med" len="med"/>
                </a:ln>
              </p:spPr>
            </p:cxnSp>
            <p:cxnSp>
              <p:nvCxnSpPr>
                <p:cNvPr id="20" name="Google Shape;383;p22"/>
                <p:cNvCxnSpPr>
                  <a:stCxn id="16"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384;p22"/>
                <p:cNvCxnSpPr>
                  <a:stCxn id="15" idx="0"/>
                  <a:endCxn id="16"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22"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sp>
              <p:nvSpPr>
                <p:cNvPr id="23"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24" name="Google Shape;387;p22"/>
                <p:cNvCxnSpPr>
                  <a:stCxn id="16" idx="0"/>
                  <a:endCxn id="22"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26" name="Google Shape;389;p22"/>
                <p:cNvSpPr txBox="1"/>
                <p:nvPr/>
              </p:nvSpPr>
              <p:spPr>
                <a:xfrm>
                  <a:off x="2887550" y="4934050"/>
                  <a:ext cx="672000" cy="378300"/>
                </a:xfrm>
                <a:prstGeom prst="rect">
                  <a:avLst/>
                </a:prstGeom>
                <a:noFill/>
                <a:ln>
                  <a:noFill/>
                </a:ln>
              </p:spPr>
              <p:txBody>
                <a:bodyPr spcFirstLastPara="1" wrap="square" lIns="121900" tIns="121900" rIns="121900" bIns="121900" anchor="t" anchorCtr="0">
                  <a:noAutofit/>
                </a:bodyPr>
                <a:p>
                  <a:pPr marL="0" lvl="0" indent="0" algn="l" rtl="0">
                    <a:spcBef>
                      <a:spcPts val="0"/>
                    </a:spcBef>
                    <a:spcAft>
                      <a:spcPts val="0"/>
                    </a:spcAft>
                    <a:buNone/>
                  </a:pPr>
                  <a:r>
                    <a:rPr lang="en-GB" sz="1200">
                      <a:solidFill>
                        <a:srgbClr val="999999"/>
                      </a:solidFill>
                    </a:rPr>
                    <a:t>Inputs</a:t>
                  </a:r>
                  <a:endParaRPr lang="en-GB" sz="1200">
                    <a:solidFill>
                      <a:srgbClr val="999999"/>
                    </a:solidFill>
                  </a:endParaRPr>
                </a:p>
              </p:txBody>
            </p:sp>
          </p:grpSp>
          <p:cxnSp>
            <p:nvCxnSpPr>
              <p:cNvPr id="36" name="Straight Arrow Connector 35"/>
              <p:cNvCxnSpPr>
                <a:stCxn id="7" idx="0"/>
                <a:endCxn id="15" idx="2"/>
              </p:cNvCxnSpPr>
              <p:nvPr/>
            </p:nvCxnSpPr>
            <p:spPr>
              <a:xfrm flipV="1">
                <a:off x="14074" y="6934"/>
                <a:ext cx="9" cy="106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grpSp>
        <p:cxnSp>
          <p:nvCxnSpPr>
            <p:cNvPr id="29" name="Google Shape;398;p22"/>
            <p:cNvCxnSpPr>
              <a:stCxn id="22" idx="2"/>
              <a:endCxn id="23" idx="1"/>
            </p:cNvCxnSpPr>
            <p:nvPr/>
          </p:nvCxnSpPr>
          <p:spPr>
            <a:xfrm rot="5400000" flipH="1">
              <a:off x="12707" y="3650"/>
              <a:ext cx="1160" cy="1591"/>
            </a:xfrm>
            <a:prstGeom prst="bentConnector4">
              <a:avLst>
                <a:gd name="adj1" fmla="val -32284"/>
                <a:gd name="adj2" fmla="val 123602"/>
              </a:avLst>
            </a:prstGeom>
            <a:noFill/>
            <a:ln w="9525" cap="flat" cmpd="sng">
              <a:solidFill>
                <a:schemeClr val="dk2"/>
              </a:solidFill>
              <a:prstDash val="solid"/>
              <a:round/>
              <a:headEnd type="none" w="med" len="med"/>
              <a:tailEnd type="triangle" w="med" len="med"/>
            </a:ln>
          </p:spPr>
        </p:cxnSp>
      </p:grpSp>
      <p:sp>
        <p:nvSpPr>
          <p:cNvPr id="30" name="Google Shape;375;p22"/>
          <p:cNvSpPr txBox="1"/>
          <p:nvPr/>
        </p:nvSpPr>
        <p:spPr>
          <a:xfrm>
            <a:off x="130810" y="3056890"/>
            <a:ext cx="513715" cy="474345"/>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r>
              <a:rPr lang="en-US" sz="1465">
                <a:solidFill>
                  <a:schemeClr val="dk2"/>
                </a:solidFill>
              </a:rPr>
              <a:t>N</a:t>
            </a:r>
            <a:r>
              <a:rPr lang="en-US" sz="1465">
                <a:solidFill>
                  <a:schemeClr val="dk2"/>
                </a:solidFill>
                <a:latin typeface="Arial" panose="020B0604020202020204" pitchFamily="34" charset="0"/>
              </a:rPr>
              <a:t>×</a:t>
            </a:r>
            <a:endParaRPr lang="en-US" sz="1465">
              <a:solidFill>
                <a:schemeClr val="dk2"/>
              </a:solidFill>
              <a:latin typeface="Arial" panose="020B0604020202020204" pitchFamily="34" charset="0"/>
            </a:endParaRPr>
          </a:p>
        </p:txBody>
      </p:sp>
      <p:sp>
        <p:nvSpPr>
          <p:cNvPr id="71" name="Text Box 70"/>
          <p:cNvSpPr txBox="1"/>
          <p:nvPr/>
        </p:nvSpPr>
        <p:spPr>
          <a:xfrm>
            <a:off x="450215" y="1262380"/>
            <a:ext cx="2711450" cy="368300"/>
          </a:xfrm>
          <a:prstGeom prst="rect">
            <a:avLst/>
          </a:prstGeom>
          <a:noFill/>
        </p:spPr>
        <p:txBody>
          <a:bodyPr wrap="square" rtlCol="0">
            <a:spAutoFit/>
          </a:bodyPr>
          <a:p>
            <a:pPr algn="ctr"/>
            <a:r>
              <a:rPr lang="en-US" altLang="en-US" i="1"/>
              <a:t>Transformer </a:t>
            </a:r>
            <a:r>
              <a:rPr lang="en-US" altLang="en-GB" i="1"/>
              <a:t>encoder</a:t>
            </a:r>
            <a:endParaRPr lang="en-US" altLang="en-GB" i="1"/>
          </a:p>
        </p:txBody>
      </p:sp>
      <p:sp>
        <p:nvSpPr>
          <p:cNvPr id="54" name="Rounded Rectangle 53"/>
          <p:cNvSpPr/>
          <p:nvPr/>
        </p:nvSpPr>
        <p:spPr>
          <a:xfrm>
            <a:off x="3691890" y="3852545"/>
            <a:ext cx="2154555" cy="509905"/>
          </a:xfrm>
          <a:prstGeom prst="roundRect">
            <a:avLst/>
          </a:prstGeom>
          <a:ln>
            <a:solidFill>
              <a:schemeClr val="accent3"/>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48" name="Rectangle 47"/>
          <p:cNvSpPr/>
          <p:nvPr/>
        </p:nvSpPr>
        <p:spPr>
          <a:xfrm>
            <a:off x="3741420" y="3950970"/>
            <a:ext cx="1008380" cy="309245"/>
          </a:xfrm>
          <a:prstGeom prst="rect">
            <a:avLst/>
          </a:prstGeom>
          <a:ln>
            <a:prstDash val="sysDash"/>
          </a:ln>
        </p:spPr>
        <p:style>
          <a:lnRef idx="1">
            <a:schemeClr val="accent5"/>
          </a:lnRef>
          <a:fillRef idx="2">
            <a:schemeClr val="accent5"/>
          </a:fillRef>
          <a:effectRef idx="1">
            <a:schemeClr val="accent5"/>
          </a:effectRef>
          <a:fontRef idx="minor">
            <a:schemeClr val="dk1"/>
          </a:fontRef>
        </p:style>
        <p:txBody>
          <a:bodyPr rtlCol="0" anchor="ctr"/>
          <a:p>
            <a:pPr algn="ctr"/>
            <a:r>
              <a:rPr lang="en-US" altLang="en-US" sz="800">
                <a:solidFill>
                  <a:schemeClr val="tx1"/>
                </a:solidFill>
              </a:rPr>
              <a:t>user ID</a:t>
            </a:r>
            <a:r>
              <a:rPr lang="en-US" altLang="en-GB" sz="800">
                <a:solidFill>
                  <a:schemeClr val="tx1"/>
                </a:solidFill>
              </a:rPr>
              <a:t> embedding</a:t>
            </a:r>
            <a:endParaRPr lang="en-US" altLang="en-GB" sz="800">
              <a:solidFill>
                <a:schemeClr val="tx1"/>
              </a:solidFill>
            </a:endParaRPr>
          </a:p>
        </p:txBody>
      </p:sp>
      <p:sp>
        <p:nvSpPr>
          <p:cNvPr id="49" name="Rectangle 48"/>
          <p:cNvSpPr/>
          <p:nvPr/>
        </p:nvSpPr>
        <p:spPr>
          <a:xfrm>
            <a:off x="4798695" y="3950335"/>
            <a:ext cx="1008380" cy="309245"/>
          </a:xfrm>
          <a:prstGeom prst="rect">
            <a:avLst/>
          </a:prstGeom>
          <a:solidFill>
            <a:srgbClr val="FF8D41"/>
          </a:solidFill>
          <a:ln>
            <a:prstDash val="sysDash"/>
          </a:ln>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800">
                <a:solidFill>
                  <a:schemeClr val="tx1"/>
                </a:solidFill>
              </a:rPr>
              <a:t>job ID </a:t>
            </a:r>
            <a:r>
              <a:rPr lang="en-US" altLang="en-GB" sz="800">
                <a:solidFill>
                  <a:schemeClr val="tx1"/>
                </a:solidFill>
              </a:rPr>
              <a:t>embedding </a:t>
            </a:r>
            <a:r>
              <a:rPr lang="en-US" altLang="en-US" sz="800">
                <a:solidFill>
                  <a:schemeClr val="tx1"/>
                </a:solidFill>
              </a:rPr>
              <a:t>sequence</a:t>
            </a:r>
            <a:endParaRPr lang="en-US" altLang="en-US" sz="800">
              <a:solidFill>
                <a:schemeClr val="tx1"/>
              </a:solidFill>
            </a:endParaRPr>
          </a:p>
        </p:txBody>
      </p:sp>
      <p:sp>
        <p:nvSpPr>
          <p:cNvPr id="3" name="Text Box 2"/>
          <p:cNvSpPr txBox="1"/>
          <p:nvPr/>
        </p:nvSpPr>
        <p:spPr>
          <a:xfrm>
            <a:off x="450215" y="377190"/>
            <a:ext cx="4243705" cy="368300"/>
          </a:xfrm>
          <a:prstGeom prst="rect">
            <a:avLst/>
          </a:prstGeom>
          <a:noFill/>
        </p:spPr>
        <p:txBody>
          <a:bodyPr wrap="square" rtlCol="0">
            <a:spAutoFit/>
          </a:bodyPr>
          <a:p>
            <a:r>
              <a:rPr lang="en-US" altLang="en-US"/>
              <a:t>Dual Encoder Interest Network</a:t>
            </a:r>
            <a:endParaRPr lang="en-US" altLang="en-US"/>
          </a:p>
        </p:txBody>
      </p:sp>
      <p:cxnSp>
        <p:nvCxnSpPr>
          <p:cNvPr id="35" name="Straight Arrow Connector 34"/>
          <p:cNvCxnSpPr>
            <a:stCxn id="17" idx="0"/>
            <a:endCxn id="7" idx="4"/>
          </p:cNvCxnSpPr>
          <p:nvPr/>
        </p:nvCxnSpPr>
        <p:spPr>
          <a:xfrm flipH="1" flipV="1">
            <a:off x="2031365" y="5169535"/>
            <a:ext cx="635" cy="30543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52" name="Rounded Rectangle 51"/>
          <p:cNvSpPr/>
          <p:nvPr/>
        </p:nvSpPr>
        <p:spPr>
          <a:xfrm>
            <a:off x="6234430" y="3852545"/>
            <a:ext cx="2266950" cy="490855"/>
          </a:xfrm>
          <a:prstGeom prst="round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37" name="Rectangle 36"/>
          <p:cNvSpPr/>
          <p:nvPr/>
        </p:nvSpPr>
        <p:spPr>
          <a:xfrm>
            <a:off x="4982210" y="6249035"/>
            <a:ext cx="1008380" cy="3016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en-GB" sz="800">
                <a:solidFill>
                  <a:schemeClr val="tx1"/>
                </a:solidFill>
              </a:rPr>
              <a:t>job </a:t>
            </a:r>
            <a:r>
              <a:rPr lang="en-US" altLang="en-US" sz="800">
                <a:solidFill>
                  <a:schemeClr val="tx1"/>
                </a:solidFill>
              </a:rPr>
              <a:t>classification </a:t>
            </a:r>
            <a:r>
              <a:rPr lang="en-US" altLang="en-GB" sz="800">
                <a:solidFill>
                  <a:schemeClr val="tx1"/>
                </a:solidFill>
              </a:rPr>
              <a:t>embedding</a:t>
            </a:r>
            <a:endParaRPr lang="en-US" altLang="en-GB" sz="800">
              <a:solidFill>
                <a:schemeClr val="tx1"/>
              </a:solidFill>
            </a:endParaRPr>
          </a:p>
        </p:txBody>
      </p:sp>
      <p:sp>
        <p:nvSpPr>
          <p:cNvPr id="47" name="Rectangle 46"/>
          <p:cNvSpPr/>
          <p:nvPr/>
        </p:nvSpPr>
        <p:spPr>
          <a:xfrm>
            <a:off x="7391400" y="3952875"/>
            <a:ext cx="1008380" cy="3016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altLang="en-US" sz="800">
                <a:solidFill>
                  <a:schemeClr val="tx1"/>
                </a:solidFill>
              </a:rPr>
              <a:t>candidate job CLS</a:t>
            </a:r>
            <a:r>
              <a:rPr lang="en-US" altLang="en-GB" sz="800">
                <a:solidFill>
                  <a:schemeClr val="tx1"/>
                </a:solidFill>
              </a:rPr>
              <a:t> embedding</a:t>
            </a:r>
            <a:endParaRPr lang="en-US" altLang="en-GB" sz="800">
              <a:solidFill>
                <a:schemeClr val="tx1"/>
              </a:solidFill>
            </a:endParaRPr>
          </a:p>
        </p:txBody>
      </p:sp>
      <p:cxnSp>
        <p:nvCxnSpPr>
          <p:cNvPr id="57" name="Elbow Connector 56"/>
          <p:cNvCxnSpPr>
            <a:stCxn id="386" idx="0"/>
            <a:endCxn id="47" idx="3"/>
          </p:cNvCxnSpPr>
          <p:nvPr/>
        </p:nvCxnSpPr>
        <p:spPr>
          <a:xfrm rot="16200000" flipH="1" flipV="1">
            <a:off x="8571230" y="1969135"/>
            <a:ext cx="1963420" cy="2306320"/>
          </a:xfrm>
          <a:prstGeom prst="bentConnector4">
            <a:avLst>
              <a:gd name="adj1" fmla="val -12128"/>
              <a:gd name="adj2" fmla="val 71889"/>
            </a:avLst>
          </a:prstGeom>
          <a:ln>
            <a:tailEnd type="triangle" w="med" len="med"/>
          </a:ln>
        </p:spPr>
        <p:style>
          <a:lnRef idx="1">
            <a:schemeClr val="dk1"/>
          </a:lnRef>
          <a:fillRef idx="0">
            <a:schemeClr val="dk1"/>
          </a:fillRef>
          <a:effectRef idx="0">
            <a:schemeClr val="dk1"/>
          </a:effectRef>
          <a:fontRef idx="minor">
            <a:schemeClr val="tx1"/>
          </a:fontRef>
        </p:style>
      </p:cxnSp>
      <p:sp>
        <p:nvSpPr>
          <p:cNvPr id="77" name="Rounded Rectangle 76"/>
          <p:cNvSpPr/>
          <p:nvPr/>
        </p:nvSpPr>
        <p:spPr>
          <a:xfrm>
            <a:off x="3805555" y="2273935"/>
            <a:ext cx="879475" cy="3498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GB">
                <a:solidFill>
                  <a:schemeClr val="tx1"/>
                </a:solidFill>
              </a:rPr>
              <a:t>×</a:t>
            </a:r>
            <a:endParaRPr lang="en-US" altLang="en-GB">
              <a:solidFill>
                <a:schemeClr val="tx1"/>
              </a:solidFill>
            </a:endParaRPr>
          </a:p>
        </p:txBody>
      </p:sp>
      <p:cxnSp>
        <p:nvCxnSpPr>
          <p:cNvPr id="92" name="Elbow Connector 91"/>
          <p:cNvCxnSpPr>
            <a:stCxn id="77" idx="0"/>
            <a:endCxn id="81" idx="2"/>
          </p:cNvCxnSpPr>
          <p:nvPr/>
        </p:nvCxnSpPr>
        <p:spPr>
          <a:xfrm rot="16200000">
            <a:off x="4386898" y="637858"/>
            <a:ext cx="1494790" cy="177736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sp>
        <p:nvSpPr>
          <p:cNvPr id="31" name="Text Box 30"/>
          <p:cNvSpPr txBox="1"/>
          <p:nvPr/>
        </p:nvSpPr>
        <p:spPr>
          <a:xfrm>
            <a:off x="644525" y="6490335"/>
            <a:ext cx="2665095" cy="245110"/>
          </a:xfrm>
          <a:prstGeom prst="rect">
            <a:avLst/>
          </a:prstGeom>
          <a:noFill/>
        </p:spPr>
        <p:txBody>
          <a:bodyPr wrap="square" rtlCol="0">
            <a:spAutoFit/>
          </a:bodyPr>
          <a:p>
            <a:r>
              <a:rPr lang="en-US" altLang="en-US" sz="1000"/>
              <a:t>CONCAT(user ID, clicked job ID</a:t>
            </a:r>
            <a:r>
              <a:rPr lang="en-US" altLang="en-GB" sz="1000"/>
              <a:t> sequence</a:t>
            </a:r>
            <a:r>
              <a:rPr lang="en-US" altLang="en-US" sz="1000"/>
              <a:t>)</a:t>
            </a:r>
            <a:endParaRPr lang="en-US" altLang="en-US" sz="1000"/>
          </a:p>
        </p:txBody>
      </p:sp>
      <p:cxnSp>
        <p:nvCxnSpPr>
          <p:cNvPr id="67" name="Elbow Connector 66"/>
          <p:cNvCxnSpPr>
            <a:stCxn id="23" idx="0"/>
            <a:endCxn id="54" idx="1"/>
          </p:cNvCxnSpPr>
          <p:nvPr/>
        </p:nvCxnSpPr>
        <p:spPr>
          <a:xfrm rot="16200000" flipH="1">
            <a:off x="1845310" y="2261235"/>
            <a:ext cx="2038350" cy="1654810"/>
          </a:xfrm>
          <a:prstGeom prst="bentConnector4">
            <a:avLst>
              <a:gd name="adj1" fmla="val -11682"/>
              <a:gd name="adj2" fmla="val 80507"/>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86" name="Elbow Connector 85"/>
          <p:cNvCxnSpPr>
            <a:stCxn id="52" idx="0"/>
            <a:endCxn id="76" idx="2"/>
          </p:cNvCxnSpPr>
          <p:nvPr/>
        </p:nvCxnSpPr>
        <p:spPr>
          <a:xfrm rot="16200000">
            <a:off x="6731635" y="3215640"/>
            <a:ext cx="1273175" cy="635"/>
          </a:xfrm>
          <a:prstGeom prst="bentConnector3">
            <a:avLst>
              <a:gd name="adj1" fmla="val 49975"/>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28" name="Elbow Connector 27"/>
          <p:cNvCxnSpPr>
            <a:stCxn id="74" idx="0"/>
            <a:endCxn id="94" idx="4"/>
          </p:cNvCxnSpPr>
          <p:nvPr/>
        </p:nvCxnSpPr>
        <p:spPr>
          <a:xfrm rot="16200000">
            <a:off x="6517958" y="4384358"/>
            <a:ext cx="427990" cy="1271905"/>
          </a:xfrm>
          <a:prstGeom prst="bentConnector3">
            <a:avLst>
              <a:gd name="adj1" fmla="val 50074"/>
            </a:avLst>
          </a:prstGeom>
          <a:ln w="28575" cmpd="sng">
            <a:solidFill>
              <a:schemeClr val="accent1">
                <a:shade val="50000"/>
              </a:schemeClr>
            </a:solidFill>
            <a:prstDash val="sysDot"/>
            <a:tailEnd type="triangle" w="med" len="med"/>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3741420" y="6249035"/>
            <a:ext cx="1008380" cy="3016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en-GB" sz="800">
                <a:solidFill>
                  <a:schemeClr val="tx1"/>
                </a:solidFill>
              </a:rPr>
              <a:t>job </a:t>
            </a:r>
            <a:r>
              <a:rPr lang="en-US" altLang="en-US" sz="800">
                <a:solidFill>
                  <a:schemeClr val="tx1"/>
                </a:solidFill>
              </a:rPr>
              <a:t>location </a:t>
            </a:r>
            <a:r>
              <a:rPr lang="en-US" altLang="en-GB" sz="800">
                <a:solidFill>
                  <a:schemeClr val="tx1"/>
                </a:solidFill>
              </a:rPr>
              <a:t>embedding</a:t>
            </a:r>
            <a:endParaRPr lang="en-US" altLang="en-GB" sz="800">
              <a:solidFill>
                <a:schemeClr val="tx1"/>
              </a:solidFill>
            </a:endParaRPr>
          </a:p>
        </p:txBody>
      </p:sp>
      <p:cxnSp>
        <p:nvCxnSpPr>
          <p:cNvPr id="58" name="Elbow Connector 57"/>
          <p:cNvCxnSpPr>
            <a:stCxn id="51" idx="0"/>
            <a:endCxn id="74" idx="2"/>
          </p:cNvCxnSpPr>
          <p:nvPr/>
        </p:nvCxnSpPr>
        <p:spPr>
          <a:xfrm rot="16200000" flipV="1">
            <a:off x="5908675" y="5723255"/>
            <a:ext cx="375285" cy="635"/>
          </a:xfrm>
          <a:prstGeom prst="bentConnector3">
            <a:avLst>
              <a:gd name="adj1" fmla="val 49915"/>
            </a:avLst>
          </a:prstGeom>
          <a:ln>
            <a:tailEnd type="triangle" w="med" len="med"/>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6339205" y="3952875"/>
            <a:ext cx="1008380" cy="301625"/>
          </a:xfrm>
          <a:prstGeom prst="rect">
            <a:avLst/>
          </a:prstGeom>
          <a:solidFill>
            <a:schemeClr val="accent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800">
                <a:solidFill>
                  <a:schemeClr val="tx1"/>
                </a:solidFill>
              </a:rPr>
              <a:t>candidate </a:t>
            </a:r>
            <a:r>
              <a:rPr lang="en-US" altLang="en-GB" sz="800">
                <a:solidFill>
                  <a:schemeClr val="tx1"/>
                </a:solidFill>
              </a:rPr>
              <a:t>job </a:t>
            </a:r>
            <a:r>
              <a:rPr lang="en-US" altLang="en-US" sz="800">
                <a:solidFill>
                  <a:schemeClr val="tx1"/>
                </a:solidFill>
              </a:rPr>
              <a:t>ID </a:t>
            </a:r>
            <a:r>
              <a:rPr lang="en-US" altLang="en-GB" sz="800">
                <a:solidFill>
                  <a:schemeClr val="tx1"/>
                </a:solidFill>
              </a:rPr>
              <a:t>embedding</a:t>
            </a:r>
            <a:endParaRPr lang="en-US" altLang="en-GB" sz="800">
              <a:solidFill>
                <a:schemeClr val="tx1"/>
              </a:solidFill>
            </a:endParaRPr>
          </a:p>
        </p:txBody>
      </p:sp>
      <p:sp>
        <p:nvSpPr>
          <p:cNvPr id="51" name="Google Shape;348;p22"/>
          <p:cNvSpPr/>
          <p:nvPr/>
        </p:nvSpPr>
        <p:spPr>
          <a:xfrm>
            <a:off x="6028055" y="5911215"/>
            <a:ext cx="136525" cy="135255"/>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r>
              <a:rPr lang="en-US" sz="2400">
                <a:solidFill>
                  <a:srgbClr val="666666"/>
                </a:solidFill>
              </a:rPr>
              <a:t>+</a:t>
            </a:r>
            <a:endParaRPr lang="en-US" sz="2400">
              <a:solidFill>
                <a:srgbClr val="666666"/>
              </a:solidFill>
            </a:endParaRPr>
          </a:p>
        </p:txBody>
      </p:sp>
      <p:cxnSp>
        <p:nvCxnSpPr>
          <p:cNvPr id="55" name="Elbow Connector 54"/>
          <p:cNvCxnSpPr>
            <a:stCxn id="37" idx="0"/>
            <a:endCxn id="51" idx="2"/>
          </p:cNvCxnSpPr>
          <p:nvPr/>
        </p:nvCxnSpPr>
        <p:spPr>
          <a:xfrm rot="16200000">
            <a:off x="5622290" y="5843270"/>
            <a:ext cx="269875" cy="54165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62" name="Elbow Connector 61"/>
          <p:cNvCxnSpPr>
            <a:stCxn id="56" idx="0"/>
            <a:endCxn id="51" idx="2"/>
          </p:cNvCxnSpPr>
          <p:nvPr/>
        </p:nvCxnSpPr>
        <p:spPr>
          <a:xfrm rot="16200000">
            <a:off x="5001260" y="5222875"/>
            <a:ext cx="269875" cy="178244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sp>
        <p:nvSpPr>
          <p:cNvPr id="64" name="Google Shape;350;p22"/>
          <p:cNvSpPr/>
          <p:nvPr/>
        </p:nvSpPr>
        <p:spPr>
          <a:xfrm>
            <a:off x="11100435" y="4866005"/>
            <a:ext cx="431714" cy="42799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2400">
              <a:solidFill>
                <a:srgbClr val="666666"/>
              </a:solidFill>
            </a:endParaRPr>
          </a:p>
        </p:txBody>
      </p:sp>
      <p:cxnSp>
        <p:nvCxnSpPr>
          <p:cNvPr id="66" name="Google Shape;353;p22"/>
          <p:cNvCxnSpPr/>
          <p:nvPr/>
        </p:nvCxnSpPr>
        <p:spPr>
          <a:xfrm rot="10800000">
            <a:off x="10870565" y="5068570"/>
            <a:ext cx="229870" cy="0"/>
          </a:xfrm>
          <a:prstGeom prst="straightConnector1">
            <a:avLst/>
          </a:prstGeom>
          <a:noFill/>
          <a:ln w="9525" cap="flat" cmpd="sng">
            <a:solidFill>
              <a:schemeClr val="dk2"/>
            </a:solidFill>
            <a:prstDash val="solid"/>
            <a:round/>
            <a:headEnd type="none" w="med" len="med"/>
            <a:tailEnd type="none" w="med" len="med"/>
          </a:ln>
        </p:spPr>
      </p:cxnSp>
      <p:sp>
        <p:nvSpPr>
          <p:cNvPr id="72" name="Google Shape;351;p22"/>
          <p:cNvSpPr/>
          <p:nvPr/>
        </p:nvSpPr>
        <p:spPr>
          <a:xfrm>
            <a:off x="11100548" y="4976822"/>
            <a:ext cx="423432" cy="198862"/>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sp>
        <p:nvSpPr>
          <p:cNvPr id="73" name="Text Box 72"/>
          <p:cNvSpPr txBox="1"/>
          <p:nvPr/>
        </p:nvSpPr>
        <p:spPr>
          <a:xfrm>
            <a:off x="10989310" y="4536440"/>
            <a:ext cx="1210310" cy="337185"/>
          </a:xfrm>
          <a:prstGeom prst="rect">
            <a:avLst/>
          </a:prstGeom>
          <a:noFill/>
        </p:spPr>
        <p:txBody>
          <a:bodyPr wrap="square" rtlCol="0" anchor="t">
            <a:spAutoFit/>
          </a:bodyPr>
          <a:p>
            <a:r>
              <a:rPr lang="en-GB" altLang="en-US" sz="800"/>
              <a:t>token type </a:t>
            </a:r>
            <a:r>
              <a:rPr lang="en-US" altLang="en-GB" sz="800"/>
              <a:t>(segment)</a:t>
            </a:r>
            <a:r>
              <a:rPr lang="en-GB" altLang="en-US" sz="800"/>
              <a:t> embedding</a:t>
            </a:r>
            <a:endParaRPr lang="en-GB" altLang="en-US" sz="800"/>
          </a:p>
        </p:txBody>
      </p:sp>
      <p:sp>
        <p:nvSpPr>
          <p:cNvPr id="74" name="Rectangle 73"/>
          <p:cNvSpPr/>
          <p:nvPr/>
        </p:nvSpPr>
        <p:spPr>
          <a:xfrm>
            <a:off x="5591810" y="5234305"/>
            <a:ext cx="1008380" cy="301625"/>
          </a:xfrm>
          <a:prstGeom prst="rect">
            <a:avLst/>
          </a:prstGeom>
          <a:solidFill>
            <a:schemeClr val="accent1"/>
          </a:solidFill>
        </p:spPr>
        <p:style>
          <a:lnRef idx="1">
            <a:schemeClr val="accent4"/>
          </a:lnRef>
          <a:fillRef idx="2">
            <a:schemeClr val="accent4"/>
          </a:fillRef>
          <a:effectRef idx="1">
            <a:schemeClr val="accent4"/>
          </a:effectRef>
          <a:fontRef idx="minor">
            <a:schemeClr val="dk1"/>
          </a:fontRef>
        </p:style>
        <p:txBody>
          <a:bodyPr rtlCol="0" anchor="ctr"/>
          <a:p>
            <a:pPr algn="ctr"/>
            <a:r>
              <a:rPr lang="en-GB" altLang="en-US" sz="800">
                <a:sym typeface="+mn-ea"/>
              </a:rPr>
              <a:t>Job metadata</a:t>
            </a:r>
            <a:endParaRPr lang="en-GB" altLang="en-US" sz="800"/>
          </a:p>
          <a:p>
            <a:pPr algn="ctr"/>
            <a:r>
              <a:rPr lang="en-GB" altLang="en-US" sz="800">
                <a:sym typeface="+mn-ea"/>
              </a:rPr>
              <a:t>embeddings</a:t>
            </a:r>
            <a:endParaRPr lang="en-US" altLang="en-GB" sz="800">
              <a:solidFill>
                <a:schemeClr val="tx1"/>
              </a:solidFill>
            </a:endParaRPr>
          </a:p>
        </p:txBody>
      </p:sp>
      <p:cxnSp>
        <p:nvCxnSpPr>
          <p:cNvPr id="75" name="Elbow Connector 74"/>
          <p:cNvCxnSpPr>
            <a:stCxn id="74" idx="0"/>
            <a:endCxn id="9" idx="6"/>
          </p:cNvCxnSpPr>
          <p:nvPr/>
        </p:nvCxnSpPr>
        <p:spPr>
          <a:xfrm rot="16200000" flipV="1">
            <a:off x="4374515" y="3512820"/>
            <a:ext cx="213995" cy="3228975"/>
          </a:xfrm>
          <a:prstGeom prst="bentConnector2">
            <a:avLst/>
          </a:prstGeom>
          <a:ln w="28575" cmpd="sng">
            <a:solidFill>
              <a:schemeClr val="accent1">
                <a:shade val="50000"/>
              </a:schemeClr>
            </a:solidFill>
            <a:prstDash val="sysDot"/>
            <a:tailEnd type="triangle" w="med" len="med"/>
          </a:ln>
        </p:spPr>
        <p:style>
          <a:lnRef idx="1">
            <a:schemeClr val="dk1"/>
          </a:lnRef>
          <a:fillRef idx="0">
            <a:schemeClr val="dk1"/>
          </a:fillRef>
          <a:effectRef idx="0">
            <a:schemeClr val="dk1"/>
          </a:effectRef>
          <a:fontRef idx="minor">
            <a:schemeClr val="tx1"/>
          </a:fontRef>
        </p:style>
      </p:cxnSp>
      <p:sp>
        <p:nvSpPr>
          <p:cNvPr id="76" name="Google Shape;365;p22"/>
          <p:cNvSpPr/>
          <p:nvPr/>
        </p:nvSpPr>
        <p:spPr>
          <a:xfrm>
            <a:off x="6358255" y="2317750"/>
            <a:ext cx="2019935" cy="2616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a:solidFill>
                  <a:srgbClr val="666666"/>
                </a:solidFill>
              </a:rPr>
              <a:t>LeakyReLU</a:t>
            </a:r>
            <a:endParaRPr lang="en-US" sz="1465">
              <a:solidFill>
                <a:srgbClr val="666666"/>
              </a:solidFill>
            </a:endParaRPr>
          </a:p>
        </p:txBody>
      </p:sp>
      <p:sp>
        <p:nvSpPr>
          <p:cNvPr id="78" name="Google Shape;365;p22"/>
          <p:cNvSpPr/>
          <p:nvPr/>
        </p:nvSpPr>
        <p:spPr>
          <a:xfrm>
            <a:off x="6699250" y="1471930"/>
            <a:ext cx="1337945" cy="2616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a:solidFill>
                  <a:srgbClr val="666666"/>
                </a:solidFill>
              </a:rPr>
              <a:t>LeakyReLU</a:t>
            </a:r>
            <a:endParaRPr lang="en-US" sz="1465">
              <a:solidFill>
                <a:srgbClr val="666666"/>
              </a:solidFill>
            </a:endParaRPr>
          </a:p>
        </p:txBody>
      </p:sp>
      <p:sp>
        <p:nvSpPr>
          <p:cNvPr id="79" name="Google Shape;365;p22"/>
          <p:cNvSpPr/>
          <p:nvPr/>
        </p:nvSpPr>
        <p:spPr>
          <a:xfrm>
            <a:off x="6590030" y="1878965"/>
            <a:ext cx="1556385" cy="2616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a:solidFill>
                  <a:srgbClr val="666666"/>
                </a:solidFill>
              </a:rPr>
              <a:t>LeakyReLU</a:t>
            </a:r>
            <a:endParaRPr lang="en-US" sz="1465">
              <a:solidFill>
                <a:srgbClr val="666666"/>
              </a:solidFill>
            </a:endParaRPr>
          </a:p>
        </p:txBody>
      </p:sp>
      <p:sp>
        <p:nvSpPr>
          <p:cNvPr id="81" name="Google Shape;348;p22"/>
          <p:cNvSpPr/>
          <p:nvPr/>
        </p:nvSpPr>
        <p:spPr>
          <a:xfrm>
            <a:off x="6022975" y="711200"/>
            <a:ext cx="136525" cy="135255"/>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r>
              <a:rPr lang="en-US" sz="2400">
                <a:solidFill>
                  <a:srgbClr val="666666"/>
                </a:solidFill>
              </a:rPr>
              <a:t>+</a:t>
            </a:r>
            <a:endParaRPr lang="en-US" sz="2400">
              <a:solidFill>
                <a:srgbClr val="666666"/>
              </a:solidFill>
            </a:endParaRPr>
          </a:p>
        </p:txBody>
      </p:sp>
      <p:cxnSp>
        <p:nvCxnSpPr>
          <p:cNvPr id="82" name="Elbow Connector 81"/>
          <p:cNvCxnSpPr>
            <a:stCxn id="78" idx="0"/>
            <a:endCxn id="81" idx="6"/>
          </p:cNvCxnSpPr>
          <p:nvPr/>
        </p:nvCxnSpPr>
        <p:spPr>
          <a:xfrm rot="16200000" flipV="1">
            <a:off x="6417628" y="521018"/>
            <a:ext cx="692785" cy="1209040"/>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83" name="Elbow Connector 82"/>
          <p:cNvCxnSpPr>
            <a:stCxn id="81" idx="0"/>
            <a:endCxn id="95" idx="2"/>
          </p:cNvCxnSpPr>
          <p:nvPr/>
        </p:nvCxnSpPr>
        <p:spPr>
          <a:xfrm rot="16200000">
            <a:off x="5924550" y="544195"/>
            <a:ext cx="334010" cy="317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88" name="Straight Arrow Connector 87"/>
          <p:cNvCxnSpPr>
            <a:stCxn id="48" idx="0"/>
            <a:endCxn id="76" idx="2"/>
          </p:cNvCxnSpPr>
          <p:nvPr/>
        </p:nvCxnSpPr>
        <p:spPr>
          <a:xfrm flipV="1">
            <a:off x="4245610" y="2579370"/>
            <a:ext cx="3122930" cy="137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6" idx="0"/>
            <a:endCxn id="79" idx="2"/>
          </p:cNvCxnSpPr>
          <p:nvPr/>
        </p:nvCxnSpPr>
        <p:spPr>
          <a:xfrm flipV="1">
            <a:off x="7368540" y="2140585"/>
            <a:ext cx="0" cy="177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0"/>
            <a:endCxn id="78" idx="2"/>
          </p:cNvCxnSpPr>
          <p:nvPr/>
        </p:nvCxnSpPr>
        <p:spPr>
          <a:xfrm flipV="1">
            <a:off x="7368540" y="1733550"/>
            <a:ext cx="0" cy="145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8" idx="0"/>
            <a:endCxn id="77" idx="2"/>
          </p:cNvCxnSpPr>
          <p:nvPr/>
        </p:nvCxnSpPr>
        <p:spPr>
          <a:xfrm flipV="1">
            <a:off x="4245610" y="2623820"/>
            <a:ext cx="0" cy="1327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2" idx="0"/>
            <a:endCxn id="77" idx="2"/>
          </p:cNvCxnSpPr>
          <p:nvPr/>
        </p:nvCxnSpPr>
        <p:spPr>
          <a:xfrm flipH="1" flipV="1">
            <a:off x="4245610" y="2623820"/>
            <a:ext cx="3122295" cy="1228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Google Shape;348;p22"/>
          <p:cNvSpPr/>
          <p:nvPr/>
        </p:nvSpPr>
        <p:spPr>
          <a:xfrm>
            <a:off x="7299325" y="4671060"/>
            <a:ext cx="136525" cy="135255"/>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r>
              <a:rPr lang="en-US" sz="2400">
                <a:solidFill>
                  <a:srgbClr val="666666"/>
                </a:solidFill>
              </a:rPr>
              <a:t>+</a:t>
            </a:r>
            <a:endParaRPr lang="en-US" sz="2400">
              <a:solidFill>
                <a:srgbClr val="666666"/>
              </a:solidFill>
            </a:endParaRPr>
          </a:p>
        </p:txBody>
      </p:sp>
      <p:cxnSp>
        <p:nvCxnSpPr>
          <p:cNvPr id="96" name="Straight Arrow Connector 95"/>
          <p:cNvCxnSpPr>
            <a:stCxn id="94" idx="0"/>
            <a:endCxn id="52" idx="2"/>
          </p:cNvCxnSpPr>
          <p:nvPr/>
        </p:nvCxnSpPr>
        <p:spPr>
          <a:xfrm flipV="1">
            <a:off x="7367905" y="4343400"/>
            <a:ext cx="0" cy="327660"/>
          </a:xfrm>
          <a:prstGeom prst="straightConnector1">
            <a:avLst/>
          </a:prstGeom>
          <a:ln w="28575" cmpd="sng">
            <a:solidFill>
              <a:schemeClr val="accent1">
                <a:shade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 name="Rectangle 0"/>
          <p:cNvSpPr/>
          <p:nvPr/>
        </p:nvSpPr>
        <p:spPr>
          <a:xfrm>
            <a:off x="7435850" y="6249035"/>
            <a:ext cx="1008380" cy="3016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en-US" sz="800">
                <a:solidFill>
                  <a:schemeClr val="tx1"/>
                </a:solidFill>
              </a:rPr>
              <a:t>work type </a:t>
            </a:r>
            <a:r>
              <a:rPr lang="en-US" altLang="en-GB" sz="800">
                <a:solidFill>
                  <a:schemeClr val="tx1"/>
                </a:solidFill>
              </a:rPr>
              <a:t>embedding</a:t>
            </a:r>
            <a:endParaRPr lang="en-US" altLang="en-GB" sz="800">
              <a:solidFill>
                <a:schemeClr val="tx1"/>
              </a:solidFill>
            </a:endParaRPr>
          </a:p>
        </p:txBody>
      </p:sp>
      <p:sp>
        <p:nvSpPr>
          <p:cNvPr id="32" name="Rectangle 31"/>
          <p:cNvSpPr/>
          <p:nvPr/>
        </p:nvSpPr>
        <p:spPr>
          <a:xfrm>
            <a:off x="6227445" y="6249035"/>
            <a:ext cx="1008380" cy="3016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en-GB" sz="800">
                <a:solidFill>
                  <a:schemeClr val="tx1"/>
                </a:solidFill>
              </a:rPr>
              <a:t>job </a:t>
            </a:r>
            <a:r>
              <a:rPr lang="en-US" altLang="en-US" sz="800">
                <a:solidFill>
                  <a:schemeClr val="tx1"/>
                </a:solidFill>
              </a:rPr>
              <a:t>subclass </a:t>
            </a:r>
            <a:r>
              <a:rPr lang="en-US" altLang="en-GB" sz="800">
                <a:solidFill>
                  <a:schemeClr val="tx1"/>
                </a:solidFill>
              </a:rPr>
              <a:t>embedding</a:t>
            </a:r>
            <a:endParaRPr lang="en-US" altLang="en-GB" sz="800">
              <a:solidFill>
                <a:schemeClr val="tx1"/>
              </a:solidFill>
            </a:endParaRPr>
          </a:p>
        </p:txBody>
      </p:sp>
      <p:cxnSp>
        <p:nvCxnSpPr>
          <p:cNvPr id="33" name="Elbow Connector 32"/>
          <p:cNvCxnSpPr>
            <a:stCxn id="32" idx="0"/>
            <a:endCxn id="51" idx="6"/>
          </p:cNvCxnSpPr>
          <p:nvPr/>
        </p:nvCxnSpPr>
        <p:spPr>
          <a:xfrm rot="16200000" flipV="1">
            <a:off x="6312535" y="5830570"/>
            <a:ext cx="269875" cy="567055"/>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38" name="Elbow Connector 37"/>
          <p:cNvCxnSpPr>
            <a:stCxn id="1" idx="0"/>
            <a:endCxn id="51" idx="6"/>
          </p:cNvCxnSpPr>
          <p:nvPr/>
        </p:nvCxnSpPr>
        <p:spPr>
          <a:xfrm rot="16200000" flipV="1">
            <a:off x="6917055" y="5226050"/>
            <a:ext cx="269875" cy="1775460"/>
          </a:xfrm>
          <a:prstGeom prst="bentConnector2">
            <a:avLst/>
          </a:prstGeom>
          <a:ln>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a:t>
            </a:r>
            <a:r>
              <a:rPr lang="en-US" altLang="en-GB"/>
              <a:t>ata </a:t>
            </a:r>
            <a:r>
              <a:rPr lang="en-US" altLang="en-US"/>
              <a:t>input</a:t>
            </a:r>
            <a:endParaRPr lang="en-US" altLang="en-US"/>
          </a:p>
        </p:txBody>
      </p:sp>
      <p:sp>
        <p:nvSpPr>
          <p:cNvPr id="3" name="Content Placeholder 2"/>
          <p:cNvSpPr>
            <a:spLocks noGrp="1"/>
          </p:cNvSpPr>
          <p:nvPr>
            <p:ph idx="1"/>
          </p:nvPr>
        </p:nvSpPr>
        <p:spPr/>
        <p:txBody>
          <a:bodyPr/>
          <a:p>
            <a:r>
              <a:rPr lang="en-US" altLang="en-GB"/>
              <a:t>Input to user encoder: </a:t>
            </a:r>
            <a:r>
              <a:rPr lang="en-US" altLang="en-GB">
                <a:sym typeface="+mn-ea"/>
              </a:rPr>
              <a:t>u</a:t>
            </a:r>
            <a:r>
              <a:rPr lang="en-US" altLang="en-GB" baseline="-25000">
                <a:sym typeface="+mn-ea"/>
              </a:rPr>
              <a:t>i</a:t>
            </a:r>
            <a:r>
              <a:rPr lang="en-US" altLang="en-GB">
                <a:sym typeface="+mn-ea"/>
              </a:rPr>
              <a:t>, </a:t>
            </a:r>
            <a:r>
              <a:rPr lang="en-US" altLang="en-US">
                <a:sym typeface="+mn-ea"/>
              </a:rPr>
              <a:t>(</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US">
                <a:sym typeface="+mn-ea"/>
              </a:rPr>
              <a:t>, </a:t>
            </a:r>
            <a:r>
              <a:rPr lang="en-US" altLang="en-GB">
                <a:sym typeface="+mn-ea"/>
              </a:rPr>
              <a:t>..., j</a:t>
            </a:r>
            <a:r>
              <a:rPr lang="en-US" altLang="en-GB" baseline="-25000">
                <a:sym typeface="+mn-ea"/>
              </a:rPr>
              <a:t>n</a:t>
            </a:r>
            <a:r>
              <a:rPr lang="en-US" altLang="en-US" baseline="-25000">
                <a:sym typeface="+mn-ea"/>
              </a:rPr>
              <a:t>-1</a:t>
            </a:r>
            <a:r>
              <a:rPr lang="en-US" altLang="en-GB">
                <a:sym typeface="+mn-ea"/>
              </a:rPr>
              <a:t>)</a:t>
            </a:r>
            <a:endParaRPr lang="en-US" altLang="en-GB">
              <a:sym typeface="+mn-ea"/>
            </a:endParaRPr>
          </a:p>
          <a:p>
            <a:r>
              <a:rPr lang="en-US" altLang="en-GB"/>
              <a:t>Input to item encoder: </a:t>
            </a:r>
            <a:r>
              <a:rPr lang="en-US" altLang="en-US">
                <a:sym typeface="+mn-ea"/>
              </a:rPr>
              <a:t>j</a:t>
            </a:r>
            <a:r>
              <a:rPr lang="en-US" altLang="en-US" baseline="-25000">
                <a:sym typeface="+mn-ea"/>
              </a:rPr>
              <a:t>n</a:t>
            </a:r>
            <a:r>
              <a:rPr lang="en-US" altLang="en-US">
                <a:sym typeface="+mn-ea"/>
              </a:rPr>
              <a:t>, (t</a:t>
            </a:r>
            <a:r>
              <a:rPr lang="en-US" altLang="en-US" baseline="-25000">
                <a:sym typeface="+mn-ea"/>
              </a:rPr>
              <a:t>t1</a:t>
            </a:r>
            <a:r>
              <a:rPr lang="en-US" altLang="en-US">
                <a:sym typeface="+mn-ea"/>
              </a:rPr>
              <a:t>,... ,t</a:t>
            </a:r>
            <a:r>
              <a:rPr lang="en-US" altLang="en-US" baseline="-25000">
                <a:sym typeface="+mn-ea"/>
              </a:rPr>
              <a:t>tm</a:t>
            </a:r>
            <a:r>
              <a:rPr lang="en-US" altLang="en-US">
                <a:sym typeface="+mn-ea"/>
              </a:rPr>
              <a:t>), (t</a:t>
            </a:r>
            <a:r>
              <a:rPr lang="en-US" altLang="en-US" baseline="-25000">
                <a:sym typeface="+mn-ea"/>
              </a:rPr>
              <a:t>a1</a:t>
            </a:r>
            <a:r>
              <a:rPr lang="en-US" altLang="en-US">
                <a:sym typeface="+mn-ea"/>
              </a:rPr>
              <a:t>,... ,t</a:t>
            </a:r>
            <a:r>
              <a:rPr lang="en-US" altLang="en-US" baseline="-25000">
                <a:sym typeface="+mn-ea"/>
              </a:rPr>
              <a:t>an</a:t>
            </a:r>
            <a:r>
              <a:rPr lang="en-US" altLang="en-US">
                <a:sym typeface="+mn-ea"/>
              </a:rPr>
              <a:t>), where (t</a:t>
            </a:r>
            <a:r>
              <a:rPr lang="en-US" altLang="en-US" baseline="-25000">
                <a:sym typeface="+mn-ea"/>
              </a:rPr>
              <a:t>t1</a:t>
            </a:r>
            <a:r>
              <a:rPr lang="en-US" altLang="en-US">
                <a:sym typeface="+mn-ea"/>
              </a:rPr>
              <a:t>,... ,t</a:t>
            </a:r>
            <a:r>
              <a:rPr lang="en-US" altLang="en-US" baseline="-25000">
                <a:sym typeface="+mn-ea"/>
              </a:rPr>
              <a:t>tm</a:t>
            </a:r>
            <a:r>
              <a:rPr lang="en-US" altLang="en-US">
                <a:sym typeface="+mn-ea"/>
              </a:rPr>
              <a:t>) is the token sequence of job j</a:t>
            </a:r>
            <a:r>
              <a:rPr lang="en-US" altLang="en-US" baseline="-25000">
                <a:sym typeface="+mn-ea"/>
              </a:rPr>
              <a:t>n</a:t>
            </a:r>
            <a:r>
              <a:rPr lang="en-US" altLang="en-US">
                <a:sym typeface="+mn-ea"/>
              </a:rPr>
              <a:t>’s title, (t</a:t>
            </a:r>
            <a:r>
              <a:rPr lang="en-US" altLang="en-US" baseline="-25000">
                <a:sym typeface="+mn-ea"/>
              </a:rPr>
              <a:t>a1</a:t>
            </a:r>
            <a:r>
              <a:rPr lang="en-US" altLang="en-US">
                <a:sym typeface="+mn-ea"/>
              </a:rPr>
              <a:t>,... ,t</a:t>
            </a:r>
            <a:r>
              <a:rPr lang="en-US" altLang="en-US" baseline="-25000">
                <a:sym typeface="+mn-ea"/>
              </a:rPr>
              <a:t>an</a:t>
            </a:r>
            <a:r>
              <a:rPr lang="en-US" altLang="en-US">
                <a:sym typeface="+mn-ea"/>
              </a:rPr>
              <a:t>) is the token sequence of job j</a:t>
            </a:r>
            <a:r>
              <a:rPr lang="en-US" altLang="en-US" baseline="-25000">
                <a:sym typeface="+mn-ea"/>
              </a:rPr>
              <a:t>n</a:t>
            </a:r>
            <a:r>
              <a:rPr lang="en-US" altLang="en-US">
                <a:sym typeface="+mn-ea"/>
              </a:rPr>
              <a:t>’s abstract.</a:t>
            </a:r>
            <a:endParaRPr lang="en-US" altLang="en-US">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0" name="Google Shape;140;p25"/>
          <p:cNvSpPr/>
          <p:nvPr/>
        </p:nvSpPr>
        <p:spPr>
          <a:xfrm>
            <a:off x="9703427" y="2905079"/>
            <a:ext cx="731520" cy="457200"/>
          </a:xfrm>
          <a:prstGeom prst="rect">
            <a:avLst/>
          </a:prstGeom>
          <a:gradFill>
            <a:gsLst>
              <a:gs pos="0">
                <a:srgbClr val="9EE256"/>
              </a:gs>
              <a:gs pos="100000">
                <a:srgbClr val="52762D"/>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8</a:t>
            </a:r>
            <a:endPar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25"/>
          <p:cNvSpPr/>
          <p:nvPr/>
        </p:nvSpPr>
        <p:spPr>
          <a:xfrm>
            <a:off x="9703427" y="387046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8</a:t>
            </a:r>
            <a:endParaRPr sz="1465"/>
          </a:p>
        </p:txBody>
      </p:sp>
      <p:sp>
        <p:nvSpPr>
          <p:cNvPr id="285" name="Google Shape;285;p25"/>
          <p:cNvSpPr/>
          <p:nvPr/>
        </p:nvSpPr>
        <p:spPr>
          <a:xfrm>
            <a:off x="2755615"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U(i)</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25"/>
          <p:cNvSpPr/>
          <p:nvPr/>
        </p:nvSpPr>
        <p:spPr>
          <a:xfrm>
            <a:off x="2755615" y="2906700"/>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345" name="Google Shape;345;p25"/>
          <p:cNvSpPr/>
          <p:nvPr/>
        </p:nvSpPr>
        <p:spPr>
          <a:xfrm>
            <a:off x="2960267"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0" name="Google Shape;250;p25"/>
          <p:cNvSpPr/>
          <p:nvPr/>
        </p:nvSpPr>
        <p:spPr>
          <a:xfrm>
            <a:off x="3624111"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J(1)</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6" name="Google Shape;346;p25"/>
          <p:cNvSpPr/>
          <p:nvPr/>
        </p:nvSpPr>
        <p:spPr>
          <a:xfrm>
            <a:off x="3624111" y="2906700"/>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25"/>
          <p:cNvSpPr/>
          <p:nvPr/>
        </p:nvSpPr>
        <p:spPr>
          <a:xfrm>
            <a:off x="3828765"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5" name="Google Shape;265;p25"/>
          <p:cNvSpPr/>
          <p:nvPr/>
        </p:nvSpPr>
        <p:spPr>
          <a:xfrm>
            <a:off x="4492609"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J(2)</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25"/>
          <p:cNvSpPr/>
          <p:nvPr/>
        </p:nvSpPr>
        <p:spPr>
          <a:xfrm>
            <a:off x="4492609" y="2906700"/>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349;p25"/>
          <p:cNvSpPr/>
          <p:nvPr/>
        </p:nvSpPr>
        <p:spPr>
          <a:xfrm>
            <a:off x="4697261"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5" name="Google Shape;275;p25"/>
          <p:cNvSpPr/>
          <p:nvPr/>
        </p:nvSpPr>
        <p:spPr>
          <a:xfrm>
            <a:off x="5361106"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J(3)</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0" name="Google Shape;350;p25"/>
          <p:cNvSpPr/>
          <p:nvPr/>
        </p:nvSpPr>
        <p:spPr>
          <a:xfrm>
            <a:off x="5361106" y="2906700"/>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3</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1" name="Google Shape;351;p25"/>
          <p:cNvSpPr/>
          <p:nvPr/>
        </p:nvSpPr>
        <p:spPr>
          <a:xfrm>
            <a:off x="5565758"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5" name="Google Shape;295;p25"/>
          <p:cNvSpPr/>
          <p:nvPr/>
        </p:nvSpPr>
        <p:spPr>
          <a:xfrm>
            <a:off x="6229603"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i="1">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i="1" baseline="-25000">
                <a:solidFill>
                  <a:schemeClr val="dk1"/>
                </a:solidFill>
                <a:latin typeface="Calibri" panose="020F0502020204030204"/>
                <a:ea typeface="Calibri" panose="020F0502020204030204"/>
                <a:cs typeface="Calibri" panose="020F0502020204030204"/>
                <a:sym typeface="Calibri" panose="020F0502020204030204"/>
              </a:rPr>
              <a:t>J(4)</a:t>
            </a:r>
            <a:endParaRPr lang="en-US" altLang="en-GB" sz="1865"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25"/>
          <p:cNvSpPr/>
          <p:nvPr/>
        </p:nvSpPr>
        <p:spPr>
          <a:xfrm>
            <a:off x="6229603" y="2906700"/>
            <a:ext cx="731520" cy="457200"/>
          </a:xfrm>
          <a:prstGeom prst="rect">
            <a:avLst/>
          </a:prstGeom>
          <a:gradFill>
            <a:gsLst>
              <a:gs pos="0">
                <a:srgbClr val="9EE256"/>
              </a:gs>
              <a:gs pos="100000">
                <a:srgbClr val="52762D"/>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4</a:t>
            </a:r>
            <a:endPar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3" name="Google Shape;353;p25"/>
          <p:cNvSpPr/>
          <p:nvPr/>
        </p:nvSpPr>
        <p:spPr>
          <a:xfrm>
            <a:off x="6434255"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Google Shape;325;p25"/>
          <p:cNvSpPr/>
          <p:nvPr/>
        </p:nvSpPr>
        <p:spPr>
          <a:xfrm>
            <a:off x="7098099"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J(5)</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4" name="Google Shape;354;p25"/>
          <p:cNvSpPr/>
          <p:nvPr/>
        </p:nvSpPr>
        <p:spPr>
          <a:xfrm>
            <a:off x="7098099" y="2906700"/>
            <a:ext cx="731520" cy="457200"/>
          </a:xfrm>
          <a:prstGeom prst="rect">
            <a:avLst/>
          </a:prstGeom>
          <a:gradFill>
            <a:gsLst>
              <a:gs pos="0">
                <a:srgbClr val="9EE256"/>
              </a:gs>
              <a:gs pos="100000">
                <a:srgbClr val="52762D"/>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5</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25"/>
          <p:cNvSpPr/>
          <p:nvPr/>
        </p:nvSpPr>
        <p:spPr>
          <a:xfrm>
            <a:off x="7302753"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305;p25"/>
          <p:cNvSpPr/>
          <p:nvPr/>
        </p:nvSpPr>
        <p:spPr>
          <a:xfrm>
            <a:off x="7966598"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J(6)</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25"/>
          <p:cNvSpPr/>
          <p:nvPr/>
        </p:nvSpPr>
        <p:spPr>
          <a:xfrm>
            <a:off x="7966598" y="2906700"/>
            <a:ext cx="731520" cy="457200"/>
          </a:xfrm>
          <a:prstGeom prst="rect">
            <a:avLst/>
          </a:prstGeom>
          <a:gradFill>
            <a:gsLst>
              <a:gs pos="0">
                <a:srgbClr val="9EE256"/>
              </a:gs>
              <a:gs pos="100000">
                <a:srgbClr val="52762D"/>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6</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7" name="Google Shape;357;p25"/>
          <p:cNvSpPr/>
          <p:nvPr/>
        </p:nvSpPr>
        <p:spPr>
          <a:xfrm>
            <a:off x="8171249"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315;p25"/>
          <p:cNvSpPr/>
          <p:nvPr/>
        </p:nvSpPr>
        <p:spPr>
          <a:xfrm>
            <a:off x="8841281"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J(7)</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25"/>
          <p:cNvSpPr/>
          <p:nvPr/>
        </p:nvSpPr>
        <p:spPr>
          <a:xfrm>
            <a:off x="9045933"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5" name="Google Shape;335;p25"/>
          <p:cNvSpPr/>
          <p:nvPr/>
        </p:nvSpPr>
        <p:spPr>
          <a:xfrm>
            <a:off x="9709778" y="2032612"/>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[SEP]</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9" name="Google Shape;359;p25"/>
          <p:cNvSpPr/>
          <p:nvPr/>
        </p:nvSpPr>
        <p:spPr>
          <a:xfrm>
            <a:off x="9914430" y="25344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7" name="Google Shape;517;p25"/>
          <p:cNvSpPr/>
          <p:nvPr/>
        </p:nvSpPr>
        <p:spPr>
          <a:xfrm>
            <a:off x="2754980" y="2909240"/>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531" name="Google Shape;531;p25"/>
          <p:cNvSpPr/>
          <p:nvPr/>
        </p:nvSpPr>
        <p:spPr>
          <a:xfrm>
            <a:off x="2755615"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0</a:t>
            </a:r>
            <a:endPar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2" name="Google Shape;532;p25"/>
          <p:cNvSpPr/>
          <p:nvPr/>
        </p:nvSpPr>
        <p:spPr>
          <a:xfrm>
            <a:off x="3624111"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465"/>
          </a:p>
        </p:txBody>
      </p:sp>
      <p:sp>
        <p:nvSpPr>
          <p:cNvPr id="533" name="Google Shape;533;p25"/>
          <p:cNvSpPr/>
          <p:nvPr/>
        </p:nvSpPr>
        <p:spPr>
          <a:xfrm>
            <a:off x="4492609"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endParaRPr sz="1465"/>
          </a:p>
        </p:txBody>
      </p:sp>
      <p:sp>
        <p:nvSpPr>
          <p:cNvPr id="534" name="Google Shape;534;p25"/>
          <p:cNvSpPr/>
          <p:nvPr/>
        </p:nvSpPr>
        <p:spPr>
          <a:xfrm>
            <a:off x="5361106"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3</a:t>
            </a:r>
            <a:endParaRPr sz="1465"/>
          </a:p>
        </p:txBody>
      </p:sp>
      <p:sp>
        <p:nvSpPr>
          <p:cNvPr id="535" name="Google Shape;535;p25"/>
          <p:cNvSpPr/>
          <p:nvPr/>
        </p:nvSpPr>
        <p:spPr>
          <a:xfrm>
            <a:off x="6229603"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4</a:t>
            </a:r>
            <a:endParaRPr sz="1465"/>
          </a:p>
        </p:txBody>
      </p:sp>
      <p:sp>
        <p:nvSpPr>
          <p:cNvPr id="536" name="Google Shape;536;p25"/>
          <p:cNvSpPr/>
          <p:nvPr/>
        </p:nvSpPr>
        <p:spPr>
          <a:xfrm>
            <a:off x="7098099"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5</a:t>
            </a:r>
            <a:endParaRPr sz="1465"/>
          </a:p>
        </p:txBody>
      </p:sp>
      <p:sp>
        <p:nvSpPr>
          <p:cNvPr id="537" name="Google Shape;537;p25"/>
          <p:cNvSpPr/>
          <p:nvPr/>
        </p:nvSpPr>
        <p:spPr>
          <a:xfrm>
            <a:off x="7966598" y="387208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6</a:t>
            </a:r>
            <a:endParaRPr sz="1465"/>
          </a:p>
        </p:txBody>
      </p:sp>
      <p:sp>
        <p:nvSpPr>
          <p:cNvPr id="546" name="Google Shape;546;p25"/>
          <p:cNvSpPr/>
          <p:nvPr/>
        </p:nvSpPr>
        <p:spPr>
          <a:xfrm>
            <a:off x="2764125"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7" name="Google Shape;547;p25"/>
          <p:cNvSpPr/>
          <p:nvPr/>
        </p:nvSpPr>
        <p:spPr>
          <a:xfrm>
            <a:off x="3632622"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8" name="Google Shape;548;p25"/>
          <p:cNvSpPr/>
          <p:nvPr/>
        </p:nvSpPr>
        <p:spPr>
          <a:xfrm>
            <a:off x="4501119"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9" name="Google Shape;549;p25"/>
          <p:cNvSpPr/>
          <p:nvPr/>
        </p:nvSpPr>
        <p:spPr>
          <a:xfrm>
            <a:off x="5369617"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0" name="Google Shape;550;p25"/>
          <p:cNvSpPr/>
          <p:nvPr/>
        </p:nvSpPr>
        <p:spPr>
          <a:xfrm>
            <a:off x="6238113"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1" name="Google Shape;551;p25"/>
          <p:cNvSpPr/>
          <p:nvPr/>
        </p:nvSpPr>
        <p:spPr>
          <a:xfrm>
            <a:off x="7106610"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2" name="Google Shape;552;p25"/>
          <p:cNvSpPr/>
          <p:nvPr/>
        </p:nvSpPr>
        <p:spPr>
          <a:xfrm>
            <a:off x="7975107"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3" name="Google Shape;553;p25"/>
          <p:cNvSpPr/>
          <p:nvPr/>
        </p:nvSpPr>
        <p:spPr>
          <a:xfrm>
            <a:off x="9712101" y="337486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5" name="Google Shape;555;p25"/>
          <p:cNvSpPr txBox="1"/>
          <p:nvPr/>
        </p:nvSpPr>
        <p:spPr>
          <a:xfrm>
            <a:off x="1745657" y="2913876"/>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a:solidFill>
                  <a:schemeClr val="dk1"/>
                </a:solidFill>
                <a:latin typeface="Calibri" panose="020F0502020204030204"/>
                <a:ea typeface="Calibri" panose="020F0502020204030204"/>
                <a:cs typeface="Calibri" panose="020F0502020204030204"/>
                <a:sym typeface="Calibri" panose="020F0502020204030204"/>
              </a:rPr>
              <a:t>User ID</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a:t>
            </a:r>
            <a:endParaRPr lang="en-US" altLang="en-GB"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6" name="Google Shape;556;p25"/>
          <p:cNvSpPr txBox="1"/>
          <p:nvPr/>
        </p:nvSpPr>
        <p:spPr>
          <a:xfrm>
            <a:off x="1745657" y="3898575"/>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Position</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 </a:t>
            </a:r>
            <a:r>
              <a:rPr lang="en-US" altLang="en-GB" sz="1200">
                <a:solidFill>
                  <a:schemeClr val="dk1"/>
                </a:solidFill>
                <a:latin typeface="Calibri" panose="020F0502020204030204"/>
                <a:ea typeface="Calibri" panose="020F0502020204030204"/>
                <a:cs typeface="Calibri" panose="020F0502020204030204"/>
                <a:sym typeface="Calibri" panose="020F0502020204030204"/>
              </a:rPr>
              <a:t>(optional)</a:t>
            </a:r>
            <a:endParaRPr lang="en-US" altLang="en-GB"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7" name="Google Shape;557;p25"/>
          <p:cNvSpPr/>
          <p:nvPr/>
        </p:nvSpPr>
        <p:spPr>
          <a:xfrm>
            <a:off x="8834931" y="2905079"/>
            <a:ext cx="731520" cy="457200"/>
          </a:xfrm>
          <a:prstGeom prst="rect">
            <a:avLst/>
          </a:prstGeom>
          <a:gradFill>
            <a:gsLst>
              <a:gs pos="0">
                <a:srgbClr val="9EE256"/>
              </a:gs>
              <a:gs pos="100000">
                <a:srgbClr val="52762D"/>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7</a:t>
            </a:r>
            <a:endPar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9" name="Google Shape;559;p25"/>
          <p:cNvSpPr/>
          <p:nvPr/>
        </p:nvSpPr>
        <p:spPr>
          <a:xfrm>
            <a:off x="8834931" y="387046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P</a:t>
            </a:r>
            <a:r>
              <a:rPr lang="en-GB" sz="1200" baseline="-25000">
                <a:solidFill>
                  <a:schemeClr val="dk1"/>
                </a:solidFill>
                <a:latin typeface="Calibri" panose="020F0502020204030204"/>
                <a:ea typeface="Calibri" panose="020F0502020204030204"/>
                <a:cs typeface="Calibri" panose="020F0502020204030204"/>
                <a:sym typeface="Calibri" panose="020F0502020204030204"/>
              </a:rPr>
              <a:t>7</a:t>
            </a:r>
            <a:endParaRPr sz="1465"/>
          </a:p>
        </p:txBody>
      </p:sp>
      <p:sp>
        <p:nvSpPr>
          <p:cNvPr id="561" name="Google Shape;561;p25"/>
          <p:cNvSpPr/>
          <p:nvPr/>
        </p:nvSpPr>
        <p:spPr>
          <a:xfrm>
            <a:off x="8841281" y="337555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3" name="Text Box 2"/>
          <p:cNvSpPr txBox="1"/>
          <p:nvPr/>
        </p:nvSpPr>
        <p:spPr>
          <a:xfrm>
            <a:off x="565150" y="440690"/>
            <a:ext cx="9137015" cy="368300"/>
          </a:xfrm>
          <a:prstGeom prst="rect">
            <a:avLst/>
          </a:prstGeom>
          <a:noFill/>
        </p:spPr>
        <p:txBody>
          <a:bodyPr wrap="square" rtlCol="0">
            <a:spAutoFit/>
          </a:bodyPr>
          <a:p>
            <a:r>
              <a:rPr lang="en-US" altLang="en-US">
                <a:sym typeface="+mn-ea"/>
              </a:rPr>
              <a:t>Input to User Encoder (the “query”): A U</a:t>
            </a:r>
            <a:r>
              <a:rPr lang="en-US" altLang="en-US"/>
              <a:t>ser </a:t>
            </a:r>
            <a:r>
              <a:rPr lang="en-US" altLang="en-US" i="1"/>
              <a:t>U(i)</a:t>
            </a:r>
            <a:r>
              <a:rPr lang="en-US" altLang="en-US"/>
              <a:t>’s Job Click Sequence</a:t>
            </a:r>
            <a:endParaRPr lang="en-US" altLang="en-US"/>
          </a:p>
        </p:txBody>
      </p:sp>
      <p:sp>
        <p:nvSpPr>
          <p:cNvPr id="24" name="Google Shape;346;p25"/>
          <p:cNvSpPr/>
          <p:nvPr/>
        </p:nvSpPr>
        <p:spPr>
          <a:xfrm>
            <a:off x="2755431" y="2911780"/>
            <a:ext cx="731520" cy="457200"/>
          </a:xfrm>
          <a:prstGeom prst="rect">
            <a:avLst/>
          </a:prstGeom>
          <a:gradFill>
            <a:gsLst>
              <a:gs pos="0">
                <a:srgbClr val="9EE256"/>
              </a:gs>
              <a:gs pos="100000">
                <a:srgbClr val="52762D"/>
              </a:gs>
            </a:gsLst>
            <a:lin ang="5400000" scaled="0"/>
          </a:gradFill>
          <a:ln w="9525" cap="flat" cmpd="sng">
            <a:solidFill>
              <a:schemeClr val="accent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0</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7" name="Google Shape;2637;p31"/>
          <p:cNvSpPr txBox="1"/>
          <p:nvPr/>
        </p:nvSpPr>
        <p:spPr>
          <a:xfrm>
            <a:off x="3623945" y="5344795"/>
            <a:ext cx="1066800" cy="369570"/>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US" sz="1865">
                <a:solidFill>
                  <a:schemeClr val="dk1"/>
                </a:solidFill>
                <a:latin typeface="Calibri" panose="020F0502020204030204"/>
                <a:ea typeface="Calibri" panose="020F0502020204030204"/>
                <a:cs typeface="Calibri" panose="020F0502020204030204"/>
                <a:sym typeface="Calibri" panose="020F0502020204030204"/>
              </a:rPr>
              <a:t>old</a:t>
            </a:r>
            <a:endParaRPr lang="en-US" altLang="en-US"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8" name="Google Shape;2638;p31"/>
          <p:cNvSpPr txBox="1"/>
          <p:nvPr/>
        </p:nvSpPr>
        <p:spPr>
          <a:xfrm>
            <a:off x="8288020" y="5344767"/>
            <a:ext cx="1284555" cy="369332"/>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US" sz="1865">
                <a:solidFill>
                  <a:schemeClr val="dk1"/>
                </a:solidFill>
                <a:latin typeface="Calibri" panose="020F0502020204030204"/>
                <a:ea typeface="Calibri" panose="020F0502020204030204"/>
                <a:cs typeface="Calibri" panose="020F0502020204030204"/>
                <a:sym typeface="Calibri" panose="020F0502020204030204"/>
              </a:rPr>
              <a:t>recent</a:t>
            </a:r>
            <a:endParaRPr lang="en-US" altLang="en-US"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ight Arrow 1"/>
          <p:cNvSpPr/>
          <p:nvPr/>
        </p:nvSpPr>
        <p:spPr>
          <a:xfrm>
            <a:off x="3624580" y="4886325"/>
            <a:ext cx="5948045" cy="45847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en-GB">
                <a:solidFill>
                  <a:schemeClr val="tx1"/>
                </a:solidFill>
                <a:effectLst>
                  <a:outerShdw blurRad="38100" dist="19050" dir="2700000" algn="tl" rotWithShape="0">
                    <a:schemeClr val="dk1">
                      <a:alpha val="40000"/>
                    </a:schemeClr>
                  </a:outerShdw>
                </a:effectLst>
              </a:rPr>
              <a:t>time</a:t>
            </a:r>
            <a:endParaRPr lang="en-US" altLang="en-GB">
              <a:solidFill>
                <a:schemeClr val="tx1"/>
              </a:solidFill>
              <a:effectLst>
                <a:outerShdw blurRad="38100" dist="19050" dir="2700000" algn="tl" rotWithShape="0">
                  <a:schemeClr val="dk1">
                    <a:alpha val="40000"/>
                  </a:schemeClr>
                </a:outerShdw>
              </a:effectLst>
            </a:endParaRPr>
          </a:p>
        </p:txBody>
      </p:sp>
      <p:sp>
        <p:nvSpPr>
          <p:cNvPr id="524" name="Google Shape;524;p25"/>
          <p:cNvSpPr/>
          <p:nvPr/>
        </p:nvSpPr>
        <p:spPr>
          <a:xfrm>
            <a:off x="2754980" y="2904829"/>
            <a:ext cx="731520" cy="457200"/>
          </a:xfrm>
          <a:prstGeom prst="rect">
            <a:avLst/>
          </a:prstGeom>
          <a:gradFill>
            <a:gsLst>
              <a:gs pos="60000">
                <a:srgbClr val="FE4444">
                  <a:alpha val="100000"/>
                  <a:lumMod val="89000"/>
                  <a:lumOff val="11000"/>
                </a:srgbClr>
              </a:gs>
              <a:gs pos="100000">
                <a:srgbClr val="832B2B"/>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U</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i</a:t>
            </a:r>
            <a:endParaRPr lang="en-US" alt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26" name="Google Shape;2526;p31"/>
          <p:cNvSpPr/>
          <p:nvPr/>
        </p:nvSpPr>
        <p:spPr>
          <a:xfrm>
            <a:off x="9703428" y="2911780"/>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4" name="Rectangle 3"/>
          <p:cNvSpPr/>
          <p:nvPr/>
        </p:nvSpPr>
        <p:spPr>
          <a:xfrm>
            <a:off x="9664700" y="1621790"/>
            <a:ext cx="921385" cy="30721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GB" altLang="en-US"/>
          </a:p>
        </p:txBody>
      </p:sp>
      <p:sp>
        <p:nvSpPr>
          <p:cNvPr id="5" name="Google Shape;345;p25"/>
          <p:cNvSpPr/>
          <p:nvPr/>
        </p:nvSpPr>
        <p:spPr>
          <a:xfrm>
            <a:off x="2963442" y="15946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4" name="Google Shape;554;p25"/>
          <p:cNvSpPr txBox="1"/>
          <p:nvPr/>
        </p:nvSpPr>
        <p:spPr>
          <a:xfrm>
            <a:off x="9712367" y="2900728"/>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Job ID</a:t>
            </a:r>
            <a:endParaRPr sz="1465"/>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GB" sz="4000">
                <a:sym typeface="+mn-ea"/>
              </a:rPr>
              <a:t>Data </a:t>
            </a:r>
            <a:r>
              <a:rPr lang="en-US" altLang="en-US" sz="4000">
                <a:sym typeface="+mn-ea"/>
              </a:rPr>
              <a:t>A</a:t>
            </a:r>
            <a:r>
              <a:rPr lang="en-US" altLang="en-GB" sz="4000">
                <a:sym typeface="+mn-ea"/>
              </a:rPr>
              <a:t>nalysis</a:t>
            </a:r>
            <a:endParaRPr lang="en-GB" altLang="en-US" sz="4000"/>
          </a:p>
        </p:txBody>
      </p:sp>
      <p:sp>
        <p:nvSpPr>
          <p:cNvPr id="3" name="Content Placeholder 2"/>
          <p:cNvSpPr>
            <a:spLocks noGrp="1"/>
          </p:cNvSpPr>
          <p:nvPr>
            <p:ph idx="1"/>
          </p:nvPr>
        </p:nvSpPr>
        <p:spPr/>
        <p:txBody>
          <a:bodyPr/>
          <a:p>
            <a:r>
              <a:rPr lang="en-US" altLang="en-US">
                <a:sym typeface="+mn-ea"/>
              </a:rPr>
              <a:t>Data analysis for </a:t>
            </a:r>
            <a:r>
              <a:rPr lang="en-US" altLang="en-GB">
                <a:sym typeface="+mn-ea"/>
              </a:rPr>
              <a:t>job ads data</a:t>
            </a:r>
            <a:endParaRPr lang="en-US" altLang="en-US"/>
          </a:p>
          <a:p>
            <a:pPr marL="0" indent="0">
              <a:buNone/>
            </a:pPr>
            <a:r>
              <a:rPr lang="en-GB" altLang="en-US" i="1" u="sng"/>
              <a:t>ip-dual-encoder-interest-network/notebooks/step1_EDA/EDA_ads.ipynb</a:t>
            </a:r>
            <a:endParaRPr lang="en-GB" altLang="en-US" i="1" u="sng"/>
          </a:p>
          <a:p>
            <a:endParaRPr lang="en-GB" altLang="en-US"/>
          </a:p>
          <a:p>
            <a:r>
              <a:rPr lang="en-US" altLang="en-GB">
                <a:sym typeface="+mn-ea"/>
              </a:rPr>
              <a:t>Data analysis for </a:t>
            </a:r>
            <a:r>
              <a:rPr lang="en-US" altLang="en-US">
                <a:sym typeface="+mn-ea"/>
              </a:rPr>
              <a:t>events</a:t>
            </a:r>
            <a:r>
              <a:rPr lang="en-US" altLang="en-GB">
                <a:sym typeface="+mn-ea"/>
              </a:rPr>
              <a:t> data</a:t>
            </a:r>
            <a:endParaRPr lang="en-US" altLang="en-GB">
              <a:sym typeface="+mn-ea"/>
            </a:endParaRPr>
          </a:p>
          <a:p>
            <a:pPr marL="0" indent="0">
              <a:buNone/>
            </a:pPr>
            <a:r>
              <a:rPr lang="en-US" altLang="en-GB" i="1" u="sng"/>
              <a:t>ip-dual-encoder-interest-network/notebooks/step1_EDA/EDA_events.ipynb</a:t>
            </a:r>
            <a:endParaRPr lang="en-US" altLang="en-GB" u="sng"/>
          </a:p>
          <a:p>
            <a:endParaRPr lang="en-GB" altLang="en-US" u="sng"/>
          </a:p>
          <a:p>
            <a:r>
              <a:rPr lang="en-US" altLang="en-GB">
                <a:sym typeface="+mn-ea"/>
              </a:rPr>
              <a:t>Merged data analysis</a:t>
            </a:r>
            <a:endParaRPr lang="en-US" altLang="en-GB"/>
          </a:p>
          <a:p>
            <a:pPr marL="0" indent="0">
              <a:buNone/>
            </a:pPr>
            <a:r>
              <a:rPr lang="en-GB" altLang="en-US" i="1" u="sng"/>
              <a:t>ip-dual-encoder-interest-network/notebooks/step1_EDA/EDA_final_merge_analysis.ipynb</a:t>
            </a:r>
            <a:endParaRPr lang="en-GB" altLang="en-US" i="1" u="sng"/>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0" name="Google Shape;140;p25"/>
          <p:cNvSpPr/>
          <p:nvPr/>
        </p:nvSpPr>
        <p:spPr>
          <a:xfrm>
            <a:off x="9980287" y="2343104"/>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141" name="Google Shape;141;p25"/>
          <p:cNvSpPr/>
          <p:nvPr/>
        </p:nvSpPr>
        <p:spPr>
          <a:xfrm>
            <a:off x="9980287" y="3244202"/>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25"/>
          <p:cNvSpPr/>
          <p:nvPr/>
        </p:nvSpPr>
        <p:spPr>
          <a:xfrm>
            <a:off x="9980287" y="411049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8</a:t>
            </a:r>
            <a:endParaRPr sz="1465"/>
          </a:p>
        </p:txBody>
      </p:sp>
      <p:sp>
        <p:nvSpPr>
          <p:cNvPr id="285" name="Google Shape;285;p25"/>
          <p:cNvSpPr/>
          <p:nvPr/>
        </p:nvSpPr>
        <p:spPr>
          <a:xfrm>
            <a:off x="3032475"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[CLS]</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25"/>
          <p:cNvSpPr/>
          <p:nvPr/>
        </p:nvSpPr>
        <p:spPr>
          <a:xfrm>
            <a:off x="3032475" y="2344725"/>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345" name="Google Shape;345;p25"/>
          <p:cNvSpPr/>
          <p:nvPr/>
        </p:nvSpPr>
        <p:spPr>
          <a:xfrm>
            <a:off x="3237127"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0" name="Google Shape;250;p25"/>
          <p:cNvSpPr/>
          <p:nvPr/>
        </p:nvSpPr>
        <p:spPr>
          <a:xfrm>
            <a:off x="3900971"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senior</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6" name="Google Shape;346;p25"/>
          <p:cNvSpPr/>
          <p:nvPr/>
        </p:nvSpPr>
        <p:spPr>
          <a:xfrm>
            <a:off x="3900971"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1</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25"/>
          <p:cNvSpPr/>
          <p:nvPr/>
        </p:nvSpPr>
        <p:spPr>
          <a:xfrm>
            <a:off x="4105625"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5" name="Google Shape;265;p25"/>
          <p:cNvSpPr/>
          <p:nvPr/>
        </p:nvSpPr>
        <p:spPr>
          <a:xfrm>
            <a:off x="4769469"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data</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25"/>
          <p:cNvSpPr/>
          <p:nvPr/>
        </p:nvSpPr>
        <p:spPr>
          <a:xfrm>
            <a:off x="4769469"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US" sz="1200" i="1" baseline="-25000">
                <a:solidFill>
                  <a:schemeClr val="dk1"/>
                </a:solidFill>
                <a:latin typeface="Calibri" panose="020F0502020204030204"/>
                <a:ea typeface="Calibri" panose="020F0502020204030204"/>
                <a:cs typeface="Calibri" panose="020F0502020204030204"/>
                <a:sym typeface="Calibri" panose="020F0502020204030204"/>
              </a:rPr>
              <a:t>2</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349;p25"/>
          <p:cNvSpPr/>
          <p:nvPr/>
        </p:nvSpPr>
        <p:spPr>
          <a:xfrm>
            <a:off x="4974121"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5" name="Google Shape;275;p25"/>
          <p:cNvSpPr/>
          <p:nvPr/>
        </p:nvSpPr>
        <p:spPr>
          <a:xfrm>
            <a:off x="5637966"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scientist</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0" name="Google Shape;350;p25"/>
          <p:cNvSpPr/>
          <p:nvPr/>
        </p:nvSpPr>
        <p:spPr>
          <a:xfrm>
            <a:off x="5637966"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US" sz="1200" i="1" baseline="-25000">
                <a:solidFill>
                  <a:schemeClr val="dk1"/>
                </a:solidFill>
                <a:latin typeface="Calibri" panose="020F0502020204030204"/>
                <a:ea typeface="Calibri" panose="020F0502020204030204"/>
                <a:cs typeface="Calibri" panose="020F0502020204030204"/>
                <a:sym typeface="Calibri" panose="020F0502020204030204"/>
              </a:rPr>
              <a:t>3</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1" name="Google Shape;351;p25"/>
          <p:cNvSpPr/>
          <p:nvPr/>
        </p:nvSpPr>
        <p:spPr>
          <a:xfrm>
            <a:off x="5842618"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5" name="Google Shape;295;p25"/>
          <p:cNvSpPr/>
          <p:nvPr/>
        </p:nvSpPr>
        <p:spPr>
          <a:xfrm>
            <a:off x="6506463"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i="1">
                <a:solidFill>
                  <a:schemeClr val="dk1"/>
                </a:solidFill>
                <a:latin typeface="Calibri" panose="020F0502020204030204"/>
                <a:ea typeface="Calibri" panose="020F0502020204030204"/>
                <a:cs typeface="Calibri" panose="020F0502020204030204"/>
                <a:sym typeface="Calibri" panose="020F0502020204030204"/>
              </a:rPr>
              <a:t>E</a:t>
            </a:r>
            <a:r>
              <a:rPr lang="en-GB" sz="1865" i="1" baseline="-25000">
                <a:solidFill>
                  <a:schemeClr val="dk1"/>
                </a:solidFill>
                <a:latin typeface="Calibri" panose="020F0502020204030204"/>
                <a:ea typeface="Calibri" panose="020F0502020204030204"/>
                <a:cs typeface="Calibri" panose="020F0502020204030204"/>
                <a:sym typeface="Calibri" panose="020F0502020204030204"/>
              </a:rPr>
              <a:t>[SEP]</a:t>
            </a:r>
            <a:endParaRPr lang="en-US" altLang="en-GB" sz="1465"/>
          </a:p>
        </p:txBody>
      </p:sp>
      <p:sp>
        <p:nvSpPr>
          <p:cNvPr id="352" name="Google Shape;352;p25"/>
          <p:cNvSpPr/>
          <p:nvPr/>
        </p:nvSpPr>
        <p:spPr>
          <a:xfrm>
            <a:off x="6506463" y="2344725"/>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353" name="Google Shape;353;p25"/>
          <p:cNvSpPr/>
          <p:nvPr/>
        </p:nvSpPr>
        <p:spPr>
          <a:xfrm>
            <a:off x="6711115"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Google Shape;325;p25"/>
          <p:cNvSpPr/>
          <p:nvPr/>
        </p:nvSpPr>
        <p:spPr>
          <a:xfrm>
            <a:off x="7374959"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we</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4" name="Google Shape;354;p25"/>
          <p:cNvSpPr/>
          <p:nvPr/>
        </p:nvSpPr>
        <p:spPr>
          <a:xfrm>
            <a:off x="7374959"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0</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25"/>
          <p:cNvSpPr/>
          <p:nvPr/>
        </p:nvSpPr>
        <p:spPr>
          <a:xfrm>
            <a:off x="7579613"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305;p25"/>
          <p:cNvSpPr/>
          <p:nvPr/>
        </p:nvSpPr>
        <p:spPr>
          <a:xfrm>
            <a:off x="8243458"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are</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25"/>
          <p:cNvSpPr/>
          <p:nvPr/>
        </p:nvSpPr>
        <p:spPr>
          <a:xfrm>
            <a:off x="8243458" y="2344725"/>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GB" sz="1200" i="1" baseline="-25000">
                <a:solidFill>
                  <a:schemeClr val="dk1"/>
                </a:solidFill>
                <a:latin typeface="Calibri" panose="020F0502020204030204"/>
                <a:ea typeface="Calibri" panose="020F0502020204030204"/>
                <a:cs typeface="Calibri" panose="020F0502020204030204"/>
                <a:sym typeface="Calibri" panose="020F0502020204030204"/>
              </a:rPr>
              <a:t>1</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7" name="Google Shape;357;p25"/>
          <p:cNvSpPr/>
          <p:nvPr/>
        </p:nvSpPr>
        <p:spPr>
          <a:xfrm>
            <a:off x="8448109"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315;p25"/>
          <p:cNvSpPr/>
          <p:nvPr/>
        </p:nvSpPr>
        <p:spPr>
          <a:xfrm>
            <a:off x="9118141"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seeking</a:t>
            </a:r>
            <a:endParaRPr lang="en-US" alt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25"/>
          <p:cNvSpPr/>
          <p:nvPr/>
        </p:nvSpPr>
        <p:spPr>
          <a:xfrm>
            <a:off x="9322793"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5" name="Google Shape;335;p25"/>
          <p:cNvSpPr/>
          <p:nvPr/>
        </p:nvSpPr>
        <p:spPr>
          <a:xfrm>
            <a:off x="9986638" y="1470637"/>
            <a:ext cx="731520" cy="457200"/>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GB"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[SEP]</a:t>
            </a:r>
            <a:endParaRPr sz="1465"/>
          </a:p>
        </p:txBody>
      </p:sp>
      <p:sp>
        <p:nvSpPr>
          <p:cNvPr id="359" name="Google Shape;359;p25"/>
          <p:cNvSpPr/>
          <p:nvPr/>
        </p:nvSpPr>
        <p:spPr>
          <a:xfrm>
            <a:off x="10191290" y="197242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7" name="Google Shape;517;p25"/>
          <p:cNvSpPr/>
          <p:nvPr/>
        </p:nvSpPr>
        <p:spPr>
          <a:xfrm>
            <a:off x="3031840" y="2347265"/>
            <a:ext cx="731520" cy="457200"/>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[CLS]</a:t>
            </a:r>
            <a:endParaRPr sz="1465"/>
          </a:p>
        </p:txBody>
      </p:sp>
      <p:sp>
        <p:nvSpPr>
          <p:cNvPr id="524" name="Google Shape;524;p25"/>
          <p:cNvSpPr/>
          <p:nvPr/>
        </p:nvSpPr>
        <p:spPr>
          <a:xfrm>
            <a:off x="3032475"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5" name="Google Shape;525;p25"/>
          <p:cNvSpPr/>
          <p:nvPr/>
        </p:nvSpPr>
        <p:spPr>
          <a:xfrm>
            <a:off x="3900971"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6" name="Google Shape;526;p25"/>
          <p:cNvSpPr/>
          <p:nvPr/>
        </p:nvSpPr>
        <p:spPr>
          <a:xfrm>
            <a:off x="4769469"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7" name="Google Shape;527;p25"/>
          <p:cNvSpPr/>
          <p:nvPr/>
        </p:nvSpPr>
        <p:spPr>
          <a:xfrm>
            <a:off x="5637966"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8" name="Google Shape;528;p25"/>
          <p:cNvSpPr/>
          <p:nvPr/>
        </p:nvSpPr>
        <p:spPr>
          <a:xfrm>
            <a:off x="6506463"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A</a:t>
            </a:r>
            <a:endParaRPr sz="1465"/>
          </a:p>
        </p:txBody>
      </p:sp>
      <p:sp>
        <p:nvSpPr>
          <p:cNvPr id="529" name="Google Shape;529;p25"/>
          <p:cNvSpPr/>
          <p:nvPr/>
        </p:nvSpPr>
        <p:spPr>
          <a:xfrm>
            <a:off x="7374959"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0" name="Google Shape;530;p25"/>
          <p:cNvSpPr/>
          <p:nvPr/>
        </p:nvSpPr>
        <p:spPr>
          <a:xfrm>
            <a:off x="8243458" y="3245824"/>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1" name="Google Shape;531;p25"/>
          <p:cNvSpPr/>
          <p:nvPr/>
        </p:nvSpPr>
        <p:spPr>
          <a:xfrm>
            <a:off x="3032475"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0</a:t>
            </a:r>
            <a:endParaRPr lang="en-US" altLang="en-US"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2" name="Google Shape;532;p25"/>
          <p:cNvSpPr/>
          <p:nvPr/>
        </p:nvSpPr>
        <p:spPr>
          <a:xfrm>
            <a:off x="3900971"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465"/>
          </a:p>
        </p:txBody>
      </p:sp>
      <p:sp>
        <p:nvSpPr>
          <p:cNvPr id="533" name="Google Shape;533;p25"/>
          <p:cNvSpPr/>
          <p:nvPr/>
        </p:nvSpPr>
        <p:spPr>
          <a:xfrm>
            <a:off x="4769469"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2</a:t>
            </a:r>
            <a:endParaRPr sz="1465"/>
          </a:p>
        </p:txBody>
      </p:sp>
      <p:sp>
        <p:nvSpPr>
          <p:cNvPr id="534" name="Google Shape;534;p25"/>
          <p:cNvSpPr/>
          <p:nvPr/>
        </p:nvSpPr>
        <p:spPr>
          <a:xfrm>
            <a:off x="5637966"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3</a:t>
            </a:r>
            <a:endParaRPr sz="1465"/>
          </a:p>
        </p:txBody>
      </p:sp>
      <p:sp>
        <p:nvSpPr>
          <p:cNvPr id="535" name="Google Shape;535;p25"/>
          <p:cNvSpPr/>
          <p:nvPr/>
        </p:nvSpPr>
        <p:spPr>
          <a:xfrm>
            <a:off x="6506463"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4</a:t>
            </a:r>
            <a:endParaRPr sz="1465"/>
          </a:p>
        </p:txBody>
      </p:sp>
      <p:sp>
        <p:nvSpPr>
          <p:cNvPr id="536" name="Google Shape;536;p25"/>
          <p:cNvSpPr/>
          <p:nvPr/>
        </p:nvSpPr>
        <p:spPr>
          <a:xfrm>
            <a:off x="7374959"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5</a:t>
            </a:r>
            <a:endParaRPr sz="1465"/>
          </a:p>
        </p:txBody>
      </p:sp>
      <p:sp>
        <p:nvSpPr>
          <p:cNvPr id="537" name="Google Shape;537;p25"/>
          <p:cNvSpPr/>
          <p:nvPr/>
        </p:nvSpPr>
        <p:spPr>
          <a:xfrm>
            <a:off x="8243458" y="411211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P</a:t>
            </a:r>
            <a:r>
              <a:rPr lang="en-GB" sz="1200" b="0" i="0"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6</a:t>
            </a:r>
            <a:endParaRPr sz="1465"/>
          </a:p>
        </p:txBody>
      </p:sp>
      <p:sp>
        <p:nvSpPr>
          <p:cNvPr id="539" name="Google Shape;539;p25"/>
          <p:cNvSpPr/>
          <p:nvPr/>
        </p:nvSpPr>
        <p:spPr>
          <a:xfrm>
            <a:off x="3909482"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0" name="Google Shape;540;p25"/>
          <p:cNvSpPr/>
          <p:nvPr/>
        </p:nvSpPr>
        <p:spPr>
          <a:xfrm>
            <a:off x="4777979"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1" name="Google Shape;541;p25"/>
          <p:cNvSpPr/>
          <p:nvPr/>
        </p:nvSpPr>
        <p:spPr>
          <a:xfrm>
            <a:off x="5646477"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2" name="Google Shape;542;p25"/>
          <p:cNvSpPr/>
          <p:nvPr/>
        </p:nvSpPr>
        <p:spPr>
          <a:xfrm>
            <a:off x="6514973"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3" name="Google Shape;543;p25"/>
          <p:cNvSpPr/>
          <p:nvPr/>
        </p:nvSpPr>
        <p:spPr>
          <a:xfrm>
            <a:off x="7383470" y="280214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4" name="Google Shape;544;p25"/>
          <p:cNvSpPr/>
          <p:nvPr/>
        </p:nvSpPr>
        <p:spPr>
          <a:xfrm>
            <a:off x="8251967"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5" name="Google Shape;545;p25"/>
          <p:cNvSpPr/>
          <p:nvPr/>
        </p:nvSpPr>
        <p:spPr>
          <a:xfrm>
            <a:off x="9988961" y="278436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6" name="Google Shape;546;p25"/>
          <p:cNvSpPr/>
          <p:nvPr/>
        </p:nvSpPr>
        <p:spPr>
          <a:xfrm>
            <a:off x="3040985"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7" name="Google Shape;547;p25"/>
          <p:cNvSpPr/>
          <p:nvPr/>
        </p:nvSpPr>
        <p:spPr>
          <a:xfrm>
            <a:off x="3909482"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8" name="Google Shape;548;p25"/>
          <p:cNvSpPr/>
          <p:nvPr/>
        </p:nvSpPr>
        <p:spPr>
          <a:xfrm>
            <a:off x="4777979"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49" name="Google Shape;549;p25"/>
          <p:cNvSpPr/>
          <p:nvPr/>
        </p:nvSpPr>
        <p:spPr>
          <a:xfrm>
            <a:off x="5646477"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0" name="Google Shape;550;p25"/>
          <p:cNvSpPr/>
          <p:nvPr/>
        </p:nvSpPr>
        <p:spPr>
          <a:xfrm>
            <a:off x="6514973"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1" name="Google Shape;551;p25"/>
          <p:cNvSpPr/>
          <p:nvPr/>
        </p:nvSpPr>
        <p:spPr>
          <a:xfrm>
            <a:off x="7383470"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2" name="Google Shape;552;p25"/>
          <p:cNvSpPr/>
          <p:nvPr/>
        </p:nvSpPr>
        <p:spPr>
          <a:xfrm>
            <a:off x="8251967"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3" name="Google Shape;553;p25"/>
          <p:cNvSpPr/>
          <p:nvPr/>
        </p:nvSpPr>
        <p:spPr>
          <a:xfrm>
            <a:off x="9988961" y="3705698"/>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54" name="Google Shape;554;p25"/>
          <p:cNvSpPr txBox="1"/>
          <p:nvPr/>
        </p:nvSpPr>
        <p:spPr>
          <a:xfrm>
            <a:off x="2022517" y="2345103"/>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Token</a:t>
            </a:r>
            <a:endParaRPr sz="1465"/>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
        <p:nvSpPr>
          <p:cNvPr id="555" name="Google Shape;555;p25"/>
          <p:cNvSpPr txBox="1"/>
          <p:nvPr/>
        </p:nvSpPr>
        <p:spPr>
          <a:xfrm>
            <a:off x="2022517" y="3255506"/>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Segment</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
        <p:nvSpPr>
          <p:cNvPr id="556" name="Google Shape;556;p25"/>
          <p:cNvSpPr txBox="1"/>
          <p:nvPr/>
        </p:nvSpPr>
        <p:spPr>
          <a:xfrm>
            <a:off x="2022517" y="4138605"/>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Position</a:t>
            </a:r>
            <a:endParaRPr lang="en-GB"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Embeddings</a:t>
            </a:r>
            <a:endParaRPr sz="1465"/>
          </a:p>
        </p:txBody>
      </p:sp>
      <p:sp>
        <p:nvSpPr>
          <p:cNvPr id="557" name="Google Shape;557;p25"/>
          <p:cNvSpPr/>
          <p:nvPr/>
        </p:nvSpPr>
        <p:spPr>
          <a:xfrm>
            <a:off x="9111791" y="2343104"/>
            <a:ext cx="731520" cy="45720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US" sz="1200" i="1">
                <a:solidFill>
                  <a:schemeClr val="dk1"/>
                </a:solidFill>
                <a:latin typeface="Calibri" panose="020F0502020204030204"/>
                <a:ea typeface="Calibri" panose="020F0502020204030204"/>
                <a:cs typeface="Calibri" panose="020F0502020204030204"/>
                <a:sym typeface="Calibri" panose="020F0502020204030204"/>
              </a:rPr>
              <a:t>T</a:t>
            </a:r>
            <a:r>
              <a:rPr lang="en-US" altLang="en-US" sz="1200" i="1" baseline="-25000">
                <a:solidFill>
                  <a:schemeClr val="dk1"/>
                </a:solidFill>
                <a:latin typeface="Calibri" panose="020F0502020204030204"/>
                <a:ea typeface="Calibri" panose="020F0502020204030204"/>
                <a:cs typeface="Calibri" panose="020F0502020204030204"/>
                <a:sym typeface="Calibri" panose="020F0502020204030204"/>
              </a:rPr>
              <a:t>2</a:t>
            </a:r>
            <a:endParaRPr lang="en-GB" sz="1200" i="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8" name="Google Shape;558;p25"/>
          <p:cNvSpPr/>
          <p:nvPr/>
        </p:nvSpPr>
        <p:spPr>
          <a:xfrm>
            <a:off x="9111791" y="3244202"/>
            <a:ext cx="731520" cy="457200"/>
          </a:xfrm>
          <a:prstGeom prst="rect">
            <a:avLst/>
          </a:prstGeom>
          <a:solidFill>
            <a:srgbClr val="7030A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a:solidFill>
                  <a:schemeClr val="dk1"/>
                </a:solidFill>
                <a:latin typeface="Calibri" panose="020F0502020204030204"/>
                <a:ea typeface="Calibri" panose="020F0502020204030204"/>
                <a:cs typeface="Calibri" panose="020F0502020204030204"/>
                <a:sym typeface="Calibri" panose="020F0502020204030204"/>
              </a:rPr>
              <a:t>S</a:t>
            </a:r>
            <a:r>
              <a:rPr lang="en-US" altLang="en-GB" sz="1200" baseline="-25000">
                <a:solidFill>
                  <a:schemeClr val="dk1"/>
                </a:solidFill>
                <a:latin typeface="Calibri" panose="020F0502020204030204"/>
                <a:ea typeface="Calibri" panose="020F0502020204030204"/>
                <a:cs typeface="Calibri" panose="020F0502020204030204"/>
                <a:sym typeface="Calibri" panose="020F0502020204030204"/>
              </a:rPr>
              <a:t>B</a:t>
            </a:r>
            <a:endParaRPr lang="en-US" altLang="en-GB" sz="1200"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9" name="Google Shape;559;p25"/>
          <p:cNvSpPr/>
          <p:nvPr/>
        </p:nvSpPr>
        <p:spPr>
          <a:xfrm>
            <a:off x="9111791" y="4110492"/>
            <a:ext cx="731520" cy="457200"/>
          </a:xfrm>
          <a:prstGeom prst="rect">
            <a:avLst/>
          </a:prstGeom>
          <a:solidFill>
            <a:srgbClr val="0070C0">
              <a:alpha val="40000"/>
            </a:srgbClr>
          </a:solidFill>
          <a:ln w="9525" cap="flat" cmpd="sng">
            <a:solidFill>
              <a:schemeClr val="accent3"/>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P</a:t>
            </a:r>
            <a:r>
              <a:rPr lang="en-GB" sz="1200" baseline="-25000">
                <a:solidFill>
                  <a:schemeClr val="dk1"/>
                </a:solidFill>
                <a:latin typeface="Calibri" panose="020F0502020204030204"/>
                <a:ea typeface="Calibri" panose="020F0502020204030204"/>
                <a:cs typeface="Calibri" panose="020F0502020204030204"/>
                <a:sym typeface="Calibri" panose="020F0502020204030204"/>
              </a:rPr>
              <a:t>7</a:t>
            </a:r>
            <a:endParaRPr sz="1465"/>
          </a:p>
        </p:txBody>
      </p:sp>
      <p:sp>
        <p:nvSpPr>
          <p:cNvPr id="560" name="Google Shape;560;p25"/>
          <p:cNvSpPr/>
          <p:nvPr/>
        </p:nvSpPr>
        <p:spPr>
          <a:xfrm>
            <a:off x="9118141" y="2785064"/>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561" name="Google Shape;561;p25"/>
          <p:cNvSpPr/>
          <p:nvPr/>
        </p:nvSpPr>
        <p:spPr>
          <a:xfrm>
            <a:off x="9118141" y="3706393"/>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3" name="Text Box 2"/>
          <p:cNvSpPr txBox="1"/>
          <p:nvPr/>
        </p:nvSpPr>
        <p:spPr>
          <a:xfrm>
            <a:off x="565150" y="440690"/>
            <a:ext cx="10092055" cy="645160"/>
          </a:xfrm>
          <a:prstGeom prst="rect">
            <a:avLst/>
          </a:prstGeom>
          <a:noFill/>
        </p:spPr>
        <p:txBody>
          <a:bodyPr wrap="square" rtlCol="0">
            <a:spAutoFit/>
          </a:bodyPr>
          <a:p>
            <a:r>
              <a:rPr lang="en-US" altLang="en-US">
                <a:sym typeface="+mn-ea"/>
              </a:rPr>
              <a:t>Input to Item Encoder (the “document”): Candidate </a:t>
            </a:r>
            <a:r>
              <a:rPr lang="en-US" altLang="en-US"/>
              <a:t>Job’s job ID, and the title and abstract token sequences</a:t>
            </a:r>
            <a:endParaRPr lang="en-US" altLang="en-US"/>
          </a:p>
        </p:txBody>
      </p:sp>
      <p:sp>
        <p:nvSpPr>
          <p:cNvPr id="538" name="Google Shape;538;p25"/>
          <p:cNvSpPr/>
          <p:nvPr/>
        </p:nvSpPr>
        <p:spPr>
          <a:xfrm>
            <a:off x="3040985" y="2793259"/>
            <a:ext cx="731520" cy="457200"/>
          </a:xfrm>
          <a:prstGeom prst="rect">
            <a:avLst/>
          </a:prstGeom>
          <a:noFill/>
          <a:ln>
            <a:noFill/>
          </a:ln>
        </p:spPr>
        <p:txBody>
          <a:bodyPr spcFirstLastPara="1" wrap="square" lIns="91433" tIns="45700" rIns="91433" bIns="45700" anchor="ctr" anchorCtr="0">
            <a:noAutofit/>
          </a:bodyPr>
          <a:p>
            <a:pPr marL="0" marR="0" lvl="0" indent="0" algn="ctr" rtl="0">
              <a:spcBef>
                <a:spcPts val="0"/>
              </a:spcBef>
              <a:spcAft>
                <a:spcPts val="0"/>
              </a:spcAft>
              <a:buNone/>
            </a:pPr>
            <a:r>
              <a:rPr lang="en-GB"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465"/>
          </a:p>
        </p:txBody>
      </p:sp>
      <p:sp>
        <p:nvSpPr>
          <p:cNvPr id="2637" name="Google Shape;2637;p31"/>
          <p:cNvSpPr txBox="1"/>
          <p:nvPr/>
        </p:nvSpPr>
        <p:spPr>
          <a:xfrm>
            <a:off x="4105275" y="5125085"/>
            <a:ext cx="2079625" cy="369570"/>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GB" sz="1865">
                <a:solidFill>
                  <a:schemeClr val="dk1"/>
                </a:solidFill>
                <a:latin typeface="Calibri" panose="020F0502020204030204"/>
                <a:ea typeface="Calibri" panose="020F0502020204030204"/>
                <a:cs typeface="Calibri" panose="020F0502020204030204"/>
                <a:sym typeface="Calibri" panose="020F0502020204030204"/>
              </a:rPr>
              <a:t>Title</a:t>
            </a:r>
            <a:endParaRPr sz="1465"/>
          </a:p>
        </p:txBody>
      </p:sp>
      <p:sp>
        <p:nvSpPr>
          <p:cNvPr id="2638" name="Google Shape;2638;p31"/>
          <p:cNvSpPr txBox="1"/>
          <p:nvPr/>
        </p:nvSpPr>
        <p:spPr>
          <a:xfrm>
            <a:off x="7983220" y="5125057"/>
            <a:ext cx="1284555" cy="369332"/>
          </a:xfrm>
          <a:prstGeom prst="rect">
            <a:avLst/>
          </a:prstGeom>
          <a:noFill/>
          <a:ln>
            <a:noFill/>
          </a:ln>
        </p:spPr>
        <p:txBody>
          <a:bodyPr spcFirstLastPara="1" wrap="square" lIns="91433" tIns="45700" rIns="91433" bIns="45700" anchor="t" anchorCtr="0">
            <a:noAutofit/>
          </a:bodyPr>
          <a:p>
            <a:pPr marL="0" marR="0" lvl="0" indent="0" algn="ctr" rtl="0">
              <a:spcBef>
                <a:spcPts val="0"/>
              </a:spcBef>
              <a:spcAft>
                <a:spcPts val="0"/>
              </a:spcAft>
              <a:buNone/>
            </a:pPr>
            <a:r>
              <a:rPr lang="en-US" altLang="en-GB" sz="1865">
                <a:solidFill>
                  <a:schemeClr val="dk1"/>
                </a:solidFill>
                <a:latin typeface="Calibri" panose="020F0502020204030204"/>
                <a:ea typeface="Calibri" panose="020F0502020204030204"/>
                <a:cs typeface="Calibri" panose="020F0502020204030204"/>
                <a:sym typeface="Calibri" panose="020F0502020204030204"/>
              </a:rPr>
              <a:t>Abstract</a:t>
            </a:r>
            <a:endParaRPr sz="1465"/>
          </a:p>
        </p:txBody>
      </p:sp>
      <p:sp>
        <p:nvSpPr>
          <p:cNvPr id="2639" name="Google Shape;2639;p31"/>
          <p:cNvSpPr/>
          <p:nvPr/>
        </p:nvSpPr>
        <p:spPr>
          <a:xfrm rot="5400000">
            <a:off x="5036185" y="3806825"/>
            <a:ext cx="215900" cy="2468880"/>
          </a:xfrm>
          <a:prstGeom prst="rightBrace">
            <a:avLst>
              <a:gd name="adj1" fmla="val 122224"/>
              <a:gd name="adj2" fmla="val 50000"/>
            </a:avLst>
          </a:prstGeom>
          <a:no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40" name="Google Shape;2640;p31"/>
          <p:cNvSpPr/>
          <p:nvPr/>
        </p:nvSpPr>
        <p:spPr>
          <a:xfrm rot="5400000">
            <a:off x="8517617" y="3818833"/>
            <a:ext cx="216157" cy="2444648"/>
          </a:xfrm>
          <a:prstGeom prst="rightBrace">
            <a:avLst>
              <a:gd name="adj1" fmla="val 122224"/>
              <a:gd name="adj2" fmla="val 50000"/>
            </a:avLst>
          </a:prstGeom>
          <a:no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Google Shape;346;p25"/>
          <p:cNvSpPr/>
          <p:nvPr/>
        </p:nvSpPr>
        <p:spPr>
          <a:xfrm>
            <a:off x="1311441" y="2343455"/>
            <a:ext cx="731520" cy="457200"/>
          </a:xfrm>
          <a:prstGeom prst="rect">
            <a:avLst/>
          </a:prstGeom>
          <a:gradFill>
            <a:gsLst>
              <a:gs pos="0">
                <a:srgbClr val="9EE256"/>
              </a:gs>
              <a:gs pos="100000">
                <a:srgbClr val="52762D"/>
              </a:gs>
            </a:gsLst>
            <a:lin ang="5400000" scaled="0"/>
          </a:gradFill>
          <a:ln w="9525" cap="flat" cmpd="sng">
            <a:solidFill>
              <a:srgbClr val="B2B2B2"/>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r>
              <a:rPr lang="en-US" altLang="en-GB" sz="1200" b="0" i="1" u="none" strike="noStrike" cap="none">
                <a:solidFill>
                  <a:schemeClr val="dk1"/>
                </a:solidFill>
                <a:latin typeface="Calibri" panose="020F0502020204030204"/>
                <a:ea typeface="Calibri" panose="020F0502020204030204"/>
                <a:cs typeface="Calibri" panose="020F0502020204030204"/>
                <a:sym typeface="Calibri" panose="020F0502020204030204"/>
              </a:rPr>
              <a:t>J</a:t>
            </a:r>
            <a:r>
              <a:rPr lang="en-GB" sz="1200"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1</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554;p25"/>
          <p:cNvSpPr txBox="1"/>
          <p:nvPr/>
        </p:nvSpPr>
        <p:spPr>
          <a:xfrm>
            <a:off x="470577" y="2347008"/>
            <a:ext cx="949299" cy="461665"/>
          </a:xfrm>
          <a:prstGeom prst="rect">
            <a:avLst/>
          </a:prstGeom>
          <a:noFill/>
          <a:ln>
            <a:noFill/>
          </a:ln>
        </p:spPr>
        <p:txBody>
          <a:bodyPr spcFirstLastPara="1" wrap="square" lIns="91433" tIns="45700" rIns="91433" bIns="45700" anchor="t" anchorCtr="0">
            <a:noAutofit/>
          </a:bodyPr>
          <a:p>
            <a:pPr marL="0" marR="0" lvl="0" indent="0" algn="l" rtl="0">
              <a:spcBef>
                <a:spcPts val="0"/>
              </a:spcBef>
              <a:spcAft>
                <a:spcPts val="0"/>
              </a:spcAft>
              <a:buNone/>
            </a:pPr>
            <a:r>
              <a:rPr lang="en-US"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Job ID</a:t>
            </a:r>
            <a:endParaRPr sz="1465"/>
          </a:p>
          <a:p>
            <a:pPr marL="0" marR="0" lvl="0" indent="0" algn="l" rtl="0">
              <a:spcBef>
                <a:spcPts val="0"/>
              </a:spcBef>
              <a:spcAft>
                <a:spcPts val="0"/>
              </a:spcAft>
              <a:buNone/>
            </a:pPr>
            <a:r>
              <a:rPr lang="en-GB" sz="1200">
                <a:solidFill>
                  <a:schemeClr val="dk1"/>
                </a:solidFill>
                <a:latin typeface="Calibri" panose="020F0502020204030204"/>
                <a:ea typeface="Calibri" panose="020F0502020204030204"/>
                <a:cs typeface="Calibri" panose="020F0502020204030204"/>
                <a:sym typeface="Calibri" panose="020F0502020204030204"/>
              </a:rPr>
              <a:t>Embedding</a:t>
            </a:r>
            <a:endParaRPr sz="1465"/>
          </a:p>
        </p:txBody>
      </p:sp>
      <p:sp>
        <p:nvSpPr>
          <p:cNvPr id="5" name="Google Shape;250;p25"/>
          <p:cNvSpPr/>
          <p:nvPr/>
        </p:nvSpPr>
        <p:spPr>
          <a:xfrm>
            <a:off x="1317791" y="1470637"/>
            <a:ext cx="731520" cy="457200"/>
          </a:xfrm>
          <a:prstGeom prst="rect">
            <a:avLst/>
          </a:prstGeom>
          <a:gradFill>
            <a:gsLst>
              <a:gs pos="0">
                <a:srgbClr val="FBFB11"/>
              </a:gs>
              <a:gs pos="100000">
                <a:srgbClr val="838309"/>
              </a:gs>
            </a:gsLst>
            <a:lin ang="5400000" scaled="0"/>
          </a:grad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p>
            <a:pPr marL="0" marR="0" lvl="0" indent="0" algn="ctr" rtl="0">
              <a:spcBef>
                <a:spcPts val="0"/>
              </a:spcBef>
              <a:spcAft>
                <a:spcPts val="0"/>
              </a:spcAft>
              <a:buNone/>
            </a:pPr>
            <a:r>
              <a:rPr lang="en-GB" sz="1865" b="0" i="1" u="none" strike="noStrike" cap="none">
                <a:solidFill>
                  <a:schemeClr val="dk1"/>
                </a:solidFill>
                <a:latin typeface="Calibri" panose="020F0502020204030204"/>
                <a:ea typeface="Calibri" panose="020F0502020204030204"/>
                <a:cs typeface="Calibri" panose="020F0502020204030204"/>
                <a:sym typeface="Calibri" panose="020F0502020204030204"/>
              </a:rPr>
              <a:t>E</a:t>
            </a:r>
            <a:r>
              <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rPr>
              <a:t>J(1)</a:t>
            </a:r>
            <a:endParaRPr lang="en-US" altLang="en-US" sz="1865" b="0" i="1" u="none" strike="noStrike" cap="none" baseline="-250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Text Box 5"/>
          <p:cNvSpPr txBox="1"/>
          <p:nvPr/>
        </p:nvSpPr>
        <p:spPr>
          <a:xfrm>
            <a:off x="3940175" y="6030595"/>
            <a:ext cx="5863590" cy="368300"/>
          </a:xfrm>
          <a:prstGeom prst="rect">
            <a:avLst/>
          </a:prstGeom>
          <a:noFill/>
        </p:spPr>
        <p:txBody>
          <a:bodyPr wrap="square" rtlCol="0">
            <a:spAutoFit/>
          </a:bodyPr>
          <a:p>
            <a:pPr algn="ctr"/>
            <a:r>
              <a:rPr lang="en-US" altLang="en-US"/>
              <a:t>Two text columns input like</a:t>
            </a:r>
            <a:r>
              <a:rPr lang="en-US" altLang="en-GB"/>
              <a:t> BERT </a:t>
            </a:r>
            <a:r>
              <a:rPr lang="en-US" altLang="en-US"/>
              <a:t>NSP task</a:t>
            </a:r>
            <a:endParaRPr lang="en-US" altLang="en-US"/>
          </a:p>
        </p:txBody>
      </p:sp>
      <p:sp>
        <p:nvSpPr>
          <p:cNvPr id="7" name="Google Shape;345;p25"/>
          <p:cNvSpPr/>
          <p:nvPr/>
        </p:nvSpPr>
        <p:spPr>
          <a:xfrm>
            <a:off x="1525802" y="19756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345;p25"/>
          <p:cNvSpPr/>
          <p:nvPr/>
        </p:nvSpPr>
        <p:spPr>
          <a:xfrm>
            <a:off x="3230777" y="1061204"/>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Google Shape;345;p25"/>
          <p:cNvSpPr/>
          <p:nvPr/>
        </p:nvSpPr>
        <p:spPr>
          <a:xfrm>
            <a:off x="1519452" y="1064379"/>
            <a:ext cx="322217" cy="315691"/>
          </a:xfrm>
          <a:prstGeom prst="upArrow">
            <a:avLst>
              <a:gd name="adj1" fmla="val 50000"/>
              <a:gd name="adj2" fmla="val 5000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p>
            <a:pPr marL="0" marR="0" lvl="0" indent="0" algn="ctr" rtl="0">
              <a:spcBef>
                <a:spcPts val="0"/>
              </a:spcBef>
              <a:spcAft>
                <a:spcPts val="0"/>
              </a:spcAft>
              <a:buNone/>
            </a:pPr>
            <a:endParaRPr sz="186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7420" y="1305560"/>
            <a:ext cx="9446895" cy="3692525"/>
          </a:xfrm>
          <a:prstGeom prst="rect">
            <a:avLst/>
          </a:prstGeom>
          <a:noFill/>
        </p:spPr>
        <p:txBody>
          <a:bodyPr wrap="square" rtlCol="0" anchor="t">
            <a:spAutoFit/>
          </a:bodyPr>
          <a:p>
            <a:endParaRPr lang="en-GB" altLang="en-US"/>
          </a:p>
          <a:p>
            <a:r>
              <a:rPr lang="en-US" altLang="en-US"/>
              <a:t>Job Embeddings</a:t>
            </a:r>
            <a:endParaRPr lang="en-US" altLang="en-US"/>
          </a:p>
          <a:p>
            <a:endParaRPr lang="en-US" altLang="en-GB"/>
          </a:p>
          <a:p>
            <a:r>
              <a:rPr lang="en-US" altLang="en-GB"/>
              <a:t>A job is modeled by two embeddings </a:t>
            </a:r>
            <a:r>
              <a:rPr lang="en-US" altLang="en-US"/>
              <a:t>mainly</a:t>
            </a:r>
            <a:r>
              <a:rPr lang="en-US" altLang="en-GB"/>
              <a:t>: </a:t>
            </a:r>
            <a:r>
              <a:rPr lang="en-US" altLang="en-GB" b="1"/>
              <a:t>CLS token embedding</a:t>
            </a:r>
            <a:r>
              <a:rPr lang="en-US" altLang="en-GB"/>
              <a:t> and </a:t>
            </a:r>
            <a:r>
              <a:rPr lang="en-US" altLang="en-GB" b="1"/>
              <a:t>job ID embedding</a:t>
            </a:r>
            <a:r>
              <a:rPr lang="en-US" altLang="en-GB"/>
              <a:t>. </a:t>
            </a:r>
            <a:endParaRPr lang="en-US" altLang="en-GB"/>
          </a:p>
          <a:p>
            <a:endParaRPr lang="en-US" altLang="en-GB"/>
          </a:p>
          <a:p>
            <a:r>
              <a:rPr lang="en-US" altLang="en-GB"/>
              <a:t>Without fine-tuning the BERT encoder, the </a:t>
            </a:r>
            <a:r>
              <a:rPr lang="en-US" altLang="en-GB">
                <a:sym typeface="+mn-ea"/>
              </a:rPr>
              <a:t>CLS token embedding </a:t>
            </a:r>
            <a:r>
              <a:rPr lang="en-US" altLang="en-US">
                <a:sym typeface="+mn-ea"/>
              </a:rPr>
              <a:t>contains pure textual content information. It can be compensated by the job ID embedding, which is learnt from both relational data and text data and thus further contains latent relations between user, item, and side features. In my experiments, the fine tuning starts at the 10,000th step.</a:t>
            </a:r>
            <a:endParaRPr lang="en-GB" altLang="en-US"/>
          </a:p>
          <a:p>
            <a:endParaRPr lang="en-GB" altLang="en-US"/>
          </a:p>
          <a:p>
            <a:r>
              <a:rPr lang="en-US" altLang="en-GB"/>
              <a:t>The two job embeddings are further enriched by</a:t>
            </a:r>
            <a:r>
              <a:rPr lang="en-US" altLang="en-GB" b="1"/>
              <a:t> metadata embeddings</a:t>
            </a:r>
            <a:r>
              <a:rPr lang="en-US" altLang="en-GB"/>
              <a:t>. Job emtadata embeddings are mainly </a:t>
            </a:r>
            <a:r>
              <a:rPr lang="en-US" altLang="en-GB" b="1"/>
              <a:t>job classification embedding</a:t>
            </a:r>
            <a:r>
              <a:rPr lang="en-US" altLang="en-GB"/>
              <a:t> and</a:t>
            </a:r>
            <a:r>
              <a:rPr lang="en-US" altLang="en-GB" b="1"/>
              <a:t> job location embedding</a:t>
            </a:r>
            <a:r>
              <a:rPr lang="en-US" altLang="en-GB"/>
              <a:t>.</a:t>
            </a:r>
            <a:endParaRPr lang="en-US" alt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t>Data Preparation</a:t>
            </a:r>
            <a:endParaRPr lang="en-US" altLang="en-US" sz="4000"/>
          </a:p>
        </p:txBody>
      </p:sp>
      <p:sp>
        <p:nvSpPr>
          <p:cNvPr id="3" name="Content Placeholder 2"/>
          <p:cNvSpPr>
            <a:spLocks noGrp="1"/>
          </p:cNvSpPr>
          <p:nvPr>
            <p:ph idx="1"/>
          </p:nvPr>
        </p:nvSpPr>
        <p:spPr/>
        <p:txBody>
          <a:bodyPr>
            <a:normAutofit/>
          </a:bodyPr>
          <a:p>
            <a:r>
              <a:rPr lang="en-US" altLang="en-US">
                <a:sym typeface="+mn-ea"/>
              </a:rPr>
              <a:t>Training data generation</a:t>
            </a:r>
            <a:endParaRPr lang="en-US" altLang="en-US">
              <a:sym typeface="+mn-ea"/>
            </a:endParaRPr>
          </a:p>
          <a:p>
            <a:pPr marL="0" indent="0">
              <a:buNone/>
            </a:pPr>
            <a:r>
              <a:rPr lang="en-US" altLang="en-US" i="1" u="sng">
                <a:sym typeface="+mn-ea"/>
              </a:rPr>
              <a:t>ip-dual-encoder-interest-network/notebooks/step2_feature_engineering/generate_final_dataset_removed_a_user_example.ipynb</a:t>
            </a:r>
            <a:endParaRPr lang="en-US" altLang="en-US">
              <a:sym typeface="+mn-ea"/>
            </a:endParaRPr>
          </a:p>
          <a:p>
            <a:r>
              <a:rPr lang="en-US" altLang="en-US">
                <a:sym typeface="+mn-ea"/>
              </a:rPr>
              <a:t>Training, validation, testing data split</a:t>
            </a:r>
            <a:endParaRPr lang="en-US" altLang="en-US">
              <a:sym typeface="+mn-ea"/>
            </a:endParaRPr>
          </a:p>
          <a:p>
            <a:pPr marL="0" indent="0">
              <a:buNone/>
            </a:pPr>
            <a:r>
              <a:rPr lang="en-US" altLang="en-US" i="1" u="sng">
                <a:sym typeface="+mn-ea"/>
              </a:rPr>
              <a:t>ip-dual-encoder-interest-network/notebooks/step2_feature_engineering/generate_final_dataset_removed_a_user_example.ipynb</a:t>
            </a:r>
            <a:endParaRPr lang="en-US" altLang="en-US">
              <a:sym typeface="+mn-ea"/>
            </a:endParaRPr>
          </a:p>
          <a:p>
            <a:r>
              <a:rPr lang="en-US" altLang="en-US">
                <a:sym typeface="+mn-ea"/>
              </a:rPr>
              <a:t>Tokenization and dynamic padding</a:t>
            </a:r>
            <a:endParaRPr lang="en-US" altLang="en-US">
              <a:sym typeface="+mn-ea"/>
            </a:endParaRPr>
          </a:p>
          <a:p>
            <a:pPr marL="0" indent="0">
              <a:buNone/>
            </a:pPr>
            <a:r>
              <a:rPr lang="en-US" altLang="en-US" i="1" u="sng">
                <a:sym typeface="+mn-ea"/>
              </a:rPr>
              <a:t>/media/tyler/MyPassport/Projects/PythonProjects/ip-dual-encoder-interest-network/notebooks/step3_model/prepare_data_dict_for_ddp.ipynb</a:t>
            </a:r>
            <a:endParaRPr lang="en-US" altLang="en-US" i="1" u="sng">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Training data generation</a:t>
            </a:r>
            <a:endParaRPr lang="en-US" altLang="en-US"/>
          </a:p>
        </p:txBody>
      </p:sp>
      <p:sp>
        <p:nvSpPr>
          <p:cNvPr id="3" name="Content Placeholder 2"/>
          <p:cNvSpPr>
            <a:spLocks noGrp="1"/>
          </p:cNvSpPr>
          <p:nvPr>
            <p:ph idx="1"/>
          </p:nvPr>
        </p:nvSpPr>
        <p:spPr/>
        <p:txBody>
          <a:bodyPr>
            <a:normAutofit/>
          </a:bodyPr>
          <a:p>
            <a:r>
              <a:rPr lang="en-US" altLang="en-US" b="1"/>
              <a:t>Generating the positive samples</a:t>
            </a:r>
            <a:endParaRPr lang="en-US" altLang="en-US"/>
          </a:p>
          <a:p>
            <a:pPr>
              <a:buFont typeface="Wingdings" panose="05000000000000000000" charset="0"/>
              <a:buChar char=""/>
            </a:pPr>
            <a:r>
              <a:rPr lang="en-US" altLang="en-US"/>
              <a:t>For a user </a:t>
            </a:r>
            <a:r>
              <a:rPr lang="en-US" altLang="en-GB">
                <a:sym typeface="+mn-ea"/>
              </a:rPr>
              <a:t>u</a:t>
            </a:r>
            <a:r>
              <a:rPr lang="en-US" altLang="en-GB" baseline="-25000">
                <a:sym typeface="+mn-ea"/>
              </a:rPr>
              <a:t>i</a:t>
            </a:r>
            <a:r>
              <a:rPr lang="en-US" altLang="en-GB">
                <a:sym typeface="+mn-ea"/>
              </a:rPr>
              <a:t> </a:t>
            </a:r>
            <a:r>
              <a:rPr lang="en-US" altLang="en-US">
                <a:sym typeface="+mn-ea"/>
              </a:rPr>
              <a:t>’s job click sequence (</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US">
                <a:sym typeface="+mn-ea"/>
              </a:rPr>
              <a:t>, </a:t>
            </a:r>
            <a:r>
              <a:rPr lang="en-US" altLang="en-GB">
                <a:sym typeface="+mn-ea"/>
              </a:rPr>
              <a:t>..., j</a:t>
            </a:r>
            <a:r>
              <a:rPr lang="en-US" altLang="en-GB" baseline="-25000">
                <a:sym typeface="+mn-ea"/>
              </a:rPr>
              <a:t>n</a:t>
            </a:r>
            <a:r>
              <a:rPr lang="en-US" altLang="en-US" baseline="-25000">
                <a:sym typeface="+mn-ea"/>
              </a:rPr>
              <a:t>-1</a:t>
            </a:r>
            <a:r>
              <a:rPr lang="en-US" altLang="en-GB">
                <a:sym typeface="+mn-ea"/>
              </a:rPr>
              <a:t>, j</a:t>
            </a:r>
            <a:r>
              <a:rPr lang="en-US" altLang="en-GB" baseline="-25000">
                <a:sym typeface="+mn-ea"/>
              </a:rPr>
              <a:t>n</a:t>
            </a:r>
            <a:r>
              <a:rPr lang="en-US" altLang="en-GB">
                <a:sym typeface="+mn-ea"/>
              </a:rPr>
              <a:t>)</a:t>
            </a:r>
            <a:r>
              <a:rPr lang="en-US" altLang="en-US">
                <a:sym typeface="+mn-ea"/>
              </a:rPr>
              <a:t>, we generate n-1 positive training samples, where (</a:t>
            </a:r>
            <a:r>
              <a:rPr lang="en-US" altLang="en-GB">
                <a:sym typeface="+mn-ea"/>
              </a:rPr>
              <a:t>j</a:t>
            </a:r>
            <a:r>
              <a:rPr lang="en-US" altLang="en-GB" baseline="-25000">
                <a:sym typeface="+mn-ea"/>
              </a:rPr>
              <a:t>1</a:t>
            </a:r>
            <a:r>
              <a:rPr lang="en-US" altLang="en-GB">
                <a:sym typeface="+mn-ea"/>
              </a:rPr>
              <a:t>, j</a:t>
            </a:r>
            <a:r>
              <a:rPr lang="en-US" altLang="en-GB" baseline="-25000">
                <a:sym typeface="+mn-ea"/>
              </a:rPr>
              <a:t>2</a:t>
            </a:r>
            <a:r>
              <a:rPr lang="en-US" altLang="en-GB">
                <a:sym typeface="+mn-ea"/>
              </a:rPr>
              <a:t>, j</a:t>
            </a:r>
            <a:r>
              <a:rPr lang="en-US" altLang="en-GB" baseline="-25000">
                <a:sym typeface="+mn-ea"/>
              </a:rPr>
              <a:t>3</a:t>
            </a:r>
            <a:r>
              <a:rPr lang="en-US" altLang="en-US">
                <a:sym typeface="+mn-ea"/>
              </a:rPr>
              <a:t>, </a:t>
            </a:r>
            <a:r>
              <a:rPr lang="en-US" altLang="en-GB">
                <a:sym typeface="+mn-ea"/>
              </a:rPr>
              <a:t>..., j</a:t>
            </a:r>
            <a:r>
              <a:rPr lang="en-US" altLang="en-US" baseline="-25000">
                <a:sym typeface="+mn-ea"/>
              </a:rPr>
              <a:t>k-1</a:t>
            </a:r>
            <a:r>
              <a:rPr lang="en-US" altLang="en-US">
                <a:sym typeface="+mn-ea"/>
              </a:rPr>
              <a:t>) is assumed to be the current job click sequence and job</a:t>
            </a:r>
            <a:r>
              <a:rPr lang="en-US" altLang="en-GB">
                <a:sym typeface="+mn-ea"/>
              </a:rPr>
              <a:t> j</a:t>
            </a:r>
            <a:r>
              <a:rPr lang="en-US" altLang="en-US" baseline="-25000">
                <a:sym typeface="+mn-ea"/>
              </a:rPr>
              <a:t>k</a:t>
            </a:r>
            <a:r>
              <a:rPr lang="en-US" altLang="en-GB">
                <a:sym typeface="+mn-ea"/>
              </a:rPr>
              <a:t> </a:t>
            </a:r>
            <a:r>
              <a:rPr lang="en-US" altLang="en-US">
                <a:sym typeface="+mn-ea"/>
              </a:rPr>
              <a:t>is the positive candidate job to be predicted.</a:t>
            </a:r>
            <a:endParaRPr lang="en-US" altLang="en-US">
              <a:sym typeface="+mn-ea"/>
            </a:endParaRPr>
          </a:p>
          <a:p>
            <a:r>
              <a:rPr lang="en-US" altLang="en-US" b="1">
                <a:sym typeface="+mn-ea"/>
              </a:rPr>
              <a:t>Popularity-based negative sampling</a:t>
            </a:r>
            <a:endParaRPr lang="en-US" altLang="en-US">
              <a:sym typeface="+mn-ea"/>
            </a:endParaRPr>
          </a:p>
          <a:p>
            <a:pPr>
              <a:buFont typeface="Wingdings" panose="05000000000000000000" charset="0"/>
              <a:buChar char=""/>
            </a:pPr>
            <a:r>
              <a:rPr lang="en-US" altLang="en-US">
                <a:sym typeface="+mn-ea"/>
              </a:rPr>
              <a:t>We then use 1:1 ratio to sample the negative candidate job for each job click sequence. The negative sampling strategy is popularity-based. We can also use larger ratios to generate more negative samples for each job click sequence. In order to reduce the training cost, we have used 1:1 ratio. There are also other negative sampling strategies.</a:t>
            </a:r>
            <a:endParaRPr lang="en-US" altLang="en-U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t>Select</a:t>
            </a:r>
            <a:r>
              <a:rPr lang="en-US" altLang="en-GB"/>
              <a:t>ed</a:t>
            </a:r>
            <a:r>
              <a:rPr lang="en-GB" altLang="en-US"/>
              <a:t> Users with number of unique </a:t>
            </a:r>
            <a:r>
              <a:rPr lang="en-US" altLang="en-GB"/>
              <a:t>clicked</a:t>
            </a:r>
            <a:r>
              <a:rPr lang="en-GB" altLang="en-US"/>
              <a:t> `job_id` between 10 and 250</a:t>
            </a:r>
            <a:endParaRPr lang="en-GB" altLang="en-US"/>
          </a:p>
        </p:txBody>
      </p:sp>
      <p:pic>
        <p:nvPicPr>
          <p:cNvPr id="4" name="Picture 3"/>
          <p:cNvPicPr>
            <a:picLocks noChangeAspect="1"/>
          </p:cNvPicPr>
          <p:nvPr/>
        </p:nvPicPr>
        <p:blipFill>
          <a:blip r:embed="rId1"/>
          <a:stretch>
            <a:fillRect/>
          </a:stretch>
        </p:blipFill>
        <p:spPr>
          <a:xfrm>
            <a:off x="423545" y="2188845"/>
            <a:ext cx="5657850" cy="3933825"/>
          </a:xfrm>
          <a:prstGeom prst="rect">
            <a:avLst/>
          </a:prstGeom>
        </p:spPr>
      </p:pic>
      <p:pic>
        <p:nvPicPr>
          <p:cNvPr id="5" name="Picture 4"/>
          <p:cNvPicPr>
            <a:picLocks noChangeAspect="1"/>
          </p:cNvPicPr>
          <p:nvPr/>
        </p:nvPicPr>
        <p:blipFill>
          <a:blip r:embed="rId2"/>
          <a:stretch>
            <a:fillRect/>
          </a:stretch>
        </p:blipFill>
        <p:spPr>
          <a:xfrm>
            <a:off x="6318885" y="2188845"/>
            <a:ext cx="5438775" cy="39338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2395220" y="2252980"/>
            <a:ext cx="7019925" cy="3495675"/>
          </a:xfrm>
          <a:prstGeom prst="rect">
            <a:avLst/>
          </a:prstGeom>
        </p:spPr>
      </p:pic>
      <p:sp>
        <p:nvSpPr>
          <p:cNvPr id="5" name="Text Box 4"/>
          <p:cNvSpPr txBox="1"/>
          <p:nvPr/>
        </p:nvSpPr>
        <p:spPr>
          <a:xfrm>
            <a:off x="1717675" y="6096635"/>
            <a:ext cx="8408035" cy="645160"/>
          </a:xfrm>
          <a:prstGeom prst="rect">
            <a:avLst/>
          </a:prstGeom>
          <a:noFill/>
        </p:spPr>
        <p:txBody>
          <a:bodyPr wrap="square" rtlCol="0" anchor="t">
            <a:spAutoFit/>
          </a:bodyPr>
          <a:p>
            <a:r>
              <a:rPr lang="en-US" altLang="en-GB"/>
              <a:t>user ids, </a:t>
            </a:r>
            <a:r>
              <a:rPr lang="en-GB" altLang="en-US"/>
              <a:t>job id</a:t>
            </a:r>
            <a:r>
              <a:rPr lang="en-US" altLang="en-GB"/>
              <a:t>s as well as the metadata columns of the jobs are all encoded as 0-based indices</a:t>
            </a:r>
            <a:endParaRPr lang="en-US" alt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Training, validation, testing data split</a:t>
            </a:r>
            <a:endParaRPr lang="en-GB" altLang="en-US"/>
          </a:p>
        </p:txBody>
      </p:sp>
      <p:sp>
        <p:nvSpPr>
          <p:cNvPr id="3" name="Content Placeholder 2"/>
          <p:cNvSpPr>
            <a:spLocks noGrp="1"/>
          </p:cNvSpPr>
          <p:nvPr>
            <p:ph idx="1"/>
          </p:nvPr>
        </p:nvSpPr>
        <p:spPr/>
        <p:txBody>
          <a:bodyPr/>
          <a:p>
            <a:r>
              <a:rPr lang="en-US" altLang="en-GB"/>
              <a:t>After the data generation, the dataset is splitted into training, validation and testing datasets based on </a:t>
            </a:r>
            <a:r>
              <a:rPr lang="en-US" altLang="en-GB" b="1"/>
              <a:t>Time Series Split</a:t>
            </a:r>
            <a:r>
              <a:rPr lang="en-US" altLang="en-GB"/>
              <a:t> (https://scikit-learn.org/stable/modules/generated/sklearn.model_selection.TimeSeriesSplit.html)</a:t>
            </a:r>
            <a:r>
              <a:rPr lang="en-US" altLang="en-GB">
                <a:sym typeface="+mn-ea"/>
              </a:rPr>
              <a:t> for each user</a:t>
            </a:r>
            <a:r>
              <a:rPr lang="en-US" altLang="en-US">
                <a:sym typeface="+mn-ea"/>
              </a:rPr>
              <a:t>.</a:t>
            </a:r>
            <a:endParaRPr lang="en-US" altLang="en-GB"/>
          </a:p>
          <a:p>
            <a:r>
              <a:rPr lang="en-US" altLang="en-US">
                <a:sym typeface="+mn-ea"/>
              </a:rPr>
              <a:t>T</a:t>
            </a:r>
            <a:r>
              <a:rPr lang="en-US" altLang="en-GB">
                <a:sym typeface="+mn-ea"/>
              </a:rPr>
              <a:t>raining, validation</a:t>
            </a:r>
            <a:r>
              <a:rPr lang="en-US" altLang="en-US">
                <a:sym typeface="+mn-ea"/>
              </a:rPr>
              <a:t>, </a:t>
            </a:r>
            <a:r>
              <a:rPr lang="en-US" altLang="en-GB">
                <a:sym typeface="+mn-ea"/>
              </a:rPr>
              <a:t>test</a:t>
            </a:r>
            <a:r>
              <a:rPr lang="en-US" altLang="en-US">
                <a:sym typeface="+mn-ea"/>
              </a:rPr>
              <a:t>ing</a:t>
            </a:r>
            <a:r>
              <a:rPr lang="en-US" altLang="en-GB">
                <a:sym typeface="+mn-ea"/>
              </a:rPr>
              <a:t> datasets </a:t>
            </a:r>
            <a:r>
              <a:rPr lang="en-US" altLang="en-US">
                <a:sym typeface="+mn-ea"/>
              </a:rPr>
              <a:t>split </a:t>
            </a:r>
            <a:r>
              <a:rPr lang="en-US" altLang="en-GB"/>
              <a:t>proportion: </a:t>
            </a:r>
            <a:r>
              <a:rPr lang="en-US" altLang="en-GB">
                <a:sym typeface="+mn-ea"/>
              </a:rPr>
              <a:t>8:1:1</a:t>
            </a:r>
            <a:r>
              <a:rPr lang="en-US" altLang="en-GB"/>
              <a:t>.</a:t>
            </a:r>
            <a:endParaRPr lang="en-US" altLang="en-GB"/>
          </a:p>
          <a:p>
            <a:r>
              <a:rPr lang="en-US" altLang="en-GB"/>
              <a:t>Number of unique users: 19672. Number of unique job ids: 47844.</a:t>
            </a:r>
            <a:endParaRPr lang="en-US" altLang="en-GB"/>
          </a:p>
        </p:txBody>
      </p:sp>
      <p:pic>
        <p:nvPicPr>
          <p:cNvPr id="4" name="Picture 3"/>
          <p:cNvPicPr>
            <a:picLocks noChangeAspect="1"/>
          </p:cNvPicPr>
          <p:nvPr/>
        </p:nvPicPr>
        <p:blipFill>
          <a:blip r:embed="rId1"/>
          <a:stretch>
            <a:fillRect/>
          </a:stretch>
        </p:blipFill>
        <p:spPr>
          <a:xfrm>
            <a:off x="2805430" y="3847465"/>
            <a:ext cx="6200775" cy="28670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rcRect/>
          <a:stretch>
            <a:fillRect/>
          </a:stretch>
        </p:blipFill>
        <p:spPr>
          <a:xfrm>
            <a:off x="2552700" y="734695"/>
            <a:ext cx="7087219" cy="5943600"/>
          </a:xfrm>
          <a:prstGeom prst="rect">
            <a:avLst/>
          </a:prstGeom>
        </p:spPr>
      </p:pic>
      <p:sp>
        <p:nvSpPr>
          <p:cNvPr id="3" name="Text Box 2"/>
          <p:cNvSpPr txBox="1"/>
          <p:nvPr/>
        </p:nvSpPr>
        <p:spPr>
          <a:xfrm>
            <a:off x="844550" y="2233930"/>
            <a:ext cx="1090930" cy="645160"/>
          </a:xfrm>
          <a:prstGeom prst="rect">
            <a:avLst/>
          </a:prstGeom>
          <a:noFill/>
        </p:spPr>
        <p:txBody>
          <a:bodyPr wrap="square" rtlCol="0">
            <a:spAutoFit/>
          </a:bodyPr>
          <a:p>
            <a:r>
              <a:rPr lang="en-US" altLang="en-GB">
                <a:solidFill>
                  <a:srgbClr val="FF0000"/>
                </a:solidFill>
              </a:rPr>
              <a:t>training data</a:t>
            </a:r>
            <a:endParaRPr lang="en-US" altLang="en-GB">
              <a:solidFill>
                <a:srgbClr val="FF0000"/>
              </a:solidFill>
            </a:endParaRPr>
          </a:p>
        </p:txBody>
      </p:sp>
      <p:sp>
        <p:nvSpPr>
          <p:cNvPr id="5" name="Text Box 4"/>
          <p:cNvSpPr txBox="1"/>
          <p:nvPr/>
        </p:nvSpPr>
        <p:spPr>
          <a:xfrm>
            <a:off x="844550" y="4895850"/>
            <a:ext cx="1158240" cy="645160"/>
          </a:xfrm>
          <a:prstGeom prst="rect">
            <a:avLst/>
          </a:prstGeom>
          <a:noFill/>
        </p:spPr>
        <p:txBody>
          <a:bodyPr wrap="square" rtlCol="0">
            <a:spAutoFit/>
          </a:bodyPr>
          <a:p>
            <a:r>
              <a:rPr lang="en-US" altLang="en-US">
                <a:solidFill>
                  <a:srgbClr val="FF0000"/>
                </a:solidFill>
              </a:rPr>
              <a:t>validation </a:t>
            </a:r>
            <a:r>
              <a:rPr lang="en-US" altLang="en-GB">
                <a:solidFill>
                  <a:srgbClr val="FF0000"/>
                </a:solidFill>
              </a:rPr>
              <a:t>data</a:t>
            </a:r>
            <a:endParaRPr lang="en-US" altLang="en-GB">
              <a:solidFill>
                <a:srgbClr val="FF0000"/>
              </a:solidFill>
            </a:endParaRPr>
          </a:p>
        </p:txBody>
      </p:sp>
      <p:sp>
        <p:nvSpPr>
          <p:cNvPr id="6" name="Text Box 5"/>
          <p:cNvSpPr txBox="1"/>
          <p:nvPr/>
        </p:nvSpPr>
        <p:spPr>
          <a:xfrm>
            <a:off x="844550" y="5923280"/>
            <a:ext cx="1090930" cy="645160"/>
          </a:xfrm>
          <a:prstGeom prst="rect">
            <a:avLst/>
          </a:prstGeom>
          <a:noFill/>
        </p:spPr>
        <p:txBody>
          <a:bodyPr wrap="square" rtlCol="0">
            <a:spAutoFit/>
          </a:bodyPr>
          <a:p>
            <a:r>
              <a:rPr lang="en-US" altLang="en-GB">
                <a:solidFill>
                  <a:srgbClr val="FF0000"/>
                </a:solidFill>
              </a:rPr>
              <a:t>t</a:t>
            </a:r>
            <a:r>
              <a:rPr lang="en-US" altLang="en-US">
                <a:solidFill>
                  <a:srgbClr val="FF0000"/>
                </a:solidFill>
              </a:rPr>
              <a:t>est</a:t>
            </a:r>
            <a:r>
              <a:rPr lang="en-US" altLang="en-GB">
                <a:solidFill>
                  <a:srgbClr val="FF0000"/>
                </a:solidFill>
              </a:rPr>
              <a:t>ing data</a:t>
            </a:r>
            <a:endParaRPr lang="en-US" altLang="en-GB">
              <a:solidFill>
                <a:srgbClr val="FF0000"/>
              </a:solidFill>
            </a:endParaRPr>
          </a:p>
        </p:txBody>
      </p:sp>
      <p:sp>
        <p:nvSpPr>
          <p:cNvPr id="7" name="Text Box 6"/>
          <p:cNvSpPr txBox="1"/>
          <p:nvPr/>
        </p:nvSpPr>
        <p:spPr>
          <a:xfrm>
            <a:off x="2633980" y="468630"/>
            <a:ext cx="1229995" cy="337185"/>
          </a:xfrm>
          <a:prstGeom prst="rect">
            <a:avLst/>
          </a:prstGeom>
          <a:noFill/>
        </p:spPr>
        <p:txBody>
          <a:bodyPr wrap="square" rtlCol="0">
            <a:spAutoFit/>
          </a:bodyPr>
          <a:p>
            <a:r>
              <a:rPr lang="en-US" altLang="en-GB" sz="800">
                <a:solidFill>
                  <a:srgbClr val="FF0000"/>
                </a:solidFill>
              </a:rPr>
              <a:t>event time in ASC order</a:t>
            </a:r>
            <a:endParaRPr lang="en-US" altLang="en-GB" sz="800">
              <a:solidFill>
                <a:srgbClr val="FF0000"/>
              </a:solidFill>
            </a:endParaRPr>
          </a:p>
        </p:txBody>
      </p:sp>
      <p:sp>
        <p:nvSpPr>
          <p:cNvPr id="8" name="Text Box 7"/>
          <p:cNvSpPr txBox="1"/>
          <p:nvPr/>
        </p:nvSpPr>
        <p:spPr>
          <a:xfrm>
            <a:off x="3947160" y="468630"/>
            <a:ext cx="1229995" cy="213995"/>
          </a:xfrm>
          <a:prstGeom prst="rect">
            <a:avLst/>
          </a:prstGeom>
          <a:noFill/>
        </p:spPr>
        <p:txBody>
          <a:bodyPr wrap="square" rtlCol="0">
            <a:spAutoFit/>
          </a:bodyPr>
          <a:p>
            <a:r>
              <a:rPr lang="en-US" altLang="en-US" sz="800">
                <a:solidFill>
                  <a:srgbClr val="FF0000"/>
                </a:solidFill>
              </a:rPr>
              <a:t>user#10</a:t>
            </a:r>
            <a:endParaRPr lang="en-US" altLang="en-US" sz="800">
              <a:solidFill>
                <a:srgbClr val="FF0000"/>
              </a:solidFill>
            </a:endParaRPr>
          </a:p>
        </p:txBody>
      </p:sp>
      <p:sp>
        <p:nvSpPr>
          <p:cNvPr id="9" name="Text Box 8"/>
          <p:cNvSpPr txBox="1"/>
          <p:nvPr/>
        </p:nvSpPr>
        <p:spPr>
          <a:xfrm>
            <a:off x="5994400" y="468630"/>
            <a:ext cx="2383790" cy="213995"/>
          </a:xfrm>
          <a:prstGeom prst="rect">
            <a:avLst/>
          </a:prstGeom>
          <a:noFill/>
        </p:spPr>
        <p:txBody>
          <a:bodyPr wrap="square" rtlCol="0">
            <a:spAutoFit/>
          </a:bodyPr>
          <a:p>
            <a:r>
              <a:rPr lang="en-US" altLang="en-US" sz="800">
                <a:solidFill>
                  <a:srgbClr val="FF0000"/>
                </a:solidFill>
              </a:rPr>
              <a:t>current job click sequence</a:t>
            </a:r>
            <a:endParaRPr lang="en-US" altLang="en-US" sz="800">
              <a:solidFill>
                <a:srgbClr val="FF0000"/>
              </a:solidFill>
            </a:endParaRPr>
          </a:p>
        </p:txBody>
      </p:sp>
      <p:sp>
        <p:nvSpPr>
          <p:cNvPr id="10" name="Text Box 9"/>
          <p:cNvSpPr txBox="1"/>
          <p:nvPr/>
        </p:nvSpPr>
        <p:spPr>
          <a:xfrm>
            <a:off x="8446770" y="468630"/>
            <a:ext cx="1229995" cy="337185"/>
          </a:xfrm>
          <a:prstGeom prst="rect">
            <a:avLst/>
          </a:prstGeom>
          <a:noFill/>
        </p:spPr>
        <p:txBody>
          <a:bodyPr wrap="square" rtlCol="0">
            <a:spAutoFit/>
          </a:bodyPr>
          <a:p>
            <a:r>
              <a:rPr lang="en-US" altLang="en-US" sz="800">
                <a:solidFill>
                  <a:srgbClr val="FF0000"/>
                </a:solidFill>
              </a:rPr>
              <a:t>next clicked</a:t>
            </a:r>
            <a:endParaRPr lang="en-US" altLang="en-US" sz="800">
              <a:solidFill>
                <a:srgbClr val="FF0000"/>
              </a:solidFill>
            </a:endParaRPr>
          </a:p>
          <a:p>
            <a:r>
              <a:rPr lang="en-US" altLang="en-US" sz="800">
                <a:solidFill>
                  <a:srgbClr val="FF0000"/>
                </a:solidFill>
              </a:rPr>
              <a:t> job</a:t>
            </a:r>
            <a:endParaRPr lang="en-US" altLang="en-US" sz="800">
              <a:solidFill>
                <a:srgbClr val="FF0000"/>
              </a:solidFill>
            </a:endParaRPr>
          </a:p>
        </p:txBody>
      </p:sp>
      <p:sp>
        <p:nvSpPr>
          <p:cNvPr id="11" name="Text Box 10"/>
          <p:cNvSpPr txBox="1"/>
          <p:nvPr/>
        </p:nvSpPr>
        <p:spPr>
          <a:xfrm>
            <a:off x="9168765" y="468630"/>
            <a:ext cx="1229995" cy="213995"/>
          </a:xfrm>
          <a:prstGeom prst="rect">
            <a:avLst/>
          </a:prstGeom>
          <a:noFill/>
        </p:spPr>
        <p:txBody>
          <a:bodyPr wrap="square" rtlCol="0">
            <a:spAutoFit/>
          </a:bodyPr>
          <a:p>
            <a:r>
              <a:rPr lang="en-US" altLang="en-US" sz="800">
                <a:solidFill>
                  <a:srgbClr val="FF0000"/>
                </a:solidFill>
              </a:rPr>
              <a:t>label</a:t>
            </a:r>
            <a:endParaRPr lang="en-US" altLang="en-US" sz="800">
              <a:solidFill>
                <a:srgbClr val="FF0000"/>
              </a:solidFill>
            </a:endParaRPr>
          </a:p>
        </p:txBody>
      </p:sp>
      <p:sp>
        <p:nvSpPr>
          <p:cNvPr id="12" name="Text Box 11"/>
          <p:cNvSpPr txBox="1"/>
          <p:nvPr/>
        </p:nvSpPr>
        <p:spPr>
          <a:xfrm>
            <a:off x="9898380" y="3106420"/>
            <a:ext cx="2158365" cy="645160"/>
          </a:xfrm>
          <a:prstGeom prst="rect">
            <a:avLst/>
          </a:prstGeom>
          <a:noFill/>
        </p:spPr>
        <p:txBody>
          <a:bodyPr wrap="square" rtlCol="0">
            <a:spAutoFit/>
          </a:bodyPr>
          <a:p>
            <a:r>
              <a:rPr lang="en-US" altLang="en-US"/>
              <a:t>D</a:t>
            </a:r>
            <a:r>
              <a:rPr lang="en-US" altLang="en-GB"/>
              <a:t>ata split for user #10</a:t>
            </a:r>
            <a:endParaRPr lang="en-US" alt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4000">
                <a:sym typeface="+mn-ea"/>
              </a:rPr>
              <a:t>Experiment and R</a:t>
            </a:r>
            <a:r>
              <a:rPr lang="en-US" altLang="en-GB" sz="4000">
                <a:sym typeface="+mn-ea"/>
              </a:rPr>
              <a:t>esult </a:t>
            </a:r>
            <a:r>
              <a:rPr lang="en-US" altLang="en-US" sz="4000">
                <a:sym typeface="+mn-ea"/>
              </a:rPr>
              <a:t>A</a:t>
            </a:r>
            <a:r>
              <a:rPr lang="en-US" altLang="en-GB" sz="4000">
                <a:sym typeface="+mn-ea"/>
              </a:rPr>
              <a:t>nalysis</a:t>
            </a:r>
            <a:endParaRPr lang="en-GB" altLang="en-US" sz="4000"/>
          </a:p>
        </p:txBody>
      </p:sp>
      <p:sp>
        <p:nvSpPr>
          <p:cNvPr id="3" name="Content Placeholder 2"/>
          <p:cNvSpPr>
            <a:spLocks noGrp="1"/>
          </p:cNvSpPr>
          <p:nvPr>
            <p:ph idx="1"/>
          </p:nvPr>
        </p:nvSpPr>
        <p:spPr/>
        <p:txBody>
          <a:bodyPr>
            <a:normAutofit lnSpcReduction="20000"/>
          </a:bodyPr>
          <a:p>
            <a:r>
              <a:rPr lang="en-US" altLang="en-GB"/>
              <a:t>Model Hyperparameters</a:t>
            </a:r>
            <a:endParaRPr lang="en-US" altLang="en-GB"/>
          </a:p>
          <a:p>
            <a:pPr marL="0" indent="0">
              <a:buNone/>
            </a:pPr>
            <a:r>
              <a:rPr lang="en-US" altLang="en-GB" i="1" u="sng"/>
              <a:t>ip-dual-encoder-interest-network/model_ddp_trainer/ddp_trainer.py</a:t>
            </a:r>
            <a:endParaRPr lang="en-US" altLang="en-GB" i="1" u="sng"/>
          </a:p>
          <a:p>
            <a:endParaRPr lang="en-US" altLang="en-GB">
              <a:sym typeface="+mn-ea"/>
            </a:endParaRPr>
          </a:p>
          <a:p>
            <a:r>
              <a:rPr lang="en-US" altLang="en-GB">
                <a:sym typeface="+mn-ea"/>
              </a:rPr>
              <a:t>Training Configurations</a:t>
            </a:r>
            <a:endParaRPr lang="en-US" altLang="en-GB"/>
          </a:p>
          <a:p>
            <a:pPr marL="0" indent="0">
              <a:buNone/>
            </a:pPr>
            <a:r>
              <a:rPr lang="en-US" altLang="en-GB" i="1" u="sng">
                <a:sym typeface="+mn-ea"/>
              </a:rPr>
              <a:t>ip-dual-encoder-interest-network/model_ddp_trainer/ddp_trainer.py</a:t>
            </a:r>
            <a:endParaRPr lang="en-US" altLang="en-GB"/>
          </a:p>
          <a:p>
            <a:endParaRPr lang="en-US" altLang="en-GB">
              <a:sym typeface="+mn-ea"/>
            </a:endParaRPr>
          </a:p>
          <a:p>
            <a:r>
              <a:rPr lang="en-US" altLang="en-GB">
                <a:sym typeface="+mn-ea"/>
              </a:rPr>
              <a:t>Noam Learning Rate Schedule and Adam Optimizer</a:t>
            </a:r>
            <a:endParaRPr lang="en-US" altLang="en-GB"/>
          </a:p>
          <a:p>
            <a:endParaRPr lang="en-US" altLang="en-GB"/>
          </a:p>
          <a:p>
            <a:r>
              <a:rPr lang="en-US" altLang="en-GB"/>
              <a:t>Hardware</a:t>
            </a:r>
            <a:endParaRPr lang="en-US" altLang="en-GB"/>
          </a:p>
          <a:p>
            <a:endParaRPr lang="en-US" altLang="en-GB"/>
          </a:p>
          <a:p>
            <a:r>
              <a:rPr lang="en-US" altLang="en-GB"/>
              <a:t>Evaluation</a:t>
            </a:r>
            <a:endParaRPr lang="en-US" alt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Model Hyperparameters</a:t>
            </a:r>
            <a:endParaRPr lang="en-GB" altLang="en-US"/>
          </a:p>
        </p:txBody>
      </p:sp>
      <p:sp>
        <p:nvSpPr>
          <p:cNvPr id="3" name="Content Placeholder 2"/>
          <p:cNvSpPr>
            <a:spLocks noGrp="1"/>
          </p:cNvSpPr>
          <p:nvPr>
            <p:ph idx="1"/>
          </p:nvPr>
        </p:nvSpPr>
        <p:spPr/>
        <p:txBody>
          <a:bodyPr/>
          <a:p>
            <a:r>
              <a:rPr lang="en-GB" altLang="en-US"/>
              <a:t>my_model_config['nuser'] = 19672 + 1  # NUM_USERS, 0th token is the padding token</a:t>
            </a:r>
            <a:endParaRPr lang="en-GB" altLang="en-US"/>
          </a:p>
          <a:p>
            <a:r>
              <a:rPr lang="en-GB" altLang="en-US"/>
              <a:t>my_model_config['nitem'] = 47844 + 1  # NUM_ITEMS, 0th token is the padding token</a:t>
            </a:r>
            <a:endParaRPr lang="en-GB" altLang="en-US"/>
          </a:p>
          <a:p>
            <a:r>
              <a:rPr lang="en-GB" altLang="en-US"/>
              <a:t>my_model_config['d_model'] = 768</a:t>
            </a:r>
            <a:endParaRPr lang="en-GB" altLang="en-US"/>
          </a:p>
          <a:p>
            <a:r>
              <a:rPr lang="en-GB" altLang="en-US"/>
              <a:t>my_model_config['nhead'] = 4</a:t>
            </a:r>
            <a:endParaRPr lang="en-GB" altLang="en-US"/>
          </a:p>
          <a:p>
            <a:r>
              <a:rPr lang="en-GB" altLang="en-US"/>
              <a:t>my_model_config['d_hid'] = 1024 # dim_feedforward</a:t>
            </a:r>
            <a:endParaRPr lang="en-GB" altLang="en-US"/>
          </a:p>
          <a:p>
            <a:r>
              <a:rPr lang="en-GB" altLang="en-US"/>
              <a:t>my_model_config['dropout'] = 0.1</a:t>
            </a:r>
            <a:endParaRPr lang="en-GB" altLang="en-US"/>
          </a:p>
          <a:p>
            <a:r>
              <a:rPr lang="en-GB" altLang="en-US"/>
              <a:t>my_model_config['nlayers'] = 2</a:t>
            </a:r>
            <a:endParaRPr lang="en-GB" altLang="en-US"/>
          </a:p>
          <a:p>
            <a:r>
              <a:rPr lang="en-GB" altLang="en-US"/>
              <a:t>my_model_config['checkpoint'] = 'bert-base-cased'  # 'jjzha/jobbert-base-cased'</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Data analysis for </a:t>
            </a:r>
            <a:r>
              <a:rPr lang="en-US" altLang="en-GB">
                <a:sym typeface="+mn-ea"/>
              </a:rPr>
              <a:t>job ads data</a:t>
            </a:r>
            <a:endParaRPr lang="en-US" altLang="en-US"/>
          </a:p>
        </p:txBody>
      </p:sp>
      <p:sp>
        <p:nvSpPr>
          <p:cNvPr id="3" name="Content Placeholder 2"/>
          <p:cNvSpPr>
            <a:spLocks noGrp="1"/>
          </p:cNvSpPr>
          <p:nvPr>
            <p:ph idx="1"/>
          </p:nvPr>
        </p:nvSpPr>
        <p:spPr/>
        <p:txBody>
          <a:bodyPr>
            <a:normAutofit/>
          </a:bodyPr>
          <a:p>
            <a:endParaRPr lang="en-US" altLang="en-US" baseline="-25000">
              <a:sym typeface="+mn-ea"/>
            </a:endParaRPr>
          </a:p>
          <a:p>
            <a:pPr lvl="1"/>
            <a:endParaRPr lang="en-US" altLang="en-GB"/>
          </a:p>
          <a:p>
            <a:pPr lvl="0"/>
            <a:endParaRPr lang="en-US" altLang="en-GB"/>
          </a:p>
        </p:txBody>
      </p:sp>
      <p:pic>
        <p:nvPicPr>
          <p:cNvPr id="4" name="Picture 3"/>
          <p:cNvPicPr>
            <a:picLocks noChangeAspect="1"/>
          </p:cNvPicPr>
          <p:nvPr/>
        </p:nvPicPr>
        <p:blipFill>
          <a:blip r:embed="rId1"/>
          <a:stretch>
            <a:fillRect/>
          </a:stretch>
        </p:blipFill>
        <p:spPr>
          <a:xfrm>
            <a:off x="2894330" y="1094105"/>
            <a:ext cx="2843208" cy="1928813"/>
          </a:xfrm>
          <a:prstGeom prst="rect">
            <a:avLst/>
          </a:prstGeom>
        </p:spPr>
      </p:pic>
      <p:pic>
        <p:nvPicPr>
          <p:cNvPr id="6" name="Picture 5"/>
          <p:cNvPicPr>
            <a:picLocks noChangeAspect="1"/>
          </p:cNvPicPr>
          <p:nvPr/>
        </p:nvPicPr>
        <p:blipFill>
          <a:blip r:embed="rId2"/>
          <a:stretch>
            <a:fillRect/>
          </a:stretch>
        </p:blipFill>
        <p:spPr>
          <a:xfrm>
            <a:off x="5831840" y="1094740"/>
            <a:ext cx="2843213" cy="1928813"/>
          </a:xfrm>
          <a:prstGeom prst="rect">
            <a:avLst/>
          </a:prstGeom>
        </p:spPr>
      </p:pic>
      <p:sp>
        <p:nvSpPr>
          <p:cNvPr id="7" name="Text Box 6"/>
          <p:cNvSpPr txBox="1"/>
          <p:nvPr/>
        </p:nvSpPr>
        <p:spPr>
          <a:xfrm>
            <a:off x="8675370" y="1320165"/>
            <a:ext cx="2540000" cy="1476375"/>
          </a:xfrm>
          <a:prstGeom prst="rect">
            <a:avLst/>
          </a:prstGeom>
          <a:noFill/>
        </p:spPr>
        <p:txBody>
          <a:bodyPr wrap="square" rtlCol="0" anchor="t">
            <a:spAutoFit/>
          </a:bodyPr>
          <a:p>
            <a:r>
              <a:rPr lang="en-GB" altLang="en-US"/>
              <a:t>The word cloud for the `abstract` of the jobs in `Information &amp; Communication Technology`</a:t>
            </a:r>
            <a:endParaRPr lang="en-GB" altLang="en-US"/>
          </a:p>
        </p:txBody>
      </p:sp>
      <p:sp>
        <p:nvSpPr>
          <p:cNvPr id="8" name="Text Box 7"/>
          <p:cNvSpPr txBox="1"/>
          <p:nvPr/>
        </p:nvSpPr>
        <p:spPr>
          <a:xfrm>
            <a:off x="354330" y="1320165"/>
            <a:ext cx="2540000" cy="1476375"/>
          </a:xfrm>
          <a:prstGeom prst="rect">
            <a:avLst/>
          </a:prstGeom>
          <a:noFill/>
        </p:spPr>
        <p:txBody>
          <a:bodyPr wrap="square" rtlCol="0" anchor="t">
            <a:spAutoFit/>
          </a:bodyPr>
          <a:p>
            <a:r>
              <a:rPr lang="en-GB" altLang="en-US"/>
              <a:t>The word cloud for the `title` of the jobs in `Information &amp; Communication Technology`</a:t>
            </a:r>
            <a:endParaRPr lang="en-GB" altLang="en-US"/>
          </a:p>
        </p:txBody>
      </p:sp>
      <p:pic>
        <p:nvPicPr>
          <p:cNvPr id="9" name="Picture 8"/>
          <p:cNvPicPr>
            <a:picLocks noChangeAspect="1"/>
          </p:cNvPicPr>
          <p:nvPr/>
        </p:nvPicPr>
        <p:blipFill>
          <a:blip r:embed="rId3"/>
          <a:stretch>
            <a:fillRect/>
          </a:stretch>
        </p:blipFill>
        <p:spPr>
          <a:xfrm>
            <a:off x="2894330" y="3037205"/>
            <a:ext cx="2843213" cy="1928813"/>
          </a:xfrm>
          <a:prstGeom prst="rect">
            <a:avLst/>
          </a:prstGeom>
        </p:spPr>
      </p:pic>
      <p:sp>
        <p:nvSpPr>
          <p:cNvPr id="10" name="Text Box 9"/>
          <p:cNvSpPr txBox="1"/>
          <p:nvPr/>
        </p:nvSpPr>
        <p:spPr>
          <a:xfrm>
            <a:off x="354330" y="3540125"/>
            <a:ext cx="2540000" cy="922020"/>
          </a:xfrm>
          <a:prstGeom prst="rect">
            <a:avLst/>
          </a:prstGeom>
          <a:noFill/>
        </p:spPr>
        <p:txBody>
          <a:bodyPr wrap="square" rtlCol="0" anchor="t">
            <a:spAutoFit/>
          </a:bodyPr>
          <a:p>
            <a:r>
              <a:rPr lang="en-GB" altLang="en-US"/>
              <a:t>The word cloud for the `title` of the jobs in `Engineering`</a:t>
            </a:r>
            <a:endParaRPr lang="en-GB" altLang="en-US"/>
          </a:p>
        </p:txBody>
      </p:sp>
      <p:sp>
        <p:nvSpPr>
          <p:cNvPr id="11" name="Text Box 10"/>
          <p:cNvSpPr txBox="1"/>
          <p:nvPr/>
        </p:nvSpPr>
        <p:spPr>
          <a:xfrm>
            <a:off x="8675370" y="3540125"/>
            <a:ext cx="2540000" cy="922020"/>
          </a:xfrm>
          <a:prstGeom prst="rect">
            <a:avLst/>
          </a:prstGeom>
          <a:noFill/>
        </p:spPr>
        <p:txBody>
          <a:bodyPr wrap="square" rtlCol="0" anchor="t">
            <a:spAutoFit/>
          </a:bodyPr>
          <a:p>
            <a:r>
              <a:rPr lang="en-GB" altLang="en-US"/>
              <a:t>The word cloud for the `abstract` of the jobs in `Engineering`</a:t>
            </a:r>
            <a:endParaRPr lang="en-GB" altLang="en-US"/>
          </a:p>
        </p:txBody>
      </p:sp>
      <p:pic>
        <p:nvPicPr>
          <p:cNvPr id="12" name="Picture 11"/>
          <p:cNvPicPr>
            <a:picLocks noChangeAspect="1"/>
          </p:cNvPicPr>
          <p:nvPr/>
        </p:nvPicPr>
        <p:blipFill>
          <a:blip r:embed="rId4"/>
          <a:stretch>
            <a:fillRect/>
          </a:stretch>
        </p:blipFill>
        <p:spPr>
          <a:xfrm>
            <a:off x="5831840" y="3037205"/>
            <a:ext cx="2843213" cy="1928813"/>
          </a:xfrm>
          <a:prstGeom prst="rect">
            <a:avLst/>
          </a:prstGeom>
        </p:spPr>
      </p:pic>
      <p:pic>
        <p:nvPicPr>
          <p:cNvPr id="13" name="Picture 12"/>
          <p:cNvPicPr>
            <a:picLocks noChangeAspect="1"/>
          </p:cNvPicPr>
          <p:nvPr/>
        </p:nvPicPr>
        <p:blipFill>
          <a:blip r:embed="rId5"/>
          <a:stretch>
            <a:fillRect/>
          </a:stretch>
        </p:blipFill>
        <p:spPr>
          <a:xfrm>
            <a:off x="2894330" y="4966335"/>
            <a:ext cx="2843213" cy="1928813"/>
          </a:xfrm>
          <a:prstGeom prst="rect">
            <a:avLst/>
          </a:prstGeom>
        </p:spPr>
      </p:pic>
      <p:sp>
        <p:nvSpPr>
          <p:cNvPr id="14" name="Text Box 13"/>
          <p:cNvSpPr txBox="1"/>
          <p:nvPr/>
        </p:nvSpPr>
        <p:spPr>
          <a:xfrm>
            <a:off x="354330" y="5469890"/>
            <a:ext cx="2540000" cy="922020"/>
          </a:xfrm>
          <a:prstGeom prst="rect">
            <a:avLst/>
          </a:prstGeom>
          <a:noFill/>
        </p:spPr>
        <p:txBody>
          <a:bodyPr wrap="square" rtlCol="0" anchor="t">
            <a:spAutoFit/>
          </a:bodyPr>
          <a:p>
            <a:r>
              <a:rPr lang="en-GB" altLang="en-US"/>
              <a:t>The word cloud for the `title` of the jobs in `Sales`</a:t>
            </a:r>
            <a:endParaRPr lang="en-GB" altLang="en-US"/>
          </a:p>
        </p:txBody>
      </p:sp>
      <p:sp>
        <p:nvSpPr>
          <p:cNvPr id="15" name="Text Box 14"/>
          <p:cNvSpPr txBox="1"/>
          <p:nvPr/>
        </p:nvSpPr>
        <p:spPr>
          <a:xfrm>
            <a:off x="8675370" y="5469890"/>
            <a:ext cx="2540000" cy="922020"/>
          </a:xfrm>
          <a:prstGeom prst="rect">
            <a:avLst/>
          </a:prstGeom>
          <a:noFill/>
        </p:spPr>
        <p:txBody>
          <a:bodyPr wrap="square" rtlCol="0" anchor="t">
            <a:spAutoFit/>
          </a:bodyPr>
          <a:p>
            <a:r>
              <a:rPr lang="en-GB" altLang="en-US"/>
              <a:t>The word cloud for the `abstract` of the jobs in `Sales`</a:t>
            </a:r>
            <a:endParaRPr lang="en-GB" altLang="en-US"/>
          </a:p>
        </p:txBody>
      </p:sp>
      <p:pic>
        <p:nvPicPr>
          <p:cNvPr id="16" name="Picture 15"/>
          <p:cNvPicPr>
            <a:picLocks noChangeAspect="1"/>
          </p:cNvPicPr>
          <p:nvPr/>
        </p:nvPicPr>
        <p:blipFill>
          <a:blip r:embed="rId6"/>
          <a:stretch>
            <a:fillRect/>
          </a:stretch>
        </p:blipFill>
        <p:spPr>
          <a:xfrm>
            <a:off x="5831840" y="4966335"/>
            <a:ext cx="2843213" cy="192881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Training Configurations</a:t>
            </a:r>
            <a:endParaRPr lang="en-GB" altLang="en-US"/>
          </a:p>
        </p:txBody>
      </p:sp>
      <p:sp>
        <p:nvSpPr>
          <p:cNvPr id="3" name="Content Placeholder 2"/>
          <p:cNvSpPr>
            <a:spLocks noGrp="1"/>
          </p:cNvSpPr>
          <p:nvPr>
            <p:ph idx="1"/>
          </p:nvPr>
        </p:nvSpPr>
        <p:spPr/>
        <p:txBody>
          <a:bodyPr/>
          <a:p>
            <a:r>
              <a:rPr lang="en-GB" altLang="en-US"/>
              <a:t>batch_size = 256</a:t>
            </a:r>
            <a:endParaRPr lang="en-GB" altLang="en-US"/>
          </a:p>
          <a:p>
            <a:endParaRPr lang="en-GB" altLang="en-US"/>
          </a:p>
          <a:p>
            <a:r>
              <a:rPr lang="en-GB" altLang="en-US"/>
              <a:t>my_train_config['total_epochs'] = 10</a:t>
            </a:r>
            <a:endParaRPr lang="en-GB" altLang="en-US"/>
          </a:p>
          <a:p>
            <a:r>
              <a:rPr lang="en-GB" altLang="en-US"/>
              <a:t>my_train_config['batch_size'] = int(batch_size / my_world_size) </a:t>
            </a:r>
            <a:endParaRPr lang="en-GB" altLang="en-US"/>
          </a:p>
          <a:p>
            <a:r>
              <a:rPr lang="en-GB" altLang="en-US"/>
              <a:t>my_train_config['validate_every_n_steps'] = 2000</a:t>
            </a:r>
            <a:endParaRPr lang="en-GB" altLang="en-US"/>
          </a:p>
          <a:p>
            <a:r>
              <a:rPr lang="en-GB" altLang="en-US"/>
              <a:t>my_train_config['lr_scheduler_warmup_steps'] = 3000</a:t>
            </a:r>
            <a:endParaRPr lang="en-GB" altLang="en-US"/>
          </a:p>
          <a:p>
            <a:r>
              <a:rPr lang="en-GB" altLang="en-US"/>
              <a:t>my_train_config['lr_scheduler_scale_factor'] = 0.5</a:t>
            </a:r>
            <a:endParaRPr lang="en-GB" altLang="en-US"/>
          </a:p>
          <a:p>
            <a:r>
              <a:rPr lang="en-GB" altLang="en-US"/>
              <a:t>my_train_config['unfreeze_bert_after_step'] = 10000</a:t>
            </a:r>
            <a:endParaRPr lang="en-GB" altLang="en-US"/>
          </a:p>
          <a:p>
            <a:r>
              <a:rPr lang="en-GB" altLang="en-US"/>
              <a:t>my_train_config['save_model_stop_at_step'] = 26000</a:t>
            </a:r>
            <a:endParaRPr lang="en-GB" altLang="en-US"/>
          </a:p>
          <a:p>
            <a:r>
              <a:rPr lang="en-GB" altLang="en-US"/>
              <a:t>my_train_config['weight_decay'] = 1e-6</a:t>
            </a:r>
            <a:endParaRPr lang="en-GB"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Noam Learning Rate Schedule and Adam Optimizer</a:t>
            </a:r>
            <a:endParaRPr lang="en-US" altLang="en-GB"/>
          </a:p>
        </p:txBody>
      </p:sp>
      <p:pic>
        <p:nvPicPr>
          <p:cNvPr id="4" name="Content Placeholder 3"/>
          <p:cNvPicPr>
            <a:picLocks noChangeAspect="1"/>
          </p:cNvPicPr>
          <p:nvPr>
            <p:ph idx="1"/>
          </p:nvPr>
        </p:nvPicPr>
        <p:blipFill>
          <a:blip r:embed="rId1"/>
          <a:stretch>
            <a:fillRect/>
          </a:stretch>
        </p:blipFill>
        <p:spPr>
          <a:xfrm>
            <a:off x="3176270" y="1929130"/>
            <a:ext cx="5457825" cy="41433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Hardware</a:t>
            </a:r>
            <a:endParaRPr lang="en-GB" altLang="en-US"/>
          </a:p>
        </p:txBody>
      </p:sp>
      <p:sp>
        <p:nvSpPr>
          <p:cNvPr id="3" name="Content Placeholder 2"/>
          <p:cNvSpPr>
            <a:spLocks noGrp="1"/>
          </p:cNvSpPr>
          <p:nvPr>
            <p:ph idx="1"/>
          </p:nvPr>
        </p:nvSpPr>
        <p:spPr/>
        <p:txBody>
          <a:bodyPr/>
          <a:p>
            <a:r>
              <a:rPr lang="en-US" altLang="en-GB"/>
              <a:t>AWS EC2 </a:t>
            </a:r>
            <a:r>
              <a:rPr lang="en-GB" altLang="en-US"/>
              <a:t>p3.8xlarge </a:t>
            </a:r>
            <a:r>
              <a:rPr lang="en-US" altLang="en-GB"/>
              <a:t>instance</a:t>
            </a:r>
            <a:endParaRPr lang="en-US" altLang="en-GB"/>
          </a:p>
          <a:p>
            <a:pPr marL="0" indent="0">
              <a:buNone/>
            </a:pPr>
            <a:r>
              <a:rPr lang="en-US" altLang="en-GB" i="1" u="sng"/>
              <a:t>https://aws.amazon.com/ec2/instance-types/p3/</a:t>
            </a:r>
            <a:endParaRPr lang="en-US" altLang="en-GB"/>
          </a:p>
          <a:p>
            <a:pPr>
              <a:buFont typeface="Wingdings" panose="05000000000000000000" charset="0"/>
              <a:buChar char=""/>
            </a:pPr>
            <a:r>
              <a:rPr lang="en-US" altLang="en-GB"/>
              <a:t>4 GPUs - Tesla V100</a:t>
            </a:r>
            <a:endParaRPr lang="en-US" altLang="en-GB"/>
          </a:p>
          <a:p>
            <a:pPr>
              <a:buFont typeface="Wingdings" panose="05000000000000000000" charset="0"/>
              <a:buChar char=""/>
            </a:pPr>
            <a:r>
              <a:rPr lang="en-US" altLang="en-GB"/>
              <a:t>64 GPU Memory (GB)</a:t>
            </a:r>
            <a:endParaRPr lang="en-US" altLang="en-GB"/>
          </a:p>
          <a:p>
            <a:pPr>
              <a:buFont typeface="Wingdings" panose="05000000000000000000" charset="0"/>
              <a:buChar char=""/>
            </a:pPr>
            <a:r>
              <a:rPr lang="en-US" altLang="en-GB"/>
              <a:t>32 vCPUs</a:t>
            </a:r>
            <a:endParaRPr lang="en-US" alt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Evaluation</a:t>
            </a:r>
            <a:endParaRPr lang="en-US" altLang="en-GB"/>
          </a:p>
        </p:txBody>
      </p:sp>
      <p:sp>
        <p:nvSpPr>
          <p:cNvPr id="3" name="Content Placeholder 2"/>
          <p:cNvSpPr>
            <a:spLocks noGrp="1"/>
          </p:cNvSpPr>
          <p:nvPr>
            <p:ph idx="1"/>
          </p:nvPr>
        </p:nvSpPr>
        <p:spPr/>
        <p:txBody>
          <a:bodyPr/>
          <a:p>
            <a:r>
              <a:rPr lang="en-US" altLang="en-US"/>
              <a:t>Losses </a:t>
            </a:r>
            <a:r>
              <a:rPr lang="en-US" altLang="en-GB"/>
              <a:t>on </a:t>
            </a:r>
            <a:r>
              <a:rPr lang="en-US" altLang="en-US"/>
              <a:t>training and </a:t>
            </a:r>
            <a:r>
              <a:rPr lang="en-US" altLang="en-GB"/>
              <a:t>validation dataset</a:t>
            </a:r>
            <a:r>
              <a:rPr lang="en-US" altLang="en-US"/>
              <a:t>s</a:t>
            </a:r>
            <a:endParaRPr lang="en-US" altLang="en-US"/>
          </a:p>
        </p:txBody>
      </p:sp>
      <p:pic>
        <p:nvPicPr>
          <p:cNvPr id="4" name="Picture 3"/>
          <p:cNvPicPr>
            <a:picLocks noChangeAspect="1"/>
          </p:cNvPicPr>
          <p:nvPr/>
        </p:nvPicPr>
        <p:blipFill>
          <a:blip r:embed="rId1"/>
          <a:stretch>
            <a:fillRect/>
          </a:stretch>
        </p:blipFill>
        <p:spPr>
          <a:xfrm>
            <a:off x="499110" y="2315845"/>
            <a:ext cx="11194139" cy="42976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US">
                <a:sym typeface="+mn-ea"/>
              </a:rPr>
              <a:t>Precision, Recall and F1 Score </a:t>
            </a:r>
            <a:r>
              <a:rPr lang="en-US" altLang="en-GB">
                <a:sym typeface="+mn-ea"/>
              </a:rPr>
              <a:t>on validation dataset</a:t>
            </a:r>
            <a:endParaRPr lang="en-GB" altLang="en-US"/>
          </a:p>
        </p:txBody>
      </p:sp>
      <p:pic>
        <p:nvPicPr>
          <p:cNvPr id="4" name="Picture 3"/>
          <p:cNvPicPr>
            <a:picLocks noChangeAspect="1"/>
          </p:cNvPicPr>
          <p:nvPr/>
        </p:nvPicPr>
        <p:blipFill>
          <a:blip r:embed="rId1"/>
          <a:stretch>
            <a:fillRect/>
          </a:stretch>
        </p:blipFill>
        <p:spPr>
          <a:xfrm>
            <a:off x="1660525" y="2355850"/>
            <a:ext cx="8871035" cy="42976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t>AUROC </a:t>
            </a:r>
            <a:r>
              <a:rPr lang="en-US"/>
              <a:t>on </a:t>
            </a:r>
            <a:r>
              <a:rPr lang="en-US" altLang="en-GB">
                <a:sym typeface="+mn-ea"/>
              </a:rPr>
              <a:t>validation dataset</a:t>
            </a:r>
            <a:endParaRPr lang="en-GB" altLang="en-US"/>
          </a:p>
          <a:p>
            <a:endParaRPr lang="en-US" altLang="en-GB"/>
          </a:p>
        </p:txBody>
      </p:sp>
      <p:pic>
        <p:nvPicPr>
          <p:cNvPr id="4" name="Picture 3"/>
          <p:cNvPicPr>
            <a:picLocks noChangeAspect="1"/>
          </p:cNvPicPr>
          <p:nvPr/>
        </p:nvPicPr>
        <p:blipFill>
          <a:blip r:embed="rId1"/>
          <a:stretch>
            <a:fillRect/>
          </a:stretch>
        </p:blipFill>
        <p:spPr>
          <a:xfrm>
            <a:off x="1208405" y="2331085"/>
            <a:ext cx="9775595" cy="42976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t>Learning Rate</a:t>
            </a:r>
            <a:endParaRPr lang="en-US" altLang="en-GB"/>
          </a:p>
        </p:txBody>
      </p:sp>
      <p:pic>
        <p:nvPicPr>
          <p:cNvPr id="4" name="Picture 3"/>
          <p:cNvPicPr>
            <a:picLocks noChangeAspect="1"/>
          </p:cNvPicPr>
          <p:nvPr/>
        </p:nvPicPr>
        <p:blipFill>
          <a:blip r:embed="rId1"/>
          <a:stretch>
            <a:fillRect/>
          </a:stretch>
        </p:blipFill>
        <p:spPr>
          <a:xfrm>
            <a:off x="1569720" y="2356485"/>
            <a:ext cx="9052560" cy="432564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sym typeface="+mn-ea"/>
              </a:rPr>
              <a:t>Performance on </a:t>
            </a:r>
            <a:r>
              <a:rPr lang="en-US" altLang="en-US">
                <a:sym typeface="+mn-ea"/>
              </a:rPr>
              <a:t>testing </a:t>
            </a:r>
            <a:r>
              <a:rPr lang="en-US" altLang="en-GB">
                <a:sym typeface="+mn-ea"/>
              </a:rPr>
              <a:t>dataset</a:t>
            </a:r>
            <a:endParaRPr lang="en-US" altLang="en-GB">
              <a:sym typeface="+mn-ea"/>
            </a:endParaRPr>
          </a:p>
          <a:p>
            <a:pPr marL="0" indent="0">
              <a:buNone/>
            </a:pPr>
            <a:r>
              <a:rPr lang="en-US" altLang="en-GB" i="1" u="sng"/>
              <a:t>ip-dual-encoder-interest-network/notebooks/step3_model</a:t>
            </a:r>
            <a:r>
              <a:rPr lang="en-US" altLang="en-US" i="1" u="sng"/>
              <a:t>/model_evaluation_test_dataset.ipynb</a:t>
            </a:r>
            <a:endParaRPr lang="en-US" altLang="en-US" i="1" u="sng"/>
          </a:p>
          <a:p>
            <a:pPr marL="0" indent="0">
              <a:buNone/>
            </a:pPr>
            <a:endParaRPr lang="en-US" altLang="en-US"/>
          </a:p>
          <a:p>
            <a:pPr>
              <a:buFont typeface="Wingdings" panose="05000000000000000000" charset="0"/>
              <a:buChar char=""/>
            </a:pPr>
            <a:r>
              <a:rPr lang="en-GB" altLang="en-US"/>
              <a:t> 'test Loss': 0.2982197403907776,</a:t>
            </a:r>
            <a:endParaRPr lang="en-GB" altLang="en-US"/>
          </a:p>
          <a:p>
            <a:pPr>
              <a:buFont typeface="Wingdings" panose="05000000000000000000" charset="0"/>
              <a:buChar char=""/>
            </a:pPr>
            <a:r>
              <a:rPr lang="en-GB" altLang="en-US"/>
              <a:t> 'test AUC': 0.9672754406929016,</a:t>
            </a:r>
            <a:endParaRPr lang="en-GB" altLang="en-US"/>
          </a:p>
          <a:p>
            <a:pPr>
              <a:buFont typeface="Wingdings" panose="05000000000000000000" charset="0"/>
              <a:buChar char=""/>
            </a:pPr>
            <a:r>
              <a:rPr lang="en-GB" altLang="en-US"/>
              <a:t> 'test Precision': 0.9273624420166016,</a:t>
            </a:r>
            <a:endParaRPr lang="en-GB" altLang="en-US"/>
          </a:p>
          <a:p>
            <a:pPr>
              <a:buFont typeface="Wingdings" panose="05000000000000000000" charset="0"/>
              <a:buChar char=""/>
            </a:pPr>
            <a:r>
              <a:rPr lang="en-GB" altLang="en-US"/>
              <a:t> 'test Recall': 0.8761467933654785,</a:t>
            </a:r>
            <a:endParaRPr lang="en-GB" altLang="en-US"/>
          </a:p>
          <a:p>
            <a:pPr>
              <a:buFont typeface="Wingdings" panose="05000000000000000000" charset="0"/>
              <a:buChar char=""/>
            </a:pPr>
            <a:r>
              <a:rPr lang="en-GB" altLang="en-US"/>
              <a:t> 'test F1Score': 0.9010273814201355</a:t>
            </a:r>
            <a:endParaRPr lang="en-GB"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GB" sz="4000"/>
              <a:t>Future Work</a:t>
            </a:r>
            <a:endParaRPr lang="en-US" altLang="en-GB" sz="4000"/>
          </a:p>
        </p:txBody>
      </p:sp>
      <p:sp>
        <p:nvSpPr>
          <p:cNvPr id="3" name="Content Placeholder 2"/>
          <p:cNvSpPr>
            <a:spLocks noGrp="1"/>
          </p:cNvSpPr>
          <p:nvPr>
            <p:ph idx="1"/>
          </p:nvPr>
        </p:nvSpPr>
        <p:spPr/>
        <p:txBody>
          <a:bodyPr/>
          <a:p>
            <a:r>
              <a:rPr lang="en-US" altLang="en-US"/>
              <a:t>Better recommendation generation and evaluation for Top-N Recommendations</a:t>
            </a:r>
            <a:endParaRPr lang="en-US" altLang="en-US"/>
          </a:p>
          <a:p>
            <a:r>
              <a:rPr lang="en-US" altLang="en-GB"/>
              <a:t>Loss function</a:t>
            </a:r>
            <a:endParaRPr lang="en-US" altLang="en-GB"/>
          </a:p>
          <a:p>
            <a:r>
              <a:rPr lang="en-US" altLang="en-GB"/>
              <a:t>Click and application behaviours</a:t>
            </a:r>
            <a:endParaRPr lang="en-US" altLang="en-GB"/>
          </a:p>
          <a:p>
            <a:r>
              <a:rPr lang="en-US" altLang="en-US"/>
              <a:t>Better</a:t>
            </a:r>
            <a:r>
              <a:rPr lang="en-US" altLang="en-GB"/>
              <a:t> interaction layers</a:t>
            </a:r>
            <a:endParaRPr lang="en-US" altLang="en-GB"/>
          </a:p>
          <a:p>
            <a:r>
              <a:rPr lang="en-US" altLang="en-GB"/>
              <a:t>Scaling problem - long behaviour sequence (recent Alibaba papers)</a:t>
            </a:r>
            <a:endParaRPr lang="en-US"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normAutofit/>
          </a:bodyPr>
          <a:p>
            <a:endParaRPr lang="en-US" altLang="en-US" baseline="-25000">
              <a:sym typeface="+mn-ea"/>
            </a:endParaRPr>
          </a:p>
          <a:p>
            <a:pPr lvl="1"/>
            <a:endParaRPr lang="en-US" altLang="en-GB"/>
          </a:p>
          <a:p>
            <a:pPr lvl="0"/>
            <a:endParaRPr lang="en-US" altLang="en-GB"/>
          </a:p>
        </p:txBody>
      </p:sp>
      <p:pic>
        <p:nvPicPr>
          <p:cNvPr id="5" name="Picture 4"/>
          <p:cNvPicPr>
            <a:picLocks noChangeAspect="1"/>
          </p:cNvPicPr>
          <p:nvPr/>
        </p:nvPicPr>
        <p:blipFill>
          <a:blip r:embed="rId1"/>
          <a:stretch>
            <a:fillRect/>
          </a:stretch>
        </p:blipFill>
        <p:spPr>
          <a:xfrm>
            <a:off x="3630930" y="761365"/>
            <a:ext cx="4930140" cy="4914900"/>
          </a:xfrm>
          <a:prstGeom prst="rect">
            <a:avLst/>
          </a:prstGeom>
        </p:spPr>
      </p:pic>
      <p:sp>
        <p:nvSpPr>
          <p:cNvPr id="17" name="Text Box 16"/>
          <p:cNvSpPr txBox="1"/>
          <p:nvPr/>
        </p:nvSpPr>
        <p:spPr>
          <a:xfrm>
            <a:off x="2806065" y="5879465"/>
            <a:ext cx="6580505" cy="368300"/>
          </a:xfrm>
          <a:prstGeom prst="rect">
            <a:avLst/>
          </a:prstGeom>
          <a:noFill/>
        </p:spPr>
        <p:txBody>
          <a:bodyPr wrap="square" rtlCol="0" anchor="t">
            <a:spAutoFit/>
          </a:bodyPr>
          <a:p>
            <a:r>
              <a:rPr lang="en-US" altLang="en-US">
                <a:sym typeface="+mn-ea"/>
              </a:rPr>
              <a:t>Topic extraction with BERTopic from `abstract` column</a:t>
            </a:r>
            <a:endParaRPr lang="en-US"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sz="1400" b="0">
              <a:effectLst/>
            </a:endParaRPr>
          </a:p>
        </p:txBody>
      </p:sp>
      <p:sp>
        <p:nvSpPr>
          <p:cNvPr id="3" name="Content Placeholder 2"/>
          <p:cNvSpPr>
            <a:spLocks noGrp="1"/>
          </p:cNvSpPr>
          <p:nvPr>
            <p:ph idx="1"/>
          </p:nvPr>
        </p:nvSpPr>
        <p:spPr/>
        <p:txBody>
          <a:bodyPr>
            <a:normAutofit/>
          </a:bodyPr>
          <a:p>
            <a:endParaRPr lang="en-US" altLang="en-US" baseline="-25000">
              <a:sym typeface="+mn-ea"/>
            </a:endParaRPr>
          </a:p>
          <a:p>
            <a:pPr lvl="1"/>
            <a:endParaRPr lang="en-US" altLang="en-GB"/>
          </a:p>
          <a:p>
            <a:pPr lvl="0"/>
            <a:endParaRPr lang="en-US" altLang="en-GB"/>
          </a:p>
        </p:txBody>
      </p:sp>
      <p:pic>
        <p:nvPicPr>
          <p:cNvPr id="4" name="Picture 3"/>
          <p:cNvPicPr>
            <a:picLocks noChangeAspect="1"/>
          </p:cNvPicPr>
          <p:nvPr/>
        </p:nvPicPr>
        <p:blipFill>
          <a:blip r:embed="rId1"/>
          <a:stretch>
            <a:fillRect/>
          </a:stretch>
        </p:blipFill>
        <p:spPr>
          <a:xfrm>
            <a:off x="681990" y="1325880"/>
            <a:ext cx="5246370" cy="4880610"/>
          </a:xfrm>
          <a:prstGeom prst="rect">
            <a:avLst/>
          </a:prstGeom>
        </p:spPr>
      </p:pic>
      <p:sp>
        <p:nvSpPr>
          <p:cNvPr id="6" name="Text Box 5"/>
          <p:cNvSpPr txBox="1"/>
          <p:nvPr/>
        </p:nvSpPr>
        <p:spPr>
          <a:xfrm>
            <a:off x="1790700" y="6369050"/>
            <a:ext cx="3027680" cy="368300"/>
          </a:xfrm>
          <a:prstGeom prst="rect">
            <a:avLst/>
          </a:prstGeom>
          <a:noFill/>
        </p:spPr>
        <p:txBody>
          <a:bodyPr wrap="none" rtlCol="0" anchor="t">
            <a:spAutoFit/>
          </a:bodyPr>
          <a:p>
            <a:r>
              <a:rPr lang="en-US" altLang="en-US">
                <a:sym typeface="+mn-ea"/>
              </a:rPr>
              <a:t>Text Network (`title` column)</a:t>
            </a:r>
            <a:endParaRPr lang="en-GB" altLang="en-US"/>
          </a:p>
        </p:txBody>
      </p:sp>
      <p:pic>
        <p:nvPicPr>
          <p:cNvPr id="5" name="Picture 4"/>
          <p:cNvPicPr>
            <a:picLocks noChangeAspect="1"/>
          </p:cNvPicPr>
          <p:nvPr/>
        </p:nvPicPr>
        <p:blipFill>
          <a:blip r:embed="rId2"/>
          <a:stretch>
            <a:fillRect/>
          </a:stretch>
        </p:blipFill>
        <p:spPr>
          <a:xfrm>
            <a:off x="6398895" y="1325880"/>
            <a:ext cx="5046345" cy="4886325"/>
          </a:xfrm>
          <a:prstGeom prst="rect">
            <a:avLst/>
          </a:prstGeom>
        </p:spPr>
      </p:pic>
      <p:sp>
        <p:nvSpPr>
          <p:cNvPr id="7" name="Text Box 6"/>
          <p:cNvSpPr txBox="1"/>
          <p:nvPr/>
        </p:nvSpPr>
        <p:spPr>
          <a:xfrm>
            <a:off x="7655560" y="6369050"/>
            <a:ext cx="3597275" cy="368300"/>
          </a:xfrm>
          <a:prstGeom prst="rect">
            <a:avLst/>
          </a:prstGeom>
          <a:noFill/>
        </p:spPr>
        <p:txBody>
          <a:bodyPr wrap="square" rtlCol="0" anchor="t">
            <a:spAutoFit/>
          </a:bodyPr>
          <a:p>
            <a:r>
              <a:rPr lang="en-US" altLang="en-US">
                <a:sym typeface="+mn-ea"/>
              </a:rPr>
              <a:t>Text Network (`abstract` column)</a:t>
            </a:r>
            <a:endParaRPr lang="en-GB" altLang="en-US"/>
          </a:p>
        </p:txBody>
      </p:sp>
      <p:sp>
        <p:nvSpPr>
          <p:cNvPr id="8" name="Text Box 7"/>
          <p:cNvSpPr txBox="1"/>
          <p:nvPr/>
        </p:nvSpPr>
        <p:spPr>
          <a:xfrm>
            <a:off x="647700" y="392430"/>
            <a:ext cx="7773035" cy="368300"/>
          </a:xfrm>
          <a:prstGeom prst="rect">
            <a:avLst/>
          </a:prstGeom>
          <a:noFill/>
        </p:spPr>
        <p:txBody>
          <a:bodyPr wrap="none" rtlCol="0" anchor="t">
            <a:spAutoFit/>
          </a:bodyPr>
          <a:p>
            <a:r>
              <a:rPr lang="en-US" altLang="en-US">
                <a:effectLst/>
                <a:sym typeface="+mn-ea"/>
              </a:rPr>
              <a:t>Word networks for top 10 classes with 100 randomly sampled jobs for each</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analysis summary for job ads data</a:t>
            </a:r>
            <a:endParaRPr lang="en-US" altLang="en-GB"/>
          </a:p>
        </p:txBody>
      </p:sp>
      <p:sp>
        <p:nvSpPr>
          <p:cNvPr id="3" name="Content Placeholder 2"/>
          <p:cNvSpPr>
            <a:spLocks noGrp="1"/>
          </p:cNvSpPr>
          <p:nvPr>
            <p:ph idx="1"/>
          </p:nvPr>
        </p:nvSpPr>
        <p:spPr/>
        <p:txBody>
          <a:bodyPr>
            <a:normAutofit fontScale="80000"/>
          </a:bodyPr>
          <a:p>
            <a:r>
              <a:rPr lang="en-US" altLang="en-GB"/>
              <a:t>1) </a:t>
            </a:r>
            <a:r>
              <a:rPr lang="en-GB" altLang="en-US"/>
              <a:t>Judging from a keyword search page on SEEK (https://www.seek.com.au/machine-learning-jobs): `title` + `abstract` is for "V" behaviour; `title` + `content` is for "A" behaviour.</a:t>
            </a:r>
            <a:endParaRPr lang="en-GB" altLang="en-US"/>
          </a:p>
          <a:p>
            <a:r>
              <a:rPr lang="en-GB" altLang="en-US"/>
              <a:t>2) Discarded `additionalSalaryText` column, since 33000 out of 50000 are None, and the other values are difficult to process at the moment</a:t>
            </a:r>
            <a:endParaRPr lang="en-GB" altLang="en-US"/>
          </a:p>
          <a:p>
            <a:r>
              <a:rPr lang="en-GB" altLang="en-US"/>
              <a:t>3) Discarded `suburb` or `area`, since `location` already represents similar info. And `suburb` or `area` have more Nones and are of higher dimensionality</a:t>
            </a:r>
            <a:endParaRPr lang="en-GB" altLang="en-US"/>
          </a:p>
          <a:p>
            <a:r>
              <a:rPr lang="en-GB" altLang="en-US"/>
              <a:t>5) Discarded `standout` column since over 23000 values are None, and other text columns have similar info</a:t>
            </a:r>
            <a:endParaRPr lang="en-GB" altLang="en-US"/>
          </a:p>
          <a:p>
            <a:r>
              <a:rPr lang="en-GB" altLang="en-US"/>
              <a:t>6) For `location` and `subClassification`, the least frequent values ( e.g., with less than 10 appearances) are assigned as "Other"</a:t>
            </a:r>
            <a:endParaRPr lang="en-GB" altLang="en-US"/>
          </a:p>
          <a:p>
            <a:r>
              <a:rPr lang="en-GB" altLang="en-US"/>
              <a:t>7) Majority of `workType` are "Full Time"</a:t>
            </a:r>
            <a:endParaRPr lang="en-GB" altLang="en-US"/>
          </a:p>
          <a:p>
            <a:r>
              <a:rPr lang="en-GB" altLang="en-US"/>
              <a:t>8) From the word clouds, for differerent classes (`classification`), `title` of the jobs contain unique words exclusively relevant to the classes of the jobs, while `abstract` also contain some typical common words, such as 'join', 'team', 'role'.</a:t>
            </a:r>
            <a:endParaRPr lang="en-GB" altLang="en-US"/>
          </a:p>
          <a:p>
            <a:r>
              <a:rPr lang="en-GB" altLang="en-US"/>
              <a:t>9) The text network analysis for `title` and `abstract` also confirms the above observation.</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analysis for </a:t>
            </a:r>
            <a:r>
              <a:rPr lang="en-US" altLang="en-US"/>
              <a:t>events</a:t>
            </a:r>
            <a:r>
              <a:rPr lang="en-US" altLang="en-GB"/>
              <a:t> data</a:t>
            </a:r>
            <a:endParaRPr lang="en-US" altLang="en-GB"/>
          </a:p>
        </p:txBody>
      </p:sp>
      <p:sp>
        <p:nvSpPr>
          <p:cNvPr id="5" name="Text Box 4"/>
          <p:cNvSpPr txBox="1"/>
          <p:nvPr/>
        </p:nvSpPr>
        <p:spPr>
          <a:xfrm>
            <a:off x="9081770" y="3679190"/>
            <a:ext cx="2540000" cy="645160"/>
          </a:xfrm>
          <a:prstGeom prst="rect">
            <a:avLst/>
          </a:prstGeom>
          <a:noFill/>
        </p:spPr>
        <p:txBody>
          <a:bodyPr wrap="square" rtlCol="0" anchor="t">
            <a:spAutoFit/>
          </a:bodyPr>
          <a:p>
            <a:r>
              <a:rPr lang="en-GB" altLang="en-US"/>
              <a:t>column `event_datetime`</a:t>
            </a:r>
            <a:endParaRPr lang="en-GB" altLang="en-US"/>
          </a:p>
        </p:txBody>
      </p:sp>
      <p:pic>
        <p:nvPicPr>
          <p:cNvPr id="7" name="Content Placeholder 6"/>
          <p:cNvPicPr>
            <a:picLocks noChangeAspect="1"/>
          </p:cNvPicPr>
          <p:nvPr>
            <p:ph idx="1"/>
          </p:nvPr>
        </p:nvPicPr>
        <p:blipFill>
          <a:blip r:embed="rId1"/>
          <a:stretch>
            <a:fillRect/>
          </a:stretch>
        </p:blipFill>
        <p:spPr>
          <a:xfrm>
            <a:off x="2988945" y="1825625"/>
            <a:ext cx="583247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GB"/>
          </a:p>
        </p:txBody>
      </p:sp>
      <p:pic>
        <p:nvPicPr>
          <p:cNvPr id="6" name="Content Placeholder 5"/>
          <p:cNvPicPr>
            <a:picLocks noChangeAspect="1"/>
          </p:cNvPicPr>
          <p:nvPr>
            <p:ph idx="1"/>
          </p:nvPr>
        </p:nvPicPr>
        <p:blipFill>
          <a:blip r:embed="rId1"/>
          <a:stretch>
            <a:fillRect/>
          </a:stretch>
        </p:blipFill>
        <p:spPr>
          <a:xfrm>
            <a:off x="711835" y="1309370"/>
            <a:ext cx="5391150" cy="3962400"/>
          </a:xfrm>
          <a:prstGeom prst="rect">
            <a:avLst/>
          </a:prstGeom>
        </p:spPr>
      </p:pic>
      <p:sp>
        <p:nvSpPr>
          <p:cNvPr id="7" name="Text Box 6"/>
          <p:cNvSpPr txBox="1"/>
          <p:nvPr/>
        </p:nvSpPr>
        <p:spPr>
          <a:xfrm>
            <a:off x="711835" y="5271770"/>
            <a:ext cx="5391785" cy="645160"/>
          </a:xfrm>
          <a:prstGeom prst="rect">
            <a:avLst/>
          </a:prstGeom>
          <a:noFill/>
        </p:spPr>
        <p:txBody>
          <a:bodyPr wrap="square" rtlCol="0" anchor="t">
            <a:spAutoFit/>
          </a:bodyPr>
          <a:p>
            <a:r>
              <a:rPr lang="en-GB" altLang="en-US"/>
              <a:t>column `resume_id`</a:t>
            </a:r>
            <a:r>
              <a:rPr lang="en-US" altLang="en-GB"/>
              <a:t>: Per-user event number distribution</a:t>
            </a:r>
            <a:endParaRPr lang="en-US" altLang="en-GB"/>
          </a:p>
        </p:txBody>
      </p:sp>
      <p:pic>
        <p:nvPicPr>
          <p:cNvPr id="8" name="Picture 7"/>
          <p:cNvPicPr>
            <a:picLocks noChangeAspect="1"/>
          </p:cNvPicPr>
          <p:nvPr/>
        </p:nvPicPr>
        <p:blipFill>
          <a:blip r:embed="rId2"/>
          <a:stretch>
            <a:fillRect/>
          </a:stretch>
        </p:blipFill>
        <p:spPr>
          <a:xfrm>
            <a:off x="6361430" y="1323340"/>
            <a:ext cx="5257800" cy="3933825"/>
          </a:xfrm>
          <a:prstGeom prst="rect">
            <a:avLst/>
          </a:prstGeom>
        </p:spPr>
      </p:pic>
      <p:sp>
        <p:nvSpPr>
          <p:cNvPr id="9" name="Text Box 8"/>
          <p:cNvSpPr txBox="1"/>
          <p:nvPr/>
        </p:nvSpPr>
        <p:spPr>
          <a:xfrm>
            <a:off x="6360795" y="5410200"/>
            <a:ext cx="5258435" cy="368300"/>
          </a:xfrm>
          <a:prstGeom prst="rect">
            <a:avLst/>
          </a:prstGeom>
          <a:noFill/>
        </p:spPr>
        <p:txBody>
          <a:bodyPr wrap="square" rtlCol="0" anchor="t">
            <a:spAutoFit/>
          </a:bodyPr>
          <a:p>
            <a:r>
              <a:rPr lang="en-GB" altLang="en-US"/>
              <a:t>column `job_id`</a:t>
            </a:r>
            <a:r>
              <a:rPr lang="en-US" altLang="en-GB"/>
              <a:t>: Per-job event number distribution</a:t>
            </a:r>
            <a:endParaRPr lang="en-US" altLang="en-GB"/>
          </a:p>
        </p:txBody>
      </p:sp>
      <p:sp>
        <p:nvSpPr>
          <p:cNvPr id="10" name="Text Box 9"/>
          <p:cNvSpPr txBox="1"/>
          <p:nvPr/>
        </p:nvSpPr>
        <p:spPr>
          <a:xfrm>
            <a:off x="4404360" y="6403340"/>
            <a:ext cx="3383280" cy="368300"/>
          </a:xfrm>
          <a:prstGeom prst="rect">
            <a:avLst/>
          </a:prstGeom>
          <a:noFill/>
        </p:spPr>
        <p:txBody>
          <a:bodyPr wrap="none" rtlCol="0" anchor="t">
            <a:spAutoFit/>
          </a:bodyPr>
          <a:p>
            <a:r>
              <a:rPr lang="en-US" altLang="en-GB">
                <a:sym typeface="+mn-ea"/>
              </a:rPr>
              <a:t>Number of events per user / job</a:t>
            </a:r>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med" len="med"/>
        </a:ln>
      </a:spPr>
      <a:bodyPr/>
      <a:lstStyle/>
      <a:style>
        <a:lnRef idx="1">
          <a:schemeClr val="dk1"/>
        </a:lnRef>
        <a:fillRef idx="0">
          <a:schemeClr val="dk1"/>
        </a:fillRef>
        <a:effectRef idx="0">
          <a:schemeClr val="dk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13690</Words>
  <Application>WPS Presentation</Application>
  <PresentationFormat>宽屏</PresentationFormat>
  <Paragraphs>636</Paragraphs>
  <Slides>48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48</vt:i4>
      </vt:variant>
    </vt:vector>
  </HeadingPairs>
  <TitlesOfParts>
    <vt:vector size="60" baseType="lpstr">
      <vt:lpstr>Arial</vt:lpstr>
      <vt:lpstr>SimSun</vt:lpstr>
      <vt:lpstr>Wingdings</vt:lpstr>
      <vt:lpstr>Calibri</vt:lpstr>
      <vt:lpstr>Wingdings</vt:lpstr>
      <vt:lpstr>微软雅黑</vt:lpstr>
      <vt:lpstr>Arial Unicode MS</vt:lpstr>
      <vt:lpstr>宋体</vt:lpstr>
      <vt:lpstr>Arial Black</vt:lpstr>
      <vt:lpstr>Times New Roman</vt:lpstr>
      <vt:lpstr>Office Theme</vt:lpstr>
      <vt:lpstr>Gear Drives</vt:lpstr>
      <vt:lpstr>Dual Encoder Interest Network for Job Recommendation</vt:lpstr>
      <vt:lpstr>Contents</vt:lpstr>
      <vt:lpstr>Data Analysis</vt:lpstr>
      <vt:lpstr>Data analysis for job ads data</vt:lpstr>
      <vt:lpstr>PowerPoint 演示文稿</vt:lpstr>
      <vt:lpstr>PowerPoint 演示文稿</vt:lpstr>
      <vt:lpstr>Data analysis summary for job ads data</vt:lpstr>
      <vt:lpstr>Data analysis for events data</vt:lpstr>
      <vt:lpstr>PowerPoint 演示文稿</vt:lpstr>
      <vt:lpstr>PowerPoint 演示文稿</vt:lpstr>
      <vt:lpstr>PowerPoint 演示文稿</vt:lpstr>
      <vt:lpstr>PowerPoint 演示文稿</vt:lpstr>
      <vt:lpstr>Data analysis summary for events data</vt:lpstr>
      <vt:lpstr>Merged data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Problem Formulation: Job Recommendation System  for Click Prediction</vt:lpstr>
      <vt:lpstr>Model Architecture: Dual-Encoder Interest Network</vt:lpstr>
      <vt:lpstr>Model Details</vt:lpstr>
      <vt:lpstr>PowerPoint 演示文稿</vt:lpstr>
      <vt:lpstr>Overall Model Architecture</vt:lpstr>
      <vt:lpstr>PowerPoint 演示文稿</vt:lpstr>
      <vt:lpstr>Data input</vt:lpstr>
      <vt:lpstr>PowerPoint 演示文稿</vt:lpstr>
      <vt:lpstr>PowerPoint 演示文稿</vt:lpstr>
      <vt:lpstr>PowerPoint 演示文稿</vt:lpstr>
      <vt:lpstr>Data Preparation</vt:lpstr>
      <vt:lpstr>Training data generation</vt:lpstr>
      <vt:lpstr>PowerPoint 演示文稿</vt:lpstr>
      <vt:lpstr>PowerPoint 演示文稿</vt:lpstr>
      <vt:lpstr>Training, validation, testing data split</vt:lpstr>
      <vt:lpstr>PowerPoint 演示文稿</vt:lpstr>
      <vt:lpstr>Experiment and Result Analysis</vt:lpstr>
      <vt:lpstr>Model Hyperparameters</vt:lpstr>
      <vt:lpstr>Training Configurations</vt:lpstr>
      <vt:lpstr>Noam Learning Rate Schedule and Adam Optimizer</vt:lpstr>
      <vt:lpstr>Hardware</vt:lpstr>
      <vt:lpstr>Evaluation</vt:lpstr>
      <vt:lpstr>PowerPoint 演示文稿</vt:lpstr>
      <vt:lpstr>PowerPoint 演示文稿</vt:lpstr>
      <vt:lpstr>PowerPoint 演示文稿</vt:lpstr>
      <vt:lpstr>PowerPoint 演示文稿</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tyler</dc:creator>
  <cp:lastModifiedBy>tyler</cp:lastModifiedBy>
  <cp:revision>309</cp:revision>
  <dcterms:created xsi:type="dcterms:W3CDTF">2023-08-01T07:07:42Z</dcterms:created>
  <dcterms:modified xsi:type="dcterms:W3CDTF">2023-08-01T07:07:42Z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2057-11.1.0.9505</vt:lpwstr>
  </property>
</Properties>
</file>