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5"/>
  </p:notesMasterIdLst>
  <p:sldIdLst>
    <p:sldId id="325" r:id="rId3"/>
    <p:sldId id="344" r:id="rId4"/>
    <p:sldId id="328" r:id="rId5"/>
    <p:sldId id="345" r:id="rId6"/>
    <p:sldId id="348" r:id="rId7"/>
    <p:sldId id="353" r:id="rId8"/>
    <p:sldId id="354" r:id="rId9"/>
    <p:sldId id="349" r:id="rId10"/>
    <p:sldId id="350" r:id="rId11"/>
    <p:sldId id="351" r:id="rId12"/>
    <p:sldId id="352" r:id="rId13"/>
    <p:sldId id="3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899"/>
    <a:srgbClr val="1D5696"/>
    <a:srgbClr val="487C9C"/>
    <a:srgbClr val="004C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94" autoAdjust="0"/>
  </p:normalViewPr>
  <p:slideViewPr>
    <p:cSldViewPr snapToGrid="0" showGuides="1">
      <p:cViewPr varScale="1">
        <p:scale>
          <a:sx n="55" d="100"/>
          <a:sy n="55" d="100"/>
        </p:scale>
        <p:origin x="844" y="40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EA76D-2842-47B2-AAEA-8104B6DC3542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93138-DACD-4B43-A387-94E7198A5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55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13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146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808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解释</a:t>
            </a:r>
            <a:r>
              <a:rPr lang="en-US" altLang="zh-CN" dirty="0" err="1"/>
              <a:t>ip</a:t>
            </a:r>
            <a:r>
              <a:rPr lang="zh-CN" altLang="en-US" dirty="0"/>
              <a:t>和子网掩码</a:t>
            </a:r>
            <a:endParaRPr lang="en-US" altLang="zh-CN" dirty="0"/>
          </a:p>
          <a:p>
            <a:r>
              <a:rPr lang="zh-CN" altLang="en-US" dirty="0"/>
              <a:t>解释同一网段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68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解释</a:t>
            </a:r>
            <a:r>
              <a:rPr lang="en-US" altLang="zh-CN" dirty="0" err="1"/>
              <a:t>ip</a:t>
            </a:r>
            <a:r>
              <a:rPr lang="zh-CN" altLang="en-US" dirty="0"/>
              <a:t>和子网掩码</a:t>
            </a:r>
            <a:endParaRPr lang="en-US" altLang="zh-CN" dirty="0"/>
          </a:p>
          <a:p>
            <a:r>
              <a:rPr lang="zh-CN" altLang="en-US" dirty="0"/>
              <a:t>解释同一网段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236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569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子网掩码</a:t>
            </a:r>
            <a:r>
              <a:rPr lang="en-US" altLang="zh-CN" dirty="0"/>
              <a:t>24</a:t>
            </a:r>
            <a:r>
              <a:rPr lang="zh-CN" altLang="en-US" dirty="0"/>
              <a:t>位即</a:t>
            </a:r>
            <a:r>
              <a:rPr lang="en-US" altLang="zh-CN" dirty="0"/>
              <a:t>255.255.255.0</a:t>
            </a:r>
          </a:p>
          <a:p>
            <a:r>
              <a:rPr lang="zh-CN" altLang="en-US" dirty="0"/>
              <a:t>网关可以自定义</a:t>
            </a:r>
            <a:endParaRPr lang="en-US" altLang="zh-CN" dirty="0"/>
          </a:p>
          <a:p>
            <a:r>
              <a:rPr lang="zh-CN" altLang="en-US" dirty="0"/>
              <a:t>自定义</a:t>
            </a:r>
            <a:r>
              <a:rPr lang="en-US" altLang="zh-CN" dirty="0" err="1"/>
              <a:t>ip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865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子网掩码</a:t>
            </a:r>
            <a:r>
              <a:rPr lang="en-US" altLang="zh-CN" dirty="0"/>
              <a:t>24</a:t>
            </a:r>
            <a:r>
              <a:rPr lang="zh-CN" altLang="en-US" dirty="0"/>
              <a:t>位即</a:t>
            </a:r>
            <a:r>
              <a:rPr lang="en-US" altLang="zh-CN" dirty="0"/>
              <a:t>255.255.255.0</a:t>
            </a:r>
          </a:p>
          <a:p>
            <a:r>
              <a:rPr lang="zh-CN" altLang="en-US" dirty="0"/>
              <a:t>网关可以自定义</a:t>
            </a:r>
            <a:endParaRPr lang="en-US" altLang="zh-CN" dirty="0"/>
          </a:p>
          <a:p>
            <a:r>
              <a:rPr lang="zh-CN" altLang="en-US" dirty="0"/>
              <a:t>自定义</a:t>
            </a:r>
            <a:r>
              <a:rPr lang="en-US" altLang="zh-CN" dirty="0" err="1"/>
              <a:t>ip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644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66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692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76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92D9-9181-49C6-B375-5192CB6C4F3E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5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E6EE-E66C-49BB-A269-E442383ADB5D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32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3B55-BC54-470B-BB19-7C20CA6505EC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034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6D63-07F5-474B-AB7D-00327A85005F}" type="datetime1">
              <a:rPr lang="zh-CN" altLang="en-US" smtClean="0"/>
              <a:t>2022/11/18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45114-1532-4B43-B9A6-A29DB777B43D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63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2B449-86B5-469C-A302-ADABE31968E6}" type="datetime1">
              <a:rPr lang="zh-CN" altLang="en-US" smtClean="0"/>
              <a:t>2022/11/18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F93E2-386E-4748-9397-24F39CB5B8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738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33D6B-93D1-4CCB-8022-BC2C204DF1D3}" type="datetime1">
              <a:rPr lang="zh-CN" altLang="en-US" smtClean="0"/>
              <a:t>2022/11/18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36BAF-3DAF-44D7-8B7E-E49594871535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447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FEF8B-77E4-45AA-920E-E2F316657EBE}" type="datetime1">
              <a:rPr lang="zh-CN" altLang="en-US" smtClean="0"/>
              <a:t>2022/11/18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0C213-4038-4274-8DB7-D5DFE6AF3AC1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7935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CE8A4-83F0-49F0-B794-7AB3303E5E45}" type="datetime1">
              <a:rPr lang="zh-CN" altLang="en-US" smtClean="0"/>
              <a:t>2022/11/18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4D865-BFEA-4DDD-A0D4-09B70B1706A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129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AD559-1BC4-4046-AD71-5113D816D4FE}" type="datetime1">
              <a:rPr lang="zh-CN" altLang="en-US" smtClean="0"/>
              <a:t>2022/11/18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66169-56C5-4475-BB03-6EFBEF9371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403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0FE46-9F33-442D-B8CF-F1B44CCB93C2}" type="datetime1">
              <a:rPr lang="zh-CN" altLang="en-US" smtClean="0"/>
              <a:t>2022/11/18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B341C-D94D-4875-BA5B-8083368F7566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594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38968-D4BB-4B82-87FA-F340B0A21908}" type="datetime1">
              <a:rPr lang="zh-CN" altLang="en-US" smtClean="0"/>
              <a:t>2022/11/18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094D0-0E75-4AAD-8EBC-BD242BD1E9B8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45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ECBF-1B28-4C37-953C-3A192D7FA4FC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761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EBF2F-5ED3-484C-A50A-CC1F0265401E}" type="datetime1">
              <a:rPr lang="zh-CN" altLang="en-US" smtClean="0"/>
              <a:t>2022/11/18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6A023-83DC-4B4B-A430-5A0345E163A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5352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9B96F-4654-471B-8695-9B1234F1325F}" type="datetime1">
              <a:rPr lang="zh-CN" altLang="en-US" smtClean="0"/>
              <a:t>2022/11/18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C7AB3-09C7-42E6-80B8-93650FEFC66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392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FA822-24D5-41F5-848D-8631D61CA845}" type="datetime1">
              <a:rPr lang="zh-CN" altLang="en-US" smtClean="0"/>
              <a:t>2022/11/18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9D2DD-9270-4FED-9A52-4471B7CD7B25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889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F4FB-AA6D-4370-9854-DCC676EF323E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63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329C-789F-4580-8108-F0A581703C21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5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6EBB-9F99-4CB4-9A83-433B439EB018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73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F512-BA22-4010-BA38-3D230BC72255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9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8062-B944-45F5-A7A4-443120B3E03C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26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C999-88D5-4494-949D-09E5BFCE7E1C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3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0971-2A4A-4C7B-9758-10AFEC3C5FBC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89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1BFFB-31DF-49BF-A5AC-3B58FF9B00E0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09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7"/>
          <p:cNvSpPr/>
          <p:nvPr/>
        </p:nvSpPr>
        <p:spPr bwMode="gray">
          <a:xfrm>
            <a:off x="-9525" y="1447800"/>
            <a:ext cx="9164638" cy="3832225"/>
          </a:xfrm>
          <a:custGeom>
            <a:avLst/>
            <a:gdLst/>
            <a:ahLst/>
            <a:cxnLst>
              <a:cxn ang="0">
                <a:pos x="12" y="124"/>
              </a:cxn>
              <a:cxn ang="0">
                <a:pos x="1381" y="12"/>
              </a:cxn>
              <a:cxn ang="0">
                <a:pos x="4064" y="581"/>
              </a:cxn>
              <a:cxn ang="0">
                <a:pos x="5773" y="118"/>
              </a:cxn>
              <a:cxn ang="0">
                <a:pos x="5766" y="2151"/>
              </a:cxn>
              <a:cxn ang="0">
                <a:pos x="3966" y="2263"/>
              </a:cxn>
              <a:cxn ang="0">
                <a:pos x="1963" y="1897"/>
              </a:cxn>
              <a:cxn ang="0">
                <a:pos x="6" y="2407"/>
              </a:cxn>
              <a:cxn ang="0">
                <a:pos x="12" y="124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 w="9525">
            <a:noFill/>
            <a:rou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Freeform 18"/>
          <p:cNvSpPr/>
          <p:nvPr/>
        </p:nvSpPr>
        <p:spPr bwMode="gray">
          <a:xfrm>
            <a:off x="-9525" y="1730375"/>
            <a:ext cx="9150350" cy="3265488"/>
          </a:xfrm>
          <a:custGeom>
            <a:avLst/>
            <a:gdLst/>
            <a:ahLst/>
            <a:cxnLst>
              <a:cxn ang="0">
                <a:pos x="6" y="272"/>
              </a:cxn>
              <a:cxn ang="0">
                <a:pos x="1453" y="10"/>
              </a:cxn>
              <a:cxn ang="0">
                <a:pos x="4182" y="482"/>
              </a:cxn>
              <a:cxn ang="0">
                <a:pos x="5764" y="154"/>
              </a:cxn>
              <a:cxn ang="0">
                <a:pos x="5764" y="1806"/>
              </a:cxn>
              <a:cxn ang="0">
                <a:pos x="4005" y="1994"/>
              </a:cxn>
              <a:cxn ang="0">
                <a:pos x="1891" y="1522"/>
              </a:cxn>
              <a:cxn ang="0">
                <a:pos x="6" y="1967"/>
              </a:cxn>
              <a:cxn ang="0">
                <a:pos x="6" y="272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466948" name="Group 19"/>
          <p:cNvGrpSpPr/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10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Oval 21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66951" name="Group 22"/>
          <p:cNvGrpSpPr/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13" name="Oval 23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Oval 24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66954" name="Group 25"/>
          <p:cNvGrpSpPr/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16" name="Oval 26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Oval 27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pic>
        <p:nvPicPr>
          <p:cNvPr id="466957" name="图片 11" descr="重庆大学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700" y="0"/>
            <a:ext cx="911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695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6695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877960-B000-4230-8713-6481FFE70262}" type="datetime1">
              <a:rPr lang="zh-CN" altLang="en-US" smtClean="0"/>
              <a:t>2022/11/18</a:t>
            </a:fld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1035F92-2648-494C-9DC9-33D7AA125148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49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922B2C-5A98-42DC-8426-B71F21AC43F1}"/>
              </a:ext>
            </a:extLst>
          </p:cNvPr>
          <p:cNvSpPr/>
          <p:nvPr/>
        </p:nvSpPr>
        <p:spPr>
          <a:xfrm>
            <a:off x="-38502" y="1593622"/>
            <a:ext cx="9221002" cy="2561139"/>
          </a:xfrm>
          <a:prstGeom prst="rect">
            <a:avLst/>
          </a:prstGeom>
          <a:solidFill>
            <a:srgbClr val="1D569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标题 6145">
            <a:extLst>
              <a:ext uri="{FF2B5EF4-FFF2-40B4-BE49-F238E27FC236}">
                <a16:creationId xmlns:a16="http://schemas.microsoft.com/office/drawing/2014/main" id="{4CEE94A4-77D8-4270-9841-C3854C2CBA0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54050" y="1576552"/>
            <a:ext cx="7924800" cy="2578209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rgbClr val="000000"/>
              </a:buClr>
            </a:pPr>
            <a:r>
              <a:rPr lang="zh-CN" altLang="en-US" sz="3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计算机网络  实验一</a:t>
            </a:r>
            <a:endParaRPr lang="en-US" altLang="zh-CN" sz="36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r" eaLnBrk="1" hangingPunct="1">
              <a:lnSpc>
                <a:spcPct val="150000"/>
              </a:lnSpc>
              <a:buClr>
                <a:srgbClr val="000000"/>
              </a:buClr>
            </a:pPr>
            <a:r>
              <a:rPr lang="en-US" altLang="zh-CN" sz="3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3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简单组网</a:t>
            </a:r>
          </a:p>
        </p:txBody>
      </p:sp>
      <p:sp>
        <p:nvSpPr>
          <p:cNvPr id="6" name="标题 6145">
            <a:extLst>
              <a:ext uri="{FF2B5EF4-FFF2-40B4-BE49-F238E27FC236}">
                <a16:creationId xmlns:a16="http://schemas.microsoft.com/office/drawing/2014/main" id="{D6F5272F-7AFA-4592-8D91-A355AB0C87E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54050" y="2168525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000000"/>
              </a:buClr>
            </a:pPr>
            <a:endParaRPr lang="zh-CN" altLang="en-US" sz="36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C7D073F-B95B-41A2-ACD1-D4C14C84F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4614863"/>
            <a:ext cx="79248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重庆大学计算机学院专业实验室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D66810-4BA1-4A9D-BFB1-D6E312265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3"/>
            <a:ext cx="2685448" cy="108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4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F6E2BEDD-709A-4474-AE1C-28BEDD805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114300"/>
            <a:ext cx="108108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实验步骤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DEB8386-7BC4-4F21-9624-98363893FBCC}"/>
              </a:ext>
            </a:extLst>
          </p:cNvPr>
          <p:cNvSpPr/>
          <p:nvPr/>
        </p:nvSpPr>
        <p:spPr>
          <a:xfrm>
            <a:off x="825922" y="1372680"/>
            <a:ext cx="778706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五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ipconfig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命令查看各设备的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IP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信息是否修改成功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339382-06E7-E358-D5AF-F451B45A5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325" y="2095500"/>
            <a:ext cx="69913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12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F6E2BEDD-709A-4474-AE1C-28BEDD805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114300"/>
            <a:ext cx="108108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实验步骤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A52C4F1-7C2A-4CAB-9CE9-9852A7CE4FB0}"/>
              </a:ext>
            </a:extLst>
          </p:cNvPr>
          <p:cNvSpPr/>
          <p:nvPr/>
        </p:nvSpPr>
        <p:spPr>
          <a:xfrm>
            <a:off x="728289" y="1321501"/>
            <a:ext cx="7787061" cy="101566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六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验证网络连通性：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ping/tracert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zh-CN" altLang="en-US" sz="2000" b="1" dirty="0">
                <a:solidFill>
                  <a:srgbClr val="064899"/>
                </a:solidFill>
                <a:latin typeface="+mn-ea"/>
              </a:rPr>
              <a:t>网络中的各个设备能否相互</a:t>
            </a:r>
            <a:r>
              <a:rPr lang="en-US" altLang="zh-CN" sz="2000" b="1" dirty="0">
                <a:solidFill>
                  <a:srgbClr val="064899"/>
                </a:solidFill>
                <a:latin typeface="+mn-ea"/>
              </a:rPr>
              <a:t>ping</a:t>
            </a:r>
            <a:r>
              <a:rPr lang="zh-CN" altLang="en-US" sz="2000" b="1" dirty="0">
                <a:solidFill>
                  <a:srgbClr val="064899"/>
                </a:solidFill>
                <a:latin typeface="+mn-ea"/>
              </a:rPr>
              <a:t>通？</a:t>
            </a:r>
            <a:endParaRPr lang="en-US" altLang="zh-CN" sz="2000" b="1" dirty="0">
              <a:solidFill>
                <a:srgbClr val="064899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4941E6F-E90B-3AC4-2EBE-3BE4544C77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175"/>
          <a:stretch/>
        </p:blipFill>
        <p:spPr>
          <a:xfrm>
            <a:off x="1053505" y="2507182"/>
            <a:ext cx="3409876" cy="30670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261FB0B-534B-8DDE-6C73-F4442CB730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9287"/>
          <a:stretch/>
        </p:blipFill>
        <p:spPr>
          <a:xfrm>
            <a:off x="4680621" y="2507181"/>
            <a:ext cx="3262486" cy="306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45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2022/11/18</a:t>
            </a:fld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EA0F96-676A-4CF5-AF6D-B3EB4C06C4FC}"/>
              </a:ext>
            </a:extLst>
          </p:cNvPr>
          <p:cNvSpPr/>
          <p:nvPr/>
        </p:nvSpPr>
        <p:spPr>
          <a:xfrm>
            <a:off x="673522" y="1109064"/>
            <a:ext cx="7787061" cy="1430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PC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命名规则：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学号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-X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为任意字符）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交换机命名规则：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SW-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学号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-X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为任意字符）</a:t>
            </a:r>
            <a:endParaRPr lang="en-US" altLang="zh-CN" sz="2000" dirty="0">
              <a:solidFill>
                <a:prstClr val="black">
                  <a:lumMod val="85000"/>
                  <a:lumOff val="15000"/>
                </a:prstClr>
              </a:solidFill>
              <a:latin typeface="等线" panose="02010600030101010101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IP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需自定义，不可与指导书相同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  <a:ea typeface="+mn-ea"/>
              </a:rPr>
              <a:t>实验</a:t>
            </a: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要求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7F855E-5605-29D2-EA77-F77DE51C9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712"/>
          <a:stretch/>
        </p:blipFill>
        <p:spPr>
          <a:xfrm>
            <a:off x="280593" y="2569852"/>
            <a:ext cx="4810911" cy="19542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F60999F-834C-9BA0-C71D-BBE82DF5B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03" y="4460785"/>
            <a:ext cx="4215174" cy="195424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7D9F2CE-1B82-4B40-D30D-430ACE295C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r="41713" b="-6557"/>
          <a:stretch/>
        </p:blipFill>
        <p:spPr>
          <a:xfrm>
            <a:off x="5091504" y="2630106"/>
            <a:ext cx="3448012" cy="72311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6CBF9BC-4B21-61D9-C875-FC831B28DC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1503" y="3504774"/>
            <a:ext cx="3495094" cy="236358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7570FA8-9838-CA0E-8E7E-BE06E629E820}"/>
              </a:ext>
            </a:extLst>
          </p:cNvPr>
          <p:cNvSpPr txBox="1"/>
          <p:nvPr/>
        </p:nvSpPr>
        <p:spPr>
          <a:xfrm>
            <a:off x="4941031" y="5989155"/>
            <a:ext cx="4330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实验结果中需体现出个人学号</a:t>
            </a:r>
            <a:endParaRPr lang="zh-CN" altLang="en-US" sz="24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2805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F6E2BEDD-709A-4474-AE1C-28BEDD805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114300"/>
            <a:ext cx="108108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EA0F96-676A-4CF5-AF6D-B3EB4C06C4FC}"/>
              </a:ext>
            </a:extLst>
          </p:cNvPr>
          <p:cNvSpPr/>
          <p:nvPr/>
        </p:nvSpPr>
        <p:spPr>
          <a:xfrm>
            <a:off x="673522" y="1109064"/>
            <a:ext cx="7787061" cy="1712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了解计算机网络组网的层次化原则。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掌握局域网组网中从物理层到网络层所应完成的一般任务。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掌握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ping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ipconfig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等命令的使用。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学会简单组网，培养初步的协同工作能力。</a:t>
            </a:r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  <a:latin typeface="等线" panose="02010600030101010101" pitchFamily="2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  <a:ea typeface="+mn-ea"/>
              </a:rPr>
              <a:t>实验目的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418BD5-DD9D-4744-94D6-DE2B838EC78B}"/>
              </a:ext>
            </a:extLst>
          </p:cNvPr>
          <p:cNvSpPr/>
          <p:nvPr/>
        </p:nvSpPr>
        <p:spPr>
          <a:xfrm>
            <a:off x="671918" y="3966167"/>
            <a:ext cx="7787061" cy="129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按要求利用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eNSP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模拟器进行网络拓扑连接和配置。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使用</a:t>
            </a:r>
            <a:r>
              <a:rPr lang="en-US" altLang="zh-CN" b="1" dirty="0">
                <a:latin typeface="+mn-ea"/>
              </a:rPr>
              <a:t>ping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和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ipconfig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等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实用网络工具进行网络连通测试。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56461A8-99FF-466B-8E67-BEFF4A5EC050}"/>
              </a:ext>
            </a:extLst>
          </p:cNvPr>
          <p:cNvSpPr/>
          <p:nvPr/>
        </p:nvSpPr>
        <p:spPr>
          <a:xfrm>
            <a:off x="620191" y="3440658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  <a:ea typeface="+mn-ea"/>
              </a:rPr>
              <a:t>实验项目内容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994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F6E2BEDD-709A-4474-AE1C-28BEDD805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114300"/>
            <a:ext cx="108108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EA0F96-676A-4CF5-AF6D-B3EB4C06C4FC}"/>
              </a:ext>
            </a:extLst>
          </p:cNvPr>
          <p:cNvSpPr/>
          <p:nvPr/>
        </p:nvSpPr>
        <p:spPr>
          <a:xfrm>
            <a:off x="673522" y="1109064"/>
            <a:ext cx="7787061" cy="2046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同一交换机组建的局域网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搭建拓扑</a:t>
            </a:r>
            <a:endParaRPr lang="en-US" altLang="zh-CN" sz="2000" dirty="0">
              <a:solidFill>
                <a:prstClr val="black">
                  <a:lumMod val="85000"/>
                  <a:lumOff val="15000"/>
                </a:prstClr>
              </a:solidFill>
              <a:latin typeface="等线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配置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IP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和子网掩码</a:t>
            </a:r>
            <a:endParaRPr lang="en-US" altLang="zh-CN" sz="2000" dirty="0">
              <a:solidFill>
                <a:prstClr val="black">
                  <a:lumMod val="85000"/>
                  <a:lumOff val="15000"/>
                </a:prstClr>
              </a:solidFill>
              <a:latin typeface="等线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互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ping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，禁止本地连接？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  <a:ea typeface="+mn-ea"/>
              </a:rPr>
              <a:t>局域网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  <a:ea typeface="+mn-ea"/>
              </a:rPr>
              <a:t>1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544119D-FB3D-41EB-8A58-A55DF5126BE3}"/>
              </a:ext>
            </a:extLst>
          </p:cNvPr>
          <p:cNvGrpSpPr/>
          <p:nvPr/>
        </p:nvGrpSpPr>
        <p:grpSpPr>
          <a:xfrm>
            <a:off x="3485361" y="1926698"/>
            <a:ext cx="5090749" cy="3367232"/>
            <a:chOff x="2415558" y="1626199"/>
            <a:chExt cx="5090749" cy="3367232"/>
          </a:xfrm>
        </p:grpSpPr>
        <p:sp>
          <p:nvSpPr>
            <p:cNvPr id="17" name="Oval 4">
              <a:extLst>
                <a:ext uri="{FF2B5EF4-FFF2-40B4-BE49-F238E27FC236}">
                  <a16:creationId xmlns:a16="http://schemas.microsoft.com/office/drawing/2014/main" id="{731F1133-32AC-489F-9882-27ADE6B34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495" y="1980258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57528C71-AA81-46A9-8233-10A412D65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753" y="3137499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PC 1</a:t>
              </a:r>
            </a:p>
          </p:txBody>
        </p:sp>
        <p:sp>
          <p:nvSpPr>
            <p:cNvPr id="19" name="Text Box 6">
              <a:extLst>
                <a:ext uri="{FF2B5EF4-FFF2-40B4-BE49-F238E27FC236}">
                  <a16:creationId xmlns:a16="http://schemas.microsoft.com/office/drawing/2014/main" id="{7ABEBB87-8A7E-4EAA-93F0-0149AA683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378" y="1626199"/>
              <a:ext cx="1371600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/>
                <a:t>LS-5130</a:t>
              </a:r>
            </a:p>
          </p:txBody>
        </p:sp>
        <p:sp>
          <p:nvSpPr>
            <p:cNvPr id="21" name="Text Box 7">
              <a:extLst>
                <a:ext uri="{FF2B5EF4-FFF2-40B4-BE49-F238E27FC236}">
                  <a16:creationId xmlns:a16="http://schemas.microsoft.com/office/drawing/2014/main" id="{2EEDB423-A1B2-435C-A10A-E3F7BBFDC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5558" y="3491564"/>
              <a:ext cx="51249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A1</a:t>
              </a:r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A5177AD6-C6C2-4673-A57F-CE8300AD6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108" y="3137499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PC 4</a:t>
              </a:r>
            </a:p>
          </p:txBody>
        </p:sp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id="{90BC5979-5A59-4DAB-96D0-56C1F8010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3098" y="3514424"/>
              <a:ext cx="56461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dirty="0"/>
                <a:t>Ａ</a:t>
              </a:r>
              <a:r>
                <a:rPr lang="en-US" altLang="zh-CN" sz="2000" dirty="0"/>
                <a:t>4</a:t>
              </a:r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BDFD9A3C-D9E2-4AD6-940D-B7757A1987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55491" y="2507979"/>
              <a:ext cx="838199" cy="631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14">
              <a:extLst>
                <a:ext uri="{FF2B5EF4-FFF2-40B4-BE49-F238E27FC236}">
                  <a16:creationId xmlns:a16="http://schemas.microsoft.com/office/drawing/2014/main" id="{77A4CEE7-3E03-4F83-BC4E-0978CD05A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5353" y="2481028"/>
              <a:ext cx="741450" cy="656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Text Box 15">
              <a:extLst>
                <a:ext uri="{FF2B5EF4-FFF2-40B4-BE49-F238E27FC236}">
                  <a16:creationId xmlns:a16="http://schemas.microsoft.com/office/drawing/2014/main" id="{E9442C7A-160D-4A97-808D-6D3346CE6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7653" y="3354986"/>
              <a:ext cx="7207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…</a:t>
              </a:r>
            </a:p>
          </p:txBody>
        </p:sp>
        <p:sp>
          <p:nvSpPr>
            <p:cNvPr id="27" name="矩形 1">
              <a:extLst>
                <a:ext uri="{FF2B5EF4-FFF2-40B4-BE49-F238E27FC236}">
                  <a16:creationId xmlns:a16="http://schemas.microsoft.com/office/drawing/2014/main" id="{84B0F166-D35D-46F2-A11C-2B7784836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1743" y="4131657"/>
              <a:ext cx="2438398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IP: 192.0.0.xx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dirty="0"/>
                <a:t>掩码：</a:t>
              </a:r>
              <a:r>
                <a:rPr lang="en-US" altLang="zh-CN" sz="2000" dirty="0"/>
                <a:t>255.255.255.0</a:t>
              </a:r>
            </a:p>
          </p:txBody>
        </p:sp>
        <p:sp>
          <p:nvSpPr>
            <p:cNvPr id="30" name="矩形 1">
              <a:extLst>
                <a:ext uri="{FF2B5EF4-FFF2-40B4-BE49-F238E27FC236}">
                  <a16:creationId xmlns:a16="http://schemas.microsoft.com/office/drawing/2014/main" id="{5B0C6EA7-B03E-4D4A-8377-1A608C2D5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909" y="4131657"/>
              <a:ext cx="2438398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IP: 192.0.0.xx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dirty="0"/>
                <a:t>掩码：</a:t>
              </a:r>
              <a:r>
                <a:rPr lang="en-US" altLang="zh-CN" sz="2000" dirty="0"/>
                <a:t>255.255.255.0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855A71D0-FFDE-44DF-87E1-A65543403022}"/>
              </a:ext>
            </a:extLst>
          </p:cNvPr>
          <p:cNvSpPr/>
          <p:nvPr/>
        </p:nvSpPr>
        <p:spPr>
          <a:xfrm>
            <a:off x="875416" y="5555887"/>
            <a:ext cx="7639933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同一网段的主机，可以通过交换机实现互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ping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。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516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F6E2BEDD-709A-4474-AE1C-28BEDD805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114300"/>
            <a:ext cx="108108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EA0F96-676A-4CF5-AF6D-B3EB4C06C4FC}"/>
              </a:ext>
            </a:extLst>
          </p:cNvPr>
          <p:cNvSpPr/>
          <p:nvPr/>
        </p:nvSpPr>
        <p:spPr>
          <a:xfrm>
            <a:off x="673522" y="1109064"/>
            <a:ext cx="7787061" cy="622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多个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交换机组建的局域网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  <a:ea typeface="+mn-ea"/>
              </a:rPr>
              <a:t>局域网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2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723677A-F965-432C-B8E8-D5B31D9EFF48}"/>
              </a:ext>
            </a:extLst>
          </p:cNvPr>
          <p:cNvGrpSpPr/>
          <p:nvPr/>
        </p:nvGrpSpPr>
        <p:grpSpPr>
          <a:xfrm>
            <a:off x="1850612" y="1901625"/>
            <a:ext cx="5442777" cy="2063511"/>
            <a:chOff x="1803125" y="3309906"/>
            <a:chExt cx="5442777" cy="2063511"/>
          </a:xfrm>
        </p:grpSpPr>
        <p:sp>
          <p:nvSpPr>
            <p:cNvPr id="41" name="Oval 3">
              <a:extLst>
                <a:ext uri="{FF2B5EF4-FFF2-40B4-BE49-F238E27FC236}">
                  <a16:creationId xmlns:a16="http://schemas.microsoft.com/office/drawing/2014/main" id="{36873E7D-6B39-41F1-8F2F-52CE482EE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043" y="3325673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2473840A-BDF8-4CDE-A523-51E23D494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125" y="4577679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PC 1</a:t>
              </a:r>
            </a:p>
          </p:txBody>
        </p:sp>
        <p:sp>
          <p:nvSpPr>
            <p:cNvPr id="45" name="Rectangle 7">
              <a:extLst>
                <a:ext uri="{FF2B5EF4-FFF2-40B4-BE49-F238E27FC236}">
                  <a16:creationId xmlns:a16="http://schemas.microsoft.com/office/drawing/2014/main" id="{9962AE7F-0C83-42C7-8434-0C16F4406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702" y="4585109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PC 4</a:t>
              </a:r>
            </a:p>
          </p:txBody>
        </p:sp>
        <p:sp>
          <p:nvSpPr>
            <p:cNvPr id="47" name="Line 9">
              <a:extLst>
                <a:ext uri="{FF2B5EF4-FFF2-40B4-BE49-F238E27FC236}">
                  <a16:creationId xmlns:a16="http://schemas.microsoft.com/office/drawing/2014/main" id="{4857D5C5-2A06-462A-B6BC-A786C1D53F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42861" y="3893466"/>
              <a:ext cx="913755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10">
              <a:extLst>
                <a:ext uri="{FF2B5EF4-FFF2-40B4-BE49-F238E27FC236}">
                  <a16:creationId xmlns:a16="http://schemas.microsoft.com/office/drawing/2014/main" id="{BF73BA93-9814-47EB-B8A3-D0541538F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8052" y="3856079"/>
              <a:ext cx="836844" cy="7290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Oval 12">
              <a:extLst>
                <a:ext uri="{FF2B5EF4-FFF2-40B4-BE49-F238E27FC236}">
                  <a16:creationId xmlns:a16="http://schemas.microsoft.com/office/drawing/2014/main" id="{BD9160A3-D441-4E7E-90E9-C8BE4BFB5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6846" y="3309906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52" name="Line 14">
              <a:extLst>
                <a:ext uri="{FF2B5EF4-FFF2-40B4-BE49-F238E27FC236}">
                  <a16:creationId xmlns:a16="http://schemas.microsoft.com/office/drawing/2014/main" id="{B2212923-26F5-45F3-8060-9C13FBFF9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844" y="3699598"/>
              <a:ext cx="16350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Rectangle 4">
              <a:extLst>
                <a:ext uri="{FF2B5EF4-FFF2-40B4-BE49-F238E27FC236}">
                  <a16:creationId xmlns:a16="http://schemas.microsoft.com/office/drawing/2014/main" id="{050384FC-58EA-4905-B267-648CC696C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773" y="4607094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PC 2</a:t>
              </a:r>
            </a:p>
          </p:txBody>
        </p:sp>
        <p:sp>
          <p:nvSpPr>
            <p:cNvPr id="56" name="Rectangle 4">
              <a:extLst>
                <a:ext uri="{FF2B5EF4-FFF2-40B4-BE49-F238E27FC236}">
                  <a16:creationId xmlns:a16="http://schemas.microsoft.com/office/drawing/2014/main" id="{40AFB68D-0C3C-44FB-9618-9DA399325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3594" y="4611417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PC 3</a:t>
              </a:r>
            </a:p>
          </p:txBody>
        </p:sp>
        <p:sp>
          <p:nvSpPr>
            <p:cNvPr id="57" name="Line 9">
              <a:extLst>
                <a:ext uri="{FF2B5EF4-FFF2-40B4-BE49-F238E27FC236}">
                  <a16:creationId xmlns:a16="http://schemas.microsoft.com/office/drawing/2014/main" id="{1B794925-2AD7-4685-A6CE-82B3C616D9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6352" y="3948777"/>
              <a:ext cx="287037" cy="658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Line 9">
              <a:extLst>
                <a:ext uri="{FF2B5EF4-FFF2-40B4-BE49-F238E27FC236}">
                  <a16:creationId xmlns:a16="http://schemas.microsoft.com/office/drawing/2014/main" id="{D0482AFD-1BCE-4AE6-8906-3FC8F835EB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86843" y="3948777"/>
              <a:ext cx="209193" cy="658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9BFEC56E-AB21-4A62-A3ED-296C783E09D8}"/>
              </a:ext>
            </a:extLst>
          </p:cNvPr>
          <p:cNvSpPr/>
          <p:nvPr/>
        </p:nvSpPr>
        <p:spPr>
          <a:xfrm>
            <a:off x="677409" y="4199902"/>
            <a:ext cx="7810556" cy="2046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二层交换机工作在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OSI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下面两层，由二层交换机组成的简单局域网不需为每一主机指定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IP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地址（三层），依靠主机名即可相互访问。</a:t>
            </a:r>
            <a:endParaRPr lang="en-US" altLang="zh-CN" sz="2000" dirty="0">
              <a:solidFill>
                <a:prstClr val="black">
                  <a:lumMod val="85000"/>
                  <a:lumOff val="15000"/>
                </a:prstClr>
              </a:solidFill>
              <a:latin typeface="等线" panose="02010600030101010101" pitchFamily="2" charset="-122"/>
            </a:endParaRPr>
          </a:p>
          <a:p>
            <a:pPr marL="0" lvl="1" indent="-3429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当然为每一主机指定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IP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地址，依靠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IP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地址也可相互访问。这时的所有主机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IP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地址应具有相同的网络地址。</a:t>
            </a:r>
          </a:p>
        </p:txBody>
      </p:sp>
    </p:spTree>
    <p:extLst>
      <p:ext uri="{BB962C8B-B14F-4D97-AF65-F5344CB8AC3E}">
        <p14:creationId xmlns:p14="http://schemas.microsoft.com/office/powerpoint/2010/main" val="252957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F6E2BEDD-709A-4474-AE1C-28BEDD805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114300"/>
            <a:ext cx="108108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D0C6118-8222-4258-AA61-EC5A3F7DF7CE}"/>
              </a:ext>
            </a:extLst>
          </p:cNvPr>
          <p:cNvGrpSpPr/>
          <p:nvPr/>
        </p:nvGrpSpPr>
        <p:grpSpPr>
          <a:xfrm>
            <a:off x="1486298" y="1996777"/>
            <a:ext cx="6101155" cy="3848101"/>
            <a:chOff x="1295798" y="2019299"/>
            <a:chExt cx="6101155" cy="3848101"/>
          </a:xfrm>
        </p:grpSpPr>
        <p:sp>
          <p:nvSpPr>
            <p:cNvPr id="27" name="Oval 6">
              <a:extLst>
                <a:ext uri="{FF2B5EF4-FFF2-40B4-BE49-F238E27FC236}">
                  <a16:creationId xmlns:a16="http://schemas.microsoft.com/office/drawing/2014/main" id="{42BAE6A9-2DB7-4398-BD02-75AFE3876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2447925"/>
              <a:ext cx="8382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28" name="Oval 7">
              <a:extLst>
                <a:ext uri="{FF2B5EF4-FFF2-40B4-BE49-F238E27FC236}">
                  <a16:creationId xmlns:a16="http://schemas.microsoft.com/office/drawing/2014/main" id="{958B0268-BB98-4DAF-A2D4-E439FABB2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37338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29" name="Oval 8">
              <a:extLst>
                <a:ext uri="{FF2B5EF4-FFF2-40B4-BE49-F238E27FC236}">
                  <a16:creationId xmlns:a16="http://schemas.microsoft.com/office/drawing/2014/main" id="{5E8646EC-12D5-43C6-A99E-E5E606717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452" y="3656806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30" name="Rectangle 9">
              <a:extLst>
                <a:ext uri="{FF2B5EF4-FFF2-40B4-BE49-F238E27FC236}">
                  <a16:creationId xmlns:a16="http://schemas.microsoft.com/office/drawing/2014/main" id="{2DC798CB-CC2C-48F6-8BCB-BB26A44D3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798" y="5068591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PC 1</a:t>
              </a:r>
            </a:p>
          </p:txBody>
        </p:sp>
        <p:sp>
          <p:nvSpPr>
            <p:cNvPr id="31" name="Rectangle 10">
              <a:extLst>
                <a:ext uri="{FF2B5EF4-FFF2-40B4-BE49-F238E27FC236}">
                  <a16:creationId xmlns:a16="http://schemas.microsoft.com/office/drawing/2014/main" id="{6E4C1810-7414-4241-8874-98A4D3770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105400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PC 3</a:t>
              </a:r>
            </a:p>
          </p:txBody>
        </p:sp>
        <p:sp>
          <p:nvSpPr>
            <p:cNvPr id="32" name="Text Box 11">
              <a:extLst>
                <a:ext uri="{FF2B5EF4-FFF2-40B4-BE49-F238E27FC236}">
                  <a16:creationId xmlns:a16="http://schemas.microsoft.com/office/drawing/2014/main" id="{886115D5-FCF6-46FF-A9DC-453798792D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890" y="2019299"/>
              <a:ext cx="192087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accent1"/>
                  </a:solidFill>
                </a:rPr>
                <a:t>Router</a:t>
              </a:r>
            </a:p>
          </p:txBody>
        </p:sp>
        <p:sp>
          <p:nvSpPr>
            <p:cNvPr id="33" name="Text Box 13">
              <a:extLst>
                <a:ext uri="{FF2B5EF4-FFF2-40B4-BE49-F238E27FC236}">
                  <a16:creationId xmlns:a16="http://schemas.microsoft.com/office/drawing/2014/main" id="{C8087B76-08A3-4256-95C9-718C4995B1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5353" y="3713162"/>
              <a:ext cx="13716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accent1"/>
                  </a:solidFill>
                </a:rPr>
                <a:t>Switch</a:t>
              </a:r>
            </a:p>
          </p:txBody>
        </p:sp>
        <p:sp>
          <p:nvSpPr>
            <p:cNvPr id="34" name="Text Box 14">
              <a:extLst>
                <a:ext uri="{FF2B5EF4-FFF2-40B4-BE49-F238E27FC236}">
                  <a16:creationId xmlns:a16="http://schemas.microsoft.com/office/drawing/2014/main" id="{105676C6-92A7-4057-9BB4-43209BB2A0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8378" y="3697584"/>
              <a:ext cx="13716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accent1"/>
                  </a:solidFill>
                </a:rPr>
                <a:t>Switch</a:t>
              </a:r>
            </a:p>
          </p:txBody>
        </p:sp>
        <p:sp>
          <p:nvSpPr>
            <p:cNvPr id="37" name="Line 18">
              <a:extLst>
                <a:ext uri="{FF2B5EF4-FFF2-40B4-BE49-F238E27FC236}">
                  <a16:creationId xmlns:a16="http://schemas.microsoft.com/office/drawing/2014/main" id="{647A1957-E229-47A7-A7B2-7FF041044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216" y="2919488"/>
              <a:ext cx="1035839" cy="7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20">
              <a:extLst>
                <a:ext uri="{FF2B5EF4-FFF2-40B4-BE49-F238E27FC236}">
                  <a16:creationId xmlns:a16="http://schemas.microsoft.com/office/drawing/2014/main" id="{21B632BE-24D4-436F-AD7A-58FDAA44FC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49862" y="4250033"/>
              <a:ext cx="288927" cy="861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Text Box 23">
              <a:extLst>
                <a:ext uri="{FF2B5EF4-FFF2-40B4-BE49-F238E27FC236}">
                  <a16:creationId xmlns:a16="http://schemas.microsoft.com/office/drawing/2014/main" id="{9FB83C2A-E053-4500-9FA9-573226229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9825" y="2554199"/>
              <a:ext cx="152776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1800" dirty="0"/>
            </a:p>
          </p:txBody>
        </p:sp>
        <p:sp>
          <p:nvSpPr>
            <p:cNvPr id="44" name="Line 24">
              <a:extLst>
                <a:ext uri="{FF2B5EF4-FFF2-40B4-BE49-F238E27FC236}">
                  <a16:creationId xmlns:a16="http://schemas.microsoft.com/office/drawing/2014/main" id="{CA164C34-2C58-4E7A-B091-8B6E76FE29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6997" y="2935584"/>
              <a:ext cx="1323183" cy="798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5B1A49E4-14D1-4504-9747-F990B9EFE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4863" y="5091113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PC 2</a:t>
              </a:r>
            </a:p>
          </p:txBody>
        </p:sp>
        <p:sp>
          <p:nvSpPr>
            <p:cNvPr id="62" name="Rectangle 33">
              <a:extLst>
                <a:ext uri="{FF2B5EF4-FFF2-40B4-BE49-F238E27FC236}">
                  <a16:creationId xmlns:a16="http://schemas.microsoft.com/office/drawing/2014/main" id="{B60E0E39-EFA0-4203-AD95-1A53E430D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7166" y="5068591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PC 4</a:t>
              </a:r>
            </a:p>
          </p:txBody>
        </p:sp>
        <p:sp>
          <p:nvSpPr>
            <p:cNvPr id="65" name="Line 37">
              <a:extLst>
                <a:ext uri="{FF2B5EF4-FFF2-40B4-BE49-F238E27FC236}">
                  <a16:creationId xmlns:a16="http://schemas.microsoft.com/office/drawing/2014/main" id="{C2C547B9-6496-46C2-93CB-BA5A4F0390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3688" y="4221162"/>
              <a:ext cx="666282" cy="890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" name="Line 38">
              <a:extLst>
                <a:ext uri="{FF2B5EF4-FFF2-40B4-BE49-F238E27FC236}">
                  <a16:creationId xmlns:a16="http://schemas.microsoft.com/office/drawing/2014/main" id="{3C01D271-73CF-4624-82AC-2B7CE7B0A7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26159" y="4235747"/>
              <a:ext cx="838201" cy="855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" name="Line 39">
              <a:extLst>
                <a:ext uri="{FF2B5EF4-FFF2-40B4-BE49-F238E27FC236}">
                  <a16:creationId xmlns:a16="http://schemas.microsoft.com/office/drawing/2014/main" id="{229872A1-A33E-4F60-B0CC-BB0E0F9695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013451" y="4196059"/>
              <a:ext cx="942574" cy="8943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DE7002AD-6720-0E90-98DF-57E72E9F0C1C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实验步骤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D0A3A0-F2EF-D7AE-1E8D-C41E74E1E90A}"/>
              </a:ext>
            </a:extLst>
          </p:cNvPr>
          <p:cNvSpPr/>
          <p:nvPr/>
        </p:nvSpPr>
        <p:spPr>
          <a:xfrm>
            <a:off x="673522" y="1220280"/>
            <a:ext cx="778706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实验拓扑设计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109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F6E2BEDD-709A-4474-AE1C-28BEDD805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114300"/>
            <a:ext cx="108108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实验步骤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D0C6118-8222-4258-AA61-EC5A3F7DF7CE}"/>
              </a:ext>
            </a:extLst>
          </p:cNvPr>
          <p:cNvGrpSpPr/>
          <p:nvPr/>
        </p:nvGrpSpPr>
        <p:grpSpPr>
          <a:xfrm>
            <a:off x="564902" y="1606252"/>
            <a:ext cx="8374492" cy="4692652"/>
            <a:chOff x="564902" y="2019299"/>
            <a:chExt cx="8374492" cy="4692652"/>
          </a:xfrm>
        </p:grpSpPr>
        <p:sp>
          <p:nvSpPr>
            <p:cNvPr id="27" name="Oval 6">
              <a:extLst>
                <a:ext uri="{FF2B5EF4-FFF2-40B4-BE49-F238E27FC236}">
                  <a16:creationId xmlns:a16="http://schemas.microsoft.com/office/drawing/2014/main" id="{42BAE6A9-2DB7-4398-BD02-75AFE3876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2447925"/>
              <a:ext cx="8382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28" name="Oval 7">
              <a:extLst>
                <a:ext uri="{FF2B5EF4-FFF2-40B4-BE49-F238E27FC236}">
                  <a16:creationId xmlns:a16="http://schemas.microsoft.com/office/drawing/2014/main" id="{958B0268-BB98-4DAF-A2D4-E439FABB2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37338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29" name="Oval 8">
              <a:extLst>
                <a:ext uri="{FF2B5EF4-FFF2-40B4-BE49-F238E27FC236}">
                  <a16:creationId xmlns:a16="http://schemas.microsoft.com/office/drawing/2014/main" id="{5E8646EC-12D5-43C6-A99E-E5E606717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452" y="3656806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30" name="Rectangle 9">
              <a:extLst>
                <a:ext uri="{FF2B5EF4-FFF2-40B4-BE49-F238E27FC236}">
                  <a16:creationId xmlns:a16="http://schemas.microsoft.com/office/drawing/2014/main" id="{2DC798CB-CC2C-48F6-8BCB-BB26A44D3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798" y="5068591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PC 1</a:t>
              </a:r>
            </a:p>
          </p:txBody>
        </p:sp>
        <p:sp>
          <p:nvSpPr>
            <p:cNvPr id="31" name="Rectangle 10">
              <a:extLst>
                <a:ext uri="{FF2B5EF4-FFF2-40B4-BE49-F238E27FC236}">
                  <a16:creationId xmlns:a16="http://schemas.microsoft.com/office/drawing/2014/main" id="{6E4C1810-7414-4241-8874-98A4D3770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105400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PC 3</a:t>
              </a:r>
            </a:p>
          </p:txBody>
        </p:sp>
        <p:sp>
          <p:nvSpPr>
            <p:cNvPr id="32" name="Text Box 11">
              <a:extLst>
                <a:ext uri="{FF2B5EF4-FFF2-40B4-BE49-F238E27FC236}">
                  <a16:creationId xmlns:a16="http://schemas.microsoft.com/office/drawing/2014/main" id="{886115D5-FCF6-46FF-A9DC-453798792D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890" y="2019299"/>
              <a:ext cx="192087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accent1"/>
                  </a:solidFill>
                </a:rPr>
                <a:t>AR3260</a:t>
              </a:r>
            </a:p>
          </p:txBody>
        </p:sp>
        <p:sp>
          <p:nvSpPr>
            <p:cNvPr id="33" name="Text Box 13">
              <a:extLst>
                <a:ext uri="{FF2B5EF4-FFF2-40B4-BE49-F238E27FC236}">
                  <a16:creationId xmlns:a16="http://schemas.microsoft.com/office/drawing/2014/main" id="{C8087B76-08A3-4256-95C9-718C4995B1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5353" y="3713162"/>
              <a:ext cx="13716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accent1"/>
                  </a:solidFill>
                </a:rPr>
                <a:t>S5700</a:t>
              </a:r>
            </a:p>
          </p:txBody>
        </p:sp>
        <p:sp>
          <p:nvSpPr>
            <p:cNvPr id="34" name="Text Box 14">
              <a:extLst>
                <a:ext uri="{FF2B5EF4-FFF2-40B4-BE49-F238E27FC236}">
                  <a16:creationId xmlns:a16="http://schemas.microsoft.com/office/drawing/2014/main" id="{105676C6-92A7-4057-9BB4-43209BB2A0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8378" y="3697584"/>
              <a:ext cx="13716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accent1"/>
                  </a:solidFill>
                </a:rPr>
                <a:t>S5700</a:t>
              </a:r>
            </a:p>
          </p:txBody>
        </p:sp>
        <p:sp>
          <p:nvSpPr>
            <p:cNvPr id="35" name="Text Box 15">
              <a:extLst>
                <a:ext uri="{FF2B5EF4-FFF2-40B4-BE49-F238E27FC236}">
                  <a16:creationId xmlns:a16="http://schemas.microsoft.com/office/drawing/2014/main" id="{EB6DA1A2-996E-42B0-ABA4-8FA2A44745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541" y="5220991"/>
              <a:ext cx="6032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/>
                <a:t>A1</a:t>
              </a:r>
              <a:r>
                <a:rPr lang="zh-CN" altLang="en-US" sz="2400" dirty="0"/>
                <a:t>　</a:t>
              </a:r>
            </a:p>
          </p:txBody>
        </p:sp>
        <p:sp>
          <p:nvSpPr>
            <p:cNvPr id="36" name="Text Box 16">
              <a:extLst>
                <a:ext uri="{FF2B5EF4-FFF2-40B4-BE49-F238E27FC236}">
                  <a16:creationId xmlns:a16="http://schemas.microsoft.com/office/drawing/2014/main" id="{B7762E2A-3F2F-4E1B-B065-06827F996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0995" y="5226889"/>
              <a:ext cx="5762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/>
                <a:t>A3</a:t>
              </a:r>
            </a:p>
          </p:txBody>
        </p:sp>
        <p:sp>
          <p:nvSpPr>
            <p:cNvPr id="37" name="Line 18">
              <a:extLst>
                <a:ext uri="{FF2B5EF4-FFF2-40B4-BE49-F238E27FC236}">
                  <a16:creationId xmlns:a16="http://schemas.microsoft.com/office/drawing/2014/main" id="{647A1957-E229-47A7-A7B2-7FF041044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216" y="2919488"/>
              <a:ext cx="1035839" cy="7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20">
              <a:extLst>
                <a:ext uri="{FF2B5EF4-FFF2-40B4-BE49-F238E27FC236}">
                  <a16:creationId xmlns:a16="http://schemas.microsoft.com/office/drawing/2014/main" id="{21B632BE-24D4-436F-AD7A-58FDAA44FC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49862" y="4250033"/>
              <a:ext cx="288927" cy="861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Text Box 21">
              <a:extLst>
                <a:ext uri="{FF2B5EF4-FFF2-40B4-BE49-F238E27FC236}">
                  <a16:creationId xmlns:a16="http://schemas.microsoft.com/office/drawing/2014/main" id="{B1A012F9-10EB-4CDA-91E2-2F5951CB43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2438400"/>
              <a:ext cx="3124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0" name="Text Box 22">
              <a:extLst>
                <a:ext uri="{FF2B5EF4-FFF2-40B4-BE49-F238E27FC236}">
                  <a16:creationId xmlns:a16="http://schemas.microsoft.com/office/drawing/2014/main" id="{906C2C92-007C-4566-A789-624614147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0769" y="2446011"/>
              <a:ext cx="2735262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PORT:GE 0/0/1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IP</a:t>
              </a:r>
              <a:r>
                <a:rPr lang="en-US" altLang="zh-CN" sz="1800"/>
                <a:t>:192.168.</a:t>
              </a:r>
              <a:r>
                <a:rPr lang="en-US" altLang="zh-CN" sz="1800">
                  <a:highlight>
                    <a:srgbClr val="FF0000"/>
                  </a:highlight>
                </a:rPr>
                <a:t>22</a:t>
              </a:r>
              <a:r>
                <a:rPr lang="en-US" altLang="zh-CN" sz="1800"/>
                <a:t>.1/24</a:t>
              </a:r>
              <a:endParaRPr lang="en-US" altLang="zh-CN" sz="1800" dirty="0"/>
            </a:p>
          </p:txBody>
        </p:sp>
        <p:sp>
          <p:nvSpPr>
            <p:cNvPr id="43" name="Text Box 23">
              <a:extLst>
                <a:ext uri="{FF2B5EF4-FFF2-40B4-BE49-F238E27FC236}">
                  <a16:creationId xmlns:a16="http://schemas.microsoft.com/office/drawing/2014/main" id="{9FB83C2A-E053-4500-9FA9-573226229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5099" y="2447012"/>
              <a:ext cx="2055552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PORT:GE 0/0/0 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IP:192.168.</a:t>
              </a:r>
              <a:r>
                <a:rPr lang="en-US" altLang="zh-CN" sz="1800" dirty="0">
                  <a:highlight>
                    <a:srgbClr val="FF0000"/>
                  </a:highlight>
                </a:rPr>
                <a:t>11</a:t>
              </a:r>
              <a:r>
                <a:rPr lang="en-US" altLang="zh-CN" sz="1800" dirty="0"/>
                <a:t>.1/24</a:t>
              </a:r>
            </a:p>
          </p:txBody>
        </p:sp>
        <p:sp>
          <p:nvSpPr>
            <p:cNvPr id="44" name="Line 24">
              <a:extLst>
                <a:ext uri="{FF2B5EF4-FFF2-40B4-BE49-F238E27FC236}">
                  <a16:creationId xmlns:a16="http://schemas.microsoft.com/office/drawing/2014/main" id="{CA164C34-2C58-4E7A-B091-8B6E76FE29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6997" y="2935584"/>
              <a:ext cx="1323183" cy="798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Text Box 27">
              <a:extLst>
                <a:ext uri="{FF2B5EF4-FFF2-40B4-BE49-F238E27FC236}">
                  <a16:creationId xmlns:a16="http://schemas.microsoft.com/office/drawing/2014/main" id="{F183772C-A704-4415-8B12-ECC0FE63B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902" y="5886214"/>
              <a:ext cx="1996797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IP: 192.168.</a:t>
              </a:r>
              <a:r>
                <a:rPr lang="en-US" altLang="zh-CN" sz="1800" dirty="0">
                  <a:highlight>
                    <a:srgbClr val="FF0000"/>
                  </a:highlight>
                </a:rPr>
                <a:t>11</a:t>
              </a:r>
              <a:r>
                <a:rPr lang="en-US" altLang="zh-CN" sz="1800" dirty="0"/>
                <a:t>.2/24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GW: 192.168.</a:t>
              </a:r>
              <a:r>
                <a:rPr lang="en-US" altLang="zh-CN" sz="1800" dirty="0">
                  <a:highlight>
                    <a:srgbClr val="FF0000"/>
                  </a:highlight>
                </a:rPr>
                <a:t>11</a:t>
              </a:r>
              <a:r>
                <a:rPr lang="en-US" altLang="zh-CN" sz="1800" dirty="0"/>
                <a:t>.1</a:t>
              </a:r>
            </a:p>
          </p:txBody>
        </p:sp>
        <p:sp>
          <p:nvSpPr>
            <p:cNvPr id="49" name="Text Box 28">
              <a:extLst>
                <a:ext uri="{FF2B5EF4-FFF2-40B4-BE49-F238E27FC236}">
                  <a16:creationId xmlns:a16="http://schemas.microsoft.com/office/drawing/2014/main" id="{99733B8E-8F51-451B-BA41-0A7A0C5B0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4943" y="5904599"/>
              <a:ext cx="2172103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IP: 192.168.</a:t>
              </a:r>
              <a:r>
                <a:rPr lang="en-US" altLang="zh-CN" sz="1800" dirty="0">
                  <a:highlight>
                    <a:srgbClr val="FF0000"/>
                  </a:highlight>
                </a:rPr>
                <a:t>22</a:t>
              </a:r>
              <a:r>
                <a:rPr lang="en-US" altLang="zh-CN" sz="1800" dirty="0"/>
                <a:t>.3/24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GW: 192.168.</a:t>
              </a:r>
              <a:r>
                <a:rPr lang="en-US" altLang="zh-CN" sz="1800" dirty="0">
                  <a:highlight>
                    <a:srgbClr val="FF0000"/>
                  </a:highlight>
                </a:rPr>
                <a:t>22</a:t>
              </a:r>
              <a:r>
                <a:rPr lang="en-US" altLang="zh-CN" sz="1800" dirty="0"/>
                <a:t>.1</a:t>
              </a:r>
            </a:p>
          </p:txBody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5B1A49E4-14D1-4504-9747-F990B9EFE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4863" y="5091113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PC 2</a:t>
              </a:r>
            </a:p>
          </p:txBody>
        </p:sp>
        <p:sp>
          <p:nvSpPr>
            <p:cNvPr id="60" name="Text Box 30">
              <a:extLst>
                <a:ext uri="{FF2B5EF4-FFF2-40B4-BE49-F238E27FC236}">
                  <a16:creationId xmlns:a16="http://schemas.microsoft.com/office/drawing/2014/main" id="{1BC0476C-97D5-437D-8AA5-A0A74D017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2413" y="5220991"/>
              <a:ext cx="6032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/>
                <a:t>A2</a:t>
              </a:r>
              <a:r>
                <a:rPr lang="zh-CN" altLang="en-US" sz="2400" dirty="0"/>
                <a:t>　</a:t>
              </a:r>
            </a:p>
          </p:txBody>
        </p:sp>
        <p:sp>
          <p:nvSpPr>
            <p:cNvPr id="61" name="Text Box 32">
              <a:extLst>
                <a:ext uri="{FF2B5EF4-FFF2-40B4-BE49-F238E27FC236}">
                  <a16:creationId xmlns:a16="http://schemas.microsoft.com/office/drawing/2014/main" id="{AB4198F9-D51E-4D08-90DB-01B49479F0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7374" y="5927121"/>
              <a:ext cx="2172104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IP: 192.168.</a:t>
              </a:r>
              <a:r>
                <a:rPr lang="en-US" altLang="zh-CN" sz="1800" dirty="0">
                  <a:highlight>
                    <a:srgbClr val="FF0000"/>
                  </a:highlight>
                </a:rPr>
                <a:t>11</a:t>
              </a:r>
              <a:r>
                <a:rPr lang="en-US" altLang="zh-CN" sz="1800" dirty="0"/>
                <a:t>.22/24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GW: 192.168.</a:t>
              </a:r>
              <a:r>
                <a:rPr lang="en-US" altLang="zh-CN" sz="1800" dirty="0">
                  <a:highlight>
                    <a:srgbClr val="FF0000"/>
                  </a:highlight>
                </a:rPr>
                <a:t>11</a:t>
              </a:r>
              <a:r>
                <a:rPr lang="en-US" altLang="zh-CN" sz="1800" dirty="0"/>
                <a:t>.1</a:t>
              </a:r>
            </a:p>
          </p:txBody>
        </p:sp>
        <p:sp>
          <p:nvSpPr>
            <p:cNvPr id="62" name="Rectangle 33">
              <a:extLst>
                <a:ext uri="{FF2B5EF4-FFF2-40B4-BE49-F238E27FC236}">
                  <a16:creationId xmlns:a16="http://schemas.microsoft.com/office/drawing/2014/main" id="{B60E0E39-EFA0-4203-AD95-1A53E430D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7166" y="5068591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PC 4</a:t>
              </a:r>
            </a:p>
          </p:txBody>
        </p:sp>
        <p:sp>
          <p:nvSpPr>
            <p:cNvPr id="63" name="Text Box 34">
              <a:extLst>
                <a:ext uri="{FF2B5EF4-FFF2-40B4-BE49-F238E27FC236}">
                  <a16:creationId xmlns:a16="http://schemas.microsoft.com/office/drawing/2014/main" id="{DA24F8F0-F4F3-430B-B91A-0FF10AAA8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729" y="5220991"/>
              <a:ext cx="615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/>
                <a:t>A4</a:t>
              </a:r>
            </a:p>
          </p:txBody>
        </p:sp>
        <p:sp>
          <p:nvSpPr>
            <p:cNvPr id="64" name="Text Box 36">
              <a:extLst>
                <a:ext uri="{FF2B5EF4-FFF2-40B4-BE49-F238E27FC236}">
                  <a16:creationId xmlns:a16="http://schemas.microsoft.com/office/drawing/2014/main" id="{20D2DDAE-FC22-40DA-9F76-FBB2D7ED35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7166" y="5886214"/>
              <a:ext cx="2382228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IP: 192.168.</a:t>
              </a:r>
              <a:r>
                <a:rPr lang="en-US" altLang="zh-CN" sz="1800" dirty="0">
                  <a:highlight>
                    <a:srgbClr val="FF0000"/>
                  </a:highlight>
                </a:rPr>
                <a:t>22</a:t>
              </a:r>
              <a:r>
                <a:rPr lang="en-US" altLang="zh-CN" sz="1800" dirty="0"/>
                <a:t>.33/24</a:t>
              </a:r>
            </a:p>
            <a:p>
              <a:pPr>
                <a:spcBef>
                  <a:spcPct val="50000"/>
                </a:spcBef>
                <a:buClrTx/>
                <a:buSzTx/>
                <a:buNone/>
              </a:pPr>
              <a:r>
                <a:rPr lang="en-US" altLang="zh-CN" sz="1800" dirty="0"/>
                <a:t>GW:GW: 192.168.</a:t>
              </a:r>
              <a:r>
                <a:rPr lang="en-US" altLang="zh-CN" sz="1800" dirty="0">
                  <a:highlight>
                    <a:srgbClr val="FF0000"/>
                  </a:highlight>
                </a:rPr>
                <a:t>22</a:t>
              </a:r>
              <a:r>
                <a:rPr lang="en-US" altLang="zh-CN" sz="1800" dirty="0"/>
                <a:t>.1</a:t>
              </a:r>
            </a:p>
          </p:txBody>
        </p:sp>
        <p:sp>
          <p:nvSpPr>
            <p:cNvPr id="65" name="Line 37">
              <a:extLst>
                <a:ext uri="{FF2B5EF4-FFF2-40B4-BE49-F238E27FC236}">
                  <a16:creationId xmlns:a16="http://schemas.microsoft.com/office/drawing/2014/main" id="{C2C547B9-6496-46C2-93CB-BA5A4F0390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3688" y="4221162"/>
              <a:ext cx="666282" cy="890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" name="Line 38">
              <a:extLst>
                <a:ext uri="{FF2B5EF4-FFF2-40B4-BE49-F238E27FC236}">
                  <a16:creationId xmlns:a16="http://schemas.microsoft.com/office/drawing/2014/main" id="{3C01D271-73CF-4624-82AC-2B7CE7B0A7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26159" y="4235747"/>
              <a:ext cx="838201" cy="855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" name="Line 39">
              <a:extLst>
                <a:ext uri="{FF2B5EF4-FFF2-40B4-BE49-F238E27FC236}">
                  <a16:creationId xmlns:a16="http://schemas.microsoft.com/office/drawing/2014/main" id="{229872A1-A33E-4F60-B0CC-BB0E0F9695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013451" y="4196059"/>
              <a:ext cx="942574" cy="8943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EA52C4F1-7C2A-4CAB-9CE9-9852A7CE4FB0}"/>
              </a:ext>
            </a:extLst>
          </p:cNvPr>
          <p:cNvSpPr/>
          <p:nvPr/>
        </p:nvSpPr>
        <p:spPr>
          <a:xfrm>
            <a:off x="673522" y="1220280"/>
            <a:ext cx="778706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实验拓扑设计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398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F6E2BEDD-709A-4474-AE1C-28BEDD805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114300"/>
            <a:ext cx="108108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实验步骤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A52C4F1-7C2A-4CAB-9CE9-9852A7CE4FB0}"/>
              </a:ext>
            </a:extLst>
          </p:cNvPr>
          <p:cNvSpPr/>
          <p:nvPr/>
        </p:nvSpPr>
        <p:spPr>
          <a:xfrm>
            <a:off x="673522" y="1220280"/>
            <a:ext cx="778706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二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eNSP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拓扑连接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70D628-A5ED-B34A-8187-CF493A686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5" y="1795450"/>
            <a:ext cx="7748829" cy="382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4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F6E2BEDD-709A-4474-AE1C-28BEDD805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114300"/>
            <a:ext cx="108108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实验步骤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A52C4F1-7C2A-4CAB-9CE9-9852A7CE4FB0}"/>
              </a:ext>
            </a:extLst>
          </p:cNvPr>
          <p:cNvSpPr/>
          <p:nvPr/>
        </p:nvSpPr>
        <p:spPr>
          <a:xfrm>
            <a:off x="673522" y="1220280"/>
            <a:ext cx="778706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三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配置路由器，设置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IP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2" name="Text Box 1029">
            <a:extLst>
              <a:ext uri="{FF2B5EF4-FFF2-40B4-BE49-F238E27FC236}">
                <a16:creationId xmlns:a16="http://schemas.microsoft.com/office/drawing/2014/main" id="{75E2EB44-E77C-47EA-A538-5AE1C4146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625" y="1774572"/>
            <a:ext cx="6629400" cy="4093428"/>
          </a:xfrm>
          <a:prstGeom prst="rect">
            <a:avLst/>
          </a:prstGeom>
          <a:solidFill>
            <a:srgbClr val="064899"/>
          </a:solidFill>
          <a:ln>
            <a:noFill/>
          </a:ln>
          <a:effectLst/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2000" dirty="0">
                <a:solidFill>
                  <a:schemeClr val="bg1"/>
                </a:solidFill>
              </a:rPr>
              <a:t>Dis </a:t>
            </a:r>
            <a:r>
              <a:rPr lang="en-US" altLang="zh-CN" sz="2000" dirty="0" err="1">
                <a:solidFill>
                  <a:schemeClr val="bg1"/>
                </a:solidFill>
              </a:rPr>
              <a:t>ver</a:t>
            </a:r>
            <a:r>
              <a:rPr lang="en-US" altLang="zh-CN" sz="2000" dirty="0">
                <a:solidFill>
                  <a:schemeClr val="bg1"/>
                </a:solidFill>
              </a:rPr>
              <a:t>	</a:t>
            </a:r>
            <a:r>
              <a:rPr lang="zh-CN" altLang="en-US" sz="2000" dirty="0">
                <a:solidFill>
                  <a:schemeClr val="bg1"/>
                </a:solidFill>
              </a:rPr>
              <a:t>显示版本信息 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2000" dirty="0">
                <a:solidFill>
                  <a:schemeClr val="bg1"/>
                </a:solidFill>
              </a:rPr>
              <a:t>Sys		</a:t>
            </a:r>
            <a:r>
              <a:rPr lang="zh-CN" altLang="en-US" sz="2000" dirty="0">
                <a:solidFill>
                  <a:schemeClr val="bg1"/>
                </a:solidFill>
              </a:rPr>
              <a:t>进入系统视图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2000" dirty="0" err="1">
                <a:solidFill>
                  <a:schemeClr val="bg1"/>
                </a:solidFill>
              </a:rPr>
              <a:t>Sysname</a:t>
            </a:r>
            <a:r>
              <a:rPr lang="en-US" altLang="zh-CN" sz="2000" dirty="0">
                <a:solidFill>
                  <a:schemeClr val="bg1"/>
                </a:solidFill>
              </a:rPr>
              <a:t> R1		</a:t>
            </a:r>
            <a:r>
              <a:rPr lang="zh-CN" altLang="en-US" sz="2000" dirty="0">
                <a:solidFill>
                  <a:schemeClr val="bg1"/>
                </a:solidFill>
              </a:rPr>
              <a:t>命名为</a:t>
            </a:r>
            <a:r>
              <a:rPr lang="en-US" altLang="zh-CN" sz="2000" dirty="0">
                <a:solidFill>
                  <a:schemeClr val="bg1"/>
                </a:solidFill>
              </a:rPr>
              <a:t>R1 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2000" dirty="0">
                <a:solidFill>
                  <a:schemeClr val="bg1"/>
                </a:solidFill>
              </a:rPr>
              <a:t>Dis cu	</a:t>
            </a:r>
            <a:r>
              <a:rPr lang="zh-CN" altLang="en-US" sz="2000" dirty="0">
                <a:solidFill>
                  <a:schemeClr val="bg1"/>
                </a:solidFill>
              </a:rPr>
              <a:t>显示当前系统配置信息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2000" dirty="0">
                <a:solidFill>
                  <a:schemeClr val="bg1"/>
                </a:solidFill>
              </a:rPr>
              <a:t>Interface e 0/0/0	</a:t>
            </a:r>
            <a:r>
              <a:rPr lang="zh-CN" altLang="en-US" sz="2000" dirty="0">
                <a:solidFill>
                  <a:schemeClr val="bg1"/>
                </a:solidFill>
              </a:rPr>
              <a:t>进入</a:t>
            </a:r>
            <a:r>
              <a:rPr lang="en-US" altLang="zh-CN" sz="2000" dirty="0">
                <a:solidFill>
                  <a:schemeClr val="bg1"/>
                </a:solidFill>
              </a:rPr>
              <a:t>GE0/0</a:t>
            </a:r>
            <a:r>
              <a:rPr lang="zh-CN" altLang="en-US" sz="2000" dirty="0">
                <a:solidFill>
                  <a:schemeClr val="bg1"/>
                </a:solidFill>
              </a:rPr>
              <a:t>口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2000" dirty="0">
                <a:solidFill>
                  <a:schemeClr val="bg1"/>
                </a:solidFill>
              </a:rPr>
              <a:t>Ip address 192.168.11.1 24	</a:t>
            </a:r>
            <a:r>
              <a:rPr lang="zh-CN" altLang="en-US" sz="2000" dirty="0">
                <a:solidFill>
                  <a:schemeClr val="bg1"/>
                </a:solidFill>
              </a:rPr>
              <a:t>设置</a:t>
            </a:r>
            <a:r>
              <a:rPr lang="en-US" altLang="zh-CN" sz="2000" dirty="0">
                <a:solidFill>
                  <a:schemeClr val="bg1"/>
                </a:solidFill>
              </a:rPr>
              <a:t>E0/0/0</a:t>
            </a:r>
            <a:r>
              <a:rPr lang="zh-CN" altLang="en-US" sz="2000" dirty="0">
                <a:solidFill>
                  <a:schemeClr val="bg1"/>
                </a:solidFill>
              </a:rPr>
              <a:t>口</a:t>
            </a:r>
            <a:r>
              <a:rPr lang="en-US" altLang="zh-CN" sz="2000" dirty="0">
                <a:solidFill>
                  <a:schemeClr val="bg1"/>
                </a:solidFill>
              </a:rPr>
              <a:t>IP</a:t>
            </a:r>
            <a:r>
              <a:rPr lang="zh-CN" altLang="en-US" sz="2000" dirty="0">
                <a:solidFill>
                  <a:schemeClr val="bg1"/>
                </a:solidFill>
              </a:rPr>
              <a:t>，掩码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2000" dirty="0">
                <a:solidFill>
                  <a:schemeClr val="bg1"/>
                </a:solidFill>
              </a:rPr>
              <a:t>Quit	</a:t>
            </a:r>
            <a:r>
              <a:rPr lang="zh-CN" altLang="en-US" sz="2000" dirty="0">
                <a:solidFill>
                  <a:schemeClr val="bg1"/>
                </a:solidFill>
              </a:rPr>
              <a:t>退出当前视图（</a:t>
            </a:r>
            <a:r>
              <a:rPr lang="en-US" altLang="zh-CN" sz="2000" dirty="0">
                <a:solidFill>
                  <a:schemeClr val="bg1"/>
                </a:solidFill>
              </a:rPr>
              <a:t>CTRL+Z）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2000" dirty="0">
                <a:solidFill>
                  <a:schemeClr val="bg1"/>
                </a:solidFill>
              </a:rPr>
              <a:t>Interface e 0/0/1	</a:t>
            </a:r>
            <a:r>
              <a:rPr lang="zh-CN" altLang="en-US" sz="2000" dirty="0">
                <a:solidFill>
                  <a:schemeClr val="bg1"/>
                </a:solidFill>
              </a:rPr>
              <a:t>进入</a:t>
            </a:r>
            <a:r>
              <a:rPr lang="en-US" altLang="zh-CN" sz="2000" dirty="0">
                <a:solidFill>
                  <a:schemeClr val="bg1"/>
                </a:solidFill>
              </a:rPr>
              <a:t>GE0/1</a:t>
            </a:r>
            <a:r>
              <a:rPr lang="zh-CN" altLang="en-US" sz="2000" dirty="0">
                <a:solidFill>
                  <a:schemeClr val="bg1"/>
                </a:solidFill>
              </a:rPr>
              <a:t>口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2000" dirty="0">
                <a:solidFill>
                  <a:schemeClr val="bg1"/>
                </a:solidFill>
              </a:rPr>
              <a:t>Ip address 192.168.22.1 24	</a:t>
            </a:r>
            <a:r>
              <a:rPr lang="zh-CN" altLang="en-US" sz="2000" dirty="0">
                <a:solidFill>
                  <a:schemeClr val="bg1"/>
                </a:solidFill>
              </a:rPr>
              <a:t>设置</a:t>
            </a:r>
            <a:r>
              <a:rPr lang="en-US" altLang="zh-CN" sz="2000" dirty="0">
                <a:solidFill>
                  <a:schemeClr val="bg1"/>
                </a:solidFill>
              </a:rPr>
              <a:t>E0/0/1</a:t>
            </a:r>
            <a:r>
              <a:rPr lang="zh-CN" altLang="en-US" sz="2000" dirty="0">
                <a:solidFill>
                  <a:schemeClr val="bg1"/>
                </a:solidFill>
              </a:rPr>
              <a:t>口</a:t>
            </a:r>
            <a:r>
              <a:rPr lang="en-US" altLang="zh-CN" sz="2000" dirty="0">
                <a:solidFill>
                  <a:schemeClr val="bg1"/>
                </a:solidFill>
              </a:rPr>
              <a:t>IP</a:t>
            </a:r>
            <a:r>
              <a:rPr lang="zh-CN" altLang="en-US" sz="2000" dirty="0">
                <a:solidFill>
                  <a:schemeClr val="bg1"/>
                </a:solidFill>
              </a:rPr>
              <a:t>，掩码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61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F6E2BEDD-709A-4474-AE1C-28BEDD805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114300"/>
            <a:ext cx="108108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实验步骤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A52C4F1-7C2A-4CAB-9CE9-9852A7CE4FB0}"/>
              </a:ext>
            </a:extLst>
          </p:cNvPr>
          <p:cNvSpPr/>
          <p:nvPr/>
        </p:nvSpPr>
        <p:spPr>
          <a:xfrm>
            <a:off x="673522" y="1220280"/>
            <a:ext cx="778706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四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设置主机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IP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AF519C7-DE03-5E15-9618-79BF97924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65" y="1661644"/>
            <a:ext cx="7655246" cy="433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38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2152</TotalTime>
  <Words>583</Words>
  <Application>Microsoft Office PowerPoint</Application>
  <PresentationFormat>全屏显示(4:3)</PresentationFormat>
  <Paragraphs>157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黑体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雪贤 宋</dc:creator>
  <cp:lastModifiedBy>t x</cp:lastModifiedBy>
  <cp:revision>314</cp:revision>
  <dcterms:created xsi:type="dcterms:W3CDTF">2019-01-14T10:57:14Z</dcterms:created>
  <dcterms:modified xsi:type="dcterms:W3CDTF">2022-11-18T04:06:22Z</dcterms:modified>
</cp:coreProperties>
</file>