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4"/>
  </p:notesMasterIdLst>
  <p:sldIdLst>
    <p:sldId id="325" r:id="rId3"/>
    <p:sldId id="344" r:id="rId4"/>
    <p:sldId id="327" r:id="rId5"/>
    <p:sldId id="367" r:id="rId6"/>
    <p:sldId id="355" r:id="rId7"/>
    <p:sldId id="380" r:id="rId8"/>
    <p:sldId id="353" r:id="rId9"/>
    <p:sldId id="370" r:id="rId10"/>
    <p:sldId id="384" r:id="rId11"/>
    <p:sldId id="371" r:id="rId12"/>
    <p:sldId id="372" r:id="rId13"/>
    <p:sldId id="357" r:id="rId14"/>
    <p:sldId id="373" r:id="rId15"/>
    <p:sldId id="358" r:id="rId16"/>
    <p:sldId id="374" r:id="rId17"/>
    <p:sldId id="375" r:id="rId18"/>
    <p:sldId id="377" r:id="rId19"/>
    <p:sldId id="376" r:id="rId20"/>
    <p:sldId id="378" r:id="rId21"/>
    <p:sldId id="379" r:id="rId22"/>
    <p:sldId id="38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AA1043-CE13-42B0-9F17-0B1CF69C2E11}">
          <p14:sldIdLst>
            <p14:sldId id="325"/>
            <p14:sldId id="344"/>
          </p14:sldIdLst>
        </p14:section>
        <p14:section name="实验任务一" id="{4DAD994C-6D87-471D-81CB-C6695E5E5589}">
          <p14:sldIdLst>
            <p14:sldId id="327"/>
            <p14:sldId id="367"/>
            <p14:sldId id="355"/>
            <p14:sldId id="380"/>
            <p14:sldId id="353"/>
            <p14:sldId id="370"/>
            <p14:sldId id="384"/>
            <p14:sldId id="371"/>
          </p14:sldIdLst>
        </p14:section>
        <p14:section name="实验任务二" id="{0961C4F0-A385-4662-918F-73060E46187F}">
          <p14:sldIdLst>
            <p14:sldId id="372"/>
            <p14:sldId id="357"/>
            <p14:sldId id="373"/>
            <p14:sldId id="358"/>
          </p14:sldIdLst>
        </p14:section>
        <p14:section name="实验任务三" id="{D6EC45AE-C2C4-4519-8A90-8D977B346AD6}">
          <p14:sldIdLst>
            <p14:sldId id="374"/>
            <p14:sldId id="375"/>
            <p14:sldId id="377"/>
            <p14:sldId id="376"/>
            <p14:sldId id="378"/>
            <p14:sldId id="379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 x" initials="tx" lastIdx="1" clrIdx="0">
    <p:extLst>
      <p:ext uri="{19B8F6BF-5375-455C-9EA6-DF929625EA0E}">
        <p15:presenceInfo xmlns:p15="http://schemas.microsoft.com/office/powerpoint/2012/main" userId="ea01a52be94323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D"/>
    <a:srgbClr val="064899"/>
    <a:srgbClr val="1D5696"/>
    <a:srgbClr val="487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39" autoAdjust="0"/>
  </p:normalViewPr>
  <p:slideViewPr>
    <p:cSldViewPr snapToGrid="0" showGuides="1">
      <p:cViewPr varScale="1">
        <p:scale>
          <a:sx n="127" d="100"/>
          <a:sy n="127" d="100"/>
        </p:scale>
        <p:origin x="1164" y="114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5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22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6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87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76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2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14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1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6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图中的交换机在实验时，可以简化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5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r>
              <a:rPr lang="zh-CN" altLang="en-US" dirty="0"/>
              <a:t>位</a:t>
            </a:r>
            <a:r>
              <a:rPr lang="en-US" altLang="zh-CN" dirty="0"/>
              <a:t>255.255.255.0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7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5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10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1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2022/11/25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1576552"/>
            <a:ext cx="7924800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实验三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路由算法实验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十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缺省路由配置（环路观察，选做）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删除静态路由，对路由器进行缺省路由配置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再查看路由器的路由表，与前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个路由表进行比较。此时两主机能互通。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9" name="Text Box 1029">
            <a:extLst>
              <a:ext uri="{FF2B5EF4-FFF2-40B4-BE49-F238E27FC236}">
                <a16:creationId xmlns:a16="http://schemas.microsoft.com/office/drawing/2014/main" id="{5DFEC6D8-5B2B-44AC-872C-CF1A4E92C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13" y="2392044"/>
            <a:ext cx="6966463" cy="149682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en-US" altLang="zh-CN" sz="1800" dirty="0">
                <a:solidFill>
                  <a:schemeClr val="bg1"/>
                </a:solidFill>
              </a:rPr>
              <a:t>undo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192.168.2.0 255.255.255.0 </a:t>
            </a:r>
            <a:r>
              <a:rPr lang="zh-CN" altLang="en-US" sz="1800" dirty="0">
                <a:solidFill>
                  <a:schemeClr val="bg1"/>
                </a:solidFill>
              </a:rPr>
              <a:t> 删除</a:t>
            </a:r>
            <a:r>
              <a:rPr lang="en-US" altLang="zh-CN" sz="1800" dirty="0">
                <a:solidFill>
                  <a:schemeClr val="bg1"/>
                </a:solidFill>
              </a:rPr>
              <a:t>R1</a:t>
            </a:r>
            <a:r>
              <a:rPr lang="zh-CN" altLang="en-US" sz="1800" dirty="0">
                <a:solidFill>
                  <a:schemeClr val="bg1"/>
                </a:solidFill>
              </a:rPr>
              <a:t>的静态路由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0.0.0.0 0.0.0.0 192.168.1.2   </a:t>
            </a:r>
            <a:r>
              <a:rPr lang="zh-CN" altLang="en-US" sz="1800" dirty="0">
                <a:solidFill>
                  <a:schemeClr val="bg1"/>
                </a:solidFill>
              </a:rPr>
              <a:t>配置</a:t>
            </a:r>
            <a:r>
              <a:rPr lang="en-US" altLang="zh-CN" sz="1800" dirty="0">
                <a:solidFill>
                  <a:schemeClr val="bg1"/>
                </a:solidFill>
              </a:rPr>
              <a:t>R1</a:t>
            </a:r>
            <a:r>
              <a:rPr lang="zh-CN" altLang="en-US" sz="1800" dirty="0">
                <a:solidFill>
                  <a:schemeClr val="bg1"/>
                </a:solidFill>
              </a:rPr>
              <a:t>的缺省路由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 </a:t>
            </a:r>
            <a:r>
              <a:rPr lang="en-US" altLang="zh-CN" sz="1800" dirty="0">
                <a:solidFill>
                  <a:schemeClr val="bg1"/>
                </a:solidFill>
              </a:rPr>
              <a:t>undo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192.168.0.0 255.255.255.0  </a:t>
            </a:r>
            <a:r>
              <a:rPr lang="zh-CN" altLang="en-US" sz="1800" dirty="0">
                <a:solidFill>
                  <a:schemeClr val="bg1"/>
                </a:solidFill>
              </a:rPr>
              <a:t>删除</a:t>
            </a:r>
            <a:r>
              <a:rPr lang="en-US" altLang="zh-CN" sz="1800" dirty="0">
                <a:solidFill>
                  <a:schemeClr val="bg1"/>
                </a:solidFill>
              </a:rPr>
              <a:t>R2</a:t>
            </a:r>
            <a:r>
              <a:rPr lang="zh-CN" altLang="en-US" sz="1800" dirty="0">
                <a:solidFill>
                  <a:schemeClr val="bg1"/>
                </a:solidFill>
              </a:rPr>
              <a:t>的静态路由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0.0.0.0 0.0.0.0 192.168.1.1  </a:t>
            </a:r>
            <a:r>
              <a:rPr lang="zh-CN" altLang="en-US" sz="1800" dirty="0">
                <a:solidFill>
                  <a:schemeClr val="bg1"/>
                </a:solidFill>
              </a:rPr>
              <a:t>配置</a:t>
            </a:r>
            <a:r>
              <a:rPr lang="en-US" altLang="zh-CN" sz="1800" dirty="0">
                <a:solidFill>
                  <a:schemeClr val="bg1"/>
                </a:solidFill>
              </a:rPr>
              <a:t>R2</a:t>
            </a:r>
            <a:r>
              <a:rPr lang="zh-CN" altLang="en-US" sz="1800" dirty="0">
                <a:solidFill>
                  <a:schemeClr val="bg1"/>
                </a:solidFill>
              </a:rPr>
              <a:t>的缺省路由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1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RIP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F673E7-5C61-4DF9-B208-08CE7FA32450}"/>
              </a:ext>
            </a:extLst>
          </p:cNvPr>
          <p:cNvGrpSpPr/>
          <p:nvPr/>
        </p:nvGrpSpPr>
        <p:grpSpPr>
          <a:xfrm>
            <a:off x="1271115" y="1854192"/>
            <a:ext cx="7025370" cy="3684434"/>
            <a:chOff x="1366365" y="1549392"/>
            <a:chExt cx="7025370" cy="3684434"/>
          </a:xfrm>
        </p:grpSpPr>
        <p:sp>
          <p:nvSpPr>
            <p:cNvPr id="50" name="Text Box 22">
              <a:extLst>
                <a:ext uri="{FF2B5EF4-FFF2-40B4-BE49-F238E27FC236}">
                  <a16:creationId xmlns:a16="http://schemas.microsoft.com/office/drawing/2014/main" id="{CAF507D5-4921-49E9-8C20-97E14C360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273" y="1561319"/>
              <a:ext cx="1609003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G0/0/1</a:t>
              </a:r>
            </a:p>
            <a:p>
              <a:r>
                <a:rPr lang="en-US" altLang="zh-CN" dirty="0"/>
                <a:t>192.168.1.1/24</a:t>
              </a: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49826E7D-B9C2-4C43-BC3A-57B39CCA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874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0B3E465F-457F-441B-AC88-B25B3844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850" y="3594028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7E2D2CB0-4565-463E-A0A4-D7117C2EC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450" y="2319996"/>
              <a:ext cx="312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69C8F348-CB66-44DC-822D-0C4C69B57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635" y="2677375"/>
              <a:ext cx="1663261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G0/0/0</a:t>
              </a:r>
              <a:r>
                <a:rPr lang="en-US" altLang="zh-CN" dirty="0"/>
                <a:t> </a:t>
              </a:r>
            </a:p>
            <a:p>
              <a:r>
                <a:rPr lang="en-US" altLang="zh-CN" dirty="0"/>
                <a:t>192.168.0.1/24</a:t>
              </a:r>
            </a:p>
          </p:txBody>
        </p:sp>
        <p:sp>
          <p:nvSpPr>
            <p:cNvPr id="52" name="Text Box 27">
              <a:extLst>
                <a:ext uri="{FF2B5EF4-FFF2-40B4-BE49-F238E27FC236}">
                  <a16:creationId xmlns:a16="http://schemas.microsoft.com/office/drawing/2014/main" id="{D312BCB0-1F67-4420-A083-CF5C62D31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365" y="444899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192.168.0.2/24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192.168.0.1</a:t>
              </a:r>
            </a:p>
          </p:txBody>
        </p:sp>
        <p:sp>
          <p:nvSpPr>
            <p:cNvPr id="53" name="Oval 29">
              <a:extLst>
                <a:ext uri="{FF2B5EF4-FFF2-40B4-BE49-F238E27FC236}">
                  <a16:creationId xmlns:a16="http://schemas.microsoft.com/office/drawing/2014/main" id="{CD442751-9FD8-4EF5-A18E-D2B665A6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975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33F5F528-21AE-45FA-B7BC-5592EF7F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539" y="1549392"/>
              <a:ext cx="160900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G0/0/1</a:t>
              </a:r>
            </a:p>
            <a:p>
              <a:pPr algn="r"/>
              <a:r>
                <a:rPr lang="en-US" altLang="zh-CN" dirty="0"/>
                <a:t>192.168.1.2/24</a:t>
              </a: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E3840CBD-492D-4988-A6FA-019F4286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354" y="2624796"/>
              <a:ext cx="10585" cy="967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0A515402-022A-4A06-9BFB-3B892F976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7074" y="2319996"/>
              <a:ext cx="4092697" cy="137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DD4F3414-6564-4DF5-9253-9AF65134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71" y="3592745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4AB9414C-CFC8-4ADB-83C1-7456CD2C3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14602" y="2624795"/>
              <a:ext cx="1" cy="956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3C9745B2-155F-4D38-9D4B-7FBC3A38E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131" y="2635573"/>
              <a:ext cx="157908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G0/0/0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192.168.2.1/24</a:t>
              </a: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1F6AB8B0-FA84-4302-86EE-09A691CE4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07" y="437803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192.168.2.2/24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192.168.2.1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E7B72D4-1D55-403E-A5D9-1AFB4E71EACE}"/>
              </a:ext>
            </a:extLst>
          </p:cNvPr>
          <p:cNvSpPr/>
          <p:nvPr/>
        </p:nvSpPr>
        <p:spPr>
          <a:xfrm>
            <a:off x="4944242" y="5754930"/>
            <a:ext cx="343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highlight>
                  <a:srgbClr val="064899"/>
                </a:highlight>
              </a:rPr>
              <a:t>请确认好各设备连接的端口编号</a:t>
            </a:r>
          </a:p>
        </p:txBody>
      </p:sp>
    </p:spTree>
    <p:extLst>
      <p:ext uri="{BB962C8B-B14F-4D97-AF65-F5344CB8AC3E}">
        <p14:creationId xmlns:p14="http://schemas.microsoft.com/office/powerpoint/2010/main" val="191498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RIP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RIPv1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825923" y="1807933"/>
            <a:ext cx="7634659" cy="2956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删除缺省路由（静态路由），对路由器进行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协议配置。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77C591CE-759A-475F-BB3C-320E7344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49" y="2680590"/>
            <a:ext cx="6169127" cy="1532727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en-US" altLang="zh-CN" sz="1800" dirty="0">
                <a:solidFill>
                  <a:schemeClr val="bg1"/>
                </a:solidFill>
              </a:rPr>
              <a:t>undo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0.0.0.0 0.0.0.0  </a:t>
            </a:r>
            <a:r>
              <a:rPr lang="zh-CN" altLang="en-US" sz="1800" dirty="0">
                <a:solidFill>
                  <a:schemeClr val="bg1"/>
                </a:solidFill>
              </a:rPr>
              <a:t>删除缺省路由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en-US" altLang="zh-CN" sz="1800" dirty="0">
                <a:solidFill>
                  <a:schemeClr val="bg1"/>
                </a:solidFill>
              </a:rPr>
              <a:t>rip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  <a:r>
              <a:rPr lang="zh-CN" altLang="en-US" sz="1800" dirty="0">
                <a:solidFill>
                  <a:schemeClr val="bg1"/>
                </a:solidFill>
              </a:rPr>
              <a:t>进程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[R1-rip-1]</a:t>
            </a:r>
            <a:r>
              <a:rPr lang="en-US" altLang="zh-CN" sz="1800" dirty="0">
                <a:solidFill>
                  <a:schemeClr val="bg1"/>
                </a:solidFill>
              </a:rPr>
              <a:t>network 192.168.0.0</a:t>
            </a:r>
            <a:r>
              <a:rPr lang="zh-CN" altLang="en-US" sz="1800" dirty="0">
                <a:solidFill>
                  <a:schemeClr val="bg1"/>
                </a:solidFill>
              </a:rPr>
              <a:t>  添加直连网段</a:t>
            </a:r>
            <a:r>
              <a:rPr lang="en-US" altLang="zh-CN" sz="1800" dirty="0">
                <a:solidFill>
                  <a:schemeClr val="bg1"/>
                </a:solidFill>
              </a:rPr>
              <a:t>192.168.0.0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[R1-rip-1]</a:t>
            </a:r>
            <a:r>
              <a:rPr lang="en-US" altLang="zh-CN" sz="1800" dirty="0">
                <a:solidFill>
                  <a:schemeClr val="bg1"/>
                </a:solidFill>
              </a:rPr>
              <a:t>network 192.168.1.0  </a:t>
            </a:r>
            <a:r>
              <a:rPr lang="zh-CN" altLang="en-US" sz="1800" dirty="0">
                <a:solidFill>
                  <a:schemeClr val="bg1"/>
                </a:solidFill>
              </a:rPr>
              <a:t>添加直连网段</a:t>
            </a:r>
            <a:r>
              <a:rPr lang="en-US" altLang="zh-CN" sz="1800" dirty="0">
                <a:solidFill>
                  <a:schemeClr val="bg1"/>
                </a:solidFill>
              </a:rPr>
              <a:t>192.168.1.0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</a:p>
        </p:txBody>
      </p:sp>
      <p:sp>
        <p:nvSpPr>
          <p:cNvPr id="14" name="Text Box 1029">
            <a:extLst>
              <a:ext uri="{FF2B5EF4-FFF2-40B4-BE49-F238E27FC236}">
                <a16:creationId xmlns:a16="http://schemas.microsoft.com/office/drawing/2014/main" id="{55E6A10F-5319-4A76-BC60-9FDD8E44C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16" y="4804238"/>
            <a:ext cx="6164960" cy="1532727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 </a:t>
            </a:r>
            <a:r>
              <a:rPr lang="en-US" altLang="zh-CN" sz="1800" dirty="0">
                <a:solidFill>
                  <a:schemeClr val="bg1"/>
                </a:solidFill>
              </a:rPr>
              <a:t>undo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0.0.0.0 0.0.0.0  </a:t>
            </a:r>
            <a:r>
              <a:rPr lang="zh-CN" altLang="en-US" sz="1800" dirty="0">
                <a:solidFill>
                  <a:schemeClr val="bg1"/>
                </a:solidFill>
              </a:rPr>
              <a:t>删除缺省路由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</a:t>
            </a:r>
            <a:r>
              <a:rPr lang="en-US" altLang="zh-CN" sz="1800" dirty="0">
                <a:solidFill>
                  <a:schemeClr val="bg1"/>
                </a:solidFill>
              </a:rPr>
              <a:t>rip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  <a:r>
              <a:rPr lang="zh-CN" altLang="en-US" sz="1800" dirty="0">
                <a:solidFill>
                  <a:schemeClr val="bg1"/>
                </a:solidFill>
              </a:rPr>
              <a:t>进程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[R2-rip-1]</a:t>
            </a:r>
            <a:r>
              <a:rPr lang="en-US" altLang="zh-CN" sz="1800" dirty="0">
                <a:solidFill>
                  <a:schemeClr val="bg1"/>
                </a:solidFill>
              </a:rPr>
              <a:t>network 192.168.1.0  </a:t>
            </a:r>
            <a:r>
              <a:rPr lang="zh-CN" altLang="en-US" sz="1800" dirty="0">
                <a:solidFill>
                  <a:schemeClr val="bg1"/>
                </a:solidFill>
              </a:rPr>
              <a:t>添加直连网段</a:t>
            </a:r>
            <a:r>
              <a:rPr lang="en-US" altLang="zh-CN" sz="1800" dirty="0">
                <a:solidFill>
                  <a:schemeClr val="bg1"/>
                </a:solidFill>
              </a:rPr>
              <a:t>192.168.1.0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[R2-rip-1]</a:t>
            </a:r>
            <a:r>
              <a:rPr lang="en-US" altLang="zh-CN" sz="1800" dirty="0">
                <a:solidFill>
                  <a:schemeClr val="bg1"/>
                </a:solidFill>
              </a:rPr>
              <a:t>network 192.168.2.0  </a:t>
            </a:r>
            <a:r>
              <a:rPr lang="zh-CN" altLang="en-US" sz="1800" dirty="0">
                <a:solidFill>
                  <a:schemeClr val="bg1"/>
                </a:solidFill>
              </a:rPr>
              <a:t>添加直连网段</a:t>
            </a:r>
            <a:r>
              <a:rPr lang="en-US" altLang="zh-CN" sz="1800" dirty="0">
                <a:solidFill>
                  <a:schemeClr val="bg1"/>
                </a:solidFill>
              </a:rPr>
              <a:t>192.168.2.0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</a:p>
        </p:txBody>
      </p:sp>
    </p:spTree>
    <p:extLst>
      <p:ext uri="{BB962C8B-B14F-4D97-AF65-F5344CB8AC3E}">
        <p14:creationId xmlns:p14="http://schemas.microsoft.com/office/powerpoint/2010/main" val="351656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RIP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查看网络连通性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E26FEB-F2BB-45F8-BB8D-27ABD3F3F6B4}"/>
              </a:ext>
            </a:extLst>
          </p:cNvPr>
          <p:cNvSpPr/>
          <p:nvPr/>
        </p:nvSpPr>
        <p:spPr>
          <a:xfrm>
            <a:off x="825923" y="1807933"/>
            <a:ext cx="7634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查看路由表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[R1/R2]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routing-table</a:t>
            </a:r>
          </a:p>
          <a:p>
            <a:pPr lvl="2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命令测试可达性。</a:t>
            </a:r>
          </a:p>
        </p:txBody>
      </p:sp>
    </p:spTree>
    <p:extLst>
      <p:ext uri="{BB962C8B-B14F-4D97-AF65-F5344CB8AC3E}">
        <p14:creationId xmlns:p14="http://schemas.microsoft.com/office/powerpoint/2010/main" val="59195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RIP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RIP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E26FEB-F2BB-45F8-BB8D-27ABD3F3F6B4}"/>
              </a:ext>
            </a:extLst>
          </p:cNvPr>
          <p:cNvSpPr/>
          <p:nvPr/>
        </p:nvSpPr>
        <p:spPr>
          <a:xfrm>
            <a:off x="825923" y="1807933"/>
            <a:ext cx="7634659" cy="254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的运行状态：</a:t>
            </a:r>
          </a:p>
          <a:p>
            <a:pPr marL="5715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[R1/R2]display rip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上启动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路由更新周期（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time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3AB3C3-7179-C546-09B7-53B39B63E208}"/>
              </a:ext>
            </a:extLst>
          </p:cNvPr>
          <p:cNvSpPr/>
          <p:nvPr/>
        </p:nvSpPr>
        <p:spPr>
          <a:xfrm>
            <a:off x="853308" y="5089409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RIPv2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配置（选做，详情见指导书）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767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B72D4-1D55-403E-A5D9-1AFB4E71EACE}"/>
              </a:ext>
            </a:extLst>
          </p:cNvPr>
          <p:cNvSpPr/>
          <p:nvPr/>
        </p:nvSpPr>
        <p:spPr>
          <a:xfrm>
            <a:off x="4944242" y="5754930"/>
            <a:ext cx="343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highlight>
                  <a:srgbClr val="064899"/>
                </a:highlight>
              </a:rPr>
              <a:t>请确认好各设备连接的端口编号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B361DD-637C-44B8-9673-31904C3B0B77}"/>
              </a:ext>
            </a:extLst>
          </p:cNvPr>
          <p:cNvGrpSpPr/>
          <p:nvPr/>
        </p:nvGrpSpPr>
        <p:grpSpPr>
          <a:xfrm>
            <a:off x="944304" y="1724795"/>
            <a:ext cx="7269163" cy="3962462"/>
            <a:chOff x="1190625" y="1147763"/>
            <a:chExt cx="7269163" cy="3962462"/>
          </a:xfrm>
        </p:grpSpPr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50CB4744-C746-4AD0-AA49-DE9C161B4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513" y="1943100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90546160-C295-49E0-BDDE-6ADAB3279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604" y="3545279"/>
              <a:ext cx="838200" cy="7614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0682B776-125C-4301-B7FC-DFB5ACC2D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838" y="2247900"/>
              <a:ext cx="312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4" name="Text Box 22">
              <a:extLst>
                <a:ext uri="{FF2B5EF4-FFF2-40B4-BE49-F238E27FC236}">
                  <a16:creationId xmlns:a16="http://schemas.microsoft.com/office/drawing/2014/main" id="{5A984AA6-1FCF-45BA-8CE4-12668615A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111" y="1838563"/>
              <a:ext cx="171575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G0/0/1</a:t>
              </a:r>
            </a:p>
            <a:p>
              <a:r>
                <a:rPr lang="en-US" altLang="zh-CN" dirty="0"/>
                <a:t>192.168.1.1/24</a:t>
              </a:r>
            </a:p>
          </p:txBody>
        </p:sp>
        <p:sp>
          <p:nvSpPr>
            <p:cNvPr id="35" name="Text Box 23">
              <a:extLst>
                <a:ext uri="{FF2B5EF4-FFF2-40B4-BE49-F238E27FC236}">
                  <a16:creationId xmlns:a16="http://schemas.microsoft.com/office/drawing/2014/main" id="{AB985FC7-6354-4C0D-A533-EF60EAFE0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418" y="2672243"/>
              <a:ext cx="1584292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G0/0/0 </a:t>
              </a:r>
            </a:p>
            <a:p>
              <a:r>
                <a:rPr lang="en-US" altLang="zh-CN" dirty="0"/>
                <a:t>192.168.0.1/24</a:t>
              </a:r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86BB6047-DA7B-43D9-B00A-4C2BA5C57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141" y="4325395"/>
              <a:ext cx="1864862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192.168.0.2/24</a:t>
              </a:r>
            </a:p>
            <a:p>
              <a:r>
                <a:rPr lang="en-US" altLang="zh-CN" dirty="0"/>
                <a:t>192. 168.0.1</a:t>
              </a:r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37D057E6-83E4-4B45-8AE7-90F6649E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1943100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38" name="Text Box 31">
              <a:extLst>
                <a:ext uri="{FF2B5EF4-FFF2-40B4-BE49-F238E27FC236}">
                  <a16:creationId xmlns:a16="http://schemas.microsoft.com/office/drawing/2014/main" id="{58E7B5CD-5D8A-40FB-A797-D17769DC2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3082" y="1847633"/>
              <a:ext cx="1654273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G0/0/1 </a:t>
              </a:r>
            </a:p>
            <a:p>
              <a:r>
                <a:rPr lang="en-US" altLang="zh-CN" dirty="0"/>
                <a:t>192.168.1.2/24</a:t>
              </a: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C36012AF-1F23-465D-B64B-FA788F580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564" y="2562224"/>
              <a:ext cx="2" cy="976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5E77A5BD-13DC-4B00-9789-87C8BC47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675" y="2301875"/>
              <a:ext cx="4103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E534B008-339B-4024-83BA-3953F4A44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240" y="3553668"/>
              <a:ext cx="838200" cy="740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2</a:t>
              </a:r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DCB40F9C-F3F3-48FF-B9A7-8EFB99736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749" y="2517775"/>
              <a:ext cx="10058" cy="1035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AE896864-25A9-475D-91AC-FDA1033C1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524" y="2638037"/>
              <a:ext cx="1667407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G0/0/0 </a:t>
              </a:r>
            </a:p>
            <a:p>
              <a:r>
                <a:rPr lang="en-US" altLang="zh-CN" dirty="0"/>
                <a:t>192.168.2.1/24</a:t>
              </a:r>
            </a:p>
          </p:txBody>
        </p:sp>
        <p:sp>
          <p:nvSpPr>
            <p:cNvPr id="48" name="Text Box 27">
              <a:extLst>
                <a:ext uri="{FF2B5EF4-FFF2-40B4-BE49-F238E27FC236}">
                  <a16:creationId xmlns:a16="http://schemas.microsoft.com/office/drawing/2014/main" id="{F95C7E33-7DDB-4EC6-A23A-6EAB64018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5383" y="4321527"/>
              <a:ext cx="1870175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192.168.2.2/24</a:t>
              </a:r>
            </a:p>
            <a:p>
              <a:r>
                <a:rPr lang="en-US" altLang="zh-CN"/>
                <a:t>192. 168.2.1</a:t>
              </a:r>
              <a:endParaRPr lang="en-US" altLang="zh-CN" dirty="0"/>
            </a:p>
          </p:txBody>
        </p:sp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FBB18994-201C-4298-980B-0C2F866AF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1155700"/>
              <a:ext cx="7269163" cy="18002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1" name="文本框 3">
              <a:extLst>
                <a:ext uri="{FF2B5EF4-FFF2-40B4-BE49-F238E27FC236}">
                  <a16:creationId xmlns:a16="http://schemas.microsoft.com/office/drawing/2014/main" id="{64F53274-5550-445E-BA8C-0F53828E2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025" y="1147763"/>
              <a:ext cx="10128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Area 0</a:t>
              </a:r>
              <a:endParaRPr lang="zh-CN" altLang="en-US" sz="2400" dirty="0"/>
            </a:p>
          </p:txBody>
        </p:sp>
        <p:sp>
          <p:nvSpPr>
            <p:cNvPr id="64" name="文本框 24">
              <a:extLst>
                <a:ext uri="{FF2B5EF4-FFF2-40B4-BE49-F238E27FC236}">
                  <a16:creationId xmlns:a16="http://schemas.microsoft.com/office/drawing/2014/main" id="{7C1659F7-E8C9-4D07-80C4-2D2035882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600" y="1365250"/>
              <a:ext cx="19928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Router ID:1.1.1.1</a:t>
              </a:r>
              <a:endParaRPr lang="zh-CN" altLang="en-US" sz="2000" dirty="0"/>
            </a:p>
          </p:txBody>
        </p:sp>
        <p:sp>
          <p:nvSpPr>
            <p:cNvPr id="65" name="文本框 25">
              <a:extLst>
                <a:ext uri="{FF2B5EF4-FFF2-40B4-BE49-F238E27FC236}">
                  <a16:creationId xmlns:a16="http://schemas.microsoft.com/office/drawing/2014/main" id="{D27683E3-5EA0-40EC-BE82-638EEB17D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043" y="1336585"/>
              <a:ext cx="19928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Router ID:2.2.2.2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9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825923" y="1807933"/>
            <a:ext cx="7634659" cy="37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，对路由器进行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协议配置：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已配置）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已配置）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B0CD07E1-5C2E-4F67-A82D-D1B4A64C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5584494"/>
            <a:ext cx="6572250" cy="81253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</a:t>
            </a:r>
            <a:r>
              <a:rPr lang="en-US" altLang="zh-CN" sz="1800" dirty="0">
                <a:solidFill>
                  <a:schemeClr val="bg1"/>
                </a:solidFill>
              </a:rPr>
              <a:t>interface loopback 0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[R2-Loopback0]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address 2.2.2.2 32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77C591CE-759A-475F-BB3C-320E7344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16" y="2303031"/>
            <a:ext cx="6568084" cy="776623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pt-BR" altLang="zh-CN" sz="1800" dirty="0">
                <a:solidFill>
                  <a:schemeClr val="bg1"/>
                </a:solidFill>
              </a:rPr>
              <a:t>undo rip 1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 </a:t>
            </a:r>
            <a:r>
              <a:rPr lang="pt-BR" altLang="zh-CN" sz="1800" dirty="0">
                <a:solidFill>
                  <a:schemeClr val="bg1"/>
                </a:solidFill>
              </a:rPr>
              <a:t>undo rip 1</a:t>
            </a:r>
          </a:p>
        </p:txBody>
      </p:sp>
      <p:sp>
        <p:nvSpPr>
          <p:cNvPr id="14" name="Text Box 1029">
            <a:extLst>
              <a:ext uri="{FF2B5EF4-FFF2-40B4-BE49-F238E27FC236}">
                <a16:creationId xmlns:a16="http://schemas.microsoft.com/office/drawing/2014/main" id="{55E6A10F-5319-4A76-BC60-9FDD8E44C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984327"/>
            <a:ext cx="6572250" cy="113390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</a:t>
            </a:r>
            <a:r>
              <a:rPr lang="en-US" altLang="zh-CN" sz="1800" dirty="0">
                <a:solidFill>
                  <a:schemeClr val="bg1"/>
                </a:solidFill>
              </a:rPr>
              <a:t>interface loopback 0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loopback</a:t>
            </a:r>
            <a:r>
              <a:rPr lang="zh-CN" altLang="en-US" sz="1800" dirty="0">
                <a:solidFill>
                  <a:schemeClr val="bg1"/>
                </a:solidFill>
              </a:rPr>
              <a:t>接口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[R1-Loopback0]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address 1.1.1.1 32  </a:t>
            </a:r>
            <a:r>
              <a:rPr lang="zh-CN" altLang="en-US" sz="1800" dirty="0">
                <a:solidFill>
                  <a:schemeClr val="bg1"/>
                </a:solidFill>
              </a:rPr>
              <a:t>为</a:t>
            </a:r>
            <a:r>
              <a:rPr lang="en-US" altLang="zh-CN" sz="1800" dirty="0">
                <a:solidFill>
                  <a:schemeClr val="bg1"/>
                </a:solidFill>
              </a:rPr>
              <a:t>loopback</a:t>
            </a:r>
            <a:r>
              <a:rPr lang="zh-CN" altLang="en-US" sz="1800" dirty="0">
                <a:solidFill>
                  <a:schemeClr val="bg1"/>
                </a:solidFill>
              </a:rPr>
              <a:t>接口指定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en-US" sz="1800" dirty="0">
                <a:solidFill>
                  <a:schemeClr val="bg1"/>
                </a:solidFill>
              </a:rPr>
              <a:t>地址，</a:t>
            </a:r>
            <a:r>
              <a:rPr lang="en-US" altLang="zh-CN" sz="1800" dirty="0">
                <a:solidFill>
                  <a:schemeClr val="bg1"/>
                </a:solidFill>
              </a:rPr>
              <a:t>							      </a:t>
            </a:r>
            <a:r>
              <a:rPr lang="zh-CN" altLang="en-US" sz="1800" dirty="0">
                <a:solidFill>
                  <a:schemeClr val="bg1"/>
                </a:solidFill>
              </a:rPr>
              <a:t>作为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协议的</a:t>
            </a:r>
            <a:r>
              <a:rPr lang="en-US" altLang="zh-CN" sz="1800" dirty="0">
                <a:solidFill>
                  <a:schemeClr val="bg1"/>
                </a:solidFill>
              </a:rPr>
              <a:t>router id</a:t>
            </a:r>
          </a:p>
        </p:txBody>
      </p:sp>
    </p:spTree>
    <p:extLst>
      <p:ext uri="{BB962C8B-B14F-4D97-AF65-F5344CB8AC3E}">
        <p14:creationId xmlns:p14="http://schemas.microsoft.com/office/powerpoint/2010/main" val="388169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OSPF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825923" y="1807933"/>
            <a:ext cx="7634659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10" name="Text Box 1029">
            <a:extLst>
              <a:ext uri="{FF2B5EF4-FFF2-40B4-BE49-F238E27FC236}">
                <a16:creationId xmlns:a16="http://schemas.microsoft.com/office/drawing/2014/main" id="{77C591CE-759A-475F-BB3C-320E7344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343" y="2303031"/>
            <a:ext cx="7070005" cy="2973122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[R1]</a:t>
            </a:r>
            <a:r>
              <a:rPr lang="pt-BR" altLang="zh-CN" sz="1800" dirty="0">
                <a:solidFill>
                  <a:schemeClr val="bg1"/>
                </a:solidFill>
              </a:rPr>
              <a:t>router id 1.1.1.1  </a:t>
            </a:r>
            <a:r>
              <a:rPr lang="zh-CN" altLang="en-US" sz="1800" dirty="0">
                <a:solidFill>
                  <a:schemeClr val="bg1"/>
                </a:solidFill>
              </a:rPr>
              <a:t>设置</a:t>
            </a:r>
            <a:r>
              <a:rPr lang="en-US" altLang="zh-CN" sz="1800" dirty="0">
                <a:solidFill>
                  <a:schemeClr val="bg1"/>
                </a:solidFill>
              </a:rPr>
              <a:t>R1</a:t>
            </a:r>
            <a:r>
              <a:rPr lang="zh-CN" altLang="en-US" sz="1800" dirty="0">
                <a:solidFill>
                  <a:schemeClr val="bg1"/>
                </a:solidFill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</a:rPr>
              <a:t>router id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[R1]</a:t>
            </a:r>
            <a:r>
              <a:rPr lang="pt-BR" altLang="zh-CN" sz="1800" dirty="0">
                <a:solidFill>
                  <a:schemeClr val="bg1"/>
                </a:solidFill>
              </a:rPr>
              <a:t>ospf 1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进程，进程号为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[R1-ospf-1]</a:t>
            </a:r>
            <a:r>
              <a:rPr lang="pt-BR" altLang="zh-CN" sz="1800" dirty="0">
                <a:solidFill>
                  <a:schemeClr val="bg1"/>
                </a:solidFill>
              </a:rPr>
              <a:t>area 0.0.0.0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区域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配置</a:t>
            </a:r>
            <a:r>
              <a:rPr lang="en-US" altLang="zh-CN" sz="1800" dirty="0">
                <a:solidFill>
                  <a:schemeClr val="bg1"/>
                </a:solidFill>
              </a:rPr>
              <a:t>area</a:t>
            </a:r>
            <a:r>
              <a:rPr lang="zh-CN" altLang="en-US" sz="1800" dirty="0">
                <a:solidFill>
                  <a:schemeClr val="bg1"/>
                </a:solidFill>
              </a:rPr>
              <a:t>所包含网段，并在指定网段的接口上使能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</a:rPr>
              <a:t>IP+</a:t>
            </a:r>
            <a:r>
              <a:rPr lang="zh-CN" altLang="en-US" sz="1800" dirty="0">
                <a:solidFill>
                  <a:schemeClr val="bg1"/>
                </a:solidFill>
              </a:rPr>
              <a:t>反掩码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1.1.1.1 0.0.0.0  </a:t>
            </a: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192.168.0.0 0.0.0.255</a:t>
            </a: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192.168.1.0 0.0.0.255</a:t>
            </a:r>
          </a:p>
        </p:txBody>
      </p:sp>
    </p:spTree>
    <p:extLst>
      <p:ext uri="{BB962C8B-B14F-4D97-AF65-F5344CB8AC3E}">
        <p14:creationId xmlns:p14="http://schemas.microsoft.com/office/powerpoint/2010/main" val="348175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OSPF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825923" y="1807933"/>
            <a:ext cx="7634659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10" name="Text Box 1029">
            <a:extLst>
              <a:ext uri="{FF2B5EF4-FFF2-40B4-BE49-F238E27FC236}">
                <a16:creationId xmlns:a16="http://schemas.microsoft.com/office/drawing/2014/main" id="{77C591CE-759A-475F-BB3C-320E7344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344" y="2303031"/>
            <a:ext cx="7042622" cy="2973122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[R2]</a:t>
            </a:r>
            <a:r>
              <a:rPr lang="pt-BR" altLang="zh-CN" sz="1800" dirty="0">
                <a:solidFill>
                  <a:schemeClr val="bg1"/>
                </a:solidFill>
              </a:rPr>
              <a:t>router id 2.2.2.2  </a:t>
            </a:r>
            <a:r>
              <a:rPr lang="zh-CN" altLang="en-US" sz="1800" dirty="0">
                <a:solidFill>
                  <a:schemeClr val="bg1"/>
                </a:solidFill>
              </a:rPr>
              <a:t>设置</a:t>
            </a:r>
            <a:r>
              <a:rPr lang="en-US" altLang="zh-CN" sz="1800" dirty="0">
                <a:solidFill>
                  <a:schemeClr val="bg1"/>
                </a:solidFill>
              </a:rPr>
              <a:t>R2</a:t>
            </a:r>
            <a:r>
              <a:rPr lang="zh-CN" altLang="en-US" sz="1800" dirty="0">
                <a:solidFill>
                  <a:schemeClr val="bg1"/>
                </a:solidFill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</a:rPr>
              <a:t>router id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[R2]</a:t>
            </a:r>
            <a:r>
              <a:rPr lang="pt-BR" altLang="zh-CN" sz="1800" dirty="0">
                <a:solidFill>
                  <a:schemeClr val="bg1"/>
                </a:solidFill>
              </a:rPr>
              <a:t>ospf 1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进程，进程号为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[R2-ospf-1]</a:t>
            </a:r>
            <a:r>
              <a:rPr lang="pt-BR" altLang="zh-CN" sz="1800" dirty="0">
                <a:solidFill>
                  <a:schemeClr val="bg1"/>
                </a:solidFill>
              </a:rPr>
              <a:t>area 0.0.0.0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区域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配置</a:t>
            </a:r>
            <a:r>
              <a:rPr lang="en-US" altLang="zh-CN" sz="1800" dirty="0">
                <a:solidFill>
                  <a:schemeClr val="bg1"/>
                </a:solidFill>
              </a:rPr>
              <a:t>area</a:t>
            </a:r>
            <a:r>
              <a:rPr lang="zh-CN" altLang="en-US" sz="1800" dirty="0">
                <a:solidFill>
                  <a:schemeClr val="bg1"/>
                </a:solidFill>
              </a:rPr>
              <a:t>所包含网段，并在指定网段的接口上使能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</a:rPr>
              <a:t>IP+</a:t>
            </a:r>
            <a:r>
              <a:rPr lang="zh-CN" altLang="en-US" sz="1800" dirty="0">
                <a:solidFill>
                  <a:schemeClr val="bg1"/>
                </a:solidFill>
              </a:rPr>
              <a:t>反掩码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2.2.2.2 0.0.0.0</a:t>
            </a: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192.168.1.0 0.0.0.255</a:t>
            </a: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192.168.2.0 0.0.0.255</a:t>
            </a:r>
          </a:p>
        </p:txBody>
      </p:sp>
    </p:spTree>
    <p:extLst>
      <p:ext uri="{BB962C8B-B14F-4D97-AF65-F5344CB8AC3E}">
        <p14:creationId xmlns:p14="http://schemas.microsoft.com/office/powerpoint/2010/main" val="99885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查看路由表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查看路由器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邻居状态：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[R1]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peer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路由表：</a:t>
            </a:r>
          </a:p>
          <a:p>
            <a:pPr marL="5715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[R1]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routing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查看路由器全局路由：</a:t>
            </a:r>
          </a:p>
          <a:p>
            <a:pPr marL="2286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[R1]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routing-table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254924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理解和掌握静态路由、默认路由、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RIP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协议和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OSPF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协议的配置方法。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掌握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RIP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OSPF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协议的工作原理。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了解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RIP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OSPF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报文结构分析。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18BD5-DD9D-4744-94D6-DE2B838EC78B}"/>
              </a:ext>
            </a:extLst>
          </p:cNvPr>
          <p:cNvSpPr/>
          <p:nvPr/>
        </p:nvSpPr>
        <p:spPr>
          <a:xfrm>
            <a:off x="671918" y="3966167"/>
            <a:ext cx="7787061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实验任务一：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路由基础。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实验任务二：配置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RIP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实验任务三：配置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OSPF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6461A8-99FF-466B-8E67-BEFF4A5EC050}"/>
              </a:ext>
            </a:extLst>
          </p:cNvPr>
          <p:cNvSpPr/>
          <p:nvPr/>
        </p:nvSpPr>
        <p:spPr>
          <a:xfrm>
            <a:off x="620191" y="3440658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实验项目内容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OSPF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E26FEB-F2BB-45F8-BB8D-27ABD3F3F6B4}"/>
              </a:ext>
            </a:extLst>
          </p:cNvPr>
          <p:cNvSpPr/>
          <p:nvPr/>
        </p:nvSpPr>
        <p:spPr>
          <a:xfrm>
            <a:off x="825923" y="1807933"/>
            <a:ext cx="7634659" cy="1294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检查网络连通性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上启动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89622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命名规则：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 PC-X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路由器命名规则：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 R-X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需自定义，不可与指导书相同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要求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570FA8-9838-CA0E-8E7E-BE06E629E820}"/>
              </a:ext>
            </a:extLst>
          </p:cNvPr>
          <p:cNvSpPr txBox="1"/>
          <p:nvPr/>
        </p:nvSpPr>
        <p:spPr>
          <a:xfrm>
            <a:off x="4452084" y="5767600"/>
            <a:ext cx="4330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实验结果中需体现出个人学号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1D59EF-D057-E8E4-9440-17F97D3D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95" y="2697605"/>
            <a:ext cx="4135193" cy="28812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0F2772-0BE0-33AD-5812-30ED9098D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81" y="2697605"/>
            <a:ext cx="3848298" cy="1987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2910D7-BB5F-0F66-F1D3-DB64B7469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978" y="4757192"/>
            <a:ext cx="3003704" cy="12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6365" y="1561319"/>
            <a:ext cx="6272630" cy="4605957"/>
            <a:chOff x="1366365" y="1561319"/>
            <a:chExt cx="6272630" cy="4605957"/>
          </a:xfrm>
        </p:grpSpPr>
        <p:sp>
          <p:nvSpPr>
            <p:cNvPr id="50" name="Text Box 22">
              <a:extLst>
                <a:ext uri="{FF2B5EF4-FFF2-40B4-BE49-F238E27FC236}">
                  <a16:creationId xmlns:a16="http://schemas.microsoft.com/office/drawing/2014/main" id="{CAF507D5-4921-49E9-8C20-97E14C360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273" y="1561319"/>
              <a:ext cx="1609003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G2-0/1</a:t>
              </a:r>
            </a:p>
            <a:p>
              <a:r>
                <a:rPr lang="en-US" altLang="zh-CN" dirty="0"/>
                <a:t>192.168.1.1/24</a:t>
              </a: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49826E7D-B9C2-4C43-BC3A-57B39CCA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874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A8FFE2B3-00EB-4539-94C4-369AEAE5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725" y="345581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0B3E465F-457F-441B-AC88-B25B3844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874" y="457308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Line 19">
              <a:extLst>
                <a:ext uri="{FF2B5EF4-FFF2-40B4-BE49-F238E27FC236}">
                  <a16:creationId xmlns:a16="http://schemas.microsoft.com/office/drawing/2014/main" id="{904182D1-1309-4B90-9668-B77841BE0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6928" y="4151971"/>
              <a:ext cx="2" cy="421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7E2D2CB0-4565-463E-A0A4-D7117C2EC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450" y="2319996"/>
              <a:ext cx="312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69C8F348-CB66-44DC-822D-0C4C69B57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635" y="2677375"/>
              <a:ext cx="1663261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G1-0/0</a:t>
              </a:r>
              <a:r>
                <a:rPr lang="en-US" altLang="zh-CN" dirty="0"/>
                <a:t> </a:t>
              </a:r>
            </a:p>
            <a:p>
              <a:r>
                <a:rPr lang="en-US" altLang="zh-CN" dirty="0"/>
                <a:t>192.168.0.1/24</a:t>
              </a:r>
            </a:p>
          </p:txBody>
        </p:sp>
        <p:sp>
          <p:nvSpPr>
            <p:cNvPr id="52" name="Text Box 27">
              <a:extLst>
                <a:ext uri="{FF2B5EF4-FFF2-40B4-BE49-F238E27FC236}">
                  <a16:creationId xmlns:a16="http://schemas.microsoft.com/office/drawing/2014/main" id="{D312BCB0-1F67-4420-A083-CF5C62D31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365" y="538244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192.168.0.2/24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192.168.0.1</a:t>
              </a:r>
            </a:p>
          </p:txBody>
        </p:sp>
        <p:sp>
          <p:nvSpPr>
            <p:cNvPr id="53" name="Oval 29">
              <a:extLst>
                <a:ext uri="{FF2B5EF4-FFF2-40B4-BE49-F238E27FC236}">
                  <a16:creationId xmlns:a16="http://schemas.microsoft.com/office/drawing/2014/main" id="{CD442751-9FD8-4EF5-A18E-D2B665A6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975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33F5F528-21AE-45FA-B7BC-5592EF7F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539" y="1588720"/>
              <a:ext cx="160900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G2-0/1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192.168.1.2/24</a:t>
              </a: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E3840CBD-492D-4988-A6FA-019F4286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6937" y="2624796"/>
              <a:ext cx="3" cy="843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0A515402-022A-4A06-9BFB-3B892F976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7074" y="2319995"/>
              <a:ext cx="4097901" cy="137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AFE5E9F2-998D-4D60-8BC1-4FDBCD03B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019" y="345581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DD4F3414-6564-4DF5-9253-9AF65134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795" y="457180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4AB9414C-CFC8-4ADB-83C1-7456CD2C3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4603" y="2624796"/>
              <a:ext cx="10584" cy="843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FEE31B29-7C06-45CE-93CA-B29DFF0CB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2648" y="4141620"/>
              <a:ext cx="0" cy="421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3C9745B2-155F-4D38-9D4B-7FBC3A38E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131" y="2635573"/>
              <a:ext cx="157908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G1-0/0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192.168.2.1/24</a:t>
              </a:r>
            </a:p>
          </p:txBody>
        </p:sp>
      </p:grpSp>
      <p:sp>
        <p:nvSpPr>
          <p:cNvPr id="63" name="Text Box 27">
            <a:extLst>
              <a:ext uri="{FF2B5EF4-FFF2-40B4-BE49-F238E27FC236}">
                <a16:creationId xmlns:a16="http://schemas.microsoft.com/office/drawing/2014/main" id="{1F6AB8B0-FA84-4302-86EE-09A691CE4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06" y="5311486"/>
            <a:ext cx="24134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192.168.2.2/24</a:t>
            </a:r>
          </a:p>
          <a:p>
            <a:r>
              <a:rPr lang="en-US" altLang="zh-CN" dirty="0"/>
              <a:t>GW</a:t>
            </a:r>
            <a:r>
              <a:rPr lang="zh-CN" altLang="en-US" dirty="0"/>
              <a:t>：</a:t>
            </a:r>
            <a:r>
              <a:rPr lang="en-US" altLang="zh-CN" dirty="0"/>
              <a:t>192.168.2.1</a:t>
            </a:r>
          </a:p>
        </p:txBody>
      </p:sp>
    </p:spTree>
    <p:extLst>
      <p:ext uri="{BB962C8B-B14F-4D97-AF65-F5344CB8AC3E}">
        <p14:creationId xmlns:p14="http://schemas.microsoft.com/office/powerpoint/2010/main" val="13722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最终组网（无交换机）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F673E7-5C61-4DF9-B208-08CE7FA32450}"/>
              </a:ext>
            </a:extLst>
          </p:cNvPr>
          <p:cNvGrpSpPr/>
          <p:nvPr/>
        </p:nvGrpSpPr>
        <p:grpSpPr>
          <a:xfrm>
            <a:off x="1271115" y="1866119"/>
            <a:ext cx="7025370" cy="3672507"/>
            <a:chOff x="1366365" y="1561319"/>
            <a:chExt cx="7025370" cy="3672507"/>
          </a:xfrm>
        </p:grpSpPr>
        <p:sp>
          <p:nvSpPr>
            <p:cNvPr id="50" name="Text Box 22">
              <a:extLst>
                <a:ext uri="{FF2B5EF4-FFF2-40B4-BE49-F238E27FC236}">
                  <a16:creationId xmlns:a16="http://schemas.microsoft.com/office/drawing/2014/main" id="{CAF507D5-4921-49E9-8C20-97E14C360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273" y="1561319"/>
              <a:ext cx="1609003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GE0/0/1</a:t>
              </a:r>
            </a:p>
            <a:p>
              <a:r>
                <a:rPr lang="en-US" altLang="zh-CN" dirty="0"/>
                <a:t>192.168.1.1/24</a:t>
              </a: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49826E7D-B9C2-4C43-BC3A-57B39CCA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874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0B3E465F-457F-441B-AC88-B25B3844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850" y="3594028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7E2D2CB0-4565-463E-A0A4-D7117C2EC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450" y="2319996"/>
              <a:ext cx="312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69C8F348-CB66-44DC-822D-0C4C69B57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635" y="2677375"/>
              <a:ext cx="1663261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GE0/0//0</a:t>
              </a:r>
              <a:r>
                <a:rPr lang="en-US" altLang="zh-CN" dirty="0"/>
                <a:t> </a:t>
              </a:r>
            </a:p>
            <a:p>
              <a:r>
                <a:rPr lang="en-US" altLang="zh-CN" dirty="0"/>
                <a:t>192.168.0.1/24</a:t>
              </a:r>
            </a:p>
          </p:txBody>
        </p:sp>
        <p:sp>
          <p:nvSpPr>
            <p:cNvPr id="52" name="Text Box 27">
              <a:extLst>
                <a:ext uri="{FF2B5EF4-FFF2-40B4-BE49-F238E27FC236}">
                  <a16:creationId xmlns:a16="http://schemas.microsoft.com/office/drawing/2014/main" id="{D312BCB0-1F67-4420-A083-CF5C62D31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365" y="444899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192.168.0.2/24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192.168.0.1</a:t>
              </a:r>
            </a:p>
          </p:txBody>
        </p:sp>
        <p:sp>
          <p:nvSpPr>
            <p:cNvPr id="53" name="Oval 29">
              <a:extLst>
                <a:ext uri="{FF2B5EF4-FFF2-40B4-BE49-F238E27FC236}">
                  <a16:creationId xmlns:a16="http://schemas.microsoft.com/office/drawing/2014/main" id="{CD442751-9FD8-4EF5-A18E-D2B665A6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975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33F5F528-21AE-45FA-B7BC-5592EF7F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555" y="1569056"/>
              <a:ext cx="160900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GE0/0/1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192.168.1.2/24</a:t>
              </a: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E3840CBD-492D-4988-A6FA-019F4286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354" y="2624796"/>
              <a:ext cx="10585" cy="967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0A515402-022A-4A06-9BFB-3B892F976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074" y="2333741"/>
              <a:ext cx="40926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DD4F3414-6564-4DF5-9253-9AF65134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71" y="3592745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4AB9414C-CFC8-4ADB-83C1-7456CD2C3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14602" y="2624795"/>
              <a:ext cx="1" cy="956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3C9745B2-155F-4D38-9D4B-7FBC3A38E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131" y="2635573"/>
              <a:ext cx="157908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GE0/0//0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192.168.2.1/24</a:t>
              </a: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1F6AB8B0-FA84-4302-86EE-09A691CE4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07" y="437803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192.168.2.2/24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192.168.2.1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E7B72D4-1D55-403E-A5D9-1AFB4E71EACE}"/>
              </a:ext>
            </a:extLst>
          </p:cNvPr>
          <p:cNvSpPr/>
          <p:nvPr/>
        </p:nvSpPr>
        <p:spPr>
          <a:xfrm>
            <a:off x="4944242" y="5754930"/>
            <a:ext cx="343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highlight>
                  <a:srgbClr val="064899"/>
                </a:highlight>
              </a:rPr>
              <a:t>请确认好各设备连接的端口编号</a:t>
            </a:r>
          </a:p>
        </p:txBody>
      </p:sp>
    </p:spTree>
    <p:extLst>
      <p:ext uri="{BB962C8B-B14F-4D97-AF65-F5344CB8AC3E}">
        <p14:creationId xmlns:p14="http://schemas.microsoft.com/office/powerpoint/2010/main" val="328507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98541" y="1220280"/>
            <a:ext cx="766204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查看路由器初始配置，配置主机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8DDAEC-CC23-4656-BBAD-8028B242B704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CFAA12-C835-3C10-0FD1-3546B6DE0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76" y="1795450"/>
            <a:ext cx="4432528" cy="3016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F8ECBC-CA31-23A4-14FB-E59EEB25E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269" y="3859837"/>
            <a:ext cx="5146765" cy="19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R1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配置端口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255963" y="5118377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2" name="Text Box 1029">
            <a:extLst>
              <a:ext uri="{FF2B5EF4-FFF2-40B4-BE49-F238E27FC236}">
                <a16:creationId xmlns:a16="http://schemas.microsoft.com/office/drawing/2014/main" id="{11CBC8B4-8AA7-1E86-DC1C-1F60B2A43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25" y="2112158"/>
            <a:ext cx="7474644" cy="2217017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Sys		</a:t>
            </a:r>
            <a:r>
              <a:rPr lang="zh-CN" altLang="en-US" sz="1800" dirty="0">
                <a:solidFill>
                  <a:schemeClr val="bg1"/>
                </a:solidFill>
              </a:rPr>
              <a:t>进入系统视图</a:t>
            </a:r>
          </a:p>
          <a:p>
            <a:pPr marL="0" indent="0">
              <a:lnSpc>
                <a:spcPct val="13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Sysname</a:t>
            </a:r>
            <a:r>
              <a:rPr lang="en-US" altLang="zh-CN" sz="1800" dirty="0">
                <a:solidFill>
                  <a:schemeClr val="bg1"/>
                </a:solidFill>
              </a:rPr>
              <a:t> XX </a:t>
            </a:r>
            <a:r>
              <a:rPr lang="zh-CN" altLang="en-US" sz="1800" dirty="0">
                <a:solidFill>
                  <a:schemeClr val="bg1"/>
                </a:solidFill>
              </a:rPr>
              <a:t>命名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0/0/0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[R1-GigabitEthernet0/0/0]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address 192.168.0.1 24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en-US" altLang="zh-CN" sz="1800" dirty="0">
                <a:solidFill>
                  <a:schemeClr val="bg1"/>
                </a:solidFill>
              </a:rPr>
              <a:t>interface </a:t>
            </a:r>
            <a:r>
              <a:rPr lang="en-US" altLang="zh-CN" sz="1800" dirty="0" err="1">
                <a:solidFill>
                  <a:schemeClr val="bg1"/>
                </a:solidFill>
              </a:rPr>
              <a:t>GigabitEthernet</a:t>
            </a:r>
            <a:r>
              <a:rPr lang="en-US" altLang="zh-CN" sz="1800" dirty="0">
                <a:solidFill>
                  <a:schemeClr val="bg1"/>
                </a:solidFill>
              </a:rPr>
              <a:t> 0/0/1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[R1-GigabitEthernet0/0/1]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address 192.168.1.1 24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EA73CE-EF1A-DB16-DFEE-8CDE09FF4869}"/>
              </a:ext>
            </a:extLst>
          </p:cNvPr>
          <p:cNvSpPr txBox="1"/>
          <p:nvPr/>
        </p:nvSpPr>
        <p:spPr>
          <a:xfrm>
            <a:off x="628650" y="4357605"/>
            <a:ext cx="4572000" cy="422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查看路由表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R1/R2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的路由表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[R1/R2]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routing-table</a:t>
            </a:r>
          </a:p>
          <a:p>
            <a:pPr lvl="2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不通的原因。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静态路由配置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5715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[R1]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route-static 192.168.2.0 24 192.168.1.2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（告诉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去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192.168.2.0</a:t>
            </a: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且掩码是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这个网段的数据包要通过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192.168.1.2</a:t>
            </a: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这个地址送出去。）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39" y="3377593"/>
            <a:ext cx="4958426" cy="259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99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九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静态路由配置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5715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[R2]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route-static 192.168.0.0 24 192.168.1.1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再观察路由器的路由表，它会多一条路由条目。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这时路由器能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通各个计算机。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15" y="2767994"/>
            <a:ext cx="4477534" cy="234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12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4987</TotalTime>
  <Words>1277</Words>
  <Application>Microsoft Office PowerPoint</Application>
  <PresentationFormat>全屏显示(4:3)</PresentationFormat>
  <Paragraphs>296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txf</cp:lastModifiedBy>
  <cp:revision>732</cp:revision>
  <dcterms:created xsi:type="dcterms:W3CDTF">2019-01-14T10:57:14Z</dcterms:created>
  <dcterms:modified xsi:type="dcterms:W3CDTF">2022-11-25T04:01:10Z</dcterms:modified>
</cp:coreProperties>
</file>