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2"/>
  </p:notesMasterIdLst>
  <p:sldIdLst>
    <p:sldId id="325" r:id="rId3"/>
    <p:sldId id="344" r:id="rId4"/>
    <p:sldId id="374" r:id="rId5"/>
    <p:sldId id="389" r:id="rId6"/>
    <p:sldId id="390" r:id="rId7"/>
    <p:sldId id="375" r:id="rId8"/>
    <p:sldId id="391" r:id="rId9"/>
    <p:sldId id="378" r:id="rId10"/>
    <p:sldId id="38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8AA1043-CE13-42B0-9F17-0B1CF69C2E11}">
          <p14:sldIdLst>
            <p14:sldId id="325"/>
            <p14:sldId id="344"/>
            <p14:sldId id="374"/>
            <p14:sldId id="389"/>
            <p14:sldId id="390"/>
            <p14:sldId id="375"/>
            <p14:sldId id="391"/>
            <p14:sldId id="378"/>
            <p14:sldId id="3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 x" initials="tx" lastIdx="1" clrIdx="0">
    <p:extLst>
      <p:ext uri="{19B8F6BF-5375-455C-9EA6-DF929625EA0E}">
        <p15:presenceInfo xmlns:p15="http://schemas.microsoft.com/office/powerpoint/2012/main" userId="ea01a52be94323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904F"/>
    <a:srgbClr val="0E84D4"/>
    <a:srgbClr val="D3D30F"/>
    <a:srgbClr val="E2D80C"/>
    <a:srgbClr val="AFA709"/>
    <a:srgbClr val="EDC01B"/>
    <a:srgbClr val="D553C9"/>
    <a:srgbClr val="CF39C1"/>
    <a:srgbClr val="6A36D2"/>
    <a:srgbClr val="F21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59" autoAdjust="0"/>
  </p:normalViewPr>
  <p:slideViewPr>
    <p:cSldViewPr snapToGrid="0" showGuides="1">
      <p:cViewPr varScale="1">
        <p:scale>
          <a:sx n="60" d="100"/>
          <a:sy n="60" d="100"/>
        </p:scale>
        <p:origin x="1388" y="48"/>
      </p:cViewPr>
      <p:guideLst>
        <p:guide orient="horz" pos="211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EA76D-2842-47B2-AAEA-8104B6DC3542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93138-DACD-4B43-A387-94E7198A5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55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7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13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21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631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335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576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770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实验报告提交的结果：路由表、设备</a:t>
            </a:r>
            <a:r>
              <a:rPr lang="en-US" altLang="zh-CN" dirty="0" err="1"/>
              <a:t>tracert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113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3138-DACD-4B43-A387-94E7198A5A6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808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92D9-9181-49C6-B375-5192CB6C4F3E}" type="datetime1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65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E6EE-E66C-49BB-A269-E442383ADB5D}" type="datetime1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32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3B55-BC54-470B-BB19-7C20CA6505EC}" type="datetime1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034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86D63-07F5-474B-AB7D-00327A85005F}" type="datetime1">
              <a:rPr lang="zh-CN" altLang="en-US" smtClean="0"/>
              <a:t>2022/12/3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45114-1532-4B43-B9A6-A29DB777B43D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63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2B449-86B5-469C-A302-ADABE31968E6}" type="datetime1">
              <a:rPr lang="zh-CN" altLang="en-US" smtClean="0"/>
              <a:t>2022/12/3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F93E2-386E-4748-9397-24F39CB5B8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2738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33D6B-93D1-4CCB-8022-BC2C204DF1D3}" type="datetime1">
              <a:rPr lang="zh-CN" altLang="en-US" smtClean="0"/>
              <a:t>2022/12/3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36BAF-3DAF-44D7-8B7E-E49594871535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4473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FEF8B-77E4-45AA-920E-E2F316657EBE}" type="datetime1">
              <a:rPr lang="zh-CN" altLang="en-US" smtClean="0"/>
              <a:t>2022/12/3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0C213-4038-4274-8DB7-D5DFE6AF3AC1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7935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CE8A4-83F0-49F0-B794-7AB3303E5E45}" type="datetime1">
              <a:rPr lang="zh-CN" altLang="en-US" smtClean="0"/>
              <a:t>2022/12/3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4D865-BFEA-4DDD-A0D4-09B70B1706A9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8129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AD559-1BC4-4046-AD71-5113D816D4FE}" type="datetime1">
              <a:rPr lang="zh-CN" altLang="en-US" smtClean="0"/>
              <a:t>2022/12/3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66169-56C5-4475-BB03-6EFBEF9371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94034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0FE46-9F33-442D-B8CF-F1B44CCB93C2}" type="datetime1">
              <a:rPr lang="zh-CN" altLang="en-US" smtClean="0"/>
              <a:t>2022/12/3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B341C-D94D-4875-BA5B-8083368F7566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4594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38968-D4BB-4B82-87FA-F340B0A21908}" type="datetime1">
              <a:rPr lang="zh-CN" altLang="en-US" smtClean="0"/>
              <a:t>2022/12/3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094D0-0E75-4AAD-8EBC-BD242BD1E9B8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145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ECBF-1B28-4C37-953C-3A192D7FA4FC}" type="datetime1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7613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EBF2F-5ED3-484C-A50A-CC1F0265401E}" type="datetime1">
              <a:rPr lang="zh-CN" altLang="en-US" smtClean="0"/>
              <a:t>2022/12/3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6A023-83DC-4B4B-A430-5A0345E163A9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53520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9B96F-4654-471B-8695-9B1234F1325F}" type="datetime1">
              <a:rPr lang="zh-CN" altLang="en-US" smtClean="0"/>
              <a:t>2022/12/3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C7AB3-09C7-42E6-80B8-93650FEFC669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03922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FA822-24D5-41F5-848D-8631D61CA845}" type="datetime1">
              <a:rPr lang="zh-CN" altLang="en-US" smtClean="0"/>
              <a:t>2022/12/3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9D2DD-9270-4FED-9A52-4471B7CD7B25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889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F4FB-AA6D-4370-9854-DCC676EF323E}" type="datetime1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63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329C-789F-4580-8108-F0A581703C21}" type="datetime1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85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6EBB-9F99-4CB4-9A83-433B439EB018}" type="datetime1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73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F512-BA22-4010-BA38-3D230BC72255}" type="datetime1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9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8062-B944-45F5-A7A4-443120B3E03C}" type="datetime1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26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C999-88D5-4494-949D-09E5BFCE7E1C}" type="datetime1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03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0971-2A4A-4C7B-9758-10AFEC3C5FBC}" type="datetime1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89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1BFFB-31DF-49BF-A5AC-3B58FF9B00E0}" type="datetime1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C28A-EF6B-4E9C-965D-1BF432563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09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7"/>
          <p:cNvSpPr/>
          <p:nvPr/>
        </p:nvSpPr>
        <p:spPr bwMode="gray">
          <a:xfrm>
            <a:off x="-9525" y="1447800"/>
            <a:ext cx="9164638" cy="3832225"/>
          </a:xfrm>
          <a:custGeom>
            <a:avLst/>
            <a:gdLst/>
            <a:ahLst/>
            <a:cxnLst>
              <a:cxn ang="0">
                <a:pos x="12" y="124"/>
              </a:cxn>
              <a:cxn ang="0">
                <a:pos x="1381" y="12"/>
              </a:cxn>
              <a:cxn ang="0">
                <a:pos x="4064" y="581"/>
              </a:cxn>
              <a:cxn ang="0">
                <a:pos x="5773" y="118"/>
              </a:cxn>
              <a:cxn ang="0">
                <a:pos x="5766" y="2151"/>
              </a:cxn>
              <a:cxn ang="0">
                <a:pos x="3966" y="2263"/>
              </a:cxn>
              <a:cxn ang="0">
                <a:pos x="1963" y="1897"/>
              </a:cxn>
              <a:cxn ang="0">
                <a:pos x="6" y="2407"/>
              </a:cxn>
              <a:cxn ang="0">
                <a:pos x="12" y="124"/>
              </a:cxn>
            </a:cxnLst>
            <a:rect l="0" t="0" r="r" b="b"/>
            <a:pathLst>
              <a:path w="5773" h="2414">
                <a:moveTo>
                  <a:pt x="12" y="124"/>
                </a:moveTo>
                <a:cubicBezTo>
                  <a:pt x="150" y="76"/>
                  <a:pt x="581" y="0"/>
                  <a:pt x="1381" y="12"/>
                </a:cubicBezTo>
                <a:cubicBezTo>
                  <a:pt x="2181" y="23"/>
                  <a:pt x="3370" y="437"/>
                  <a:pt x="4064" y="581"/>
                </a:cubicBezTo>
                <a:cubicBezTo>
                  <a:pt x="4758" y="725"/>
                  <a:pt x="5635" y="219"/>
                  <a:pt x="5773" y="118"/>
                </a:cubicBezTo>
                <a:lnTo>
                  <a:pt x="5766" y="2151"/>
                </a:lnTo>
                <a:cubicBezTo>
                  <a:pt x="4994" y="2407"/>
                  <a:pt x="4326" y="2311"/>
                  <a:pt x="3966" y="2263"/>
                </a:cubicBezTo>
                <a:cubicBezTo>
                  <a:pt x="3606" y="2215"/>
                  <a:pt x="2715" y="1873"/>
                  <a:pt x="1963" y="1897"/>
                </a:cubicBezTo>
                <a:cubicBezTo>
                  <a:pt x="1305" y="1893"/>
                  <a:pt x="0" y="2402"/>
                  <a:pt x="6" y="2407"/>
                </a:cubicBezTo>
                <a:cubicBezTo>
                  <a:pt x="12" y="2414"/>
                  <a:pt x="12" y="568"/>
                  <a:pt x="12" y="124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  <a:ln w="9525">
            <a:noFill/>
            <a:rou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" name="Freeform 18"/>
          <p:cNvSpPr/>
          <p:nvPr/>
        </p:nvSpPr>
        <p:spPr bwMode="gray">
          <a:xfrm>
            <a:off x="-9525" y="1730375"/>
            <a:ext cx="9150350" cy="3265488"/>
          </a:xfrm>
          <a:custGeom>
            <a:avLst/>
            <a:gdLst/>
            <a:ahLst/>
            <a:cxnLst>
              <a:cxn ang="0">
                <a:pos x="6" y="272"/>
              </a:cxn>
              <a:cxn ang="0">
                <a:pos x="1453" y="10"/>
              </a:cxn>
              <a:cxn ang="0">
                <a:pos x="4182" y="482"/>
              </a:cxn>
              <a:cxn ang="0">
                <a:pos x="5764" y="154"/>
              </a:cxn>
              <a:cxn ang="0">
                <a:pos x="5764" y="1806"/>
              </a:cxn>
              <a:cxn ang="0">
                <a:pos x="4005" y="1994"/>
              </a:cxn>
              <a:cxn ang="0">
                <a:pos x="1891" y="1522"/>
              </a:cxn>
              <a:cxn ang="0">
                <a:pos x="6" y="1967"/>
              </a:cxn>
              <a:cxn ang="0">
                <a:pos x="6" y="272"/>
              </a:cxn>
            </a:cxnLst>
            <a:rect l="0" t="0" r="r" b="b"/>
            <a:pathLst>
              <a:path w="5764" h="2057">
                <a:moveTo>
                  <a:pt x="6" y="272"/>
                </a:moveTo>
                <a:cubicBezTo>
                  <a:pt x="144" y="233"/>
                  <a:pt x="656" y="0"/>
                  <a:pt x="1453" y="10"/>
                </a:cubicBezTo>
                <a:cubicBezTo>
                  <a:pt x="2250" y="20"/>
                  <a:pt x="3475" y="403"/>
                  <a:pt x="4182" y="482"/>
                </a:cubicBezTo>
                <a:cubicBezTo>
                  <a:pt x="4890" y="561"/>
                  <a:pt x="5626" y="237"/>
                  <a:pt x="5764" y="154"/>
                </a:cubicBezTo>
                <a:lnTo>
                  <a:pt x="5764" y="1806"/>
                </a:lnTo>
                <a:cubicBezTo>
                  <a:pt x="4919" y="2052"/>
                  <a:pt x="4485" y="2057"/>
                  <a:pt x="4005" y="1994"/>
                </a:cubicBezTo>
                <a:cubicBezTo>
                  <a:pt x="3526" y="1929"/>
                  <a:pt x="2640" y="1502"/>
                  <a:pt x="1891" y="1522"/>
                </a:cubicBezTo>
                <a:cubicBezTo>
                  <a:pt x="1234" y="1519"/>
                  <a:pt x="0" y="1962"/>
                  <a:pt x="6" y="1967"/>
                </a:cubicBezTo>
                <a:cubicBezTo>
                  <a:pt x="12" y="1972"/>
                  <a:pt x="6" y="641"/>
                  <a:pt x="6" y="27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466948" name="Group 19"/>
          <p:cNvGrpSpPr/>
          <p:nvPr/>
        </p:nvGrpSpPr>
        <p:grpSpPr bwMode="auto">
          <a:xfrm>
            <a:off x="7086600" y="1947863"/>
            <a:ext cx="533400" cy="533400"/>
            <a:chOff x="4752" y="1200"/>
            <a:chExt cx="288" cy="288"/>
          </a:xfrm>
        </p:grpSpPr>
        <p:sp>
          <p:nvSpPr>
            <p:cNvPr id="10" name="Oval 20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Oval 21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466951" name="Group 22"/>
          <p:cNvGrpSpPr/>
          <p:nvPr/>
        </p:nvGrpSpPr>
        <p:grpSpPr bwMode="auto">
          <a:xfrm>
            <a:off x="7620000" y="1371600"/>
            <a:ext cx="914400" cy="914400"/>
            <a:chOff x="4992" y="816"/>
            <a:chExt cx="576" cy="576"/>
          </a:xfrm>
        </p:grpSpPr>
        <p:sp>
          <p:nvSpPr>
            <p:cNvPr id="13" name="Oval 23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Oval 24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466954" name="Group 25"/>
          <p:cNvGrpSpPr/>
          <p:nvPr/>
        </p:nvGrpSpPr>
        <p:grpSpPr bwMode="auto">
          <a:xfrm>
            <a:off x="304800" y="3429000"/>
            <a:ext cx="1295400" cy="1371600"/>
            <a:chOff x="4992" y="816"/>
            <a:chExt cx="576" cy="576"/>
          </a:xfrm>
        </p:grpSpPr>
        <p:sp>
          <p:nvSpPr>
            <p:cNvPr id="16" name="Oval 26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Oval 27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pic>
        <p:nvPicPr>
          <p:cNvPr id="466957" name="图片 11" descr="重庆大学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2700" y="0"/>
            <a:ext cx="911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695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6695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877960-B000-4230-8713-6481FFE70262}" type="datetime1">
              <a:rPr lang="zh-CN" altLang="en-US" smtClean="0"/>
              <a:t>2022/12/3</a:t>
            </a:fld>
            <a:endParaRPr lang="en-US" altLang="zh-CN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1035F92-2648-494C-9DC9-33D7AA125148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498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922B2C-5A98-42DC-8426-B71F21AC43F1}"/>
              </a:ext>
            </a:extLst>
          </p:cNvPr>
          <p:cNvSpPr/>
          <p:nvPr/>
        </p:nvSpPr>
        <p:spPr>
          <a:xfrm>
            <a:off x="-38502" y="1593622"/>
            <a:ext cx="9221002" cy="2561139"/>
          </a:xfrm>
          <a:prstGeom prst="rect">
            <a:avLst/>
          </a:prstGeom>
          <a:solidFill>
            <a:srgbClr val="1D569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标题 6145">
            <a:extLst>
              <a:ext uri="{FF2B5EF4-FFF2-40B4-BE49-F238E27FC236}">
                <a16:creationId xmlns:a16="http://schemas.microsoft.com/office/drawing/2014/main" id="{4CEE94A4-77D8-4270-9841-C3854C2CBA0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54050" y="1576552"/>
            <a:ext cx="7924800" cy="2578209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rgbClr val="000000"/>
              </a:buClr>
            </a:pPr>
            <a:r>
              <a:rPr lang="zh-CN" altLang="en-US" sz="36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计算机网络  实验四</a:t>
            </a:r>
            <a:endParaRPr lang="en-US" altLang="zh-CN" sz="36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r">
              <a:lnSpc>
                <a:spcPct val="150000"/>
              </a:lnSpc>
              <a:buClr>
                <a:srgbClr val="000000"/>
              </a:buClr>
            </a:pPr>
            <a:r>
              <a:rPr lang="en-US" altLang="zh-CN" sz="36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36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组网设计与配置实验</a:t>
            </a:r>
          </a:p>
        </p:txBody>
      </p:sp>
      <p:sp>
        <p:nvSpPr>
          <p:cNvPr id="6" name="标题 6145">
            <a:extLst>
              <a:ext uri="{FF2B5EF4-FFF2-40B4-BE49-F238E27FC236}">
                <a16:creationId xmlns:a16="http://schemas.microsoft.com/office/drawing/2014/main" id="{D6F5272F-7AFA-4592-8D91-A355AB0C87E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54050" y="2168525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000000"/>
              </a:buClr>
            </a:pPr>
            <a:endParaRPr lang="zh-CN" altLang="en-US" sz="36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C7D073F-B95B-41A2-ACD1-D4C14C84F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4614863"/>
            <a:ext cx="7924800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6858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重庆大学计算机学院专业实验室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ED66810-4BA1-4A9D-BFB1-D6E312265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3"/>
            <a:ext cx="2685448" cy="108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44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2022/12/3</a:t>
            </a:fld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1EA0F96-676A-4CF5-AF6D-B3EB4C06C4FC}"/>
              </a:ext>
            </a:extLst>
          </p:cNvPr>
          <p:cNvSpPr/>
          <p:nvPr/>
        </p:nvSpPr>
        <p:spPr>
          <a:xfrm>
            <a:off x="673522" y="1109064"/>
            <a:ext cx="7787061" cy="212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掌握三层交换机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VLAN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配置、混合路由协议组网及简单防火墙配置。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通过组网设计，加深对小型网络的组建及网络设备配置的掌握，初步具备小型网络建网的能力。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能综合利用所学知识，实现小型网络的互连互通。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具备对小型网络系统进行分析的能力。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  <a:ea typeface="+mn-ea"/>
              </a:rPr>
              <a:t>实验目的</a:t>
            </a:r>
            <a:endParaRPr lang="en-US" altLang="zh-CN" sz="2400" b="1" dirty="0">
              <a:solidFill>
                <a:srgbClr val="064899"/>
              </a:solidFill>
              <a:latin typeface="+mn-ea"/>
              <a:ea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418BD5-DD9D-4744-94D6-DE2B838EC78B}"/>
              </a:ext>
            </a:extLst>
          </p:cNvPr>
          <p:cNvSpPr/>
          <p:nvPr/>
        </p:nvSpPr>
        <p:spPr>
          <a:xfrm>
            <a:off x="671918" y="4349625"/>
            <a:ext cx="7787061" cy="46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按照实验要求进行组网及配置，完成网络互联互通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56461A8-99FF-466B-8E67-BEFF4A5EC050}"/>
              </a:ext>
            </a:extLst>
          </p:cNvPr>
          <p:cNvSpPr/>
          <p:nvPr/>
        </p:nvSpPr>
        <p:spPr>
          <a:xfrm>
            <a:off x="620191" y="3824116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  <a:ea typeface="+mn-ea"/>
              </a:rPr>
              <a:t>实验项目内容</a:t>
            </a:r>
            <a:endParaRPr lang="en-US" altLang="zh-CN" sz="2400" b="1" dirty="0">
              <a:solidFill>
                <a:srgbClr val="06489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9945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实验内容</a:t>
            </a:r>
            <a:endParaRPr lang="en-US" altLang="zh-CN" sz="2400" b="1" dirty="0">
              <a:solidFill>
                <a:srgbClr val="064899"/>
              </a:solidFill>
              <a:latin typeface="+mn-e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8C6028-32BC-4663-A84C-061204C3ECEF}"/>
              </a:ext>
            </a:extLst>
          </p:cNvPr>
          <p:cNvSpPr/>
          <p:nvPr/>
        </p:nvSpPr>
        <p:spPr>
          <a:xfrm>
            <a:off x="673522" y="1109064"/>
            <a:ext cx="7787061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一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网络拓扑设计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E7B72D4-1D55-403E-A5D9-1AFB4E71EACE}"/>
              </a:ext>
            </a:extLst>
          </p:cNvPr>
          <p:cNvSpPr/>
          <p:nvPr/>
        </p:nvSpPr>
        <p:spPr>
          <a:xfrm>
            <a:off x="4944242" y="6234266"/>
            <a:ext cx="3433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FFFF00"/>
                </a:solidFill>
                <a:highlight>
                  <a:srgbClr val="064899"/>
                </a:highlight>
              </a:rPr>
              <a:t>请确认好各设备连接的端口编号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DBE5024-151F-AB49-95CA-F842EC87F7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421"/>
          <a:stretch/>
        </p:blipFill>
        <p:spPr>
          <a:xfrm>
            <a:off x="471290" y="1624486"/>
            <a:ext cx="7989293" cy="450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0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A07BFB97-47CC-C1EB-DD58-A755C0B9C4C1}"/>
              </a:ext>
            </a:extLst>
          </p:cNvPr>
          <p:cNvGrpSpPr/>
          <p:nvPr/>
        </p:nvGrpSpPr>
        <p:grpSpPr>
          <a:xfrm>
            <a:off x="628650" y="1451527"/>
            <a:ext cx="7505257" cy="4904824"/>
            <a:chOff x="628650" y="1451527"/>
            <a:chExt cx="7334627" cy="4667490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54B7276A-FAFB-D0A5-66AB-7BFAF143A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650" y="1451527"/>
              <a:ext cx="7334627" cy="4667490"/>
            </a:xfrm>
            <a:prstGeom prst="rect">
              <a:avLst/>
            </a:prstGeom>
            <a:ln w="12700">
              <a:noFill/>
              <a:tailEnd type="triangle"/>
            </a:ln>
          </p:spPr>
        </p:pic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3D7C17A5-6D87-796F-749E-CD7D61F2DA70}"/>
                </a:ext>
              </a:extLst>
            </p:cNvPr>
            <p:cNvCxnSpPr/>
            <p:nvPr/>
          </p:nvCxnSpPr>
          <p:spPr>
            <a:xfrm flipV="1">
              <a:off x="1037939" y="3956050"/>
              <a:ext cx="431800" cy="781050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77B83F2F-0B6B-52BD-FB6C-33AD5556F892}"/>
                </a:ext>
              </a:extLst>
            </p:cNvPr>
            <p:cNvCxnSpPr/>
            <p:nvPr/>
          </p:nvCxnSpPr>
          <p:spPr>
            <a:xfrm flipV="1">
              <a:off x="1698339" y="3130550"/>
              <a:ext cx="393700" cy="501650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13D97ABC-B311-276F-388C-8F9839007B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9989" y="2260600"/>
              <a:ext cx="57150" cy="581671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627A630C-1DAB-A41C-BC08-523F9766E027}"/>
                </a:ext>
              </a:extLst>
            </p:cNvPr>
            <p:cNvCxnSpPr/>
            <p:nvPr/>
          </p:nvCxnSpPr>
          <p:spPr>
            <a:xfrm>
              <a:off x="2619089" y="1924050"/>
              <a:ext cx="2063750" cy="0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BDF814CC-4D1C-83E9-3E8A-E8C09DD44BF5}"/>
                </a:ext>
              </a:extLst>
            </p:cNvPr>
            <p:cNvCxnSpPr>
              <a:cxnSpLocks/>
            </p:cNvCxnSpPr>
            <p:nvPr/>
          </p:nvCxnSpPr>
          <p:spPr>
            <a:xfrm>
              <a:off x="5355939" y="1911350"/>
              <a:ext cx="1416050" cy="0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6B8038A8-DC0A-605D-A935-E2B487C32DD0}"/>
                </a:ext>
              </a:extLst>
            </p:cNvPr>
            <p:cNvCxnSpPr>
              <a:cxnSpLocks/>
            </p:cNvCxnSpPr>
            <p:nvPr/>
          </p:nvCxnSpPr>
          <p:spPr>
            <a:xfrm>
              <a:off x="7305389" y="2351329"/>
              <a:ext cx="38100" cy="962106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B3AAED90-01DF-0F31-FFAF-CEC7B98A3744}"/>
                </a:ext>
              </a:extLst>
            </p:cNvPr>
            <p:cNvCxnSpPr>
              <a:cxnSpLocks/>
            </p:cNvCxnSpPr>
            <p:nvPr/>
          </p:nvCxnSpPr>
          <p:spPr>
            <a:xfrm>
              <a:off x="7343489" y="3858727"/>
              <a:ext cx="39555" cy="929173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8866CBD9-B35D-7ADD-EF99-F460848335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57089" y="4152900"/>
              <a:ext cx="597859" cy="635000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BC7153DA-376A-10A0-2AA3-5B2EE92FE3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6989" y="4123097"/>
              <a:ext cx="459119" cy="499703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C7D44801-954C-DA8F-0D50-BA63BC622A84}"/>
                </a:ext>
              </a:extLst>
            </p:cNvPr>
            <p:cNvCxnSpPr/>
            <p:nvPr/>
          </p:nvCxnSpPr>
          <p:spPr>
            <a:xfrm flipH="1" flipV="1">
              <a:off x="3000089" y="4152900"/>
              <a:ext cx="311150" cy="584200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04E5E379-67F4-50FB-2937-A0029D454A3D}"/>
                </a:ext>
              </a:extLst>
            </p:cNvPr>
            <p:cNvCxnSpPr/>
            <p:nvPr/>
          </p:nvCxnSpPr>
          <p:spPr>
            <a:xfrm flipH="1" flipV="1">
              <a:off x="2403189" y="3313435"/>
              <a:ext cx="314189" cy="415999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8692606B-475F-C8F5-9187-632FEF917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9697" y="3313435"/>
              <a:ext cx="264296" cy="1360165"/>
            </a:xfrm>
            <a:prstGeom prst="straightConnector1">
              <a:avLst/>
            </a:prstGeom>
            <a:ln w="15875">
              <a:solidFill>
                <a:srgbClr val="D553C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2EBBDF2F-F964-6A52-8525-86EEA03D34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75765" y="3313435"/>
              <a:ext cx="470674" cy="1423665"/>
            </a:xfrm>
            <a:prstGeom prst="straightConnector1">
              <a:avLst/>
            </a:prstGeom>
            <a:ln w="12700">
              <a:solidFill>
                <a:srgbClr val="EF904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1B40A458-576B-81A3-F046-0D0CDA69FB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5714" y="2282193"/>
              <a:ext cx="0" cy="651507"/>
            </a:xfrm>
            <a:prstGeom prst="straightConnector1">
              <a:avLst/>
            </a:prstGeom>
            <a:ln w="15875">
              <a:solidFill>
                <a:srgbClr val="D553C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B509B8CB-A3A7-EB3F-E94B-76C508328DE7}"/>
                </a:ext>
              </a:extLst>
            </p:cNvPr>
            <p:cNvCxnSpPr/>
            <p:nvPr/>
          </p:nvCxnSpPr>
          <p:spPr>
            <a:xfrm flipH="1">
              <a:off x="2619089" y="2106294"/>
              <a:ext cx="2088379" cy="0"/>
            </a:xfrm>
            <a:prstGeom prst="straightConnector1">
              <a:avLst/>
            </a:prstGeom>
            <a:ln w="15875">
              <a:solidFill>
                <a:srgbClr val="D553C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1B84B76F-8A58-ED7D-D286-5E1E613404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03189" y="2282193"/>
              <a:ext cx="51759" cy="560078"/>
            </a:xfrm>
            <a:prstGeom prst="straightConnector1">
              <a:avLst/>
            </a:prstGeom>
            <a:ln w="15875">
              <a:solidFill>
                <a:srgbClr val="D553C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3F6990D2-EC4A-0E54-E209-3EBDFDC42C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5339" y="3282950"/>
              <a:ext cx="368300" cy="476287"/>
            </a:xfrm>
            <a:prstGeom prst="straightConnector1">
              <a:avLst/>
            </a:prstGeom>
            <a:ln w="15875">
              <a:solidFill>
                <a:srgbClr val="D553C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9ACEF700-75E2-CE57-8F0B-14416926A1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2089" y="4123097"/>
              <a:ext cx="390389" cy="713810"/>
            </a:xfrm>
            <a:prstGeom prst="straightConnector1">
              <a:avLst/>
            </a:prstGeom>
            <a:ln w="15875">
              <a:solidFill>
                <a:srgbClr val="D553C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7AA41934-AF74-1B2E-A0AA-32DAD09B2D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26039" y="3785272"/>
              <a:ext cx="44450" cy="951828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75F4665C-CD77-1872-801B-E15F87C3C4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83044" y="2351329"/>
              <a:ext cx="55695" cy="931621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E9AEC593-8636-2444-84E7-1E73D3C865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6739" y="1833244"/>
              <a:ext cx="136525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ED77D1E2-85B3-3CF4-9873-EAAA81C2AA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4828" y="1841500"/>
              <a:ext cx="2060711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8EEC4945-5A04-E703-FB25-36F628857C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17439" y="2282193"/>
              <a:ext cx="76200" cy="572778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8D5726C4-D4A6-8559-C2A2-65DD65EBA4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0894" y="3117850"/>
              <a:ext cx="385895" cy="467827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4A70BD41-7454-5199-7246-C8D5E33471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8089" y="3968750"/>
              <a:ext cx="373876" cy="709407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824EC32A-C3BD-4375-EC65-3F352ED13859}"/>
                </a:ext>
              </a:extLst>
            </p:cNvPr>
            <p:cNvCxnSpPr/>
            <p:nvPr/>
          </p:nvCxnSpPr>
          <p:spPr>
            <a:xfrm>
              <a:off x="1803841" y="4216400"/>
              <a:ext cx="599348" cy="620507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623E7EC3-E15D-182E-DDE2-FF088AC26149}"/>
                </a:ext>
              </a:extLst>
            </p:cNvPr>
            <p:cNvCxnSpPr/>
            <p:nvPr/>
          </p:nvCxnSpPr>
          <p:spPr>
            <a:xfrm flipH="1">
              <a:off x="2419856" y="4187216"/>
              <a:ext cx="409247" cy="465387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7695A1EF-BE41-9221-A3F8-EC0A7FD567D9}"/>
                </a:ext>
              </a:extLst>
            </p:cNvPr>
            <p:cNvCxnSpPr/>
            <p:nvPr/>
          </p:nvCxnSpPr>
          <p:spPr>
            <a:xfrm>
              <a:off x="2957094" y="4200598"/>
              <a:ext cx="321621" cy="61710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9DD39F81-9FCC-C267-CE89-0DCFDD0884DE}"/>
                </a:ext>
              </a:extLst>
            </p:cNvPr>
            <p:cNvCxnSpPr>
              <a:cxnSpLocks/>
            </p:cNvCxnSpPr>
            <p:nvPr/>
          </p:nvCxnSpPr>
          <p:spPr>
            <a:xfrm>
              <a:off x="2368128" y="3373529"/>
              <a:ext cx="321662" cy="411743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C4C375CE-FE23-A8AC-3344-936493A3B0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23523" y="2282193"/>
              <a:ext cx="22225" cy="651507"/>
            </a:xfrm>
            <a:prstGeom prst="straightConnector1">
              <a:avLst/>
            </a:prstGeom>
            <a:ln w="12700">
              <a:solidFill>
                <a:srgbClr val="EF904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D779302C-2D89-437D-61F0-3393E00361EF}"/>
                </a:ext>
              </a:extLst>
            </p:cNvPr>
            <p:cNvCxnSpPr/>
            <p:nvPr/>
          </p:nvCxnSpPr>
          <p:spPr>
            <a:xfrm>
              <a:off x="5311102" y="2159000"/>
              <a:ext cx="1600587" cy="0"/>
            </a:xfrm>
            <a:prstGeom prst="straightConnector1">
              <a:avLst/>
            </a:prstGeom>
            <a:ln w="12700">
              <a:solidFill>
                <a:srgbClr val="EF904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F2D74010-80AF-3CB0-BF92-231B99F03AE8}"/>
                </a:ext>
              </a:extLst>
            </p:cNvPr>
            <p:cNvCxnSpPr/>
            <p:nvPr/>
          </p:nvCxnSpPr>
          <p:spPr>
            <a:xfrm>
              <a:off x="7070439" y="2282193"/>
              <a:ext cx="63500" cy="1000757"/>
            </a:xfrm>
            <a:prstGeom prst="straightConnector1">
              <a:avLst/>
            </a:prstGeom>
            <a:ln w="12700">
              <a:solidFill>
                <a:srgbClr val="EF904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4853C97D-2B2B-F923-337D-1AE923F81E3B}"/>
                </a:ext>
              </a:extLst>
            </p:cNvPr>
            <p:cNvCxnSpPr>
              <a:cxnSpLocks/>
            </p:cNvCxnSpPr>
            <p:nvPr/>
          </p:nvCxnSpPr>
          <p:spPr>
            <a:xfrm>
              <a:off x="7148094" y="3785272"/>
              <a:ext cx="62045" cy="1002628"/>
            </a:xfrm>
            <a:prstGeom prst="straightConnector1">
              <a:avLst/>
            </a:prstGeom>
            <a:ln w="12700">
              <a:solidFill>
                <a:srgbClr val="EF904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69DB9C58-1832-D26C-68B0-EFE916E5760D}"/>
                </a:ext>
              </a:extLst>
            </p:cNvPr>
            <p:cNvCxnSpPr/>
            <p:nvPr/>
          </p:nvCxnSpPr>
          <p:spPr>
            <a:xfrm flipH="1">
              <a:off x="2810440" y="2214244"/>
              <a:ext cx="1867968" cy="0"/>
            </a:xfrm>
            <a:prstGeom prst="straightConnector1">
              <a:avLst/>
            </a:prstGeom>
            <a:ln w="12700">
              <a:solidFill>
                <a:srgbClr val="EF904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16A1AA6E-117B-57FA-3191-8E3194136A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5613" y="2351329"/>
              <a:ext cx="50935" cy="431242"/>
            </a:xfrm>
            <a:prstGeom prst="straightConnector1">
              <a:avLst/>
            </a:prstGeom>
            <a:ln w="12700">
              <a:solidFill>
                <a:srgbClr val="EF904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410C8CE9-6F81-3450-3DEC-004DF4C0753F}"/>
                </a:ext>
              </a:extLst>
            </p:cNvPr>
            <p:cNvCxnSpPr/>
            <p:nvPr/>
          </p:nvCxnSpPr>
          <p:spPr>
            <a:xfrm flipH="1">
              <a:off x="1945989" y="3381375"/>
              <a:ext cx="282575" cy="348059"/>
            </a:xfrm>
            <a:prstGeom prst="straightConnector1">
              <a:avLst/>
            </a:prstGeom>
            <a:ln w="12700">
              <a:solidFill>
                <a:srgbClr val="EF904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64521EBF-E62F-0E60-BD6B-EE2B94EBF6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4832" y="4200598"/>
              <a:ext cx="282171" cy="536502"/>
            </a:xfrm>
            <a:prstGeom prst="straightConnector1">
              <a:avLst/>
            </a:prstGeom>
            <a:ln w="12700">
              <a:solidFill>
                <a:srgbClr val="EF904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EFEAE5A2-96D2-B865-06B1-245A91EC3960}"/>
                </a:ext>
              </a:extLst>
            </p:cNvPr>
            <p:cNvCxnSpPr/>
            <p:nvPr/>
          </p:nvCxnSpPr>
          <p:spPr>
            <a:xfrm>
              <a:off x="2041239" y="4048216"/>
              <a:ext cx="312903" cy="371693"/>
            </a:xfrm>
            <a:prstGeom prst="straightConnector1">
              <a:avLst/>
            </a:prstGeom>
            <a:ln w="12700">
              <a:solidFill>
                <a:srgbClr val="EF904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6095DC53-768B-CE71-F9AE-A14A9582B6F6}"/>
                </a:ext>
              </a:extLst>
            </p:cNvPr>
            <p:cNvCxnSpPr/>
            <p:nvPr/>
          </p:nvCxnSpPr>
          <p:spPr>
            <a:xfrm flipH="1">
              <a:off x="2362492" y="3885763"/>
              <a:ext cx="350906" cy="412578"/>
            </a:xfrm>
            <a:prstGeom prst="straightConnector1">
              <a:avLst/>
            </a:prstGeom>
            <a:ln w="12700">
              <a:solidFill>
                <a:srgbClr val="EF904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EB250519-41C7-6491-AD46-317C09CF69A8}"/>
                </a:ext>
              </a:extLst>
            </p:cNvPr>
            <p:cNvCxnSpPr/>
            <p:nvPr/>
          </p:nvCxnSpPr>
          <p:spPr>
            <a:xfrm>
              <a:off x="3135554" y="3987800"/>
              <a:ext cx="346671" cy="694606"/>
            </a:xfrm>
            <a:prstGeom prst="straightConnector1">
              <a:avLst/>
            </a:prstGeom>
            <a:ln w="12700">
              <a:solidFill>
                <a:srgbClr val="EF904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EB7961E3-0C45-E37B-D09D-522480821354}"/>
                </a:ext>
              </a:extLst>
            </p:cNvPr>
            <p:cNvCxnSpPr>
              <a:cxnSpLocks/>
            </p:cNvCxnSpPr>
            <p:nvPr/>
          </p:nvCxnSpPr>
          <p:spPr>
            <a:xfrm>
              <a:off x="2550218" y="3156897"/>
              <a:ext cx="325339" cy="376187"/>
            </a:xfrm>
            <a:prstGeom prst="straightConnector1">
              <a:avLst/>
            </a:prstGeom>
            <a:ln w="12700">
              <a:solidFill>
                <a:srgbClr val="EF904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DE638E3B-8CF0-2AD8-BA7F-E5B18233F9F6}"/>
                </a:ext>
              </a:extLst>
            </p:cNvPr>
            <p:cNvCxnSpPr/>
            <p:nvPr/>
          </p:nvCxnSpPr>
          <p:spPr>
            <a:xfrm>
              <a:off x="4962102" y="3421385"/>
              <a:ext cx="442679" cy="1396318"/>
            </a:xfrm>
            <a:prstGeom prst="straightConnector1">
              <a:avLst/>
            </a:prstGeom>
            <a:ln w="15875">
              <a:solidFill>
                <a:srgbClr val="D553C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ABABEC84-F2FC-950C-C783-81602AF37DBB}"/>
                </a:ext>
              </a:extLst>
            </p:cNvPr>
            <p:cNvCxnSpPr/>
            <p:nvPr/>
          </p:nvCxnSpPr>
          <p:spPr>
            <a:xfrm flipH="1">
              <a:off x="4734163" y="3555404"/>
              <a:ext cx="208252" cy="1127002"/>
            </a:xfrm>
            <a:prstGeom prst="straightConnector1">
              <a:avLst/>
            </a:prstGeom>
            <a:ln w="12700">
              <a:solidFill>
                <a:srgbClr val="0E84D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A2EBF082-E3FE-920C-76DB-CD548B2ED818}"/>
                </a:ext>
              </a:extLst>
            </p:cNvPr>
            <p:cNvCxnSpPr>
              <a:cxnSpLocks/>
            </p:cNvCxnSpPr>
            <p:nvPr/>
          </p:nvCxnSpPr>
          <p:spPr>
            <a:xfrm>
              <a:off x="2489069" y="3196163"/>
              <a:ext cx="336717" cy="388447"/>
            </a:xfrm>
            <a:prstGeom prst="straightConnector1">
              <a:avLst/>
            </a:prstGeom>
            <a:ln w="15875">
              <a:solidFill>
                <a:srgbClr val="D553C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A9FF160A-3EEA-A8E6-03F0-8BB5069B32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1811" y="3947986"/>
              <a:ext cx="282886" cy="336244"/>
            </a:xfrm>
            <a:prstGeom prst="straightConnector1">
              <a:avLst/>
            </a:prstGeom>
            <a:ln w="15875">
              <a:solidFill>
                <a:srgbClr val="D553C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实验内容</a:t>
            </a:r>
            <a:endParaRPr lang="en-US" altLang="zh-CN" sz="2400" b="1" dirty="0">
              <a:solidFill>
                <a:srgbClr val="064899"/>
              </a:solidFill>
              <a:latin typeface="+mn-e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8C6028-32BC-4663-A84C-061204C3ECEF}"/>
              </a:ext>
            </a:extLst>
          </p:cNvPr>
          <p:cNvSpPr/>
          <p:nvPr/>
        </p:nvSpPr>
        <p:spPr>
          <a:xfrm>
            <a:off x="673522" y="1109064"/>
            <a:ext cx="7787061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二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网络连通效果图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260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实验内容</a:t>
            </a:r>
            <a:endParaRPr lang="en-US" altLang="zh-CN" sz="2400" b="1" dirty="0">
              <a:solidFill>
                <a:srgbClr val="064899"/>
              </a:solidFill>
              <a:latin typeface="+mn-e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8C6028-32BC-4663-A84C-061204C3ECEF}"/>
              </a:ext>
            </a:extLst>
          </p:cNvPr>
          <p:cNvSpPr/>
          <p:nvPr/>
        </p:nvSpPr>
        <p:spPr>
          <a:xfrm>
            <a:off x="673522" y="1109064"/>
            <a:ext cx="7787061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二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设备连通效果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1DB2DEE-ADB8-1EEC-4242-C021AD7B9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000908"/>
              </p:ext>
            </p:extLst>
          </p:nvPr>
        </p:nvGraphicFramePr>
        <p:xfrm>
          <a:off x="1213503" y="1751887"/>
          <a:ext cx="6520442" cy="32901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4269">
                  <a:extLst>
                    <a:ext uri="{9D8B030D-6E8A-4147-A177-3AD203B41FA5}">
                      <a16:colId xmlns:a16="http://schemas.microsoft.com/office/drawing/2014/main" val="3248610270"/>
                    </a:ext>
                  </a:extLst>
                </a:gridCol>
                <a:gridCol w="814269">
                  <a:extLst>
                    <a:ext uri="{9D8B030D-6E8A-4147-A177-3AD203B41FA5}">
                      <a16:colId xmlns:a16="http://schemas.microsoft.com/office/drawing/2014/main" val="3232820874"/>
                    </a:ext>
                  </a:extLst>
                </a:gridCol>
                <a:gridCol w="815055">
                  <a:extLst>
                    <a:ext uri="{9D8B030D-6E8A-4147-A177-3AD203B41FA5}">
                      <a16:colId xmlns:a16="http://schemas.microsoft.com/office/drawing/2014/main" val="4117051001"/>
                    </a:ext>
                  </a:extLst>
                </a:gridCol>
                <a:gridCol w="815055">
                  <a:extLst>
                    <a:ext uri="{9D8B030D-6E8A-4147-A177-3AD203B41FA5}">
                      <a16:colId xmlns:a16="http://schemas.microsoft.com/office/drawing/2014/main" val="3437321466"/>
                    </a:ext>
                  </a:extLst>
                </a:gridCol>
                <a:gridCol w="815055">
                  <a:extLst>
                    <a:ext uri="{9D8B030D-6E8A-4147-A177-3AD203B41FA5}">
                      <a16:colId xmlns:a16="http://schemas.microsoft.com/office/drawing/2014/main" val="3074124765"/>
                    </a:ext>
                  </a:extLst>
                </a:gridCol>
                <a:gridCol w="815055">
                  <a:extLst>
                    <a:ext uri="{9D8B030D-6E8A-4147-A177-3AD203B41FA5}">
                      <a16:colId xmlns:a16="http://schemas.microsoft.com/office/drawing/2014/main" val="4022491178"/>
                    </a:ext>
                  </a:extLst>
                </a:gridCol>
                <a:gridCol w="815842">
                  <a:extLst>
                    <a:ext uri="{9D8B030D-6E8A-4147-A177-3AD203B41FA5}">
                      <a16:colId xmlns:a16="http://schemas.microsoft.com/office/drawing/2014/main" val="1201574270"/>
                    </a:ext>
                  </a:extLst>
                </a:gridCol>
                <a:gridCol w="815842">
                  <a:extLst>
                    <a:ext uri="{9D8B030D-6E8A-4147-A177-3AD203B41FA5}">
                      <a16:colId xmlns:a16="http://schemas.microsoft.com/office/drawing/2014/main" val="1684125768"/>
                    </a:ext>
                  </a:extLst>
                </a:gridCol>
              </a:tblGrid>
              <a:tr h="4111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PC1-1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PC1-2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PC2-1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PC2-2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PC3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sever3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PC4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1181991"/>
                  </a:ext>
                </a:extLst>
              </a:tr>
              <a:tr h="411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PC1-1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  <a:endParaRPr lang="zh-CN" sz="11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1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  <a:endParaRPr lang="zh-CN" sz="1100" kern="10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3607349"/>
                  </a:ext>
                </a:extLst>
              </a:tr>
              <a:tr h="411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PC1-2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  <a:endParaRPr lang="zh-CN" sz="11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  <a:endParaRPr lang="zh-CN" sz="11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6398713"/>
                  </a:ext>
                </a:extLst>
              </a:tr>
              <a:tr h="411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PC2-1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1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  <a:endParaRPr lang="zh-CN" sz="1100" kern="10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  <a:endParaRPr lang="zh-CN" sz="11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7470836"/>
                  </a:ext>
                </a:extLst>
              </a:tr>
              <a:tr h="411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PC2-2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1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  <a:endParaRPr lang="zh-CN" sz="1100" kern="10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  <a:endParaRPr lang="zh-CN" sz="11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3806216"/>
                  </a:ext>
                </a:extLst>
              </a:tr>
              <a:tr h="411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PC3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  <a:endParaRPr lang="zh-CN" sz="11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  <a:endParaRPr lang="zh-CN" sz="11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  <a:endParaRPr lang="zh-CN" sz="11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1804037"/>
                  </a:ext>
                </a:extLst>
              </a:tr>
              <a:tr h="4111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sever3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2038132"/>
                  </a:ext>
                </a:extLst>
              </a:tr>
              <a:tr h="411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PC4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  <a:endParaRPr lang="zh-CN" sz="11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  <a:endParaRPr lang="zh-CN" sz="11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3167344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ADA52296-D3E9-146F-42B7-45CD698BF3A2}"/>
              </a:ext>
            </a:extLst>
          </p:cNvPr>
          <p:cNvSpPr txBox="1"/>
          <p:nvPr/>
        </p:nvSpPr>
        <p:spPr>
          <a:xfrm>
            <a:off x="1281575" y="5143533"/>
            <a:ext cx="6293978" cy="1025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zh-CN" altLang="zh-CN" sz="1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说明：</a:t>
            </a:r>
          </a:p>
          <a:p>
            <a:pPr algn="just">
              <a:lnSpc>
                <a:spcPct val="150000"/>
              </a:lnSpc>
            </a:pPr>
            <a:r>
              <a:rPr lang="en-US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表格纵向标题表示源地址，横向标题表示目的地址。</a:t>
            </a:r>
          </a:p>
          <a:p>
            <a:pPr algn="just">
              <a:lnSpc>
                <a:spcPct val="150000"/>
              </a:lnSpc>
            </a:pPr>
            <a:r>
              <a:rPr lang="en-US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√表示可连通，×表示不可连通。</a:t>
            </a:r>
          </a:p>
        </p:txBody>
      </p:sp>
    </p:spTree>
    <p:extLst>
      <p:ext uri="{BB962C8B-B14F-4D97-AF65-F5344CB8AC3E}">
        <p14:creationId xmlns:p14="http://schemas.microsoft.com/office/powerpoint/2010/main" val="20624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实验步骤：</a:t>
            </a:r>
            <a:endParaRPr lang="en-US" altLang="zh-CN" sz="2400" b="1" dirty="0">
              <a:solidFill>
                <a:srgbClr val="064899"/>
              </a:solidFill>
              <a:latin typeface="+mn-e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62E8FD-C66C-4294-9E44-118C2C4385D2}"/>
              </a:ext>
            </a:extLst>
          </p:cNvPr>
          <p:cNvSpPr/>
          <p:nvPr/>
        </p:nvSpPr>
        <p:spPr>
          <a:xfrm>
            <a:off x="825923" y="1261464"/>
            <a:ext cx="7662042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连接网络拓扑，配置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与网关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（信息同示例图保持一致）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29702">
            <a:extLst>
              <a:ext uri="{FF2B5EF4-FFF2-40B4-BE49-F238E27FC236}">
                <a16:creationId xmlns:a16="http://schemas.microsoft.com/office/drawing/2014/main" id="{431F466E-27D3-42F3-9E7F-2642846ADBA8}"/>
              </a:ext>
            </a:extLst>
          </p:cNvPr>
          <p:cNvSpPr txBox="1"/>
          <p:nvPr/>
        </p:nvSpPr>
        <p:spPr>
          <a:xfrm>
            <a:off x="4307689" y="684226"/>
            <a:ext cx="4152893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详细内容见</a:t>
            </a:r>
            <a:r>
              <a:rPr lang="en-US" altLang="zh-CN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zh-CN" altLang="en-US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指导书。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E7387EA-E836-423D-89ED-488CBDC0043A}"/>
              </a:ext>
            </a:extLst>
          </p:cNvPr>
          <p:cNvSpPr/>
          <p:nvPr/>
        </p:nvSpPr>
        <p:spPr>
          <a:xfrm>
            <a:off x="825923" y="2559963"/>
            <a:ext cx="4703206" cy="2638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SW1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SW2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创建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，添加端口到对应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，配置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trunk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链路类型。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SW3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创建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，设置链路类型，配置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vlanif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PC1-1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PC1-2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PC1-3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PC1-4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可两两互通。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A167889-B5C5-5E91-C98A-D439C3E8EFF0}"/>
              </a:ext>
            </a:extLst>
          </p:cNvPr>
          <p:cNvSpPr/>
          <p:nvPr/>
        </p:nvSpPr>
        <p:spPr>
          <a:xfrm>
            <a:off x="824495" y="2054801"/>
            <a:ext cx="7662042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二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配置地点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网络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50AD6B-6E8E-F60C-FE40-700C468CB5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2228" b="840"/>
          <a:stretch/>
        </p:blipFill>
        <p:spPr bwMode="auto">
          <a:xfrm>
            <a:off x="5538656" y="1768591"/>
            <a:ext cx="2870200" cy="49339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8169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实验步骤：</a:t>
            </a:r>
            <a:endParaRPr lang="en-US" altLang="zh-CN" sz="2400" b="1" dirty="0">
              <a:solidFill>
                <a:srgbClr val="064899"/>
              </a:solidFill>
              <a:latin typeface="+mn-e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62E8FD-C66C-4294-9E44-118C2C4385D2}"/>
              </a:ext>
            </a:extLst>
          </p:cNvPr>
          <p:cNvSpPr/>
          <p:nvPr/>
        </p:nvSpPr>
        <p:spPr>
          <a:xfrm>
            <a:off x="825923" y="1261464"/>
            <a:ext cx="7662042" cy="505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配置路由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29702">
            <a:extLst>
              <a:ext uri="{FF2B5EF4-FFF2-40B4-BE49-F238E27FC236}">
                <a16:creationId xmlns:a16="http://schemas.microsoft.com/office/drawing/2014/main" id="{431F466E-27D3-42F3-9E7F-2642846ADBA8}"/>
              </a:ext>
            </a:extLst>
          </p:cNvPr>
          <p:cNvSpPr txBox="1"/>
          <p:nvPr/>
        </p:nvSpPr>
        <p:spPr>
          <a:xfrm>
            <a:off x="4307689" y="684226"/>
            <a:ext cx="4152893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详细内容见</a:t>
            </a:r>
            <a:r>
              <a:rPr lang="en-US" altLang="zh-CN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zh-CN" altLang="en-US" sz="2800" b="1" dirty="0">
                <a:solidFill>
                  <a:srgbClr val="FFFF00"/>
                </a:solidFill>
                <a:highlight>
                  <a:srgbClr val="06489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指导书。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E7387EA-E836-423D-89ED-488CBDC0043A}"/>
              </a:ext>
            </a:extLst>
          </p:cNvPr>
          <p:cNvSpPr/>
          <p:nvPr/>
        </p:nvSpPr>
        <p:spPr>
          <a:xfrm>
            <a:off x="754279" y="1766731"/>
            <a:ext cx="7805329" cy="4485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SW3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：添加默认路由（或静态路由）。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：配置端口，添加静态路由，配置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。（涉及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import-route xxx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，详见补充知识点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，视频讲解）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：配置端口，配置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：配置端口，配置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，配置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OSPF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。（涉及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import-route xxx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，详见补充知识点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，视频讲解）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R4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：配置端口，配置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OSPF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PC4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PC1-1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PC1-2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PC1-3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PC1-4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可两两互通。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FW1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：配置端口，设置防火墙安全的区域，配置防火墙区域间包过滤。（详见补充知识点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，视频讲解，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提示：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需创建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条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PC3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ping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sever3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PC1-1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PC1-2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sever3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ping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PC3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PC1-1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PC1-2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PC1-3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PC1-4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32646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62E8FD-C66C-4294-9E44-118C2C4385D2}"/>
              </a:ext>
            </a:extLst>
          </p:cNvPr>
          <p:cNvSpPr/>
          <p:nvPr/>
        </p:nvSpPr>
        <p:spPr>
          <a:xfrm>
            <a:off x="825923" y="1261464"/>
            <a:ext cx="7662042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四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查看结果（实验报告提交结果）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C174B2-93FB-4604-9D79-AF930291A877}"/>
              </a:ext>
            </a:extLst>
          </p:cNvPr>
          <p:cNvSpPr/>
          <p:nvPr/>
        </p:nvSpPr>
        <p:spPr>
          <a:xfrm>
            <a:off x="825923" y="1807933"/>
            <a:ext cx="7634659" cy="879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FW1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的路由表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间的连通情况，使用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tracert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8DC6F5-02ED-4A87-B1D2-09ED524BC9FE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实验报告结果提交</a:t>
            </a:r>
            <a:endParaRPr lang="en-US" altLang="zh-CN" sz="2400" b="1" dirty="0">
              <a:solidFill>
                <a:srgbClr val="064899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F78D9E6-EB06-765D-89FC-3BBCBBAD5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888" y="1009634"/>
            <a:ext cx="2208186" cy="526481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BD2F744-4E14-D65D-4C97-A7B027E979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7044" y="2825570"/>
            <a:ext cx="3880049" cy="353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242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E2B4544-5B7A-409D-AD3E-64E3EE8D8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3" y="4289"/>
            <a:ext cx="1568447" cy="633722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7CA89B4-DD3E-43BC-9FEB-B7C44DC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CFBE-E183-406C-A10F-E0642B08ACC5}" type="datetime1">
              <a:rPr lang="zh-CN" altLang="en-US" smtClean="0"/>
              <a:t>2022/12/3</a:t>
            </a:fld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D4192DF-1F4F-43FE-9CBC-6FFCBCE1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C28A-EF6B-4E9C-965D-1BF432563A9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1EA0F96-676A-4CF5-AF6D-B3EB4C06C4FC}"/>
              </a:ext>
            </a:extLst>
          </p:cNvPr>
          <p:cNvSpPr/>
          <p:nvPr/>
        </p:nvSpPr>
        <p:spPr>
          <a:xfrm>
            <a:off x="673522" y="1109064"/>
            <a:ext cx="7787061" cy="1430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PC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命名规则：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学号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- PC-X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为任意字符）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路由器命名规则：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学号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- R-X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为任意字符）</a:t>
            </a:r>
            <a:endParaRPr lang="en-US" altLang="zh-CN" sz="2000" dirty="0">
              <a:solidFill>
                <a:prstClr val="black">
                  <a:lumMod val="85000"/>
                  <a:lumOff val="15000"/>
                </a:prstClr>
              </a:solidFill>
              <a:latin typeface="等线" panose="02010600030101010101" pitchFamily="2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IP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等线" panose="02010600030101010101" pitchFamily="2" charset="-122"/>
              </a:rPr>
              <a:t>与示例拓扑图</a:t>
            </a:r>
            <a:r>
              <a:rPr lang="zh-CN" altLang="en-US" sz="2000" b="1" dirty="0">
                <a:solidFill>
                  <a:srgbClr val="FF0000"/>
                </a:solidFill>
                <a:latin typeface="等线" panose="02010600030101010101" pitchFamily="2" charset="-122"/>
              </a:rPr>
              <a:t>相同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D38D35-D9F6-46A8-9111-4C4B30337A96}"/>
              </a:ext>
            </a:extLst>
          </p:cNvPr>
          <p:cNvSpPr/>
          <p:nvPr/>
        </p:nvSpPr>
        <p:spPr>
          <a:xfrm>
            <a:off x="621795" y="583555"/>
            <a:ext cx="778706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64899"/>
                </a:solidFill>
                <a:latin typeface="+mn-ea"/>
                <a:ea typeface="+mn-ea"/>
              </a:rPr>
              <a:t>实验</a:t>
            </a:r>
            <a:r>
              <a:rPr lang="zh-CN" altLang="en-US" sz="2400" b="1" dirty="0">
                <a:solidFill>
                  <a:srgbClr val="064899"/>
                </a:solidFill>
                <a:latin typeface="+mn-ea"/>
              </a:rPr>
              <a:t>要求</a:t>
            </a:r>
            <a:endParaRPr lang="en-US" altLang="zh-CN" sz="2400" b="1" dirty="0">
              <a:solidFill>
                <a:srgbClr val="064899"/>
              </a:solidFill>
              <a:latin typeface="+mn-ea"/>
              <a:ea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7570FA8-9838-CA0E-8E7E-BE06E629E820}"/>
              </a:ext>
            </a:extLst>
          </p:cNvPr>
          <p:cNvSpPr txBox="1"/>
          <p:nvPr/>
        </p:nvSpPr>
        <p:spPr>
          <a:xfrm>
            <a:off x="4452084" y="5767600"/>
            <a:ext cx="43302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实验结果中需体现出个人学号</a:t>
            </a:r>
            <a:endParaRPr lang="zh-CN" altLang="en-US" sz="2400" b="1" dirty="0">
              <a:highlight>
                <a:srgbClr val="FFFF00"/>
              </a:highlight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1D59EF-D057-E8E4-9440-17F97D3DB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595" y="2697605"/>
            <a:ext cx="4135193" cy="28812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60F2772-0BE0-33AD-5812-30ED9098DF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681" y="2697605"/>
            <a:ext cx="3848298" cy="19876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52910D7-BB5F-0F66-F1D3-DB64B74699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1978" y="4757192"/>
            <a:ext cx="3003704" cy="123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53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5149</TotalTime>
  <Words>580</Words>
  <Application>Microsoft Office PowerPoint</Application>
  <PresentationFormat>全屏显示(4:3)</PresentationFormat>
  <Paragraphs>140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微软雅黑</vt:lpstr>
      <vt:lpstr>Arial</vt:lpstr>
      <vt:lpstr>Calibri</vt:lpstr>
      <vt:lpstr>Calibri Light</vt:lpstr>
      <vt:lpstr>Times New Roman</vt:lpstr>
      <vt:lpstr>Wingdings</vt:lpstr>
      <vt:lpstr>Office 主题​​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雪贤 宋</dc:creator>
  <cp:lastModifiedBy>t x</cp:lastModifiedBy>
  <cp:revision>827</cp:revision>
  <dcterms:created xsi:type="dcterms:W3CDTF">2019-01-14T10:57:14Z</dcterms:created>
  <dcterms:modified xsi:type="dcterms:W3CDTF">2022-12-03T03:18:48Z</dcterms:modified>
</cp:coreProperties>
</file>