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8" r:id="rId3"/>
    <p:sldId id="277" r:id="rId4"/>
    <p:sldId id="278" r:id="rId5"/>
    <p:sldId id="268" r:id="rId6"/>
    <p:sldId id="276" r:id="rId7"/>
    <p:sldId id="275" r:id="rId8"/>
    <p:sldId id="260" r:id="rId9"/>
    <p:sldId id="279" r:id="rId10"/>
    <p:sldId id="280" r:id="rId11"/>
    <p:sldId id="259" r:id="rId12"/>
    <p:sldId id="261" r:id="rId13"/>
    <p:sldId id="262" r:id="rId14"/>
    <p:sldId id="274" r:id="rId15"/>
    <p:sldId id="263" r:id="rId16"/>
    <p:sldId id="283" r:id="rId17"/>
    <p:sldId id="264" r:id="rId18"/>
    <p:sldId id="265" r:id="rId19"/>
    <p:sldId id="269" r:id="rId20"/>
    <p:sldId id="270" r:id="rId21"/>
    <p:sldId id="271" r:id="rId22"/>
    <p:sldId id="272" r:id="rId23"/>
    <p:sldId id="273" r:id="rId24"/>
    <p:sldId id="267"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31" autoAdjust="0"/>
  </p:normalViewPr>
  <p:slideViewPr>
    <p:cSldViewPr snapToGrid="0">
      <p:cViewPr varScale="1">
        <p:scale>
          <a:sx n="113" d="100"/>
          <a:sy n="113" d="100"/>
        </p:scale>
        <p:origin x="51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0E90D-05F8-430D-A49F-A47801945C7C}"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F4C5B-BF15-42B9-8731-57E99F0C1813}" type="slidenum">
              <a:rPr lang="zh-CN" altLang="en-US" smtClean="0"/>
              <a:t>‹#›</a:t>
            </a:fld>
            <a:endParaRPr lang="zh-CN" altLang="en-US"/>
          </a:p>
        </p:txBody>
      </p:sp>
    </p:spTree>
    <p:extLst>
      <p:ext uri="{BB962C8B-B14F-4D97-AF65-F5344CB8AC3E}">
        <p14:creationId xmlns:p14="http://schemas.microsoft.com/office/powerpoint/2010/main" val="28654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OSI</a:t>
            </a:r>
            <a:r>
              <a:rPr lang="zh-CN" altLang="en-US" dirty="0"/>
              <a:t>模型：应用层上将信息准备好，然后表示层将具体的信息准备好，会话层会与</a:t>
            </a:r>
            <a:r>
              <a:rPr lang="en-US" altLang="zh-CN" dirty="0"/>
              <a:t>B</a:t>
            </a:r>
            <a:r>
              <a:rPr lang="zh-CN" altLang="en-US" dirty="0"/>
              <a:t>建立连接</a:t>
            </a:r>
            <a:endParaRPr lang="en-US" altLang="zh-CN" dirty="0"/>
          </a:p>
          <a:p>
            <a:r>
              <a:rPr lang="zh-CN" altLang="zh-CN" dirty="0"/>
              <a:t>传输层就让</a:t>
            </a:r>
            <a:r>
              <a:rPr lang="en-US" altLang="zh-CN" dirty="0"/>
              <a:t>AB</a:t>
            </a:r>
            <a:r>
              <a:rPr lang="zh-CN" altLang="zh-CN" dirty="0"/>
              <a:t>两台主机建立逻辑上的连接</a:t>
            </a:r>
            <a:r>
              <a:rPr lang="zh-CN" altLang="en-US" dirty="0"/>
              <a:t>传输层将数据分段，并在所有数据段之前打上端口号</a:t>
            </a:r>
            <a:r>
              <a:rPr lang="zh-CN" altLang="zh-CN" dirty="0"/>
              <a:t>的标签，网络层进行路由寻址，就是找到去往</a:t>
            </a:r>
            <a:r>
              <a:rPr lang="en-US" altLang="zh-CN" dirty="0"/>
              <a:t>B</a:t>
            </a:r>
            <a:r>
              <a:rPr lang="zh-CN" altLang="zh-CN" dirty="0"/>
              <a:t>的路，然后在数据段前面加上目的</a:t>
            </a:r>
            <a:r>
              <a:rPr lang="en-US" altLang="zh-CN" dirty="0"/>
              <a:t>IP</a:t>
            </a:r>
            <a:r>
              <a:rPr lang="zh-CN" altLang="zh-CN" dirty="0"/>
              <a:t>变成数据包送到数据链路层，数据链路层在数据包前面加上下一个路由的</a:t>
            </a:r>
            <a:r>
              <a:rPr lang="en-US" altLang="zh-CN" dirty="0"/>
              <a:t>MAC</a:t>
            </a:r>
            <a:r>
              <a:rPr lang="zh-CN" altLang="zh-CN" dirty="0"/>
              <a:t>地址（每经过一个路由变一次，直到</a:t>
            </a:r>
            <a:r>
              <a:rPr lang="en-US" altLang="zh-CN" dirty="0"/>
              <a:t>B</a:t>
            </a:r>
            <a:r>
              <a:rPr lang="zh-CN" altLang="zh-CN" dirty="0"/>
              <a:t>的</a:t>
            </a:r>
            <a:r>
              <a:rPr lang="en-US" altLang="zh-CN" dirty="0"/>
              <a:t>MAC</a:t>
            </a:r>
            <a:r>
              <a:rPr lang="zh-CN" altLang="zh-CN" dirty="0"/>
              <a:t>地址），然后将数据包转换为帧，最后到物理层，物理层将数据帧变成</a:t>
            </a:r>
            <a:r>
              <a:rPr lang="en-US" altLang="zh-CN" dirty="0"/>
              <a:t>010101</a:t>
            </a:r>
            <a:r>
              <a:rPr lang="zh-CN" altLang="zh-CN" dirty="0"/>
              <a:t>的比特流，发送出去，以上就是封装的过程</a:t>
            </a:r>
            <a:r>
              <a:rPr lang="zh-CN" altLang="en-US" dirty="0"/>
              <a:t>。到达</a:t>
            </a:r>
            <a:r>
              <a:rPr lang="en-US" altLang="zh-CN" dirty="0"/>
              <a:t>B</a:t>
            </a:r>
            <a:r>
              <a:rPr lang="zh-CN" altLang="en-US" dirty="0"/>
              <a:t>之后，才一层一层的去掉协议头。</a:t>
            </a:r>
          </a:p>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5</a:t>
            </a:fld>
            <a:endParaRPr lang="zh-CN" altLang="en-US"/>
          </a:p>
        </p:txBody>
      </p:sp>
    </p:spTree>
    <p:extLst>
      <p:ext uri="{BB962C8B-B14F-4D97-AF65-F5344CB8AC3E}">
        <p14:creationId xmlns:p14="http://schemas.microsoft.com/office/powerpoint/2010/main" val="42668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传输层数据中加入</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报头后得到</a:t>
            </a:r>
            <a:r>
              <a:rPr lang="en-US" altLang="zh-CN" sz="1200" b="0" i="0" kern="1200" dirty="0">
                <a:solidFill>
                  <a:schemeClr val="tx1"/>
                </a:solidFill>
                <a:effectLst/>
                <a:latin typeface="+mn-lt"/>
                <a:ea typeface="+mn-ea"/>
                <a:cs typeface="+mn-cs"/>
              </a:rPr>
              <a:t>PDU</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segment</a:t>
            </a:r>
            <a:r>
              <a:rPr lang="zh-CN" altLang="en-US" sz="1200" b="0" i="0" kern="1200" dirty="0">
                <a:solidFill>
                  <a:schemeClr val="tx1"/>
                </a:solidFill>
                <a:effectLst/>
                <a:latin typeface="+mn-lt"/>
                <a:ea typeface="+mn-ea"/>
                <a:cs typeface="+mn-cs"/>
              </a:rPr>
              <a:t>（数据段）；</a:t>
            </a:r>
            <a:br>
              <a:rPr lang="zh-CN" altLang="en-US" dirty="0"/>
            </a:br>
            <a:r>
              <a:rPr lang="en-US" altLang="zh-CN" sz="1200" b="0" i="0"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数据段被传递给网络层，网络层添加</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报头得到的</a:t>
            </a:r>
            <a:r>
              <a:rPr lang="en-US" altLang="zh-CN" sz="1200" b="0" i="0" kern="1200" dirty="0">
                <a:solidFill>
                  <a:schemeClr val="tx1"/>
                </a:solidFill>
                <a:effectLst/>
                <a:latin typeface="+mn-lt"/>
                <a:ea typeface="+mn-ea"/>
                <a:cs typeface="+mn-cs"/>
              </a:rPr>
              <a:t>PDU</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packet</a:t>
            </a:r>
            <a:r>
              <a:rPr lang="zh-CN" altLang="en-US" sz="1200" b="0" i="0" kern="1200" dirty="0">
                <a:solidFill>
                  <a:schemeClr val="tx1"/>
                </a:solidFill>
                <a:effectLst/>
                <a:latin typeface="+mn-lt"/>
                <a:ea typeface="+mn-ea"/>
                <a:cs typeface="+mn-cs"/>
              </a:rPr>
              <a:t>（数据包）；</a:t>
            </a:r>
            <a:br>
              <a:rPr lang="zh-CN" altLang="en-US" dirty="0"/>
            </a:b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数据包被传递到数据链路层，封装数据链路层报头得到的</a:t>
            </a:r>
            <a:r>
              <a:rPr lang="en-US" altLang="zh-CN" sz="1200" b="0" i="0" kern="1200" dirty="0">
                <a:solidFill>
                  <a:schemeClr val="tx1"/>
                </a:solidFill>
                <a:effectLst/>
                <a:latin typeface="+mn-lt"/>
                <a:ea typeface="+mn-ea"/>
                <a:cs typeface="+mn-cs"/>
              </a:rPr>
              <a:t>PDU</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（数据帧）；</a:t>
            </a:r>
            <a:br>
              <a:rPr lang="zh-CN" altLang="en-US" dirty="0"/>
            </a:br>
            <a:r>
              <a:rPr lang="en-US" altLang="zh-CN" sz="1200" b="0" i="0"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帧被转换为比特，通过网络介质传输。</a:t>
            </a:r>
            <a:endParaRPr lang="en-US" altLang="zh-CN" dirty="0"/>
          </a:p>
          <a:p>
            <a:r>
              <a:rPr lang="zh-CN" altLang="zh-CN" dirty="0"/>
              <a:t>传输层就让</a:t>
            </a:r>
            <a:r>
              <a:rPr lang="en-US" altLang="zh-CN" dirty="0"/>
              <a:t>AB</a:t>
            </a:r>
            <a:r>
              <a:rPr lang="zh-CN" altLang="zh-CN" dirty="0"/>
              <a:t>两台主机建立逻辑上的连接</a:t>
            </a:r>
            <a:r>
              <a:rPr lang="zh-CN" altLang="en-US" dirty="0"/>
              <a:t>传输层将数据分段，并在所有数据段之前打上端口号</a:t>
            </a:r>
            <a:r>
              <a:rPr lang="zh-CN" altLang="zh-CN" dirty="0"/>
              <a:t>的标签，网络层进行路由寻址，就是找到去往</a:t>
            </a:r>
            <a:r>
              <a:rPr lang="en-US" altLang="zh-CN" dirty="0"/>
              <a:t>B</a:t>
            </a:r>
            <a:r>
              <a:rPr lang="zh-CN" altLang="zh-CN" dirty="0"/>
              <a:t>的路，然后在数据段前面加上目的</a:t>
            </a:r>
            <a:r>
              <a:rPr lang="en-US" altLang="zh-CN" dirty="0"/>
              <a:t>IP</a:t>
            </a:r>
            <a:r>
              <a:rPr lang="zh-CN" altLang="zh-CN" dirty="0"/>
              <a:t>变成数据包送到数据链路层，数据链路层在数据包前面加上下一个路由的</a:t>
            </a:r>
            <a:r>
              <a:rPr lang="en-US" altLang="zh-CN" dirty="0"/>
              <a:t>MAC</a:t>
            </a:r>
            <a:r>
              <a:rPr lang="zh-CN" altLang="zh-CN" dirty="0"/>
              <a:t>地址（每经过一个路由变一次，直到</a:t>
            </a:r>
            <a:r>
              <a:rPr lang="en-US" altLang="zh-CN" dirty="0"/>
              <a:t>B</a:t>
            </a:r>
            <a:r>
              <a:rPr lang="zh-CN" altLang="zh-CN" dirty="0"/>
              <a:t>的</a:t>
            </a:r>
            <a:r>
              <a:rPr lang="en-US" altLang="zh-CN" dirty="0"/>
              <a:t>MAC</a:t>
            </a:r>
            <a:r>
              <a:rPr lang="zh-CN" altLang="zh-CN" dirty="0"/>
              <a:t>地址），然后将数据包转换为帧，最后到物理层，物理层将数据帧变成</a:t>
            </a:r>
            <a:r>
              <a:rPr lang="en-US" altLang="zh-CN" dirty="0"/>
              <a:t>010101</a:t>
            </a:r>
            <a:r>
              <a:rPr lang="zh-CN" altLang="zh-CN" dirty="0"/>
              <a:t>的比特流，发送出去，以上就是封装的过程</a:t>
            </a:r>
            <a:r>
              <a:rPr lang="zh-CN" altLang="en-US" dirty="0"/>
              <a:t>。到达</a:t>
            </a:r>
            <a:r>
              <a:rPr lang="en-US" altLang="zh-CN" dirty="0"/>
              <a:t>B</a:t>
            </a:r>
            <a:r>
              <a:rPr lang="zh-CN" altLang="en-US" dirty="0"/>
              <a:t>之后，才一层一层的去掉协议头。</a:t>
            </a:r>
          </a:p>
        </p:txBody>
      </p:sp>
      <p:sp>
        <p:nvSpPr>
          <p:cNvPr id="4" name="灯片编号占位符 3"/>
          <p:cNvSpPr>
            <a:spLocks noGrp="1"/>
          </p:cNvSpPr>
          <p:nvPr>
            <p:ph type="sldNum" sz="quarter" idx="10"/>
          </p:nvPr>
        </p:nvSpPr>
        <p:spPr/>
        <p:txBody>
          <a:bodyPr/>
          <a:lstStyle/>
          <a:p>
            <a:fld id="{D72F4C5B-BF15-42B9-8731-57E99F0C1813}" type="slidenum">
              <a:rPr lang="zh-CN" altLang="en-US" smtClean="0"/>
              <a:t>6</a:t>
            </a:fld>
            <a:endParaRPr lang="zh-CN" altLang="en-US"/>
          </a:p>
        </p:txBody>
      </p:sp>
    </p:spTree>
    <p:extLst>
      <p:ext uri="{BB962C8B-B14F-4D97-AF65-F5344CB8AC3E}">
        <p14:creationId xmlns:p14="http://schemas.microsoft.com/office/powerpoint/2010/main" val="155558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8</a:t>
            </a:fld>
            <a:endParaRPr lang="zh-CN" altLang="en-US"/>
          </a:p>
        </p:txBody>
      </p:sp>
    </p:spTree>
    <p:extLst>
      <p:ext uri="{BB962C8B-B14F-4D97-AF65-F5344CB8AC3E}">
        <p14:creationId xmlns:p14="http://schemas.microsoft.com/office/powerpoint/2010/main" val="287945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13</a:t>
            </a:fld>
            <a:endParaRPr lang="zh-CN" altLang="en-US"/>
          </a:p>
        </p:txBody>
      </p:sp>
    </p:spTree>
    <p:extLst>
      <p:ext uri="{BB962C8B-B14F-4D97-AF65-F5344CB8AC3E}">
        <p14:creationId xmlns:p14="http://schemas.microsoft.com/office/powerpoint/2010/main" val="415453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14</a:t>
            </a:fld>
            <a:endParaRPr lang="zh-CN" altLang="en-US"/>
          </a:p>
        </p:txBody>
      </p:sp>
    </p:spTree>
    <p:extLst>
      <p:ext uri="{BB962C8B-B14F-4D97-AF65-F5344CB8AC3E}">
        <p14:creationId xmlns:p14="http://schemas.microsoft.com/office/powerpoint/2010/main" val="7445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15</a:t>
            </a:fld>
            <a:endParaRPr lang="zh-CN" altLang="en-US"/>
          </a:p>
        </p:txBody>
      </p:sp>
    </p:spTree>
    <p:extLst>
      <p:ext uri="{BB962C8B-B14F-4D97-AF65-F5344CB8AC3E}">
        <p14:creationId xmlns:p14="http://schemas.microsoft.com/office/powerpoint/2010/main" val="19252562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12/23/2021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16A73BC-5D11-4675-B334-102E1E8C9B50}"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12/23/2021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12/23/2021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样例讲解</a:t>
            </a:r>
          </a:p>
        </p:txBody>
      </p:sp>
      <p:sp>
        <p:nvSpPr>
          <p:cNvPr id="3" name="副标题 2"/>
          <p:cNvSpPr>
            <a:spLocks noGrp="1"/>
          </p:cNvSpPr>
          <p:nvPr>
            <p:ph type="subTitle" idx="1"/>
          </p:nvPr>
        </p:nvSpPr>
        <p:spPr>
          <a:xfrm>
            <a:off x="1069848" y="4389119"/>
            <a:ext cx="7891272" cy="1435483"/>
          </a:xfrm>
        </p:spPr>
        <p:txBody>
          <a:bodyPr>
            <a:normAutofit/>
          </a:bodyPr>
          <a:lstStyle/>
          <a:p>
            <a:r>
              <a:rPr lang="zh-CN" altLang="en-US" dirty="0"/>
              <a:t>助教：姜兴琼</a:t>
            </a:r>
            <a:endParaRPr lang="en-US" altLang="zh-CN" dirty="0"/>
          </a:p>
        </p:txBody>
      </p:sp>
    </p:spTree>
    <p:extLst>
      <p:ext uri="{BB962C8B-B14F-4D97-AF65-F5344CB8AC3E}">
        <p14:creationId xmlns:p14="http://schemas.microsoft.com/office/powerpoint/2010/main" val="142639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18864" y="94533"/>
            <a:ext cx="10058400" cy="693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lvl="0"/>
            <a:r>
              <a:rPr lang="en-US" altLang="zh-CN" sz="2400" dirty="0"/>
              <a:t>3</a:t>
            </a:r>
            <a:r>
              <a:rPr lang="zh-CN" altLang="en-US" sz="2400" dirty="0"/>
              <a:t>）基于端口的</a:t>
            </a:r>
            <a:r>
              <a:rPr lang="en-US" altLang="zh-CN" sz="2400" dirty="0"/>
              <a:t>VLAN</a:t>
            </a:r>
            <a:r>
              <a:rPr lang="zh-CN" altLang="en-US" sz="2400" dirty="0"/>
              <a:t>工作在哪个协议层次？</a:t>
            </a:r>
          </a:p>
        </p:txBody>
      </p:sp>
      <p:sp>
        <p:nvSpPr>
          <p:cNvPr id="5" name="TextBox 4"/>
          <p:cNvSpPr txBox="1"/>
          <p:nvPr/>
        </p:nvSpPr>
        <p:spPr>
          <a:xfrm>
            <a:off x="937844" y="1408352"/>
            <a:ext cx="2590799" cy="369332"/>
          </a:xfrm>
          <a:prstGeom prst="rect">
            <a:avLst/>
          </a:prstGeom>
          <a:noFill/>
          <a:ln>
            <a:solidFill>
              <a:srgbClr val="FF0000"/>
            </a:solidFill>
          </a:ln>
        </p:spPr>
        <p:txBody>
          <a:bodyPr wrap="square" rtlCol="0">
            <a:spAutoFit/>
          </a:bodyPr>
          <a:lstStyle/>
          <a:p>
            <a:r>
              <a:rPr lang="zh-CN" altLang="zh-CN" dirty="0"/>
              <a:t>工作在链路层。</a:t>
            </a:r>
            <a:endParaRPr lang="zh-CN" altLang="en-US" dirty="0"/>
          </a:p>
        </p:txBody>
      </p:sp>
      <p:sp>
        <p:nvSpPr>
          <p:cNvPr id="6" name="内容占位符 2"/>
          <p:cNvSpPr txBox="1">
            <a:spLocks/>
          </p:cNvSpPr>
          <p:nvPr/>
        </p:nvSpPr>
        <p:spPr>
          <a:xfrm>
            <a:off x="448524" y="663468"/>
            <a:ext cx="10058400" cy="74488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zh-CN" altLang="en-US" sz="1600" dirty="0"/>
              <a:t>解析：这种划分</a:t>
            </a:r>
            <a:r>
              <a:rPr lang="en-US" altLang="zh-CN" sz="1600" dirty="0"/>
              <a:t>VLAN</a:t>
            </a:r>
            <a:r>
              <a:rPr lang="zh-CN" altLang="en-US" sz="1600" dirty="0"/>
              <a:t>的方法是根据以太网交换机的交换端口来划分的，它是将</a:t>
            </a:r>
            <a:r>
              <a:rPr lang="en-US" altLang="zh-CN" sz="1600" dirty="0"/>
              <a:t>VLAN</a:t>
            </a:r>
            <a:r>
              <a:rPr lang="zh-CN" altLang="en-US" sz="1600" dirty="0"/>
              <a:t>交换机上的物理端口和</a:t>
            </a:r>
            <a:r>
              <a:rPr lang="en-US" altLang="zh-CN" sz="1600" dirty="0"/>
              <a:t>VLAN</a:t>
            </a:r>
            <a:r>
              <a:rPr lang="zh-CN" altLang="en-US" sz="1600" dirty="0"/>
              <a:t>交换机内部的</a:t>
            </a:r>
            <a:r>
              <a:rPr lang="en-US" altLang="zh-CN" sz="1600" dirty="0"/>
              <a:t>PVC</a:t>
            </a:r>
            <a:r>
              <a:rPr lang="zh-CN" altLang="en-US" sz="1600" dirty="0"/>
              <a:t>（永久虚电路）端口分成若干个组，每个组构成一个虚拟网，相当于一个独立的</a:t>
            </a:r>
            <a:r>
              <a:rPr lang="en-US" altLang="zh-CN" sz="1600" dirty="0"/>
              <a:t>VLAN</a:t>
            </a:r>
            <a:r>
              <a:rPr lang="zh-CN" altLang="en-US" sz="1600" dirty="0"/>
              <a:t>交换机。交换机工作在链路层。</a:t>
            </a:r>
            <a:endParaRPr lang="zh-CN" altLang="zh-CN" sz="1600" dirty="0"/>
          </a:p>
          <a:p>
            <a:endParaRPr lang="zh-CN" altLang="en-US" sz="1600" dirty="0"/>
          </a:p>
        </p:txBody>
      </p:sp>
      <p:sp>
        <p:nvSpPr>
          <p:cNvPr id="7" name="标题 1"/>
          <p:cNvSpPr txBox="1">
            <a:spLocks/>
          </p:cNvSpPr>
          <p:nvPr/>
        </p:nvSpPr>
        <p:spPr>
          <a:xfrm>
            <a:off x="548169" y="1882338"/>
            <a:ext cx="10058400" cy="6935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t>4</a:t>
            </a:r>
            <a:r>
              <a:rPr lang="zh-CN" altLang="en-US" sz="2400" dirty="0"/>
              <a:t>）</a:t>
            </a:r>
            <a:r>
              <a:rPr lang="zh-CN" altLang="zh-CN" sz="2400" dirty="0"/>
              <a:t>请结合网络层、链路层及</a:t>
            </a:r>
            <a:r>
              <a:rPr lang="en-US" altLang="zh-CN" sz="2400" dirty="0"/>
              <a:t>VLAN</a:t>
            </a:r>
            <a:r>
              <a:rPr lang="zh-CN" altLang="zh-CN" sz="2400" dirty="0"/>
              <a:t>的相关协议原理，说明上述验证方法是否恰当并说明理由。</a:t>
            </a:r>
          </a:p>
          <a:p>
            <a:pPr lvl="0"/>
            <a:endParaRPr lang="zh-CN" altLang="en-US" sz="2400" dirty="0"/>
          </a:p>
        </p:txBody>
      </p:sp>
      <p:sp>
        <p:nvSpPr>
          <p:cNvPr id="9" name="内容占位符 2"/>
          <p:cNvSpPr txBox="1">
            <a:spLocks/>
          </p:cNvSpPr>
          <p:nvPr/>
        </p:nvSpPr>
        <p:spPr>
          <a:xfrm>
            <a:off x="741601" y="2716555"/>
            <a:ext cx="10058400" cy="157409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182880" lvl="1">
              <a:spcBef>
                <a:spcPts val="1200"/>
              </a:spcBef>
              <a:spcAft>
                <a:spcPts val="0"/>
              </a:spcAft>
            </a:pPr>
            <a:r>
              <a:rPr lang="zh-CN" altLang="en-US" sz="1600" dirty="0"/>
              <a:t>解析：</a:t>
            </a:r>
            <a:r>
              <a:rPr lang="en-US" altLang="zh-CN" sz="1600" dirty="0"/>
              <a:t>Ping </a:t>
            </a:r>
            <a:r>
              <a:rPr lang="zh-CN" altLang="zh-CN" sz="1600" dirty="0"/>
              <a:t>基于网络层</a:t>
            </a:r>
            <a:r>
              <a:rPr lang="en-US" altLang="zh-CN" sz="1600" dirty="0"/>
              <a:t>ICMP</a:t>
            </a:r>
            <a:r>
              <a:rPr lang="zh-CN" altLang="zh-CN" sz="1600" dirty="0"/>
              <a:t>协议。</a:t>
            </a:r>
            <a:r>
              <a:rPr lang="zh-CN" altLang="en-US" sz="1600" dirty="0"/>
              <a:t>在网络中经常会使用到</a:t>
            </a:r>
            <a:r>
              <a:rPr lang="en-US" altLang="zh-CN" sz="1600" dirty="0"/>
              <a:t>ICMP</a:t>
            </a:r>
            <a:r>
              <a:rPr lang="zh-CN" altLang="en-US" sz="1600" dirty="0"/>
              <a:t>协议。</a:t>
            </a:r>
            <a:r>
              <a:rPr lang="en-US" altLang="zh-CN" sz="1600" dirty="0"/>
              <a:t>ping</a:t>
            </a:r>
            <a:r>
              <a:rPr lang="zh-CN" altLang="en-US" sz="1600" dirty="0"/>
              <a:t>的过程实际上就是</a:t>
            </a:r>
            <a:r>
              <a:rPr lang="en-US" altLang="zh-CN" sz="1600" dirty="0"/>
              <a:t>ICMP</a:t>
            </a:r>
            <a:r>
              <a:rPr lang="zh-CN" altLang="en-US" sz="1600" dirty="0"/>
              <a:t>协议工作的过程。</a:t>
            </a:r>
            <a:r>
              <a:rPr lang="en-US" altLang="zh-CN" sz="1600" dirty="0"/>
              <a:t>ICMP</a:t>
            </a:r>
            <a:r>
              <a:rPr lang="zh-CN" altLang="en-US" sz="1600" dirty="0"/>
              <a:t>协议是</a:t>
            </a:r>
            <a:r>
              <a:rPr lang="en-US" altLang="zh-CN" sz="1600" dirty="0"/>
              <a:t>IP</a:t>
            </a:r>
            <a:r>
              <a:rPr lang="zh-CN" altLang="en-US" sz="1600" dirty="0"/>
              <a:t>层的一个协议，但是由于差错报告在发送给报文源发方时可能也要经过若干子网，因此牵涉到路由选择等问题，所以</a:t>
            </a:r>
            <a:r>
              <a:rPr lang="en-US" altLang="zh-CN" sz="1600" dirty="0"/>
              <a:t>ICMP</a:t>
            </a:r>
            <a:r>
              <a:rPr lang="zh-CN" altLang="en-US" sz="1600" dirty="0"/>
              <a:t>报文需通过</a:t>
            </a:r>
            <a:r>
              <a:rPr lang="en-US" altLang="zh-CN" sz="1600" dirty="0"/>
              <a:t>IP</a:t>
            </a:r>
            <a:r>
              <a:rPr lang="zh-CN" altLang="en-US" sz="1600" dirty="0"/>
              <a:t>协议来发送。</a:t>
            </a:r>
            <a:r>
              <a:rPr lang="en-US" altLang="zh-CN" sz="1600" dirty="0"/>
              <a:t>ICMP</a:t>
            </a:r>
            <a:r>
              <a:rPr lang="zh-CN" altLang="en-US" sz="1600" dirty="0"/>
              <a:t>数据报的数据发送前需要两级封装：首先添加</a:t>
            </a:r>
            <a:r>
              <a:rPr lang="en-US" altLang="zh-CN" sz="1600" dirty="0"/>
              <a:t>ICMP</a:t>
            </a:r>
            <a:r>
              <a:rPr lang="zh-CN" altLang="en-US" sz="1600" dirty="0"/>
              <a:t>报头形成</a:t>
            </a:r>
            <a:r>
              <a:rPr lang="en-US" altLang="zh-CN" sz="1600" dirty="0"/>
              <a:t>ICMP</a:t>
            </a:r>
            <a:r>
              <a:rPr lang="zh-CN" altLang="en-US" sz="1600" dirty="0"/>
              <a:t>报文，再添加</a:t>
            </a:r>
            <a:r>
              <a:rPr lang="en-US" altLang="zh-CN" sz="1600" dirty="0"/>
              <a:t>IP</a:t>
            </a:r>
            <a:r>
              <a:rPr lang="zh-CN" altLang="en-US" sz="1600" dirty="0"/>
              <a:t>报头形成</a:t>
            </a:r>
            <a:r>
              <a:rPr lang="en-US" altLang="zh-CN" sz="1600" dirty="0"/>
              <a:t>IP</a:t>
            </a:r>
            <a:r>
              <a:rPr lang="zh-CN" altLang="en-US" sz="1600" dirty="0"/>
              <a:t>数据报。发给链路层，运行</a:t>
            </a:r>
            <a:r>
              <a:rPr lang="en-US" altLang="zh-CN" sz="1600" dirty="0"/>
              <a:t>ARP</a:t>
            </a:r>
            <a:r>
              <a:rPr lang="zh-CN" altLang="zh-CN" sz="1600" dirty="0"/>
              <a:t>地址解析协议</a:t>
            </a:r>
            <a:r>
              <a:rPr lang="zh-CN" altLang="en-US" sz="1600" dirty="0"/>
              <a:t>，</a:t>
            </a:r>
            <a:r>
              <a:rPr lang="zh-CN" altLang="zh-CN" sz="1600" dirty="0"/>
              <a:t>解析目标地址的物理地址</a:t>
            </a:r>
            <a:r>
              <a:rPr lang="zh-CN" altLang="en-US" sz="1600" dirty="0"/>
              <a:t>，但是</a:t>
            </a:r>
            <a:r>
              <a:rPr lang="en-US" altLang="zh-CN" sz="1600" dirty="0"/>
              <a:t>ARP</a:t>
            </a:r>
            <a:r>
              <a:rPr lang="zh-CN" altLang="en-US" sz="1600" dirty="0"/>
              <a:t>协议只使用于局域网中。即同一个局域网上的主机或路由器的</a:t>
            </a:r>
            <a:r>
              <a:rPr lang="en-US" altLang="zh-CN" sz="1600" dirty="0"/>
              <a:t>IP</a:t>
            </a:r>
            <a:r>
              <a:rPr lang="zh-CN" altLang="en-US" sz="1600" dirty="0"/>
              <a:t>地址和硬件地址的映射问题。位于不同的局域网中，</a:t>
            </a:r>
            <a:r>
              <a:rPr lang="en-US" altLang="zh-CN" dirty="0"/>
              <a:t>ARP</a:t>
            </a:r>
            <a:r>
              <a:rPr lang="zh-CN" altLang="zh-CN" dirty="0"/>
              <a:t>协议无法取得物理地址，从而无法执行</a:t>
            </a:r>
            <a:r>
              <a:rPr lang="en-US" altLang="zh-CN" dirty="0"/>
              <a:t>IP</a:t>
            </a:r>
            <a:r>
              <a:rPr lang="zh-CN" altLang="zh-CN" dirty="0"/>
              <a:t>报文向下传递</a:t>
            </a:r>
            <a:endParaRPr lang="zh-CN" altLang="zh-CN" sz="1400" dirty="0"/>
          </a:p>
          <a:p>
            <a:endParaRPr lang="zh-CN" altLang="en-US" sz="1600" dirty="0"/>
          </a:p>
        </p:txBody>
      </p:sp>
      <p:sp>
        <p:nvSpPr>
          <p:cNvPr id="10" name="TextBox 9"/>
          <p:cNvSpPr txBox="1"/>
          <p:nvPr/>
        </p:nvSpPr>
        <p:spPr>
          <a:xfrm>
            <a:off x="997879" y="4541232"/>
            <a:ext cx="9158979" cy="2446824"/>
          </a:xfrm>
          <a:prstGeom prst="rect">
            <a:avLst/>
          </a:prstGeom>
          <a:noFill/>
          <a:ln>
            <a:solidFill>
              <a:srgbClr val="FF0000"/>
            </a:solidFill>
          </a:ln>
        </p:spPr>
        <p:txBody>
          <a:bodyPr wrap="square" rtlCol="0">
            <a:spAutoFit/>
          </a:bodyPr>
          <a:lstStyle/>
          <a:p>
            <a:pPr lvl="1">
              <a:lnSpc>
                <a:spcPct val="150000"/>
              </a:lnSpc>
            </a:pPr>
            <a:r>
              <a:rPr lang="en-US" altLang="zh-CN" dirty="0"/>
              <a:t>1</a:t>
            </a:r>
            <a:r>
              <a:rPr lang="zh-CN" altLang="en-US" dirty="0"/>
              <a:t>）</a:t>
            </a:r>
            <a:r>
              <a:rPr lang="en-US" altLang="zh-CN" dirty="0"/>
              <a:t>Ping </a:t>
            </a:r>
            <a:r>
              <a:rPr lang="zh-CN" altLang="zh-CN" dirty="0"/>
              <a:t>通过</a:t>
            </a:r>
            <a:r>
              <a:rPr lang="en-US" altLang="zh-CN" dirty="0"/>
              <a:t>ICMP</a:t>
            </a:r>
            <a:r>
              <a:rPr lang="zh-CN" altLang="zh-CN" dirty="0"/>
              <a:t>发送报文；</a:t>
            </a:r>
            <a:r>
              <a:rPr lang="en-US" altLang="zh-CN" dirty="0"/>
              <a:t>ICMP</a:t>
            </a:r>
            <a:r>
              <a:rPr lang="zh-CN" altLang="zh-CN" dirty="0"/>
              <a:t>封装在</a:t>
            </a:r>
            <a:r>
              <a:rPr lang="en-US" altLang="zh-CN" dirty="0"/>
              <a:t>IP</a:t>
            </a:r>
            <a:r>
              <a:rPr lang="zh-CN" altLang="zh-CN" dirty="0"/>
              <a:t>报文中向下传递；</a:t>
            </a:r>
            <a:endParaRPr lang="zh-CN" altLang="zh-CN" sz="1400" dirty="0"/>
          </a:p>
          <a:p>
            <a:pPr lvl="1">
              <a:lnSpc>
                <a:spcPct val="150000"/>
              </a:lnSpc>
            </a:pPr>
            <a:r>
              <a:rPr lang="en-US" altLang="zh-CN" dirty="0"/>
              <a:t>2</a:t>
            </a:r>
            <a:r>
              <a:rPr lang="zh-CN" altLang="en-US" dirty="0"/>
              <a:t>）</a:t>
            </a:r>
            <a:r>
              <a:rPr lang="en-US" altLang="zh-CN" dirty="0"/>
              <a:t>IP</a:t>
            </a:r>
            <a:r>
              <a:rPr lang="zh-CN" altLang="zh-CN" dirty="0"/>
              <a:t>向下传递的时候需要执行</a:t>
            </a:r>
            <a:r>
              <a:rPr lang="en-US" altLang="zh-CN" dirty="0"/>
              <a:t>ARP</a:t>
            </a:r>
            <a:r>
              <a:rPr lang="zh-CN" altLang="zh-CN" dirty="0"/>
              <a:t>地址解析协议，解析目标地址的物理地址；</a:t>
            </a:r>
            <a:endParaRPr lang="zh-CN" altLang="zh-CN" sz="1400" dirty="0"/>
          </a:p>
          <a:p>
            <a:pPr lvl="1">
              <a:lnSpc>
                <a:spcPct val="150000"/>
              </a:lnSpc>
            </a:pPr>
            <a:r>
              <a:rPr lang="en-US" altLang="zh-CN" dirty="0"/>
              <a:t>3</a:t>
            </a:r>
            <a:r>
              <a:rPr lang="zh-CN" altLang="en-US" dirty="0"/>
              <a:t>）</a:t>
            </a:r>
            <a:r>
              <a:rPr lang="en-US" altLang="zh-CN" dirty="0"/>
              <a:t>ARP</a:t>
            </a:r>
            <a:r>
              <a:rPr lang="zh-CN" altLang="zh-CN" dirty="0"/>
              <a:t>报文需以链路层广播报文的方式发出请求；</a:t>
            </a:r>
            <a:r>
              <a:rPr lang="en-US" altLang="zh-CN" dirty="0"/>
              <a:t>VLAN1</a:t>
            </a:r>
            <a:r>
              <a:rPr lang="zh-CN" altLang="zh-CN" dirty="0"/>
              <a:t>主机广播报文不能到达</a:t>
            </a:r>
            <a:r>
              <a:rPr lang="en-US" altLang="zh-CN" dirty="0"/>
              <a:t>VLAN2</a:t>
            </a:r>
            <a:r>
              <a:rPr lang="zh-CN" altLang="zh-CN" dirty="0"/>
              <a:t>，从而无法取得</a:t>
            </a:r>
            <a:r>
              <a:rPr lang="en-US" altLang="zh-CN" dirty="0"/>
              <a:t>VLAN2</a:t>
            </a:r>
            <a:r>
              <a:rPr lang="zh-CN" altLang="zh-CN" dirty="0"/>
              <a:t>中主机的物理地址；</a:t>
            </a:r>
            <a:endParaRPr lang="zh-CN" altLang="zh-CN" sz="1400" dirty="0"/>
          </a:p>
          <a:p>
            <a:pPr lvl="1">
              <a:lnSpc>
                <a:spcPct val="150000"/>
              </a:lnSpc>
            </a:pPr>
            <a:r>
              <a:rPr lang="en-US" altLang="zh-CN" dirty="0"/>
              <a:t>4</a:t>
            </a:r>
            <a:r>
              <a:rPr lang="zh-CN" altLang="en-US" dirty="0"/>
              <a:t>）</a:t>
            </a:r>
            <a:r>
              <a:rPr lang="en-US" altLang="zh-CN" dirty="0"/>
              <a:t>ARP</a:t>
            </a:r>
            <a:r>
              <a:rPr lang="zh-CN" altLang="zh-CN" dirty="0"/>
              <a:t>协议无法取得物理地址，从而无法执行</a:t>
            </a:r>
            <a:r>
              <a:rPr lang="en-US" altLang="zh-CN" dirty="0"/>
              <a:t>IP</a:t>
            </a:r>
            <a:r>
              <a:rPr lang="zh-CN" altLang="zh-CN" dirty="0"/>
              <a:t>报文向下传递</a:t>
            </a:r>
            <a:endParaRPr lang="zh-CN" altLang="zh-CN" sz="1400" dirty="0"/>
          </a:p>
          <a:p>
            <a:r>
              <a:rPr lang="en-US" altLang="zh-CN" dirty="0"/>
              <a:t>       </a:t>
            </a:r>
            <a:r>
              <a:rPr lang="zh-CN" altLang="en-US" dirty="0"/>
              <a:t>即验证方法恰当。</a:t>
            </a:r>
          </a:p>
        </p:txBody>
      </p:sp>
    </p:spTree>
    <p:extLst>
      <p:ext uri="{BB962C8B-B14F-4D97-AF65-F5344CB8AC3E}">
        <p14:creationId xmlns:p14="http://schemas.microsoft.com/office/powerpoint/2010/main" val="303677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rmAutofit fontScale="90000"/>
          </a:bodyPr>
          <a:lstStyle/>
          <a:p>
            <a:pPr lvl="0"/>
            <a:r>
              <a:rPr lang="zh-CN" altLang="zh-CN" sz="2700" dirty="0"/>
              <a:t>某公司网络拓扑图如下图所示，路由器</a:t>
            </a:r>
            <a:r>
              <a:rPr lang="en-US" altLang="zh-CN" sz="2700" dirty="0"/>
              <a:t>R1</a:t>
            </a:r>
            <a:r>
              <a:rPr lang="zh-CN" altLang="zh-CN" sz="2700" dirty="0"/>
              <a:t>通过接口</a:t>
            </a:r>
            <a:r>
              <a:rPr lang="en-US" altLang="zh-CN" sz="2700" dirty="0"/>
              <a:t>E1</a:t>
            </a:r>
            <a:r>
              <a:rPr lang="zh-CN" altLang="zh-CN" sz="2700" dirty="0"/>
              <a:t>、</a:t>
            </a:r>
            <a:r>
              <a:rPr lang="en-US" altLang="zh-CN" sz="2700" dirty="0"/>
              <a:t>E2</a:t>
            </a:r>
            <a:r>
              <a:rPr lang="zh-CN" altLang="zh-CN" sz="2700" dirty="0"/>
              <a:t>、</a:t>
            </a:r>
            <a:r>
              <a:rPr lang="en-US" altLang="zh-CN" sz="2700" dirty="0"/>
              <a:t>E3</a:t>
            </a:r>
            <a:r>
              <a:rPr lang="zh-CN" altLang="zh-CN" sz="2700" dirty="0"/>
              <a:t>分别连接</a:t>
            </a:r>
            <a:r>
              <a:rPr lang="en-US" altLang="zh-CN" sz="2700" dirty="0"/>
              <a:t>LAN1</a:t>
            </a:r>
            <a:r>
              <a:rPr lang="zh-CN" altLang="zh-CN" sz="2700" dirty="0"/>
              <a:t>、</a:t>
            </a:r>
            <a:r>
              <a:rPr lang="en-US" altLang="zh-CN" sz="2700" dirty="0"/>
              <a:t>LAN2</a:t>
            </a:r>
            <a:r>
              <a:rPr lang="zh-CN" altLang="zh-CN" sz="2700" dirty="0"/>
              <a:t>、</a:t>
            </a:r>
            <a:r>
              <a:rPr lang="en-US" altLang="zh-CN" sz="2700" dirty="0"/>
              <a:t>LAN3</a:t>
            </a:r>
            <a:r>
              <a:rPr lang="zh-CN" altLang="zh-CN" sz="2700" dirty="0"/>
              <a:t>，</a:t>
            </a:r>
            <a:r>
              <a:rPr lang="en-US" altLang="zh-CN" sz="2700" dirty="0"/>
              <a:t> </a:t>
            </a:r>
            <a:r>
              <a:rPr lang="zh-CN" altLang="zh-CN" sz="2700" dirty="0"/>
              <a:t>通过接口</a:t>
            </a:r>
            <a:r>
              <a:rPr lang="en-US" altLang="zh-CN" sz="2700" dirty="0"/>
              <a:t>L0</a:t>
            </a:r>
            <a:r>
              <a:rPr lang="zh-CN" altLang="zh-CN" sz="2700" dirty="0"/>
              <a:t>连接路由器</a:t>
            </a:r>
            <a:r>
              <a:rPr lang="en-US" altLang="zh-CN" sz="2700" dirty="0"/>
              <a:t>R2</a:t>
            </a:r>
            <a:r>
              <a:rPr lang="zh-CN" altLang="zh-CN" sz="2700" dirty="0"/>
              <a:t>，并通过路由器</a:t>
            </a:r>
            <a:r>
              <a:rPr lang="en-US" altLang="zh-CN" sz="2700" dirty="0"/>
              <a:t>R2</a:t>
            </a:r>
            <a:r>
              <a:rPr lang="zh-CN" altLang="zh-CN" sz="2700" dirty="0"/>
              <a:t>连接域名服务器与互联网接入路由器</a:t>
            </a:r>
            <a:r>
              <a:rPr lang="en-US" altLang="zh-CN" sz="2700" dirty="0"/>
              <a:t>R3</a:t>
            </a:r>
            <a:r>
              <a:rPr lang="zh-CN" altLang="zh-CN" sz="2700" dirty="0"/>
              <a:t>。其中各路由器接口地址如图所标记</a:t>
            </a:r>
            <a:r>
              <a:rPr lang="zh-CN" altLang="zh-CN" sz="3600" dirty="0"/>
              <a:t>。</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87431550"/>
              </p:ext>
            </p:extLst>
          </p:nvPr>
        </p:nvGraphicFramePr>
        <p:xfrm>
          <a:off x="491068" y="1473199"/>
          <a:ext cx="7061199" cy="3696200"/>
        </p:xfrm>
        <a:graphic>
          <a:graphicData uri="http://schemas.openxmlformats.org/presentationml/2006/ole">
            <mc:AlternateContent xmlns:mc="http://schemas.openxmlformats.org/markup-compatibility/2006">
              <mc:Choice xmlns:v="urn:schemas-microsoft-com:vml" Requires="v">
                <p:oleObj spid="_x0000_s4147" r:id="rId3" imgW="7001256" imgH="3664001" progId="Visio.Drawing.11">
                  <p:embed/>
                </p:oleObj>
              </mc:Choice>
              <mc:Fallback>
                <p:oleObj r:id="rId3" imgW="7001256" imgH="36640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68" y="1473199"/>
                        <a:ext cx="7061199" cy="3696200"/>
                      </a:xfrm>
                      <a:prstGeom prst="rect">
                        <a:avLst/>
                      </a:prstGeom>
                      <a:noFill/>
                    </p:spPr>
                  </p:pic>
                </p:oleObj>
              </mc:Fallback>
            </mc:AlternateContent>
          </a:graphicData>
        </a:graphic>
      </p:graphicFrame>
      <p:sp>
        <p:nvSpPr>
          <p:cNvPr id="8" name="TextBox 7"/>
          <p:cNvSpPr txBox="1"/>
          <p:nvPr/>
        </p:nvSpPr>
        <p:spPr>
          <a:xfrm>
            <a:off x="8043333" y="1761067"/>
            <a:ext cx="3860800" cy="1323439"/>
          </a:xfrm>
          <a:prstGeom prst="rect">
            <a:avLst/>
          </a:prstGeom>
          <a:noFill/>
        </p:spPr>
        <p:txBody>
          <a:bodyPr wrap="square" rtlCol="0">
            <a:spAutoFit/>
          </a:bodyPr>
          <a:lstStyle/>
          <a:p>
            <a:r>
              <a:rPr lang="en-US" altLang="zh-CN" sz="1600" dirty="0"/>
              <a:t>1</a:t>
            </a:r>
            <a:r>
              <a:rPr lang="zh-CN" altLang="en-US" sz="1600" dirty="0"/>
              <a:t>）</a:t>
            </a:r>
            <a:r>
              <a:rPr lang="zh-CN" altLang="zh-CN" sz="1600" dirty="0"/>
              <a:t>如果</a:t>
            </a:r>
            <a:r>
              <a:rPr lang="en-US" altLang="zh-CN" sz="1600" dirty="0"/>
              <a:t>LAN1</a:t>
            </a:r>
            <a:r>
              <a:rPr lang="zh-CN" altLang="zh-CN" sz="1600" dirty="0"/>
              <a:t>中需要</a:t>
            </a:r>
            <a:r>
              <a:rPr lang="en-US" altLang="zh-CN" sz="1600" dirty="0"/>
              <a:t>28</a:t>
            </a:r>
            <a:r>
              <a:rPr lang="zh-CN" altLang="zh-CN" sz="1600" dirty="0"/>
              <a:t>个</a:t>
            </a:r>
            <a:r>
              <a:rPr lang="en-US" altLang="zh-CN" sz="1600" dirty="0"/>
              <a:t>IP</a:t>
            </a:r>
            <a:r>
              <a:rPr lang="zh-CN" altLang="zh-CN" sz="1600" dirty="0"/>
              <a:t>地址，</a:t>
            </a:r>
            <a:r>
              <a:rPr lang="en-US" altLang="zh-CN" sz="1600" dirty="0"/>
              <a:t>LAN2</a:t>
            </a:r>
            <a:r>
              <a:rPr lang="zh-CN" altLang="zh-CN" sz="1600" dirty="0"/>
              <a:t>中需要</a:t>
            </a:r>
            <a:r>
              <a:rPr lang="en-US" altLang="zh-CN" sz="1600" dirty="0"/>
              <a:t> 120</a:t>
            </a:r>
            <a:r>
              <a:rPr lang="zh-CN" altLang="zh-CN" sz="1600" dirty="0"/>
              <a:t>个</a:t>
            </a:r>
            <a:r>
              <a:rPr lang="en-US" altLang="zh-CN" sz="1600" dirty="0"/>
              <a:t>IP</a:t>
            </a:r>
            <a:r>
              <a:rPr lang="zh-CN" altLang="zh-CN" sz="1600" dirty="0"/>
              <a:t>地址</a:t>
            </a:r>
            <a:r>
              <a:rPr lang="en-US" altLang="zh-CN" sz="1600" dirty="0"/>
              <a:t>,LAN3</a:t>
            </a:r>
            <a:r>
              <a:rPr lang="zh-CN" altLang="zh-CN" sz="1600" dirty="0"/>
              <a:t>中需要</a:t>
            </a:r>
            <a:r>
              <a:rPr lang="en-US" altLang="zh-CN" sz="1600" dirty="0"/>
              <a:t>60</a:t>
            </a:r>
            <a:r>
              <a:rPr lang="zh-CN" altLang="zh-CN" sz="1600" dirty="0"/>
              <a:t>个</a:t>
            </a:r>
            <a:r>
              <a:rPr lang="en-US" altLang="zh-CN" sz="1600" dirty="0"/>
              <a:t>IP</a:t>
            </a:r>
            <a:r>
              <a:rPr lang="zh-CN" altLang="zh-CN" sz="1600" dirty="0"/>
              <a:t>地址，请将网段</a:t>
            </a:r>
            <a:r>
              <a:rPr lang="en-US" altLang="zh-CN" sz="1600" dirty="0"/>
              <a:t>202.118.1.0/24</a:t>
            </a:r>
            <a:r>
              <a:rPr lang="zh-CN" altLang="zh-CN" sz="1600" dirty="0"/>
              <a:t>分配给</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并给出划分结果；</a:t>
            </a:r>
            <a:endParaRPr lang="zh-CN" altLang="en-US" sz="1600" dirty="0"/>
          </a:p>
        </p:txBody>
      </p:sp>
      <p:sp>
        <p:nvSpPr>
          <p:cNvPr id="9" name="TextBox 8"/>
          <p:cNvSpPr txBox="1"/>
          <p:nvPr/>
        </p:nvSpPr>
        <p:spPr>
          <a:xfrm>
            <a:off x="8043333" y="3183472"/>
            <a:ext cx="3860800" cy="830997"/>
          </a:xfrm>
          <a:prstGeom prst="rect">
            <a:avLst/>
          </a:prstGeom>
          <a:noFill/>
        </p:spPr>
        <p:txBody>
          <a:bodyPr wrap="square" rtlCol="0">
            <a:spAutoFit/>
          </a:bodyPr>
          <a:lstStyle/>
          <a:p>
            <a:r>
              <a:rPr lang="en-US" altLang="zh-CN" sz="1600" dirty="0"/>
              <a:t>2</a:t>
            </a:r>
            <a:r>
              <a:rPr lang="zh-CN" altLang="en-US" sz="1600" dirty="0"/>
              <a:t>）</a:t>
            </a:r>
            <a:r>
              <a:rPr lang="zh-CN" altLang="zh-CN" sz="1600" dirty="0"/>
              <a:t>请给出</a:t>
            </a:r>
            <a:r>
              <a:rPr lang="en-US" altLang="zh-CN" sz="1600" dirty="0"/>
              <a:t>R1 </a:t>
            </a:r>
            <a:r>
              <a:rPr lang="zh-CN" altLang="zh-CN" sz="1600" dirty="0"/>
              <a:t>的路由表，使其明确包括到</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、域名服务器的主机路由和互联网的路由；</a:t>
            </a:r>
            <a:endParaRPr lang="zh-CN" altLang="en-US" sz="1600" dirty="0"/>
          </a:p>
        </p:txBody>
      </p:sp>
      <p:graphicFrame>
        <p:nvGraphicFramePr>
          <p:cNvPr id="10" name="表格 9"/>
          <p:cNvGraphicFramePr>
            <a:graphicFrameLocks noGrp="1"/>
          </p:cNvGraphicFramePr>
          <p:nvPr>
            <p:extLst>
              <p:ext uri="{D42A27DB-BD31-4B8C-83A1-F6EECF244321}">
                <p14:modId xmlns:p14="http://schemas.microsoft.com/office/powerpoint/2010/main" val="2302649219"/>
              </p:ext>
            </p:extLst>
          </p:nvPr>
        </p:nvGraphicFramePr>
        <p:xfrm>
          <a:off x="7345889" y="4135552"/>
          <a:ext cx="4676775" cy="1325880"/>
        </p:xfrm>
        <a:graphic>
          <a:graphicData uri="http://schemas.openxmlformats.org/drawingml/2006/table">
            <a:tbl>
              <a:tblPr firstRow="1" firstCol="1" lastRow="1" lastCol="1" bandRow="1" bandCol="1">
                <a:tableStyleId>{2D5ABB26-0587-4C30-8999-92F81FD0307C}</a:tableStyleId>
              </a:tblPr>
              <a:tblGrid>
                <a:gridCol w="1260475">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tblGrid>
              <a:tr h="213360">
                <a:tc>
                  <a:txBody>
                    <a:bodyPr/>
                    <a:lstStyle/>
                    <a:p>
                      <a:pPr algn="ctr">
                        <a:spcAft>
                          <a:spcPts val="0"/>
                        </a:spcAft>
                      </a:pPr>
                      <a:r>
                        <a:rPr lang="zh-CN" sz="1200" kern="100" dirty="0">
                          <a:effectLst/>
                        </a:rPr>
                        <a:t>目的网络</a:t>
                      </a:r>
                      <a:r>
                        <a:rPr lang="en-US" sz="1200" kern="100" dirty="0">
                          <a:effectLst/>
                        </a:rPr>
                        <a:t>/IP</a:t>
                      </a:r>
                      <a:r>
                        <a:rPr lang="zh-CN" sz="1200" kern="100" dirty="0">
                          <a:effectLst/>
                        </a:rPr>
                        <a:t>地址</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子网掩码</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dirty="0">
                          <a:effectLst/>
                        </a:rPr>
                        <a:t>下一跳</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接口</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0"/>
          <p:cNvSpPr txBox="1"/>
          <p:nvPr/>
        </p:nvSpPr>
        <p:spPr>
          <a:xfrm>
            <a:off x="474133" y="5088929"/>
            <a:ext cx="5994400" cy="861774"/>
          </a:xfrm>
          <a:prstGeom prst="rect">
            <a:avLst/>
          </a:prstGeom>
          <a:noFill/>
        </p:spPr>
        <p:txBody>
          <a:bodyPr wrap="square" rtlCol="0">
            <a:spAutoFit/>
          </a:bodyPr>
          <a:lstStyle/>
          <a:p>
            <a:pPr lvl="0"/>
            <a:r>
              <a:rPr lang="en-US" altLang="zh-CN" sz="1600" dirty="0"/>
              <a:t>3</a:t>
            </a:r>
            <a:r>
              <a:rPr lang="zh-CN" altLang="en-US" sz="1600" dirty="0"/>
              <a:t>）</a:t>
            </a:r>
            <a:r>
              <a:rPr lang="zh-CN" altLang="zh-CN" sz="1600" dirty="0"/>
              <a:t>请采用路由聚合技术，给出</a:t>
            </a:r>
            <a:r>
              <a:rPr lang="en-US" altLang="zh-CN" sz="1600" dirty="0"/>
              <a:t>R2 </a:t>
            </a:r>
            <a:r>
              <a:rPr lang="zh-CN" altLang="zh-CN" sz="1600" dirty="0"/>
              <a:t>到</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的路由</a:t>
            </a:r>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3206981765"/>
              </p:ext>
            </p:extLst>
          </p:nvPr>
        </p:nvGraphicFramePr>
        <p:xfrm>
          <a:off x="915987" y="5687813"/>
          <a:ext cx="4676775" cy="525780"/>
        </p:xfrm>
        <a:graphic>
          <a:graphicData uri="http://schemas.openxmlformats.org/drawingml/2006/table">
            <a:tbl>
              <a:tblPr firstRow="1" firstCol="1" lastRow="1" lastCol="1" bandRow="1" bandCol="1">
                <a:tableStyleId>{2D5ABB26-0587-4C30-8999-92F81FD0307C}</a:tableStyleId>
              </a:tblPr>
              <a:tblGrid>
                <a:gridCol w="1260475">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tblGrid>
              <a:tr h="213360">
                <a:tc>
                  <a:txBody>
                    <a:bodyPr/>
                    <a:lstStyle/>
                    <a:p>
                      <a:pPr algn="ctr">
                        <a:spcAft>
                          <a:spcPts val="0"/>
                        </a:spcAft>
                      </a:pPr>
                      <a:r>
                        <a:rPr lang="zh-CN" sz="1200" kern="100">
                          <a:effectLst/>
                        </a:rPr>
                        <a:t>目的网络</a:t>
                      </a:r>
                      <a:r>
                        <a:rPr lang="en-US" sz="1200" kern="100">
                          <a:effectLst/>
                        </a:rPr>
                        <a:t>/IP</a:t>
                      </a:r>
                      <a:r>
                        <a:rPr lang="zh-CN" sz="1200" kern="100">
                          <a:effectLst/>
                        </a:rPr>
                        <a:t>地址</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子网掩码</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下一跳</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接口</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Box 12"/>
          <p:cNvSpPr txBox="1"/>
          <p:nvPr/>
        </p:nvSpPr>
        <p:spPr>
          <a:xfrm>
            <a:off x="6096000" y="5672667"/>
            <a:ext cx="5232400" cy="1200329"/>
          </a:xfrm>
          <a:prstGeom prst="rect">
            <a:avLst/>
          </a:prstGeom>
          <a:noFill/>
        </p:spPr>
        <p:txBody>
          <a:bodyPr wrap="square" rtlCol="0">
            <a:spAutoFit/>
          </a:bodyPr>
          <a:lstStyle/>
          <a:p>
            <a:pPr lvl="0"/>
            <a:r>
              <a:rPr lang="en-US" altLang="zh-CN" dirty="0"/>
              <a:t>4</a:t>
            </a:r>
            <a:r>
              <a:rPr lang="zh-CN" altLang="en-US" dirty="0"/>
              <a:t>）</a:t>
            </a:r>
            <a:r>
              <a:rPr lang="zh-CN" altLang="zh-CN" dirty="0"/>
              <a:t>如果</a:t>
            </a:r>
            <a:r>
              <a:rPr lang="en-US" altLang="zh-CN" dirty="0"/>
              <a:t>P1</a:t>
            </a:r>
            <a:r>
              <a:rPr lang="zh-CN" altLang="zh-CN" dirty="0"/>
              <a:t>要访问</a:t>
            </a:r>
            <a:r>
              <a:rPr lang="en-US" altLang="zh-CN" dirty="0"/>
              <a:t>DNS</a:t>
            </a:r>
            <a:r>
              <a:rPr lang="zh-CN" altLang="zh-CN" dirty="0"/>
              <a:t>服务器，请说明分别在哪些节点上请求了</a:t>
            </a:r>
            <a:r>
              <a:rPr lang="en-US" altLang="zh-CN" dirty="0"/>
              <a:t>ARP</a:t>
            </a:r>
            <a:r>
              <a:rPr lang="zh-CN" altLang="zh-CN" dirty="0"/>
              <a:t>解析协议，请求解析的目标</a:t>
            </a:r>
            <a:r>
              <a:rPr lang="en-US" altLang="zh-CN" dirty="0"/>
              <a:t>IP</a:t>
            </a:r>
            <a:r>
              <a:rPr lang="zh-CN" altLang="zh-CN" dirty="0"/>
              <a:t>地址分别是多少？</a:t>
            </a:r>
          </a:p>
          <a:p>
            <a:endParaRPr lang="zh-CN" altLang="en-US" dirty="0"/>
          </a:p>
        </p:txBody>
      </p:sp>
    </p:spTree>
    <p:extLst>
      <p:ext uri="{BB962C8B-B14F-4D97-AF65-F5344CB8AC3E}">
        <p14:creationId xmlns:p14="http://schemas.microsoft.com/office/powerpoint/2010/main" val="199041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rmAutofit/>
          </a:bodyPr>
          <a:lstStyle/>
          <a:p>
            <a:r>
              <a:rPr lang="en-US" altLang="zh-CN" sz="2000" dirty="0"/>
              <a:t>1</a:t>
            </a:r>
            <a:r>
              <a:rPr lang="zh-CN" altLang="en-US" sz="2000" dirty="0"/>
              <a:t>）</a:t>
            </a:r>
            <a:r>
              <a:rPr lang="zh-CN" altLang="zh-CN" sz="2000" dirty="0"/>
              <a:t>如果</a:t>
            </a:r>
            <a:r>
              <a:rPr lang="en-US" altLang="zh-CN" sz="2000" dirty="0"/>
              <a:t>LAN1</a:t>
            </a:r>
            <a:r>
              <a:rPr lang="zh-CN" altLang="zh-CN" sz="2000" dirty="0"/>
              <a:t>中需要</a:t>
            </a:r>
            <a:r>
              <a:rPr lang="en-US" altLang="zh-CN" sz="2000" dirty="0"/>
              <a:t>28</a:t>
            </a:r>
            <a:r>
              <a:rPr lang="zh-CN" altLang="zh-CN" sz="2000" dirty="0"/>
              <a:t>个</a:t>
            </a:r>
            <a:r>
              <a:rPr lang="en-US" altLang="zh-CN" sz="2000" dirty="0"/>
              <a:t>IP</a:t>
            </a:r>
            <a:r>
              <a:rPr lang="zh-CN" altLang="zh-CN" sz="2000" dirty="0"/>
              <a:t>地址，</a:t>
            </a:r>
            <a:r>
              <a:rPr lang="en-US" altLang="zh-CN" sz="2000" dirty="0"/>
              <a:t>LAN2</a:t>
            </a:r>
            <a:r>
              <a:rPr lang="zh-CN" altLang="zh-CN" sz="2000" dirty="0"/>
              <a:t>中需要</a:t>
            </a:r>
            <a:r>
              <a:rPr lang="en-US" altLang="zh-CN" sz="2000" dirty="0"/>
              <a:t> 120</a:t>
            </a:r>
            <a:r>
              <a:rPr lang="zh-CN" altLang="zh-CN" sz="2000" dirty="0"/>
              <a:t>个</a:t>
            </a:r>
            <a:r>
              <a:rPr lang="en-US" altLang="zh-CN" sz="2000" dirty="0"/>
              <a:t>IP</a:t>
            </a:r>
            <a:r>
              <a:rPr lang="zh-CN" altLang="zh-CN" sz="2000" dirty="0"/>
              <a:t>地址</a:t>
            </a:r>
            <a:r>
              <a:rPr lang="en-US" altLang="zh-CN" sz="2000" dirty="0"/>
              <a:t>,LAN3</a:t>
            </a:r>
            <a:r>
              <a:rPr lang="zh-CN" altLang="zh-CN" sz="2000" dirty="0"/>
              <a:t>中需要</a:t>
            </a:r>
            <a:r>
              <a:rPr lang="en-US" altLang="zh-CN" sz="2000" dirty="0"/>
              <a:t>60</a:t>
            </a:r>
            <a:r>
              <a:rPr lang="zh-CN" altLang="zh-CN" sz="2000" dirty="0"/>
              <a:t>个</a:t>
            </a:r>
            <a:r>
              <a:rPr lang="en-US" altLang="zh-CN" sz="2000" dirty="0"/>
              <a:t>IP</a:t>
            </a:r>
            <a:r>
              <a:rPr lang="zh-CN" altLang="zh-CN" sz="2000" dirty="0"/>
              <a:t>地址，请将网段</a:t>
            </a:r>
            <a:r>
              <a:rPr lang="en-US" altLang="zh-CN" sz="2000" dirty="0"/>
              <a:t>202.118.1.0/24</a:t>
            </a:r>
            <a:r>
              <a:rPr lang="zh-CN" altLang="zh-CN" sz="2000" dirty="0"/>
              <a:t>分配给</a:t>
            </a:r>
            <a:r>
              <a:rPr lang="en-US" altLang="zh-CN" sz="2000" dirty="0"/>
              <a:t>LAN1</a:t>
            </a:r>
            <a:r>
              <a:rPr lang="zh-CN" altLang="zh-CN" sz="2000" dirty="0"/>
              <a:t>、</a:t>
            </a:r>
            <a:r>
              <a:rPr lang="en-US" altLang="zh-CN" sz="2000" dirty="0"/>
              <a:t>LAN2</a:t>
            </a:r>
            <a:r>
              <a:rPr lang="zh-CN" altLang="zh-CN" sz="2000" dirty="0"/>
              <a:t>、</a:t>
            </a:r>
            <a:r>
              <a:rPr lang="en-US" altLang="zh-CN" sz="2000" dirty="0"/>
              <a:t>LAN3,</a:t>
            </a:r>
            <a:r>
              <a:rPr lang="zh-CN" altLang="zh-CN" sz="2000" dirty="0"/>
              <a:t>并给出划分结果；</a:t>
            </a:r>
            <a:endParaRPr lang="zh-CN" altLang="en-US" sz="2000" dirty="0"/>
          </a:p>
        </p:txBody>
      </p:sp>
      <p:sp>
        <p:nvSpPr>
          <p:cNvPr id="2" name="TextBox 1"/>
          <p:cNvSpPr txBox="1"/>
          <p:nvPr/>
        </p:nvSpPr>
        <p:spPr>
          <a:xfrm>
            <a:off x="0" y="1083734"/>
            <a:ext cx="6434667" cy="3816429"/>
          </a:xfrm>
          <a:prstGeom prst="rect">
            <a:avLst/>
          </a:prstGeom>
          <a:noFill/>
        </p:spPr>
        <p:txBody>
          <a:bodyPr wrap="square" rtlCol="0">
            <a:spAutoFit/>
          </a:bodyPr>
          <a:lstStyle/>
          <a:p>
            <a:r>
              <a:rPr lang="en-US" altLang="zh-CN" sz="1600" dirty="0"/>
              <a:t>1</a:t>
            </a:r>
            <a:r>
              <a:rPr lang="zh-CN" altLang="zh-CN" sz="1600" dirty="0"/>
              <a:t>、先为</a:t>
            </a:r>
            <a:r>
              <a:rPr lang="zh-CN" altLang="en-US" sz="1600" dirty="0"/>
              <a:t>地址</a:t>
            </a:r>
            <a:r>
              <a:rPr lang="zh-CN" altLang="zh-CN" sz="1600" dirty="0"/>
              <a:t>数量最多的</a:t>
            </a:r>
            <a:r>
              <a:rPr lang="en-US" altLang="zh-CN" sz="1600" dirty="0"/>
              <a:t>LAN</a:t>
            </a:r>
            <a:r>
              <a:rPr lang="zh-CN" altLang="zh-CN" sz="1600" dirty="0"/>
              <a:t>划分子网</a:t>
            </a:r>
          </a:p>
          <a:p>
            <a:r>
              <a:rPr lang="en-US" altLang="zh-CN" sz="1600" dirty="0"/>
              <a:t>   </a:t>
            </a:r>
            <a:r>
              <a:rPr lang="zh-CN" altLang="en-US" sz="1600" dirty="0"/>
              <a:t>需要</a:t>
            </a:r>
            <a:r>
              <a:rPr lang="en-US" altLang="zh-CN" sz="1600" dirty="0"/>
              <a:t>ip120</a:t>
            </a:r>
            <a:r>
              <a:rPr lang="zh-CN" altLang="en-US" sz="1600" dirty="0"/>
              <a:t>个，</a:t>
            </a:r>
            <a:r>
              <a:rPr lang="zh-CN" altLang="zh-CN" sz="1600" dirty="0"/>
              <a:t>主机需要</a:t>
            </a:r>
            <a:r>
              <a:rPr lang="en-US" altLang="zh-CN" sz="1600" dirty="0"/>
              <a:t>7</a:t>
            </a:r>
            <a:r>
              <a:rPr lang="zh-CN" altLang="zh-CN" sz="1600" dirty="0"/>
              <a:t>位，原主机为</a:t>
            </a:r>
            <a:r>
              <a:rPr lang="en-US" altLang="zh-CN" sz="1600" dirty="0"/>
              <a:t>8</a:t>
            </a:r>
            <a:r>
              <a:rPr lang="zh-CN" altLang="zh-CN" sz="1600" dirty="0"/>
              <a:t>位，能够扩展</a:t>
            </a:r>
            <a:r>
              <a:rPr lang="en-US" altLang="zh-CN" sz="1600" dirty="0"/>
              <a:t>1</a:t>
            </a:r>
            <a:r>
              <a:rPr lang="zh-CN" altLang="zh-CN" sz="1600" dirty="0"/>
              <a:t>位</a:t>
            </a:r>
          </a:p>
          <a:p>
            <a:r>
              <a:rPr lang="en-US" altLang="zh-CN" sz="1600" dirty="0"/>
              <a:t>   </a:t>
            </a:r>
            <a:r>
              <a:rPr lang="zh-CN" altLang="zh-CN" sz="1600" dirty="0"/>
              <a:t>子网</a:t>
            </a:r>
            <a:r>
              <a:rPr lang="en-US" altLang="zh-CN" sz="1600" dirty="0"/>
              <a:t>0</a:t>
            </a:r>
            <a:r>
              <a:rPr lang="zh-CN" altLang="zh-CN" sz="1600" dirty="0"/>
              <a:t>：</a:t>
            </a:r>
          </a:p>
          <a:p>
            <a:r>
              <a:rPr lang="en-US" altLang="zh-CN" sz="1600" dirty="0"/>
              <a:t>   202.118.1.0  0000000--1111111/25</a:t>
            </a:r>
            <a:endParaRPr lang="zh-CN" altLang="zh-CN" sz="1600" dirty="0"/>
          </a:p>
          <a:p>
            <a:r>
              <a:rPr lang="en-US" altLang="zh-CN" sz="1600" dirty="0"/>
              <a:t>   </a:t>
            </a:r>
            <a:r>
              <a:rPr lang="zh-CN" altLang="zh-CN" sz="1600" dirty="0"/>
              <a:t>网络地址：</a:t>
            </a:r>
            <a:r>
              <a:rPr lang="en-US" altLang="zh-CN" sz="1600" dirty="0"/>
              <a:t>202.118.1.0/25</a:t>
            </a:r>
            <a:endParaRPr lang="zh-CN" altLang="zh-CN" sz="1600" dirty="0"/>
          </a:p>
          <a:p>
            <a:r>
              <a:rPr lang="en-US" altLang="zh-CN" sz="1600" dirty="0"/>
              <a:t>   </a:t>
            </a:r>
            <a:r>
              <a:rPr lang="zh-CN" altLang="zh-CN" sz="1600" dirty="0"/>
              <a:t>广播地址：</a:t>
            </a:r>
            <a:r>
              <a:rPr lang="en-US" altLang="zh-CN" sz="1600" dirty="0"/>
              <a:t>202.1181.127/25</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202.118.1.1/25---202.118.1.126/25  (126</a:t>
            </a:r>
            <a:r>
              <a:rPr lang="zh-CN" altLang="zh-CN" sz="1600" dirty="0"/>
              <a:t>个）</a:t>
            </a:r>
          </a:p>
          <a:p>
            <a:r>
              <a:rPr lang="en-US" altLang="zh-CN" sz="1600" dirty="0"/>
              <a:t>   </a:t>
            </a:r>
            <a:r>
              <a:rPr lang="zh-CN" altLang="zh-CN" sz="1600" dirty="0"/>
              <a:t>分配为</a:t>
            </a:r>
            <a:r>
              <a:rPr lang="en-US" altLang="zh-CN" sz="1600" dirty="0"/>
              <a:t>LAN2</a:t>
            </a:r>
            <a:r>
              <a:rPr lang="zh-CN" altLang="zh-CN" sz="1600" dirty="0"/>
              <a:t>。</a:t>
            </a:r>
          </a:p>
          <a:p>
            <a:r>
              <a:rPr lang="en-US" altLang="zh-CN" sz="1600" dirty="0"/>
              <a:t> </a:t>
            </a:r>
            <a:endParaRPr lang="zh-CN" altLang="zh-CN" sz="1600" dirty="0"/>
          </a:p>
          <a:p>
            <a:r>
              <a:rPr lang="en-US" altLang="zh-CN" sz="1600" dirty="0"/>
              <a:t>   </a:t>
            </a:r>
            <a:r>
              <a:rPr lang="zh-CN" altLang="zh-CN" sz="1600" dirty="0"/>
              <a:t>子网</a:t>
            </a:r>
            <a:r>
              <a:rPr lang="en-US" altLang="zh-CN" sz="1600" dirty="0"/>
              <a:t>1 </a:t>
            </a:r>
            <a:r>
              <a:rPr lang="zh-CN" altLang="zh-CN" sz="1600" dirty="0"/>
              <a:t>：</a:t>
            </a:r>
          </a:p>
          <a:p>
            <a:r>
              <a:rPr lang="en-US" altLang="zh-CN" sz="1600" dirty="0"/>
              <a:t>   202.118.1.1 0000000--1111111/25</a:t>
            </a:r>
            <a:endParaRPr lang="zh-CN" altLang="zh-CN" sz="1600" dirty="0"/>
          </a:p>
          <a:p>
            <a:r>
              <a:rPr lang="en-US" altLang="zh-CN" sz="1600" dirty="0"/>
              <a:t>   </a:t>
            </a:r>
            <a:r>
              <a:rPr lang="zh-CN" altLang="zh-CN" sz="1600" dirty="0"/>
              <a:t>网络地址：</a:t>
            </a:r>
            <a:r>
              <a:rPr lang="en-US" altLang="zh-CN" sz="1600" dirty="0"/>
              <a:t>202.118.1.128/25</a:t>
            </a:r>
            <a:endParaRPr lang="zh-CN" altLang="zh-CN" sz="1600" dirty="0"/>
          </a:p>
          <a:p>
            <a:r>
              <a:rPr lang="en-US" altLang="zh-CN" sz="1600" dirty="0"/>
              <a:t>   </a:t>
            </a:r>
            <a:r>
              <a:rPr lang="zh-CN" altLang="zh-CN" sz="1600" dirty="0"/>
              <a:t>广播地址：</a:t>
            </a:r>
            <a:r>
              <a:rPr lang="en-US" altLang="zh-CN" sz="1600" dirty="0"/>
              <a:t>202.118.1.255/25</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202.118.1.129/25---202.118.1.254/25  (126</a:t>
            </a:r>
            <a:r>
              <a:rPr lang="zh-CN" altLang="zh-CN" sz="1600" dirty="0"/>
              <a:t>个）</a:t>
            </a:r>
          </a:p>
          <a:p>
            <a:endParaRPr lang="zh-CN" altLang="en-US" dirty="0"/>
          </a:p>
        </p:txBody>
      </p:sp>
      <p:sp>
        <p:nvSpPr>
          <p:cNvPr id="3" name="TextBox 2"/>
          <p:cNvSpPr txBox="1"/>
          <p:nvPr/>
        </p:nvSpPr>
        <p:spPr>
          <a:xfrm>
            <a:off x="6096000" y="1117604"/>
            <a:ext cx="6096000" cy="3816429"/>
          </a:xfrm>
          <a:prstGeom prst="rect">
            <a:avLst/>
          </a:prstGeom>
          <a:noFill/>
        </p:spPr>
        <p:txBody>
          <a:bodyPr wrap="square" rtlCol="0">
            <a:spAutoFit/>
          </a:bodyPr>
          <a:lstStyle/>
          <a:p>
            <a:r>
              <a:rPr lang="en-US" altLang="zh-CN" sz="1600" dirty="0"/>
              <a:t>2</a:t>
            </a:r>
            <a:r>
              <a:rPr lang="zh-CN" altLang="zh-CN" sz="1600" dirty="0"/>
              <a:t>、将第</a:t>
            </a:r>
            <a:r>
              <a:rPr lang="en-US" altLang="zh-CN" sz="1600" dirty="0"/>
              <a:t>1</a:t>
            </a:r>
            <a:r>
              <a:rPr lang="zh-CN" altLang="zh-CN" sz="1600" dirty="0"/>
              <a:t>中的子网</a:t>
            </a:r>
            <a:r>
              <a:rPr lang="en-US" altLang="zh-CN" sz="1600" dirty="0"/>
              <a:t>1</a:t>
            </a:r>
            <a:r>
              <a:rPr lang="zh-CN" altLang="zh-CN" sz="1600" dirty="0"/>
              <a:t>再划分</a:t>
            </a:r>
          </a:p>
          <a:p>
            <a:r>
              <a:rPr lang="en-US" altLang="zh-CN" sz="1600" dirty="0"/>
              <a:t>   </a:t>
            </a:r>
            <a:r>
              <a:rPr lang="zh-CN" altLang="zh-CN" sz="1600" dirty="0"/>
              <a:t>网络地址：</a:t>
            </a:r>
            <a:r>
              <a:rPr lang="en-US" altLang="zh-CN" sz="1600" dirty="0"/>
              <a:t>202.118.1.128/25</a:t>
            </a:r>
            <a:endParaRPr lang="zh-CN" altLang="zh-CN" sz="1600" dirty="0"/>
          </a:p>
          <a:p>
            <a:r>
              <a:rPr lang="en-US" altLang="zh-CN" sz="1600" dirty="0"/>
              <a:t>  LAN3</a:t>
            </a:r>
            <a:r>
              <a:rPr lang="zh-CN" altLang="en-US" sz="1600" dirty="0"/>
              <a:t>需要</a:t>
            </a:r>
            <a:r>
              <a:rPr lang="zh-CN" altLang="zh-CN" sz="1600" dirty="0"/>
              <a:t>主机</a:t>
            </a:r>
            <a:r>
              <a:rPr lang="en-US" altLang="zh-CN" sz="1600" dirty="0"/>
              <a:t>60</a:t>
            </a:r>
            <a:r>
              <a:rPr lang="zh-CN" altLang="en-US" sz="1600" dirty="0"/>
              <a:t>个</a:t>
            </a:r>
            <a:r>
              <a:rPr lang="en-US" altLang="zh-CN" sz="1600" dirty="0" err="1"/>
              <a:t>ip</a:t>
            </a:r>
            <a:r>
              <a:rPr lang="zh-CN" altLang="en-US" sz="1600" dirty="0"/>
              <a:t>地址</a:t>
            </a:r>
            <a:r>
              <a:rPr lang="zh-CN" altLang="zh-CN" sz="1600" dirty="0"/>
              <a:t>，主机位数：</a:t>
            </a:r>
            <a:r>
              <a:rPr lang="en-US" altLang="zh-CN" sz="1600" dirty="0"/>
              <a:t>6</a:t>
            </a:r>
            <a:r>
              <a:rPr lang="zh-CN" altLang="zh-CN" sz="1600" dirty="0"/>
              <a:t>，原网络主机</a:t>
            </a:r>
            <a:r>
              <a:rPr lang="en-US" altLang="zh-CN" sz="1600" dirty="0"/>
              <a:t>7</a:t>
            </a:r>
            <a:r>
              <a:rPr lang="zh-CN" altLang="zh-CN" sz="1600" dirty="0"/>
              <a:t>位，能扩展</a:t>
            </a:r>
            <a:r>
              <a:rPr lang="en-US" altLang="zh-CN" sz="1600" dirty="0"/>
              <a:t>1</a:t>
            </a:r>
            <a:r>
              <a:rPr lang="zh-CN" altLang="zh-CN" sz="1600" dirty="0"/>
              <a:t>位</a:t>
            </a:r>
          </a:p>
          <a:p>
            <a:r>
              <a:rPr lang="en-US" altLang="zh-CN" sz="1600" dirty="0"/>
              <a:t>   </a:t>
            </a:r>
            <a:r>
              <a:rPr lang="zh-CN" altLang="zh-CN" sz="1600" dirty="0"/>
              <a:t>子网</a:t>
            </a:r>
            <a:r>
              <a:rPr lang="en-US" altLang="zh-CN" sz="1600" dirty="0"/>
              <a:t>0</a:t>
            </a:r>
            <a:r>
              <a:rPr lang="zh-CN" altLang="zh-CN" sz="1600" dirty="0"/>
              <a:t>：</a:t>
            </a:r>
          </a:p>
          <a:p>
            <a:r>
              <a:rPr lang="en-US" altLang="zh-CN" sz="1600" dirty="0"/>
              <a:t>   202.118.1.10  000000--111111/26</a:t>
            </a:r>
            <a:endParaRPr lang="zh-CN" altLang="zh-CN" sz="1600" dirty="0"/>
          </a:p>
          <a:p>
            <a:r>
              <a:rPr lang="en-US" altLang="zh-CN" sz="1600" dirty="0"/>
              <a:t>   </a:t>
            </a:r>
            <a:r>
              <a:rPr lang="zh-CN" altLang="zh-CN" sz="1600" dirty="0"/>
              <a:t>网络地址：</a:t>
            </a:r>
            <a:r>
              <a:rPr lang="en-US" altLang="zh-CN" sz="1600" dirty="0"/>
              <a:t>202.118.1.128/26</a:t>
            </a:r>
            <a:endParaRPr lang="zh-CN" altLang="zh-CN" sz="1600" dirty="0"/>
          </a:p>
          <a:p>
            <a:r>
              <a:rPr lang="en-US" altLang="zh-CN" sz="1600" dirty="0"/>
              <a:t>   </a:t>
            </a:r>
            <a:r>
              <a:rPr lang="zh-CN" altLang="zh-CN" sz="1600" dirty="0"/>
              <a:t>广播地址：</a:t>
            </a:r>
            <a:r>
              <a:rPr lang="en-US" altLang="zh-CN" sz="1600" dirty="0"/>
              <a:t>202.118.1.191/26</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202.118.1.129/26--202.118.1.190/26 </a:t>
            </a:r>
            <a:r>
              <a:rPr lang="zh-CN" altLang="zh-CN" sz="1600" dirty="0"/>
              <a:t>（</a:t>
            </a:r>
            <a:r>
              <a:rPr lang="en-US" altLang="zh-CN" sz="1600" dirty="0"/>
              <a:t>62</a:t>
            </a:r>
            <a:r>
              <a:rPr lang="zh-CN" altLang="zh-CN" sz="1600" dirty="0"/>
              <a:t>个）</a:t>
            </a:r>
          </a:p>
          <a:p>
            <a:r>
              <a:rPr lang="en-US" altLang="zh-CN" sz="1600" dirty="0"/>
              <a:t>   </a:t>
            </a:r>
            <a:r>
              <a:rPr lang="zh-CN" altLang="zh-CN" sz="1600" dirty="0"/>
              <a:t>分配给</a:t>
            </a:r>
            <a:r>
              <a:rPr lang="en-US" altLang="zh-CN" sz="1600" dirty="0"/>
              <a:t>LAN3</a:t>
            </a:r>
            <a:endParaRPr lang="zh-CN" altLang="zh-CN" sz="1600" dirty="0"/>
          </a:p>
          <a:p>
            <a:r>
              <a:rPr lang="en-US" altLang="zh-CN" sz="1600" dirty="0"/>
              <a:t> </a:t>
            </a:r>
            <a:endParaRPr lang="zh-CN" altLang="zh-CN" sz="1600" dirty="0"/>
          </a:p>
          <a:p>
            <a:r>
              <a:rPr lang="en-US" altLang="zh-CN" sz="1600" dirty="0"/>
              <a:t>   </a:t>
            </a:r>
            <a:r>
              <a:rPr lang="zh-CN" altLang="zh-CN" sz="1600" dirty="0"/>
              <a:t>子网</a:t>
            </a:r>
            <a:r>
              <a:rPr lang="en-US" altLang="zh-CN" sz="1600" dirty="0"/>
              <a:t>1</a:t>
            </a:r>
            <a:r>
              <a:rPr lang="zh-CN" altLang="zh-CN" sz="1600" dirty="0"/>
              <a:t>：</a:t>
            </a:r>
          </a:p>
          <a:p>
            <a:r>
              <a:rPr lang="en-US" altLang="zh-CN" sz="1600" dirty="0"/>
              <a:t>   192.168.1.11 000000--&gt; 192.168.1.192/26</a:t>
            </a:r>
            <a:endParaRPr lang="zh-CN" altLang="zh-CN" sz="1600" dirty="0"/>
          </a:p>
          <a:p>
            <a:endParaRPr lang="zh-CN" altLang="en-US" dirty="0"/>
          </a:p>
        </p:txBody>
      </p:sp>
      <p:sp>
        <p:nvSpPr>
          <p:cNvPr id="4" name="TextBox 3"/>
          <p:cNvSpPr txBox="1"/>
          <p:nvPr/>
        </p:nvSpPr>
        <p:spPr>
          <a:xfrm>
            <a:off x="16940" y="4612302"/>
            <a:ext cx="11023600" cy="1815882"/>
          </a:xfrm>
          <a:prstGeom prst="rect">
            <a:avLst/>
          </a:prstGeom>
          <a:noFill/>
        </p:spPr>
        <p:txBody>
          <a:bodyPr wrap="square" rtlCol="0">
            <a:spAutoFit/>
          </a:bodyPr>
          <a:lstStyle/>
          <a:p>
            <a:r>
              <a:rPr lang="en-US" altLang="zh-CN" sz="1600" dirty="0"/>
              <a:t>3</a:t>
            </a:r>
            <a:r>
              <a:rPr lang="zh-CN" altLang="zh-CN" sz="1600" dirty="0"/>
              <a:t>、对</a:t>
            </a:r>
            <a:r>
              <a:rPr lang="en-US" altLang="zh-CN" sz="1600" dirty="0"/>
              <a:t>2</a:t>
            </a:r>
            <a:r>
              <a:rPr lang="zh-CN" altLang="zh-CN" sz="1600" dirty="0"/>
              <a:t>中的子网</a:t>
            </a:r>
            <a:r>
              <a:rPr lang="en-US" altLang="zh-CN" sz="1600" dirty="0"/>
              <a:t>1</a:t>
            </a:r>
            <a:r>
              <a:rPr lang="zh-CN" altLang="zh-CN" sz="1600" dirty="0"/>
              <a:t>进行划分：</a:t>
            </a:r>
          </a:p>
          <a:p>
            <a:r>
              <a:rPr lang="en-US" altLang="zh-CN" sz="1600" dirty="0"/>
              <a:t>  </a:t>
            </a:r>
            <a:r>
              <a:rPr lang="zh-CN" altLang="zh-CN" sz="1600" dirty="0"/>
              <a:t>子网</a:t>
            </a:r>
            <a:r>
              <a:rPr lang="en-US" altLang="zh-CN" sz="1600" dirty="0"/>
              <a:t>0</a:t>
            </a:r>
            <a:r>
              <a:rPr lang="zh-CN" altLang="zh-CN" sz="1600" dirty="0"/>
              <a:t>：</a:t>
            </a:r>
          </a:p>
          <a:p>
            <a:r>
              <a:rPr lang="en-US" altLang="zh-CN" sz="1600" dirty="0"/>
              <a:t>  202.118.1.110 00000--11111/27</a:t>
            </a:r>
            <a:endParaRPr lang="zh-CN" altLang="zh-CN" sz="1600" dirty="0"/>
          </a:p>
          <a:p>
            <a:r>
              <a:rPr lang="en-US" altLang="zh-CN" sz="1600" dirty="0"/>
              <a:t>  </a:t>
            </a:r>
            <a:r>
              <a:rPr lang="zh-CN" altLang="zh-CN" sz="1600" dirty="0"/>
              <a:t>网络地址：</a:t>
            </a:r>
            <a:r>
              <a:rPr lang="en-US" altLang="zh-CN" sz="1600" dirty="0"/>
              <a:t>202.118.1.192/27</a:t>
            </a:r>
            <a:endParaRPr lang="zh-CN" altLang="zh-CN" sz="1600" dirty="0"/>
          </a:p>
          <a:p>
            <a:r>
              <a:rPr lang="en-US" altLang="zh-CN" sz="1600" dirty="0"/>
              <a:t>  </a:t>
            </a:r>
            <a:r>
              <a:rPr lang="zh-CN" altLang="zh-CN" sz="1600" dirty="0"/>
              <a:t>广播地址：</a:t>
            </a:r>
            <a:r>
              <a:rPr lang="en-US" altLang="zh-CN" sz="1600" dirty="0"/>
              <a:t>202.118.1.223/27</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202.118.1.193/27--202.118.1.222/27</a:t>
            </a:r>
            <a:r>
              <a:rPr lang="zh-CN" altLang="zh-CN" sz="1600" dirty="0"/>
              <a:t>（</a:t>
            </a:r>
            <a:r>
              <a:rPr lang="en-US" altLang="zh-CN" sz="1600" dirty="0"/>
              <a:t>30</a:t>
            </a:r>
            <a:r>
              <a:rPr lang="zh-CN" altLang="zh-CN" sz="1600" dirty="0"/>
              <a:t>个）</a:t>
            </a:r>
          </a:p>
          <a:p>
            <a:r>
              <a:rPr lang="en-US" altLang="zh-CN" sz="1600" dirty="0"/>
              <a:t>  </a:t>
            </a:r>
            <a:r>
              <a:rPr lang="zh-CN" altLang="zh-CN" sz="1600" dirty="0"/>
              <a:t>分配为</a:t>
            </a:r>
            <a:r>
              <a:rPr lang="en-US" altLang="zh-CN" sz="1600" dirty="0"/>
              <a:t>LAN1</a:t>
            </a:r>
            <a:endParaRPr lang="zh-CN" altLang="zh-CN" sz="1600" dirty="0"/>
          </a:p>
        </p:txBody>
      </p:sp>
      <p:sp>
        <p:nvSpPr>
          <p:cNvPr id="5" name="TextBox 4"/>
          <p:cNvSpPr txBox="1"/>
          <p:nvPr/>
        </p:nvSpPr>
        <p:spPr>
          <a:xfrm>
            <a:off x="6197611" y="4612302"/>
            <a:ext cx="5706525" cy="1877437"/>
          </a:xfrm>
          <a:prstGeom prst="rect">
            <a:avLst/>
          </a:prstGeom>
          <a:noFill/>
        </p:spPr>
        <p:txBody>
          <a:bodyPr wrap="square" rtlCol="0">
            <a:spAutoFit/>
          </a:bodyPr>
          <a:lstStyle/>
          <a:p>
            <a:r>
              <a:rPr lang="en-US" altLang="zh-CN" dirty="0"/>
              <a:t> </a:t>
            </a:r>
          </a:p>
          <a:p>
            <a:r>
              <a:rPr lang="zh-CN" altLang="zh-CN" sz="1600" dirty="0"/>
              <a:t>子网</a:t>
            </a:r>
            <a:r>
              <a:rPr lang="en-US" altLang="zh-CN" sz="1600" dirty="0"/>
              <a:t>1</a:t>
            </a:r>
            <a:r>
              <a:rPr lang="zh-CN" altLang="zh-CN" sz="1600" dirty="0"/>
              <a:t>：</a:t>
            </a:r>
          </a:p>
          <a:p>
            <a:r>
              <a:rPr lang="en-US" altLang="zh-CN" sz="1600" dirty="0"/>
              <a:t>  202.118.1.111 00000--11111/27</a:t>
            </a:r>
            <a:endParaRPr lang="zh-CN" altLang="zh-CN" sz="1600" dirty="0"/>
          </a:p>
          <a:p>
            <a:r>
              <a:rPr lang="en-US" altLang="zh-CN" sz="1600" dirty="0"/>
              <a:t>  </a:t>
            </a:r>
            <a:r>
              <a:rPr lang="zh-CN" altLang="zh-CN" sz="1600" dirty="0"/>
              <a:t>网络地址：</a:t>
            </a:r>
            <a:r>
              <a:rPr lang="en-US" altLang="zh-CN" sz="1600" dirty="0"/>
              <a:t>202.118.1.224/27</a:t>
            </a:r>
            <a:endParaRPr lang="zh-CN" altLang="zh-CN" sz="1600" dirty="0"/>
          </a:p>
          <a:p>
            <a:r>
              <a:rPr lang="en-US" altLang="zh-CN" sz="1600" dirty="0"/>
              <a:t>  </a:t>
            </a:r>
            <a:r>
              <a:rPr lang="zh-CN" altLang="zh-CN" sz="1600" dirty="0"/>
              <a:t>广播地址：</a:t>
            </a:r>
            <a:r>
              <a:rPr lang="en-US" altLang="zh-CN" sz="1600" dirty="0"/>
              <a:t>202.118.1.255/27</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202.118.1.225/27--202.118.1.254/27  </a:t>
            </a:r>
            <a:r>
              <a:rPr lang="zh-CN" altLang="zh-CN" sz="1600" dirty="0"/>
              <a:t>（</a:t>
            </a:r>
            <a:r>
              <a:rPr lang="en-US" altLang="zh-CN" sz="1600" dirty="0"/>
              <a:t>30</a:t>
            </a:r>
            <a:r>
              <a:rPr lang="zh-CN" altLang="zh-CN" sz="1600" dirty="0"/>
              <a:t>个地址</a:t>
            </a:r>
            <a:r>
              <a:rPr lang="zh-CN" altLang="zh-CN" dirty="0"/>
              <a:t>）</a:t>
            </a:r>
            <a:endParaRPr lang="zh-CN" altLang="en-US" dirty="0"/>
          </a:p>
        </p:txBody>
      </p:sp>
    </p:spTree>
    <p:extLst>
      <p:ext uri="{BB962C8B-B14F-4D97-AF65-F5344CB8AC3E}">
        <p14:creationId xmlns:p14="http://schemas.microsoft.com/office/powerpoint/2010/main" val="13467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69848" y="432381"/>
            <a:ext cx="10058400" cy="756339"/>
          </a:xfrm>
        </p:spPr>
        <p:txBody>
          <a:bodyPr>
            <a:normAutofit/>
          </a:bodyPr>
          <a:lstStyle/>
          <a:p>
            <a:pPr lvl="0"/>
            <a:r>
              <a:rPr lang="en-US" altLang="zh-CN" sz="2400" dirty="0"/>
              <a:t>2</a:t>
            </a:r>
            <a:r>
              <a:rPr lang="zh-CN" altLang="en-US" sz="2400" dirty="0"/>
              <a:t>）</a:t>
            </a:r>
            <a:r>
              <a:rPr lang="zh-CN" altLang="zh-CN" sz="2400" dirty="0"/>
              <a:t>请给出</a:t>
            </a:r>
            <a:r>
              <a:rPr lang="en-US" altLang="zh-CN" sz="2400" dirty="0"/>
              <a:t>R1 </a:t>
            </a:r>
            <a:r>
              <a:rPr lang="zh-CN" altLang="zh-CN" sz="2400" dirty="0"/>
              <a:t>的路由表，使其明确包括到</a:t>
            </a:r>
            <a:r>
              <a:rPr lang="en-US" altLang="zh-CN" sz="2400" dirty="0"/>
              <a:t>LAN1</a:t>
            </a:r>
            <a:r>
              <a:rPr lang="zh-CN" altLang="zh-CN" sz="2400" dirty="0"/>
              <a:t>、</a:t>
            </a:r>
            <a:r>
              <a:rPr lang="en-US" altLang="zh-CN" sz="2400" dirty="0"/>
              <a:t>LAN2</a:t>
            </a:r>
            <a:r>
              <a:rPr lang="zh-CN" altLang="zh-CN" sz="2400" dirty="0"/>
              <a:t>、</a:t>
            </a:r>
            <a:r>
              <a:rPr lang="en-US" altLang="zh-CN" sz="2400" dirty="0"/>
              <a:t>LAN3</a:t>
            </a:r>
            <a:r>
              <a:rPr lang="zh-CN" altLang="zh-CN" sz="2400" dirty="0"/>
              <a:t>、域名服务器的主机路由和互联网的路由； </a:t>
            </a:r>
          </a:p>
        </p:txBody>
      </p:sp>
      <p:graphicFrame>
        <p:nvGraphicFramePr>
          <p:cNvPr id="3" name="表格 2"/>
          <p:cNvGraphicFramePr>
            <a:graphicFrameLocks noGrp="1"/>
          </p:cNvGraphicFramePr>
          <p:nvPr>
            <p:extLst>
              <p:ext uri="{D42A27DB-BD31-4B8C-83A1-F6EECF244321}">
                <p14:modId xmlns:p14="http://schemas.microsoft.com/office/powerpoint/2010/main" val="1000855212"/>
              </p:ext>
            </p:extLst>
          </p:nvPr>
        </p:nvGraphicFramePr>
        <p:xfrm>
          <a:off x="2778654" y="1281981"/>
          <a:ext cx="6500813" cy="2420153"/>
        </p:xfrm>
        <a:graphic>
          <a:graphicData uri="http://schemas.openxmlformats.org/drawingml/2006/table">
            <a:tbl>
              <a:tblPr firstRow="1" firstCol="1" lastRow="1" lastCol="1" bandRow="1" bandCol="1">
                <a:tableStyleId>{2D5ABB26-0587-4C30-8999-92F81FD0307C}</a:tableStyleId>
              </a:tblPr>
              <a:tblGrid>
                <a:gridCol w="1752086">
                  <a:extLst>
                    <a:ext uri="{9D8B030D-6E8A-4147-A177-3AD203B41FA5}">
                      <a16:colId xmlns:a16="http://schemas.microsoft.com/office/drawing/2014/main" val="20000"/>
                    </a:ext>
                  </a:extLst>
                </a:gridCol>
                <a:gridCol w="2158111">
                  <a:extLst>
                    <a:ext uri="{9D8B030D-6E8A-4147-A177-3AD203B41FA5}">
                      <a16:colId xmlns:a16="http://schemas.microsoft.com/office/drawing/2014/main" val="20001"/>
                    </a:ext>
                  </a:extLst>
                </a:gridCol>
                <a:gridCol w="1496114">
                  <a:extLst>
                    <a:ext uri="{9D8B030D-6E8A-4147-A177-3AD203B41FA5}">
                      <a16:colId xmlns:a16="http://schemas.microsoft.com/office/drawing/2014/main" val="20002"/>
                    </a:ext>
                  </a:extLst>
                </a:gridCol>
                <a:gridCol w="1094502">
                  <a:extLst>
                    <a:ext uri="{9D8B030D-6E8A-4147-A177-3AD203B41FA5}">
                      <a16:colId xmlns:a16="http://schemas.microsoft.com/office/drawing/2014/main" val="20003"/>
                    </a:ext>
                  </a:extLst>
                </a:gridCol>
              </a:tblGrid>
              <a:tr h="436457">
                <a:tc>
                  <a:txBody>
                    <a:bodyPr/>
                    <a:lstStyle/>
                    <a:p>
                      <a:pPr algn="ctr">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子网掩码</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616">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1592317" y="3862558"/>
            <a:ext cx="9427780" cy="1754326"/>
          </a:xfrm>
          <a:prstGeom prst="rect">
            <a:avLst/>
          </a:prstGeom>
          <a:noFill/>
        </p:spPr>
        <p:txBody>
          <a:bodyPr wrap="square" rtlCol="0">
            <a:spAutoFit/>
          </a:bodyPr>
          <a:lstStyle/>
          <a:p>
            <a:r>
              <a:rPr lang="zh-CN" altLang="en-US" dirty="0"/>
              <a:t>解析：路由表：由很多路由条目组成，每个条目都指明去往某个网络的数据包应该经由哪个接口发送，其中最后一条是缺省路由条目。</a:t>
            </a:r>
          </a:p>
          <a:p>
            <a:r>
              <a:rPr lang="zh-CN" altLang="en-US" dirty="0"/>
              <a:t>路由条目：路由表中的每一行，每个条目主要由网络地址，子网掩码，下一跳地址，发送接口组成，如果要发送的数据包的目的网络地址匹配路由表中的某一行，就按规定的接口发送到下一跳地址。</a:t>
            </a:r>
          </a:p>
          <a:p>
            <a:endParaRPr lang="zh-CN" altLang="en-US" dirty="0"/>
          </a:p>
        </p:txBody>
      </p:sp>
    </p:spTree>
    <p:extLst>
      <p:ext uri="{BB962C8B-B14F-4D97-AF65-F5344CB8AC3E}">
        <p14:creationId xmlns:p14="http://schemas.microsoft.com/office/powerpoint/2010/main" val="1465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11187278"/>
              </p:ext>
            </p:extLst>
          </p:nvPr>
        </p:nvGraphicFramePr>
        <p:xfrm>
          <a:off x="3871722" y="4520483"/>
          <a:ext cx="7484532" cy="2269068"/>
        </p:xfrm>
        <a:graphic>
          <a:graphicData uri="http://schemas.openxmlformats.org/drawingml/2006/table">
            <a:tbl>
              <a:tblPr firstRow="1" firstCol="1" lastRow="1" lastCol="1" bandRow="1" bandCol="1">
                <a:tableStyleId>{2D5ABB26-0587-4C30-8999-92F81FD0307C}</a:tableStyleId>
              </a:tblPr>
              <a:tblGrid>
                <a:gridCol w="2017216">
                  <a:extLst>
                    <a:ext uri="{9D8B030D-6E8A-4147-A177-3AD203B41FA5}">
                      <a16:colId xmlns:a16="http://schemas.microsoft.com/office/drawing/2014/main" val="20000"/>
                    </a:ext>
                  </a:extLst>
                </a:gridCol>
                <a:gridCol w="2484682">
                  <a:extLst>
                    <a:ext uri="{9D8B030D-6E8A-4147-A177-3AD203B41FA5}">
                      <a16:colId xmlns:a16="http://schemas.microsoft.com/office/drawing/2014/main" val="20001"/>
                    </a:ext>
                  </a:extLst>
                </a:gridCol>
                <a:gridCol w="1722510">
                  <a:extLst>
                    <a:ext uri="{9D8B030D-6E8A-4147-A177-3AD203B41FA5}">
                      <a16:colId xmlns:a16="http://schemas.microsoft.com/office/drawing/2014/main" val="20002"/>
                    </a:ext>
                  </a:extLst>
                </a:gridCol>
                <a:gridCol w="1260124">
                  <a:extLst>
                    <a:ext uri="{9D8B030D-6E8A-4147-A177-3AD203B41FA5}">
                      <a16:colId xmlns:a16="http://schemas.microsoft.com/office/drawing/2014/main" val="20003"/>
                    </a:ext>
                  </a:extLst>
                </a:gridCol>
              </a:tblGrid>
              <a:tr h="378178">
                <a:tc>
                  <a:txBody>
                    <a:bodyPr/>
                    <a:lstStyle/>
                    <a:p>
                      <a:pPr algn="just">
                        <a:lnSpc>
                          <a:spcPts val="2000"/>
                        </a:lnSpc>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dirty="0">
                          <a:effectLst/>
                        </a:rPr>
                        <a:t>子网掩码</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下一跳</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接口</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178">
                <a:tc>
                  <a:txBody>
                    <a:bodyPr/>
                    <a:lstStyle/>
                    <a:p>
                      <a:pPr algn="just">
                        <a:lnSpc>
                          <a:spcPts val="2000"/>
                        </a:lnSpc>
                        <a:spcAft>
                          <a:spcPts val="0"/>
                        </a:spcAft>
                      </a:pPr>
                      <a:r>
                        <a:rPr lang="en-US" sz="1600" kern="100" dirty="0">
                          <a:effectLst/>
                        </a:rPr>
                        <a:t>LAN1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255.255.255.224</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E1</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8178">
                <a:tc>
                  <a:txBody>
                    <a:bodyPr/>
                    <a:lstStyle/>
                    <a:p>
                      <a:pPr algn="just">
                        <a:lnSpc>
                          <a:spcPts val="2000"/>
                        </a:lnSpc>
                        <a:spcAft>
                          <a:spcPts val="0"/>
                        </a:spcAft>
                      </a:pPr>
                      <a:r>
                        <a:rPr lang="en-US" sz="1600" kern="100">
                          <a:effectLst/>
                        </a:rPr>
                        <a:t>LAN2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255.255.255.128</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E2</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8178">
                <a:tc>
                  <a:txBody>
                    <a:bodyPr/>
                    <a:lstStyle/>
                    <a:p>
                      <a:pPr algn="just">
                        <a:lnSpc>
                          <a:spcPts val="2000"/>
                        </a:lnSpc>
                        <a:spcAft>
                          <a:spcPts val="0"/>
                        </a:spcAft>
                      </a:pPr>
                      <a:r>
                        <a:rPr lang="en-US" sz="1600" kern="100">
                          <a:effectLst/>
                        </a:rPr>
                        <a:t>LAN3</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255.255.255.192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E3</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8178">
                <a:tc>
                  <a:txBody>
                    <a:bodyPr/>
                    <a:lstStyle/>
                    <a:p>
                      <a:pPr algn="just">
                        <a:lnSpc>
                          <a:spcPts val="2000"/>
                        </a:lnSpc>
                        <a:spcAft>
                          <a:spcPts val="0"/>
                        </a:spcAft>
                      </a:pPr>
                      <a:r>
                        <a:rPr lang="en-US" sz="1600" kern="100">
                          <a:effectLst/>
                        </a:rPr>
                        <a:t>202.118.3.2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255.255.255.255</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202.118.2.1</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8178">
                <a:tc>
                  <a:txBody>
                    <a:bodyPr/>
                    <a:lstStyle/>
                    <a:p>
                      <a:pPr algn="just">
                        <a:lnSpc>
                          <a:spcPts val="2000"/>
                        </a:lnSpc>
                        <a:spcAft>
                          <a:spcPts val="0"/>
                        </a:spcAft>
                      </a:pPr>
                      <a:r>
                        <a:rPr lang="en-US" sz="1600" kern="100">
                          <a:effectLst/>
                        </a:rPr>
                        <a:t>0.0.0.0</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0.0.0.0</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202.118.2.1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82542615"/>
              </p:ext>
            </p:extLst>
          </p:nvPr>
        </p:nvGraphicFramePr>
        <p:xfrm>
          <a:off x="174015" y="0"/>
          <a:ext cx="8399524" cy="4396154"/>
        </p:xfrm>
        <a:graphic>
          <a:graphicData uri="http://schemas.openxmlformats.org/presentationml/2006/ole">
            <mc:AlternateContent xmlns:mc="http://schemas.openxmlformats.org/markup-compatibility/2006">
              <mc:Choice xmlns:v="urn:schemas-microsoft-com:vml" Requires="v">
                <p:oleObj spid="_x0000_s7208" r:id="rId4" imgW="7001256" imgH="3664001" progId="Visio.Drawing.11">
                  <p:embed/>
                </p:oleObj>
              </mc:Choice>
              <mc:Fallback>
                <p:oleObj r:id="rId4" imgW="7001256" imgH="3664001" progId="Visio.Drawing.11">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15" y="0"/>
                        <a:ext cx="8399524" cy="4396154"/>
                      </a:xfrm>
                      <a:prstGeom prst="rect">
                        <a:avLst/>
                      </a:prstGeom>
                      <a:noFill/>
                      <a:ln>
                        <a:noFill/>
                      </a:ln>
                    </p:spPr>
                  </p:pic>
                </p:oleObj>
              </mc:Fallback>
            </mc:AlternateContent>
          </a:graphicData>
        </a:graphic>
      </p:graphicFrame>
      <p:sp>
        <p:nvSpPr>
          <p:cNvPr id="6" name="TextBox 5"/>
          <p:cNvSpPr txBox="1"/>
          <p:nvPr/>
        </p:nvSpPr>
        <p:spPr>
          <a:xfrm>
            <a:off x="8423031" y="1266092"/>
            <a:ext cx="2391507" cy="369332"/>
          </a:xfrm>
          <a:prstGeom prst="rect">
            <a:avLst/>
          </a:prstGeom>
          <a:noFill/>
        </p:spPr>
        <p:txBody>
          <a:bodyPr wrap="square" rtlCol="0">
            <a:spAutoFit/>
          </a:bodyPr>
          <a:lstStyle/>
          <a:p>
            <a:r>
              <a:rPr lang="en-US" altLang="zh-CN" dirty="0"/>
              <a:t>202.118.1.192/27</a:t>
            </a:r>
            <a:endParaRPr lang="zh-CN" altLang="en-US" dirty="0"/>
          </a:p>
        </p:txBody>
      </p:sp>
      <p:sp>
        <p:nvSpPr>
          <p:cNvPr id="7" name="TextBox 6"/>
          <p:cNvSpPr txBox="1"/>
          <p:nvPr/>
        </p:nvSpPr>
        <p:spPr>
          <a:xfrm>
            <a:off x="8546121" y="2180492"/>
            <a:ext cx="2180492" cy="369332"/>
          </a:xfrm>
          <a:prstGeom prst="rect">
            <a:avLst/>
          </a:prstGeom>
          <a:noFill/>
        </p:spPr>
        <p:txBody>
          <a:bodyPr wrap="square" rtlCol="0">
            <a:spAutoFit/>
          </a:bodyPr>
          <a:lstStyle/>
          <a:p>
            <a:r>
              <a:rPr lang="en-US" altLang="zh-CN" dirty="0"/>
              <a:t>202.118.1.0/25</a:t>
            </a:r>
            <a:endParaRPr lang="zh-CN" altLang="en-US" dirty="0"/>
          </a:p>
        </p:txBody>
      </p:sp>
      <p:sp>
        <p:nvSpPr>
          <p:cNvPr id="8" name="TextBox 7"/>
          <p:cNvSpPr txBox="1"/>
          <p:nvPr/>
        </p:nvSpPr>
        <p:spPr>
          <a:xfrm>
            <a:off x="8598873" y="2866292"/>
            <a:ext cx="2373924" cy="369332"/>
          </a:xfrm>
          <a:prstGeom prst="rect">
            <a:avLst/>
          </a:prstGeom>
          <a:noFill/>
        </p:spPr>
        <p:txBody>
          <a:bodyPr wrap="square" rtlCol="0">
            <a:spAutoFit/>
          </a:bodyPr>
          <a:lstStyle/>
          <a:p>
            <a:r>
              <a:rPr lang="en-US" altLang="zh-CN" dirty="0"/>
              <a:t>202.118.1.128/26</a:t>
            </a:r>
            <a:endParaRPr lang="zh-CN" altLang="en-US" dirty="0"/>
          </a:p>
        </p:txBody>
      </p:sp>
      <p:sp>
        <p:nvSpPr>
          <p:cNvPr id="9" name="TextBox 8"/>
          <p:cNvSpPr txBox="1"/>
          <p:nvPr/>
        </p:nvSpPr>
        <p:spPr>
          <a:xfrm>
            <a:off x="457200" y="4501662"/>
            <a:ext cx="3288323" cy="369332"/>
          </a:xfrm>
          <a:prstGeom prst="rect">
            <a:avLst/>
          </a:prstGeom>
          <a:noFill/>
        </p:spPr>
        <p:txBody>
          <a:bodyPr wrap="square" rtlCol="0">
            <a:spAutoFit/>
          </a:bodyPr>
          <a:lstStyle/>
          <a:p>
            <a:r>
              <a:rPr lang="zh-CN" altLang="en-US" dirty="0"/>
              <a:t>如何计算子网掩码？</a:t>
            </a:r>
          </a:p>
        </p:txBody>
      </p:sp>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23" y="5161167"/>
            <a:ext cx="3429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0" y="3908612"/>
            <a:ext cx="824753" cy="369332"/>
          </a:xfrm>
          <a:prstGeom prst="rect">
            <a:avLst/>
          </a:prstGeom>
          <a:noFill/>
        </p:spPr>
        <p:txBody>
          <a:bodyPr wrap="square" rtlCol="0">
            <a:spAutoFit/>
          </a:bodyPr>
          <a:lstStyle/>
          <a:p>
            <a:r>
              <a:rPr lang="en-US" altLang="zh-CN" dirty="0"/>
              <a:t>R1</a:t>
            </a:r>
            <a:endParaRPr lang="zh-CN" altLang="en-US" dirty="0"/>
          </a:p>
        </p:txBody>
      </p:sp>
    </p:spTree>
    <p:extLst>
      <p:ext uri="{BB962C8B-B14F-4D97-AF65-F5344CB8AC3E}">
        <p14:creationId xmlns:p14="http://schemas.microsoft.com/office/powerpoint/2010/main" val="306584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069848" y="432381"/>
            <a:ext cx="10058400" cy="756339"/>
          </a:xfrm>
        </p:spPr>
        <p:txBody>
          <a:bodyPr>
            <a:normAutofit/>
          </a:bodyPr>
          <a:lstStyle/>
          <a:p>
            <a:r>
              <a:rPr lang="en-US" altLang="zh-CN" sz="2400" dirty="0"/>
              <a:t>3</a:t>
            </a:r>
            <a:r>
              <a:rPr lang="zh-CN" altLang="en-US" sz="2400" dirty="0"/>
              <a:t>）</a:t>
            </a:r>
            <a:r>
              <a:rPr lang="zh-CN" altLang="zh-CN" sz="2400" dirty="0"/>
              <a:t>请采用路由聚合技术，给出</a:t>
            </a:r>
            <a:r>
              <a:rPr lang="en-US" altLang="zh-CN" sz="2400" dirty="0"/>
              <a:t>R2 </a:t>
            </a:r>
            <a:r>
              <a:rPr lang="zh-CN" altLang="zh-CN" sz="2400" dirty="0"/>
              <a:t>到</a:t>
            </a:r>
            <a:r>
              <a:rPr lang="en-US" altLang="zh-CN" sz="2400" dirty="0"/>
              <a:t>LAN1</a:t>
            </a:r>
            <a:r>
              <a:rPr lang="zh-CN" altLang="zh-CN" sz="2400" dirty="0"/>
              <a:t>、</a:t>
            </a:r>
            <a:r>
              <a:rPr lang="en-US" altLang="zh-CN" sz="2400" dirty="0"/>
              <a:t>LAN2</a:t>
            </a:r>
            <a:r>
              <a:rPr lang="zh-CN" altLang="zh-CN" sz="2400" dirty="0"/>
              <a:t>、</a:t>
            </a:r>
            <a:r>
              <a:rPr lang="en-US" altLang="zh-CN" sz="2400" dirty="0"/>
              <a:t>LAN3</a:t>
            </a:r>
            <a:r>
              <a:rPr lang="zh-CN" altLang="zh-CN" sz="2400" dirty="0"/>
              <a:t>的路由</a:t>
            </a:r>
            <a:endParaRPr lang="zh-CN" altLang="en-US" sz="2400" b="0" dirty="0">
              <a:latin typeface="Consolas" panose="020B0609020204030204" pitchFamily="49"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897297559"/>
              </p:ext>
            </p:extLst>
          </p:nvPr>
        </p:nvGraphicFramePr>
        <p:xfrm>
          <a:off x="2355320" y="1240750"/>
          <a:ext cx="7432146" cy="752799"/>
        </p:xfrm>
        <a:graphic>
          <a:graphicData uri="http://schemas.openxmlformats.org/drawingml/2006/table">
            <a:tbl>
              <a:tblPr firstRow="1" firstCol="1" lastRow="1" lastCol="1" bandRow="1" bandCol="1">
                <a:tableStyleId>{2D5ABB26-0587-4C30-8999-92F81FD0307C}</a:tableStyleId>
              </a:tblPr>
              <a:tblGrid>
                <a:gridCol w="2003097">
                  <a:extLst>
                    <a:ext uri="{9D8B030D-6E8A-4147-A177-3AD203B41FA5}">
                      <a16:colId xmlns:a16="http://schemas.microsoft.com/office/drawing/2014/main" val="20000"/>
                    </a:ext>
                  </a:extLst>
                </a:gridCol>
                <a:gridCol w="2467291">
                  <a:extLst>
                    <a:ext uri="{9D8B030D-6E8A-4147-A177-3AD203B41FA5}">
                      <a16:colId xmlns:a16="http://schemas.microsoft.com/office/drawing/2014/main" val="20001"/>
                    </a:ext>
                  </a:extLst>
                </a:gridCol>
                <a:gridCol w="1710453">
                  <a:extLst>
                    <a:ext uri="{9D8B030D-6E8A-4147-A177-3AD203B41FA5}">
                      <a16:colId xmlns:a16="http://schemas.microsoft.com/office/drawing/2014/main" val="20002"/>
                    </a:ext>
                  </a:extLst>
                </a:gridCol>
                <a:gridCol w="1251305">
                  <a:extLst>
                    <a:ext uri="{9D8B030D-6E8A-4147-A177-3AD203B41FA5}">
                      <a16:colId xmlns:a16="http://schemas.microsoft.com/office/drawing/2014/main" val="20003"/>
                    </a:ext>
                  </a:extLst>
                </a:gridCol>
              </a:tblGrid>
              <a:tr h="324275">
                <a:tc>
                  <a:txBody>
                    <a:bodyPr/>
                    <a:lstStyle/>
                    <a:p>
                      <a:pPr algn="ctr">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子网掩码</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a:effectLst/>
                        </a:rPr>
                        <a:t>接口</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8524">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2"/>
          <p:cNvSpPr txBox="1"/>
          <p:nvPr/>
        </p:nvSpPr>
        <p:spPr>
          <a:xfrm>
            <a:off x="2215662" y="2246366"/>
            <a:ext cx="7666892" cy="923330"/>
          </a:xfrm>
          <a:prstGeom prst="rect">
            <a:avLst/>
          </a:prstGeom>
          <a:noFill/>
        </p:spPr>
        <p:txBody>
          <a:bodyPr wrap="square" rtlCol="0">
            <a:spAutoFit/>
          </a:bodyPr>
          <a:lstStyle/>
          <a:p>
            <a:r>
              <a:rPr lang="zh-CN" altLang="en-US" dirty="0"/>
              <a:t>分析：路由聚合是指将同一网段的不同子网的路由聚合成一条路由向外发送，目的是为了减少路由表的规模，从而减少网络上的流量。</a:t>
            </a:r>
            <a:endParaRPr lang="en-US" altLang="zh-CN" dirty="0"/>
          </a:p>
          <a:p>
            <a:r>
              <a:rPr lang="zh-CN" altLang="en-US" dirty="0"/>
              <a:t>路由聚合原则采用最长相同掩码匹配的方法。</a:t>
            </a:r>
          </a:p>
        </p:txBody>
      </p:sp>
      <p:graphicFrame>
        <p:nvGraphicFramePr>
          <p:cNvPr id="6" name="表格 5"/>
          <p:cNvGraphicFramePr>
            <a:graphicFrameLocks noGrp="1"/>
          </p:cNvGraphicFramePr>
          <p:nvPr>
            <p:extLst>
              <p:ext uri="{D42A27DB-BD31-4B8C-83A1-F6EECF244321}">
                <p14:modId xmlns:p14="http://schemas.microsoft.com/office/powerpoint/2010/main" val="1248921863"/>
              </p:ext>
            </p:extLst>
          </p:nvPr>
        </p:nvGraphicFramePr>
        <p:xfrm>
          <a:off x="703385" y="3358662"/>
          <a:ext cx="7741368" cy="1972993"/>
        </p:xfrm>
        <a:graphic>
          <a:graphicData uri="http://schemas.openxmlformats.org/drawingml/2006/table">
            <a:tbl>
              <a:tblPr firstRow="1" bandRow="1">
                <a:tableStyleId>{2D5ABB26-0587-4C30-8999-92F81FD0307C}</a:tableStyleId>
              </a:tblPr>
              <a:tblGrid>
                <a:gridCol w="3756246">
                  <a:extLst>
                    <a:ext uri="{9D8B030D-6E8A-4147-A177-3AD203B41FA5}">
                      <a16:colId xmlns:a16="http://schemas.microsoft.com/office/drawing/2014/main" val="20000"/>
                    </a:ext>
                  </a:extLst>
                </a:gridCol>
                <a:gridCol w="3985122">
                  <a:extLst>
                    <a:ext uri="{9D8B030D-6E8A-4147-A177-3AD203B41FA5}">
                      <a16:colId xmlns:a16="http://schemas.microsoft.com/office/drawing/2014/main" val="20001"/>
                    </a:ext>
                  </a:extLst>
                </a:gridCol>
              </a:tblGrid>
              <a:tr h="375808">
                <a:tc>
                  <a:txBody>
                    <a:bodyPr/>
                    <a:lstStyle/>
                    <a:p>
                      <a:pPr algn="ctr"/>
                      <a:r>
                        <a:rPr lang="en-US" altLang="zh-CN" dirty="0"/>
                        <a:t>IP</a:t>
                      </a:r>
                      <a:r>
                        <a:rPr lang="zh-CN" altLang="en-US" dirty="0"/>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二进制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2395">
                <a:tc>
                  <a:txBody>
                    <a:bodyPr/>
                    <a:lstStyle/>
                    <a:p>
                      <a:pPr algn="ctr"/>
                      <a:r>
                        <a:rPr lang="en-US" altLang="zh-CN" dirty="0"/>
                        <a:t>202.118.1.192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11001010.01110110.00000001.11000000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2395">
                <a:tc>
                  <a:txBody>
                    <a:bodyPr/>
                    <a:lstStyle/>
                    <a:p>
                      <a:pPr algn="ctr"/>
                      <a:r>
                        <a:rPr lang="en-US" altLang="zh-CN" dirty="0"/>
                        <a:t>202.118.1.0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11001010.01110110.00000001.00000000</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2395">
                <a:tc>
                  <a:txBody>
                    <a:bodyPr/>
                    <a:lstStyle/>
                    <a:p>
                      <a:pPr algn="ctr"/>
                      <a:r>
                        <a:rPr lang="en-US" altLang="zh-CN" dirty="0"/>
                        <a:t>202.118.1.128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mn-lt"/>
                          <a:ea typeface="+mn-ea"/>
                          <a:cs typeface="+mn-cs"/>
                        </a:rPr>
                        <a:t>11001010.01110110.00000001.10000000</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9231923" y="2888342"/>
            <a:ext cx="2549769" cy="2308324"/>
          </a:xfrm>
          <a:prstGeom prst="rect">
            <a:avLst/>
          </a:prstGeom>
          <a:noFill/>
        </p:spPr>
        <p:txBody>
          <a:bodyPr wrap="square" rtlCol="0">
            <a:spAutoFit/>
          </a:bodyPr>
          <a:lstStyle/>
          <a:p>
            <a:r>
              <a:rPr lang="zh-CN" altLang="en-US" dirty="0"/>
              <a:t>可以看出这</a:t>
            </a:r>
            <a:r>
              <a:rPr lang="en-US" altLang="zh-CN" dirty="0"/>
              <a:t>3</a:t>
            </a:r>
            <a:r>
              <a:rPr lang="zh-CN" altLang="en-US" dirty="0"/>
              <a:t>个</a:t>
            </a:r>
            <a:r>
              <a:rPr lang="en-US" altLang="zh-CN" dirty="0"/>
              <a:t>IP</a:t>
            </a:r>
            <a:r>
              <a:rPr lang="zh-CN" altLang="en-US" dirty="0"/>
              <a:t>的前</a:t>
            </a:r>
            <a:r>
              <a:rPr lang="en-US" altLang="zh-CN" dirty="0"/>
              <a:t>24</a:t>
            </a:r>
            <a:r>
              <a:rPr lang="zh-CN" altLang="en-US" dirty="0"/>
              <a:t>位相同</a:t>
            </a:r>
            <a:r>
              <a:rPr lang="en-US" altLang="zh-CN" dirty="0"/>
              <a:t>,</a:t>
            </a:r>
            <a:r>
              <a:rPr lang="zh-CN" altLang="en-US" dirty="0"/>
              <a:t>所以路由汇聚后变成了</a:t>
            </a:r>
            <a:r>
              <a:rPr lang="en-US" altLang="zh-CN" dirty="0"/>
              <a:t>/24;</a:t>
            </a:r>
            <a:r>
              <a:rPr lang="zh-CN" altLang="en-US" dirty="0"/>
              <a:t>路由汇聚后能能覆盖这</a:t>
            </a:r>
            <a:r>
              <a:rPr lang="en-US" altLang="zh-CN" dirty="0"/>
              <a:t>3</a:t>
            </a:r>
            <a:r>
              <a:rPr lang="zh-CN" altLang="en-US" dirty="0"/>
              <a:t>条路由的地址是</a:t>
            </a:r>
            <a:r>
              <a:rPr lang="en-US" altLang="zh-CN" dirty="0"/>
              <a:t>(11001010.1110110.00000001.00000000</a:t>
            </a:r>
          </a:p>
          <a:p>
            <a:r>
              <a:rPr lang="en-US" altLang="zh-CN" dirty="0"/>
              <a:t>)=202.118.1.0/24</a:t>
            </a:r>
            <a:endParaRPr lang="zh-CN" altLang="en-US" dirty="0"/>
          </a:p>
        </p:txBody>
      </p:sp>
      <p:sp>
        <p:nvSpPr>
          <p:cNvPr id="5" name="TextBox 4"/>
          <p:cNvSpPr txBox="1"/>
          <p:nvPr/>
        </p:nvSpPr>
        <p:spPr>
          <a:xfrm>
            <a:off x="369277" y="2888342"/>
            <a:ext cx="615461"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8" name="TextBox 7"/>
          <p:cNvSpPr txBox="1"/>
          <p:nvPr/>
        </p:nvSpPr>
        <p:spPr>
          <a:xfrm>
            <a:off x="8669213" y="2866274"/>
            <a:ext cx="788999" cy="369332"/>
          </a:xfrm>
          <a:prstGeom prst="rect">
            <a:avLst/>
          </a:prstGeom>
          <a:noFill/>
        </p:spPr>
        <p:txBody>
          <a:bodyPr wrap="none" rtlCol="0">
            <a:spAutoFit/>
          </a:bodyPr>
          <a:lstStyle/>
          <a:p>
            <a:r>
              <a:rPr lang="zh-CN" altLang="en-US" dirty="0"/>
              <a:t>（</a:t>
            </a:r>
            <a:r>
              <a:rPr lang="en-US" altLang="zh-CN" dirty="0"/>
              <a:t>2</a:t>
            </a:r>
            <a:r>
              <a:rPr lang="zh-CN" altLang="en-US" dirty="0"/>
              <a:t>）</a:t>
            </a:r>
          </a:p>
        </p:txBody>
      </p:sp>
    </p:spTree>
    <p:extLst>
      <p:ext uri="{BB962C8B-B14F-4D97-AF65-F5344CB8AC3E}">
        <p14:creationId xmlns:p14="http://schemas.microsoft.com/office/powerpoint/2010/main" val="5456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882542615"/>
              </p:ext>
            </p:extLst>
          </p:nvPr>
        </p:nvGraphicFramePr>
        <p:xfrm>
          <a:off x="174625" y="0"/>
          <a:ext cx="8399463" cy="4395788"/>
        </p:xfrm>
        <a:graphic>
          <a:graphicData uri="http://schemas.openxmlformats.org/presentationml/2006/ole">
            <mc:AlternateContent xmlns:mc="http://schemas.openxmlformats.org/markup-compatibility/2006">
              <mc:Choice xmlns:v="urn:schemas-microsoft-com:vml" Requires="v">
                <p:oleObj spid="_x0000_s11280" r:id="rId3" imgW="7001256" imgH="3664001" progId="Visio.Drawing.11">
                  <p:embed/>
                </p:oleObj>
              </mc:Choice>
              <mc:Fallback>
                <p:oleObj r:id="rId3" imgW="7001256" imgH="3664001"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0"/>
                        <a:ext cx="839946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8423031" y="1266092"/>
            <a:ext cx="2391507" cy="369332"/>
          </a:xfrm>
          <a:prstGeom prst="rect">
            <a:avLst/>
          </a:prstGeom>
          <a:noFill/>
        </p:spPr>
        <p:txBody>
          <a:bodyPr wrap="square" rtlCol="0">
            <a:spAutoFit/>
          </a:bodyPr>
          <a:lstStyle/>
          <a:p>
            <a:r>
              <a:rPr lang="en-US" altLang="zh-CN" dirty="0"/>
              <a:t>202.118.1.192/27</a:t>
            </a:r>
            <a:endParaRPr lang="zh-CN" altLang="en-US" dirty="0"/>
          </a:p>
        </p:txBody>
      </p:sp>
      <p:sp>
        <p:nvSpPr>
          <p:cNvPr id="6" name="TextBox 5"/>
          <p:cNvSpPr txBox="1"/>
          <p:nvPr/>
        </p:nvSpPr>
        <p:spPr>
          <a:xfrm>
            <a:off x="8546121" y="2180492"/>
            <a:ext cx="2180492" cy="369332"/>
          </a:xfrm>
          <a:prstGeom prst="rect">
            <a:avLst/>
          </a:prstGeom>
          <a:noFill/>
        </p:spPr>
        <p:txBody>
          <a:bodyPr wrap="square" rtlCol="0">
            <a:spAutoFit/>
          </a:bodyPr>
          <a:lstStyle/>
          <a:p>
            <a:r>
              <a:rPr lang="en-US" altLang="zh-CN" dirty="0"/>
              <a:t>202.118.1.0/25</a:t>
            </a:r>
            <a:endParaRPr lang="zh-CN" altLang="en-US" dirty="0"/>
          </a:p>
        </p:txBody>
      </p:sp>
      <p:sp>
        <p:nvSpPr>
          <p:cNvPr id="7" name="TextBox 6"/>
          <p:cNvSpPr txBox="1"/>
          <p:nvPr/>
        </p:nvSpPr>
        <p:spPr>
          <a:xfrm>
            <a:off x="8598873" y="2866292"/>
            <a:ext cx="2373924" cy="369332"/>
          </a:xfrm>
          <a:prstGeom prst="rect">
            <a:avLst/>
          </a:prstGeom>
          <a:noFill/>
        </p:spPr>
        <p:txBody>
          <a:bodyPr wrap="square" rtlCol="0">
            <a:spAutoFit/>
          </a:bodyPr>
          <a:lstStyle/>
          <a:p>
            <a:r>
              <a:rPr lang="en-US" altLang="zh-CN" dirty="0"/>
              <a:t>202.118.1.128/26</a:t>
            </a:r>
            <a:endParaRPr lang="zh-CN" altLang="en-US" dirty="0"/>
          </a:p>
        </p:txBody>
      </p:sp>
      <p:sp>
        <p:nvSpPr>
          <p:cNvPr id="8" name="右大括号 7"/>
          <p:cNvSpPr/>
          <p:nvPr/>
        </p:nvSpPr>
        <p:spPr>
          <a:xfrm>
            <a:off x="10762471" y="1450758"/>
            <a:ext cx="407552" cy="16002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69277" y="5609492"/>
            <a:ext cx="615461" cy="369332"/>
          </a:xfrm>
          <a:prstGeom prst="rect">
            <a:avLst/>
          </a:prstGeom>
          <a:noFill/>
        </p:spPr>
        <p:txBody>
          <a:bodyPr wrap="square" rtlCol="0">
            <a:spAutoFit/>
          </a:bodyPr>
          <a:lstStyle/>
          <a:p>
            <a:r>
              <a:rPr lang="zh-CN" altLang="en-US" dirty="0"/>
              <a:t>（</a:t>
            </a:r>
            <a:r>
              <a:rPr lang="en-US" altLang="zh-CN" dirty="0"/>
              <a:t>3</a:t>
            </a:r>
            <a:r>
              <a:rPr lang="zh-CN" altLang="en-US" dirty="0"/>
              <a:t>）</a:t>
            </a:r>
          </a:p>
        </p:txBody>
      </p:sp>
      <p:graphicFrame>
        <p:nvGraphicFramePr>
          <p:cNvPr id="10" name="表格 9"/>
          <p:cNvGraphicFramePr>
            <a:graphicFrameLocks noGrp="1"/>
          </p:cNvGraphicFramePr>
          <p:nvPr>
            <p:extLst>
              <p:ext uri="{D42A27DB-BD31-4B8C-83A1-F6EECF244321}">
                <p14:modId xmlns:p14="http://schemas.microsoft.com/office/powerpoint/2010/main" val="1254355670"/>
              </p:ext>
            </p:extLst>
          </p:nvPr>
        </p:nvGraphicFramePr>
        <p:xfrm>
          <a:off x="1490114" y="5537260"/>
          <a:ext cx="7501466" cy="829733"/>
        </p:xfrm>
        <a:graphic>
          <a:graphicData uri="http://schemas.openxmlformats.org/drawingml/2006/table">
            <a:tbl>
              <a:tblPr firstRow="1" firstCol="1" lastRow="1" lastCol="1" bandRow="1" bandCol="1">
                <a:tableStyleId>{2D5ABB26-0587-4C30-8999-92F81FD0307C}</a:tableStyleId>
              </a:tblPr>
              <a:tblGrid>
                <a:gridCol w="2021780">
                  <a:extLst>
                    <a:ext uri="{9D8B030D-6E8A-4147-A177-3AD203B41FA5}">
                      <a16:colId xmlns:a16="http://schemas.microsoft.com/office/drawing/2014/main" val="20000"/>
                    </a:ext>
                  </a:extLst>
                </a:gridCol>
                <a:gridCol w="2490304">
                  <a:extLst>
                    <a:ext uri="{9D8B030D-6E8A-4147-A177-3AD203B41FA5}">
                      <a16:colId xmlns:a16="http://schemas.microsoft.com/office/drawing/2014/main" val="20001"/>
                    </a:ext>
                  </a:extLst>
                </a:gridCol>
                <a:gridCol w="1726406">
                  <a:extLst>
                    <a:ext uri="{9D8B030D-6E8A-4147-A177-3AD203B41FA5}">
                      <a16:colId xmlns:a16="http://schemas.microsoft.com/office/drawing/2014/main" val="20002"/>
                    </a:ext>
                  </a:extLst>
                </a:gridCol>
                <a:gridCol w="1262976">
                  <a:extLst>
                    <a:ext uri="{9D8B030D-6E8A-4147-A177-3AD203B41FA5}">
                      <a16:colId xmlns:a16="http://schemas.microsoft.com/office/drawing/2014/main" val="20003"/>
                    </a:ext>
                  </a:extLst>
                </a:gridCol>
              </a:tblGrid>
              <a:tr h="406400">
                <a:tc>
                  <a:txBody>
                    <a:bodyPr/>
                    <a:lstStyle/>
                    <a:p>
                      <a:pPr algn="just">
                        <a:lnSpc>
                          <a:spcPts val="2000"/>
                        </a:lnSpc>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dirty="0">
                          <a:effectLst/>
                        </a:rPr>
                        <a:t>子网掩码</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下一跳</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接口</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3333">
                <a:tc>
                  <a:txBody>
                    <a:bodyPr/>
                    <a:lstStyle/>
                    <a:p>
                      <a:pPr algn="just">
                        <a:lnSpc>
                          <a:spcPts val="2000"/>
                        </a:lnSpc>
                        <a:spcAft>
                          <a:spcPts val="0"/>
                        </a:spcAft>
                      </a:pPr>
                      <a:r>
                        <a:rPr lang="en-US" sz="1600" kern="100" dirty="0">
                          <a:effectLst/>
                        </a:rPr>
                        <a:t>202.118.1.0/24</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255.255.255.0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202.118.2.2</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0"/>
          <p:cNvSpPr txBox="1"/>
          <p:nvPr/>
        </p:nvSpPr>
        <p:spPr>
          <a:xfrm>
            <a:off x="7871010" y="3468701"/>
            <a:ext cx="4231341" cy="369332"/>
          </a:xfrm>
          <a:prstGeom prst="rect">
            <a:avLst/>
          </a:prstGeom>
          <a:noFill/>
          <a:ln w="28575">
            <a:solidFill>
              <a:srgbClr val="FF0000"/>
            </a:solidFill>
          </a:ln>
        </p:spPr>
        <p:txBody>
          <a:bodyPr wrap="square" rtlCol="0">
            <a:spAutoFit/>
          </a:bodyPr>
          <a:lstStyle/>
          <a:p>
            <a:pPr algn="ctr"/>
            <a:r>
              <a:rPr lang="en-US" altLang="zh-CN" dirty="0"/>
              <a:t>202.118.1.0/24</a:t>
            </a:r>
            <a:endParaRPr lang="zh-CN" altLang="en-US" dirty="0"/>
          </a:p>
        </p:txBody>
      </p:sp>
      <p:sp>
        <p:nvSpPr>
          <p:cNvPr id="12" name="TextBox 11"/>
          <p:cNvSpPr txBox="1"/>
          <p:nvPr/>
        </p:nvSpPr>
        <p:spPr>
          <a:xfrm>
            <a:off x="1380565" y="4930588"/>
            <a:ext cx="914400" cy="369332"/>
          </a:xfrm>
          <a:prstGeom prst="rect">
            <a:avLst/>
          </a:prstGeom>
          <a:noFill/>
        </p:spPr>
        <p:txBody>
          <a:bodyPr wrap="square" rtlCol="0">
            <a:spAutoFit/>
          </a:bodyPr>
          <a:lstStyle/>
          <a:p>
            <a:r>
              <a:rPr lang="en-US" altLang="zh-CN" dirty="0"/>
              <a:t>R2</a:t>
            </a:r>
            <a:endParaRPr lang="zh-CN" altLang="en-US" dirty="0"/>
          </a:p>
        </p:txBody>
      </p:sp>
    </p:spTree>
    <p:extLst>
      <p:ext uri="{BB962C8B-B14F-4D97-AF65-F5344CB8AC3E}">
        <p14:creationId xmlns:p14="http://schemas.microsoft.com/office/powerpoint/2010/main" val="33437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69848" y="11585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t>4</a:t>
            </a:r>
            <a:r>
              <a:rPr lang="zh-CN" altLang="en-US" sz="2400" dirty="0"/>
              <a:t>）</a:t>
            </a:r>
            <a:r>
              <a:rPr lang="zh-CN" altLang="zh-CN" sz="2400" dirty="0"/>
              <a:t>如果</a:t>
            </a:r>
            <a:r>
              <a:rPr lang="en-US" altLang="zh-CN" sz="2400" dirty="0"/>
              <a:t>P1</a:t>
            </a:r>
            <a:r>
              <a:rPr lang="zh-CN" altLang="zh-CN" sz="2400" dirty="0"/>
              <a:t>要访问</a:t>
            </a:r>
            <a:r>
              <a:rPr lang="en-US" altLang="zh-CN" sz="2400" dirty="0"/>
              <a:t>DNS</a:t>
            </a:r>
            <a:r>
              <a:rPr lang="zh-CN" altLang="zh-CN" sz="2400" dirty="0"/>
              <a:t>服务器，请说明分别在哪些节点上请求了</a:t>
            </a:r>
            <a:r>
              <a:rPr lang="en-US" altLang="zh-CN" sz="2400" dirty="0"/>
              <a:t>ARP</a:t>
            </a:r>
            <a:r>
              <a:rPr lang="zh-CN" altLang="zh-CN" sz="2400" dirty="0"/>
              <a:t>解析协议，请求解析的目标</a:t>
            </a:r>
            <a:r>
              <a:rPr lang="en-US" altLang="zh-CN" sz="2400" dirty="0"/>
              <a:t>IP</a:t>
            </a:r>
            <a:r>
              <a:rPr lang="zh-CN" altLang="zh-CN" sz="2400" dirty="0"/>
              <a:t>地址分别是多少？</a:t>
            </a:r>
            <a:endParaRPr lang="zh-CN" altLang="en-US" sz="2400" b="0" dirty="0">
              <a:latin typeface="Consolas" panose="020B0609020204030204" pitchFamily="49" charset="0"/>
            </a:endParaRPr>
          </a:p>
        </p:txBody>
      </p:sp>
      <p:sp>
        <p:nvSpPr>
          <p:cNvPr id="3" name="TextBox 2"/>
          <p:cNvSpPr txBox="1"/>
          <p:nvPr/>
        </p:nvSpPr>
        <p:spPr>
          <a:xfrm>
            <a:off x="1069848" y="5236960"/>
            <a:ext cx="9262534" cy="923330"/>
          </a:xfrm>
          <a:prstGeom prst="rect">
            <a:avLst/>
          </a:prstGeom>
          <a:noFill/>
        </p:spPr>
        <p:txBody>
          <a:bodyPr wrap="square" rtlCol="0">
            <a:spAutoFit/>
          </a:bodyPr>
          <a:lstStyle/>
          <a:p>
            <a:r>
              <a:rPr lang="en-US" altLang="zh-CN" dirty="0"/>
              <a:t>P1</a:t>
            </a:r>
            <a:r>
              <a:rPr lang="zh-CN" altLang="zh-CN" dirty="0"/>
              <a:t>：请求</a:t>
            </a:r>
            <a:r>
              <a:rPr lang="en-US" altLang="zh-CN" dirty="0"/>
              <a:t>R1</a:t>
            </a:r>
            <a:r>
              <a:rPr lang="zh-CN" altLang="zh-CN" dirty="0"/>
              <a:t>中</a:t>
            </a:r>
            <a:r>
              <a:rPr lang="en-US" altLang="zh-CN" dirty="0"/>
              <a:t>IP1</a:t>
            </a:r>
            <a:r>
              <a:rPr lang="zh-CN" altLang="zh-CN" dirty="0"/>
              <a:t>对应的物理地址；</a:t>
            </a:r>
          </a:p>
          <a:p>
            <a:r>
              <a:rPr lang="en-US" altLang="zh-CN" dirty="0"/>
              <a:t>R1</a:t>
            </a:r>
            <a:r>
              <a:rPr lang="zh-CN" altLang="zh-CN" dirty="0"/>
              <a:t>：请求</a:t>
            </a:r>
            <a:r>
              <a:rPr lang="en-US" altLang="zh-CN" dirty="0"/>
              <a:t>R2</a:t>
            </a:r>
            <a:r>
              <a:rPr lang="zh-CN" altLang="zh-CN" dirty="0"/>
              <a:t>中</a:t>
            </a:r>
            <a:r>
              <a:rPr lang="en-US" altLang="zh-CN" dirty="0"/>
              <a:t>202.118.2.1</a:t>
            </a:r>
            <a:r>
              <a:rPr lang="zh-CN" altLang="zh-CN" dirty="0"/>
              <a:t>对应的物理地址；</a:t>
            </a:r>
          </a:p>
          <a:p>
            <a:r>
              <a:rPr lang="en-US" altLang="zh-CN" dirty="0"/>
              <a:t>R2</a:t>
            </a:r>
            <a:r>
              <a:rPr lang="zh-CN" altLang="zh-CN" dirty="0"/>
              <a:t>：请求</a:t>
            </a:r>
            <a:r>
              <a:rPr lang="en-US" altLang="zh-CN" dirty="0"/>
              <a:t>DNS</a:t>
            </a:r>
            <a:r>
              <a:rPr lang="zh-CN" altLang="zh-CN" dirty="0"/>
              <a:t>服务器</a:t>
            </a:r>
            <a:r>
              <a:rPr lang="en-US" altLang="zh-CN" dirty="0"/>
              <a:t>202.118.3.2</a:t>
            </a:r>
            <a:r>
              <a:rPr lang="zh-CN" altLang="zh-CN" dirty="0"/>
              <a:t>对应的</a:t>
            </a:r>
            <a:r>
              <a:rPr lang="en-US" altLang="zh-CN" dirty="0"/>
              <a:t>MAC</a:t>
            </a:r>
            <a:r>
              <a:rPr lang="zh-CN" altLang="zh-CN" dirty="0"/>
              <a:t>地址。</a:t>
            </a:r>
          </a:p>
        </p:txBody>
      </p:sp>
      <p:graphicFrame>
        <p:nvGraphicFramePr>
          <p:cNvPr id="2" name="对象 1"/>
          <p:cNvGraphicFramePr>
            <a:graphicFrameLocks noChangeAspect="1"/>
          </p:cNvGraphicFramePr>
          <p:nvPr>
            <p:extLst>
              <p:ext uri="{D42A27DB-BD31-4B8C-83A1-F6EECF244321}">
                <p14:modId xmlns:p14="http://schemas.microsoft.com/office/powerpoint/2010/main" val="4236577126"/>
              </p:ext>
            </p:extLst>
          </p:nvPr>
        </p:nvGraphicFramePr>
        <p:xfrm>
          <a:off x="-177075" y="509965"/>
          <a:ext cx="8399463" cy="4395788"/>
        </p:xfrm>
        <a:graphic>
          <a:graphicData uri="http://schemas.openxmlformats.org/presentationml/2006/ole">
            <mc:AlternateContent xmlns:mc="http://schemas.openxmlformats.org/markup-compatibility/2006">
              <mc:Choice xmlns:v="urn:schemas-microsoft-com:vml" Requires="v">
                <p:oleObj spid="_x0000_s8224" r:id="rId4" imgW="7001256" imgH="3664001" progId="Visio.Drawing.11">
                  <p:embed/>
                </p:oleObj>
              </mc:Choice>
              <mc:Fallback>
                <p:oleObj r:id="rId4" imgW="7001256" imgH="3664001"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75" y="509965"/>
                        <a:ext cx="839946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8563708" y="1125415"/>
            <a:ext cx="3305907" cy="4801314"/>
          </a:xfrm>
          <a:prstGeom prst="rect">
            <a:avLst/>
          </a:prstGeom>
          <a:noFill/>
        </p:spPr>
        <p:txBody>
          <a:bodyPr wrap="square" rtlCol="0">
            <a:spAutoFit/>
          </a:bodyPr>
          <a:lstStyle/>
          <a:p>
            <a:r>
              <a:rPr lang="zh-CN" altLang="en-US" dirty="0"/>
              <a:t>解析：</a:t>
            </a:r>
            <a:r>
              <a:rPr lang="en-US" altLang="zh-CN" dirty="0"/>
              <a:t>ARP</a:t>
            </a:r>
            <a:r>
              <a:rPr lang="zh-CN" altLang="en-US" dirty="0"/>
              <a:t>协议也就是地址解析协议，工作在链路层。</a:t>
            </a:r>
            <a:endParaRPr lang="en-US" altLang="zh-CN" dirty="0"/>
          </a:p>
          <a:p>
            <a:r>
              <a:rPr lang="en-US" altLang="zh-CN" dirty="0"/>
              <a:t>ARP</a:t>
            </a:r>
            <a:r>
              <a:rPr lang="zh-CN" altLang="en-US" dirty="0"/>
              <a:t>协议作用：能实现任意网络地址到任意物理地址的转换。也就是说将</a:t>
            </a:r>
            <a:r>
              <a:rPr lang="en-US" altLang="zh-CN" dirty="0"/>
              <a:t>IP</a:t>
            </a:r>
            <a:r>
              <a:rPr lang="zh-CN" altLang="en-US" dirty="0"/>
              <a:t>地址对应当相应的物理地址中，因为数据链路层要通过物理地址来寻找你要传输数据的机器，这样才能通过数据链路层往外传输数据。</a:t>
            </a:r>
            <a:endParaRPr lang="en-US" altLang="zh-CN" dirty="0"/>
          </a:p>
          <a:p>
            <a:r>
              <a:rPr lang="en-US" altLang="zh-CN" b="1" dirty="0"/>
              <a:t>ARP</a:t>
            </a:r>
            <a:r>
              <a:rPr lang="zh-CN" altLang="en-US" b="1" dirty="0"/>
              <a:t>协议的工作原理：</a:t>
            </a:r>
            <a:r>
              <a:rPr lang="zh-CN" altLang="en-US" dirty="0"/>
              <a:t> </a:t>
            </a:r>
            <a:br>
              <a:rPr lang="zh-CN" altLang="en-US" dirty="0"/>
            </a:br>
            <a:r>
              <a:rPr lang="zh-CN" altLang="en-US" dirty="0"/>
              <a:t>主机向自己所在的网络广播一个</a:t>
            </a:r>
            <a:r>
              <a:rPr lang="en-US" altLang="zh-CN" dirty="0"/>
              <a:t>ARP</a:t>
            </a:r>
            <a:r>
              <a:rPr lang="zh-CN" altLang="en-US" dirty="0"/>
              <a:t>请求（该请求包含目标机器的网络地址），同时网络上其他机器都将收到这个请求，但只有被请求的目标机器会回应一个</a:t>
            </a:r>
            <a:r>
              <a:rPr lang="en-US" altLang="zh-CN" dirty="0"/>
              <a:t>ARP</a:t>
            </a:r>
            <a:r>
              <a:rPr lang="zh-CN" altLang="en-US" dirty="0"/>
              <a:t>应答（其中包含了自己的物理地址）</a:t>
            </a:r>
            <a:endParaRPr lang="en-US" altLang="zh-CN" dirty="0"/>
          </a:p>
        </p:txBody>
      </p:sp>
    </p:spTree>
    <p:extLst>
      <p:ext uri="{BB962C8B-B14F-4D97-AF65-F5344CB8AC3E}">
        <p14:creationId xmlns:p14="http://schemas.microsoft.com/office/powerpoint/2010/main" val="204630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069848" y="432381"/>
            <a:ext cx="10058400" cy="7563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zh-CN" sz="2400" dirty="0"/>
              <a:t>路由器</a:t>
            </a:r>
            <a:r>
              <a:rPr lang="en-US" altLang="zh-CN" sz="2400" dirty="0"/>
              <a:t>D</a:t>
            </a:r>
            <a:r>
              <a:rPr lang="zh-CN" altLang="zh-CN" sz="2400" dirty="0"/>
              <a:t>当前路由表如图</a:t>
            </a:r>
            <a:r>
              <a:rPr lang="en-US" altLang="zh-CN" sz="2400" dirty="0"/>
              <a:t>1</a:t>
            </a:r>
            <a:r>
              <a:rPr lang="zh-CN" altLang="zh-CN" sz="2400" dirty="0"/>
              <a:t>所示，该路由器接收到从路由器</a:t>
            </a:r>
            <a:r>
              <a:rPr lang="en-US" altLang="zh-CN" sz="2400" dirty="0"/>
              <a:t>C</a:t>
            </a:r>
            <a:r>
              <a:rPr lang="zh-CN" altLang="zh-CN" sz="2400" dirty="0"/>
              <a:t>发出的距离向量信息（图</a:t>
            </a:r>
            <a:r>
              <a:rPr lang="en-US" altLang="zh-CN" sz="2400" dirty="0"/>
              <a:t>2</a:t>
            </a:r>
            <a:r>
              <a:rPr lang="zh-CN" altLang="zh-CN" sz="2400" dirty="0"/>
              <a:t>），请利用距离向量路由算法，求路由器</a:t>
            </a:r>
            <a:r>
              <a:rPr lang="en-US" altLang="zh-CN" sz="2400" dirty="0"/>
              <a:t>D</a:t>
            </a:r>
            <a:r>
              <a:rPr lang="zh-CN" altLang="zh-CN" sz="2400" dirty="0"/>
              <a:t>的更新后的路由表，要求写出路由更新依据。</a:t>
            </a:r>
            <a:endParaRPr lang="zh-CN" altLang="en-US" sz="2400" b="0" dirty="0">
              <a:latin typeface="Consolas" panose="020B0609020204030204"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61316753"/>
              </p:ext>
            </p:extLst>
          </p:nvPr>
        </p:nvGraphicFramePr>
        <p:xfrm>
          <a:off x="1642533" y="1693330"/>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1659467" y="4419600"/>
            <a:ext cx="3488266" cy="369332"/>
          </a:xfrm>
          <a:prstGeom prst="rect">
            <a:avLst/>
          </a:prstGeom>
          <a:noFill/>
        </p:spPr>
        <p:txBody>
          <a:bodyPr wrap="square" rtlCol="0">
            <a:spAutoFit/>
          </a:bodyPr>
          <a:lstStyle/>
          <a:p>
            <a:pPr algn="ctr"/>
            <a:r>
              <a:rPr lang="zh-CN" altLang="zh-CN" dirty="0"/>
              <a:t>图</a:t>
            </a:r>
            <a:r>
              <a:rPr lang="en-US" altLang="zh-CN" dirty="0"/>
              <a:t> 1 </a:t>
            </a:r>
            <a:r>
              <a:rPr lang="zh-CN" altLang="zh-CN" dirty="0"/>
              <a:t>路由器</a:t>
            </a:r>
            <a:r>
              <a:rPr lang="en-US" altLang="zh-CN" dirty="0"/>
              <a:t>D</a:t>
            </a:r>
            <a:r>
              <a:rPr lang="zh-CN" altLang="zh-CN" dirty="0"/>
              <a:t>的路由表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77820995"/>
              </p:ext>
            </p:extLst>
          </p:nvPr>
        </p:nvGraphicFramePr>
        <p:xfrm>
          <a:off x="7044266" y="1439338"/>
          <a:ext cx="3505201" cy="2861730"/>
        </p:xfrm>
        <a:graphic>
          <a:graphicData uri="http://schemas.openxmlformats.org/drawingml/2006/table">
            <a:tbl>
              <a:tblPr firstRow="1" firstCol="1" bandRow="1">
                <a:tableStyleId>{2D5ABB26-0587-4C30-8999-92F81FD0307C}</a:tableStyleId>
              </a:tblPr>
              <a:tblGrid>
                <a:gridCol w="1543546">
                  <a:extLst>
                    <a:ext uri="{9D8B030D-6E8A-4147-A177-3AD203B41FA5}">
                      <a16:colId xmlns:a16="http://schemas.microsoft.com/office/drawing/2014/main" val="20000"/>
                    </a:ext>
                  </a:extLst>
                </a:gridCol>
                <a:gridCol w="1961655">
                  <a:extLst>
                    <a:ext uri="{9D8B030D-6E8A-4147-A177-3AD203B41FA5}">
                      <a16:colId xmlns:a16="http://schemas.microsoft.com/office/drawing/2014/main" val="20001"/>
                    </a:ext>
                  </a:extLst>
                </a:gridCol>
              </a:tblGrid>
              <a:tr h="476955">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6955">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6955">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6955">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6955">
                <a:tc>
                  <a:txBody>
                    <a:bodyPr/>
                    <a:lstStyle/>
                    <a:p>
                      <a:pPr algn="just">
                        <a:spcAft>
                          <a:spcPts val="0"/>
                        </a:spcAft>
                      </a:pPr>
                      <a:r>
                        <a:rPr lang="en-US" sz="1800" kern="0">
                          <a:effectLst/>
                        </a:rPr>
                        <a:t>Net5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1</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6955">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5"/>
          <p:cNvSpPr txBox="1"/>
          <p:nvPr/>
        </p:nvSpPr>
        <p:spPr>
          <a:xfrm>
            <a:off x="7078133" y="4604266"/>
            <a:ext cx="3572934" cy="646331"/>
          </a:xfrm>
          <a:prstGeom prst="rect">
            <a:avLst/>
          </a:prstGeom>
          <a:noFill/>
        </p:spPr>
        <p:txBody>
          <a:bodyPr wrap="square" rtlCol="0">
            <a:spAutoFit/>
          </a:bodyPr>
          <a:lstStyle/>
          <a:p>
            <a:pPr algn="ctr"/>
            <a:r>
              <a:rPr lang="zh-CN" altLang="zh-CN" dirty="0"/>
              <a:t>图</a:t>
            </a:r>
            <a:r>
              <a:rPr lang="en-US" altLang="zh-CN" dirty="0"/>
              <a:t>2 </a:t>
            </a:r>
            <a:r>
              <a:rPr lang="zh-CN" altLang="zh-CN" dirty="0"/>
              <a:t>路由器</a:t>
            </a:r>
            <a:r>
              <a:rPr lang="en-US" altLang="zh-CN" dirty="0"/>
              <a:t>C</a:t>
            </a:r>
            <a:r>
              <a:rPr lang="zh-CN" altLang="zh-CN" dirty="0"/>
              <a:t>发出的距离向量信息</a:t>
            </a:r>
          </a:p>
          <a:p>
            <a:pPr algn="ctr"/>
            <a:endParaRPr lang="zh-CN" altLang="en-US" dirty="0"/>
          </a:p>
        </p:txBody>
      </p:sp>
    </p:spTree>
    <p:extLst>
      <p:ext uri="{BB962C8B-B14F-4D97-AF65-F5344CB8AC3E}">
        <p14:creationId xmlns:p14="http://schemas.microsoft.com/office/powerpoint/2010/main" val="154008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3143965177"/>
              </p:ext>
            </p:extLst>
          </p:nvPr>
        </p:nvGraphicFramePr>
        <p:xfrm>
          <a:off x="3691437" y="3200380"/>
          <a:ext cx="4990620" cy="2392434"/>
        </p:xfrm>
        <a:graphic>
          <a:graphicData uri="http://schemas.openxmlformats.org/drawingml/2006/table">
            <a:tbl>
              <a:tblPr>
                <a:tableStyleId>{2D5ABB26-0587-4C30-8999-92F81FD0307C}</a:tableStyleId>
              </a:tblPr>
              <a:tblGrid>
                <a:gridCol w="1663220">
                  <a:extLst>
                    <a:ext uri="{9D8B030D-6E8A-4147-A177-3AD203B41FA5}">
                      <a16:colId xmlns:a16="http://schemas.microsoft.com/office/drawing/2014/main" val="20000"/>
                    </a:ext>
                  </a:extLst>
                </a:gridCol>
                <a:gridCol w="1663220">
                  <a:extLst>
                    <a:ext uri="{9D8B030D-6E8A-4147-A177-3AD203B41FA5}">
                      <a16:colId xmlns:a16="http://schemas.microsoft.com/office/drawing/2014/main" val="20001"/>
                    </a:ext>
                  </a:extLst>
                </a:gridCol>
                <a:gridCol w="1664180">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1236133" y="2255499"/>
            <a:ext cx="8314267" cy="646331"/>
          </a:xfrm>
          <a:prstGeom prst="rect">
            <a:avLst/>
          </a:prstGeom>
          <a:noFill/>
        </p:spPr>
        <p:txBody>
          <a:bodyPr wrap="square" rtlCol="0">
            <a:spAutoFit/>
          </a:bodyPr>
          <a:lstStyle/>
          <a:p>
            <a:r>
              <a:rPr lang="en-US" altLang="zh-CN" dirty="0"/>
              <a:t>1</a:t>
            </a:r>
            <a:r>
              <a:rPr lang="zh-CN" altLang="en-US" dirty="0"/>
              <a:t>）对</a:t>
            </a:r>
            <a:r>
              <a:rPr lang="en-US" altLang="zh-CN" dirty="0"/>
              <a:t>C</a:t>
            </a:r>
            <a:r>
              <a:rPr lang="zh-CN" altLang="en-US" dirty="0"/>
              <a:t>路由器发过来的路由表，先修改此路由表中的所有项目：把”下一跳”字段中的地址改为</a:t>
            </a:r>
            <a:r>
              <a:rPr lang="en-US" altLang="zh-CN" dirty="0"/>
              <a:t>C</a:t>
            </a:r>
            <a:r>
              <a:rPr lang="zh-CN" altLang="en-US" dirty="0"/>
              <a:t>，并把所有”距离”字段都加</a:t>
            </a:r>
            <a:r>
              <a:rPr lang="en-US" altLang="zh-CN" dirty="0"/>
              <a:t>1</a:t>
            </a:r>
            <a:r>
              <a:rPr lang="zh-CN" altLang="en-US" dirty="0"/>
              <a:t>。</a:t>
            </a:r>
          </a:p>
        </p:txBody>
      </p:sp>
      <p:sp>
        <p:nvSpPr>
          <p:cNvPr id="4" name="TextBox 3"/>
          <p:cNvSpPr txBox="1"/>
          <p:nvPr/>
        </p:nvSpPr>
        <p:spPr>
          <a:xfrm>
            <a:off x="1388533" y="1188720"/>
            <a:ext cx="7907867" cy="923330"/>
          </a:xfrm>
          <a:prstGeom prst="rect">
            <a:avLst/>
          </a:prstGeom>
          <a:noFill/>
        </p:spPr>
        <p:txBody>
          <a:bodyPr wrap="square" rtlCol="0">
            <a:spAutoFit/>
          </a:bodyPr>
          <a:lstStyle/>
          <a:p>
            <a:r>
              <a:rPr lang="zh-CN" altLang="en-US" dirty="0"/>
              <a:t>路由表中最主要的信息就是：到某个网络的距离</a:t>
            </a:r>
            <a:r>
              <a:rPr lang="en-US" altLang="zh-CN" dirty="0"/>
              <a:t>(</a:t>
            </a:r>
            <a:r>
              <a:rPr lang="zh-CN" altLang="en-US" dirty="0"/>
              <a:t>即最短距离</a:t>
            </a:r>
            <a:r>
              <a:rPr lang="en-US" altLang="zh-CN" dirty="0"/>
              <a:t>)</a:t>
            </a:r>
            <a:r>
              <a:rPr lang="zh-CN" altLang="en-US" dirty="0"/>
              <a:t>，以及经过的下一条地址。路由表更新的原则是找到每个目的网络的最短距离，所以这种更新算法又叫做距离向量算法。注意这里的距离指的是”跳数”。 </a:t>
            </a:r>
          </a:p>
        </p:txBody>
      </p:sp>
    </p:spTree>
    <p:extLst>
      <p:ext uri="{BB962C8B-B14F-4D97-AF65-F5344CB8AC3E}">
        <p14:creationId xmlns:p14="http://schemas.microsoft.com/office/powerpoint/2010/main" val="35333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7" y="284465"/>
            <a:ext cx="10682882" cy="966113"/>
          </a:xfrm>
        </p:spPr>
        <p:txBody>
          <a:bodyPr>
            <a:normAutofit/>
          </a:bodyPr>
          <a:lstStyle/>
          <a:p>
            <a:pPr lvl="0"/>
            <a:r>
              <a:rPr lang="zh-CN" altLang="zh-CN" sz="1800" dirty="0"/>
              <a:t>如图所示的组网结构，</a:t>
            </a:r>
            <a:r>
              <a:rPr lang="en-US" altLang="zh-CN" sz="1800" dirty="0"/>
              <a:t>S1</a:t>
            </a:r>
            <a:r>
              <a:rPr lang="zh-CN" altLang="zh-CN" sz="1800" dirty="0"/>
              <a:t>、</a:t>
            </a:r>
            <a:r>
              <a:rPr lang="en-US" altLang="zh-CN" sz="1800" dirty="0"/>
              <a:t>S2</a:t>
            </a:r>
            <a:r>
              <a:rPr lang="zh-CN" altLang="zh-CN" sz="1800" dirty="0"/>
              <a:t>、</a:t>
            </a:r>
            <a:r>
              <a:rPr lang="en-US" altLang="zh-CN" sz="1800" dirty="0"/>
              <a:t>S3</a:t>
            </a:r>
            <a:r>
              <a:rPr lang="zh-CN" altLang="zh-CN" sz="1800" dirty="0"/>
              <a:t>为交换机，</a:t>
            </a:r>
            <a:r>
              <a:rPr lang="en-US" altLang="zh-CN" sz="1800" dirty="0"/>
              <a:t> R1</a:t>
            </a:r>
            <a:r>
              <a:rPr lang="zh-CN" altLang="zh-CN" sz="1800" dirty="0"/>
              <a:t>、</a:t>
            </a:r>
            <a:r>
              <a:rPr lang="en-US" altLang="zh-CN" sz="1800" dirty="0"/>
              <a:t>R2</a:t>
            </a:r>
            <a:r>
              <a:rPr lang="zh-CN" altLang="zh-CN" sz="1800" dirty="0"/>
              <a:t>为路由器，各设备的</a:t>
            </a:r>
            <a:r>
              <a:rPr lang="en-US" altLang="zh-CN" sz="1800" dirty="0"/>
              <a:t>IP</a:t>
            </a:r>
            <a:r>
              <a:rPr lang="zh-CN" altLang="zh-CN" sz="1800" dirty="0"/>
              <a:t>地址及物理地址如图所示。 </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78404394"/>
              </p:ext>
            </p:extLst>
          </p:nvPr>
        </p:nvGraphicFramePr>
        <p:xfrm>
          <a:off x="295842" y="1107706"/>
          <a:ext cx="8041341" cy="3225887"/>
        </p:xfrm>
        <a:graphic>
          <a:graphicData uri="http://schemas.openxmlformats.org/presentationml/2006/ole">
            <mc:AlternateContent xmlns:mc="http://schemas.openxmlformats.org/markup-compatibility/2006">
              <mc:Choice xmlns:v="urn:schemas-microsoft-com:vml" Requires="v">
                <p:oleObj spid="_x0000_s1087" r:id="rId3" imgW="5332919" imgH="2143934" progId="Visio.Drawing.11">
                  <p:embed/>
                </p:oleObj>
              </mc:Choice>
              <mc:Fallback>
                <p:oleObj r:id="rId3" imgW="5332919" imgH="214393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42" y="1107706"/>
                        <a:ext cx="8041341" cy="3225887"/>
                      </a:xfrm>
                      <a:prstGeom prst="rect">
                        <a:avLst/>
                      </a:prstGeom>
                      <a:noFill/>
                    </p:spPr>
                  </p:pic>
                </p:oleObj>
              </mc:Fallback>
            </mc:AlternateContent>
          </a:graphicData>
        </a:graphic>
      </p:graphicFrame>
      <p:sp>
        <p:nvSpPr>
          <p:cNvPr id="5" name="TextBox 4"/>
          <p:cNvSpPr txBox="1"/>
          <p:nvPr/>
        </p:nvSpPr>
        <p:spPr>
          <a:xfrm>
            <a:off x="8444753" y="981637"/>
            <a:ext cx="3281082" cy="1877437"/>
          </a:xfrm>
          <a:prstGeom prst="rect">
            <a:avLst/>
          </a:prstGeom>
          <a:noFill/>
        </p:spPr>
        <p:txBody>
          <a:bodyPr wrap="square" rtlCol="0">
            <a:spAutoFit/>
          </a:bodyPr>
          <a:lstStyle/>
          <a:p>
            <a:pPr lvl="0"/>
            <a:r>
              <a:rPr lang="zh-CN" altLang="en-US" dirty="0"/>
              <a:t>（</a:t>
            </a:r>
            <a:r>
              <a:rPr lang="en-US" altLang="zh-CN" dirty="0"/>
              <a:t>1</a:t>
            </a:r>
            <a:r>
              <a:rPr lang="zh-CN" altLang="en-US" dirty="0"/>
              <a:t>）</a:t>
            </a:r>
            <a:r>
              <a:rPr lang="zh-CN" altLang="zh-CN" sz="1600" dirty="0"/>
              <a:t>在实验中，按图示连接交换机、路由器，并配置好各计算机</a:t>
            </a:r>
            <a:r>
              <a:rPr lang="en-US" altLang="zh-CN" sz="1600" dirty="0"/>
              <a:t>IP</a:t>
            </a:r>
            <a:r>
              <a:rPr lang="zh-CN" altLang="zh-CN" sz="1600" dirty="0"/>
              <a:t>，</a:t>
            </a:r>
            <a:r>
              <a:rPr lang="en-US" altLang="zh-CN" sz="1600" dirty="0"/>
              <a:t>R1</a:t>
            </a:r>
            <a:r>
              <a:rPr lang="zh-CN" altLang="zh-CN" sz="1600" dirty="0"/>
              <a:t>、</a:t>
            </a:r>
            <a:r>
              <a:rPr lang="en-US" altLang="zh-CN" sz="1600" dirty="0"/>
              <a:t>R2</a:t>
            </a:r>
            <a:r>
              <a:rPr lang="zh-CN" altLang="zh-CN" sz="1600" dirty="0"/>
              <a:t>的接口地址，但未配置</a:t>
            </a:r>
            <a:r>
              <a:rPr lang="en-US" altLang="zh-CN" sz="1600" dirty="0"/>
              <a:t>R1</a:t>
            </a:r>
            <a:r>
              <a:rPr lang="zh-CN" altLang="zh-CN" sz="1600" dirty="0"/>
              <a:t>、</a:t>
            </a:r>
            <a:r>
              <a:rPr lang="en-US" altLang="zh-CN" sz="1600" dirty="0"/>
              <a:t>R2</a:t>
            </a:r>
            <a:r>
              <a:rPr lang="zh-CN" altLang="zh-CN" sz="1600" dirty="0"/>
              <a:t>的静态路由和动态路由协议。此时</a:t>
            </a:r>
            <a:r>
              <a:rPr lang="en-US" altLang="zh-CN" sz="1600" dirty="0"/>
              <a:t>H1</a:t>
            </a:r>
            <a:r>
              <a:rPr lang="zh-CN" altLang="zh-CN" sz="1600" dirty="0"/>
              <a:t>能分别</a:t>
            </a:r>
            <a:r>
              <a:rPr lang="en-US" altLang="zh-CN" sz="1600" dirty="0"/>
              <a:t>Ping</a:t>
            </a:r>
            <a:r>
              <a:rPr lang="zh-CN" altLang="zh-CN" sz="1600" dirty="0"/>
              <a:t>通</a:t>
            </a:r>
            <a:r>
              <a:rPr lang="en-US" altLang="zh-CN" sz="1600" dirty="0"/>
              <a:t>H0</a:t>
            </a:r>
            <a:r>
              <a:rPr lang="zh-CN" altLang="zh-CN" sz="1600" dirty="0"/>
              <a:t>、</a:t>
            </a:r>
            <a:r>
              <a:rPr lang="en-US" altLang="zh-CN" sz="1600" dirty="0"/>
              <a:t>H2</a:t>
            </a:r>
            <a:r>
              <a:rPr lang="zh-CN" altLang="zh-CN" sz="1600" dirty="0"/>
              <a:t>、</a:t>
            </a:r>
            <a:r>
              <a:rPr lang="en-US" altLang="zh-CN" sz="1600" dirty="0"/>
              <a:t>H3</a:t>
            </a:r>
            <a:r>
              <a:rPr lang="zh-CN" altLang="zh-CN" sz="1600" dirty="0"/>
              <a:t>吗？并简要说明原因。</a:t>
            </a:r>
          </a:p>
          <a:p>
            <a:endParaRPr lang="zh-CN" altLang="en-US" dirty="0"/>
          </a:p>
        </p:txBody>
      </p:sp>
      <p:sp>
        <p:nvSpPr>
          <p:cNvPr id="9" name="TextBox 8"/>
          <p:cNvSpPr txBox="1"/>
          <p:nvPr/>
        </p:nvSpPr>
        <p:spPr>
          <a:xfrm>
            <a:off x="8456129" y="2536318"/>
            <a:ext cx="3490856" cy="1354217"/>
          </a:xfrm>
          <a:prstGeom prst="rect">
            <a:avLst/>
          </a:prstGeom>
          <a:noFill/>
        </p:spPr>
        <p:txBody>
          <a:bodyPr wrap="square" rtlCol="0">
            <a:spAutoFit/>
          </a:bodyPr>
          <a:lstStyle/>
          <a:p>
            <a:pPr lvl="0"/>
            <a:r>
              <a:rPr lang="zh-CN" altLang="en-US" sz="1600" dirty="0"/>
              <a:t>（</a:t>
            </a:r>
            <a:r>
              <a:rPr lang="en-US" altLang="zh-CN" sz="1600" dirty="0"/>
              <a:t>2</a:t>
            </a:r>
            <a:r>
              <a:rPr lang="zh-CN" altLang="en-US" sz="1600" dirty="0"/>
              <a:t>）</a:t>
            </a:r>
            <a:r>
              <a:rPr lang="zh-CN" altLang="zh-CN" sz="1600" dirty="0"/>
              <a:t>要实现整个网络中的所有设备在网络层以上都能互通，并由你配置</a:t>
            </a:r>
            <a:r>
              <a:rPr lang="en-US" altLang="zh-CN" sz="1600" dirty="0"/>
              <a:t>R1</a:t>
            </a:r>
            <a:r>
              <a:rPr lang="zh-CN" altLang="zh-CN" sz="1600" dirty="0"/>
              <a:t>上的静态路由，请按下表给出</a:t>
            </a:r>
            <a:r>
              <a:rPr lang="en-US" altLang="zh-CN" sz="1600" dirty="0"/>
              <a:t>R1</a:t>
            </a:r>
            <a:r>
              <a:rPr lang="zh-CN" altLang="zh-CN" sz="1600" dirty="0"/>
              <a:t>的相关路由条目。</a:t>
            </a:r>
          </a:p>
          <a:p>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592240491"/>
              </p:ext>
            </p:extLst>
          </p:nvPr>
        </p:nvGraphicFramePr>
        <p:xfrm>
          <a:off x="8444752" y="3609175"/>
          <a:ext cx="3696973" cy="1130762"/>
        </p:xfrm>
        <a:graphic>
          <a:graphicData uri="http://schemas.openxmlformats.org/drawingml/2006/table">
            <a:tbl>
              <a:tblPr firstRow="1" firstCol="1" lastRow="1" lastCol="1" bandRow="1" bandCol="1">
                <a:tableStyleId>{2D5ABB26-0587-4C30-8999-92F81FD0307C}</a:tableStyleId>
              </a:tblPr>
              <a:tblGrid>
                <a:gridCol w="1578751">
                  <a:extLst>
                    <a:ext uri="{9D8B030D-6E8A-4147-A177-3AD203B41FA5}">
                      <a16:colId xmlns:a16="http://schemas.microsoft.com/office/drawing/2014/main" val="20000"/>
                    </a:ext>
                  </a:extLst>
                </a:gridCol>
                <a:gridCol w="1171297">
                  <a:extLst>
                    <a:ext uri="{9D8B030D-6E8A-4147-A177-3AD203B41FA5}">
                      <a16:colId xmlns:a16="http://schemas.microsoft.com/office/drawing/2014/main" val="20001"/>
                    </a:ext>
                  </a:extLst>
                </a:gridCol>
                <a:gridCol w="946925">
                  <a:extLst>
                    <a:ext uri="{9D8B030D-6E8A-4147-A177-3AD203B41FA5}">
                      <a16:colId xmlns:a16="http://schemas.microsoft.com/office/drawing/2014/main" val="20002"/>
                    </a:ext>
                  </a:extLst>
                </a:gridCol>
              </a:tblGrid>
              <a:tr h="346768">
                <a:tc>
                  <a:txBody>
                    <a:bodyPr/>
                    <a:lstStyle/>
                    <a:p>
                      <a:pPr algn="ctr">
                        <a:lnSpc>
                          <a:spcPct val="150000"/>
                        </a:lnSpc>
                        <a:spcAft>
                          <a:spcPts val="0"/>
                        </a:spcAft>
                      </a:pPr>
                      <a:r>
                        <a:rPr lang="zh-CN" sz="1600" kern="100" dirty="0">
                          <a:effectLst/>
                        </a:rPr>
                        <a:t>目的网络</a:t>
                      </a:r>
                      <a:r>
                        <a:rPr lang="en-US" sz="1600" kern="100" dirty="0">
                          <a:effectLst/>
                        </a:rPr>
                        <a:t>/</a:t>
                      </a:r>
                      <a:r>
                        <a:rPr lang="zh-CN" sz="1600" kern="100" dirty="0">
                          <a:effectLst/>
                        </a:rPr>
                        <a:t>前缀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997">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997">
                <a:tc>
                  <a:txBody>
                    <a:bodyPr/>
                    <a:lstStyle/>
                    <a:p>
                      <a:pPr algn="just">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p:cNvSpPr txBox="1"/>
          <p:nvPr/>
        </p:nvSpPr>
        <p:spPr>
          <a:xfrm>
            <a:off x="70333" y="4677510"/>
            <a:ext cx="5451230" cy="1477328"/>
          </a:xfrm>
          <a:prstGeom prst="rect">
            <a:avLst/>
          </a:prstGeom>
          <a:noFill/>
        </p:spPr>
        <p:txBody>
          <a:bodyPr wrap="square" rtlCol="0">
            <a:spAutoFit/>
          </a:bodyPr>
          <a:lstStyle/>
          <a:p>
            <a:r>
              <a:rPr lang="zh-CN" altLang="en-US" dirty="0"/>
              <a:t>（</a:t>
            </a:r>
            <a:r>
              <a:rPr lang="en-US" altLang="zh-CN" dirty="0"/>
              <a:t>3</a:t>
            </a:r>
            <a:r>
              <a:rPr lang="zh-CN" altLang="en-US" dirty="0"/>
              <a:t>）	假设</a:t>
            </a:r>
            <a:r>
              <a:rPr lang="en-US" altLang="zh-CN" dirty="0"/>
              <a:t>H3</a:t>
            </a:r>
            <a:r>
              <a:rPr lang="zh-CN" altLang="en-US" dirty="0"/>
              <a:t>上运行了</a:t>
            </a:r>
            <a:r>
              <a:rPr lang="en-US" altLang="zh-CN" dirty="0"/>
              <a:t>WEB</a:t>
            </a:r>
            <a:r>
              <a:rPr lang="zh-CN" altLang="en-US" dirty="0"/>
              <a:t>服务（</a:t>
            </a:r>
            <a:r>
              <a:rPr lang="en-US" altLang="zh-CN" dirty="0"/>
              <a:t>80</a:t>
            </a:r>
            <a:r>
              <a:rPr lang="zh-CN" altLang="en-US" dirty="0"/>
              <a:t>端口），</a:t>
            </a:r>
            <a:r>
              <a:rPr lang="en-US" altLang="zh-CN" dirty="0"/>
              <a:t>H1</a:t>
            </a:r>
            <a:r>
              <a:rPr lang="zh-CN" altLang="en-US" dirty="0"/>
              <a:t>通过本地端口（</a:t>
            </a:r>
            <a:r>
              <a:rPr lang="en-US" altLang="zh-CN" dirty="0"/>
              <a:t>5888</a:t>
            </a:r>
            <a:r>
              <a:rPr lang="zh-CN" altLang="en-US" dirty="0"/>
              <a:t>）访问该服务。请分别给出</a:t>
            </a:r>
            <a:r>
              <a:rPr lang="en-US" altLang="zh-CN" dirty="0"/>
              <a:t>H1</a:t>
            </a:r>
            <a:r>
              <a:rPr lang="zh-CN" altLang="en-US" dirty="0"/>
              <a:t>在传输层、网络层、链路层发出的各</a:t>
            </a:r>
            <a:r>
              <a:rPr lang="en-US" altLang="zh-CN" dirty="0"/>
              <a:t>PDU</a:t>
            </a:r>
            <a:r>
              <a:rPr lang="zh-CN" altLang="en-US" dirty="0"/>
              <a:t>的通信双方的标识及</a:t>
            </a:r>
            <a:r>
              <a:rPr lang="en-US" altLang="zh-CN" dirty="0"/>
              <a:t>H3</a:t>
            </a:r>
            <a:r>
              <a:rPr lang="zh-CN" altLang="en-US" dirty="0"/>
              <a:t>在传输层、网络层、链路层发收到的各</a:t>
            </a:r>
            <a:r>
              <a:rPr lang="en-US" altLang="zh-CN" dirty="0"/>
              <a:t>PDU</a:t>
            </a:r>
            <a:r>
              <a:rPr lang="zh-CN" altLang="en-US" dirty="0"/>
              <a:t>的通信双方的标识。</a:t>
            </a:r>
            <a:endParaRPr lang="en-US" altLang="zh-CN" dirty="0"/>
          </a:p>
        </p:txBody>
      </p:sp>
      <p:graphicFrame>
        <p:nvGraphicFramePr>
          <p:cNvPr id="14" name="表格 13"/>
          <p:cNvGraphicFramePr>
            <a:graphicFrameLocks noGrp="1"/>
          </p:cNvGraphicFramePr>
          <p:nvPr>
            <p:extLst>
              <p:ext uri="{D42A27DB-BD31-4B8C-83A1-F6EECF244321}">
                <p14:modId xmlns:p14="http://schemas.microsoft.com/office/powerpoint/2010/main" val="3200576880"/>
              </p:ext>
            </p:extLst>
          </p:nvPr>
        </p:nvGraphicFramePr>
        <p:xfrm>
          <a:off x="5481338" y="4838940"/>
          <a:ext cx="5566055" cy="1986672"/>
        </p:xfrm>
        <a:graphic>
          <a:graphicData uri="http://schemas.openxmlformats.org/drawingml/2006/table">
            <a:tbl>
              <a:tblPr>
                <a:tableStyleId>{2D5ABB26-0587-4C30-8999-92F81FD0307C}</a:tableStyleId>
              </a:tblPr>
              <a:tblGrid>
                <a:gridCol w="870660">
                  <a:extLst>
                    <a:ext uri="{9D8B030D-6E8A-4147-A177-3AD203B41FA5}">
                      <a16:colId xmlns:a16="http://schemas.microsoft.com/office/drawing/2014/main" val="20000"/>
                    </a:ext>
                  </a:extLst>
                </a:gridCol>
                <a:gridCol w="1078160">
                  <a:extLst>
                    <a:ext uri="{9D8B030D-6E8A-4147-A177-3AD203B41FA5}">
                      <a16:colId xmlns:a16="http://schemas.microsoft.com/office/drawing/2014/main" val="20001"/>
                    </a:ext>
                  </a:extLst>
                </a:gridCol>
                <a:gridCol w="1291970">
                  <a:extLst>
                    <a:ext uri="{9D8B030D-6E8A-4147-A177-3AD203B41FA5}">
                      <a16:colId xmlns:a16="http://schemas.microsoft.com/office/drawing/2014/main" val="20002"/>
                    </a:ext>
                  </a:extLst>
                </a:gridCol>
                <a:gridCol w="1281454">
                  <a:extLst>
                    <a:ext uri="{9D8B030D-6E8A-4147-A177-3AD203B41FA5}">
                      <a16:colId xmlns:a16="http://schemas.microsoft.com/office/drawing/2014/main" val="20003"/>
                    </a:ext>
                  </a:extLst>
                </a:gridCol>
                <a:gridCol w="1043811">
                  <a:extLst>
                    <a:ext uri="{9D8B030D-6E8A-4147-A177-3AD203B41FA5}">
                      <a16:colId xmlns:a16="http://schemas.microsoft.com/office/drawing/2014/main" val="20004"/>
                    </a:ext>
                  </a:extLst>
                </a:gridCol>
              </a:tblGrid>
              <a:tr h="419591">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50000"/>
                        </a:lnSpc>
                        <a:spcAft>
                          <a:spcPts val="0"/>
                        </a:spcAft>
                      </a:pPr>
                      <a:r>
                        <a:rPr lang="en-US" sz="1200" kern="100" dirty="0">
                          <a:effectLst/>
                        </a:rPr>
                        <a:t>H1</a:t>
                      </a:r>
                      <a:r>
                        <a:rPr lang="zh-CN" sz="1200" kern="100" dirty="0">
                          <a:effectLst/>
                        </a:rPr>
                        <a:t>发出的</a:t>
                      </a:r>
                      <a:r>
                        <a:rPr lang="en-US" sz="1200" kern="100" dirty="0">
                          <a:effectLst/>
                        </a:rPr>
                        <a:t>PDU</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50000"/>
                        </a:lnSpc>
                        <a:spcAft>
                          <a:spcPts val="0"/>
                        </a:spcAft>
                      </a:pPr>
                      <a:r>
                        <a:rPr lang="en-US" sz="1200" kern="100" dirty="0">
                          <a:effectLst/>
                        </a:rPr>
                        <a:t>H3</a:t>
                      </a:r>
                      <a:r>
                        <a:rPr lang="zh-CN" sz="1200" kern="100" dirty="0">
                          <a:effectLst/>
                        </a:rPr>
                        <a:t>收到的</a:t>
                      </a:r>
                      <a:r>
                        <a:rPr lang="en-US" sz="1200" kern="100" dirty="0">
                          <a:effectLst/>
                        </a:rPr>
                        <a:t>PDU</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502597">
                <a:tc>
                  <a:txBody>
                    <a:bodyPr/>
                    <a:lstStyle/>
                    <a:p>
                      <a:pPr algn="ctr">
                        <a:lnSpc>
                          <a:spcPct val="150000"/>
                        </a:lnSpc>
                        <a:spcAft>
                          <a:spcPts val="0"/>
                        </a:spcAft>
                      </a:pPr>
                      <a:r>
                        <a:rPr lang="zh-CN" sz="1200" kern="100">
                          <a:effectLst/>
                        </a:rPr>
                        <a:t>层次</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a:effectLst/>
                        </a:rPr>
                        <a:t>发送方标识</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接收方标识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发送方标识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接收方标识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828">
                <a:tc>
                  <a:txBody>
                    <a:bodyPr/>
                    <a:lstStyle/>
                    <a:p>
                      <a:pPr algn="ctr">
                        <a:lnSpc>
                          <a:spcPct val="150000"/>
                        </a:lnSpc>
                        <a:spcAft>
                          <a:spcPts val="0"/>
                        </a:spcAft>
                      </a:pPr>
                      <a:r>
                        <a:rPr lang="zh-CN" sz="1200" kern="100">
                          <a:effectLst/>
                        </a:rPr>
                        <a:t>传输层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828">
                <a:tc>
                  <a:txBody>
                    <a:bodyPr/>
                    <a:lstStyle/>
                    <a:p>
                      <a:pPr algn="ctr">
                        <a:lnSpc>
                          <a:spcPct val="150000"/>
                        </a:lnSpc>
                        <a:spcAft>
                          <a:spcPts val="0"/>
                        </a:spcAft>
                      </a:pPr>
                      <a:r>
                        <a:rPr lang="zh-CN" sz="1200" kern="100">
                          <a:effectLst/>
                        </a:rPr>
                        <a:t>网络层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828">
                <a:tc>
                  <a:txBody>
                    <a:bodyPr/>
                    <a:lstStyle/>
                    <a:p>
                      <a:pPr algn="ctr">
                        <a:lnSpc>
                          <a:spcPct val="150000"/>
                        </a:lnSpc>
                        <a:spcAft>
                          <a:spcPts val="0"/>
                        </a:spcAft>
                      </a:pPr>
                      <a:r>
                        <a:rPr lang="zh-CN" sz="1200" kern="100">
                          <a:effectLst/>
                        </a:rPr>
                        <a:t>链路层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3230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840017447"/>
              </p:ext>
            </p:extLst>
          </p:nvPr>
        </p:nvGraphicFramePr>
        <p:xfrm>
          <a:off x="227912" y="1964247"/>
          <a:ext cx="3429688" cy="2392434"/>
        </p:xfrm>
        <a:graphic>
          <a:graphicData uri="http://schemas.openxmlformats.org/drawingml/2006/table">
            <a:tbl>
              <a:tblPr>
                <a:tableStyleId>{2D5ABB26-0587-4C30-8999-92F81FD0307C}</a:tableStyleId>
              </a:tblPr>
              <a:tblGrid>
                <a:gridCol w="117755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1371599" y="1070166"/>
            <a:ext cx="10363201" cy="923330"/>
          </a:xfrm>
          <a:prstGeom prst="rect">
            <a:avLst/>
          </a:prstGeom>
          <a:noFill/>
        </p:spPr>
        <p:txBody>
          <a:bodyPr wrap="square" rtlCol="0">
            <a:spAutoFit/>
          </a:bodyPr>
          <a:lstStyle/>
          <a:p>
            <a:r>
              <a:rPr lang="en-US" altLang="zh-CN" dirty="0"/>
              <a:t>2</a:t>
            </a:r>
            <a:r>
              <a:rPr lang="zh-CN" altLang="en-US" dirty="0"/>
              <a:t>）将</a:t>
            </a:r>
            <a:r>
              <a:rPr lang="en-US" altLang="zh-CN" dirty="0"/>
              <a:t>C</a:t>
            </a:r>
            <a:r>
              <a:rPr lang="zh-CN" altLang="en-US" dirty="0"/>
              <a:t>的路由表</a:t>
            </a:r>
            <a:r>
              <a:rPr lang="en-US" altLang="zh-CN" dirty="0"/>
              <a:t>(</a:t>
            </a:r>
            <a:r>
              <a:rPr lang="zh-CN" altLang="en-US" dirty="0"/>
              <a:t>修改过的</a:t>
            </a:r>
            <a:r>
              <a:rPr lang="en-US" altLang="zh-CN" dirty="0"/>
              <a:t>)</a:t>
            </a:r>
            <a:r>
              <a:rPr lang="zh-CN" altLang="en-US" dirty="0"/>
              <a:t>，与</a:t>
            </a:r>
            <a:r>
              <a:rPr lang="en-US" altLang="zh-CN" dirty="0"/>
              <a:t>D</a:t>
            </a:r>
            <a:r>
              <a:rPr lang="zh-CN" altLang="en-US" dirty="0"/>
              <a:t>的路由表的目的网络进行对比。 </a:t>
            </a:r>
          </a:p>
          <a:p>
            <a:r>
              <a:rPr lang="zh-CN" altLang="en-US" dirty="0"/>
              <a:t>若在</a:t>
            </a:r>
            <a:r>
              <a:rPr lang="en-US" altLang="zh-CN" dirty="0"/>
              <a:t>C</a:t>
            </a:r>
            <a:r>
              <a:rPr lang="zh-CN" altLang="en-US" dirty="0"/>
              <a:t>中出现，在</a:t>
            </a:r>
            <a:r>
              <a:rPr lang="en-US" altLang="zh-CN" dirty="0"/>
              <a:t>D</a:t>
            </a:r>
            <a:r>
              <a:rPr lang="zh-CN" altLang="en-US" dirty="0"/>
              <a:t>中没出现，则将</a:t>
            </a:r>
            <a:r>
              <a:rPr lang="en-US" altLang="zh-CN" dirty="0"/>
              <a:t>C</a:t>
            </a:r>
            <a:r>
              <a:rPr lang="zh-CN" altLang="en-US" dirty="0"/>
              <a:t>路由表中的这一条项目添加到</a:t>
            </a:r>
            <a:r>
              <a:rPr lang="en-US" altLang="zh-CN" dirty="0"/>
              <a:t>S</a:t>
            </a:r>
            <a:r>
              <a:rPr lang="zh-CN" altLang="en-US" dirty="0"/>
              <a:t>的路由表中。形成</a:t>
            </a:r>
            <a:r>
              <a:rPr lang="zh-CN" altLang="zh-CN" kern="100" dirty="0"/>
              <a:t>新路由</a:t>
            </a:r>
            <a:endParaRPr lang="zh-CN" altLang="zh-CN" kern="100" dirty="0">
              <a:latin typeface="等线"/>
              <a:ea typeface="等线"/>
              <a:cs typeface="Times New Roman"/>
            </a:endParaRPr>
          </a:p>
          <a:p>
            <a:r>
              <a:rPr lang="zh-CN" altLang="en-US" dirty="0"/>
              <a:t> </a:t>
            </a:r>
          </a:p>
        </p:txBody>
      </p:sp>
      <p:graphicFrame>
        <p:nvGraphicFramePr>
          <p:cNvPr id="6" name="表格 5"/>
          <p:cNvGraphicFramePr>
            <a:graphicFrameLocks noGrp="1"/>
          </p:cNvGraphicFramePr>
          <p:nvPr>
            <p:extLst>
              <p:ext uri="{D42A27DB-BD31-4B8C-83A1-F6EECF244321}">
                <p14:modId xmlns:p14="http://schemas.microsoft.com/office/powerpoint/2010/main" val="1959894986"/>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a:t>路由器</a:t>
            </a:r>
            <a:r>
              <a:rPr lang="en-US" altLang="zh-CN" dirty="0"/>
              <a:t>C</a:t>
            </a:r>
            <a:r>
              <a:rPr lang="zh-CN" altLang="zh-CN" dirty="0"/>
              <a:t>的路由表</a:t>
            </a:r>
            <a:r>
              <a:rPr lang="zh-CN" altLang="en-US" dirty="0"/>
              <a:t>（修改过）</a:t>
            </a:r>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686399082"/>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6010">
                <a:tc>
                  <a:txBody>
                    <a:bodyPr/>
                    <a:lstStyle/>
                    <a:p>
                      <a:pPr algn="just">
                        <a:spcAft>
                          <a:spcPts val="0"/>
                        </a:spcAft>
                      </a:pPr>
                      <a:r>
                        <a:rPr lang="en-US" altLang="zh-CN" sz="1800" kern="100" dirty="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a:effectLst/>
                        </a:rPr>
                        <a:t>C</a:t>
                      </a:r>
                      <a:endParaRPr lang="zh-CN" altLang="zh-CN" sz="1800" kern="100" dirty="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153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133471713"/>
              </p:ext>
            </p:extLst>
          </p:nvPr>
        </p:nvGraphicFramePr>
        <p:xfrm>
          <a:off x="227912" y="1964247"/>
          <a:ext cx="3429688" cy="2392434"/>
        </p:xfrm>
        <a:graphic>
          <a:graphicData uri="http://schemas.openxmlformats.org/drawingml/2006/table">
            <a:tbl>
              <a:tblPr>
                <a:tableStyleId>{2D5ABB26-0587-4C30-8999-92F81FD0307C}</a:tableStyleId>
              </a:tblPr>
              <a:tblGrid>
                <a:gridCol w="117755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694279" y="1070166"/>
            <a:ext cx="10820401" cy="646331"/>
          </a:xfrm>
          <a:prstGeom prst="rect">
            <a:avLst/>
          </a:prstGeom>
          <a:noFill/>
        </p:spPr>
        <p:txBody>
          <a:bodyPr wrap="square" rtlCol="0">
            <a:spAutoFit/>
          </a:bodyPr>
          <a:lstStyle/>
          <a:p>
            <a:r>
              <a:rPr lang="en-US" altLang="zh-CN" dirty="0"/>
              <a:t>3</a:t>
            </a:r>
            <a:r>
              <a:rPr lang="zh-CN" altLang="en-US" dirty="0"/>
              <a:t>）将</a:t>
            </a:r>
            <a:r>
              <a:rPr lang="en-US" altLang="zh-CN" dirty="0"/>
              <a:t>C</a:t>
            </a:r>
            <a:r>
              <a:rPr lang="zh-CN" altLang="en-US" dirty="0"/>
              <a:t>的路由表</a:t>
            </a:r>
            <a:r>
              <a:rPr lang="en-US" altLang="zh-CN" dirty="0"/>
              <a:t>(</a:t>
            </a:r>
            <a:r>
              <a:rPr lang="zh-CN" altLang="en-US" dirty="0"/>
              <a:t>修改过的</a:t>
            </a:r>
            <a:r>
              <a:rPr lang="en-US" altLang="zh-CN" dirty="0"/>
              <a:t>)</a:t>
            </a:r>
            <a:r>
              <a:rPr lang="zh-CN" altLang="en-US" dirty="0"/>
              <a:t>，与</a:t>
            </a:r>
            <a:r>
              <a:rPr lang="en-US" altLang="zh-CN" dirty="0"/>
              <a:t>D</a:t>
            </a:r>
            <a:r>
              <a:rPr lang="zh-CN" altLang="en-US" dirty="0"/>
              <a:t>的路由表的目的网络进行对比。 </a:t>
            </a:r>
          </a:p>
          <a:p>
            <a:r>
              <a:rPr lang="zh-CN" altLang="en-US" dirty="0"/>
              <a:t>在</a:t>
            </a:r>
            <a:r>
              <a:rPr lang="en-US" altLang="zh-CN" dirty="0"/>
              <a:t>D</a:t>
            </a:r>
            <a:r>
              <a:rPr lang="zh-CN" altLang="en-US" dirty="0"/>
              <a:t>的路由表中，若下一跳地址是</a:t>
            </a:r>
            <a:r>
              <a:rPr lang="en-US" altLang="zh-CN" dirty="0"/>
              <a:t>C,</a:t>
            </a:r>
            <a:r>
              <a:rPr lang="zh-CN" altLang="en-US" dirty="0"/>
              <a:t>则直接用</a:t>
            </a:r>
            <a:r>
              <a:rPr lang="en-US" altLang="zh-CN" dirty="0"/>
              <a:t>C</a:t>
            </a:r>
            <a:r>
              <a:rPr lang="zh-CN" altLang="en-US" dirty="0"/>
              <a:t>路由表中这条项目替换</a:t>
            </a:r>
            <a:r>
              <a:rPr lang="en-US" altLang="zh-CN" dirty="0"/>
              <a:t>D</a:t>
            </a:r>
            <a:r>
              <a:rPr lang="zh-CN" altLang="en-US" dirty="0"/>
              <a:t>路由表中的项目。</a:t>
            </a:r>
            <a:r>
              <a:rPr lang="zh-CN" altLang="zh-CN" kern="100" dirty="0"/>
              <a:t>更新</a:t>
            </a:r>
            <a:r>
              <a:rPr lang="zh-CN" altLang="en-US" dirty="0"/>
              <a:t> </a:t>
            </a:r>
            <a:r>
              <a:rPr lang="zh-CN" altLang="zh-CN" kern="100" dirty="0"/>
              <a:t>旧路由</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747662231"/>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a:t>路由器</a:t>
            </a:r>
            <a:r>
              <a:rPr lang="en-US" altLang="zh-CN" dirty="0"/>
              <a:t>C</a:t>
            </a:r>
            <a:r>
              <a:rPr lang="zh-CN" altLang="zh-CN" dirty="0"/>
              <a:t>的路由表</a:t>
            </a:r>
            <a:r>
              <a:rPr lang="zh-CN" altLang="en-US" dirty="0"/>
              <a:t>（修改过）</a:t>
            </a:r>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391786232"/>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6010">
                <a:tc>
                  <a:txBody>
                    <a:bodyPr/>
                    <a:lstStyle/>
                    <a:p>
                      <a:pPr algn="just">
                        <a:spcAft>
                          <a:spcPts val="0"/>
                        </a:spcAft>
                      </a:pPr>
                      <a:r>
                        <a:rPr lang="en-US" altLang="zh-CN" sz="1800" kern="100" dirty="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a:effectLst/>
                        </a:rPr>
                        <a:t>C</a:t>
                      </a:r>
                      <a:endParaRPr lang="zh-CN" altLang="zh-CN" sz="1800" kern="100" dirty="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1992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968578530"/>
              </p:ext>
            </p:extLst>
          </p:nvPr>
        </p:nvGraphicFramePr>
        <p:xfrm>
          <a:off x="227912" y="1964247"/>
          <a:ext cx="3429688" cy="2392434"/>
        </p:xfrm>
        <a:graphic>
          <a:graphicData uri="http://schemas.openxmlformats.org/drawingml/2006/table">
            <a:tbl>
              <a:tblPr>
                <a:tableStyleId>{2D5ABB26-0587-4C30-8999-92F81FD0307C}</a:tableStyleId>
              </a:tblPr>
              <a:tblGrid>
                <a:gridCol w="117755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307847" y="974408"/>
            <a:ext cx="10820401" cy="923330"/>
          </a:xfrm>
          <a:prstGeom prst="rect">
            <a:avLst/>
          </a:prstGeom>
          <a:noFill/>
        </p:spPr>
        <p:txBody>
          <a:bodyPr wrap="square" rtlCol="0">
            <a:spAutoFit/>
          </a:bodyPr>
          <a:lstStyle/>
          <a:p>
            <a:r>
              <a:rPr lang="en-US" altLang="zh-CN" dirty="0"/>
              <a:t>4</a:t>
            </a:r>
            <a:r>
              <a:rPr lang="zh-CN" altLang="en-US" dirty="0"/>
              <a:t>）将</a:t>
            </a:r>
            <a:r>
              <a:rPr lang="en-US" altLang="zh-CN" dirty="0"/>
              <a:t>C</a:t>
            </a:r>
            <a:r>
              <a:rPr lang="zh-CN" altLang="en-US" dirty="0"/>
              <a:t>的路由表</a:t>
            </a:r>
            <a:r>
              <a:rPr lang="en-US" altLang="zh-CN" dirty="0"/>
              <a:t>(</a:t>
            </a:r>
            <a:r>
              <a:rPr lang="zh-CN" altLang="en-US" dirty="0"/>
              <a:t>修改过的</a:t>
            </a:r>
            <a:r>
              <a:rPr lang="en-US" altLang="zh-CN" dirty="0"/>
              <a:t>)</a:t>
            </a:r>
            <a:r>
              <a:rPr lang="zh-CN" altLang="en-US" dirty="0"/>
              <a:t>，与</a:t>
            </a:r>
            <a:r>
              <a:rPr lang="en-US" altLang="zh-CN" dirty="0"/>
              <a:t>D</a:t>
            </a:r>
            <a:r>
              <a:rPr lang="zh-CN" altLang="en-US" dirty="0"/>
              <a:t>的路由表的目的网络进行对比。 </a:t>
            </a:r>
          </a:p>
          <a:p>
            <a:r>
              <a:rPr lang="zh-CN" altLang="en-US" dirty="0"/>
              <a:t>在</a:t>
            </a:r>
            <a:r>
              <a:rPr lang="en-US" altLang="zh-CN" dirty="0"/>
              <a:t>D</a:t>
            </a:r>
            <a:r>
              <a:rPr lang="zh-CN" altLang="en-US" dirty="0"/>
              <a:t>的路由表中，若下一跳地址不是</a:t>
            </a:r>
            <a:r>
              <a:rPr lang="en-US" altLang="zh-CN" dirty="0"/>
              <a:t>C</a:t>
            </a:r>
            <a:r>
              <a:rPr lang="zh-CN" altLang="en-US" dirty="0"/>
              <a:t>，若</a:t>
            </a:r>
            <a:r>
              <a:rPr lang="en-US" altLang="zh-CN" dirty="0"/>
              <a:t>C</a:t>
            </a:r>
            <a:r>
              <a:rPr lang="zh-CN" altLang="en-US" dirty="0"/>
              <a:t>路由表项目中的距离小于</a:t>
            </a:r>
            <a:r>
              <a:rPr lang="en-US" altLang="zh-CN" dirty="0"/>
              <a:t>D</a:t>
            </a:r>
            <a:r>
              <a:rPr lang="zh-CN" altLang="en-US" dirty="0"/>
              <a:t>路由表中的距离，则进行更新。</a:t>
            </a:r>
            <a:r>
              <a:rPr lang="zh-CN" altLang="zh-CN" kern="100" dirty="0"/>
              <a:t>更新更优路由</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2166943"/>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a:t>路由器</a:t>
            </a:r>
            <a:r>
              <a:rPr lang="en-US" altLang="zh-CN" dirty="0"/>
              <a:t>C</a:t>
            </a:r>
            <a:r>
              <a:rPr lang="zh-CN" altLang="zh-CN" dirty="0"/>
              <a:t>的路由表</a:t>
            </a:r>
            <a:r>
              <a:rPr lang="zh-CN" altLang="en-US" dirty="0"/>
              <a:t>（修改过）</a:t>
            </a:r>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50310131"/>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6010">
                <a:tc>
                  <a:txBody>
                    <a:bodyPr/>
                    <a:lstStyle/>
                    <a:p>
                      <a:pPr algn="just">
                        <a:spcAft>
                          <a:spcPts val="0"/>
                        </a:spcAft>
                      </a:pPr>
                      <a:r>
                        <a:rPr lang="en-US" altLang="zh-CN" sz="1800" kern="100" dirty="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a:effectLst/>
                        </a:rPr>
                        <a:t>C</a:t>
                      </a:r>
                      <a:endParaRPr lang="zh-CN" altLang="zh-CN" sz="1800" kern="100" dirty="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636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4042076992"/>
              </p:ext>
            </p:extLst>
          </p:nvPr>
        </p:nvGraphicFramePr>
        <p:xfrm>
          <a:off x="1337734" y="1371601"/>
          <a:ext cx="8788398" cy="3640665"/>
        </p:xfrm>
        <a:graphic>
          <a:graphicData uri="http://schemas.openxmlformats.org/drawingml/2006/table">
            <a:tbl>
              <a:tblPr>
                <a:tableStyleId>{2D5ABB26-0587-4C30-8999-92F81FD0307C}</a:tableStyleId>
              </a:tblPr>
              <a:tblGrid>
                <a:gridCol w="2196466">
                  <a:extLst>
                    <a:ext uri="{9D8B030D-6E8A-4147-A177-3AD203B41FA5}">
                      <a16:colId xmlns:a16="http://schemas.microsoft.com/office/drawing/2014/main" val="20000"/>
                    </a:ext>
                  </a:extLst>
                </a:gridCol>
                <a:gridCol w="2196466">
                  <a:extLst>
                    <a:ext uri="{9D8B030D-6E8A-4147-A177-3AD203B41FA5}">
                      <a16:colId xmlns:a16="http://schemas.microsoft.com/office/drawing/2014/main" val="20001"/>
                    </a:ext>
                  </a:extLst>
                </a:gridCol>
                <a:gridCol w="2197733">
                  <a:extLst>
                    <a:ext uri="{9D8B030D-6E8A-4147-A177-3AD203B41FA5}">
                      <a16:colId xmlns:a16="http://schemas.microsoft.com/office/drawing/2014/main" val="20002"/>
                    </a:ext>
                  </a:extLst>
                </a:gridCol>
                <a:gridCol w="2197733">
                  <a:extLst>
                    <a:ext uri="{9D8B030D-6E8A-4147-A177-3AD203B41FA5}">
                      <a16:colId xmlns:a16="http://schemas.microsoft.com/office/drawing/2014/main" val="20003"/>
                    </a:ext>
                  </a:extLst>
                </a:gridCol>
              </a:tblGrid>
              <a:tr h="501171">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a:effectLst/>
                        </a:rPr>
                        <a:t>下一跳</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a:effectLst/>
                        </a:rPr>
                        <a:t>更新依据</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3249">
                <a:tc>
                  <a:txBody>
                    <a:bodyPr/>
                    <a:lstStyle/>
                    <a:p>
                      <a:pPr algn="just">
                        <a:lnSpc>
                          <a:spcPts val="2000"/>
                        </a:lnSpc>
                        <a:spcAft>
                          <a:spcPts val="0"/>
                        </a:spcAft>
                      </a:pPr>
                      <a:r>
                        <a:rPr lang="en-US" sz="1800" kern="100">
                          <a:effectLst/>
                        </a:rPr>
                        <a:t>Net1</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0</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Direct</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 </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3249">
                <a:tc>
                  <a:txBody>
                    <a:bodyPr/>
                    <a:lstStyle/>
                    <a:p>
                      <a:pPr algn="just">
                        <a:lnSpc>
                          <a:spcPts val="2000"/>
                        </a:lnSpc>
                        <a:spcAft>
                          <a:spcPts val="0"/>
                        </a:spcAft>
                      </a:pPr>
                      <a:r>
                        <a:rPr lang="en-US" sz="1800" kern="100">
                          <a:effectLst/>
                        </a:rPr>
                        <a:t>Net2</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B</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 </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3249">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旧路由更新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3249">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更优路由更新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3249">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2</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新路由</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23249">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旧路由更新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0456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309081"/>
            <a:ext cx="10058400" cy="4050792"/>
          </a:xfrm>
        </p:spPr>
        <p:txBody>
          <a:bodyPr>
            <a:normAutofit/>
          </a:bodyPr>
          <a:lstStyle/>
          <a:p>
            <a:r>
              <a:rPr lang="en-US" altLang="zh-CN" dirty="0"/>
              <a:t>1</a:t>
            </a:r>
            <a:r>
              <a:rPr lang="zh-CN" altLang="en-US" dirty="0"/>
              <a:t>）</a:t>
            </a:r>
            <a:r>
              <a:rPr lang="zh-CN" altLang="zh-CN" dirty="0"/>
              <a:t>访问前，用户直接在本地机上执行命令“</a:t>
            </a:r>
            <a:r>
              <a:rPr lang="en-US" altLang="zh-CN" dirty="0"/>
              <a:t>Ping www.sina.com.cn</a:t>
            </a:r>
            <a:r>
              <a:rPr lang="zh-CN" altLang="zh-CN" dirty="0"/>
              <a:t>”，结果是超时；但在浏览器里输入直接输入地址“</a:t>
            </a:r>
            <a:r>
              <a:rPr lang="en-US" altLang="zh-CN" dirty="0"/>
              <a:t>www.sina.com.cn</a:t>
            </a:r>
            <a:r>
              <a:rPr lang="zh-CN" altLang="zh-CN" dirty="0"/>
              <a:t>”确能正常访问，请简要分析下出现这个现象的原因。</a:t>
            </a:r>
          </a:p>
          <a:p>
            <a:endParaRPr lang="en-US" altLang="zh-CN" dirty="0">
              <a:latin typeface="Consolas" panose="020B0609020204030204" pitchFamily="49" charset="0"/>
            </a:endParaRPr>
          </a:p>
          <a:p>
            <a:r>
              <a:rPr lang="en-US" altLang="zh-CN" dirty="0"/>
              <a:t>2</a:t>
            </a:r>
            <a:r>
              <a:rPr lang="zh-CN" altLang="en-US" dirty="0"/>
              <a:t>）</a:t>
            </a:r>
            <a:r>
              <a:rPr lang="zh-CN" altLang="zh-CN" dirty="0"/>
              <a:t>结合路由器的工作原理，说明访问者机器在执行</a:t>
            </a:r>
            <a:r>
              <a:rPr lang="en-US" altLang="zh-CN" dirty="0"/>
              <a:t>ARP</a:t>
            </a:r>
            <a:r>
              <a:rPr lang="zh-CN" altLang="zh-CN" dirty="0"/>
              <a:t>协议的时候，能否直接请求解析新浪网服务器的物理地址及其原因。</a:t>
            </a:r>
          </a:p>
          <a:p>
            <a:pPr marL="0" indent="0">
              <a:buNone/>
            </a:pPr>
            <a:endParaRPr lang="en-US" altLang="zh-CN" dirty="0">
              <a:latin typeface="Consolas" panose="020B0609020204030204" pitchFamily="49" charset="0"/>
            </a:endParaRPr>
          </a:p>
        </p:txBody>
      </p:sp>
      <p:sp>
        <p:nvSpPr>
          <p:cNvPr id="4" name="标题 1"/>
          <p:cNvSpPr txBox="1">
            <a:spLocks/>
          </p:cNvSpPr>
          <p:nvPr/>
        </p:nvSpPr>
        <p:spPr>
          <a:xfrm>
            <a:off x="1069848" y="432381"/>
            <a:ext cx="10058400" cy="7563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3600" dirty="0"/>
              <a:t>5</a:t>
            </a:r>
            <a:r>
              <a:rPr lang="zh-CN" altLang="zh-CN" sz="3600" dirty="0"/>
              <a:t>、一台位于重庆大学校园网内的计算机（设</a:t>
            </a:r>
            <a:r>
              <a:rPr lang="en-US" altLang="zh-CN" sz="3600" dirty="0"/>
              <a:t>IP</a:t>
            </a:r>
            <a:r>
              <a:rPr lang="zh-CN" altLang="zh-CN" sz="3600" dirty="0"/>
              <a:t>地址为</a:t>
            </a:r>
            <a:r>
              <a:rPr lang="en-US" altLang="zh-CN" sz="3600" dirty="0"/>
              <a:t>202.202.0.88</a:t>
            </a:r>
            <a:r>
              <a:rPr lang="zh-CN" altLang="zh-CN" sz="3600" dirty="0"/>
              <a:t>），要去访问新浪网的服务器（</a:t>
            </a:r>
            <a:r>
              <a:rPr lang="en-US" altLang="zh-CN" sz="3600" dirty="0"/>
              <a:t>www.sina.com.cn</a:t>
            </a:r>
            <a:r>
              <a:rPr lang="zh-CN" altLang="zh-CN" sz="3600" dirty="0"/>
              <a:t>）。</a:t>
            </a:r>
          </a:p>
        </p:txBody>
      </p:sp>
    </p:spTree>
    <p:extLst>
      <p:ext uri="{BB962C8B-B14F-4D97-AF65-F5344CB8AC3E}">
        <p14:creationId xmlns:p14="http://schemas.microsoft.com/office/powerpoint/2010/main" val="175872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115347"/>
            <a:ext cx="10058400" cy="1609344"/>
          </a:xfrm>
        </p:spPr>
        <p:txBody>
          <a:bodyPr>
            <a:normAutofit/>
          </a:bodyPr>
          <a:lstStyle/>
          <a:p>
            <a:r>
              <a:rPr lang="en-US" altLang="zh-CN" sz="2400" dirty="0"/>
              <a:t>1)</a:t>
            </a:r>
            <a:r>
              <a:rPr lang="zh-CN" altLang="zh-CN" sz="2400" dirty="0"/>
              <a:t>访问前，用户直接在本地机上执行命令“</a:t>
            </a:r>
            <a:r>
              <a:rPr lang="en-US" altLang="zh-CN" sz="2400" dirty="0"/>
              <a:t>Ping www.sina.com.cn</a:t>
            </a:r>
            <a:r>
              <a:rPr lang="zh-CN" altLang="zh-CN" sz="2400" dirty="0"/>
              <a:t>”，结果是超时；但在浏览器里输入直接输入地址“</a:t>
            </a:r>
            <a:r>
              <a:rPr lang="en-US" altLang="zh-CN" sz="2400" dirty="0"/>
              <a:t>www.sina.com.cn</a:t>
            </a:r>
            <a:r>
              <a:rPr lang="zh-CN" altLang="zh-CN" sz="2400" dirty="0"/>
              <a:t>”确能正常访问，请简要分析下出现这个现象的原因。</a:t>
            </a:r>
            <a:br>
              <a:rPr lang="zh-CN" altLang="zh-CN" sz="2400" dirty="0"/>
            </a:br>
            <a:endParaRPr lang="zh-CN" altLang="en-US" sz="2400" dirty="0"/>
          </a:p>
        </p:txBody>
      </p:sp>
      <p:sp>
        <p:nvSpPr>
          <p:cNvPr id="3" name="内容占位符 2"/>
          <p:cNvSpPr>
            <a:spLocks noGrp="1"/>
          </p:cNvSpPr>
          <p:nvPr>
            <p:ph idx="1"/>
          </p:nvPr>
        </p:nvSpPr>
        <p:spPr>
          <a:xfrm>
            <a:off x="1582614" y="1593858"/>
            <a:ext cx="9545633" cy="2978142"/>
          </a:xfrm>
        </p:spPr>
        <p:txBody>
          <a:bodyPr/>
          <a:lstStyle/>
          <a:p>
            <a:r>
              <a:rPr lang="zh-CN" altLang="en-US" dirty="0"/>
              <a:t>解析：</a:t>
            </a:r>
            <a:r>
              <a:rPr lang="en-US" altLang="zh-CN" dirty="0"/>
              <a:t>ping</a:t>
            </a:r>
            <a:r>
              <a:rPr lang="zh-CN" altLang="en-US" dirty="0"/>
              <a:t>超时，但是浏览器可以访问，说明网络是通的。所以可能的原因是网站设置有防火墙，禁止来自内部的</a:t>
            </a:r>
            <a:r>
              <a:rPr lang="en-US" altLang="zh-CN" dirty="0"/>
              <a:t>ping</a:t>
            </a:r>
            <a:r>
              <a:rPr lang="zh-CN" altLang="en-US" dirty="0"/>
              <a:t>，或者是</a:t>
            </a:r>
            <a:r>
              <a:rPr lang="zh-CN" altLang="zh-CN" dirty="0"/>
              <a:t>可能的原因目标主机上关闭了</a:t>
            </a:r>
            <a:r>
              <a:rPr lang="en-US" altLang="zh-CN" dirty="0"/>
              <a:t>ICMP</a:t>
            </a:r>
            <a:r>
              <a:rPr lang="zh-CN" altLang="zh-CN" dirty="0"/>
              <a:t>的请求响应协议，因此不对</a:t>
            </a:r>
            <a:r>
              <a:rPr lang="en-US" altLang="zh-CN" dirty="0"/>
              <a:t>Ping</a:t>
            </a:r>
            <a:r>
              <a:rPr lang="zh-CN" altLang="zh-CN" dirty="0"/>
              <a:t>命令发出的请求作出响应；但是目标主机上启动了对应的</a:t>
            </a:r>
            <a:r>
              <a:rPr lang="en-US" altLang="zh-CN" dirty="0"/>
              <a:t>HTTP</a:t>
            </a:r>
            <a:r>
              <a:rPr lang="zh-CN" altLang="zh-CN" dirty="0"/>
              <a:t>协议。</a:t>
            </a:r>
          </a:p>
          <a:p>
            <a:endParaRPr lang="zh-CN" altLang="en-US" dirty="0"/>
          </a:p>
        </p:txBody>
      </p:sp>
      <p:sp>
        <p:nvSpPr>
          <p:cNvPr id="4" name="TextBox 3"/>
          <p:cNvSpPr txBox="1"/>
          <p:nvPr/>
        </p:nvSpPr>
        <p:spPr>
          <a:xfrm>
            <a:off x="1255059" y="4016188"/>
            <a:ext cx="9771529" cy="646331"/>
          </a:xfrm>
          <a:prstGeom prst="rect">
            <a:avLst/>
          </a:prstGeom>
          <a:noFill/>
          <a:ln w="12700">
            <a:solidFill>
              <a:srgbClr val="FF0000"/>
            </a:solidFill>
          </a:ln>
        </p:spPr>
        <p:txBody>
          <a:bodyPr wrap="square" rtlCol="0">
            <a:spAutoFit/>
          </a:bodyPr>
          <a:lstStyle/>
          <a:p>
            <a:r>
              <a:rPr lang="en-US" altLang="zh-CN" dirty="0"/>
              <a:t>1)</a:t>
            </a:r>
            <a:r>
              <a:rPr lang="zh-CN" altLang="zh-CN" dirty="0"/>
              <a:t>可能的原因目标主机上关闭了</a:t>
            </a:r>
            <a:r>
              <a:rPr lang="en-US" altLang="zh-CN" dirty="0"/>
              <a:t>ICMP</a:t>
            </a:r>
            <a:r>
              <a:rPr lang="zh-CN" altLang="zh-CN" dirty="0"/>
              <a:t>的请求响应协议，因此不对</a:t>
            </a:r>
            <a:r>
              <a:rPr lang="en-US" altLang="zh-CN" dirty="0"/>
              <a:t>Ping</a:t>
            </a:r>
            <a:r>
              <a:rPr lang="zh-CN" altLang="zh-CN" dirty="0"/>
              <a:t>命令发出的请求作出响应；但是目标主机上启动了对应的</a:t>
            </a:r>
            <a:r>
              <a:rPr lang="en-US" altLang="zh-CN" dirty="0"/>
              <a:t>HTTP</a:t>
            </a:r>
            <a:r>
              <a:rPr lang="zh-CN" altLang="zh-CN" dirty="0"/>
              <a:t>协议。</a:t>
            </a:r>
            <a:endParaRPr lang="zh-CN" altLang="en-US" dirty="0"/>
          </a:p>
        </p:txBody>
      </p:sp>
    </p:spTree>
    <p:extLst>
      <p:ext uri="{BB962C8B-B14F-4D97-AF65-F5344CB8AC3E}">
        <p14:creationId xmlns:p14="http://schemas.microsoft.com/office/powerpoint/2010/main" val="93641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125" y="0"/>
            <a:ext cx="10058400" cy="1609344"/>
          </a:xfrm>
        </p:spPr>
        <p:txBody>
          <a:bodyPr>
            <a:normAutofit/>
          </a:bodyPr>
          <a:lstStyle/>
          <a:p>
            <a:r>
              <a:rPr lang="en-US" altLang="zh-CN" sz="2700" dirty="0"/>
              <a:t>2</a:t>
            </a:r>
            <a:r>
              <a:rPr lang="zh-CN" altLang="en-US" sz="2700" dirty="0"/>
              <a:t>）</a:t>
            </a:r>
            <a:r>
              <a:rPr lang="zh-CN" altLang="zh-CN" sz="2700" dirty="0"/>
              <a:t>结合路由器的工作原理，说明访问者机器在执行</a:t>
            </a:r>
            <a:r>
              <a:rPr lang="en-US" altLang="zh-CN" sz="2700" dirty="0"/>
              <a:t>ARP</a:t>
            </a:r>
            <a:r>
              <a:rPr lang="zh-CN" altLang="zh-CN" sz="2700" dirty="0"/>
              <a:t>协议的时候，能否直接请求解析新浪网服务器的物理地址及其原因。</a:t>
            </a:r>
            <a:br>
              <a:rPr lang="zh-CN" altLang="zh-CN" dirty="0"/>
            </a:br>
            <a:endParaRPr lang="zh-CN" altLang="en-US" dirty="0"/>
          </a:p>
        </p:txBody>
      </p:sp>
      <p:sp>
        <p:nvSpPr>
          <p:cNvPr id="3" name="内容占位符 2"/>
          <p:cNvSpPr>
            <a:spLocks noGrp="1"/>
          </p:cNvSpPr>
          <p:nvPr>
            <p:ph idx="1"/>
          </p:nvPr>
        </p:nvSpPr>
        <p:spPr>
          <a:xfrm>
            <a:off x="770909" y="1031162"/>
            <a:ext cx="10058400" cy="3364992"/>
          </a:xfrm>
        </p:spPr>
        <p:txBody>
          <a:bodyPr>
            <a:normAutofit fontScale="92500" lnSpcReduction="10000"/>
          </a:bodyPr>
          <a:lstStyle/>
          <a:p>
            <a:r>
              <a:rPr lang="zh-CN" altLang="en-US" sz="1600" dirty="0"/>
              <a:t>解析：路由器的工作原理：根据其路由表进行选路，路由器收到数据包时，会检查其目的</a:t>
            </a:r>
            <a:r>
              <a:rPr lang="en-US" altLang="zh-CN" sz="1600" dirty="0"/>
              <a:t>IP</a:t>
            </a:r>
            <a:r>
              <a:rPr lang="zh-CN" altLang="en-US" sz="1600" dirty="0"/>
              <a:t>地址；接着路由表中查找通往目的网络的最佳路径。</a:t>
            </a:r>
            <a:endParaRPr lang="en-US" altLang="zh-CN" sz="1600" dirty="0"/>
          </a:p>
          <a:p>
            <a:r>
              <a:rPr lang="en-US" altLang="zh-CN" sz="1600" dirty="0"/>
              <a:t>ARP</a:t>
            </a:r>
            <a:r>
              <a:rPr lang="zh-CN" altLang="en-US" sz="1600" dirty="0"/>
              <a:t>协议也就是地址解析协议，工作在链路层。</a:t>
            </a:r>
          </a:p>
          <a:p>
            <a:r>
              <a:rPr lang="en-US" altLang="zh-CN" sz="1600" dirty="0"/>
              <a:t>ARP</a:t>
            </a:r>
            <a:r>
              <a:rPr lang="zh-CN" altLang="en-US" sz="1600" dirty="0"/>
              <a:t>协议作用：能实现任意网络地址到任意物理地址的转换。也就是说将</a:t>
            </a:r>
            <a:r>
              <a:rPr lang="en-US" altLang="zh-CN" sz="1600" dirty="0"/>
              <a:t>IP</a:t>
            </a:r>
            <a:r>
              <a:rPr lang="zh-CN" altLang="en-US" sz="1600" dirty="0"/>
              <a:t>地址对应当相应的物理地址中，因为数据链路层要通过物理地址来寻找你要传输数据的机器，这样才能通过数据链路层往外传输数据。</a:t>
            </a:r>
          </a:p>
          <a:p>
            <a:r>
              <a:rPr lang="en-US" altLang="zh-CN" sz="1600" dirty="0"/>
              <a:t>ARP</a:t>
            </a:r>
            <a:r>
              <a:rPr lang="zh-CN" altLang="en-US" sz="1600" dirty="0"/>
              <a:t>协议的工作原理： </a:t>
            </a:r>
            <a:br>
              <a:rPr lang="zh-CN" altLang="en-US" sz="1600" dirty="0"/>
            </a:br>
            <a:r>
              <a:rPr lang="zh-CN" altLang="en-US" sz="1600" dirty="0"/>
              <a:t>主机向自己所在的网络广播一个</a:t>
            </a:r>
            <a:r>
              <a:rPr lang="en-US" altLang="zh-CN" sz="1600" dirty="0"/>
              <a:t>ARP</a:t>
            </a:r>
            <a:r>
              <a:rPr lang="zh-CN" altLang="en-US" sz="1600" dirty="0"/>
              <a:t>请求（该请求包含目标机器的网络地址），同时网络上其他机器都将收到这个请求，但只有被请求的目标机器会回应一个</a:t>
            </a:r>
            <a:r>
              <a:rPr lang="en-US" altLang="zh-CN" sz="1600" dirty="0"/>
              <a:t>ARP</a:t>
            </a:r>
            <a:r>
              <a:rPr lang="zh-CN" altLang="en-US" sz="1600" dirty="0"/>
              <a:t>应答（其中包含了自己的物理地址）</a:t>
            </a:r>
          </a:p>
          <a:p>
            <a:r>
              <a:rPr lang="en-US" altLang="zh-CN" sz="1600" dirty="0"/>
              <a:t>ARP</a:t>
            </a:r>
            <a:r>
              <a:rPr lang="zh-CN" altLang="en-US" sz="1600" dirty="0"/>
              <a:t>协议只使用于局域网中。即同一个局域网上的主机或路由器的</a:t>
            </a:r>
            <a:r>
              <a:rPr lang="en-US" altLang="zh-CN" sz="1600" dirty="0"/>
              <a:t>IP</a:t>
            </a:r>
            <a:r>
              <a:rPr lang="zh-CN" altLang="en-US" sz="1600" dirty="0"/>
              <a:t>地址和硬件地址的映射问题。如果所要找的目标设备和源主机不在同一个局域网上。此时主机</a:t>
            </a:r>
            <a:r>
              <a:rPr lang="en-US" altLang="zh-CN" sz="1600" dirty="0"/>
              <a:t>A</a:t>
            </a:r>
            <a:r>
              <a:rPr lang="zh-CN" altLang="en-US" sz="1600" dirty="0"/>
              <a:t>就无法解析出主机</a:t>
            </a:r>
            <a:r>
              <a:rPr lang="en-US" altLang="zh-CN" sz="1600" dirty="0"/>
              <a:t>B</a:t>
            </a:r>
            <a:r>
              <a:rPr lang="zh-CN" altLang="en-US" sz="1600" dirty="0"/>
              <a:t>的硬件地址（实际上主机</a:t>
            </a:r>
            <a:r>
              <a:rPr lang="en-US" altLang="zh-CN" sz="1600" dirty="0"/>
              <a:t>A</a:t>
            </a:r>
            <a:r>
              <a:rPr lang="zh-CN" altLang="en-US" sz="1600" dirty="0"/>
              <a:t>也不需要知道远程主机</a:t>
            </a:r>
            <a:r>
              <a:rPr lang="en-US" altLang="zh-CN" sz="1600" dirty="0"/>
              <a:t>B</a:t>
            </a:r>
            <a:r>
              <a:rPr lang="zh-CN" altLang="en-US" sz="1600" dirty="0"/>
              <a:t>的硬件地址），此时主机</a:t>
            </a:r>
            <a:r>
              <a:rPr lang="en-US" altLang="zh-CN" sz="1600" dirty="0"/>
              <a:t>A</a:t>
            </a:r>
            <a:r>
              <a:rPr lang="zh-CN" altLang="en-US" sz="1600" dirty="0"/>
              <a:t>需要的是将路由器</a:t>
            </a:r>
            <a:r>
              <a:rPr lang="en-US" altLang="zh-CN" sz="1600" dirty="0"/>
              <a:t>R1</a:t>
            </a:r>
            <a:r>
              <a:rPr lang="zh-CN" altLang="en-US" sz="1600" dirty="0"/>
              <a:t>的</a:t>
            </a:r>
            <a:r>
              <a:rPr lang="en-US" altLang="zh-CN" sz="1600" dirty="0"/>
              <a:t>IP</a:t>
            </a:r>
            <a:r>
              <a:rPr lang="zh-CN" altLang="en-US" sz="1600" dirty="0"/>
              <a:t>地址解析出来，然后将该</a:t>
            </a:r>
            <a:r>
              <a:rPr lang="en-US" altLang="zh-CN" sz="1600" dirty="0"/>
              <a:t>IP</a:t>
            </a:r>
            <a:r>
              <a:rPr lang="zh-CN" altLang="en-US" sz="1600" dirty="0"/>
              <a:t>数据报发送给路由器</a:t>
            </a:r>
            <a:r>
              <a:rPr lang="en-US" altLang="zh-CN" sz="1600" dirty="0"/>
              <a:t>R1.</a:t>
            </a:r>
            <a:r>
              <a:rPr lang="zh-CN" altLang="en-US" sz="1600" dirty="0"/>
              <a:t> </a:t>
            </a:r>
            <a:r>
              <a:rPr lang="en-US" altLang="zh-CN" sz="1600" dirty="0"/>
              <a:t>R1</a:t>
            </a:r>
            <a:r>
              <a:rPr lang="zh-CN" altLang="en-US" sz="1600" dirty="0"/>
              <a:t>从路由表中找出下一跳路由器</a:t>
            </a:r>
            <a:r>
              <a:rPr lang="en-US" altLang="zh-CN" sz="1600" dirty="0"/>
              <a:t>R2</a:t>
            </a:r>
            <a:r>
              <a:rPr lang="zh-CN" altLang="en-US" sz="1600" dirty="0"/>
              <a:t>，同时使用</a:t>
            </a:r>
            <a:r>
              <a:rPr lang="en-US" altLang="zh-CN" sz="1600" dirty="0"/>
              <a:t>ARP</a:t>
            </a:r>
            <a:r>
              <a:rPr lang="zh-CN" altLang="en-US" sz="1600" dirty="0"/>
              <a:t>解析出</a:t>
            </a:r>
            <a:r>
              <a:rPr lang="en-US" altLang="zh-CN" sz="1600" dirty="0"/>
              <a:t>R2</a:t>
            </a:r>
            <a:r>
              <a:rPr lang="zh-CN" altLang="en-US" sz="1600" dirty="0"/>
              <a:t>的硬件地址。于是</a:t>
            </a:r>
            <a:r>
              <a:rPr lang="en-US" altLang="zh-CN" sz="1600" dirty="0"/>
              <a:t>IP</a:t>
            </a:r>
            <a:r>
              <a:rPr lang="zh-CN" altLang="en-US" sz="1600" dirty="0"/>
              <a:t>数据报按照路由器</a:t>
            </a:r>
            <a:r>
              <a:rPr lang="en-US" altLang="zh-CN" sz="1600" dirty="0"/>
              <a:t>R2</a:t>
            </a:r>
            <a:r>
              <a:rPr lang="zh-CN" altLang="en-US" sz="1600" dirty="0"/>
              <a:t>的硬件地址转发到路由器</a:t>
            </a:r>
            <a:r>
              <a:rPr lang="en-US" altLang="zh-CN" sz="1600" dirty="0"/>
              <a:t>R2</a:t>
            </a:r>
            <a:r>
              <a:rPr lang="zh-CN" altLang="en-US" sz="1600" dirty="0"/>
              <a:t>。路由器</a:t>
            </a:r>
            <a:r>
              <a:rPr lang="en-US" altLang="zh-CN" sz="1600" dirty="0"/>
              <a:t>R2</a:t>
            </a:r>
            <a:r>
              <a:rPr lang="zh-CN" altLang="en-US" sz="1600" dirty="0"/>
              <a:t>在转发这个</a:t>
            </a:r>
            <a:r>
              <a:rPr lang="en-US" altLang="zh-CN" sz="1600" dirty="0"/>
              <a:t>IP</a:t>
            </a:r>
            <a:r>
              <a:rPr lang="zh-CN" altLang="en-US" sz="1600" dirty="0"/>
              <a:t>数据报时用类似方法解析出目的主机</a:t>
            </a:r>
            <a:r>
              <a:rPr lang="en-US" altLang="zh-CN" sz="1600" dirty="0"/>
              <a:t>B</a:t>
            </a:r>
            <a:r>
              <a:rPr lang="zh-CN" altLang="en-US" sz="1600" dirty="0"/>
              <a:t>的硬件地址，使</a:t>
            </a:r>
            <a:r>
              <a:rPr lang="en-US" altLang="zh-CN" sz="1600" dirty="0"/>
              <a:t>IP</a:t>
            </a:r>
            <a:r>
              <a:rPr lang="zh-CN" altLang="en-US" sz="1600" dirty="0"/>
              <a:t>数据报最终交付给主机</a:t>
            </a:r>
            <a:r>
              <a:rPr lang="en-US" altLang="zh-CN" sz="1600" dirty="0"/>
              <a:t>B.</a:t>
            </a:r>
            <a:endParaRPr lang="zh-CN" altLang="en-US" sz="1600" dirty="0"/>
          </a:p>
        </p:txBody>
      </p:sp>
      <p:sp>
        <p:nvSpPr>
          <p:cNvPr id="4" name="TextBox 3"/>
          <p:cNvSpPr txBox="1"/>
          <p:nvPr/>
        </p:nvSpPr>
        <p:spPr>
          <a:xfrm>
            <a:off x="967806" y="4418949"/>
            <a:ext cx="10058400" cy="1477328"/>
          </a:xfrm>
          <a:prstGeom prst="rect">
            <a:avLst/>
          </a:prstGeom>
          <a:noFill/>
          <a:ln>
            <a:solidFill>
              <a:srgbClr val="FF0000"/>
            </a:solidFill>
          </a:ln>
        </p:spPr>
        <p:txBody>
          <a:bodyPr wrap="square" rtlCol="0">
            <a:spAutoFit/>
          </a:bodyPr>
          <a:lstStyle/>
          <a:p>
            <a:r>
              <a:rPr lang="zh-CN" altLang="zh-CN" dirty="0"/>
              <a:t>（</a:t>
            </a:r>
            <a:r>
              <a:rPr lang="en-US" altLang="zh-CN" dirty="0"/>
              <a:t>2</a:t>
            </a:r>
            <a:r>
              <a:rPr lang="zh-CN" altLang="zh-CN" dirty="0"/>
              <a:t>）</a:t>
            </a:r>
          </a:p>
          <a:p>
            <a:r>
              <a:rPr lang="zh-CN" altLang="zh-CN" dirty="0"/>
              <a:t>不能。根据</a:t>
            </a:r>
            <a:r>
              <a:rPr lang="en-US" altLang="zh-CN" dirty="0"/>
              <a:t>ARP</a:t>
            </a:r>
            <a:r>
              <a:rPr lang="zh-CN" altLang="zh-CN" dirty="0"/>
              <a:t>协议原理，对于指定的</a:t>
            </a:r>
            <a:r>
              <a:rPr lang="en-US" altLang="zh-CN" dirty="0"/>
              <a:t>IP</a:t>
            </a:r>
            <a:r>
              <a:rPr lang="zh-CN" altLang="zh-CN" dirty="0"/>
              <a:t>地址，若要取得其物理地址，</a:t>
            </a:r>
            <a:r>
              <a:rPr lang="zh-CN" altLang="en-US" dirty="0"/>
              <a:t>需要</a:t>
            </a:r>
            <a:r>
              <a:rPr lang="zh-CN" altLang="zh-CN" dirty="0"/>
              <a:t>请求方发出广播包，目标主机定向响应；因为目标主机与源主机不在同一个网段，中间通过了多个路由器连接，路由器不支持网络层的广播，因此广播包不可能到达目标主机；即使在链路层生成帧的时候直接填上了目标主机的物理地址，该帧也会因为在本地网络中找不到接收者，而被直接丢弃。</a:t>
            </a:r>
          </a:p>
        </p:txBody>
      </p:sp>
    </p:spTree>
    <p:extLst>
      <p:ext uri="{BB962C8B-B14F-4D97-AF65-F5344CB8AC3E}">
        <p14:creationId xmlns:p14="http://schemas.microsoft.com/office/powerpoint/2010/main" val="41923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1641015" cy="1609344"/>
          </a:xfrm>
        </p:spPr>
        <p:txBody>
          <a:bodyPr>
            <a:normAutofit/>
          </a:bodyPr>
          <a:lstStyle/>
          <a:p>
            <a:r>
              <a:rPr lang="zh-CN" altLang="en-US" sz="2400" dirty="0"/>
              <a:t>（</a:t>
            </a:r>
            <a:r>
              <a:rPr lang="en-US" altLang="zh-CN" sz="2400" dirty="0"/>
              <a:t>1</a:t>
            </a:r>
            <a:r>
              <a:rPr lang="zh-CN" altLang="en-US" sz="2400" dirty="0"/>
              <a:t>）在实验中，按图示连接交换机、路由器，并配置好各计算机</a:t>
            </a:r>
            <a:r>
              <a:rPr lang="en-US" altLang="zh-CN" sz="2400" dirty="0"/>
              <a:t>IP</a:t>
            </a:r>
            <a:r>
              <a:rPr lang="zh-CN" altLang="en-US" sz="2400" dirty="0"/>
              <a:t>，</a:t>
            </a:r>
            <a:r>
              <a:rPr lang="en-US" altLang="zh-CN" sz="2400" dirty="0"/>
              <a:t>R1</a:t>
            </a:r>
            <a:r>
              <a:rPr lang="zh-CN" altLang="en-US" sz="2400" dirty="0"/>
              <a:t>、</a:t>
            </a:r>
            <a:r>
              <a:rPr lang="en-US" altLang="zh-CN" sz="2400" dirty="0"/>
              <a:t>R2</a:t>
            </a:r>
            <a:r>
              <a:rPr lang="zh-CN" altLang="en-US" sz="2400" dirty="0"/>
              <a:t>的接口地址，但未配置</a:t>
            </a:r>
            <a:r>
              <a:rPr lang="en-US" altLang="zh-CN" sz="2400" dirty="0"/>
              <a:t>R1</a:t>
            </a:r>
            <a:r>
              <a:rPr lang="zh-CN" altLang="en-US" sz="2400" dirty="0"/>
              <a:t>、</a:t>
            </a:r>
            <a:r>
              <a:rPr lang="en-US" altLang="zh-CN" sz="2400" dirty="0"/>
              <a:t>R2</a:t>
            </a:r>
            <a:r>
              <a:rPr lang="zh-CN" altLang="en-US" sz="2400" dirty="0"/>
              <a:t>的静态路由和动态路由协议。此时</a:t>
            </a:r>
            <a:r>
              <a:rPr lang="en-US" altLang="zh-CN" sz="2400" dirty="0"/>
              <a:t>H1</a:t>
            </a:r>
            <a:r>
              <a:rPr lang="zh-CN" altLang="en-US" sz="2400" dirty="0"/>
              <a:t>能分别</a:t>
            </a:r>
            <a:r>
              <a:rPr lang="en-US" altLang="zh-CN" sz="2400" dirty="0"/>
              <a:t>Ping</a:t>
            </a:r>
            <a:r>
              <a:rPr lang="zh-CN" altLang="en-US" sz="2400" dirty="0"/>
              <a:t>通</a:t>
            </a:r>
            <a:r>
              <a:rPr lang="en-US" altLang="zh-CN" sz="2400" dirty="0"/>
              <a:t>H0</a:t>
            </a:r>
            <a:r>
              <a:rPr lang="zh-CN" altLang="en-US" sz="2400" dirty="0"/>
              <a:t>、</a:t>
            </a:r>
            <a:r>
              <a:rPr lang="en-US" altLang="zh-CN" sz="2400" dirty="0"/>
              <a:t>H2</a:t>
            </a:r>
            <a:r>
              <a:rPr lang="zh-CN" altLang="en-US" sz="2400" dirty="0"/>
              <a:t>、</a:t>
            </a:r>
            <a:r>
              <a:rPr lang="en-US" altLang="zh-CN" sz="2400" dirty="0"/>
              <a:t>H3</a:t>
            </a:r>
            <a:r>
              <a:rPr lang="zh-CN" altLang="en-US" sz="2400" dirty="0"/>
              <a:t>吗？并简要说明原因。</a:t>
            </a:r>
            <a:br>
              <a:rPr lang="zh-CN" altLang="en-US" sz="2400" dirty="0"/>
            </a:br>
            <a:endParaRPr lang="zh-CN" altLang="en-US" sz="2400" dirty="0"/>
          </a:p>
        </p:txBody>
      </p:sp>
      <p:sp>
        <p:nvSpPr>
          <p:cNvPr id="4" name="内容占位符 3"/>
          <p:cNvSpPr txBox="1">
            <a:spLocks noGrp="1"/>
          </p:cNvSpPr>
          <p:nvPr>
            <p:ph idx="1"/>
          </p:nvPr>
        </p:nvSpPr>
        <p:spPr>
          <a:xfrm>
            <a:off x="3587299" y="4941276"/>
            <a:ext cx="5292969" cy="1421928"/>
          </a:xfrm>
          <a:prstGeom prst="rect">
            <a:avLst/>
          </a:prstGeom>
          <a:noFill/>
        </p:spPr>
        <p:txBody>
          <a:bodyPr wrap="square" rtlCol="0">
            <a:spAutoFit/>
          </a:bodyPr>
          <a:lstStyle/>
          <a:p>
            <a:r>
              <a:rPr lang="zh-CN" altLang="en-US" sz="1600" b="1" dirty="0">
                <a:solidFill>
                  <a:srgbClr val="FF0000"/>
                </a:solidFill>
              </a:rPr>
              <a:t>答：</a:t>
            </a:r>
            <a:r>
              <a:rPr lang="en-US" altLang="zh-CN" sz="1600" b="1" dirty="0">
                <a:solidFill>
                  <a:srgbClr val="FF0000"/>
                </a:solidFill>
              </a:rPr>
              <a:t>H1</a:t>
            </a:r>
            <a:r>
              <a:rPr lang="zh-CN" altLang="en-US" sz="1600" b="1" dirty="0">
                <a:solidFill>
                  <a:srgbClr val="FF0000"/>
                </a:solidFill>
              </a:rPr>
              <a:t>能</a:t>
            </a:r>
            <a:r>
              <a:rPr lang="en-US" altLang="zh-CN" sz="1600" b="1" dirty="0">
                <a:solidFill>
                  <a:srgbClr val="FF0000"/>
                </a:solidFill>
              </a:rPr>
              <a:t>ping</a:t>
            </a:r>
            <a:r>
              <a:rPr lang="zh-CN" altLang="en-US" sz="1600" b="1" dirty="0">
                <a:solidFill>
                  <a:srgbClr val="FF0000"/>
                </a:solidFill>
              </a:rPr>
              <a:t>通</a:t>
            </a:r>
            <a:r>
              <a:rPr lang="en-US" altLang="zh-CN" sz="1600" b="1" dirty="0">
                <a:solidFill>
                  <a:srgbClr val="FF0000"/>
                </a:solidFill>
              </a:rPr>
              <a:t>H0</a:t>
            </a:r>
            <a:r>
              <a:rPr lang="zh-CN" altLang="en-US" sz="1600" b="1" dirty="0">
                <a:solidFill>
                  <a:srgbClr val="FF0000"/>
                </a:solidFill>
              </a:rPr>
              <a:t>和</a:t>
            </a:r>
            <a:r>
              <a:rPr lang="en-US" altLang="zh-CN" sz="1600" b="1" dirty="0">
                <a:solidFill>
                  <a:srgbClr val="FF0000"/>
                </a:solidFill>
              </a:rPr>
              <a:t>H2</a:t>
            </a:r>
            <a:r>
              <a:rPr lang="zh-CN" altLang="en-US" sz="1600" b="1" dirty="0">
                <a:solidFill>
                  <a:srgbClr val="FF0000"/>
                </a:solidFill>
              </a:rPr>
              <a:t>，</a:t>
            </a:r>
            <a:r>
              <a:rPr lang="en-US" altLang="zh-CN" sz="1600" b="1" dirty="0">
                <a:solidFill>
                  <a:srgbClr val="FF0000"/>
                </a:solidFill>
              </a:rPr>
              <a:t>ping</a:t>
            </a:r>
            <a:r>
              <a:rPr lang="zh-CN" altLang="en-US" sz="1600" b="1" dirty="0">
                <a:solidFill>
                  <a:srgbClr val="FF0000"/>
                </a:solidFill>
              </a:rPr>
              <a:t>不通</a:t>
            </a:r>
            <a:r>
              <a:rPr lang="en-US" altLang="zh-CN" sz="1600" b="1" dirty="0">
                <a:solidFill>
                  <a:srgbClr val="FF0000"/>
                </a:solidFill>
              </a:rPr>
              <a:t>H3</a:t>
            </a:r>
            <a:r>
              <a:rPr lang="zh-CN" altLang="en-US" sz="1600" b="1" dirty="0">
                <a:solidFill>
                  <a:srgbClr val="FF0000"/>
                </a:solidFill>
              </a:rPr>
              <a:t>。</a:t>
            </a:r>
            <a:r>
              <a:rPr lang="en-US" altLang="zh-CN" sz="1600" b="1" dirty="0">
                <a:solidFill>
                  <a:srgbClr val="FF0000"/>
                </a:solidFill>
              </a:rPr>
              <a:t>H1</a:t>
            </a:r>
            <a:r>
              <a:rPr lang="zh-CN" altLang="zh-CN" sz="1600" b="1" dirty="0">
                <a:solidFill>
                  <a:srgbClr val="FF0000"/>
                </a:solidFill>
              </a:rPr>
              <a:t>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H0</a:t>
            </a:r>
            <a:r>
              <a:rPr lang="zh-CN" altLang="zh-CN" sz="1600" b="1" dirty="0">
                <a:solidFill>
                  <a:srgbClr val="FF0000"/>
                </a:solidFill>
              </a:rPr>
              <a:t>，因为他们属于同一个</a:t>
            </a:r>
            <a:r>
              <a:rPr lang="en-US" altLang="zh-CN" sz="1600" b="1" dirty="0">
                <a:solidFill>
                  <a:srgbClr val="FF0000"/>
                </a:solidFill>
              </a:rPr>
              <a:t>IP</a:t>
            </a:r>
            <a:r>
              <a:rPr lang="zh-CN" altLang="zh-CN" sz="1600" b="1" dirty="0">
                <a:solidFill>
                  <a:srgbClr val="FF0000"/>
                </a:solidFill>
              </a:rPr>
              <a:t>网段；</a:t>
            </a:r>
            <a:r>
              <a:rPr lang="en-US" altLang="zh-CN" sz="1600" b="1" dirty="0">
                <a:solidFill>
                  <a:srgbClr val="FF0000"/>
                </a:solidFill>
              </a:rPr>
              <a:t>H1</a:t>
            </a:r>
            <a:r>
              <a:rPr lang="zh-CN" altLang="zh-CN" sz="1600" b="1" dirty="0">
                <a:solidFill>
                  <a:srgbClr val="FF0000"/>
                </a:solidFill>
              </a:rPr>
              <a:t>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H2</a:t>
            </a:r>
            <a:r>
              <a:rPr lang="zh-CN" altLang="zh-CN" sz="1600" b="1" dirty="0">
                <a:solidFill>
                  <a:srgbClr val="FF0000"/>
                </a:solidFill>
              </a:rPr>
              <a:t>，因为</a:t>
            </a:r>
            <a:r>
              <a:rPr lang="en-US" altLang="zh-CN" sz="1600" b="1" dirty="0">
                <a:solidFill>
                  <a:srgbClr val="FF0000"/>
                </a:solidFill>
                <a:highlight>
                  <a:srgbClr val="FFFF00"/>
                </a:highlight>
              </a:rPr>
              <a:t>R1</a:t>
            </a:r>
            <a:r>
              <a:rPr lang="zh-CN" altLang="zh-CN" sz="1600" b="1" dirty="0">
                <a:solidFill>
                  <a:srgbClr val="FF0000"/>
                </a:solidFill>
                <a:highlight>
                  <a:srgbClr val="FFFF00"/>
                </a:highlight>
              </a:rPr>
              <a:t>上配置了两个接口的</a:t>
            </a:r>
            <a:r>
              <a:rPr lang="en-US" altLang="zh-CN" sz="1600" b="1" dirty="0">
                <a:solidFill>
                  <a:srgbClr val="FF0000"/>
                </a:solidFill>
                <a:highlight>
                  <a:srgbClr val="FFFF00"/>
                </a:highlight>
              </a:rPr>
              <a:t>IP</a:t>
            </a:r>
            <a:r>
              <a:rPr lang="zh-CN" altLang="zh-CN" sz="1600" b="1" dirty="0">
                <a:solidFill>
                  <a:srgbClr val="FF0000"/>
                </a:solidFill>
                <a:highlight>
                  <a:srgbClr val="FFFF00"/>
                </a:highlight>
              </a:rPr>
              <a:t>地址后，会自动添加一条直接路由，</a:t>
            </a:r>
            <a:r>
              <a:rPr lang="zh-CN" altLang="zh-CN" sz="1600" b="1" dirty="0">
                <a:solidFill>
                  <a:srgbClr val="FF0000"/>
                </a:solidFill>
              </a:rPr>
              <a:t>通过接口</a:t>
            </a:r>
            <a:r>
              <a:rPr lang="en-US" altLang="zh-CN" sz="1600" b="1" dirty="0">
                <a:solidFill>
                  <a:srgbClr val="FF0000"/>
                </a:solidFill>
              </a:rPr>
              <a:t>E1</a:t>
            </a:r>
            <a:r>
              <a:rPr lang="zh-CN" altLang="zh-CN" sz="1600" b="1" dirty="0">
                <a:solidFill>
                  <a:srgbClr val="FF0000"/>
                </a:solidFill>
              </a:rPr>
              <a:t>可到</a:t>
            </a:r>
            <a:r>
              <a:rPr lang="en-US" altLang="zh-CN" sz="1600" b="1" dirty="0">
                <a:solidFill>
                  <a:srgbClr val="FF0000"/>
                </a:solidFill>
              </a:rPr>
              <a:t>192.168.2.0/24</a:t>
            </a:r>
            <a:r>
              <a:rPr lang="zh-CN" altLang="zh-CN" sz="1600" b="1" dirty="0">
                <a:solidFill>
                  <a:srgbClr val="FF0000"/>
                </a:solidFill>
              </a:rPr>
              <a:t>这个网段；</a:t>
            </a:r>
            <a:r>
              <a:rPr lang="en-US" altLang="zh-CN" sz="1600" b="1" dirty="0">
                <a:solidFill>
                  <a:srgbClr val="FF0000"/>
                </a:solidFill>
                <a:highlight>
                  <a:srgbClr val="FFFF00"/>
                </a:highlight>
              </a:rPr>
              <a:t>H1</a:t>
            </a:r>
            <a:r>
              <a:rPr lang="zh-CN" altLang="zh-CN" sz="1600" b="1" dirty="0">
                <a:solidFill>
                  <a:srgbClr val="FF0000"/>
                </a:solidFill>
                <a:highlight>
                  <a:srgbClr val="FFFF00"/>
                </a:highlight>
              </a:rPr>
              <a:t>不能</a:t>
            </a:r>
            <a:r>
              <a:rPr lang="en-US" altLang="zh-CN" sz="1600" b="1" dirty="0">
                <a:solidFill>
                  <a:srgbClr val="FF0000"/>
                </a:solidFill>
                <a:highlight>
                  <a:srgbClr val="FFFF00"/>
                </a:highlight>
              </a:rPr>
              <a:t>Ping</a:t>
            </a:r>
            <a:r>
              <a:rPr lang="zh-CN" altLang="zh-CN" sz="1600" b="1" dirty="0">
                <a:solidFill>
                  <a:srgbClr val="FF0000"/>
                </a:solidFill>
                <a:highlight>
                  <a:srgbClr val="FFFF00"/>
                </a:highlight>
              </a:rPr>
              <a:t>通</a:t>
            </a:r>
            <a:r>
              <a:rPr lang="en-US" altLang="zh-CN" sz="1600" b="1" dirty="0">
                <a:solidFill>
                  <a:srgbClr val="FF0000"/>
                </a:solidFill>
                <a:highlight>
                  <a:srgbClr val="FFFF00"/>
                </a:highlight>
              </a:rPr>
              <a:t>H3</a:t>
            </a:r>
            <a:r>
              <a:rPr lang="zh-CN" altLang="zh-CN" sz="1600" b="1" dirty="0">
                <a:solidFill>
                  <a:srgbClr val="FF0000"/>
                </a:solidFill>
                <a:highlight>
                  <a:srgbClr val="FFFF00"/>
                </a:highlight>
              </a:rPr>
              <a:t>，因为</a:t>
            </a:r>
            <a:r>
              <a:rPr lang="en-US" altLang="zh-CN" sz="1600" b="1" dirty="0">
                <a:solidFill>
                  <a:srgbClr val="FF0000"/>
                </a:solidFill>
                <a:highlight>
                  <a:srgbClr val="FFFF00"/>
                </a:highlight>
              </a:rPr>
              <a:t>R1</a:t>
            </a:r>
            <a:r>
              <a:rPr lang="zh-CN" altLang="zh-CN" sz="1600" b="1" dirty="0">
                <a:solidFill>
                  <a:srgbClr val="FF0000"/>
                </a:solidFill>
                <a:highlight>
                  <a:srgbClr val="FFFF00"/>
                </a:highlight>
              </a:rPr>
              <a:t>上未给出到</a:t>
            </a:r>
            <a:r>
              <a:rPr lang="en-US" altLang="zh-CN" sz="1600" b="1" dirty="0">
                <a:solidFill>
                  <a:srgbClr val="FF0000"/>
                </a:solidFill>
                <a:highlight>
                  <a:srgbClr val="FFFF00"/>
                </a:highlight>
              </a:rPr>
              <a:t>192.168.3.0/24</a:t>
            </a:r>
            <a:r>
              <a:rPr lang="zh-CN" altLang="zh-CN" sz="1600" b="1" dirty="0">
                <a:solidFill>
                  <a:srgbClr val="FF0000"/>
                </a:solidFill>
                <a:highlight>
                  <a:srgbClr val="FFFF00"/>
                </a:highlight>
              </a:rPr>
              <a:t>这个网络的</a:t>
            </a:r>
            <a:r>
              <a:rPr lang="zh-CN" altLang="en-US" sz="1600" b="1" dirty="0">
                <a:solidFill>
                  <a:srgbClr val="FF0000"/>
                </a:solidFill>
                <a:highlight>
                  <a:srgbClr val="FFFF00"/>
                </a:highlight>
              </a:rPr>
              <a:t>路</a:t>
            </a:r>
            <a:r>
              <a:rPr lang="zh-CN" altLang="zh-CN" sz="1600" b="1" dirty="0">
                <a:solidFill>
                  <a:srgbClr val="FF0000"/>
                </a:solidFill>
                <a:highlight>
                  <a:srgbClr val="FFFF00"/>
                </a:highlight>
              </a:rPr>
              <a:t>。</a:t>
            </a:r>
          </a:p>
        </p:txBody>
      </p:sp>
      <p:sp>
        <p:nvSpPr>
          <p:cNvPr id="6" name="TextBox 5"/>
          <p:cNvSpPr txBox="1"/>
          <p:nvPr/>
        </p:nvSpPr>
        <p:spPr>
          <a:xfrm>
            <a:off x="6831628" y="1565030"/>
            <a:ext cx="5336930" cy="2585323"/>
          </a:xfrm>
          <a:prstGeom prst="rect">
            <a:avLst/>
          </a:prstGeom>
          <a:noFill/>
        </p:spPr>
        <p:txBody>
          <a:bodyPr wrap="square" rtlCol="0">
            <a:spAutoFit/>
          </a:bodyPr>
          <a:lstStyle/>
          <a:p>
            <a:r>
              <a:rPr lang="zh-CN" altLang="en-US" dirty="0"/>
              <a:t>解析：交换机工作于数据链路层，用来隔离冲突域，连接的所有设备同属于一个广播域（子网），负责子网内部通信。</a:t>
            </a:r>
            <a:endParaRPr lang="en-US" altLang="zh-CN" dirty="0"/>
          </a:p>
          <a:p>
            <a:r>
              <a:rPr lang="zh-CN" altLang="en-US" dirty="0"/>
              <a:t>路由器工作于网络层，用来隔离广播域（子网），连接的设备分属不同子网，工作范围是多个子网之间，负责网络与网络之间通信。路由器各端口上所直接连接的各个网络都是直接互通的，因为它们之间默认就有直连路由，无需另外配置其它路由。也即连接在同一路由器上的各网络之间的跳数为</a:t>
            </a:r>
            <a:r>
              <a:rPr lang="en-US" altLang="zh-CN" dirty="0"/>
              <a:t>0</a:t>
            </a:r>
            <a:r>
              <a:rPr lang="zh-CN" altLang="en-US" dirty="0"/>
              <a:t>。</a:t>
            </a: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3456673923"/>
              </p:ext>
            </p:extLst>
          </p:nvPr>
        </p:nvGraphicFramePr>
        <p:xfrm>
          <a:off x="193431" y="1283677"/>
          <a:ext cx="6770077" cy="2715515"/>
        </p:xfrm>
        <a:graphic>
          <a:graphicData uri="http://schemas.openxmlformats.org/presentationml/2006/ole">
            <mc:AlternateContent xmlns:mc="http://schemas.openxmlformats.org/markup-compatibility/2006">
              <mc:Choice xmlns:v="urn:schemas-microsoft-com:vml" Requires="v">
                <p:oleObj spid="_x0000_s10262"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31" y="1283677"/>
                        <a:ext cx="6770077" cy="27155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8536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1764108" cy="1609344"/>
          </a:xfrm>
        </p:spPr>
        <p:txBody>
          <a:bodyPr>
            <a:normAutofit/>
          </a:bodyPr>
          <a:lstStyle/>
          <a:p>
            <a:pPr lvl="0"/>
            <a:r>
              <a:rPr lang="zh-CN" altLang="en-US" sz="2400" dirty="0"/>
              <a:t>（</a:t>
            </a:r>
            <a:r>
              <a:rPr lang="en-US" altLang="zh-CN" sz="2400" dirty="0"/>
              <a:t>2</a:t>
            </a:r>
            <a:r>
              <a:rPr lang="zh-CN" altLang="en-US" sz="2400" dirty="0"/>
              <a:t>）</a:t>
            </a:r>
            <a:r>
              <a:rPr lang="zh-CN" altLang="zh-CN" sz="2400" dirty="0"/>
              <a:t>要实现整个网络中的所有设备在网络层以上都能互通，并由你配置</a:t>
            </a:r>
            <a:r>
              <a:rPr lang="en-US" altLang="zh-CN" sz="2400" dirty="0"/>
              <a:t>R1</a:t>
            </a:r>
            <a:r>
              <a:rPr lang="zh-CN" altLang="zh-CN" sz="2400" dirty="0"/>
              <a:t>上的静态路由，请按下表给出</a:t>
            </a:r>
            <a:r>
              <a:rPr lang="en-US" altLang="zh-CN" sz="2400" dirty="0"/>
              <a:t>R1</a:t>
            </a:r>
            <a:r>
              <a:rPr lang="zh-CN" altLang="zh-CN" sz="2400" dirty="0"/>
              <a:t>的相关路由条目。</a:t>
            </a:r>
            <a:br>
              <a:rPr lang="zh-CN" altLang="zh-CN" sz="2400" dirty="0"/>
            </a:b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214189047"/>
              </p:ext>
            </p:extLst>
          </p:nvPr>
        </p:nvGraphicFramePr>
        <p:xfrm>
          <a:off x="1020576" y="5162462"/>
          <a:ext cx="5716400" cy="1130762"/>
        </p:xfrm>
        <a:graphic>
          <a:graphicData uri="http://schemas.openxmlformats.org/drawingml/2006/table">
            <a:tbl>
              <a:tblPr firstRow="1" firstCol="1" lastRow="1" lastCol="1" bandRow="1" bandCol="1">
                <a:tableStyleId>{2D5ABB26-0587-4C30-8999-92F81FD0307C}</a:tableStyleId>
              </a:tblPr>
              <a:tblGrid>
                <a:gridCol w="2441125">
                  <a:extLst>
                    <a:ext uri="{9D8B030D-6E8A-4147-A177-3AD203B41FA5}">
                      <a16:colId xmlns:a16="http://schemas.microsoft.com/office/drawing/2014/main" val="20000"/>
                    </a:ext>
                  </a:extLst>
                </a:gridCol>
                <a:gridCol w="1811104">
                  <a:extLst>
                    <a:ext uri="{9D8B030D-6E8A-4147-A177-3AD203B41FA5}">
                      <a16:colId xmlns:a16="http://schemas.microsoft.com/office/drawing/2014/main" val="20001"/>
                    </a:ext>
                  </a:extLst>
                </a:gridCol>
                <a:gridCol w="1464171">
                  <a:extLst>
                    <a:ext uri="{9D8B030D-6E8A-4147-A177-3AD203B41FA5}">
                      <a16:colId xmlns:a16="http://schemas.microsoft.com/office/drawing/2014/main" val="20002"/>
                    </a:ext>
                  </a:extLst>
                </a:gridCol>
              </a:tblGrid>
              <a:tr h="346768">
                <a:tc>
                  <a:txBody>
                    <a:bodyPr/>
                    <a:lstStyle/>
                    <a:p>
                      <a:pPr algn="ctr">
                        <a:lnSpc>
                          <a:spcPct val="150000"/>
                        </a:lnSpc>
                        <a:spcAft>
                          <a:spcPts val="0"/>
                        </a:spcAft>
                      </a:pPr>
                      <a:r>
                        <a:rPr lang="zh-CN" sz="1600" kern="100" dirty="0">
                          <a:effectLst/>
                        </a:rPr>
                        <a:t>目的网络</a:t>
                      </a:r>
                      <a:r>
                        <a:rPr lang="en-US" sz="1600" kern="100" dirty="0">
                          <a:effectLst/>
                        </a:rPr>
                        <a:t>/</a:t>
                      </a:r>
                      <a:r>
                        <a:rPr lang="zh-CN" sz="1600" kern="100" dirty="0">
                          <a:effectLst/>
                        </a:rPr>
                        <a:t>前缀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997">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997">
                <a:tc>
                  <a:txBody>
                    <a:bodyPr/>
                    <a:lstStyle/>
                    <a:p>
                      <a:pPr algn="just">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7463806" y="896468"/>
            <a:ext cx="4693024" cy="2031325"/>
          </a:xfrm>
          <a:prstGeom prst="rect">
            <a:avLst/>
          </a:prstGeom>
          <a:noFill/>
        </p:spPr>
        <p:txBody>
          <a:bodyPr wrap="square" rtlCol="0">
            <a:spAutoFit/>
          </a:bodyPr>
          <a:lstStyle/>
          <a:p>
            <a:r>
              <a:rPr lang="zh-CN" altLang="en-US" dirty="0"/>
              <a:t>解析：</a:t>
            </a:r>
            <a:r>
              <a:rPr lang="en-US" altLang="zh-CN" dirty="0" err="1"/>
              <a:t>ip</a:t>
            </a:r>
            <a:r>
              <a:rPr lang="en-US" altLang="zh-CN" dirty="0"/>
              <a:t> router </a:t>
            </a:r>
            <a:r>
              <a:rPr lang="zh-CN" altLang="en-US" dirty="0"/>
              <a:t>目的网段 子网掩码 下一跳</a:t>
            </a:r>
            <a:endParaRPr lang="en-US" altLang="zh-CN" dirty="0"/>
          </a:p>
          <a:p>
            <a:r>
              <a:rPr lang="zh-CN" altLang="en-US" dirty="0"/>
              <a:t>路由器各端口上所直接连接的各个网络都是直接互通的，因为它们之间默认就有直连路由，无需另外配置其它路由。</a:t>
            </a:r>
            <a:endParaRPr lang="en-US" altLang="zh-CN" dirty="0"/>
          </a:p>
          <a:p>
            <a:r>
              <a:rPr lang="zh-CN" altLang="en-US" dirty="0"/>
              <a:t>路由条目：路由表中的每一行，每个条目主要由网络地址，子网掩码，下一跳地址，发送接口组成</a:t>
            </a:r>
          </a:p>
        </p:txBody>
      </p:sp>
      <p:graphicFrame>
        <p:nvGraphicFramePr>
          <p:cNvPr id="6" name="对象 5"/>
          <p:cNvGraphicFramePr>
            <a:graphicFrameLocks noChangeAspect="1"/>
          </p:cNvGraphicFramePr>
          <p:nvPr>
            <p:extLst>
              <p:ext uri="{D42A27DB-BD31-4B8C-83A1-F6EECF244321}">
                <p14:modId xmlns:p14="http://schemas.microsoft.com/office/powerpoint/2010/main" val="374689488"/>
              </p:ext>
            </p:extLst>
          </p:nvPr>
        </p:nvGraphicFramePr>
        <p:xfrm>
          <a:off x="137014" y="1160829"/>
          <a:ext cx="8042275" cy="3225800"/>
        </p:xfrm>
        <a:graphic>
          <a:graphicData uri="http://schemas.openxmlformats.org/presentationml/2006/ole">
            <mc:AlternateContent xmlns:mc="http://schemas.openxmlformats.org/markup-compatibility/2006">
              <mc:Choice xmlns:v="urn:schemas-microsoft-com:vml" Requires="v">
                <p:oleObj spid="_x0000_s9249"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14" y="1160829"/>
                        <a:ext cx="80422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213338" y="5556735"/>
            <a:ext cx="2127739" cy="369332"/>
          </a:xfrm>
          <a:prstGeom prst="rect">
            <a:avLst/>
          </a:prstGeom>
          <a:noFill/>
        </p:spPr>
        <p:txBody>
          <a:bodyPr wrap="square" rtlCol="0">
            <a:spAutoFit/>
          </a:bodyPr>
          <a:lstStyle/>
          <a:p>
            <a:r>
              <a:rPr lang="en-US" altLang="zh-CN" dirty="0"/>
              <a:t>192.168.3.0/24</a:t>
            </a:r>
            <a:endParaRPr lang="zh-CN" altLang="en-US" dirty="0"/>
          </a:p>
        </p:txBody>
      </p:sp>
      <p:sp>
        <p:nvSpPr>
          <p:cNvPr id="7" name="TextBox 6"/>
          <p:cNvSpPr txBox="1"/>
          <p:nvPr/>
        </p:nvSpPr>
        <p:spPr>
          <a:xfrm>
            <a:off x="3534506" y="5556735"/>
            <a:ext cx="1758463" cy="369332"/>
          </a:xfrm>
          <a:prstGeom prst="rect">
            <a:avLst/>
          </a:prstGeom>
          <a:noFill/>
        </p:spPr>
        <p:txBody>
          <a:bodyPr wrap="square" rtlCol="0">
            <a:spAutoFit/>
          </a:bodyPr>
          <a:lstStyle/>
          <a:p>
            <a:r>
              <a:rPr lang="en-US" altLang="zh-CN" dirty="0"/>
              <a:t>192.168.2.38</a:t>
            </a:r>
            <a:endParaRPr lang="zh-CN" altLang="en-US" dirty="0"/>
          </a:p>
        </p:txBody>
      </p:sp>
      <p:sp>
        <p:nvSpPr>
          <p:cNvPr id="8" name="TextBox 7"/>
          <p:cNvSpPr txBox="1"/>
          <p:nvPr/>
        </p:nvSpPr>
        <p:spPr>
          <a:xfrm>
            <a:off x="5486400" y="5547966"/>
            <a:ext cx="931985" cy="378045"/>
          </a:xfrm>
          <a:prstGeom prst="rect">
            <a:avLst/>
          </a:prstGeom>
          <a:noFill/>
        </p:spPr>
        <p:txBody>
          <a:bodyPr wrap="square" rtlCol="0">
            <a:spAutoFit/>
          </a:bodyPr>
          <a:lstStyle/>
          <a:p>
            <a:pPr algn="ctr"/>
            <a:r>
              <a:rPr lang="en-US" altLang="zh-CN" dirty="0"/>
              <a:t>E1</a:t>
            </a:r>
            <a:endParaRPr lang="zh-CN" altLang="en-US" dirty="0"/>
          </a:p>
        </p:txBody>
      </p:sp>
      <p:sp>
        <p:nvSpPr>
          <p:cNvPr id="9" name="TextBox 8"/>
          <p:cNvSpPr txBox="1"/>
          <p:nvPr/>
        </p:nvSpPr>
        <p:spPr>
          <a:xfrm>
            <a:off x="7882759" y="4745421"/>
            <a:ext cx="4067503" cy="1200329"/>
          </a:xfrm>
          <a:prstGeom prst="rect">
            <a:avLst/>
          </a:prstGeom>
          <a:noFill/>
        </p:spPr>
        <p:txBody>
          <a:bodyPr wrap="square" rtlCol="0">
            <a:spAutoFit/>
          </a:bodyPr>
          <a:lstStyle/>
          <a:p>
            <a:r>
              <a:rPr lang="zh-CN" altLang="en-US" dirty="0"/>
              <a:t>解析：路由器一则不止一个子网时，静态路由配置时需要静态路由汇总（路由聚合）路由聚合原则采用最长相同掩码匹配的方法。</a:t>
            </a:r>
          </a:p>
        </p:txBody>
      </p:sp>
    </p:spTree>
    <p:extLst>
      <p:ext uri="{BB962C8B-B14F-4D97-AF65-F5344CB8AC3E}">
        <p14:creationId xmlns:p14="http://schemas.microsoft.com/office/powerpoint/2010/main" val="330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6060" y="911173"/>
            <a:ext cx="10058400" cy="4050792"/>
          </a:xfrm>
        </p:spPr>
        <p:txBody>
          <a:bodyPr/>
          <a:lstStyle/>
          <a:p>
            <a:r>
              <a:rPr lang="zh-CN" altLang="en-US" sz="1800" dirty="0"/>
              <a:t>（</a:t>
            </a:r>
            <a:r>
              <a:rPr lang="en-US" altLang="zh-CN" sz="1800" dirty="0"/>
              <a:t>3</a:t>
            </a:r>
            <a:r>
              <a:rPr lang="zh-CN" altLang="en-US" sz="1800" dirty="0"/>
              <a:t>）	假设</a:t>
            </a:r>
            <a:r>
              <a:rPr lang="en-US" altLang="zh-CN" sz="1800" dirty="0"/>
              <a:t>H3</a:t>
            </a:r>
            <a:r>
              <a:rPr lang="zh-CN" altLang="en-US" sz="1800" dirty="0"/>
              <a:t>上运行了</a:t>
            </a:r>
            <a:r>
              <a:rPr lang="en-US" altLang="zh-CN" sz="1800" dirty="0"/>
              <a:t>WEB</a:t>
            </a:r>
            <a:r>
              <a:rPr lang="zh-CN" altLang="en-US" sz="1800" dirty="0"/>
              <a:t>服务（</a:t>
            </a:r>
            <a:r>
              <a:rPr lang="en-US" altLang="zh-CN" sz="1800" dirty="0"/>
              <a:t>80</a:t>
            </a:r>
            <a:r>
              <a:rPr lang="zh-CN" altLang="en-US" sz="1800" dirty="0"/>
              <a:t>端口），</a:t>
            </a:r>
            <a:r>
              <a:rPr lang="en-US" altLang="zh-CN" sz="1800" dirty="0"/>
              <a:t>H1</a:t>
            </a:r>
            <a:r>
              <a:rPr lang="zh-CN" altLang="en-US" sz="1800" dirty="0"/>
              <a:t>通过本地端口（</a:t>
            </a:r>
            <a:r>
              <a:rPr lang="en-US" altLang="zh-CN" sz="1800" dirty="0"/>
              <a:t>5888</a:t>
            </a:r>
            <a:r>
              <a:rPr lang="zh-CN" altLang="en-US" sz="1800" dirty="0"/>
              <a:t>）访问该服务。请分别给出</a:t>
            </a:r>
            <a:r>
              <a:rPr lang="en-US" altLang="zh-CN" sz="1800" dirty="0"/>
              <a:t>H1</a:t>
            </a:r>
            <a:r>
              <a:rPr lang="zh-CN" altLang="en-US" sz="1800" dirty="0"/>
              <a:t>在传输层、网络层、链路层发出的各</a:t>
            </a:r>
            <a:r>
              <a:rPr lang="en-US" altLang="zh-CN" sz="1800" dirty="0"/>
              <a:t>PDU</a:t>
            </a:r>
            <a:r>
              <a:rPr lang="zh-CN" altLang="en-US" sz="1800" dirty="0"/>
              <a:t>的通信双方的标识及</a:t>
            </a:r>
            <a:r>
              <a:rPr lang="en-US" altLang="zh-CN" sz="1800" dirty="0"/>
              <a:t>H3</a:t>
            </a:r>
            <a:r>
              <a:rPr lang="zh-CN" altLang="en-US" sz="1800" dirty="0"/>
              <a:t>在传输层、网络层、链路层发收到的各</a:t>
            </a:r>
            <a:r>
              <a:rPr lang="en-US" altLang="zh-CN" sz="1800" dirty="0"/>
              <a:t>PDU</a:t>
            </a:r>
            <a:r>
              <a:rPr lang="zh-CN" altLang="en-US" sz="1800" dirty="0"/>
              <a:t>的通信双方的标识。</a:t>
            </a:r>
            <a:endParaRPr lang="en-US" altLang="zh-CN" sz="1800" dirty="0"/>
          </a:p>
          <a:p>
            <a:endParaRPr lang="zh-CN" altLang="en-US" dirty="0"/>
          </a:p>
        </p:txBody>
      </p:sp>
      <p:sp>
        <p:nvSpPr>
          <p:cNvPr id="5" name="TextBox 4"/>
          <p:cNvSpPr txBox="1"/>
          <p:nvPr/>
        </p:nvSpPr>
        <p:spPr>
          <a:xfrm>
            <a:off x="181155" y="1888077"/>
            <a:ext cx="6858000" cy="1477328"/>
          </a:xfrm>
          <a:prstGeom prst="rect">
            <a:avLst/>
          </a:prstGeom>
          <a:noFill/>
        </p:spPr>
        <p:txBody>
          <a:bodyPr wrap="square" rtlCol="0">
            <a:spAutoFit/>
          </a:bodyPr>
          <a:lstStyle/>
          <a:p>
            <a:r>
              <a:rPr lang="zh-CN" altLang="en-US" dirty="0"/>
              <a:t>解析：  首先，什么是</a:t>
            </a:r>
            <a:r>
              <a:rPr lang="en-US" altLang="zh-CN" dirty="0"/>
              <a:t>PDU</a:t>
            </a:r>
            <a:r>
              <a:rPr lang="zh-CN" altLang="en-US" dirty="0"/>
              <a:t>？</a:t>
            </a:r>
            <a:r>
              <a:rPr lang="en-US" altLang="zh-CN" dirty="0"/>
              <a:t> PDU</a:t>
            </a:r>
            <a:r>
              <a:rPr lang="zh-CN" altLang="en-US" dirty="0"/>
              <a:t>是协议数据单元。在</a:t>
            </a:r>
            <a:r>
              <a:rPr lang="en-US" altLang="zh-CN" dirty="0"/>
              <a:t>OSI</a:t>
            </a:r>
            <a:r>
              <a:rPr lang="zh-CN" altLang="en-US" dirty="0"/>
              <a:t>七层模型或者</a:t>
            </a:r>
            <a:r>
              <a:rPr lang="en-US" altLang="zh-CN" dirty="0"/>
              <a:t>TCP/IP</a:t>
            </a:r>
            <a:r>
              <a:rPr lang="zh-CN" altLang="en-US" dirty="0"/>
              <a:t>协议栈的每一层都有一个</a:t>
            </a:r>
            <a:r>
              <a:rPr lang="en-US" altLang="zh-CN" dirty="0"/>
              <a:t>PDU</a:t>
            </a:r>
            <a:r>
              <a:rPr lang="zh-CN" altLang="en-US" dirty="0"/>
              <a:t>，各层的</a:t>
            </a:r>
            <a:r>
              <a:rPr lang="en-US" altLang="zh-CN" dirty="0"/>
              <a:t>PDU</a:t>
            </a:r>
            <a:r>
              <a:rPr lang="zh-CN" altLang="en-US" dirty="0"/>
              <a:t>负责属于所在层的功能。</a:t>
            </a:r>
            <a:endParaRPr lang="en-US" altLang="zh-CN" dirty="0"/>
          </a:p>
          <a:p>
            <a:r>
              <a:rPr lang="en-US" altLang="zh-CN" dirty="0"/>
              <a:t>           </a:t>
            </a:r>
            <a:r>
              <a:rPr lang="zh-CN" altLang="en-US" dirty="0"/>
              <a:t>在发送端协议数据单元</a:t>
            </a:r>
            <a:r>
              <a:rPr lang="en-US" altLang="zh-CN" dirty="0"/>
              <a:t>PDU</a:t>
            </a:r>
            <a:r>
              <a:rPr lang="zh-CN" altLang="en-US" dirty="0"/>
              <a:t>经过从上层向下层的封装</a:t>
            </a:r>
            <a:endParaRPr lang="en-US" altLang="zh-CN" dirty="0"/>
          </a:p>
          <a:p>
            <a:r>
              <a:rPr lang="zh-CN" altLang="en-US" dirty="0"/>
              <a:t>           到达对方后，在经有底层向上，每一层去掉协议头。</a:t>
            </a:r>
            <a:endParaRPr lang="en-US" altLang="zh-C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943" y="1830151"/>
            <a:ext cx="5542827" cy="408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39155" y="6055743"/>
            <a:ext cx="4002656" cy="369332"/>
          </a:xfrm>
          <a:prstGeom prst="rect">
            <a:avLst/>
          </a:prstGeom>
          <a:noFill/>
        </p:spPr>
        <p:txBody>
          <a:bodyPr wrap="square" rtlCol="0">
            <a:spAutoFit/>
          </a:bodyPr>
          <a:lstStyle/>
          <a:p>
            <a:pPr algn="ctr"/>
            <a:r>
              <a:rPr lang="en-US" altLang="zh-CN" dirty="0"/>
              <a:t>TCP/IP</a:t>
            </a:r>
            <a:r>
              <a:rPr lang="zh-CN" altLang="en-US" dirty="0"/>
              <a:t>模型的层间通信与数据封装</a:t>
            </a:r>
          </a:p>
        </p:txBody>
      </p:sp>
    </p:spTree>
    <p:extLst>
      <p:ext uri="{BB962C8B-B14F-4D97-AF65-F5344CB8AC3E}">
        <p14:creationId xmlns:p14="http://schemas.microsoft.com/office/powerpoint/2010/main" val="14720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195" y="87817"/>
            <a:ext cx="10058400" cy="878341"/>
          </a:xfrm>
        </p:spPr>
        <p:txBody>
          <a:bodyPr>
            <a:normAutofit/>
          </a:bodyPr>
          <a:lstStyle/>
          <a:p>
            <a:r>
              <a:rPr lang="zh-CN" altLang="en-US" sz="2400" dirty="0"/>
              <a:t>具体过程</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8" y="1242204"/>
            <a:ext cx="6065798" cy="450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2091" y="5952226"/>
            <a:ext cx="5106837" cy="646331"/>
          </a:xfrm>
          <a:prstGeom prst="rect">
            <a:avLst/>
          </a:prstGeom>
          <a:noFill/>
        </p:spPr>
        <p:txBody>
          <a:bodyPr wrap="square" rtlCol="0">
            <a:spAutoFit/>
          </a:bodyPr>
          <a:lstStyle/>
          <a:p>
            <a:pPr algn="ctr"/>
            <a:r>
              <a:rPr lang="zh-CN" altLang="en-US" b="1" dirty="0"/>
              <a:t>数据封装</a:t>
            </a:r>
          </a:p>
          <a:p>
            <a:pPr algn="ctr"/>
            <a:endParaRPr lang="zh-CN" alt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571" y="1242204"/>
            <a:ext cx="5469147" cy="438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55079" y="5193102"/>
            <a:ext cx="1138687" cy="400110"/>
          </a:xfrm>
          <a:prstGeom prst="rect">
            <a:avLst/>
          </a:prstGeom>
          <a:noFill/>
        </p:spPr>
        <p:txBody>
          <a:bodyPr wrap="square" rtlCol="0">
            <a:spAutoFit/>
          </a:bodyPr>
          <a:lstStyle/>
          <a:p>
            <a:r>
              <a:rPr lang="en-US" altLang="zh-CN" sz="2000" b="1" dirty="0">
                <a:solidFill>
                  <a:srgbClr val="FF0000"/>
                </a:solidFill>
              </a:rPr>
              <a:t>Bit</a:t>
            </a:r>
            <a:endParaRPr lang="zh-CN" altLang="en-US" sz="2000" b="1" dirty="0">
              <a:solidFill>
                <a:srgbClr val="FF0000"/>
              </a:solidFill>
            </a:endParaRPr>
          </a:p>
        </p:txBody>
      </p:sp>
      <p:sp>
        <p:nvSpPr>
          <p:cNvPr id="6" name="TextBox 5"/>
          <p:cNvSpPr txBox="1"/>
          <p:nvPr/>
        </p:nvSpPr>
        <p:spPr>
          <a:xfrm>
            <a:off x="9074989" y="4865296"/>
            <a:ext cx="2432649" cy="523220"/>
          </a:xfrm>
          <a:prstGeom prst="rect">
            <a:avLst/>
          </a:prstGeom>
          <a:noFill/>
          <a:ln>
            <a:solidFill>
              <a:schemeClr val="tx1"/>
            </a:solidFill>
          </a:ln>
        </p:spPr>
        <p:txBody>
          <a:bodyPr wrap="square" rtlCol="0">
            <a:spAutoFit/>
          </a:bodyPr>
          <a:lstStyle/>
          <a:p>
            <a:pPr algn="ctr"/>
            <a:r>
              <a:rPr lang="en-US" altLang="zh-CN" sz="1400" b="1" dirty="0"/>
              <a:t>0101110101001000010</a:t>
            </a:r>
          </a:p>
          <a:p>
            <a:pPr algn="ctr"/>
            <a:endParaRPr lang="zh-CN" altLang="en-US" sz="1400" dirty="0"/>
          </a:p>
        </p:txBody>
      </p:sp>
      <p:sp>
        <p:nvSpPr>
          <p:cNvPr id="7" name="TextBox 6"/>
          <p:cNvSpPr txBox="1"/>
          <p:nvPr/>
        </p:nvSpPr>
        <p:spPr>
          <a:xfrm>
            <a:off x="6883879" y="5749462"/>
            <a:ext cx="4623759" cy="369332"/>
          </a:xfrm>
          <a:prstGeom prst="rect">
            <a:avLst/>
          </a:prstGeom>
          <a:noFill/>
        </p:spPr>
        <p:txBody>
          <a:bodyPr wrap="square" rtlCol="0">
            <a:spAutoFit/>
          </a:bodyPr>
          <a:lstStyle/>
          <a:p>
            <a:pPr algn="ctr"/>
            <a:r>
              <a:rPr lang="zh-CN" altLang="en-US" b="1" dirty="0"/>
              <a:t>解封装</a:t>
            </a:r>
          </a:p>
        </p:txBody>
      </p:sp>
    </p:spTree>
    <p:extLst>
      <p:ext uri="{BB962C8B-B14F-4D97-AF65-F5344CB8AC3E}">
        <p14:creationId xmlns:p14="http://schemas.microsoft.com/office/powerpoint/2010/main" val="41228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33621958"/>
              </p:ext>
            </p:extLst>
          </p:nvPr>
        </p:nvGraphicFramePr>
        <p:xfrm>
          <a:off x="720968" y="4132389"/>
          <a:ext cx="8563709" cy="2215662"/>
        </p:xfrm>
        <a:graphic>
          <a:graphicData uri="http://schemas.openxmlformats.org/drawingml/2006/table">
            <a:tbl>
              <a:tblPr>
                <a:tableStyleId>{5C22544A-7EE6-4342-B048-85BDC9FD1C3A}</a:tableStyleId>
              </a:tblPr>
              <a:tblGrid>
                <a:gridCol w="935656">
                  <a:extLst>
                    <a:ext uri="{9D8B030D-6E8A-4147-A177-3AD203B41FA5}">
                      <a16:colId xmlns:a16="http://schemas.microsoft.com/office/drawing/2014/main" val="20000"/>
                    </a:ext>
                  </a:extLst>
                </a:gridCol>
                <a:gridCol w="1839794">
                  <a:extLst>
                    <a:ext uri="{9D8B030D-6E8A-4147-A177-3AD203B41FA5}">
                      <a16:colId xmlns:a16="http://schemas.microsoft.com/office/drawing/2014/main" val="20001"/>
                    </a:ext>
                  </a:extLst>
                </a:gridCol>
                <a:gridCol w="1839794">
                  <a:extLst>
                    <a:ext uri="{9D8B030D-6E8A-4147-A177-3AD203B41FA5}">
                      <a16:colId xmlns:a16="http://schemas.microsoft.com/office/drawing/2014/main" val="20002"/>
                    </a:ext>
                  </a:extLst>
                </a:gridCol>
                <a:gridCol w="1825020">
                  <a:extLst>
                    <a:ext uri="{9D8B030D-6E8A-4147-A177-3AD203B41FA5}">
                      <a16:colId xmlns:a16="http://schemas.microsoft.com/office/drawing/2014/main" val="20003"/>
                    </a:ext>
                  </a:extLst>
                </a:gridCol>
                <a:gridCol w="2123445">
                  <a:extLst>
                    <a:ext uri="{9D8B030D-6E8A-4147-A177-3AD203B41FA5}">
                      <a16:colId xmlns:a16="http://schemas.microsoft.com/office/drawing/2014/main" val="20004"/>
                    </a:ext>
                  </a:extLst>
                </a:gridCol>
              </a:tblGrid>
              <a:tr h="468125">
                <a:tc>
                  <a:txBody>
                    <a:bodyPr/>
                    <a:lstStyle/>
                    <a:p>
                      <a:pPr algn="ctr">
                        <a:lnSpc>
                          <a:spcPts val="2000"/>
                        </a:lnSpc>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ts val="2000"/>
                        </a:lnSpc>
                        <a:spcAft>
                          <a:spcPts val="0"/>
                        </a:spcAft>
                      </a:pPr>
                      <a:r>
                        <a:rPr lang="en-US" sz="1400" kern="100" dirty="0">
                          <a:effectLst/>
                        </a:rPr>
                        <a:t>H1</a:t>
                      </a:r>
                      <a:r>
                        <a:rPr lang="zh-CN" sz="1400" kern="100" dirty="0">
                          <a:effectLst/>
                        </a:rPr>
                        <a:t>发出的</a:t>
                      </a:r>
                      <a:r>
                        <a:rPr lang="en-US" sz="1400" kern="100" dirty="0">
                          <a:effectLst/>
                        </a:rPr>
                        <a:t>PDU</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en-US" sz="1400" kern="100" dirty="0">
                          <a:effectLst/>
                        </a:rPr>
                        <a:t>H3</a:t>
                      </a:r>
                      <a:r>
                        <a:rPr lang="zh-CN" sz="1400" kern="100" dirty="0">
                          <a:effectLst/>
                        </a:rPr>
                        <a:t>收到的</a:t>
                      </a:r>
                      <a:r>
                        <a:rPr lang="en-US" sz="1400" kern="100" dirty="0">
                          <a:effectLst/>
                        </a:rPr>
                        <a:t>PDU</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560362">
                <a:tc>
                  <a:txBody>
                    <a:bodyPr/>
                    <a:lstStyle/>
                    <a:p>
                      <a:pPr algn="ctr">
                        <a:lnSpc>
                          <a:spcPts val="2000"/>
                        </a:lnSpc>
                        <a:spcAft>
                          <a:spcPts val="0"/>
                        </a:spcAft>
                      </a:pPr>
                      <a:r>
                        <a:rPr lang="zh-CN" sz="1200" kern="100">
                          <a:effectLst/>
                        </a:rPr>
                        <a:t>层次</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a:effectLst/>
                        </a:rPr>
                        <a:t>发送方标识</a:t>
                      </a:r>
                      <a:endParaRPr lang="zh-CN" sz="140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dirty="0">
                          <a:effectLst/>
                        </a:rPr>
                        <a:t>接收方标识</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dirty="0">
                          <a:effectLst/>
                        </a:rPr>
                        <a:t>发送方标识</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a:effectLst/>
                        </a:rPr>
                        <a:t>接收方标识</a:t>
                      </a:r>
                      <a:endParaRPr lang="zh-CN" sz="140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5725">
                <a:tc>
                  <a:txBody>
                    <a:bodyPr/>
                    <a:lstStyle/>
                    <a:p>
                      <a:pPr algn="ctr">
                        <a:lnSpc>
                          <a:spcPts val="2000"/>
                        </a:lnSpc>
                        <a:spcAft>
                          <a:spcPts val="0"/>
                        </a:spcAft>
                      </a:pPr>
                      <a:r>
                        <a:rPr lang="zh-CN" sz="1200" kern="100">
                          <a:effectLst/>
                        </a:rPr>
                        <a:t>传输层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5725">
                <a:tc>
                  <a:txBody>
                    <a:bodyPr/>
                    <a:lstStyle/>
                    <a:p>
                      <a:pPr algn="ctr">
                        <a:lnSpc>
                          <a:spcPts val="2000"/>
                        </a:lnSpc>
                        <a:spcAft>
                          <a:spcPts val="0"/>
                        </a:spcAft>
                      </a:pPr>
                      <a:r>
                        <a:rPr lang="zh-CN" sz="1200" kern="100">
                          <a:effectLst/>
                        </a:rPr>
                        <a:t>网络层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5725">
                <a:tc>
                  <a:txBody>
                    <a:bodyPr/>
                    <a:lstStyle/>
                    <a:p>
                      <a:pPr algn="ctr">
                        <a:lnSpc>
                          <a:spcPts val="2000"/>
                        </a:lnSpc>
                        <a:spcAft>
                          <a:spcPts val="0"/>
                        </a:spcAft>
                      </a:pPr>
                      <a:r>
                        <a:rPr lang="zh-CN" sz="1200" kern="100">
                          <a:effectLst/>
                        </a:rPr>
                        <a:t>链路层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标题 1"/>
          <p:cNvSpPr>
            <a:spLocks noGrp="1"/>
          </p:cNvSpPr>
          <p:nvPr>
            <p:ph type="title"/>
          </p:nvPr>
        </p:nvSpPr>
        <p:spPr>
          <a:xfrm>
            <a:off x="138195" y="87817"/>
            <a:ext cx="10058400" cy="878341"/>
          </a:xfrm>
        </p:spPr>
        <p:txBody>
          <a:bodyPr>
            <a:normAutofit/>
          </a:bodyPr>
          <a:lstStyle/>
          <a:p>
            <a:r>
              <a:rPr lang="zh-CN" altLang="en-US" sz="2400" dirty="0"/>
              <a:t>结果</a:t>
            </a:r>
          </a:p>
        </p:txBody>
      </p:sp>
      <p:graphicFrame>
        <p:nvGraphicFramePr>
          <p:cNvPr id="6" name="对象 5"/>
          <p:cNvGraphicFramePr>
            <a:graphicFrameLocks noChangeAspect="1"/>
          </p:cNvGraphicFramePr>
          <p:nvPr>
            <p:extLst>
              <p:ext uri="{D42A27DB-BD31-4B8C-83A1-F6EECF244321}">
                <p14:modId xmlns:p14="http://schemas.microsoft.com/office/powerpoint/2010/main" val="43199321"/>
              </p:ext>
            </p:extLst>
          </p:nvPr>
        </p:nvGraphicFramePr>
        <p:xfrm>
          <a:off x="3847367" y="527782"/>
          <a:ext cx="8042275" cy="3225800"/>
        </p:xfrm>
        <a:graphic>
          <a:graphicData uri="http://schemas.openxmlformats.org/presentationml/2006/ole">
            <mc:AlternateContent xmlns:mc="http://schemas.openxmlformats.org/markup-compatibility/2006">
              <mc:Choice xmlns:v="urn:schemas-microsoft-com:vml" Requires="v">
                <p:oleObj spid="_x0000_s6180"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7367" y="527782"/>
                        <a:ext cx="80422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93431" y="1055077"/>
            <a:ext cx="3604846" cy="2031325"/>
          </a:xfrm>
          <a:prstGeom prst="rect">
            <a:avLst/>
          </a:prstGeom>
          <a:noFill/>
        </p:spPr>
        <p:txBody>
          <a:bodyPr wrap="square" rtlCol="0">
            <a:spAutoFit/>
          </a:bodyPr>
          <a:lstStyle/>
          <a:p>
            <a:r>
              <a:rPr lang="zh-CN" altLang="en-US" dirty="0"/>
              <a:t>假设</a:t>
            </a:r>
            <a:r>
              <a:rPr lang="en-US" altLang="zh-CN" dirty="0"/>
              <a:t>H3</a:t>
            </a:r>
            <a:r>
              <a:rPr lang="zh-CN" altLang="en-US" dirty="0"/>
              <a:t>上运行了</a:t>
            </a:r>
            <a:r>
              <a:rPr lang="en-US" altLang="zh-CN" dirty="0"/>
              <a:t>WEB</a:t>
            </a:r>
            <a:r>
              <a:rPr lang="zh-CN" altLang="en-US" dirty="0"/>
              <a:t>服务（</a:t>
            </a:r>
            <a:r>
              <a:rPr lang="en-US" altLang="zh-CN" dirty="0"/>
              <a:t>80</a:t>
            </a:r>
            <a:r>
              <a:rPr lang="zh-CN" altLang="en-US" dirty="0"/>
              <a:t>端口），</a:t>
            </a:r>
            <a:r>
              <a:rPr lang="en-US" altLang="zh-CN" dirty="0"/>
              <a:t>H1</a:t>
            </a:r>
            <a:r>
              <a:rPr lang="zh-CN" altLang="en-US" dirty="0"/>
              <a:t>通过本地端口（</a:t>
            </a:r>
            <a:r>
              <a:rPr lang="en-US" altLang="zh-CN" dirty="0"/>
              <a:t>5888</a:t>
            </a:r>
            <a:r>
              <a:rPr lang="zh-CN" altLang="en-US" dirty="0"/>
              <a:t>）访问该服务。请分别给出</a:t>
            </a:r>
            <a:r>
              <a:rPr lang="en-US" altLang="zh-CN" dirty="0"/>
              <a:t>H1</a:t>
            </a:r>
            <a:r>
              <a:rPr lang="zh-CN" altLang="en-US" dirty="0"/>
              <a:t>在传输层、网络层、链路层发出的各</a:t>
            </a:r>
            <a:r>
              <a:rPr lang="en-US" altLang="zh-CN" dirty="0"/>
              <a:t>PDU</a:t>
            </a:r>
            <a:r>
              <a:rPr lang="zh-CN" altLang="en-US" dirty="0"/>
              <a:t>的通信双方的标识及</a:t>
            </a:r>
            <a:r>
              <a:rPr lang="en-US" altLang="zh-CN" dirty="0"/>
              <a:t>H3</a:t>
            </a:r>
            <a:r>
              <a:rPr lang="zh-CN" altLang="en-US" dirty="0"/>
              <a:t>在传输层、网络层、链路层发收到的各</a:t>
            </a:r>
            <a:r>
              <a:rPr lang="en-US" altLang="zh-CN" dirty="0"/>
              <a:t>PDU</a:t>
            </a:r>
            <a:r>
              <a:rPr lang="zh-CN" altLang="en-US" dirty="0"/>
              <a:t>的通信双方的标识。</a:t>
            </a:r>
            <a:endParaRPr lang="en-US" altLang="zh-CN" dirty="0"/>
          </a:p>
        </p:txBody>
      </p:sp>
      <p:sp>
        <p:nvSpPr>
          <p:cNvPr id="3" name="TextBox 2"/>
          <p:cNvSpPr txBox="1"/>
          <p:nvPr/>
        </p:nvSpPr>
        <p:spPr>
          <a:xfrm>
            <a:off x="1970243" y="5143473"/>
            <a:ext cx="1380392" cy="369332"/>
          </a:xfrm>
          <a:prstGeom prst="rect">
            <a:avLst/>
          </a:prstGeom>
          <a:noFill/>
        </p:spPr>
        <p:txBody>
          <a:bodyPr wrap="square" rtlCol="0">
            <a:spAutoFit/>
          </a:bodyPr>
          <a:lstStyle/>
          <a:p>
            <a:pPr algn="ctr"/>
            <a:r>
              <a:rPr lang="en-US" altLang="zh-CN" dirty="0"/>
              <a:t>5888</a:t>
            </a:r>
            <a:endParaRPr lang="zh-CN" altLang="en-US" dirty="0"/>
          </a:p>
        </p:txBody>
      </p:sp>
      <p:sp>
        <p:nvSpPr>
          <p:cNvPr id="7" name="TextBox 6"/>
          <p:cNvSpPr txBox="1"/>
          <p:nvPr/>
        </p:nvSpPr>
        <p:spPr>
          <a:xfrm>
            <a:off x="3660564" y="5155193"/>
            <a:ext cx="1380392" cy="369332"/>
          </a:xfrm>
          <a:prstGeom prst="rect">
            <a:avLst/>
          </a:prstGeom>
          <a:noFill/>
        </p:spPr>
        <p:txBody>
          <a:bodyPr wrap="square" rtlCol="0">
            <a:spAutoFit/>
          </a:bodyPr>
          <a:lstStyle/>
          <a:p>
            <a:pPr algn="ctr"/>
            <a:r>
              <a:rPr lang="en-US" altLang="zh-CN" dirty="0"/>
              <a:t>80</a:t>
            </a:r>
            <a:endParaRPr lang="zh-CN" altLang="en-US" dirty="0"/>
          </a:p>
        </p:txBody>
      </p:sp>
      <p:sp>
        <p:nvSpPr>
          <p:cNvPr id="8" name="TextBox 7"/>
          <p:cNvSpPr txBox="1"/>
          <p:nvPr/>
        </p:nvSpPr>
        <p:spPr>
          <a:xfrm>
            <a:off x="1740877" y="5591905"/>
            <a:ext cx="1635369" cy="369332"/>
          </a:xfrm>
          <a:prstGeom prst="rect">
            <a:avLst/>
          </a:prstGeom>
          <a:noFill/>
        </p:spPr>
        <p:txBody>
          <a:bodyPr wrap="square" rtlCol="0">
            <a:spAutoFit/>
          </a:bodyPr>
          <a:lstStyle/>
          <a:p>
            <a:r>
              <a:rPr lang="en-US" altLang="zh-CN" dirty="0"/>
              <a:t>192.168.1.1</a:t>
            </a:r>
            <a:endParaRPr lang="zh-CN" altLang="en-US" dirty="0"/>
          </a:p>
        </p:txBody>
      </p:sp>
      <p:sp>
        <p:nvSpPr>
          <p:cNvPr id="9" name="TextBox 8"/>
          <p:cNvSpPr txBox="1"/>
          <p:nvPr/>
        </p:nvSpPr>
        <p:spPr>
          <a:xfrm>
            <a:off x="3660564" y="5591905"/>
            <a:ext cx="1649990" cy="369332"/>
          </a:xfrm>
          <a:prstGeom prst="rect">
            <a:avLst/>
          </a:prstGeom>
          <a:noFill/>
        </p:spPr>
        <p:txBody>
          <a:bodyPr wrap="square" rtlCol="0">
            <a:spAutoFit/>
          </a:bodyPr>
          <a:lstStyle/>
          <a:p>
            <a:r>
              <a:rPr lang="en-US" altLang="zh-CN" dirty="0"/>
              <a:t>192.168.3.1</a:t>
            </a:r>
            <a:endParaRPr lang="zh-CN" altLang="en-US" dirty="0"/>
          </a:p>
        </p:txBody>
      </p:sp>
      <p:sp>
        <p:nvSpPr>
          <p:cNvPr id="10" name="TextBox 9"/>
          <p:cNvSpPr txBox="1"/>
          <p:nvPr/>
        </p:nvSpPr>
        <p:spPr>
          <a:xfrm>
            <a:off x="1740877" y="5961237"/>
            <a:ext cx="1635369" cy="369332"/>
          </a:xfrm>
          <a:prstGeom prst="rect">
            <a:avLst/>
          </a:prstGeom>
          <a:noFill/>
        </p:spPr>
        <p:txBody>
          <a:bodyPr wrap="square" rtlCol="0">
            <a:spAutoFit/>
          </a:bodyPr>
          <a:lstStyle/>
          <a:p>
            <a:pPr algn="ctr"/>
            <a:r>
              <a:rPr lang="en-US" altLang="zh-CN" dirty="0"/>
              <a:t>M1</a:t>
            </a:r>
            <a:endParaRPr lang="zh-CN" altLang="en-US" dirty="0"/>
          </a:p>
        </p:txBody>
      </p:sp>
      <p:sp>
        <p:nvSpPr>
          <p:cNvPr id="11" name="TextBox 10"/>
          <p:cNvSpPr txBox="1"/>
          <p:nvPr/>
        </p:nvSpPr>
        <p:spPr>
          <a:xfrm>
            <a:off x="3660564" y="5961237"/>
            <a:ext cx="1526898" cy="369332"/>
          </a:xfrm>
          <a:prstGeom prst="rect">
            <a:avLst/>
          </a:prstGeom>
          <a:noFill/>
        </p:spPr>
        <p:txBody>
          <a:bodyPr wrap="square" rtlCol="0">
            <a:spAutoFit/>
          </a:bodyPr>
          <a:lstStyle/>
          <a:p>
            <a:r>
              <a:rPr lang="en-US" altLang="zh-CN" dirty="0"/>
              <a:t>M_R1_E0</a:t>
            </a:r>
            <a:endParaRPr lang="zh-CN" altLang="en-US" dirty="0"/>
          </a:p>
        </p:txBody>
      </p:sp>
      <p:sp>
        <p:nvSpPr>
          <p:cNvPr id="12" name="TextBox 11"/>
          <p:cNvSpPr txBox="1"/>
          <p:nvPr/>
        </p:nvSpPr>
        <p:spPr>
          <a:xfrm>
            <a:off x="5486400" y="5970053"/>
            <a:ext cx="1617785" cy="369332"/>
          </a:xfrm>
          <a:prstGeom prst="rect">
            <a:avLst/>
          </a:prstGeom>
          <a:noFill/>
        </p:spPr>
        <p:txBody>
          <a:bodyPr wrap="square" rtlCol="0">
            <a:spAutoFit/>
          </a:bodyPr>
          <a:lstStyle/>
          <a:p>
            <a:r>
              <a:rPr lang="en-US" altLang="zh-CN" dirty="0"/>
              <a:t>M_R2_E1</a:t>
            </a:r>
            <a:endParaRPr lang="zh-CN" altLang="en-US" dirty="0"/>
          </a:p>
        </p:txBody>
      </p:sp>
      <p:sp>
        <p:nvSpPr>
          <p:cNvPr id="13" name="TextBox 12"/>
          <p:cNvSpPr txBox="1"/>
          <p:nvPr/>
        </p:nvSpPr>
        <p:spPr>
          <a:xfrm>
            <a:off x="7244862" y="5970053"/>
            <a:ext cx="1863969" cy="369332"/>
          </a:xfrm>
          <a:prstGeom prst="rect">
            <a:avLst/>
          </a:prstGeom>
          <a:noFill/>
        </p:spPr>
        <p:txBody>
          <a:bodyPr wrap="square" rtlCol="0">
            <a:spAutoFit/>
          </a:bodyPr>
          <a:lstStyle/>
          <a:p>
            <a:pPr algn="ctr"/>
            <a:r>
              <a:rPr lang="en-US" altLang="zh-CN" dirty="0"/>
              <a:t>M3</a:t>
            </a:r>
            <a:endParaRPr lang="zh-CN" altLang="en-US" dirty="0"/>
          </a:p>
        </p:txBody>
      </p:sp>
      <p:sp>
        <p:nvSpPr>
          <p:cNvPr id="15" name="TextBox 14"/>
          <p:cNvSpPr txBox="1"/>
          <p:nvPr/>
        </p:nvSpPr>
        <p:spPr>
          <a:xfrm>
            <a:off x="5468816" y="5534227"/>
            <a:ext cx="1635369" cy="369332"/>
          </a:xfrm>
          <a:prstGeom prst="rect">
            <a:avLst/>
          </a:prstGeom>
          <a:noFill/>
        </p:spPr>
        <p:txBody>
          <a:bodyPr wrap="square" rtlCol="0">
            <a:spAutoFit/>
          </a:bodyPr>
          <a:lstStyle/>
          <a:p>
            <a:r>
              <a:rPr lang="en-US" altLang="zh-CN" dirty="0"/>
              <a:t>192.168.1.1</a:t>
            </a:r>
            <a:endParaRPr lang="zh-CN" altLang="en-US" dirty="0"/>
          </a:p>
        </p:txBody>
      </p:sp>
      <p:sp>
        <p:nvSpPr>
          <p:cNvPr id="16" name="TextBox 15"/>
          <p:cNvSpPr txBox="1"/>
          <p:nvPr/>
        </p:nvSpPr>
        <p:spPr>
          <a:xfrm>
            <a:off x="7351851" y="5559639"/>
            <a:ext cx="1649990" cy="369332"/>
          </a:xfrm>
          <a:prstGeom prst="rect">
            <a:avLst/>
          </a:prstGeom>
          <a:noFill/>
        </p:spPr>
        <p:txBody>
          <a:bodyPr wrap="square" rtlCol="0">
            <a:spAutoFit/>
          </a:bodyPr>
          <a:lstStyle/>
          <a:p>
            <a:r>
              <a:rPr lang="en-US" altLang="zh-CN" dirty="0"/>
              <a:t>192.168.3.1</a:t>
            </a:r>
            <a:endParaRPr lang="zh-CN" altLang="en-US" dirty="0"/>
          </a:p>
        </p:txBody>
      </p:sp>
      <p:sp>
        <p:nvSpPr>
          <p:cNvPr id="17" name="TextBox 16"/>
          <p:cNvSpPr txBox="1"/>
          <p:nvPr/>
        </p:nvSpPr>
        <p:spPr>
          <a:xfrm>
            <a:off x="5486400" y="5164895"/>
            <a:ext cx="1380392" cy="369332"/>
          </a:xfrm>
          <a:prstGeom prst="rect">
            <a:avLst/>
          </a:prstGeom>
          <a:noFill/>
        </p:spPr>
        <p:txBody>
          <a:bodyPr wrap="square" rtlCol="0">
            <a:spAutoFit/>
          </a:bodyPr>
          <a:lstStyle/>
          <a:p>
            <a:pPr algn="ctr"/>
            <a:r>
              <a:rPr lang="en-US" altLang="zh-CN" dirty="0"/>
              <a:t>5888</a:t>
            </a:r>
            <a:endParaRPr lang="zh-CN" altLang="en-US" dirty="0"/>
          </a:p>
        </p:txBody>
      </p:sp>
      <p:sp>
        <p:nvSpPr>
          <p:cNvPr id="18" name="TextBox 17"/>
          <p:cNvSpPr txBox="1"/>
          <p:nvPr/>
        </p:nvSpPr>
        <p:spPr>
          <a:xfrm>
            <a:off x="7486650" y="5143473"/>
            <a:ext cx="1380392" cy="369332"/>
          </a:xfrm>
          <a:prstGeom prst="rect">
            <a:avLst/>
          </a:prstGeom>
          <a:noFill/>
        </p:spPr>
        <p:txBody>
          <a:bodyPr wrap="square" rtlCol="0">
            <a:spAutoFit/>
          </a:bodyPr>
          <a:lstStyle/>
          <a:p>
            <a:pPr algn="ctr"/>
            <a:r>
              <a:rPr lang="en-US" altLang="zh-CN" dirty="0"/>
              <a:t>80</a:t>
            </a:r>
            <a:endParaRPr lang="zh-CN" altLang="en-US" dirty="0"/>
          </a:p>
        </p:txBody>
      </p:sp>
    </p:spTree>
    <p:extLst>
      <p:ext uri="{BB962C8B-B14F-4D97-AF65-F5344CB8AC3E}">
        <p14:creationId xmlns:p14="http://schemas.microsoft.com/office/powerpoint/2010/main" val="24683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Autofit/>
          </a:bodyPr>
          <a:lstStyle/>
          <a:p>
            <a:pPr lvl="0"/>
            <a:r>
              <a:rPr lang="zh-CN" altLang="zh-CN" sz="2400" dirty="0"/>
              <a:t>如下图，</a:t>
            </a:r>
            <a:r>
              <a:rPr lang="en-US" altLang="zh-CN" sz="2400" dirty="0"/>
              <a:t>VLAN</a:t>
            </a:r>
            <a:r>
              <a:rPr lang="zh-CN" altLang="zh-CN" sz="2400" dirty="0"/>
              <a:t>实验中，将交换机的端口</a:t>
            </a:r>
            <a:r>
              <a:rPr lang="en-US" altLang="zh-CN" sz="2400" dirty="0"/>
              <a:t>1</a:t>
            </a:r>
            <a:r>
              <a:rPr lang="zh-CN" altLang="zh-CN" sz="2400" dirty="0"/>
              <a:t>、</a:t>
            </a:r>
            <a:r>
              <a:rPr lang="en-US" altLang="zh-CN" sz="2400" dirty="0"/>
              <a:t>2</a:t>
            </a:r>
            <a:r>
              <a:rPr lang="zh-CN" altLang="zh-CN" sz="2400" dirty="0"/>
              <a:t>划分在</a:t>
            </a:r>
            <a:r>
              <a:rPr lang="en-US" altLang="zh-CN" sz="2400" dirty="0"/>
              <a:t>Vlan2</a:t>
            </a:r>
            <a:r>
              <a:rPr lang="zh-CN" altLang="zh-CN" sz="2400" dirty="0"/>
              <a:t>中，端口</a:t>
            </a:r>
            <a:r>
              <a:rPr lang="en-US" altLang="zh-CN" sz="2400" dirty="0"/>
              <a:t>3</a:t>
            </a:r>
            <a:r>
              <a:rPr lang="zh-CN" altLang="zh-CN" sz="2400" dirty="0"/>
              <a:t>、</a:t>
            </a:r>
            <a:r>
              <a:rPr lang="en-US" altLang="zh-CN" sz="2400" dirty="0"/>
              <a:t>4</a:t>
            </a:r>
            <a:r>
              <a:rPr lang="zh-CN" altLang="zh-CN" sz="2400" dirty="0"/>
              <a:t>划分在</a:t>
            </a:r>
            <a:r>
              <a:rPr lang="en-US" altLang="zh-CN" sz="2400" dirty="0"/>
              <a:t>Vlan3</a:t>
            </a:r>
            <a:r>
              <a:rPr lang="zh-CN" altLang="zh-CN" sz="2400" dirty="0"/>
              <a:t>中。并通过端口分别连接了四台计算机</a:t>
            </a:r>
            <a:r>
              <a:rPr lang="en-US" altLang="zh-CN" sz="2400" dirty="0"/>
              <a:t>PC1</a:t>
            </a:r>
            <a:r>
              <a:rPr lang="zh-CN" altLang="zh-CN" sz="2400" dirty="0"/>
              <a:t>、</a:t>
            </a:r>
            <a:r>
              <a:rPr lang="en-US" altLang="zh-CN" sz="2400" dirty="0"/>
              <a:t>PC2</a:t>
            </a:r>
            <a:r>
              <a:rPr lang="zh-CN" altLang="zh-CN" sz="2400" dirty="0"/>
              <a:t>、</a:t>
            </a:r>
            <a:r>
              <a:rPr lang="en-US" altLang="zh-CN" sz="2400" dirty="0"/>
              <a:t>PC3</a:t>
            </a:r>
            <a:r>
              <a:rPr lang="zh-CN" altLang="zh-CN" sz="2400" dirty="0"/>
              <a:t>、</a:t>
            </a:r>
            <a:r>
              <a:rPr lang="en-US" altLang="zh-CN" sz="2400" dirty="0"/>
              <a:t>PC4</a:t>
            </a:r>
            <a:r>
              <a:rPr lang="zh-CN" altLang="zh-CN" sz="2400" dirty="0"/>
              <a:t>，计算机的</a:t>
            </a:r>
            <a:r>
              <a:rPr lang="en-US" altLang="zh-CN" sz="2400" dirty="0"/>
              <a:t>IP</a:t>
            </a:r>
            <a:r>
              <a:rPr lang="zh-CN" altLang="zh-CN" sz="2400" dirty="0"/>
              <a:t>地址如图设置（假设网络所有连接和配置正常）。</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2207726"/>
              </p:ext>
            </p:extLst>
          </p:nvPr>
        </p:nvGraphicFramePr>
        <p:xfrm>
          <a:off x="186266" y="1354667"/>
          <a:ext cx="6332404" cy="2692400"/>
        </p:xfrm>
        <a:graphic>
          <a:graphicData uri="http://schemas.openxmlformats.org/presentationml/2006/ole">
            <mc:AlternateContent xmlns:mc="http://schemas.openxmlformats.org/markup-compatibility/2006">
              <mc:Choice xmlns:v="urn:schemas-microsoft-com:vml" Requires="v">
                <p:oleObj spid="_x0000_s3125" r:id="rId4" imgW="4006985" imgH="1708839" progId="Visio.Drawing.11">
                  <p:embed/>
                </p:oleObj>
              </mc:Choice>
              <mc:Fallback>
                <p:oleObj r:id="rId4" imgW="4006985" imgH="170883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66" y="1354667"/>
                        <a:ext cx="6332404" cy="2692400"/>
                      </a:xfrm>
                      <a:prstGeom prst="rect">
                        <a:avLst/>
                      </a:prstGeom>
                      <a:noFill/>
                    </p:spPr>
                  </p:pic>
                </p:oleObj>
              </mc:Fallback>
            </mc:AlternateContent>
          </a:graphicData>
        </a:graphic>
      </p:graphicFrame>
      <p:sp>
        <p:nvSpPr>
          <p:cNvPr id="9" name="TextBox 8"/>
          <p:cNvSpPr txBox="1"/>
          <p:nvPr/>
        </p:nvSpPr>
        <p:spPr>
          <a:xfrm>
            <a:off x="5571065" y="1422399"/>
            <a:ext cx="6383868" cy="923330"/>
          </a:xfrm>
          <a:prstGeom prst="rect">
            <a:avLst/>
          </a:prstGeom>
          <a:noFill/>
        </p:spPr>
        <p:txBody>
          <a:bodyPr wrap="square" rtlCol="0">
            <a:spAutoFit/>
          </a:bodyPr>
          <a:lstStyle/>
          <a:p>
            <a:r>
              <a:rPr lang="zh-CN" altLang="zh-CN" dirty="0"/>
              <a:t>实验中，为了验证</a:t>
            </a:r>
            <a:r>
              <a:rPr lang="en-US" altLang="zh-CN" dirty="0"/>
              <a:t>VLAN</a:t>
            </a:r>
            <a:r>
              <a:rPr lang="zh-CN" altLang="zh-CN" dirty="0"/>
              <a:t>划分的有效性，采用了这样的方法：当从</a:t>
            </a:r>
            <a:r>
              <a:rPr lang="en-US" altLang="zh-CN" dirty="0"/>
              <a:t>PC1</a:t>
            </a:r>
            <a:r>
              <a:rPr lang="zh-CN" altLang="zh-CN" dirty="0"/>
              <a:t>能</a:t>
            </a:r>
            <a:r>
              <a:rPr lang="en-US" altLang="zh-CN" dirty="0"/>
              <a:t>Ping</a:t>
            </a:r>
            <a:r>
              <a:rPr lang="zh-CN" altLang="zh-CN" dirty="0"/>
              <a:t>通</a:t>
            </a:r>
            <a:r>
              <a:rPr lang="en-US" altLang="zh-CN" dirty="0"/>
              <a:t>PC2</a:t>
            </a:r>
            <a:r>
              <a:rPr lang="zh-CN" altLang="zh-CN" dirty="0"/>
              <a:t>，但无法</a:t>
            </a:r>
            <a:r>
              <a:rPr lang="en-US" altLang="zh-CN" dirty="0"/>
              <a:t>Ping</a:t>
            </a:r>
            <a:r>
              <a:rPr lang="zh-CN" altLang="zh-CN" dirty="0"/>
              <a:t>通</a:t>
            </a:r>
            <a:r>
              <a:rPr lang="en-US" altLang="zh-CN" dirty="0"/>
              <a:t>PC3</a:t>
            </a:r>
            <a:r>
              <a:rPr lang="zh-CN" altLang="zh-CN" dirty="0"/>
              <a:t>和</a:t>
            </a:r>
            <a:r>
              <a:rPr lang="en-US" altLang="zh-CN" dirty="0"/>
              <a:t>PC4</a:t>
            </a:r>
            <a:r>
              <a:rPr lang="zh-CN" altLang="zh-CN" dirty="0"/>
              <a:t>，就证明</a:t>
            </a:r>
            <a:r>
              <a:rPr lang="en-US" altLang="zh-CN" dirty="0"/>
              <a:t>VLAN</a:t>
            </a:r>
            <a:r>
              <a:rPr lang="zh-CN" altLang="zh-CN" dirty="0"/>
              <a:t>设置是有效的。</a:t>
            </a:r>
            <a:endParaRPr lang="zh-CN" altLang="en-US" dirty="0"/>
          </a:p>
        </p:txBody>
      </p:sp>
      <p:sp>
        <p:nvSpPr>
          <p:cNvPr id="10" name="TextBox 9"/>
          <p:cNvSpPr txBox="1"/>
          <p:nvPr/>
        </p:nvSpPr>
        <p:spPr>
          <a:xfrm>
            <a:off x="491065" y="4198034"/>
            <a:ext cx="5283202" cy="646331"/>
          </a:xfrm>
          <a:prstGeom prst="rect">
            <a:avLst/>
          </a:prstGeom>
          <a:noFill/>
        </p:spPr>
        <p:txBody>
          <a:bodyPr wrap="square" rtlCol="0">
            <a:spAutoFit/>
          </a:bodyPr>
          <a:lstStyle/>
          <a:p>
            <a:pPr lvl="0"/>
            <a:r>
              <a:rPr lang="en-US" altLang="zh-CN" dirty="0"/>
              <a:t>1</a:t>
            </a:r>
            <a:r>
              <a:rPr lang="zh-CN" altLang="en-US" dirty="0"/>
              <a:t>）</a:t>
            </a:r>
            <a:r>
              <a:rPr lang="zh-CN" altLang="zh-CN" dirty="0"/>
              <a:t>上图中存在几个广播域？</a:t>
            </a:r>
          </a:p>
          <a:p>
            <a:endParaRPr lang="zh-CN" altLang="en-US" dirty="0"/>
          </a:p>
        </p:txBody>
      </p:sp>
      <p:sp>
        <p:nvSpPr>
          <p:cNvPr id="11" name="TextBox 10"/>
          <p:cNvSpPr txBox="1"/>
          <p:nvPr/>
        </p:nvSpPr>
        <p:spPr>
          <a:xfrm>
            <a:off x="491065" y="4876803"/>
            <a:ext cx="4318002" cy="646331"/>
          </a:xfrm>
          <a:prstGeom prst="rect">
            <a:avLst/>
          </a:prstGeom>
          <a:noFill/>
        </p:spPr>
        <p:txBody>
          <a:bodyPr wrap="square" rtlCol="0">
            <a:spAutoFit/>
          </a:bodyPr>
          <a:lstStyle/>
          <a:p>
            <a:pPr lvl="0"/>
            <a:r>
              <a:rPr lang="en-US" altLang="zh-CN" dirty="0"/>
              <a:t>2</a:t>
            </a:r>
            <a:r>
              <a:rPr lang="zh-CN" altLang="en-US" dirty="0"/>
              <a:t>）</a:t>
            </a:r>
            <a:r>
              <a:rPr lang="en-US" altLang="zh-CN" dirty="0"/>
              <a:t>Ping</a:t>
            </a:r>
            <a:r>
              <a:rPr lang="zh-CN" altLang="zh-CN" dirty="0"/>
              <a:t>是基于网络层的什么协议？</a:t>
            </a:r>
          </a:p>
          <a:p>
            <a:endParaRPr lang="zh-CN" altLang="en-US" dirty="0"/>
          </a:p>
        </p:txBody>
      </p:sp>
      <p:sp>
        <p:nvSpPr>
          <p:cNvPr id="12" name="TextBox 11"/>
          <p:cNvSpPr txBox="1"/>
          <p:nvPr/>
        </p:nvSpPr>
        <p:spPr>
          <a:xfrm>
            <a:off x="491065" y="5523134"/>
            <a:ext cx="4673602" cy="646331"/>
          </a:xfrm>
          <a:prstGeom prst="rect">
            <a:avLst/>
          </a:prstGeom>
          <a:noFill/>
        </p:spPr>
        <p:txBody>
          <a:bodyPr wrap="square" rtlCol="0">
            <a:spAutoFit/>
          </a:bodyPr>
          <a:lstStyle/>
          <a:p>
            <a:pPr lvl="0"/>
            <a:r>
              <a:rPr lang="en-US" altLang="zh-CN" dirty="0"/>
              <a:t>3</a:t>
            </a:r>
            <a:r>
              <a:rPr lang="zh-CN" altLang="en-US" dirty="0"/>
              <a:t>）</a:t>
            </a:r>
            <a:r>
              <a:rPr lang="zh-CN" altLang="zh-CN" dirty="0"/>
              <a:t>基于端口的</a:t>
            </a:r>
            <a:r>
              <a:rPr lang="en-US" altLang="zh-CN" dirty="0"/>
              <a:t>VLAN</a:t>
            </a:r>
            <a:r>
              <a:rPr lang="zh-CN" altLang="zh-CN" dirty="0"/>
              <a:t>工作在哪个协议层次？</a:t>
            </a:r>
          </a:p>
          <a:p>
            <a:endParaRPr lang="zh-CN" altLang="en-US" dirty="0"/>
          </a:p>
        </p:txBody>
      </p:sp>
      <p:sp>
        <p:nvSpPr>
          <p:cNvPr id="13" name="TextBox 12"/>
          <p:cNvSpPr txBox="1"/>
          <p:nvPr/>
        </p:nvSpPr>
        <p:spPr>
          <a:xfrm>
            <a:off x="491065" y="6101733"/>
            <a:ext cx="6841068" cy="923330"/>
          </a:xfrm>
          <a:prstGeom prst="rect">
            <a:avLst/>
          </a:prstGeom>
          <a:noFill/>
        </p:spPr>
        <p:txBody>
          <a:bodyPr wrap="square" rtlCol="0">
            <a:spAutoFit/>
          </a:bodyPr>
          <a:lstStyle/>
          <a:p>
            <a:pPr lvl="0"/>
            <a:r>
              <a:rPr lang="en-US" altLang="zh-CN" dirty="0"/>
              <a:t>4</a:t>
            </a:r>
            <a:r>
              <a:rPr lang="zh-CN" altLang="en-US" dirty="0"/>
              <a:t>）</a:t>
            </a:r>
            <a:r>
              <a:rPr lang="zh-CN" altLang="zh-CN" dirty="0"/>
              <a:t>请结合网络层、链路层及</a:t>
            </a:r>
            <a:r>
              <a:rPr lang="en-US" altLang="zh-CN" dirty="0"/>
              <a:t>VLAN</a:t>
            </a:r>
            <a:r>
              <a:rPr lang="zh-CN" altLang="zh-CN" dirty="0"/>
              <a:t>的相关协议原理，说明上述验证方法是否恰当并说明理由。</a:t>
            </a:r>
          </a:p>
          <a:p>
            <a:endParaRPr lang="zh-CN" altLang="en-US" dirty="0"/>
          </a:p>
        </p:txBody>
      </p:sp>
    </p:spTree>
    <p:extLst>
      <p:ext uri="{BB962C8B-B14F-4D97-AF65-F5344CB8AC3E}">
        <p14:creationId xmlns:p14="http://schemas.microsoft.com/office/powerpoint/2010/main" val="183263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464" y="203278"/>
            <a:ext cx="10058400" cy="693537"/>
          </a:xfrm>
        </p:spPr>
        <p:txBody>
          <a:bodyPr>
            <a:normAutofit/>
          </a:bodyPr>
          <a:lstStyle/>
          <a:p>
            <a:pPr lvl="0"/>
            <a:r>
              <a:rPr lang="en-US" altLang="zh-CN" sz="2400" dirty="0"/>
              <a:t>1</a:t>
            </a:r>
            <a:r>
              <a:rPr lang="zh-CN" altLang="en-US" sz="2400" dirty="0"/>
              <a:t>）</a:t>
            </a:r>
            <a:r>
              <a:rPr lang="zh-CN" altLang="zh-CN" sz="2400" dirty="0"/>
              <a:t>上图中存在几个广播域？</a:t>
            </a:r>
            <a:endParaRPr lang="zh-CN" altLang="en-US" sz="2400" dirty="0"/>
          </a:p>
        </p:txBody>
      </p:sp>
      <p:sp>
        <p:nvSpPr>
          <p:cNvPr id="3" name="内容占位符 2"/>
          <p:cNvSpPr>
            <a:spLocks noGrp="1"/>
          </p:cNvSpPr>
          <p:nvPr>
            <p:ph idx="1"/>
          </p:nvPr>
        </p:nvSpPr>
        <p:spPr>
          <a:xfrm>
            <a:off x="541865" y="890482"/>
            <a:ext cx="10058400" cy="744884"/>
          </a:xfrm>
        </p:spPr>
        <p:txBody>
          <a:bodyPr>
            <a:noAutofit/>
          </a:bodyPr>
          <a:lstStyle/>
          <a:p>
            <a:r>
              <a:rPr lang="zh-CN" altLang="en-US" sz="1600" dirty="0"/>
              <a:t>解析：广播域就是说如果站点发出一个广播信号后能接收到这个信号的范围。通常来说一个局域网就是一个广播域。</a:t>
            </a:r>
            <a:endParaRPr lang="zh-CN" altLang="zh-CN" sz="1600" dirty="0"/>
          </a:p>
          <a:p>
            <a:endParaRPr lang="zh-CN" altLang="en-US" sz="1600" dirty="0"/>
          </a:p>
        </p:txBody>
      </p:sp>
      <p:sp>
        <p:nvSpPr>
          <p:cNvPr id="4" name="TextBox 3"/>
          <p:cNvSpPr txBox="1"/>
          <p:nvPr/>
        </p:nvSpPr>
        <p:spPr>
          <a:xfrm>
            <a:off x="937844" y="1665849"/>
            <a:ext cx="4131734" cy="646331"/>
          </a:xfrm>
          <a:prstGeom prst="rect">
            <a:avLst/>
          </a:prstGeom>
          <a:noFill/>
          <a:ln>
            <a:solidFill>
              <a:srgbClr val="FF0000"/>
            </a:solidFill>
          </a:ln>
        </p:spPr>
        <p:txBody>
          <a:bodyPr wrap="square" rtlCol="0">
            <a:spAutoFit/>
          </a:bodyPr>
          <a:lstStyle/>
          <a:p>
            <a:r>
              <a:rPr lang="zh-CN" altLang="zh-CN" dirty="0"/>
              <a:t>每个</a:t>
            </a:r>
            <a:r>
              <a:rPr lang="en-US" altLang="zh-CN" dirty="0"/>
              <a:t>VLAN</a:t>
            </a:r>
            <a:r>
              <a:rPr lang="zh-CN" altLang="zh-CN" dirty="0"/>
              <a:t>构成一个广播域，共</a:t>
            </a:r>
            <a:r>
              <a:rPr lang="en-US" altLang="zh-CN" dirty="0"/>
              <a:t>2</a:t>
            </a:r>
            <a:r>
              <a:rPr lang="zh-CN" altLang="zh-CN" dirty="0"/>
              <a:t>个广播域。</a:t>
            </a:r>
            <a:endParaRPr lang="zh-CN" altLang="en-US" dirty="0"/>
          </a:p>
        </p:txBody>
      </p:sp>
      <p:sp>
        <p:nvSpPr>
          <p:cNvPr id="5" name="标题 1"/>
          <p:cNvSpPr txBox="1">
            <a:spLocks/>
          </p:cNvSpPr>
          <p:nvPr/>
        </p:nvSpPr>
        <p:spPr>
          <a:xfrm>
            <a:off x="518864" y="2386504"/>
            <a:ext cx="10058400" cy="693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lvl="0"/>
            <a:r>
              <a:rPr lang="en-US" altLang="zh-CN" sz="2400" dirty="0"/>
              <a:t>2</a:t>
            </a:r>
            <a:r>
              <a:rPr lang="zh-CN" altLang="en-US" sz="2400" dirty="0"/>
              <a:t>）</a:t>
            </a:r>
            <a:r>
              <a:rPr lang="en-US" altLang="zh-CN" sz="2400" dirty="0"/>
              <a:t>Ping</a:t>
            </a:r>
            <a:r>
              <a:rPr lang="zh-CN" altLang="zh-CN" sz="2400" dirty="0"/>
              <a:t>是基于网络层的什么协议？</a:t>
            </a:r>
          </a:p>
        </p:txBody>
      </p:sp>
      <p:sp>
        <p:nvSpPr>
          <p:cNvPr id="8" name="内容占位符 2"/>
          <p:cNvSpPr txBox="1">
            <a:spLocks/>
          </p:cNvSpPr>
          <p:nvPr/>
        </p:nvSpPr>
        <p:spPr>
          <a:xfrm>
            <a:off x="694265" y="3080040"/>
            <a:ext cx="5899966" cy="126335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zh-CN" altLang="en-US" sz="1600" dirty="0"/>
              <a:t>解析：使用的是</a:t>
            </a:r>
            <a:r>
              <a:rPr lang="en-US" altLang="zh-CN" sz="1600" dirty="0"/>
              <a:t>ICMP</a:t>
            </a:r>
            <a:r>
              <a:rPr lang="zh-CN" altLang="en-US" sz="1600" dirty="0"/>
              <a:t>协议，是“</a:t>
            </a:r>
            <a:r>
              <a:rPr lang="en-US" altLang="zh-CN" sz="1600" dirty="0"/>
              <a:t>Internet</a:t>
            </a:r>
          </a:p>
          <a:p>
            <a:r>
              <a:rPr lang="en-US" altLang="zh-CN" sz="1600" dirty="0"/>
              <a:t> Control Message Protocol”</a:t>
            </a:r>
            <a:r>
              <a:rPr lang="zh-CN" altLang="en-US" sz="1600" dirty="0"/>
              <a:t>（</a:t>
            </a:r>
            <a:r>
              <a:rPr lang="en-US" altLang="zh-CN" sz="1600" dirty="0"/>
              <a:t>Internet</a:t>
            </a:r>
            <a:r>
              <a:rPr lang="zh-CN" altLang="en-US" sz="1600" dirty="0"/>
              <a:t>控制消息协议）的缩写，是</a:t>
            </a:r>
            <a:r>
              <a:rPr lang="en-US" altLang="zh-CN" sz="1600" dirty="0"/>
              <a:t>TCP/IP</a:t>
            </a:r>
            <a:r>
              <a:rPr lang="zh-CN" altLang="en-US" sz="1600" dirty="0"/>
              <a:t>协议族的一个子协议，用于在</a:t>
            </a:r>
            <a:r>
              <a:rPr lang="en-US" altLang="zh-CN" sz="1600" dirty="0"/>
              <a:t>IP</a:t>
            </a:r>
            <a:r>
              <a:rPr lang="zh-CN" altLang="en-US" sz="1600" dirty="0"/>
              <a:t>主机、路由器之间传递控制消息。</a:t>
            </a:r>
            <a:endParaRPr lang="zh-CN" altLang="zh-CN" sz="1600" dirty="0"/>
          </a:p>
          <a:p>
            <a:endParaRPr lang="zh-CN" altLang="en-US" sz="16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045" y="1270908"/>
            <a:ext cx="5521569" cy="533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37844" y="4495751"/>
            <a:ext cx="3606800" cy="369332"/>
          </a:xfrm>
          <a:prstGeom prst="rect">
            <a:avLst/>
          </a:prstGeom>
          <a:noFill/>
          <a:ln>
            <a:solidFill>
              <a:srgbClr val="FF0000"/>
            </a:solidFill>
          </a:ln>
        </p:spPr>
        <p:txBody>
          <a:bodyPr wrap="square" rtlCol="0">
            <a:spAutoFit/>
          </a:bodyPr>
          <a:lstStyle/>
          <a:p>
            <a:r>
              <a:rPr lang="en-US" altLang="zh-CN" dirty="0"/>
              <a:t>Ping </a:t>
            </a:r>
            <a:r>
              <a:rPr lang="zh-CN" altLang="zh-CN" dirty="0"/>
              <a:t>基于网络层</a:t>
            </a:r>
            <a:r>
              <a:rPr lang="en-US" altLang="zh-CN" dirty="0"/>
              <a:t>ICMP</a:t>
            </a:r>
            <a:r>
              <a:rPr lang="zh-CN" altLang="zh-CN" dirty="0"/>
              <a:t>协议。</a:t>
            </a:r>
            <a:endParaRPr lang="zh-CN" altLang="en-US" dirty="0"/>
          </a:p>
        </p:txBody>
      </p:sp>
    </p:spTree>
    <p:extLst>
      <p:ext uri="{BB962C8B-B14F-4D97-AF65-F5344CB8AC3E}">
        <p14:creationId xmlns:p14="http://schemas.microsoft.com/office/powerpoint/2010/main" val="13180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8" grpId="0"/>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TM03090434[[fn=木头类型]]</Template>
  <TotalTime>946</TotalTime>
  <Words>4545</Words>
  <Application>Microsoft Office PowerPoint</Application>
  <PresentationFormat>宽屏</PresentationFormat>
  <Paragraphs>597</Paragraphs>
  <Slides>26</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Bookman Old Style</vt:lpstr>
      <vt:lpstr>Calibri</vt:lpstr>
      <vt:lpstr>Century Gothic</vt:lpstr>
      <vt:lpstr>Consolas</vt:lpstr>
      <vt:lpstr>Times New Roman</vt:lpstr>
      <vt:lpstr>Wingdings</vt:lpstr>
      <vt:lpstr>木活字</vt:lpstr>
      <vt:lpstr>Visio.Drawing.11</vt:lpstr>
      <vt:lpstr>样例讲解</vt:lpstr>
      <vt:lpstr>如图所示的组网结构，S1、S2、S3为交换机， R1、R2为路由器，各设备的IP地址及物理地址如图所示。 </vt:lpstr>
      <vt:lpstr>（1）在实验中，按图示连接交换机、路由器，并配置好各计算机IP，R1、R2的接口地址，但未配置R1、R2的静态路由和动态路由协议。此时H1能分别Ping通H0、H2、H3吗？并简要说明原因。 </vt:lpstr>
      <vt:lpstr>（2）要实现整个网络中的所有设备在网络层以上都能互通，并由你配置R1上的静态路由，请按下表给出R1的相关路由条目。 </vt:lpstr>
      <vt:lpstr>PowerPoint 演示文稿</vt:lpstr>
      <vt:lpstr>具体过程</vt:lpstr>
      <vt:lpstr>结果</vt:lpstr>
      <vt:lpstr>如下图，VLAN实验中，将交换机的端口1、2划分在Vlan2中，端口3、4划分在Vlan3中。并通过端口分别连接了四台计算机PC1、PC2、PC3、PC4，计算机的IP地址如图设置（假设网络所有连接和配置正常）。</vt:lpstr>
      <vt:lpstr>1）上图中存在几个广播域？</vt:lpstr>
      <vt:lpstr>PowerPoint 演示文稿</vt:lpstr>
      <vt:lpstr>某公司网络拓扑图如下图所示，路由器R1通过接口E1、E2、E3分别连接LAN1、LAN2、LAN3， 通过接口L0连接路由器R2，并通过路由器R2连接域名服务器与互联网接入路由器R3。其中各路由器接口地址如图所标记。</vt:lpstr>
      <vt:lpstr>1）如果LAN1中需要28个IP地址，LAN2中需要 120个IP地址,LAN3中需要60个IP地址，请将网段202.118.1.0/24分配给LAN1、LAN2、LAN3,并给出划分结果；</vt:lpstr>
      <vt:lpstr>2）请给出R1 的路由表，使其明确包括到LAN1、LAN2、LAN3、域名服务器的主机路由和互联网的路由； </vt:lpstr>
      <vt:lpstr>PowerPoint 演示文稿</vt:lpstr>
      <vt:lpstr>3）请采用路由聚合技术，给出R2 到LAN1、LAN2、LAN3的路由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1)访问前，用户直接在本地机上执行命令“Ping www.sina.com.cn”，结果是超时；但在浏览器里输入直接输入地址“www.sina.com.cn”确能正常访问，请简要分析下出现这个现象的原因。 </vt:lpstr>
      <vt:lpstr>2）结合路由器的工作原理，说明访问者机器在执行ARP协议的时候，能否直接请求解析新浪网服务器的物理地址及其原因。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dc:title>
  <dc:creator>王佰平</dc:creator>
  <cp:lastModifiedBy>唐 圣昊</cp:lastModifiedBy>
  <cp:revision>99</cp:revision>
  <dcterms:created xsi:type="dcterms:W3CDTF">2017-03-05T00:34:05Z</dcterms:created>
  <dcterms:modified xsi:type="dcterms:W3CDTF">2021-12-23T02:25:26Z</dcterms:modified>
</cp:coreProperties>
</file>