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07" r:id="rId3"/>
    <p:sldId id="424" r:id="rId4"/>
    <p:sldId id="535" r:id="rId5"/>
    <p:sldId id="536" r:id="rId6"/>
    <p:sldId id="537" r:id="rId7"/>
    <p:sldId id="538" r:id="rId8"/>
    <p:sldId id="53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E3E"/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144"/>
      </p:cViewPr>
      <p:guideLst>
        <p:guide orient="horz" pos="2154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22930" y="1544320"/>
            <a:ext cx="6015990" cy="3769360"/>
            <a:chOff x="4824" y="2157"/>
            <a:chExt cx="9474" cy="5936"/>
          </a:xfrm>
        </p:grpSpPr>
        <p:sp>
          <p:nvSpPr>
            <p:cNvPr id="4" name="文本框 3"/>
            <p:cNvSpPr txBox="1"/>
            <p:nvPr/>
          </p:nvSpPr>
          <p:spPr>
            <a:xfrm>
              <a:off x="4824" y="2157"/>
              <a:ext cx="3013" cy="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00">
                  <a:solidFill>
                    <a:schemeClr val="bg1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3</a:t>
              </a:r>
              <a:endParaRPr lang="en-US" altLang="zh-CN" sz="239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10" name="文本框 33"/>
            <p:cNvSpPr txBox="1"/>
            <p:nvPr/>
          </p:nvSpPr>
          <p:spPr>
            <a:xfrm>
              <a:off x="7837" y="4033"/>
              <a:ext cx="602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x-none" sz="400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数据分析</a:t>
              </a:r>
              <a:r>
                <a:rPr lang="zh-CN" altLang="x-none" sz="4000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可视化</a:t>
              </a:r>
              <a:endParaRPr lang="zh-CN" altLang="x-none" sz="40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7" name="文本框 35"/>
            <p:cNvSpPr txBox="1"/>
            <p:nvPr/>
          </p:nvSpPr>
          <p:spPr>
            <a:xfrm>
              <a:off x="7260" y="5146"/>
              <a:ext cx="7038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BEBEBE"/>
                  </a:solidFill>
                  <a:cs typeface="+mn-ea"/>
                  <a:sym typeface="+mn-lt"/>
                </a:rPr>
                <a:t>我们基于</a:t>
              </a:r>
              <a:r>
                <a:rPr lang="en-US" altLang="zh-CN" sz="1400" dirty="0">
                  <a:solidFill>
                    <a:srgbClr val="BEBEBE"/>
                  </a:solidFill>
                  <a:cs typeface="+mn-ea"/>
                  <a:sym typeface="+mn-lt"/>
                </a:rPr>
                <a:t>pyecharts</a:t>
              </a:r>
              <a:r>
                <a:rPr lang="zh-CN" altLang="en-US" sz="1400" dirty="0">
                  <a:solidFill>
                    <a:srgbClr val="BEBEBE"/>
                  </a:solidFill>
                  <a:cs typeface="+mn-ea"/>
                  <a:sym typeface="+mn-lt"/>
                </a:rPr>
                <a:t>模型对情感分析后的数据进行可视化分析，主要分为三种对比，弹幕、评论情感指数对比、积极弹幕和消息弹幕数量对比、</a:t>
              </a:r>
              <a:r>
                <a:rPr lang="zh-CN" altLang="en-US" sz="1400" dirty="0">
                  <a:solidFill>
                    <a:srgbClr val="BEBEBE"/>
                  </a:solidFill>
                  <a:cs typeface="+mn-ea"/>
                  <a:sym typeface="+mn-lt"/>
                </a:rPr>
                <a:t>平台感情趋向对比</a:t>
              </a:r>
              <a:endParaRPr lang="zh-CN" altLang="en-US" sz="1400" dirty="0">
                <a:solidFill>
                  <a:srgbClr val="BEBEB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5400000">
            <a:off x="667385" y="6067425"/>
            <a:ext cx="171450" cy="641350"/>
            <a:chOff x="733" y="9280"/>
            <a:chExt cx="270" cy="1010"/>
          </a:xfrm>
          <a:solidFill>
            <a:schemeClr val="bg1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7" name="直角三角形 6"/>
          <p:cNvSpPr/>
          <p:nvPr/>
        </p:nvSpPr>
        <p:spPr>
          <a:xfrm flipH="1">
            <a:off x="11343005" y="6021070"/>
            <a:ext cx="848995" cy="8369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640000">
            <a:off x="11201832" y="4604562"/>
            <a:ext cx="290830" cy="273878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8" h="4313">
                <a:moveTo>
                  <a:pt x="0" y="0"/>
                </a:moveTo>
                <a:lnTo>
                  <a:pt x="458" y="474"/>
                </a:lnTo>
                <a:lnTo>
                  <a:pt x="458" y="3871"/>
                </a:lnTo>
                <a:lnTo>
                  <a:pt x="0" y="43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2"/>
          <p:cNvSpPr txBox="1"/>
          <p:nvPr/>
        </p:nvSpPr>
        <p:spPr>
          <a:xfrm>
            <a:off x="9478468" y="5695465"/>
            <a:ext cx="2394671" cy="7786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Add more or less text here to give a simple description of the whole content of the first part, or add a subtitle.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305560" y="208280"/>
            <a:ext cx="269049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可视化流程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7076" y="1592589"/>
            <a:ext cx="588755" cy="605751"/>
            <a:chOff x="2073007" y="2225818"/>
            <a:chExt cx="588755" cy="605751"/>
          </a:xfrm>
        </p:grpSpPr>
        <p:sp>
          <p:nvSpPr>
            <p:cNvPr id="7" name="椭圆 6"/>
            <p:cNvSpPr/>
            <p:nvPr/>
          </p:nvSpPr>
          <p:spPr>
            <a:xfrm>
              <a:off x="2073007" y="2225818"/>
              <a:ext cx="588755" cy="588755"/>
            </a:xfrm>
            <a:prstGeom prst="ellipse">
              <a:avLst/>
            </a:prstGeom>
            <a:solidFill>
              <a:srgbClr val="031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75910" y="224679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+mn-lt"/>
                </a:rPr>
                <a:t>1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23118" y="2920483"/>
            <a:ext cx="588755" cy="607169"/>
            <a:chOff x="2073007" y="3267086"/>
            <a:chExt cx="588755" cy="607169"/>
          </a:xfrm>
        </p:grpSpPr>
        <p:sp>
          <p:nvSpPr>
            <p:cNvPr id="10" name="椭圆 9"/>
            <p:cNvSpPr/>
            <p:nvPr/>
          </p:nvSpPr>
          <p:spPr>
            <a:xfrm>
              <a:off x="2073007" y="3267086"/>
              <a:ext cx="588755" cy="588755"/>
            </a:xfrm>
            <a:prstGeom prst="ellipse">
              <a:avLst/>
            </a:prstGeom>
            <a:solidFill>
              <a:srgbClr val="031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75910" y="3289480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+mn-lt"/>
                </a:rPr>
                <a:t>2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1559" y="4268306"/>
            <a:ext cx="588755" cy="611149"/>
            <a:chOff x="2073007" y="4313154"/>
            <a:chExt cx="588755" cy="611149"/>
          </a:xfrm>
        </p:grpSpPr>
        <p:sp>
          <p:nvSpPr>
            <p:cNvPr id="13" name="椭圆 12"/>
            <p:cNvSpPr/>
            <p:nvPr/>
          </p:nvSpPr>
          <p:spPr>
            <a:xfrm>
              <a:off x="2073007" y="4313154"/>
              <a:ext cx="588755" cy="588755"/>
            </a:xfrm>
            <a:prstGeom prst="ellipse">
              <a:avLst/>
            </a:prstGeom>
            <a:solidFill>
              <a:srgbClr val="031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75910" y="4339528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+mn-lt"/>
                </a:rPr>
                <a:t>3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6"/>
          <p:cNvSpPr txBox="1"/>
          <p:nvPr/>
        </p:nvSpPr>
        <p:spPr>
          <a:xfrm>
            <a:off x="2505618" y="1572269"/>
            <a:ext cx="2584979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读取数据集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05617" y="1830902"/>
            <a:ext cx="8064192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我们需要对之前步骤中数据分析得到的数据进行读取。根据传入的数据格式，我们需要先提取出所有数字信息，并每五个归为一类，分为情感指数，情感总数，积极消极弹幕数和情感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趋向。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2506253" y="2920483"/>
            <a:ext cx="2039474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初始化模型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06251" y="3268809"/>
            <a:ext cx="8064192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pyecharts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提供了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高度灵活的配置项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，我们主要对InitOpt，TiTleOpts，AxisOpt和LegendOpts进行配置，我们主要使用了折线图，河流图，和南丁格尔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玫瑰图。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2506253" y="4268306"/>
            <a:ext cx="2240873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模型生成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6251" y="4616633"/>
            <a:ext cx="8064191" cy="437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对模型需要的参数进行格式处理并传入，即可生成最后的可视化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图片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pic>
        <p:nvPicPr>
          <p:cNvPr id="44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853440"/>
            <a:ext cx="4375150" cy="577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5" y="853440"/>
            <a:ext cx="6986270" cy="57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210" y="853440"/>
            <a:ext cx="7494905" cy="574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887730"/>
            <a:ext cx="9363075" cy="57461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127125" y="260350"/>
            <a:ext cx="23164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可视化展示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5" name="Shape 5425"/>
          <p:cNvSpPr/>
          <p:nvPr/>
        </p:nvSpPr>
        <p:spPr>
          <a:xfrm>
            <a:off x="2729230" y="1033780"/>
            <a:ext cx="673354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 defTabSz="457200">
              <a:buSzPct val="25000"/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B站弹幕、评论，知乎回答情感指数的对比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4" name="图片 54" descr="情感指数折线可视化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6435" y="1654175"/>
            <a:ext cx="8280000" cy="460076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127125" y="260350"/>
            <a:ext cx="23164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可视化展示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5" name="Shape 5425"/>
          <p:cNvSpPr/>
          <p:nvPr/>
        </p:nvSpPr>
        <p:spPr>
          <a:xfrm>
            <a:off x="2729230" y="1033780"/>
            <a:ext cx="673354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 defTabSz="457200">
              <a:buSzPct val="25000"/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B站弹幕分布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对比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5" name="图片 55" descr="B站弹幕分布河流可视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435" y="1654175"/>
            <a:ext cx="8280000" cy="460027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127125" y="260350"/>
            <a:ext cx="23164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可视化展示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5" name="Shape 5425"/>
          <p:cNvSpPr/>
          <p:nvPr/>
        </p:nvSpPr>
        <p:spPr>
          <a:xfrm>
            <a:off x="2729230" y="1033780"/>
            <a:ext cx="673354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 defTabSz="457200">
              <a:buSzPct val="25000"/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知乎弹幕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分布对比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6" name="图片 56" descr="知乎弹幕分布河流可视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828" y="1653858"/>
            <a:ext cx="8280000" cy="4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127125" y="260350"/>
            <a:ext cx="23164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可视化展示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5" name="Shape 5425"/>
          <p:cNvSpPr/>
          <p:nvPr/>
        </p:nvSpPr>
        <p:spPr>
          <a:xfrm>
            <a:off x="2729230" y="1033780"/>
            <a:ext cx="673354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 defTabSz="457200">
              <a:buSzPct val="25000"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B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站评论感情趋向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7" name="图片 57" descr="B站情感趋势南丁格尔玫瑰图可视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483" y="1653858"/>
            <a:ext cx="8280000" cy="4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 rot="5400000">
            <a:off x="655955" y="6067425"/>
            <a:ext cx="171450" cy="641350"/>
            <a:chOff x="733" y="9280"/>
            <a:chExt cx="270" cy="1010"/>
          </a:xfrm>
          <a:solidFill>
            <a:srgbClr val="031E3E"/>
          </a:solidFill>
        </p:grpSpPr>
        <p:sp>
          <p:nvSpPr>
            <p:cNvPr id="38" name="椭圆 37"/>
            <p:cNvSpPr/>
            <p:nvPr/>
          </p:nvSpPr>
          <p:spPr>
            <a:xfrm rot="16200000">
              <a:off x="733" y="928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733" y="965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733" y="10020"/>
              <a:ext cx="270" cy="2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 rot="2700000">
            <a:off x="636588" y="323850"/>
            <a:ext cx="406400" cy="406400"/>
          </a:xfrm>
          <a:prstGeom prst="rect">
            <a:avLst/>
          </a:prstGeom>
          <a:solidFill>
            <a:srgbClr val="03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1127125" y="260350"/>
            <a:ext cx="23164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1E3E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+mn-lt"/>
              </a:rPr>
              <a:t>可视化展示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31E3E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25" name="Shape 5425"/>
          <p:cNvSpPr/>
          <p:nvPr/>
        </p:nvSpPr>
        <p:spPr>
          <a:xfrm>
            <a:off x="2729230" y="1033780"/>
            <a:ext cx="6733540" cy="4305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algn="ctr" defTabSz="457200">
              <a:buSzPct val="25000"/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知乎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回答感情趋向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8" name="图片 58" descr="知乎情感趋势南丁格尔玫瑰图可视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118" y="1653858"/>
            <a:ext cx="8280000" cy="4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UNIT_PLACING_PICTURE_USER_VIEWPORT" val="{&quot;height&quot;:4176,&quot;width&quot;:7516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PP_MARK_KEY" val="9e9f407e-cef5-4409-ac5d-e149e4bc2247"/>
  <p:tag name="COMMONDATA" val="eyJoZGlkIjoiY2I5MjA3YWEwM2RhOTBhZDE0Njk5NjBjN2MyZDA0Yz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思源黑体 CN Bold</vt:lpstr>
      <vt:lpstr>黑体</vt:lpstr>
      <vt:lpstr>思源黑体 CN Normal</vt:lpstr>
      <vt:lpstr>思源黑体 CN Medium</vt:lpstr>
      <vt:lpstr>Noto Sans S Chinese Regular</vt:lpstr>
      <vt:lpstr>Calibri</vt:lpstr>
      <vt:lpstr>Lato Light</vt:lpstr>
      <vt:lpstr>Lato Regular</vt:lpstr>
      <vt:lpstr>Gill Sans</vt:lpstr>
      <vt:lpstr>Open Sans Condensed Light</vt:lpstr>
      <vt:lpstr>Lato Light</vt:lpstr>
      <vt:lpstr>Bebas Neue</vt:lpstr>
      <vt:lpstr>Arial Unicode MS</vt:lpstr>
      <vt:lpstr>微软雅黑 Light</vt:lpstr>
      <vt:lpstr>华文黑体</vt:lpstr>
      <vt:lpstr>思源黑体 CN Regular</vt:lpstr>
      <vt:lpstr>Segoe Print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qzuser</cp:lastModifiedBy>
  <cp:revision>190</cp:revision>
  <dcterms:created xsi:type="dcterms:W3CDTF">2019-06-19T02:08:00Z</dcterms:created>
  <dcterms:modified xsi:type="dcterms:W3CDTF">2022-11-19T11:06:37Z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5230713EEB39452C9C237EF458F6BC02</vt:lpwstr>
  </property>
</Properties>
</file>