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460" r:id="rId4"/>
    <p:sldId id="282" r:id="rId6"/>
    <p:sldId id="555" r:id="rId7"/>
    <p:sldId id="579" r:id="rId8"/>
    <p:sldId id="554" r:id="rId9"/>
    <p:sldId id="558" r:id="rId10"/>
    <p:sldId id="556" r:id="rId11"/>
    <p:sldId id="559" r:id="rId12"/>
    <p:sldId id="557" r:id="rId13"/>
    <p:sldId id="565" r:id="rId14"/>
    <p:sldId id="566" r:id="rId15"/>
    <p:sldId id="560" r:id="rId16"/>
    <p:sldId id="561" r:id="rId17"/>
    <p:sldId id="568" r:id="rId18"/>
    <p:sldId id="562" r:id="rId19"/>
    <p:sldId id="569" r:id="rId20"/>
    <p:sldId id="570" r:id="rId21"/>
    <p:sldId id="571" r:id="rId22"/>
    <p:sldId id="572" r:id="rId23"/>
    <p:sldId id="563" r:id="rId24"/>
    <p:sldId id="567" r:id="rId25"/>
    <p:sldId id="564" r:id="rId26"/>
    <p:sldId id="273" r:id="rId27"/>
  </p:sldIdLst>
  <p:sldSz cx="9144000" cy="6858000" type="screen4x3"/>
  <p:notesSz cx="7099300" cy="10234295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CC00"/>
    <a:srgbClr val="CCFFFF"/>
    <a:srgbClr val="000066"/>
    <a:srgbClr val="A6A6A6"/>
    <a:srgbClr val="00CCFF"/>
    <a:srgbClr val="CC00FF"/>
    <a:srgbClr val="FF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8580" autoAdjust="0"/>
  </p:normalViewPr>
  <p:slideViewPr>
    <p:cSldViewPr>
      <p:cViewPr varScale="1">
        <p:scale>
          <a:sx n="78" d="100"/>
          <a:sy n="78" d="100"/>
        </p:scale>
        <p:origin x="13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28"/>
    </p:cViewPr>
  </p:sorterViewPr>
  <p:notesViewPr>
    <p:cSldViewPr>
      <p:cViewPr varScale="1">
        <p:scale>
          <a:sx n="63" d="100"/>
          <a:sy n="63" d="100"/>
        </p:scale>
        <p:origin x="3270" y="66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r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r" defTabSz="989330">
              <a:defRPr sz="1300">
                <a:latin typeface="Tahoma" panose="020B0604030504040204" pitchFamily="34" charset="0"/>
              </a:defRPr>
            </a:lvl1pPr>
          </a:lstStyle>
          <a:p>
            <a:fld id="{114107E7-9ECB-4F60-94C3-383EF957C5F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>
            <a:lvl1pPr algn="r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l" defTabSz="989330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2" tIns="49516" rIns="99032" bIns="49516" numCol="1" anchor="b" anchorCtr="0" compatLnSpc="1"/>
          <a:lstStyle>
            <a:lvl1pPr algn="r" defTabSz="989330">
              <a:defRPr sz="1300">
                <a:latin typeface="Tahoma" panose="020B0604030504040204" pitchFamily="34" charset="0"/>
              </a:defRPr>
            </a:lvl1pPr>
          </a:lstStyle>
          <a:p>
            <a:fld id="{0EC25A29-4334-426B-9052-95731EA0FD6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9"/>
          <p:cNvSpPr>
            <a:spLocks noChangeShapeType="1"/>
          </p:cNvSpPr>
          <p:nvPr userDrawn="1"/>
        </p:nvSpPr>
        <p:spPr bwMode="auto">
          <a:xfrm>
            <a:off x="304800" y="5715000"/>
            <a:ext cx="8610600" cy="0"/>
          </a:xfrm>
          <a:prstGeom prst="line">
            <a:avLst/>
          </a:prstGeom>
          <a:noFill/>
          <a:ln w="9525">
            <a:solidFill>
              <a:srgbClr val="000099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0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524000"/>
            <a:ext cx="7086600" cy="3810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1025" y="457200"/>
            <a:ext cx="2005013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864225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9303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77724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5120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r">
              <a:defRPr/>
            </a:pPr>
            <a:endParaRPr kumimoji="0" lang="en-US" altLang="zh-CN" sz="1800" b="1">
              <a:solidFill>
                <a:srgbClr val="0000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9525">
            <a:solidFill>
              <a:srgbClr val="33CCCC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1207" name="Group 16"/>
          <p:cNvGrpSpPr/>
          <p:nvPr/>
        </p:nvGrpSpPr>
        <p:grpSpPr bwMode="auto">
          <a:xfrm>
            <a:off x="134938" y="381000"/>
            <a:ext cx="9009062" cy="1219200"/>
            <a:chOff x="0" y="1536"/>
            <a:chExt cx="5675" cy="663"/>
          </a:xfrm>
        </p:grpSpPr>
        <p:grpSp>
          <p:nvGrpSpPr>
            <p:cNvPr id="51210" name="Group 17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4530" name="Rectangle 1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531" name="Rectangle 1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1211" name="Group 20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4533" name="Rectangle 2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534" name="Rectangle 22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21283" y="6396038"/>
            <a:ext cx="8487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</a:t>
            </a:r>
            <a:fld id="{AE1545C1-7785-4882-BBD7-821A84401028}" type="slidenum">
              <a:rPr lang="zh-CN" altLang="en-US" sz="1800" b="1" smtClean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fld>
            <a:r>
              <a:rPr lang="en-US" altLang="zh-CN" sz="1800" b="1" dirty="0">
                <a:solidFill>
                  <a:srgbClr val="8D8D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/25</a:t>
            </a:r>
            <a:endParaRPr lang="en-US" altLang="zh-CN" sz="1800" b="1" dirty="0">
              <a:solidFill>
                <a:srgbClr val="8D8D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7640" y="1988840"/>
            <a:ext cx="7924800" cy="203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实验（</a:t>
            </a:r>
            <a:r>
              <a:rPr lang="en-US" altLang="zh-CN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）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7640" y="3212976"/>
            <a:ext cx="792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en-US" altLang="zh-CN" sz="6000" b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7640" y="3356992"/>
            <a:ext cx="792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zh-CN" sz="4400" b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基于</a:t>
            </a:r>
            <a:r>
              <a:rPr lang="en-US" altLang="zh-CN" sz="4400" b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HMM</a:t>
            </a:r>
            <a:r>
              <a:rPr lang="zh-CN" altLang="zh-CN" sz="4400" b="1" kern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的拼音转汉字程序</a:t>
            </a:r>
            <a:endParaRPr lang="en-US" altLang="zh-CN" sz="4400" b="1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2492896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训练初始概率、转移概率函数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初始概率：每个字占总体字体的比例。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数据结构：字典格式：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{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字：概率，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…}</a:t>
            </a:r>
            <a:endParaRPr lang="en-US" altLang="zh-CN" sz="2400" u="sng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endParaRPr lang="en-US" altLang="zh-CN" sz="2400" u="sng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转移概率：由前一个字转换为后一个字的概率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数据结构：字典格式：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{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词组：概率，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…}</a:t>
            </a:r>
            <a:endParaRPr lang="en-US" altLang="zh-CN" sz="2400" u="sng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5661025"/>
            <a:ext cx="506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FF0000"/>
                </a:solidFill>
              </a:rPr>
              <a:t>传入头条的语料库</a:t>
            </a:r>
            <a:r>
              <a:rPr lang="en-US" altLang="zh-CN" sz="1800">
                <a:solidFill>
                  <a:srgbClr val="FF0000"/>
                </a:solidFill>
              </a:rPr>
              <a:t>“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toutiao_cat_data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进行训练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1570619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设置两个变量分别存放单个词和两个词的频数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计算单个词和两个词的频数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21" y="2492896"/>
            <a:ext cx="3348782" cy="504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24" y="3839477"/>
            <a:ext cx="3562376" cy="21098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0" y="3839477"/>
            <a:ext cx="3529038" cy="17049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179512" y="934151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计算初始概率和转移概率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2182"/>
            <a:ext cx="5100675" cy="2143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1656331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汉字转拼音函数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将汉字转换为对应的拼音，训练发射概率时使用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0058"/>
            <a:ext cx="4248472" cy="8160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1700808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训练发射概率函数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发射概率是指一个字在它的读音下所占的比例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数据结构：字典格式：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{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拼音：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{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字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：概率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…}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u="sng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…}</a:t>
            </a:r>
            <a:endParaRPr lang="en-US" altLang="zh-CN" sz="2400" u="sng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计算该字在它读音下所占的频数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82016"/>
            <a:ext cx="3337660" cy="19552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836712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根据频数计算频率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16748"/>
            <a:ext cx="5940152" cy="1306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1656331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维特比算法函数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使用了动态规划的思想，生成概率最大的序列作为输出序列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endParaRPr lang="en-US" altLang="zh-CN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函数参数及含义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21088"/>
            <a:ext cx="4668391" cy="16953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107504" y="764704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计算函数所需的其他参数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5490195" cy="31304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107504" y="764704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动态规划计算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3693428" cy="28529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84" y="2492896"/>
            <a:ext cx="3952332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107504" y="764704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获取最大转移值，最优路径回溯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5371884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988840"/>
            <a:ext cx="5472608" cy="13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25" indent="-419100"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40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5.1 </a:t>
            </a:r>
            <a:r>
              <a:rPr lang="zh-CN" altLang="en-US" sz="40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实验内容</a:t>
            </a:r>
            <a:endParaRPr lang="zh-CN" altLang="en-US" sz="4000" kern="100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619125" indent="-419100"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40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5.2 </a:t>
            </a:r>
            <a:r>
              <a:rPr lang="zh-CN" altLang="en-US" sz="40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分步实现</a:t>
            </a:r>
            <a:endParaRPr lang="en-US" altLang="zh-CN" sz="4000" kern="100" dirty="0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5911" y="40466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4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3428773"/>
            <a:ext cx="424847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25" indent="-419100"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32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5.2.1 python</a:t>
            </a:r>
            <a:r>
              <a:rPr lang="zh-CN" altLang="en-US" sz="32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库的引入</a:t>
            </a:r>
            <a:endParaRPr lang="en-US" altLang="zh-CN" sz="3200" kern="100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619125" indent="-419100"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32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5.2.2 HMM</a:t>
            </a:r>
            <a:r>
              <a:rPr lang="zh-CN" altLang="en-US" sz="32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模型训练</a:t>
            </a:r>
            <a:endParaRPr lang="zh-CN" altLang="zh-CN" sz="3200" kern="100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619125" indent="-419100"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32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5.2.3 </a:t>
            </a:r>
            <a:r>
              <a:rPr lang="zh-CN" altLang="en-US" sz="3200" kern="100" dirty="0">
                <a:ea typeface="黑体" panose="02010609060101010101" pitchFamily="2" charset="-122"/>
                <a:cs typeface="Times New Roman" panose="02020603050405020304" pitchFamily="18" charset="0"/>
              </a:rPr>
              <a:t>主函数的构建</a:t>
            </a:r>
            <a:endParaRPr lang="en-US" altLang="zh-CN" sz="3200" kern="100" dirty="0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107504" y="764704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生成结果分析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05915"/>
            <a:ext cx="4342618" cy="25337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1124744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输入测试集函数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将测试集的数据分成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pinyin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label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996565"/>
            <a:ext cx="2086610" cy="2239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3940" y="5516880"/>
            <a:ext cx="480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FF0000"/>
                </a:solidFill>
              </a:rPr>
              <a:t>传入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测试集</a:t>
            </a:r>
            <a:r>
              <a:rPr lang="en-US" altLang="zh-CN" sz="1800">
                <a:solidFill>
                  <a:srgbClr val="FF0000"/>
                </a:solidFill>
              </a:rPr>
              <a:t>“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test”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107504" y="935832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对数据进行处理，处理成维特比函数参数类型，再调用维特比函数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3223999" cy="2608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69" y="2874722"/>
            <a:ext cx="3672408" cy="12846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5.2.3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主函数的构建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6048673" cy="2211828"/>
          </a:xfrm>
          <a:prstGeom prst="rect">
            <a:avLst/>
          </a:prstGeom>
        </p:spPr>
      </p:pic>
      <p:sp>
        <p:nvSpPr>
          <p:cNvPr id="5" name="矩形 19"/>
          <p:cNvSpPr/>
          <p:nvPr/>
        </p:nvSpPr>
        <p:spPr>
          <a:xfrm>
            <a:off x="323528" y="1052736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主函数的构建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传入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HMM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模型所需要的参数，调用测试函数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6934200" cy="3124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8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Thanks</a:t>
            </a:r>
            <a:endParaRPr lang="en-US" altLang="zh-CN" sz="80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8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Symbol" panose="05050102010706020507" pitchFamily="18" charset="2"/>
              </a:rPr>
              <a:t>谢谢!</a:t>
            </a:r>
            <a:endParaRPr lang="en-US" altLang="zh-CN" sz="8000" b="1" i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5029200" y="5868988"/>
            <a:ext cx="36576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en-US" altLang="zh-CN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381635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5. 1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实验内容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19"/>
          <p:cNvSpPr/>
          <p:nvPr/>
        </p:nvSpPr>
        <p:spPr>
          <a:xfrm>
            <a:off x="179512" y="2780928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实验题目：基于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HMM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的拼音转汉字程序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defRPr/>
            </a:pPr>
            <a:endParaRPr lang="en-US" altLang="zh-CN" sz="8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实验目的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zh-CN" sz="26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掌握隐马尔可夫模型，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6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元语法等自然语言处理的基本思想、算法，并将其应用于从汉语拼音到汉字的自动转换过程。</a:t>
            </a:r>
            <a:endParaRPr lang="en-US" altLang="zh-CN" sz="26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假定：拼音串中已经用空格进行了分隔，如“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wo ai wo jia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”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lvl="1" indent="0" algn="just">
              <a:defRPr/>
            </a:pPr>
            <a:endParaRPr lang="en-US" altLang="zh-CN" sz="1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381635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5. 1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实验内容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19"/>
          <p:cNvSpPr/>
          <p:nvPr/>
        </p:nvSpPr>
        <p:spPr>
          <a:xfrm>
            <a:off x="179512" y="2636912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具体</a:t>
            </a:r>
            <a:r>
              <a:rPr lang="zh-CN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内容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对训练语料及相关资源进行预处理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通过学习算法，训练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HMM</a:t>
            </a:r>
            <a:r>
              <a:rPr lang="zh-CN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模型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HMM</a:t>
            </a:r>
            <a:r>
              <a:rPr lang="zh-CN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模型和维特比算法，实现从任意拼音到汉字的自动转换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利用给定测试集，评价程序的转换准确率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 indent="0" algn="just">
              <a:defRPr/>
            </a:pPr>
            <a:endParaRPr lang="en-US" altLang="zh-CN" sz="1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381635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5. 1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实验内容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19"/>
          <p:cNvSpPr/>
          <p:nvPr/>
        </p:nvSpPr>
        <p:spPr>
          <a:xfrm>
            <a:off x="611312" y="1846972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实验数据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三个数据集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080" y="3789045"/>
            <a:ext cx="437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pinyin2hanzi</a:t>
            </a:r>
            <a:r>
              <a:rPr lang="zh-CN" altLang="en-US" sz="1800"/>
              <a:t>：拼音与对应汉字的数据集</a:t>
            </a:r>
            <a:endParaRPr lang="zh-CN" altLang="en-US" sz="1800"/>
          </a:p>
          <a:p>
            <a:r>
              <a:rPr lang="en-US" altLang="zh-CN" sz="1800"/>
              <a:t>test</a:t>
            </a:r>
            <a:r>
              <a:rPr lang="zh-CN" altLang="en-US" sz="1800"/>
              <a:t>：测试集</a:t>
            </a:r>
            <a:endParaRPr lang="zh-CN" altLang="en-US" sz="1800"/>
          </a:p>
          <a:p>
            <a:r>
              <a:rPr lang="en-US" altLang="zh-CN" sz="1800"/>
              <a:t>toutiao_cat_data</a:t>
            </a:r>
            <a:r>
              <a:rPr lang="zh-CN" altLang="en-US" sz="1800"/>
              <a:t>：头条的一个语料库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5.2.1 python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库的引入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395536" y="1918504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引入三个库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两个标准库：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re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numpy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一个非标准库：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pypinyin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2754864" cy="112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611560" y="1844824"/>
            <a:ext cx="8622350" cy="4104456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HMM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模型包含七个函数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初始化函数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获得拼音字典函数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训练初始概率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转移概率函数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汉字转拼音函数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训练发射概率函数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维特比算法函数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输入测试集函数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1772816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初始化函数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8355" lvl="1" indent="-357505" algn="just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包含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HMM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模型必备的三大概率（初始概率、发射概率、转移概率），以及为了实现拼音转汉字功能而定义的拼音字典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65104"/>
            <a:ext cx="4160659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87624" y="527720"/>
            <a:ext cx="554461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5.2.2 HMM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黑体" panose="02010609060101010101" pitchFamily="2" charset="-122"/>
              </a:rPr>
              <a:t>模型训练</a:t>
            </a:r>
            <a:endParaRPr lang="zh-CN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矩形 19"/>
          <p:cNvSpPr/>
          <p:nvPr/>
        </p:nvSpPr>
        <p:spPr>
          <a:xfrm>
            <a:off x="260825" y="1299607"/>
            <a:ext cx="8622350" cy="243317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mpd="dbl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0850" indent="-450850" algn="just">
              <a:spcAft>
                <a:spcPts val="60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获得拼音字典函数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50850" lvl="1" algn="just"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将每个拼音对应的字分别储存起来，在拼音转汉字时使用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" y="3429000"/>
            <a:ext cx="6115050" cy="2140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9160" y="5732780"/>
            <a:ext cx="480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FF0000"/>
                </a:solidFill>
              </a:rPr>
              <a:t>传入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拼音与对应汉字的数据集</a:t>
            </a:r>
            <a:r>
              <a:rPr lang="en-US" altLang="zh-CN" sz="1800">
                <a:solidFill>
                  <a:srgbClr val="FF0000"/>
                </a:solidFill>
              </a:rPr>
              <a:t>“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pinyin2hanzi”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c4NTA1Nzg2ZTJhMzMzMjA4N2E2MWZlMGI3MDRhMTIifQ=="/>
</p:tagLst>
</file>

<file path=ppt/theme/theme1.xml><?xml version="1.0" encoding="utf-8"?>
<a:theme xmlns:a="http://schemas.openxmlformats.org/drawingml/2006/main" name="MyPresentation">
  <a:themeElements>
    <a:clrScheme name="MyPresentat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yPresentatio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y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resentat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Presentat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Data\Microsoft\Templates\MyPresentation.pot</Template>
  <TotalTime>0</TotalTime>
  <Words>1262</Words>
  <Application>WPS 演示</Application>
  <PresentationFormat>全屏显示(4:3)</PresentationFormat>
  <Paragraphs>151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Arial Narrow</vt:lpstr>
      <vt:lpstr>楷体</vt:lpstr>
      <vt:lpstr>Tahoma</vt:lpstr>
      <vt:lpstr>黑体</vt:lpstr>
      <vt:lpstr>微软雅黑</vt:lpstr>
      <vt:lpstr>Arial Unicode MS</vt:lpstr>
      <vt:lpstr>华文彩云</vt:lpstr>
      <vt:lpstr>Symbol</vt:lpstr>
      <vt:lpstr>MyPresentation</vt:lpstr>
      <vt:lpstr>PowerPoint 演示文稿</vt:lpstr>
      <vt:lpstr>PowerPoint 演示文稿</vt:lpstr>
      <vt:lpstr>5. 1 实验内容</vt:lpstr>
      <vt:lpstr>5. 1 实验内容</vt:lpstr>
      <vt:lpstr>5. 1 实验内容</vt:lpstr>
      <vt:lpstr>5.2.1 python库的引入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5.2.2 HMM模型训练</vt:lpstr>
      <vt:lpstr>5.2.3 主函数的构建</vt:lpstr>
      <vt:lpstr>PowerPoint 演示文稿</vt:lpstr>
    </vt:vector>
  </TitlesOfParts>
  <Company>NLPR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ZCQ</dc:creator>
  <cp:lastModifiedBy>白日梦想家</cp:lastModifiedBy>
  <cp:revision>1460</cp:revision>
  <cp:lastPrinted>2113-01-01T00:00:00Z</cp:lastPrinted>
  <dcterms:created xsi:type="dcterms:W3CDTF">2003-06-16T04:45:00Z</dcterms:created>
  <dcterms:modified xsi:type="dcterms:W3CDTF">2022-10-07T07:08:10Z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868711A727754DC5B91C5EBAE1B8B6B4</vt:lpwstr>
  </property>
  <property fmtid="{D5CDD505-2E9C-101B-9397-08002B2CF9AE}" pid="3" name="KSOProductBuildVer">
    <vt:lpwstr>2052-11.1.0.12358</vt:lpwstr>
  </property>
</Properties>
</file>