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340" r:id="rId7"/>
    <p:sldId id="341" r:id="rId9"/>
    <p:sldId id="393" r:id="rId10"/>
    <p:sldId id="263" r:id="rId11"/>
    <p:sldId id="262" r:id="rId12"/>
    <p:sldId id="395" r:id="rId13"/>
    <p:sldId id="396" r:id="rId14"/>
    <p:sldId id="397" r:id="rId15"/>
    <p:sldId id="398" r:id="rId16"/>
    <p:sldId id="399" r:id="rId17"/>
    <p:sldId id="401" r:id="rId18"/>
    <p:sldId id="400" r:id="rId19"/>
    <p:sldId id="402" r:id="rId20"/>
    <p:sldId id="403" r:id="rId21"/>
    <p:sldId id="394" r:id="rId22"/>
    <p:sldId id="300" r:id="rId23"/>
    <p:sldId id="302" r:id="rId24"/>
    <p:sldId id="404" r:id="rId25"/>
    <p:sldId id="405" r:id="rId26"/>
    <p:sldId id="406" r:id="rId27"/>
    <p:sldId id="284" r:id="rId28"/>
  </p:sldIdLst>
  <p:sldSz cx="12192000" cy="6858000"/>
  <p:notesSz cx="6858000" cy="9144000"/>
  <p:embeddedFontLst>
    <p:embeddedFont>
      <p:font typeface="微软雅黑" panose="020B0503020204020204" pitchFamily="34" charset="-122"/>
      <p:regular r:id="rId32"/>
    </p:embeddedFont>
    <p:embeddedFont>
      <p:font typeface="等线" panose="02010600030101010101" charset="-122"/>
      <p:regular r:id="rId33"/>
    </p:embeddedFont>
    <p:embeddedFont>
      <p:font typeface="等线 Light" panose="02010600030101010101" charset="-122"/>
      <p:regular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  <p:embeddedFont>
      <p:font typeface="Arial Black" panose="020B0A04020102020204" pitchFamily="34" charset="0"/>
      <p:bold r:id="rId39"/>
    </p:embeddedFont>
  </p:embeddedFontLst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1DC7E"/>
    <a:srgbClr val="C7E7A5"/>
    <a:srgbClr val="F0EEEF"/>
    <a:srgbClr val="CAC9CA"/>
    <a:srgbClr val="CBCACB"/>
    <a:srgbClr val="79B731"/>
    <a:srgbClr val="86CB3B"/>
    <a:srgbClr val="8FCF4C"/>
    <a:srgbClr val="BB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2.xml"/><Relationship Id="rId4" Type="http://schemas.openxmlformats.org/officeDocument/2006/relationships/slide" Target="slides/slide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因为交互电子乐器还在一个初始发展阶段，对于交互电子乐器的构成，不同的人以及不同时期都有不同的看法。本系统在最新的交互电子乐器架构基础上，提出一种更适合于本系统的，新的架构模式。</a:t>
            </a:r>
            <a:endParaRPr lang="zh-CN" altLang="en-US"/>
          </a:p>
          <a:p>
            <a:r>
              <a:rPr lang="zh-CN" altLang="en-US"/>
              <a:t>系统架构包含五层，从上至下分别是感知控制层、通信层、服务层、数据层。</a:t>
            </a:r>
            <a:endParaRPr lang="zh-CN" altLang="en-US"/>
          </a:p>
          <a:p>
            <a:r>
              <a:rPr lang="zh-CN" altLang="en-US"/>
              <a:t>感知控制层直接与演奏者交互，包括由Arduino控制的触摸传感器和执行器，其中触摸传感器捕获演奏者的实时动作数据，而执行器则接收服务层传回的反馈数据进行反馈执行。</a:t>
            </a:r>
            <a:endParaRPr lang="zh-CN" altLang="en-US"/>
          </a:p>
          <a:p>
            <a:r>
              <a:rPr lang="zh-CN" altLang="en-US"/>
              <a:t>通信层负责感控层与服务层的数据通信，</a:t>
            </a:r>
            <a:endParaRPr lang="zh-CN" altLang="en-US"/>
          </a:p>
          <a:p>
            <a:r>
              <a:rPr lang="zh-CN" altLang="en-US"/>
              <a:t>服务层负责将演奏者的实时动作数据映射为midi信息并结合音色合成音乐，Max/MSP控制的处理器调用音乐规则库中的映射规则，将感控层的数据映射为midi信息，合成器再调用音源库中的不同音色合成音乐，同时由反馈生成器根据当前动作生成相应的视觉效果。</a:t>
            </a:r>
            <a:endParaRPr lang="zh-CN" altLang="en-US"/>
          </a:p>
          <a:p>
            <a:r>
              <a:rPr lang="zh-CN" altLang="en-US"/>
              <a:t>数据层负责存储一些静态数据与动态数据，包括音乐规则、音源和事实。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传感器的选取有两个，分别是压力传感器和触摸传感器</a:t>
            </a:r>
            <a:endParaRPr lang="zh-CN" altLang="en-US"/>
          </a:p>
          <a:p>
            <a:r>
              <a:rPr lang="zh-CN" altLang="en-US"/>
              <a:t>压力传感器捕获力度数据</a:t>
            </a:r>
            <a:endParaRPr lang="zh-CN" altLang="en-US"/>
          </a:p>
          <a:p>
            <a:r>
              <a:rPr lang="zh-CN" altLang="en-US"/>
              <a:t>触摸传感器捕获速度和动作指向数据</a:t>
            </a:r>
            <a:endParaRPr lang="zh-CN" altLang="en-US"/>
          </a:p>
          <a:p>
            <a:r>
              <a:rPr lang="zh-CN" altLang="en-US"/>
              <a:t>随后过滤无效数据</a:t>
            </a:r>
            <a:r>
              <a:rPr lang="en-US" altLang="zh-CN"/>
              <a:t>……</a:t>
            </a:r>
            <a:endParaRPr lang="zh-CN" altLang="en-US"/>
          </a:p>
          <a:p>
            <a:r>
              <a:rPr lang="zh-CN" altLang="en-US"/>
              <a:t>传输到硬件交互平台aduino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不管是对于音乐一窍不通的还是音乐大师，可视化乐谱绝对是很有必要的设计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关于各层之间的关系，在本模式中，主要强调演奏者与乐器之间的双向映射。</a:t>
            </a:r>
            <a:endParaRPr lang="zh-CN" altLang="en-US"/>
          </a:p>
          <a:p>
            <a:r>
              <a:rPr lang="zh-CN" altLang="en-US"/>
              <a:t>触摸传感器实时捕获到演奏者的动作，通过处理器进行midi映射，随后合成器为midi信息添加音色等生成音乐，</a:t>
            </a:r>
            <a:endParaRPr lang="zh-CN" altLang="en-US"/>
          </a:p>
          <a:p>
            <a:r>
              <a:rPr lang="zh-CN" altLang="en-US"/>
              <a:t>一方面将音乐反馈给演奏者，</a:t>
            </a:r>
            <a:endParaRPr lang="zh-CN" altLang="en-US"/>
          </a:p>
          <a:p>
            <a:r>
              <a:rPr lang="zh-CN" altLang="en-US"/>
              <a:t>一方面输入到反馈生成器中，反馈生成器结合音乐与演奏数据生成视觉反馈信息，</a:t>
            </a:r>
            <a:endParaRPr lang="zh-CN" altLang="en-US"/>
          </a:p>
          <a:p>
            <a:r>
              <a:rPr lang="zh-CN" altLang="en-US"/>
              <a:t>执行器收到视觉反馈信息后，将反馈信息进行执行，反馈给演奏者。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本系统的工作流程，</a:t>
            </a:r>
            <a:endParaRPr lang="zh-CN" altLang="en-US"/>
          </a:p>
          <a:p>
            <a:r>
              <a:rPr lang="zh-CN" altLang="en-US"/>
              <a:t>开始演奏，触摸传感器捕获演奏者动作数据，Arduino过滤无效数据后通过串口传输到处理器，</a:t>
            </a:r>
            <a:endParaRPr lang="zh-CN" altLang="en-US"/>
          </a:p>
          <a:p>
            <a:r>
              <a:rPr lang="zh-CN" altLang="en-US"/>
              <a:t>处理器接收实时动作数据，随后调用音乐规则库的映射规则进行匹配，</a:t>
            </a:r>
            <a:endParaRPr lang="zh-CN" altLang="en-US"/>
          </a:p>
          <a:p>
            <a:r>
              <a:rPr lang="zh-CN" altLang="en-US"/>
              <a:t>匹配完成生成midi数据，同时选择音源，两者结合输入到合成器，进行音乐生成。</a:t>
            </a:r>
            <a:endParaRPr lang="zh-CN" altLang="en-US"/>
          </a:p>
          <a:p>
            <a:r>
              <a:rPr lang="zh-CN" altLang="en-US"/>
              <a:t>然后将生成的音乐，一方面直接播放反馈给用户，</a:t>
            </a:r>
            <a:endParaRPr lang="zh-CN" altLang="en-US"/>
          </a:p>
          <a:p>
            <a:r>
              <a:rPr lang="zh-CN" altLang="en-US"/>
              <a:t>一方面输入到执行反馈器中生成反馈信息，再由执行器进行反馈动作的执行。</a:t>
            </a:r>
            <a:endParaRPr lang="zh-CN" altLang="en-US"/>
          </a:p>
          <a:p>
            <a:r>
              <a:rPr lang="zh-CN" altLang="en-US"/>
              <a:t>最后将实时动作数据、动作反馈信息以及生成的音乐存储在事实库中。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将触摸传感器和压力传感器整合成“画板”的形式。</a:t>
            </a:r>
            <a:endParaRPr lang="zh-CN" altLang="en-US"/>
          </a:p>
          <a:p>
            <a:r>
              <a:rPr lang="zh-CN" altLang="en-US"/>
              <a:t>演奏者只需要在画板上作画，结合触摸传感器，压力传感器等实时获取数据，</a:t>
            </a:r>
            <a:endParaRPr lang="zh-CN" altLang="en-US"/>
          </a:p>
          <a:p>
            <a:r>
              <a:rPr lang="zh-CN" altLang="en-US"/>
              <a:t>通过硬件交互平台arduino分析处理后传输到软件交互平台Max，生成音乐进行创作。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CFA3-A495-46A7-B4BC-C1DE5516DD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A5C3-6ED2-4A81-A4BD-908F6A7C3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17"/>
          <p:cNvSpPr txBox="1"/>
          <p:nvPr/>
        </p:nvSpPr>
        <p:spPr>
          <a:xfrm>
            <a:off x="2426970" y="4239260"/>
            <a:ext cx="795528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小组成员：王彦景，张佳莹，蒙星宇，汪松，何润熹，王培屹，罗义凌，李汉源，王耀辉，杜逸民</a:t>
            </a:r>
            <a:endParaRPr lang="zh-CN" altLang="en-US" sz="1400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66870" y="5113655"/>
            <a:ext cx="3885565" cy="784225"/>
            <a:chOff x="3173549" y="5216105"/>
            <a:chExt cx="5498425" cy="784016"/>
          </a:xfrm>
        </p:grpSpPr>
        <p:sp>
          <p:nvSpPr>
            <p:cNvPr id="50" name="矩形: 圆角 49"/>
            <p:cNvSpPr/>
            <p:nvPr/>
          </p:nvSpPr>
          <p:spPr>
            <a:xfrm>
              <a:off x="3213448" y="5216106"/>
              <a:ext cx="5458526" cy="7840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3173549" y="5216105"/>
              <a:ext cx="5458526" cy="784015"/>
            </a:xfrm>
            <a:prstGeom prst="roundRect">
              <a:avLst/>
            </a:prstGeom>
            <a:gradFill flip="none" rotWithShape="1">
              <a:gsLst>
                <a:gs pos="100000">
                  <a:srgbClr val="E9E7E8"/>
                </a:gs>
                <a:gs pos="59000">
                  <a:srgbClr val="F0EEEF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 bwMode="auto">
            <a:xfrm>
              <a:off x="3954417" y="5409093"/>
              <a:ext cx="3976227" cy="39867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汇报人：何润熹</a:t>
              </a:r>
              <a:endParaRPr lang="zh-CN" altLang="en-US" sz="20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: 圆角 44"/>
          <p:cNvSpPr/>
          <p:nvPr/>
        </p:nvSpPr>
        <p:spPr>
          <a:xfrm>
            <a:off x="1525479" y="1649604"/>
            <a:ext cx="9141725" cy="1200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270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1525479" y="1649604"/>
            <a:ext cx="9141725" cy="1200329"/>
          </a:xfrm>
          <a:prstGeom prst="roundRect">
            <a:avLst/>
          </a:prstGeom>
          <a:gradFill flip="none" rotWithShape="1">
            <a:gsLst>
              <a:gs pos="100000">
                <a:srgbClr val="E9E7E8"/>
              </a:gs>
              <a:gs pos="59000">
                <a:srgbClr val="F0EEEF"/>
              </a:gs>
            </a:gsLst>
            <a:lin ang="135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184286" y="1586545"/>
            <a:ext cx="78241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智能音乐交互系统</a:t>
            </a:r>
            <a:endParaRPr lang="zh-CN" altLang="en-US" sz="72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88801" y="3126023"/>
            <a:ext cx="344777" cy="344777"/>
            <a:chOff x="1250550" y="4502456"/>
            <a:chExt cx="1349602" cy="1349602"/>
          </a:xfrm>
          <a:solidFill>
            <a:srgbClr val="00B0F0"/>
          </a:solidFill>
        </p:grpSpPr>
        <p:sp>
          <p:nvSpPr>
            <p:cNvPr id="17" name="椭圆 1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60758" y="3126023"/>
            <a:ext cx="344777" cy="344777"/>
            <a:chOff x="1250550" y="4502456"/>
            <a:chExt cx="1349602" cy="1349602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32714" y="3126023"/>
            <a:ext cx="344777" cy="344777"/>
            <a:chOff x="1250550" y="4502456"/>
            <a:chExt cx="1349602" cy="1349602"/>
          </a:xfrm>
          <a:solidFill>
            <a:srgbClr val="FFC000"/>
          </a:solidFill>
        </p:grpSpPr>
        <p:sp>
          <p:nvSpPr>
            <p:cNvPr id="31" name="椭圆 3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04672" y="3126023"/>
            <a:ext cx="344777" cy="344777"/>
            <a:chOff x="1250550" y="4502456"/>
            <a:chExt cx="1349602" cy="1349602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 rot="0">
            <a:off x="5001578" y="1695133"/>
            <a:ext cx="2301875" cy="664845"/>
            <a:chOff x="884879" y="1953491"/>
            <a:chExt cx="3105231" cy="3678382"/>
          </a:xfrm>
        </p:grpSpPr>
        <p:sp>
          <p:nvSpPr>
            <p:cNvPr id="37" name="矩形: 圆角 4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: 圆角 5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233670" y="1828165"/>
            <a:ext cx="182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交互界面设计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982210" y="2775585"/>
            <a:ext cx="2499360" cy="2548890"/>
            <a:chOff x="4766" y="11821"/>
            <a:chExt cx="5117" cy="5219"/>
          </a:xfrm>
          <a:effectLst>
            <a:outerShdw blurRad="165100" dist="50800" dir="5400000" sx="103000" sy="103000" algn="ctr" rotWithShape="0">
              <a:srgbClr val="000000">
                <a:alpha val="33000"/>
              </a:srgbClr>
            </a:outerShdw>
          </a:effectLst>
        </p:grpSpPr>
        <p:sp>
          <p:nvSpPr>
            <p:cNvPr id="2" name="Freeform 5"/>
            <p:cNvSpPr/>
            <p:nvPr/>
          </p:nvSpPr>
          <p:spPr bwMode="auto">
            <a:xfrm>
              <a:off x="4888" y="12096"/>
              <a:ext cx="3638" cy="2319"/>
            </a:xfrm>
            <a:custGeom>
              <a:avLst/>
              <a:gdLst>
                <a:gd name="T0" fmla="*/ 0 w 239"/>
                <a:gd name="T1" fmla="*/ 152 h 152"/>
                <a:gd name="T2" fmla="*/ 136 w 239"/>
                <a:gd name="T3" fmla="*/ 73 h 152"/>
                <a:gd name="T4" fmla="*/ 137 w 239"/>
                <a:gd name="T5" fmla="*/ 73 h 152"/>
                <a:gd name="T6" fmla="*/ 157 w 239"/>
                <a:gd name="T7" fmla="*/ 70 h 152"/>
                <a:gd name="T8" fmla="*/ 239 w 239"/>
                <a:gd name="T9" fmla="*/ 152 h 152"/>
                <a:gd name="T10" fmla="*/ 119 w 239"/>
                <a:gd name="T11" fmla="*/ 0 h 152"/>
                <a:gd name="T12" fmla="*/ 0 w 239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52">
                  <a:moveTo>
                    <a:pt x="0" y="152"/>
                  </a:moveTo>
                  <a:cubicBezTo>
                    <a:pt x="27" y="105"/>
                    <a:pt x="78" y="73"/>
                    <a:pt x="136" y="73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43" y="71"/>
                    <a:pt x="150" y="70"/>
                    <a:pt x="157" y="70"/>
                  </a:cubicBezTo>
                  <a:cubicBezTo>
                    <a:pt x="202" y="70"/>
                    <a:pt x="239" y="107"/>
                    <a:pt x="239" y="152"/>
                  </a:cubicBezTo>
                  <a:cubicBezTo>
                    <a:pt x="239" y="79"/>
                    <a:pt x="188" y="17"/>
                    <a:pt x="119" y="0"/>
                  </a:cubicBezTo>
                  <a:cubicBezTo>
                    <a:pt x="51" y="17"/>
                    <a:pt x="0" y="79"/>
                    <a:pt x="0" y="15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3" name="Freeform 6"/>
            <p:cNvSpPr/>
            <p:nvPr/>
          </p:nvSpPr>
          <p:spPr bwMode="auto">
            <a:xfrm>
              <a:off x="6653" y="11821"/>
              <a:ext cx="2742" cy="3812"/>
            </a:xfrm>
            <a:custGeom>
              <a:avLst/>
              <a:gdLst>
                <a:gd name="T0" fmla="*/ 0 w 180"/>
                <a:gd name="T1" fmla="*/ 19 h 250"/>
                <a:gd name="T2" fmla="*/ 112 w 180"/>
                <a:gd name="T3" fmla="*/ 130 h 250"/>
                <a:gd name="T4" fmla="*/ 112 w 180"/>
                <a:gd name="T5" fmla="*/ 130 h 250"/>
                <a:gd name="T6" fmla="*/ 120 w 180"/>
                <a:gd name="T7" fmla="*/ 149 h 250"/>
                <a:gd name="T8" fmla="*/ 62 w 180"/>
                <a:gd name="T9" fmla="*/ 250 h 250"/>
                <a:gd name="T10" fmla="*/ 178 w 180"/>
                <a:gd name="T11" fmla="*/ 95 h 250"/>
                <a:gd name="T12" fmla="*/ 0 w 180"/>
                <a:gd name="T13" fmla="*/ 1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250">
                  <a:moveTo>
                    <a:pt x="0" y="19"/>
                  </a:moveTo>
                  <a:cubicBezTo>
                    <a:pt x="53" y="33"/>
                    <a:pt x="97" y="74"/>
                    <a:pt x="112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5" y="136"/>
                    <a:pt x="118" y="142"/>
                    <a:pt x="120" y="149"/>
                  </a:cubicBezTo>
                  <a:cubicBezTo>
                    <a:pt x="132" y="193"/>
                    <a:pt x="106" y="238"/>
                    <a:pt x="62" y="250"/>
                  </a:cubicBezTo>
                  <a:cubicBezTo>
                    <a:pt x="133" y="231"/>
                    <a:pt x="180" y="165"/>
                    <a:pt x="178" y="95"/>
                  </a:cubicBezTo>
                  <a:cubicBezTo>
                    <a:pt x="144" y="33"/>
                    <a:pt x="71" y="0"/>
                    <a:pt x="0" y="19"/>
                  </a:cubicBezTo>
                  <a:close/>
                </a:path>
              </a:pathLst>
            </a:custGeom>
            <a:solidFill>
              <a:srgbClr val="A5D86E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6211" y="13146"/>
              <a:ext cx="3673" cy="3282"/>
            </a:xfrm>
            <a:custGeom>
              <a:avLst/>
              <a:gdLst>
                <a:gd name="T0" fmla="*/ 202 w 241"/>
                <a:gd name="T1" fmla="*/ 0 h 215"/>
                <a:gd name="T2" fmla="*/ 129 w 241"/>
                <a:gd name="T3" fmla="*/ 140 h 215"/>
                <a:gd name="T4" fmla="*/ 129 w 241"/>
                <a:gd name="T5" fmla="*/ 140 h 215"/>
                <a:gd name="T6" fmla="*/ 113 w 241"/>
                <a:gd name="T7" fmla="*/ 153 h 215"/>
                <a:gd name="T8" fmla="*/ 0 w 241"/>
                <a:gd name="T9" fmla="*/ 127 h 215"/>
                <a:gd name="T10" fmla="*/ 182 w 241"/>
                <a:gd name="T11" fmla="*/ 192 h 215"/>
                <a:gd name="T12" fmla="*/ 202 w 241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15">
                  <a:moveTo>
                    <a:pt x="202" y="0"/>
                  </a:moveTo>
                  <a:cubicBezTo>
                    <a:pt x="205" y="54"/>
                    <a:pt x="178" y="109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4" y="145"/>
                    <a:pt x="119" y="149"/>
                    <a:pt x="113" y="153"/>
                  </a:cubicBezTo>
                  <a:cubicBezTo>
                    <a:pt x="75" y="177"/>
                    <a:pt x="24" y="166"/>
                    <a:pt x="0" y="127"/>
                  </a:cubicBezTo>
                  <a:cubicBezTo>
                    <a:pt x="39" y="190"/>
                    <a:pt x="115" y="215"/>
                    <a:pt x="182" y="192"/>
                  </a:cubicBezTo>
                  <a:cubicBezTo>
                    <a:pt x="231" y="142"/>
                    <a:pt x="241" y="62"/>
                    <a:pt x="202" y="0"/>
                  </a:cubicBezTo>
                  <a:close/>
                </a:path>
              </a:pathLst>
            </a:custGeom>
            <a:solidFill>
              <a:srgbClr val="BBE29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529" y="13574"/>
              <a:ext cx="3515" cy="3466"/>
            </a:xfrm>
            <a:custGeom>
              <a:avLst/>
              <a:gdLst>
                <a:gd name="T0" fmla="*/ 231 w 231"/>
                <a:gd name="T1" fmla="*/ 160 h 227"/>
                <a:gd name="T2" fmla="*/ 76 w 231"/>
                <a:gd name="T3" fmla="*/ 128 h 227"/>
                <a:gd name="T4" fmla="*/ 76 w 231"/>
                <a:gd name="T5" fmla="*/ 128 h 227"/>
                <a:gd name="T6" fmla="*/ 59 w 231"/>
                <a:gd name="T7" fmla="*/ 116 h 227"/>
                <a:gd name="T8" fmla="*/ 53 w 231"/>
                <a:gd name="T9" fmla="*/ 0 h 227"/>
                <a:gd name="T10" fmla="*/ 40 w 231"/>
                <a:gd name="T11" fmla="*/ 193 h 227"/>
                <a:gd name="T12" fmla="*/ 231 w 231"/>
                <a:gd name="T13" fmla="*/ 16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27">
                  <a:moveTo>
                    <a:pt x="231" y="160"/>
                  </a:moveTo>
                  <a:cubicBezTo>
                    <a:pt x="179" y="177"/>
                    <a:pt x="119" y="167"/>
                    <a:pt x="76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0" y="125"/>
                    <a:pt x="64" y="121"/>
                    <a:pt x="59" y="116"/>
                  </a:cubicBezTo>
                  <a:cubicBezTo>
                    <a:pt x="26" y="86"/>
                    <a:pt x="23" y="34"/>
                    <a:pt x="53" y="0"/>
                  </a:cubicBezTo>
                  <a:cubicBezTo>
                    <a:pt x="4" y="55"/>
                    <a:pt x="0" y="135"/>
                    <a:pt x="40" y="193"/>
                  </a:cubicBezTo>
                  <a:cubicBezTo>
                    <a:pt x="102" y="227"/>
                    <a:pt x="181" y="215"/>
                    <a:pt x="231" y="160"/>
                  </a:cubicBezTo>
                  <a:close/>
                </a:path>
              </a:pathLst>
            </a:custGeom>
            <a:solidFill>
              <a:srgbClr val="83C937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766" y="12845"/>
              <a:ext cx="2941" cy="3812"/>
            </a:xfrm>
            <a:custGeom>
              <a:avLst/>
              <a:gdLst>
                <a:gd name="T0" fmla="*/ 110 w 193"/>
                <a:gd name="T1" fmla="*/ 250 h 250"/>
                <a:gd name="T2" fmla="*/ 83 w 193"/>
                <a:gd name="T3" fmla="*/ 94 h 250"/>
                <a:gd name="T4" fmla="*/ 83 w 193"/>
                <a:gd name="T5" fmla="*/ 94 h 250"/>
                <a:gd name="T6" fmla="*/ 87 w 193"/>
                <a:gd name="T7" fmla="*/ 74 h 250"/>
                <a:gd name="T8" fmla="*/ 193 w 193"/>
                <a:gd name="T9" fmla="*/ 26 h 250"/>
                <a:gd name="T10" fmla="*/ 9 w 193"/>
                <a:gd name="T11" fmla="*/ 85 h 250"/>
                <a:gd name="T12" fmla="*/ 110 w 193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250">
                  <a:moveTo>
                    <a:pt x="110" y="250"/>
                  </a:moveTo>
                  <a:cubicBezTo>
                    <a:pt x="75" y="208"/>
                    <a:pt x="62" y="149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4" y="87"/>
                    <a:pt x="85" y="81"/>
                    <a:pt x="87" y="74"/>
                  </a:cubicBezTo>
                  <a:cubicBezTo>
                    <a:pt x="103" y="32"/>
                    <a:pt x="151" y="10"/>
                    <a:pt x="193" y="26"/>
                  </a:cubicBezTo>
                  <a:cubicBezTo>
                    <a:pt x="124" y="0"/>
                    <a:pt x="48" y="26"/>
                    <a:pt x="9" y="85"/>
                  </a:cubicBezTo>
                  <a:cubicBezTo>
                    <a:pt x="0" y="155"/>
                    <a:pt x="41" y="224"/>
                    <a:pt x="110" y="250"/>
                  </a:cubicBezTo>
                  <a:close/>
                </a:path>
              </a:pathLst>
            </a:custGeom>
            <a:solidFill>
              <a:srgbClr val="78BA32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p>
              <a:endParaRPr lang="en-US" sz="11735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40560" y="3096895"/>
            <a:ext cx="2301240" cy="664210"/>
            <a:chOff x="2212" y="4877"/>
            <a:chExt cx="3624" cy="1046"/>
          </a:xfrm>
        </p:grpSpPr>
        <p:grpSp>
          <p:nvGrpSpPr>
            <p:cNvPr id="21" name="组合 20"/>
            <p:cNvGrpSpPr/>
            <p:nvPr/>
          </p:nvGrpSpPr>
          <p:grpSpPr>
            <a:xfrm rot="0">
              <a:off x="2212" y="4877"/>
              <a:ext cx="3625" cy="1047"/>
              <a:chOff x="884879" y="1953491"/>
              <a:chExt cx="3105231" cy="3678382"/>
            </a:xfrm>
          </p:grpSpPr>
          <p:sp>
            <p:nvSpPr>
              <p:cNvPr id="22" name="矩形: 圆角 4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304800" dist="1270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: 圆角 5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636" y="5086"/>
              <a:ext cx="2778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演奏动作设计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29840" y="5488940"/>
            <a:ext cx="2301240" cy="664210"/>
            <a:chOff x="4599" y="8644"/>
            <a:chExt cx="3624" cy="1046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4599" y="8644"/>
              <a:ext cx="3625" cy="1047"/>
              <a:chOff x="884879" y="1953491"/>
              <a:chExt cx="3105231" cy="3678382"/>
            </a:xfrm>
          </p:grpSpPr>
          <p:sp>
            <p:nvSpPr>
              <p:cNvPr id="27" name="矩形: 圆角 4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304800" dist="1270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: 圆角 5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241" y="8854"/>
              <a:ext cx="23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传感器设计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360920" y="5489575"/>
            <a:ext cx="2301240" cy="664210"/>
            <a:chOff x="11410" y="8645"/>
            <a:chExt cx="3624" cy="1046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11410" y="8645"/>
              <a:ext cx="3625" cy="1047"/>
              <a:chOff x="884879" y="1953491"/>
              <a:chExt cx="3105231" cy="3678382"/>
            </a:xfrm>
          </p:grpSpPr>
          <p:sp>
            <p:nvSpPr>
              <p:cNvPr id="30" name="矩形: 圆角 4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304800" dist="1270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: 圆角 5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1782" y="8854"/>
              <a:ext cx="288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映射策略设计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331200" y="3096260"/>
            <a:ext cx="2301240" cy="664210"/>
            <a:chOff x="12650" y="4877"/>
            <a:chExt cx="3624" cy="1046"/>
          </a:xfrm>
        </p:grpSpPr>
        <p:grpSp>
          <p:nvGrpSpPr>
            <p:cNvPr id="39" name="组合 38"/>
            <p:cNvGrpSpPr/>
            <p:nvPr/>
          </p:nvGrpSpPr>
          <p:grpSpPr>
            <a:xfrm rot="0">
              <a:off x="12650" y="4877"/>
              <a:ext cx="3625" cy="1047"/>
              <a:chOff x="884879" y="1953491"/>
              <a:chExt cx="3105231" cy="3678382"/>
            </a:xfrm>
          </p:grpSpPr>
          <p:sp>
            <p:nvSpPr>
              <p:cNvPr id="40" name="矩形: 圆角 4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304800" dist="1270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: 圆角 5"/>
              <p:cNvSpPr/>
              <p:nvPr/>
            </p:nvSpPr>
            <p:spPr>
              <a:xfrm>
                <a:off x="884879" y="1953491"/>
                <a:ext cx="3105231" cy="3678382"/>
              </a:xfrm>
              <a:prstGeom prst="roundRect">
                <a:avLst>
                  <a:gd name="adj" fmla="val 11313"/>
                </a:avLst>
              </a:prstGeom>
              <a:solidFill>
                <a:srgbClr val="F0EE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2893" y="5086"/>
              <a:ext cx="3138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可视化演奏指示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59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266369" y="425797"/>
              <a:ext cx="39947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endParaRPr lang="zh-CN" altLang="en-US" sz="2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439670" y="1728788"/>
            <a:ext cx="7312660" cy="4721225"/>
            <a:chOff x="3155091" y="1254209"/>
            <a:chExt cx="5881817" cy="4349580"/>
          </a:xfrm>
        </p:grpSpPr>
        <p:sp>
          <p:nvSpPr>
            <p:cNvPr id="17" name="矩形: 圆角 20"/>
            <p:cNvSpPr/>
            <p:nvPr/>
          </p:nvSpPr>
          <p:spPr>
            <a:xfrm>
              <a:off x="3155092" y="1254211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21"/>
            <p:cNvSpPr/>
            <p:nvPr/>
          </p:nvSpPr>
          <p:spPr>
            <a:xfrm>
              <a:off x="3155091" y="1254209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: 圆角 2"/>
          <p:cNvSpPr/>
          <p:nvPr/>
        </p:nvSpPr>
        <p:spPr>
          <a:xfrm>
            <a:off x="2757170" y="2064068"/>
            <a:ext cx="6677660" cy="3806825"/>
          </a:xfrm>
          <a:prstGeom prst="roundRect">
            <a:avLst>
              <a:gd name="adj" fmla="val 6250"/>
            </a:avLst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127000">
              <a:prstClr val="black">
                <a:alpha val="4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26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7144" y="425797"/>
              <a:ext cx="46081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交互界面设计</a:t>
              </a:r>
              <a:endParaRPr lang="en-US" altLang="zh-CN" sz="2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673340" y="741045"/>
            <a:ext cx="4191635" cy="4624705"/>
            <a:chOff x="10724" y="1800"/>
            <a:chExt cx="6601" cy="7283"/>
          </a:xfrm>
        </p:grpSpPr>
        <p:pic>
          <p:nvPicPr>
            <p:cNvPr id="61" name="图片 60" descr="R%_BP_BOE0Z1%)EC}~@01Z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80000">
              <a:off x="10724" y="1800"/>
              <a:ext cx="5230" cy="5846"/>
            </a:xfrm>
            <a:prstGeom prst="rect">
              <a:avLst/>
            </a:prstGeom>
          </p:spPr>
        </p:pic>
        <p:pic>
          <p:nvPicPr>
            <p:cNvPr id="62" name="图片 61" descr="R%_BP_BOE0Z1%)EC}~@01Z1"/>
            <p:cNvPicPr>
              <a:picLocks noChangeAspect="1"/>
            </p:cNvPicPr>
            <p:nvPr/>
          </p:nvPicPr>
          <p:blipFill>
            <a:blip r:embed="rId1">
              <a:alphaModFix amt="60000"/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  <a:biLevel thresh="50000"/>
            </a:blip>
            <a:srcRect t="26668" r="21663"/>
            <a:stretch>
              <a:fillRect/>
            </a:stretch>
          </p:blipFill>
          <p:spPr>
            <a:xfrm rot="2700000">
              <a:off x="11259" y="4891"/>
              <a:ext cx="4097" cy="4287"/>
            </a:xfrm>
            <a:prstGeom prst="rect">
              <a:avLst/>
            </a:prstGeom>
            <a:effectLst>
              <a:innerShdw blurRad="457200" dist="965200" dir="7740000">
                <a:prstClr val="black">
                  <a:alpha val="47000"/>
                </a:prstClr>
              </a:innerShdw>
            </a:effectLst>
          </p:spPr>
        </p:pic>
        <p:sp>
          <p:nvSpPr>
            <p:cNvPr id="64" name="矩形 63"/>
            <p:cNvSpPr/>
            <p:nvPr/>
          </p:nvSpPr>
          <p:spPr>
            <a:xfrm>
              <a:off x="14058" y="6363"/>
              <a:ext cx="3267" cy="1446"/>
            </a:xfrm>
            <a:prstGeom prst="rect">
              <a:avLst/>
            </a:prstGeom>
            <a:gradFill>
              <a:gsLst>
                <a:gs pos="33000">
                  <a:srgbClr val="F0EEEF">
                    <a:alpha val="71000"/>
                  </a:srgbClr>
                </a:gs>
                <a:gs pos="63000">
                  <a:srgbClr val="F0EEEF"/>
                </a:gs>
                <a:gs pos="0">
                  <a:srgbClr val="F0EEEF">
                    <a:alpha val="0"/>
                  </a:srgbClr>
                </a:gs>
              </a:gsLst>
              <a:lin ang="193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5890630" y="5958694"/>
            <a:ext cx="410879" cy="410879"/>
            <a:chOff x="1250550" y="4502456"/>
            <a:chExt cx="1349602" cy="1349602"/>
          </a:xfrm>
          <a:solidFill>
            <a:srgbClr val="B1DC7E"/>
          </a:solidFill>
        </p:grpSpPr>
        <p:sp>
          <p:nvSpPr>
            <p:cNvPr id="7" name="椭圆 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C7E7A5">
                <a:alpha val="49000"/>
              </a:srgbClr>
            </a:solidFill>
            <a:ln>
              <a:noFill/>
            </a:ln>
            <a:effectLst>
              <a:innerShdw blurRad="1143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pic>
        <p:nvPicPr>
          <p:cNvPr id="68" name="图片 67" descr="7N%U9{(P7QC$NZM(GJ4MZKE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7545" y="2919095"/>
            <a:ext cx="5589905" cy="2119630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2821305" y="2143125"/>
            <a:ext cx="2822575" cy="908685"/>
          </a:xfrm>
          <a:prstGeom prst="roundRect">
            <a:avLst>
              <a:gd name="adj" fmla="val 20754"/>
            </a:avLst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439670" y="1332548"/>
            <a:ext cx="7312660" cy="4721225"/>
            <a:chOff x="3155091" y="1254209"/>
            <a:chExt cx="5881817" cy="4349580"/>
          </a:xfrm>
        </p:grpSpPr>
        <p:sp>
          <p:nvSpPr>
            <p:cNvPr id="17" name="矩形: 圆角 20"/>
            <p:cNvSpPr/>
            <p:nvPr/>
          </p:nvSpPr>
          <p:spPr>
            <a:xfrm>
              <a:off x="3155092" y="1254211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21"/>
            <p:cNvSpPr/>
            <p:nvPr/>
          </p:nvSpPr>
          <p:spPr>
            <a:xfrm>
              <a:off x="3155091" y="1254209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: 圆角 2"/>
          <p:cNvSpPr/>
          <p:nvPr/>
        </p:nvSpPr>
        <p:spPr>
          <a:xfrm>
            <a:off x="2757170" y="1667828"/>
            <a:ext cx="6677660" cy="3806825"/>
          </a:xfrm>
          <a:prstGeom prst="roundRect">
            <a:avLst>
              <a:gd name="adj" fmla="val 6250"/>
            </a:avLst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127000">
              <a:prstClr val="black">
                <a:alpha val="4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26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7144" y="425797"/>
              <a:ext cx="46081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演奏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动作设计</a:t>
              </a:r>
              <a:endParaRPr lang="en-US" altLang="zh-CN" sz="2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5890630" y="5562454"/>
            <a:ext cx="410879" cy="410879"/>
            <a:chOff x="1250550" y="4502456"/>
            <a:chExt cx="1349602" cy="1349602"/>
          </a:xfrm>
          <a:solidFill>
            <a:srgbClr val="B1DC7E"/>
          </a:solidFill>
        </p:grpSpPr>
        <p:sp>
          <p:nvSpPr>
            <p:cNvPr id="7" name="椭圆 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C7E7A5">
                <a:alpha val="49000"/>
              </a:srgbClr>
            </a:solidFill>
            <a:ln>
              <a:noFill/>
            </a:ln>
            <a:effectLst>
              <a:innerShdw blurRad="1143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2821305" y="1746885"/>
            <a:ext cx="2822575" cy="908685"/>
          </a:xfrm>
          <a:prstGeom prst="roundRect">
            <a:avLst>
              <a:gd name="adj" fmla="val 20754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-7714" r="84173"/>
          <a:stretch>
            <a:fillRect/>
          </a:stretch>
        </p:blipFill>
        <p:spPr>
          <a:xfrm>
            <a:off x="3822700" y="3459480"/>
            <a:ext cx="1911985" cy="1515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787" t="1397" r="62509" b="3801"/>
          <a:stretch>
            <a:fillRect/>
          </a:stretch>
        </p:blipFill>
        <p:spPr>
          <a:xfrm>
            <a:off x="6942455" y="3340100"/>
            <a:ext cx="1988820" cy="1384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5" name="组合 64"/>
          <p:cNvGrpSpPr/>
          <p:nvPr/>
        </p:nvGrpSpPr>
        <p:grpSpPr>
          <a:xfrm>
            <a:off x="6466840" y="305435"/>
            <a:ext cx="3321050" cy="4624705"/>
            <a:chOff x="10724" y="1800"/>
            <a:chExt cx="5230" cy="7283"/>
          </a:xfrm>
        </p:grpSpPr>
        <p:pic>
          <p:nvPicPr>
            <p:cNvPr id="61" name="图片 60" descr="R%_BP_BOE0Z1%)EC}~@01Z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80000">
              <a:off x="10724" y="1800"/>
              <a:ext cx="5230" cy="5846"/>
            </a:xfrm>
            <a:prstGeom prst="rect">
              <a:avLst/>
            </a:prstGeom>
          </p:spPr>
        </p:pic>
        <p:pic>
          <p:nvPicPr>
            <p:cNvPr id="62" name="图片 61" descr="R%_BP_BOE0Z1%)EC}~@01Z1"/>
            <p:cNvPicPr>
              <a:picLocks noChangeAspect="1"/>
            </p:cNvPicPr>
            <p:nvPr/>
          </p:nvPicPr>
          <p:blipFill>
            <a:blip r:embed="rId3">
              <a:alphaModFix amt="60000"/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  <a:biLevel thresh="50000"/>
            </a:blip>
            <a:srcRect t="26668" r="21663"/>
            <a:stretch>
              <a:fillRect/>
            </a:stretch>
          </p:blipFill>
          <p:spPr>
            <a:xfrm rot="2700000">
              <a:off x="11259" y="4891"/>
              <a:ext cx="4097" cy="4287"/>
            </a:xfrm>
            <a:prstGeom prst="rect">
              <a:avLst/>
            </a:prstGeom>
            <a:effectLst>
              <a:innerShdw blurRad="457200" dist="965200" dir="7740000">
                <a:prstClr val="black">
                  <a:alpha val="47000"/>
                </a:prstClr>
              </a:innerShdw>
            </a:effectLst>
          </p:spPr>
        </p:pic>
      </p:grpSp>
      <p:sp>
        <p:nvSpPr>
          <p:cNvPr id="9" name="文本框 8"/>
          <p:cNvSpPr txBox="1"/>
          <p:nvPr/>
        </p:nvSpPr>
        <p:spPr>
          <a:xfrm>
            <a:off x="2757170" y="6328410"/>
            <a:ext cx="688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提笔时，音乐的音调会相应的升高，下滑时，音调会相应的降低。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375 0.0906481 C -0.200781 0.0864811 -0.19375 0.0704631 -0.183125 0.0728701 C -0.1725 0.0752771 -0.16349 0.100463 -0.15125 0.10287 C -0.13901 0.105277 -0.1375 0.113055 -0.121875 0.0850921 C -0.10625 0.0571291 -0.085104 -0.0109259 -0.073125 -0.0371299 C -0.061146 -0.0633329 -0.089115 -0.0495369 -0.061875 -0.0460189 C -0.034635 -0.0424999 0.038646 -0.0217599 0.063125 -0.0193519 C 0.087604 -0.0169449 0.055365 -0.0253709 0.060625 -0.0337969 C 0.0658854 -0.0422219 0.078021 -0.0602779 0.089375 -0.0615739 C 0.100729 -0.0628699 0.10974 -0.0537959 0.1175 -0.0404629 C 0.12526 -0.0271299 0.125365 -0.0117599 0.128125 0.00509213 C 0.130885 0.0219441 0.127604 0.0262031 0.13125 0.0439811 C 0.134896 0.0617591 0.133385 0.0768511 0.14625 0.0939811 C 0.159115 0.111111 0.186042 0.123425 0.195625 0.12953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439670" y="1317308"/>
            <a:ext cx="7312660" cy="4721225"/>
            <a:chOff x="3155091" y="1254209"/>
            <a:chExt cx="5881817" cy="4349580"/>
          </a:xfrm>
        </p:grpSpPr>
        <p:sp>
          <p:nvSpPr>
            <p:cNvPr id="17" name="矩形: 圆角 20"/>
            <p:cNvSpPr/>
            <p:nvPr/>
          </p:nvSpPr>
          <p:spPr>
            <a:xfrm>
              <a:off x="3155092" y="1254211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21"/>
            <p:cNvSpPr/>
            <p:nvPr/>
          </p:nvSpPr>
          <p:spPr>
            <a:xfrm>
              <a:off x="3155091" y="1254209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: 圆角 2"/>
          <p:cNvSpPr/>
          <p:nvPr/>
        </p:nvSpPr>
        <p:spPr>
          <a:xfrm>
            <a:off x="2757170" y="1652588"/>
            <a:ext cx="6677660" cy="3806825"/>
          </a:xfrm>
          <a:prstGeom prst="roundRect">
            <a:avLst>
              <a:gd name="adj" fmla="val 6250"/>
            </a:avLst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127000">
              <a:prstClr val="black">
                <a:alpha val="4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26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7144" y="425797"/>
              <a:ext cx="46081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演奏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动作设计</a:t>
              </a:r>
              <a:endParaRPr lang="en-US" altLang="zh-CN" sz="2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5890630" y="5547214"/>
            <a:ext cx="410879" cy="410879"/>
            <a:chOff x="1250550" y="4502456"/>
            <a:chExt cx="1349602" cy="1349602"/>
          </a:xfrm>
          <a:solidFill>
            <a:srgbClr val="B1DC7E"/>
          </a:solidFill>
        </p:grpSpPr>
        <p:sp>
          <p:nvSpPr>
            <p:cNvPr id="7" name="椭圆 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C7E7A5">
                <a:alpha val="49000"/>
              </a:srgbClr>
            </a:solidFill>
            <a:ln>
              <a:noFill/>
            </a:ln>
            <a:effectLst>
              <a:innerShdw blurRad="1143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2821305" y="1731645"/>
            <a:ext cx="2822575" cy="908685"/>
          </a:xfrm>
          <a:prstGeom prst="roundRect">
            <a:avLst>
              <a:gd name="adj" fmla="val 20754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9980" t="19899" r="28803" b="-3969"/>
          <a:stretch>
            <a:fillRect/>
          </a:stretch>
        </p:blipFill>
        <p:spPr>
          <a:xfrm>
            <a:off x="3223895" y="3570605"/>
            <a:ext cx="1991995" cy="802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6310" t="13248"/>
          <a:stretch>
            <a:fillRect/>
          </a:stretch>
        </p:blipFill>
        <p:spPr>
          <a:xfrm>
            <a:off x="5845175" y="3569970"/>
            <a:ext cx="1562100" cy="8032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6466840" y="290195"/>
            <a:ext cx="3321050" cy="4624705"/>
            <a:chOff x="10724" y="1800"/>
            <a:chExt cx="5230" cy="7283"/>
          </a:xfrm>
        </p:grpSpPr>
        <p:pic>
          <p:nvPicPr>
            <p:cNvPr id="3" name="图片 2" descr="R%_BP_BOE0Z1%)EC}~@01Z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80000">
              <a:off x="10724" y="1800"/>
              <a:ext cx="5230" cy="5846"/>
            </a:xfrm>
            <a:prstGeom prst="rect">
              <a:avLst/>
            </a:prstGeom>
          </p:spPr>
        </p:pic>
        <p:pic>
          <p:nvPicPr>
            <p:cNvPr id="9" name="图片 8" descr="R%_BP_BOE0Z1%)EC}~@01Z1"/>
            <p:cNvPicPr>
              <a:picLocks noChangeAspect="1"/>
            </p:cNvPicPr>
            <p:nvPr/>
          </p:nvPicPr>
          <p:blipFill>
            <a:blip r:embed="rId3">
              <a:alphaModFix amt="60000"/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  <a:biLevel thresh="50000"/>
            </a:blip>
            <a:srcRect t="26668" r="21663"/>
            <a:stretch>
              <a:fillRect/>
            </a:stretch>
          </p:blipFill>
          <p:spPr>
            <a:xfrm rot="2700000">
              <a:off x="11259" y="4891"/>
              <a:ext cx="4097" cy="4287"/>
            </a:xfrm>
            <a:prstGeom prst="rect">
              <a:avLst/>
            </a:prstGeom>
            <a:effectLst>
              <a:innerShdw blurRad="457200" dist="965200" dir="7740000">
                <a:prstClr val="black">
                  <a:alpha val="47000"/>
                </a:prstClr>
              </a:innerShdw>
            </a:effectLst>
          </p:spPr>
        </p:pic>
      </p:grpSp>
      <p:sp>
        <p:nvSpPr>
          <p:cNvPr id="10" name="文本框 9"/>
          <p:cNvSpPr txBox="1"/>
          <p:nvPr/>
        </p:nvSpPr>
        <p:spPr>
          <a:xfrm>
            <a:off x="3332480" y="6297930"/>
            <a:ext cx="5526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力度变大时，音乐的音量会变大；反之，则会下降。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625 0.0922222 C -0.24875 0.0762963 -0.227865 0.0193518 -0.22125 0.02 C -0.214635 0.0206481 -0.224115 0.0787037 -0.2225 0.0955555 C -0.220885 0.112407 -0.221979 0.11537 -0.213125 0.104444 C -0.204271 0.0935185 -0.186615 0.0539815 -0.178125 0.0411111 C -0.169635 0.0282407 -0.17349 0.0312963 -0.170625 0.04 C -0.16776 0.0487037 -0.167396 0.0762037 -0.16375 0.0844444 C -0.160104 0.0926852 -0.160521 0.0911111 -0.1525 0.0811111 C -0.144479 0.0711111 -0.131771 0.0490741 -0.12375 0.0344444 C -0.115729 0.0198148 -0.126354 0.0131481 -0.1125 0.00777783 C -0.098646 0.00240742 -0.06974 -0.00777778 -0.054375 0.00777783 C -0.03901 0.0233333 -0.039479 0.0746296 -0.035625 0.0855555 C -0.031771 0.0964815 -0.040625 0.0726852 -0.035 0.0622222 C -0.029375 0.0517592 -0.015104 0.032037 -0.0075 0.0333333 C 0.000104201 0.0346296 0.000364595 0.0562037 0.003125 0.0688889 C 0.00588541 0.0815741 0.0013542 0.0933333 0.00625 0.0966666 C 0.0111458 0.1 0.0205208 0.0926852 0.0275 0.0855555 C 0.0344792 0.0784259 0.0365104 0.062037 0.04125 0.0611111 C 0.0459896 0.0601852 0.04875 0.0739815 0.05125 0.0811111 C 0.05375 0.0882407 0.0491146 0.0973148 0.05375 0.0966666 C 0.0583854 0.0960185 0.0653646 0.0846296 0.074375 0.0777778 C 0.0833854 0.0709259 0.0942708 0.065 0.09875 0.0622222 " pathEditMode="relative" rAng="0" ptsTypes="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439670" y="1256348"/>
            <a:ext cx="7312660" cy="4721225"/>
            <a:chOff x="3155091" y="1254209"/>
            <a:chExt cx="5881817" cy="4349580"/>
          </a:xfrm>
        </p:grpSpPr>
        <p:sp>
          <p:nvSpPr>
            <p:cNvPr id="17" name="矩形: 圆角 20"/>
            <p:cNvSpPr/>
            <p:nvPr/>
          </p:nvSpPr>
          <p:spPr>
            <a:xfrm>
              <a:off x="3155092" y="1254211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21"/>
            <p:cNvSpPr/>
            <p:nvPr/>
          </p:nvSpPr>
          <p:spPr>
            <a:xfrm>
              <a:off x="3155091" y="1254209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: 圆角 2"/>
          <p:cNvSpPr/>
          <p:nvPr/>
        </p:nvSpPr>
        <p:spPr>
          <a:xfrm>
            <a:off x="2757170" y="1591628"/>
            <a:ext cx="6677660" cy="3806825"/>
          </a:xfrm>
          <a:prstGeom prst="roundRect">
            <a:avLst>
              <a:gd name="adj" fmla="val 6250"/>
            </a:avLst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127000">
              <a:prstClr val="black">
                <a:alpha val="4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26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7144" y="425797"/>
              <a:ext cx="46081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交互界面设计</a:t>
              </a:r>
              <a:endParaRPr lang="en-US" altLang="zh-CN" sz="2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5890630" y="5486254"/>
            <a:ext cx="410879" cy="410879"/>
            <a:chOff x="1250550" y="4502456"/>
            <a:chExt cx="1349602" cy="1349602"/>
          </a:xfrm>
          <a:solidFill>
            <a:srgbClr val="B1DC7E"/>
          </a:solidFill>
        </p:grpSpPr>
        <p:sp>
          <p:nvSpPr>
            <p:cNvPr id="7" name="椭圆 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C7E7A5">
                <a:alpha val="49000"/>
              </a:srgbClr>
            </a:solidFill>
            <a:ln>
              <a:noFill/>
            </a:ln>
            <a:effectLst>
              <a:innerShdw blurRad="1143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pic>
        <p:nvPicPr>
          <p:cNvPr id="68" name="图片 67" descr="7N%U9{(P7QC$NZM(GJ4MZK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7545" y="2446655"/>
            <a:ext cx="5589905" cy="2119630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2821305" y="1670685"/>
            <a:ext cx="2822575" cy="908685"/>
          </a:xfrm>
          <a:prstGeom prst="roundRect">
            <a:avLst>
              <a:gd name="adj" fmla="val 20754"/>
            </a:avLst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35200" y="6347460"/>
            <a:ext cx="8107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挥笔动作越快，音乐的节奏会更加的紧凑；反之，产生的音乐则会更加的舒缓。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7688580" y="268605"/>
            <a:ext cx="3321050" cy="4624705"/>
            <a:chOff x="10724" y="1800"/>
            <a:chExt cx="5230" cy="7283"/>
          </a:xfrm>
        </p:grpSpPr>
        <p:pic>
          <p:nvPicPr>
            <p:cNvPr id="61" name="图片 60" descr="R%_BP_BOE0Z1%)EC}~@01Z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80000">
              <a:off x="10724" y="1800"/>
              <a:ext cx="5230" cy="5846"/>
            </a:xfrm>
            <a:prstGeom prst="rect">
              <a:avLst/>
            </a:prstGeom>
          </p:spPr>
        </p:pic>
        <p:pic>
          <p:nvPicPr>
            <p:cNvPr id="62" name="图片 61" descr="R%_BP_BOE0Z1%)EC}~@01Z1"/>
            <p:cNvPicPr>
              <a:picLocks noChangeAspect="1"/>
            </p:cNvPicPr>
            <p:nvPr/>
          </p:nvPicPr>
          <p:blipFill>
            <a:blip r:embed="rId3">
              <a:alphaModFix amt="60000"/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  <a:biLevel thresh="50000"/>
            </a:blip>
            <a:srcRect t="26668" r="21663"/>
            <a:stretch>
              <a:fillRect/>
            </a:stretch>
          </p:blipFill>
          <p:spPr>
            <a:xfrm rot="2700000">
              <a:off x="11259" y="4891"/>
              <a:ext cx="4097" cy="4287"/>
            </a:xfrm>
            <a:prstGeom prst="rect">
              <a:avLst/>
            </a:prstGeom>
            <a:effectLst>
              <a:innerShdw blurRad="457200" dist="965200" dir="7740000">
                <a:prstClr val="black">
                  <a:alpha val="47000"/>
                </a:prstClr>
              </a:innerShdw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823 0.0048152 C -0.202188 -0.0125928 -0.158802 -0.0675926 -0.143073 -0.0796297 C -0.127344 -0.0916667 -0.127813 -0.0764815 -0.138073 -0.0551848 C -0.148333 -0.0338888 -0.183594 0.0101852 -0.194323 0.0270372 C -0.205052 0.0438892 -0.205573 0.0425922 -0.191823 0.0292592 C -0.178073 0.0159262 -0.140573 -0.0253708 -0.125573 -0.0396298 C -0.110573 -0.0538888 -0.110052 -0.0609259 -0.116823 -0.0418518 C -0.123594 -0.0227778 -0.150052 0.0319442 -0.159323 0.0559262 C -0.168594 0.0799072 -0.175312 0.0910182 -0.163073 0.0781482 C -0.150833 0.0652782 -0.114062 0.0150002 -0.098073 -0.00851878 C -0.082083 -0.0320368 -0.080833 -0.0480558 -0.083073 -0.0396298 C -0.085313 -0.0312038 -0.102812 0.0124072 -0.109323 0.0337032 C -0.115833 0.0550002 -0.127813 0.0727782 -0.115573 0.0670372 C -0.103333 0.0612962 -0.074583 0.0186112 -0.048073 0.0048152 C -0.021562 -0.00898179 0.003906 -0.00055577 0.016927 -0.00185177 C 0.029948 -0.00314778 0.018229 -0.00194478 0.016927 -0.00185177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823 0 C -0.200417 -0.014815 -0.16901 -0.059537 -0.152656 -0.0740741 C -0.136302 -0.0886111 -0.123802 -0.0918518 -0.130156 -0.0725926 C -0.13651 -0.053333 -0.185833 0.018056 -0.184323 0.022222 C -0.182813 0.026389 -0.126667 -0.0610185 -0.122656 -0.051852 C -0.118646 -0.042685 -0.171979 0.066111 -0.164323 0.068148 C -0.156667 0.070185 -0.094844 -0.036481 -0.084323 -0.041481 C -0.073802 -0.046481 -0.130677 0.035556 -0.111823 0.042963 C -0.092969 0.05037 -0.015052 0.00675899 0.00984401 -0.004444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rot="0">
            <a:off x="629285" y="1541145"/>
            <a:ext cx="3224530" cy="4588510"/>
            <a:chOff x="1163780" y="1371600"/>
            <a:chExt cx="4128656" cy="4588625"/>
          </a:xfrm>
        </p:grpSpPr>
        <p:sp>
          <p:nvSpPr>
            <p:cNvPr id="28" name="矩形: 圆角 3"/>
            <p:cNvSpPr/>
            <p:nvPr/>
          </p:nvSpPr>
          <p:spPr>
            <a:xfrm>
              <a:off x="1163781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9"/>
            <p:cNvSpPr/>
            <p:nvPr/>
          </p:nvSpPr>
          <p:spPr>
            <a:xfrm>
              <a:off x="1163780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8336915" y="1541145"/>
            <a:ext cx="3224530" cy="4588510"/>
            <a:chOff x="1163780" y="1371600"/>
            <a:chExt cx="4128656" cy="4588625"/>
          </a:xfrm>
        </p:grpSpPr>
        <p:sp>
          <p:nvSpPr>
            <p:cNvPr id="41" name="矩形: 圆角 12"/>
            <p:cNvSpPr/>
            <p:nvPr/>
          </p:nvSpPr>
          <p:spPr>
            <a:xfrm>
              <a:off x="1163781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13"/>
            <p:cNvSpPr/>
            <p:nvPr/>
          </p:nvSpPr>
          <p:spPr>
            <a:xfrm>
              <a:off x="1163780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26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7144" y="425797"/>
              <a:ext cx="46081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传感器设计</a:t>
              </a:r>
              <a:endParaRPr lang="en-US" altLang="zh-CN" sz="2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4497070" y="1541145"/>
            <a:ext cx="3224530" cy="4588510"/>
            <a:chOff x="1163780" y="1371600"/>
            <a:chExt cx="4128656" cy="4588625"/>
          </a:xfrm>
        </p:grpSpPr>
        <p:sp>
          <p:nvSpPr>
            <p:cNvPr id="32" name="矩形: 圆角 12"/>
            <p:cNvSpPr/>
            <p:nvPr/>
          </p:nvSpPr>
          <p:spPr>
            <a:xfrm>
              <a:off x="1163781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13"/>
            <p:cNvSpPr/>
            <p:nvPr/>
          </p:nvSpPr>
          <p:spPr>
            <a:xfrm>
              <a:off x="1163780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: 圆角 15"/>
          <p:cNvSpPr/>
          <p:nvPr/>
        </p:nvSpPr>
        <p:spPr>
          <a:xfrm>
            <a:off x="4817745" y="1790700"/>
            <a:ext cx="2555240" cy="1807845"/>
          </a:xfrm>
          <a:prstGeom prst="round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7"/>
          <p:cNvSpPr txBox="1"/>
          <p:nvPr/>
        </p:nvSpPr>
        <p:spPr>
          <a:xfrm>
            <a:off x="5377815" y="4561840"/>
            <a:ext cx="143510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捕获：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速度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动作指向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72735" y="4037330"/>
            <a:ext cx="1517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触摸传感器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: 圆角 14"/>
          <p:cNvSpPr/>
          <p:nvPr/>
        </p:nvSpPr>
        <p:spPr>
          <a:xfrm>
            <a:off x="1028700" y="1790700"/>
            <a:ext cx="2482850" cy="1807845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7"/>
          <p:cNvSpPr txBox="1"/>
          <p:nvPr/>
        </p:nvSpPr>
        <p:spPr>
          <a:xfrm>
            <a:off x="1522095" y="4561840"/>
            <a:ext cx="12915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力度数据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04620" y="4037330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压力传感器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矩形: 圆角 15"/>
          <p:cNvSpPr/>
          <p:nvPr/>
        </p:nvSpPr>
        <p:spPr>
          <a:xfrm>
            <a:off x="8773795" y="1790700"/>
            <a:ext cx="2492375" cy="1807845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135110" y="4037330"/>
            <a:ext cx="1722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过滤无效数据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17"/>
          <p:cNvSpPr txBox="1"/>
          <p:nvPr/>
        </p:nvSpPr>
        <p:spPr>
          <a:xfrm>
            <a:off x="9135110" y="4561840"/>
            <a:ext cx="183134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过滤：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静止数据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数据抖动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演奏者的误触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26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7144" y="425797"/>
              <a:ext cx="46081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映射策略设计</a:t>
              </a:r>
              <a:endParaRPr lang="en-US" altLang="zh-CN" sz="2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04620" y="1810385"/>
            <a:ext cx="9382760" cy="4505960"/>
            <a:chOff x="884879" y="1953491"/>
            <a:chExt cx="3105231" cy="3678382"/>
          </a:xfrm>
        </p:grpSpPr>
        <p:sp>
          <p:nvSpPr>
            <p:cNvPr id="5" name="矩形: 圆角 4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2" name="图片 4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20347" r="5633" b="16283"/>
          <a:stretch>
            <a:fillRect/>
          </a:stretch>
        </p:blipFill>
        <p:spPr>
          <a:xfrm>
            <a:off x="1750695" y="2533650"/>
            <a:ext cx="9340850" cy="324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26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17144" y="425797"/>
              <a:ext cx="49193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交互方案设计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可视化演奏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指示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39670" y="1256348"/>
            <a:ext cx="7312660" cy="4721225"/>
            <a:chOff x="3155091" y="1254209"/>
            <a:chExt cx="5881817" cy="4349580"/>
          </a:xfrm>
        </p:grpSpPr>
        <p:sp>
          <p:nvSpPr>
            <p:cNvPr id="17" name="矩形: 圆角 20"/>
            <p:cNvSpPr/>
            <p:nvPr/>
          </p:nvSpPr>
          <p:spPr>
            <a:xfrm>
              <a:off x="3155092" y="1254211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: 圆角 21"/>
            <p:cNvSpPr/>
            <p:nvPr/>
          </p:nvSpPr>
          <p:spPr>
            <a:xfrm>
              <a:off x="3155091" y="1254209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: 圆角 2"/>
          <p:cNvSpPr/>
          <p:nvPr/>
        </p:nvSpPr>
        <p:spPr>
          <a:xfrm>
            <a:off x="2757170" y="1591628"/>
            <a:ext cx="6677660" cy="3806825"/>
          </a:xfrm>
          <a:prstGeom prst="roundRect">
            <a:avLst>
              <a:gd name="adj" fmla="val 6250"/>
            </a:avLst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127000">
              <a:prstClr val="black">
                <a:alpha val="4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V="1">
            <a:off x="5890630" y="5486254"/>
            <a:ext cx="410879" cy="410879"/>
            <a:chOff x="1250550" y="4502456"/>
            <a:chExt cx="1349602" cy="1349602"/>
          </a:xfrm>
          <a:solidFill>
            <a:srgbClr val="B1DC7E"/>
          </a:solidFill>
        </p:grpSpPr>
        <p:sp>
          <p:nvSpPr>
            <p:cNvPr id="3" name="椭圆 2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C7E7A5">
                <a:alpha val="49000"/>
              </a:srgbClr>
            </a:solidFill>
            <a:ln>
              <a:noFill/>
            </a:ln>
            <a:effectLst>
              <a:innerShdw blurRad="1143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pic>
        <p:nvPicPr>
          <p:cNvPr id="68" name="图片 67" descr="7N%U9{(P7QC$NZM(GJ4MZK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7545" y="2446655"/>
            <a:ext cx="5589905" cy="2119630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2821305" y="1670685"/>
            <a:ext cx="2822575" cy="908685"/>
          </a:xfrm>
          <a:prstGeom prst="roundRect">
            <a:avLst>
              <a:gd name="adj" fmla="val 20754"/>
            </a:avLst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00275" y="6126480"/>
            <a:ext cx="8107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根据事实库中记录的midi信息、演奏动作信息，可视化为乐谱，</a:t>
            </a:r>
            <a:endParaRPr lang="zh-CN" altLang="en-US"/>
          </a:p>
          <a:p>
            <a:pPr algn="ctr"/>
            <a:r>
              <a:rPr lang="zh-CN" altLang="en-US"/>
              <a:t>让用户实时了解已经演奏过的音乐数据，进而决定下一步的演奏动作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7688580" y="268605"/>
            <a:ext cx="3321050" cy="4624705"/>
            <a:chOff x="10724" y="1800"/>
            <a:chExt cx="5230" cy="7283"/>
          </a:xfrm>
        </p:grpSpPr>
        <p:pic>
          <p:nvPicPr>
            <p:cNvPr id="61" name="图片 60" descr="R%_BP_BOE0Z1%)EC}~@01Z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80000">
              <a:off x="10724" y="1800"/>
              <a:ext cx="5230" cy="5846"/>
            </a:xfrm>
            <a:prstGeom prst="rect">
              <a:avLst/>
            </a:prstGeom>
          </p:spPr>
        </p:pic>
        <p:pic>
          <p:nvPicPr>
            <p:cNvPr id="62" name="图片 61" descr="R%_BP_BOE0Z1%)EC}~@01Z1"/>
            <p:cNvPicPr>
              <a:picLocks noChangeAspect="1"/>
            </p:cNvPicPr>
            <p:nvPr/>
          </p:nvPicPr>
          <p:blipFill>
            <a:blip r:embed="rId3">
              <a:alphaModFix amt="60000"/>
              <a:clrChange>
                <a:clrFrom>
                  <a:srgbClr val="22B14C">
                    <a:alpha val="100000"/>
                  </a:srgbClr>
                </a:clrFrom>
                <a:clrTo>
                  <a:srgbClr val="22B14C">
                    <a:alpha val="100000"/>
                    <a:alpha val="0"/>
                  </a:srgbClr>
                </a:clrTo>
              </a:clrChange>
              <a:biLevel thresh="50000"/>
            </a:blip>
            <a:srcRect t="26668" r="21663"/>
            <a:stretch>
              <a:fillRect/>
            </a:stretch>
          </p:blipFill>
          <p:spPr>
            <a:xfrm rot="2700000">
              <a:off x="11259" y="4891"/>
              <a:ext cx="4097" cy="4287"/>
            </a:xfrm>
            <a:prstGeom prst="rect">
              <a:avLst/>
            </a:prstGeom>
            <a:effectLst>
              <a:innerShdw blurRad="457200" dist="965200" dir="7740000">
                <a:prstClr val="black">
                  <a:alpha val="47000"/>
                </a:prstClr>
              </a:inn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2214245" y="542290"/>
            <a:ext cx="4087495" cy="4070350"/>
            <a:chOff x="3534" y="1396"/>
            <a:chExt cx="6437" cy="641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rcRect l="12759" t="7015" r="23023" b="22062"/>
            <a:stretch>
              <a:fillRect/>
            </a:stretch>
          </p:blipFill>
          <p:spPr>
            <a:xfrm>
              <a:off x="3541" y="1396"/>
              <a:ext cx="6410" cy="6410"/>
            </a:xfrm>
            <a:prstGeom prst="ellipse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534" y="1409"/>
              <a:ext cx="6437" cy="6324"/>
            </a:xfrm>
            <a:prstGeom prst="ellipse">
              <a:avLst/>
            </a:prstGeom>
            <a:gradFill>
              <a:gsLst>
                <a:gs pos="48000">
                  <a:schemeClr val="bg1">
                    <a:alpha val="0"/>
                  </a:schemeClr>
                </a:gs>
                <a:gs pos="100000">
                  <a:srgbClr val="F0EEE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0EEEF"/>
              </a:solidFill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155092" y="1254211"/>
            <a:ext cx="5881816" cy="4349578"/>
          </a:xfrm>
          <a:prstGeom prst="roundRect">
            <a:avLst>
              <a:gd name="adj" fmla="val 871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270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55092" y="1254211"/>
            <a:ext cx="5881816" cy="4349578"/>
          </a:xfrm>
          <a:prstGeom prst="roundRect">
            <a:avLst>
              <a:gd name="adj" fmla="val 8712"/>
            </a:avLst>
          </a:prstGeom>
          <a:solidFill>
            <a:srgbClr val="F0EEEF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659630" y="2967990"/>
            <a:ext cx="300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54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47412" y="1366221"/>
            <a:ext cx="1431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454378" y="5227579"/>
            <a:ext cx="214706" cy="214706"/>
            <a:chOff x="1250550" y="4502456"/>
            <a:chExt cx="1349602" cy="1349602"/>
          </a:xfrm>
          <a:solidFill>
            <a:srgbClr val="00B0F0"/>
          </a:solidFill>
        </p:grpSpPr>
        <p:sp>
          <p:nvSpPr>
            <p:cNvPr id="34" name="椭圆 33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10558" y="5227579"/>
            <a:ext cx="214706" cy="214706"/>
            <a:chOff x="1250550" y="4502456"/>
            <a:chExt cx="1349602" cy="1349602"/>
          </a:xfrm>
          <a:solidFill>
            <a:srgbClr val="92D050"/>
          </a:solidFill>
        </p:grpSpPr>
        <p:sp>
          <p:nvSpPr>
            <p:cNvPr id="32" name="椭圆 31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66737" y="5227579"/>
            <a:ext cx="214706" cy="214706"/>
            <a:chOff x="1250550" y="4502456"/>
            <a:chExt cx="1349602" cy="1349602"/>
          </a:xfrm>
          <a:solidFill>
            <a:srgbClr val="FFC000"/>
          </a:solidFill>
        </p:grpSpPr>
        <p:sp>
          <p:nvSpPr>
            <p:cNvPr id="30" name="椭圆 29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22917" y="5227579"/>
            <a:ext cx="214706" cy="214706"/>
            <a:chOff x="1250550" y="4502456"/>
            <a:chExt cx="1349602" cy="1349602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404110" y="1472565"/>
            <a:ext cx="7383780" cy="4934585"/>
            <a:chOff x="3155091" y="1254209"/>
            <a:chExt cx="5881817" cy="4349580"/>
          </a:xfrm>
        </p:grpSpPr>
        <p:sp>
          <p:nvSpPr>
            <p:cNvPr id="21" name="矩形: 圆角 20"/>
            <p:cNvSpPr/>
            <p:nvPr/>
          </p:nvSpPr>
          <p:spPr>
            <a:xfrm>
              <a:off x="3155092" y="1254211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3155091" y="1254209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304790" y="184912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硬件材料选取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37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73939" y="425797"/>
              <a:ext cx="5175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关键技术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乐器硬件交互界面搭建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6253"/>
          <a:stretch>
            <a:fillRect/>
          </a:stretch>
        </p:blipFill>
        <p:spPr>
          <a:xfrm>
            <a:off x="3224530" y="2753360"/>
            <a:ext cx="6021070" cy="321373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220720" y="2750820"/>
            <a:ext cx="0" cy="30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7891780" y="1827006"/>
            <a:ext cx="262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体系结构设计</a:t>
            </a:r>
            <a:endParaRPr lang="zh-CN" altLang="en-US" sz="28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30860" y="1431747"/>
            <a:ext cx="3253905" cy="3253905"/>
            <a:chOff x="2514176" y="1608160"/>
            <a:chExt cx="3253905" cy="3253905"/>
          </a:xfrm>
        </p:grpSpPr>
        <p:sp>
          <p:nvSpPr>
            <p:cNvPr id="14" name="椭圆 13"/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9E7E8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6067" y="2777762"/>
            <a:ext cx="1764203" cy="1764203"/>
            <a:chOff x="1250550" y="4502456"/>
            <a:chExt cx="1349602" cy="1349602"/>
          </a:xfrm>
        </p:grpSpPr>
        <p:sp>
          <p:nvSpPr>
            <p:cNvPr id="16" name="椭圆 15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28163" y="2476371"/>
            <a:ext cx="2333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72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91780" y="3398631"/>
            <a:ext cx="283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28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30820" y="4970256"/>
            <a:ext cx="262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20405" y="486415"/>
            <a:ext cx="2023472" cy="2023472"/>
            <a:chOff x="1250550" y="4502456"/>
            <a:chExt cx="1349602" cy="1349602"/>
          </a:xfrm>
        </p:grpSpPr>
        <p:sp>
          <p:nvSpPr>
            <p:cNvPr id="32" name="椭圆 31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34378" y="73381"/>
            <a:ext cx="2057823" cy="2057823"/>
            <a:chOff x="2514176" y="1608160"/>
            <a:chExt cx="3253905" cy="3253905"/>
          </a:xfrm>
        </p:grpSpPr>
        <p:sp>
          <p:nvSpPr>
            <p:cNvPr id="37" name="椭圆 36"/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1DFE0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50387" y="4056520"/>
            <a:ext cx="2739465" cy="2739465"/>
            <a:chOff x="2514176" y="1608160"/>
            <a:chExt cx="3253905" cy="3253905"/>
          </a:xfrm>
        </p:grpSpPr>
        <p:sp>
          <p:nvSpPr>
            <p:cNvPr id="40" name="椭圆 39"/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3E1E2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59648" y="1629671"/>
            <a:ext cx="764390" cy="764390"/>
            <a:chOff x="6607248" y="1115956"/>
            <a:chExt cx="764390" cy="764390"/>
          </a:xfrm>
        </p:grpSpPr>
        <p:grpSp>
          <p:nvGrpSpPr>
            <p:cNvPr id="89" name="组合 88"/>
            <p:cNvGrpSpPr/>
            <p:nvPr/>
          </p:nvGrpSpPr>
          <p:grpSpPr>
            <a:xfrm>
              <a:off x="6607248" y="1115956"/>
              <a:ext cx="764390" cy="764390"/>
              <a:chOff x="2514176" y="1608160"/>
              <a:chExt cx="3253905" cy="325390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514176" y="1608160"/>
                <a:ext cx="3253905" cy="32539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304800" dist="1270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514176" y="1608160"/>
                <a:ext cx="3253905" cy="3253905"/>
              </a:xfrm>
              <a:prstGeom prst="ellipse">
                <a:avLst/>
              </a:prstGeom>
              <a:gradFill>
                <a:gsLst>
                  <a:gs pos="0">
                    <a:srgbClr val="DDDBDC"/>
                  </a:gs>
                  <a:gs pos="100000">
                    <a:srgbClr val="E9E7E8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椭圆 104"/>
            <p:cNvSpPr/>
            <p:nvPr/>
          </p:nvSpPr>
          <p:spPr>
            <a:xfrm>
              <a:off x="6706012" y="1214720"/>
              <a:ext cx="566861" cy="566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86376" y="1313484"/>
              <a:ext cx="535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698688" y="4773406"/>
            <a:ext cx="764390" cy="763905"/>
            <a:chOff x="6607248" y="1115956"/>
            <a:chExt cx="764390" cy="764390"/>
          </a:xfrm>
        </p:grpSpPr>
        <p:grpSp>
          <p:nvGrpSpPr>
            <p:cNvPr id="117" name="组合 116"/>
            <p:cNvGrpSpPr/>
            <p:nvPr/>
          </p:nvGrpSpPr>
          <p:grpSpPr>
            <a:xfrm>
              <a:off x="6607248" y="1115956"/>
              <a:ext cx="764390" cy="764390"/>
              <a:chOff x="2514176" y="1608160"/>
              <a:chExt cx="3253905" cy="3253905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2514176" y="1608160"/>
                <a:ext cx="3253905" cy="32539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304800" dist="1270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2514176" y="1608160"/>
                <a:ext cx="3253905" cy="3253905"/>
              </a:xfrm>
              <a:prstGeom prst="ellipse">
                <a:avLst/>
              </a:prstGeom>
              <a:gradFill>
                <a:gsLst>
                  <a:gs pos="0">
                    <a:srgbClr val="DDDBDC"/>
                  </a:gs>
                  <a:gs pos="100000">
                    <a:srgbClr val="E9E7E8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8" name="椭圆 117"/>
            <p:cNvSpPr/>
            <p:nvPr/>
          </p:nvSpPr>
          <p:spPr>
            <a:xfrm>
              <a:off x="6706012" y="1214720"/>
              <a:ext cx="566861" cy="566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6786376" y="1313484"/>
              <a:ext cx="535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759648" y="3201781"/>
            <a:ext cx="764390" cy="763905"/>
            <a:chOff x="6607248" y="1115956"/>
            <a:chExt cx="764390" cy="76439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6607248" y="1115956"/>
              <a:ext cx="764390" cy="764390"/>
              <a:chOff x="2514176" y="1608160"/>
              <a:chExt cx="3253905" cy="3253905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2514176" y="1608160"/>
                <a:ext cx="3253905" cy="32539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304800" dist="1270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514176" y="1608160"/>
                <a:ext cx="3253905" cy="3253905"/>
              </a:xfrm>
              <a:prstGeom prst="ellipse">
                <a:avLst/>
              </a:prstGeom>
              <a:gradFill>
                <a:gsLst>
                  <a:gs pos="0">
                    <a:srgbClr val="DDDBDC"/>
                  </a:gs>
                  <a:gs pos="100000">
                    <a:srgbClr val="E9E7E8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4" name="椭圆 123"/>
            <p:cNvSpPr/>
            <p:nvPr/>
          </p:nvSpPr>
          <p:spPr>
            <a:xfrm>
              <a:off x="6706012" y="1214720"/>
              <a:ext cx="566861" cy="5668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6786376" y="1313484"/>
              <a:ext cx="535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7"/>
          <p:cNvSpPr txBox="1"/>
          <p:nvPr/>
        </p:nvSpPr>
        <p:spPr>
          <a:xfrm>
            <a:off x="7043420" y="2626360"/>
            <a:ext cx="4748530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当触摸传感器模块被触摸与松开时将会分别输出高低电平（即数字信号1、0)，Arduino接收信号后输出至Max/MSP，以电平信号来触发演奏，即每次触摸可演奏一个音符或预制好的音频文件。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43420" y="207581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演奏功能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17"/>
          <p:cNvSpPr txBox="1"/>
          <p:nvPr/>
        </p:nvSpPr>
        <p:spPr>
          <a:xfrm>
            <a:off x="7043420" y="4798060"/>
            <a:ext cx="474853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压力传感器输出信号为模拟信号，Arduino可将接收到的模拟值转换为0～1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的整数形式，发送至Max/MSP后经过计算转换用来控制音量变化。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43420" y="428053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音量控制功能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338405" y="2075672"/>
            <a:ext cx="405967" cy="405967"/>
            <a:chOff x="1250550" y="4502456"/>
            <a:chExt cx="1349602" cy="1349602"/>
          </a:xfrm>
          <a:solidFill>
            <a:srgbClr val="F0EEEF"/>
          </a:solidFill>
        </p:grpSpPr>
        <p:sp>
          <p:nvSpPr>
            <p:cNvPr id="64" name="椭圆 63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38405" y="4219244"/>
            <a:ext cx="405967" cy="405967"/>
            <a:chOff x="1250550" y="4502456"/>
            <a:chExt cx="1349602" cy="1349602"/>
          </a:xfrm>
          <a:solidFill>
            <a:srgbClr val="00B0F0"/>
          </a:solidFill>
        </p:grpSpPr>
        <p:sp>
          <p:nvSpPr>
            <p:cNvPr id="70" name="椭圆 69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37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73939" y="425797"/>
              <a:ext cx="5175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关键技术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乐器硬件交互界面搭建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2" name="矩形: 圆角 21"/>
          <p:cNvSpPr/>
          <p:nvPr/>
        </p:nvSpPr>
        <p:spPr>
          <a:xfrm>
            <a:off x="473710" y="1843405"/>
            <a:ext cx="5565140" cy="4224020"/>
          </a:xfrm>
          <a:prstGeom prst="roundRect">
            <a:avLst>
              <a:gd name="adj" fmla="val 8712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3429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404110" y="1472565"/>
            <a:ext cx="7383780" cy="5049520"/>
            <a:chOff x="3155091" y="1254209"/>
            <a:chExt cx="5881817" cy="4349580"/>
          </a:xfrm>
        </p:grpSpPr>
        <p:sp>
          <p:nvSpPr>
            <p:cNvPr id="21" name="矩形: 圆角 20"/>
            <p:cNvSpPr/>
            <p:nvPr/>
          </p:nvSpPr>
          <p:spPr>
            <a:xfrm>
              <a:off x="3155092" y="1254211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3155091" y="1254209"/>
              <a:ext cx="5881816" cy="4349578"/>
            </a:xfrm>
            <a:prstGeom prst="roundRect">
              <a:avLst>
                <a:gd name="adj" fmla="val 8712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622290" y="1825625"/>
            <a:ext cx="94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37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73939" y="425797"/>
              <a:ext cx="5175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关键技术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乐器硬件交互界面搭建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5" name="矩形: 圆角 14"/>
          <p:cNvSpPr/>
          <p:nvPr/>
        </p:nvSpPr>
        <p:spPr>
          <a:xfrm>
            <a:off x="3178810" y="2452370"/>
            <a:ext cx="5833745" cy="3688080"/>
          </a:xfrm>
          <a:prstGeom prst="roundRect">
            <a:avLst>
              <a:gd name="adj" fmla="val 7902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37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73939" y="425797"/>
              <a:ext cx="5175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关键技术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乐器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软件控制部分搭建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63955" y="1554480"/>
            <a:ext cx="4128770" cy="4831080"/>
            <a:chOff x="1163780" y="1371600"/>
            <a:chExt cx="4128656" cy="4588625"/>
          </a:xfrm>
        </p:grpSpPr>
        <p:sp>
          <p:nvSpPr>
            <p:cNvPr id="4" name="矩形: 圆角 3"/>
            <p:cNvSpPr/>
            <p:nvPr/>
          </p:nvSpPr>
          <p:spPr>
            <a:xfrm>
              <a:off x="1163781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163780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95465" y="1554480"/>
            <a:ext cx="4128770" cy="4831080"/>
            <a:chOff x="1163780" y="1371600"/>
            <a:chExt cx="4128656" cy="4588625"/>
          </a:xfrm>
        </p:grpSpPr>
        <p:sp>
          <p:nvSpPr>
            <p:cNvPr id="13" name="矩形: 圆角 12"/>
            <p:cNvSpPr/>
            <p:nvPr/>
          </p:nvSpPr>
          <p:spPr>
            <a:xfrm>
              <a:off x="1163781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1163780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: 圆角 14"/>
          <p:cNvSpPr/>
          <p:nvPr/>
        </p:nvSpPr>
        <p:spPr>
          <a:xfrm>
            <a:off x="1404620" y="1892935"/>
            <a:ext cx="3686810" cy="3273425"/>
          </a:xfrm>
          <a:prstGeom prst="roundRect">
            <a:avLst>
              <a:gd name="adj" fmla="val 8205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7100570" y="1892935"/>
            <a:ext cx="3686810" cy="3273425"/>
          </a:xfrm>
          <a:prstGeom prst="roundRect">
            <a:avLst>
              <a:gd name="adj" fmla="val 8903"/>
            </a:avLst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57108" y="5661485"/>
            <a:ext cx="122489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解包数据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0100" y="5662295"/>
            <a:ext cx="235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与Arduino建立通信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37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73939" y="425797"/>
              <a:ext cx="5175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关键技术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乐器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软件控制部分搭建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9645" y="1424940"/>
            <a:ext cx="4705985" cy="4831080"/>
            <a:chOff x="1163780" y="1371600"/>
            <a:chExt cx="4128656" cy="4588625"/>
          </a:xfrm>
        </p:grpSpPr>
        <p:sp>
          <p:nvSpPr>
            <p:cNvPr id="4" name="矩形: 圆角 3"/>
            <p:cNvSpPr/>
            <p:nvPr/>
          </p:nvSpPr>
          <p:spPr>
            <a:xfrm>
              <a:off x="1163781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163780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01155" y="1424940"/>
            <a:ext cx="4705985" cy="4831080"/>
            <a:chOff x="1163780" y="1371600"/>
            <a:chExt cx="4128656" cy="4588625"/>
          </a:xfrm>
        </p:grpSpPr>
        <p:sp>
          <p:nvSpPr>
            <p:cNvPr id="13" name="矩形: 圆角 12"/>
            <p:cNvSpPr/>
            <p:nvPr/>
          </p:nvSpPr>
          <p:spPr>
            <a:xfrm>
              <a:off x="1163781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1163780" y="1371600"/>
              <a:ext cx="4128655" cy="4588625"/>
            </a:xfrm>
            <a:prstGeom prst="roundRect">
              <a:avLst>
                <a:gd name="adj" fmla="val 9810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: 圆角 14"/>
          <p:cNvSpPr/>
          <p:nvPr/>
        </p:nvSpPr>
        <p:spPr>
          <a:xfrm>
            <a:off x="1210310" y="1769428"/>
            <a:ext cx="4201795" cy="3273425"/>
          </a:xfrm>
          <a:prstGeom prst="roundRect">
            <a:avLst>
              <a:gd name="adj" fmla="val 8205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6906260" y="1769428"/>
            <a:ext cx="4201795" cy="3273425"/>
          </a:xfrm>
          <a:prstGeom prst="roundRect">
            <a:avLst>
              <a:gd name="adj" fmla="val 8903"/>
            </a:avLst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22490" y="5497830"/>
            <a:ext cx="388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根据动作数据调整音高并搭配软音源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620" y="5497830"/>
            <a:ext cx="367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分发解包后的数据给不同的控制块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/>
          <p:cNvSpPr/>
          <p:nvPr/>
        </p:nvSpPr>
        <p:spPr>
          <a:xfrm>
            <a:off x="1533734" y="2265554"/>
            <a:ext cx="9141725" cy="1200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270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1533734" y="2265554"/>
            <a:ext cx="9141725" cy="1200329"/>
          </a:xfrm>
          <a:prstGeom prst="roundRect">
            <a:avLst/>
          </a:prstGeom>
          <a:gradFill flip="none" rotWithShape="1">
            <a:gsLst>
              <a:gs pos="100000">
                <a:srgbClr val="E9E7E8"/>
              </a:gs>
              <a:gs pos="59000">
                <a:srgbClr val="F0EEEF"/>
              </a:gs>
            </a:gsLst>
            <a:lin ang="135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47446" y="2265995"/>
            <a:ext cx="3914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838991"/>
                </a:solidFill>
                <a:latin typeface="Arial Black" panose="020B0A04020102020204" pitchFamily="34" charset="0"/>
              </a:rPr>
              <a:t>谢谢观看</a:t>
            </a:r>
            <a:endParaRPr lang="zh-CN" altLang="en-US" sz="7200" b="1" dirty="0">
              <a:solidFill>
                <a:srgbClr val="83899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97056" y="3741973"/>
            <a:ext cx="344777" cy="344777"/>
            <a:chOff x="1250550" y="4502456"/>
            <a:chExt cx="1349602" cy="1349602"/>
          </a:xfrm>
          <a:solidFill>
            <a:srgbClr val="00B0F0"/>
          </a:solidFill>
        </p:grpSpPr>
        <p:sp>
          <p:nvSpPr>
            <p:cNvPr id="17" name="椭圆 1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69013" y="3741973"/>
            <a:ext cx="344777" cy="344777"/>
            <a:chOff x="1250550" y="4502456"/>
            <a:chExt cx="1349602" cy="1349602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40969" y="3741973"/>
            <a:ext cx="344777" cy="344777"/>
            <a:chOff x="1250550" y="4502456"/>
            <a:chExt cx="1349602" cy="1349602"/>
          </a:xfrm>
          <a:solidFill>
            <a:srgbClr val="FFC000"/>
          </a:solidFill>
        </p:grpSpPr>
        <p:sp>
          <p:nvSpPr>
            <p:cNvPr id="31" name="椭圆 3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12927" y="3741973"/>
            <a:ext cx="344777" cy="344777"/>
            <a:chOff x="1250550" y="4502456"/>
            <a:chExt cx="1349602" cy="1349602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9565" y="5347335"/>
            <a:ext cx="3885565" cy="784225"/>
            <a:chOff x="3173549" y="5216105"/>
            <a:chExt cx="5498425" cy="784016"/>
          </a:xfrm>
        </p:grpSpPr>
        <p:sp>
          <p:nvSpPr>
            <p:cNvPr id="3" name="矩形: 圆角 49"/>
            <p:cNvSpPr/>
            <p:nvPr/>
          </p:nvSpPr>
          <p:spPr>
            <a:xfrm>
              <a:off x="3213448" y="5216106"/>
              <a:ext cx="5458526" cy="7840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矩形: 圆角 50"/>
            <p:cNvSpPr/>
            <p:nvPr/>
          </p:nvSpPr>
          <p:spPr>
            <a:xfrm>
              <a:off x="3173549" y="5216105"/>
              <a:ext cx="5458526" cy="784015"/>
            </a:xfrm>
            <a:prstGeom prst="roundRect">
              <a:avLst/>
            </a:prstGeom>
            <a:gradFill flip="none" rotWithShape="1">
              <a:gsLst>
                <a:gs pos="100000">
                  <a:srgbClr val="E9E7E8"/>
                </a:gs>
                <a:gs pos="59000">
                  <a:srgbClr val="F0EEEF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 bwMode="auto">
            <a:xfrm>
              <a:off x="3954417" y="5409093"/>
              <a:ext cx="3976227" cy="39867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汇报人：何润熹</a:t>
              </a:r>
              <a:endParaRPr lang="zh-CN" altLang="en-US" sz="20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155092" y="1254211"/>
            <a:ext cx="5881816" cy="4349578"/>
          </a:xfrm>
          <a:prstGeom prst="roundRect">
            <a:avLst>
              <a:gd name="adj" fmla="val 871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270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55092" y="1254211"/>
            <a:ext cx="5881816" cy="4349578"/>
          </a:xfrm>
          <a:prstGeom prst="roundRect">
            <a:avLst>
              <a:gd name="adj" fmla="val 8712"/>
            </a:avLst>
          </a:prstGeom>
          <a:solidFill>
            <a:srgbClr val="F0EEEF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50970" y="2967990"/>
            <a:ext cx="4645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体系结构设计</a:t>
            </a:r>
            <a:endParaRPr lang="zh-CN" altLang="en-US" sz="54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47412" y="1366221"/>
            <a:ext cx="1431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54378" y="5227579"/>
            <a:ext cx="1283245" cy="214706"/>
            <a:chOff x="4475151" y="2329911"/>
            <a:chExt cx="3281598" cy="549060"/>
          </a:xfrm>
        </p:grpSpPr>
        <p:grpSp>
          <p:nvGrpSpPr>
            <p:cNvPr id="23" name="组合 22"/>
            <p:cNvGrpSpPr/>
            <p:nvPr/>
          </p:nvGrpSpPr>
          <p:grpSpPr>
            <a:xfrm>
              <a:off x="4475151" y="2329911"/>
              <a:ext cx="549060" cy="549060"/>
              <a:chOff x="1250550" y="4502456"/>
              <a:chExt cx="1349602" cy="1349602"/>
            </a:xfrm>
            <a:solidFill>
              <a:srgbClr val="00B0F0"/>
            </a:solidFill>
          </p:grpSpPr>
          <p:sp>
            <p:nvSpPr>
              <p:cNvPr id="34" name="椭圆 33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98500" dist="5842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385997" y="2329911"/>
              <a:ext cx="549060" cy="549060"/>
              <a:chOff x="1250550" y="4502456"/>
              <a:chExt cx="1349602" cy="1349602"/>
            </a:xfrm>
            <a:solidFill>
              <a:srgbClr val="92D050"/>
            </a:solidFill>
          </p:grpSpPr>
          <p:sp>
            <p:nvSpPr>
              <p:cNvPr id="32" name="椭圆 31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98500" dist="5842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296842" y="2329911"/>
              <a:ext cx="549060" cy="549060"/>
              <a:chOff x="1250550" y="4502456"/>
              <a:chExt cx="1349602" cy="1349602"/>
            </a:xfrm>
            <a:solidFill>
              <a:srgbClr val="FFC000"/>
            </a:solidFill>
          </p:grpSpPr>
          <p:sp>
            <p:nvSpPr>
              <p:cNvPr id="30" name="椭圆 29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98500" dist="5842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207689" y="2329911"/>
              <a:ext cx="549060" cy="549060"/>
              <a:chOff x="1250550" y="4502456"/>
              <a:chExt cx="1349602" cy="1349602"/>
            </a:xfrm>
            <a:solidFill>
              <a:srgbClr val="FF0000"/>
            </a:solidFill>
          </p:grpSpPr>
          <p:sp>
            <p:nvSpPr>
              <p:cNvPr id="27" name="椭圆 26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98500" dist="5842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50550" y="4502456"/>
                <a:ext cx="1349602" cy="134960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3605" y="4612005"/>
            <a:ext cx="10434320" cy="848995"/>
            <a:chOff x="1423" y="7378"/>
            <a:chExt cx="16432" cy="1337"/>
          </a:xfrm>
        </p:grpSpPr>
        <p:sp>
          <p:nvSpPr>
            <p:cNvPr id="94" name="同侧圆角矩形 93"/>
            <p:cNvSpPr/>
            <p:nvPr/>
          </p:nvSpPr>
          <p:spPr>
            <a:xfrm rot="5400000">
              <a:off x="2088" y="6716"/>
              <a:ext cx="1334" cy="2664"/>
            </a:xfrm>
            <a:prstGeom prst="round2SameRect">
              <a:avLst>
                <a:gd name="adj1" fmla="val 14390"/>
                <a:gd name="adj2" fmla="val 21614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5" name="矩形: 圆角 88"/>
            <p:cNvSpPr/>
            <p:nvPr/>
          </p:nvSpPr>
          <p:spPr>
            <a:xfrm rot="16200000">
              <a:off x="10448" y="1305"/>
              <a:ext cx="1334" cy="13480"/>
            </a:xfrm>
            <a:prstGeom prst="round2SameRect">
              <a:avLst>
                <a:gd name="adj1" fmla="val 12460"/>
                <a:gd name="adj2" fmla="val 33226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8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21" y="7393"/>
              <a:ext cx="2396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/>
                <a:t>服务层</a:t>
              </a:r>
              <a:endParaRPr lang="zh-CN" altLang="en-US" sz="2800"/>
            </a:p>
          </p:txBody>
        </p:sp>
        <p:sp>
          <p:nvSpPr>
            <p:cNvPr id="50" name="矩形: 圆角 14"/>
            <p:cNvSpPr/>
            <p:nvPr/>
          </p:nvSpPr>
          <p:spPr>
            <a:xfrm>
              <a:off x="5400" y="7524"/>
              <a:ext cx="2442" cy="916"/>
            </a:xfrm>
            <a:prstGeom prst="roundRect">
              <a:avLst>
                <a:gd name="adj" fmla="val 43168"/>
              </a:avLst>
            </a:prstGeom>
            <a:solidFill>
              <a:srgbClr val="00B0F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Max/MSP</a:t>
              </a:r>
              <a:endParaRPr lang="en-US" altLang="zh-CN"/>
            </a:p>
          </p:txBody>
        </p:sp>
        <p:sp>
          <p:nvSpPr>
            <p:cNvPr id="54" name="矩形: 圆角 14"/>
            <p:cNvSpPr/>
            <p:nvPr/>
          </p:nvSpPr>
          <p:spPr>
            <a:xfrm>
              <a:off x="8729" y="7524"/>
              <a:ext cx="1826" cy="916"/>
            </a:xfrm>
            <a:prstGeom prst="roundRect">
              <a:avLst>
                <a:gd name="adj" fmla="val 43168"/>
              </a:avLst>
            </a:prstGeom>
            <a:solidFill>
              <a:srgbClr val="00B0F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处理器</a:t>
              </a:r>
              <a:endParaRPr lang="zh-CN" altLang="en-US"/>
            </a:p>
          </p:txBody>
        </p:sp>
        <p:sp>
          <p:nvSpPr>
            <p:cNvPr id="55" name="矩形: 圆角 14"/>
            <p:cNvSpPr/>
            <p:nvPr/>
          </p:nvSpPr>
          <p:spPr>
            <a:xfrm>
              <a:off x="14155" y="7524"/>
              <a:ext cx="2662" cy="916"/>
            </a:xfrm>
            <a:prstGeom prst="roundRect">
              <a:avLst>
                <a:gd name="adj" fmla="val 43168"/>
              </a:avLst>
            </a:prstGeom>
            <a:solidFill>
              <a:srgbClr val="00B0F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反馈生成器</a:t>
              </a:r>
              <a:endParaRPr lang="zh-CN" altLang="en-US"/>
            </a:p>
          </p:txBody>
        </p:sp>
        <p:sp>
          <p:nvSpPr>
            <p:cNvPr id="56" name="矩形: 圆角 14"/>
            <p:cNvSpPr/>
            <p:nvPr/>
          </p:nvSpPr>
          <p:spPr>
            <a:xfrm>
              <a:off x="11442" y="7524"/>
              <a:ext cx="1826" cy="916"/>
            </a:xfrm>
            <a:prstGeom prst="roundRect">
              <a:avLst>
                <a:gd name="adj" fmla="val 43168"/>
              </a:avLst>
            </a:prstGeom>
            <a:solidFill>
              <a:srgbClr val="00B0F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合成器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605" y="5782310"/>
            <a:ext cx="10434320" cy="857250"/>
            <a:chOff x="1423" y="9107"/>
            <a:chExt cx="16432" cy="1350"/>
          </a:xfrm>
        </p:grpSpPr>
        <p:sp>
          <p:nvSpPr>
            <p:cNvPr id="96" name="同侧圆角矩形 95"/>
            <p:cNvSpPr/>
            <p:nvPr/>
          </p:nvSpPr>
          <p:spPr>
            <a:xfrm rot="5400000">
              <a:off x="2088" y="8456"/>
              <a:ext cx="1334" cy="2664"/>
            </a:xfrm>
            <a:prstGeom prst="round2SameRect">
              <a:avLst>
                <a:gd name="adj1" fmla="val 14390"/>
                <a:gd name="adj2" fmla="val 24088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7" name="矩形: 圆角 88"/>
            <p:cNvSpPr/>
            <p:nvPr/>
          </p:nvSpPr>
          <p:spPr>
            <a:xfrm rot="16200000">
              <a:off x="10440" y="3042"/>
              <a:ext cx="1351" cy="13480"/>
            </a:xfrm>
            <a:prstGeom prst="round2SameRect">
              <a:avLst>
                <a:gd name="adj1" fmla="val 12460"/>
                <a:gd name="adj2" fmla="val 33226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8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21" y="9150"/>
              <a:ext cx="2396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/>
                <a:t>数据层</a:t>
              </a:r>
              <a:endParaRPr lang="zh-CN" altLang="en-US" sz="2800"/>
            </a:p>
          </p:txBody>
        </p:sp>
        <p:sp>
          <p:nvSpPr>
            <p:cNvPr id="51" name="矩形: 圆角 14"/>
            <p:cNvSpPr/>
            <p:nvPr/>
          </p:nvSpPr>
          <p:spPr>
            <a:xfrm>
              <a:off x="5030" y="9288"/>
              <a:ext cx="3608" cy="916"/>
            </a:xfrm>
            <a:prstGeom prst="roundRect">
              <a:avLst>
                <a:gd name="adj" fmla="val 43168"/>
              </a:avLst>
            </a:prstGeom>
            <a:solidFill>
              <a:srgbClr val="FFC00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音乐规则库</a:t>
              </a:r>
              <a:endParaRPr lang="zh-CN" altLang="en-US"/>
            </a:p>
          </p:txBody>
        </p:sp>
        <p:sp>
          <p:nvSpPr>
            <p:cNvPr id="59" name="矩形: 圆角 14"/>
            <p:cNvSpPr/>
            <p:nvPr/>
          </p:nvSpPr>
          <p:spPr>
            <a:xfrm>
              <a:off x="9310" y="9288"/>
              <a:ext cx="3608" cy="916"/>
            </a:xfrm>
            <a:prstGeom prst="roundRect">
              <a:avLst>
                <a:gd name="adj" fmla="val 43168"/>
              </a:avLst>
            </a:prstGeom>
            <a:solidFill>
              <a:srgbClr val="FFC00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音源库</a:t>
              </a:r>
              <a:endParaRPr lang="zh-CN" altLang="en-US"/>
            </a:p>
          </p:txBody>
        </p:sp>
        <p:sp>
          <p:nvSpPr>
            <p:cNvPr id="60" name="矩形: 圆角 14"/>
            <p:cNvSpPr/>
            <p:nvPr/>
          </p:nvSpPr>
          <p:spPr>
            <a:xfrm>
              <a:off x="13786" y="9259"/>
              <a:ext cx="3608" cy="916"/>
            </a:xfrm>
            <a:prstGeom prst="roundRect">
              <a:avLst>
                <a:gd name="adj" fmla="val 43168"/>
              </a:avLst>
            </a:prstGeom>
            <a:solidFill>
              <a:srgbClr val="FFC00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事实库</a:t>
              </a: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3605" y="1240155"/>
            <a:ext cx="10434320" cy="1997710"/>
            <a:chOff x="1423" y="1791"/>
            <a:chExt cx="16432" cy="3146"/>
          </a:xfrm>
        </p:grpSpPr>
        <p:sp>
          <p:nvSpPr>
            <p:cNvPr id="93" name="矩形: 圆角 88"/>
            <p:cNvSpPr/>
            <p:nvPr/>
          </p:nvSpPr>
          <p:spPr>
            <a:xfrm rot="16200000">
              <a:off x="9555" y="-3365"/>
              <a:ext cx="3121" cy="13480"/>
            </a:xfrm>
            <a:prstGeom prst="round2SameRect">
              <a:avLst>
                <a:gd name="adj1" fmla="val 8474"/>
                <a:gd name="adj2" fmla="val 18522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8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2" name="同侧圆角矩形 91"/>
            <p:cNvSpPr/>
            <p:nvPr/>
          </p:nvSpPr>
          <p:spPr>
            <a:xfrm rot="5400000">
              <a:off x="1182" y="2032"/>
              <a:ext cx="3146" cy="2664"/>
            </a:xfrm>
            <a:prstGeom prst="round2SameRect">
              <a:avLst>
                <a:gd name="adj1" fmla="val 11974"/>
                <a:gd name="adj2" fmla="val 19707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21" y="2613"/>
              <a:ext cx="2396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/>
                <a:t>感控层</a:t>
              </a:r>
              <a:endParaRPr lang="zh-CN" altLang="en-US" sz="2800"/>
            </a:p>
          </p:txBody>
        </p:sp>
        <p:sp>
          <p:nvSpPr>
            <p:cNvPr id="52" name="矩形: 圆角 14"/>
            <p:cNvSpPr/>
            <p:nvPr/>
          </p:nvSpPr>
          <p:spPr>
            <a:xfrm>
              <a:off x="12045" y="1970"/>
              <a:ext cx="3608" cy="916"/>
            </a:xfrm>
            <a:prstGeom prst="roundRect">
              <a:avLst>
                <a:gd name="adj" fmla="val 43168"/>
              </a:avLst>
            </a:prstGeom>
            <a:solidFill>
              <a:srgbClr val="92D05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执行器</a:t>
              </a:r>
              <a:endParaRPr lang="zh-CN" altLang="en-US"/>
            </a:p>
          </p:txBody>
        </p:sp>
        <p:sp>
          <p:nvSpPr>
            <p:cNvPr id="53" name="矩形: 圆角 14"/>
            <p:cNvSpPr/>
            <p:nvPr/>
          </p:nvSpPr>
          <p:spPr>
            <a:xfrm>
              <a:off x="6573" y="1970"/>
              <a:ext cx="3608" cy="916"/>
            </a:xfrm>
            <a:prstGeom prst="roundRect">
              <a:avLst>
                <a:gd name="adj" fmla="val 43168"/>
              </a:avLst>
            </a:prstGeom>
            <a:solidFill>
              <a:srgbClr val="92D05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触摸、压力传感器</a:t>
              </a:r>
              <a:endParaRPr lang="zh-CN" altLang="en-US"/>
            </a:p>
          </p:txBody>
        </p:sp>
        <p:sp>
          <p:nvSpPr>
            <p:cNvPr id="62" name="矩形: 圆角 14"/>
            <p:cNvSpPr/>
            <p:nvPr/>
          </p:nvSpPr>
          <p:spPr>
            <a:xfrm>
              <a:off x="9310" y="3647"/>
              <a:ext cx="3608" cy="916"/>
            </a:xfrm>
            <a:prstGeom prst="roundRect">
              <a:avLst>
                <a:gd name="adj" fmla="val 43168"/>
              </a:avLst>
            </a:prstGeom>
            <a:solidFill>
              <a:srgbClr val="92D05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Arduino</a:t>
              </a:r>
              <a:endParaRPr lang="en-US" altLang="zh-CN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3605" y="3559175"/>
            <a:ext cx="10434320" cy="731520"/>
            <a:chOff x="1423" y="5492"/>
            <a:chExt cx="16432" cy="1152"/>
          </a:xfrm>
        </p:grpSpPr>
        <p:sp>
          <p:nvSpPr>
            <p:cNvPr id="91" name="同侧圆角矩形 90"/>
            <p:cNvSpPr/>
            <p:nvPr/>
          </p:nvSpPr>
          <p:spPr>
            <a:xfrm rot="5400000">
              <a:off x="2221" y="4767"/>
              <a:ext cx="1069" cy="2664"/>
            </a:xfrm>
            <a:prstGeom prst="round2SameRect">
              <a:avLst>
                <a:gd name="adj1" fmla="val 14390"/>
                <a:gd name="adj2" fmla="val 26910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72" name="矩形: 圆角 88"/>
            <p:cNvSpPr/>
            <p:nvPr/>
          </p:nvSpPr>
          <p:spPr>
            <a:xfrm rot="16200000">
              <a:off x="10571" y="-640"/>
              <a:ext cx="1088" cy="13480"/>
            </a:xfrm>
            <a:prstGeom prst="round2SameRect">
              <a:avLst>
                <a:gd name="adj1" fmla="val 12460"/>
                <a:gd name="adj2" fmla="val 33226"/>
              </a:avLst>
            </a:prstGeom>
            <a:gradFill flip="none" rotWithShape="1">
              <a:gsLst>
                <a:gs pos="9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8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1" y="5492"/>
              <a:ext cx="2396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/>
                <a:t>通信层</a:t>
              </a:r>
              <a:endParaRPr lang="zh-CN" altLang="en-US" sz="2800"/>
            </a:p>
          </p:txBody>
        </p:sp>
        <p:sp>
          <p:nvSpPr>
            <p:cNvPr id="71" name="矩形: 圆角 14"/>
            <p:cNvSpPr/>
            <p:nvPr/>
          </p:nvSpPr>
          <p:spPr>
            <a:xfrm>
              <a:off x="9966" y="5798"/>
              <a:ext cx="2296" cy="6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>
                  <a:solidFill>
                    <a:schemeClr val="tx1"/>
                  </a:solidFill>
                  <a:sym typeface="+mn-ea"/>
                </a:rPr>
                <a:t>串口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37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173659" y="432147"/>
              <a:ext cx="42525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系统架构图</a:t>
              </a:r>
              <a:endParaRPr lang="zh-CN" altLang="en-US" sz="2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: 圆角 88"/>
          <p:cNvSpPr/>
          <p:nvPr/>
        </p:nvSpPr>
        <p:spPr>
          <a:xfrm rot="16200000">
            <a:off x="4582795" y="864235"/>
            <a:ext cx="4820920" cy="5869940"/>
          </a:xfrm>
          <a:prstGeom prst="roundRect">
            <a:avLst>
              <a:gd name="adj" fmla="val 7071"/>
            </a:avLst>
          </a:prstGeom>
          <a:solidFill>
            <a:srgbClr val="F0EEE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7580" y="1536065"/>
            <a:ext cx="454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物理接口</a:t>
            </a:r>
            <a:r>
              <a:rPr lang="en-US" altLang="zh-CN"/>
              <a:t>            </a:t>
            </a:r>
            <a:r>
              <a:rPr lang="zh-CN" altLang="en-US"/>
              <a:t>映射</a:t>
            </a:r>
            <a:r>
              <a:rPr lang="en-US" altLang="zh-CN"/>
              <a:t>         </a:t>
            </a:r>
            <a:r>
              <a:rPr lang="zh-CN" altLang="en-US"/>
              <a:t>声音合成系统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983865" y="2737485"/>
            <a:ext cx="16440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065145" y="3176905"/>
            <a:ext cx="156273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044825" y="4618990"/>
            <a:ext cx="16313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922905" y="5071110"/>
            <a:ext cx="175323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308465" y="3059430"/>
            <a:ext cx="23114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239510" y="2684145"/>
            <a:ext cx="1352550" cy="7969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234430" y="3655060"/>
            <a:ext cx="1357630" cy="83185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239510" y="3082290"/>
            <a:ext cx="13525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239510" y="4831080"/>
            <a:ext cx="133032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6242050" y="4422140"/>
            <a:ext cx="1325880" cy="11506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250305" y="5107940"/>
            <a:ext cx="1332865" cy="3524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215380" y="3885565"/>
            <a:ext cx="1367790" cy="3333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249670" y="2672080"/>
            <a:ext cx="1325880" cy="9753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14"/>
          <p:cNvSpPr/>
          <p:nvPr/>
        </p:nvSpPr>
        <p:spPr>
          <a:xfrm>
            <a:off x="7570470" y="2122170"/>
            <a:ext cx="1737360" cy="1847215"/>
          </a:xfrm>
          <a:prstGeom prst="roundRect">
            <a:avLst>
              <a:gd name="adj" fmla="val 8077"/>
            </a:avLst>
          </a:prstGeom>
          <a:solidFill>
            <a:srgbClr val="FFC000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合成器</a:t>
            </a:r>
            <a:endParaRPr lang="zh-CN" altLang="en-US"/>
          </a:p>
        </p:txBody>
      </p:sp>
      <p:sp>
        <p:nvSpPr>
          <p:cNvPr id="53" name="矩形: 圆角 14"/>
          <p:cNvSpPr/>
          <p:nvPr/>
        </p:nvSpPr>
        <p:spPr>
          <a:xfrm>
            <a:off x="4767580" y="2122170"/>
            <a:ext cx="1471930" cy="1847215"/>
          </a:xfrm>
          <a:prstGeom prst="roundRect">
            <a:avLst>
              <a:gd name="adj" fmla="val 10138"/>
            </a:avLst>
          </a:prstGeom>
          <a:solidFill>
            <a:srgbClr val="92D050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触摸传感器压力传感器</a:t>
            </a:r>
            <a:endParaRPr lang="zh-CN" altLang="en-US"/>
          </a:p>
        </p:txBody>
      </p:sp>
      <p:sp>
        <p:nvSpPr>
          <p:cNvPr id="5" name="矩形: 圆角 14"/>
          <p:cNvSpPr/>
          <p:nvPr/>
        </p:nvSpPr>
        <p:spPr>
          <a:xfrm>
            <a:off x="4767580" y="4098290"/>
            <a:ext cx="1471930" cy="1873885"/>
          </a:xfrm>
          <a:prstGeom prst="roundRect">
            <a:avLst>
              <a:gd name="adj" fmla="val 9102"/>
            </a:avLst>
          </a:prstGeom>
          <a:solidFill>
            <a:srgbClr val="92D050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执行器</a:t>
            </a:r>
            <a:endParaRPr lang="zh-CN" altLang="en-US"/>
          </a:p>
        </p:txBody>
      </p:sp>
      <p:sp>
        <p:nvSpPr>
          <p:cNvPr id="6" name="矩形: 圆角 14"/>
          <p:cNvSpPr/>
          <p:nvPr/>
        </p:nvSpPr>
        <p:spPr>
          <a:xfrm>
            <a:off x="7569835" y="4098925"/>
            <a:ext cx="1737995" cy="1873250"/>
          </a:xfrm>
          <a:prstGeom prst="roundRect">
            <a:avLst>
              <a:gd name="adj" fmla="val 8293"/>
            </a:avLst>
          </a:prstGeom>
          <a:solidFill>
            <a:srgbClr val="FFC000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反馈生成器</a:t>
            </a:r>
            <a:endParaRPr lang="zh-CN" altLang="en-US"/>
          </a:p>
        </p:txBody>
      </p:sp>
      <p:sp>
        <p:nvSpPr>
          <p:cNvPr id="22" name="矩形: 圆角 88"/>
          <p:cNvSpPr/>
          <p:nvPr/>
        </p:nvSpPr>
        <p:spPr>
          <a:xfrm rot="16200000">
            <a:off x="-317500" y="2710180"/>
            <a:ext cx="4068445" cy="2477770"/>
          </a:xfrm>
          <a:prstGeom prst="ellipse">
            <a:avLst/>
          </a:prstGeom>
          <a:solidFill>
            <a:srgbClr val="F0EEE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  <a:lum bright="-6000" contrast="24000"/>
          </a:blip>
          <a:stretch>
            <a:fillRect/>
          </a:stretch>
        </p:blipFill>
        <p:spPr>
          <a:xfrm>
            <a:off x="1022985" y="2951480"/>
            <a:ext cx="1416050" cy="162941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8334375" y="3743960"/>
            <a:ext cx="635" cy="65468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672195" y="3743325"/>
            <a:ext cx="635" cy="65468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22" idx="2"/>
          </p:cNvCxnSpPr>
          <p:nvPr/>
        </p:nvCxnSpPr>
        <p:spPr>
          <a:xfrm rot="10800000" flipV="1">
            <a:off x="1716405" y="3060065"/>
            <a:ext cx="8521065" cy="2923540"/>
          </a:xfrm>
          <a:prstGeom prst="bentConnector4">
            <a:avLst>
              <a:gd name="adj1" fmla="val -5916"/>
              <a:gd name="adj2" fmla="val 12232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59670" y="255333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音乐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274445" y="466979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演奏者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215005" y="2369185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动作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64205" y="4161790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反馈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8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73659" y="432147"/>
              <a:ext cx="42525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关系图</a:t>
              </a:r>
              <a:endParaRPr lang="zh-CN" altLang="en-US" sz="2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6" name="矩形: 圆角 36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73659" y="432147"/>
              <a:ext cx="42525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系统流程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2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 descr="未命名表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5860" y="930275"/>
            <a:ext cx="3870960" cy="591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155092" y="1254211"/>
            <a:ext cx="5881816" cy="4349578"/>
          </a:xfrm>
          <a:prstGeom prst="roundRect">
            <a:avLst>
              <a:gd name="adj" fmla="val 871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27000" dir="135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55092" y="1254211"/>
            <a:ext cx="5881816" cy="4349578"/>
          </a:xfrm>
          <a:prstGeom prst="roundRect">
            <a:avLst>
              <a:gd name="adj" fmla="val 8712"/>
            </a:avLst>
          </a:prstGeom>
          <a:solidFill>
            <a:srgbClr val="F0EEEF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664075" y="2967990"/>
            <a:ext cx="3219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54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47412" y="1366221"/>
            <a:ext cx="1431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454378" y="5227579"/>
            <a:ext cx="214706" cy="214706"/>
            <a:chOff x="1250550" y="4502456"/>
            <a:chExt cx="1349602" cy="1349602"/>
          </a:xfrm>
          <a:solidFill>
            <a:srgbClr val="00B0F0"/>
          </a:solidFill>
        </p:grpSpPr>
        <p:sp>
          <p:nvSpPr>
            <p:cNvPr id="34" name="椭圆 33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10558" y="5227579"/>
            <a:ext cx="214706" cy="214706"/>
            <a:chOff x="1250550" y="4502456"/>
            <a:chExt cx="1349602" cy="1349602"/>
          </a:xfrm>
          <a:solidFill>
            <a:srgbClr val="92D050"/>
          </a:solidFill>
        </p:grpSpPr>
        <p:sp>
          <p:nvSpPr>
            <p:cNvPr id="32" name="椭圆 31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66737" y="5227579"/>
            <a:ext cx="214706" cy="214706"/>
            <a:chOff x="1250550" y="4502456"/>
            <a:chExt cx="1349602" cy="1349602"/>
          </a:xfrm>
          <a:solidFill>
            <a:srgbClr val="FFC000"/>
          </a:solidFill>
        </p:grpSpPr>
        <p:sp>
          <p:nvSpPr>
            <p:cNvPr id="30" name="椭圆 29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22917" y="5227579"/>
            <a:ext cx="214706" cy="214706"/>
            <a:chOff x="1250550" y="4502456"/>
            <a:chExt cx="1349602" cy="1349602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404620" y="381635"/>
            <a:ext cx="9383395" cy="5492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04620" y="2409825"/>
            <a:ext cx="4012565" cy="2855595"/>
            <a:chOff x="884879" y="1953491"/>
            <a:chExt cx="3105231" cy="3678382"/>
          </a:xfrm>
        </p:grpSpPr>
        <p:sp>
          <p:nvSpPr>
            <p:cNvPr id="5" name="矩形: 圆角 4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96100" y="2409825"/>
            <a:ext cx="3891280" cy="2856230"/>
            <a:chOff x="884879" y="1953491"/>
            <a:chExt cx="3105231" cy="3678382"/>
          </a:xfrm>
        </p:grpSpPr>
        <p:sp>
          <p:nvSpPr>
            <p:cNvPr id="9" name="矩形: 圆角 8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053590" y="3545840"/>
            <a:ext cx="2714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乐器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概念设计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02525" y="3545840"/>
            <a:ext cx="2678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交互方案设计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173095" y="2080895"/>
            <a:ext cx="475615" cy="475615"/>
            <a:chOff x="1250550" y="4502456"/>
            <a:chExt cx="1349602" cy="1349602"/>
          </a:xfrm>
          <a:solidFill>
            <a:srgbClr val="00B0F0"/>
          </a:solidFill>
        </p:grpSpPr>
        <p:sp>
          <p:nvSpPr>
            <p:cNvPr id="34" name="椭圆 33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603615" y="2080260"/>
            <a:ext cx="475615" cy="475615"/>
            <a:chOff x="1250550" y="4502456"/>
            <a:chExt cx="1349602" cy="1349602"/>
          </a:xfrm>
          <a:solidFill>
            <a:srgbClr val="92D050"/>
          </a:solidFill>
        </p:grpSpPr>
        <p:sp>
          <p:nvSpPr>
            <p:cNvPr id="32" name="椭圆 31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417185" y="426085"/>
            <a:ext cx="148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2400" b="1" dirty="0">
              <a:solidFill>
                <a:srgbClr val="83899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0">
            <a:off x="6653530" y="2143125"/>
            <a:ext cx="4525645" cy="3872865"/>
            <a:chOff x="884879" y="1953491"/>
            <a:chExt cx="3105231" cy="3678382"/>
          </a:xfrm>
        </p:grpSpPr>
        <p:sp>
          <p:nvSpPr>
            <p:cNvPr id="33" name="矩形: 圆角 4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5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1046480" y="2143125"/>
            <a:ext cx="4525645" cy="3872865"/>
            <a:chOff x="884879" y="1953491"/>
            <a:chExt cx="3105231" cy="3678382"/>
          </a:xfrm>
        </p:grpSpPr>
        <p:sp>
          <p:nvSpPr>
            <p:cNvPr id="48" name="矩形: 圆角 4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5"/>
            <p:cNvSpPr/>
            <p:nvPr/>
          </p:nvSpPr>
          <p:spPr>
            <a:xfrm>
              <a:off x="884879" y="1953491"/>
              <a:ext cx="3105231" cy="3678382"/>
            </a:xfrm>
            <a:prstGeom prst="roundRect">
              <a:avLst>
                <a:gd name="adj" fmla="val 11313"/>
              </a:avLst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17"/>
          <p:cNvSpPr txBox="1"/>
          <p:nvPr/>
        </p:nvSpPr>
        <p:spPr>
          <a:xfrm>
            <a:off x="1507490" y="3599180"/>
            <a:ext cx="3620135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明确主题与风格，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如想要表达的思想、整体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的感受等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设定演奏的形式，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如适合演奏的人数、演奏动作等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乐器设计的关注侧重点，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如关注体验、关注结果等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65120" y="2917190"/>
            <a:ext cx="889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要素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>
            <a:off x="2913380" y="1806575"/>
            <a:ext cx="793115" cy="765810"/>
            <a:chOff x="2057400" y="2140527"/>
            <a:chExt cx="727364" cy="727364"/>
          </a:xfrm>
        </p:grpSpPr>
        <p:sp>
          <p:nvSpPr>
            <p:cNvPr id="12" name="矩形: 圆角 11"/>
            <p:cNvSpPr/>
            <p:nvPr/>
          </p:nvSpPr>
          <p:spPr>
            <a:xfrm>
              <a:off x="2057400" y="2140527"/>
              <a:ext cx="727364" cy="727364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304800" dist="1397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2057400" y="2140527"/>
              <a:ext cx="727364" cy="727364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446135" y="2917190"/>
            <a:ext cx="88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8493125" y="1806575"/>
            <a:ext cx="793115" cy="765810"/>
            <a:chOff x="2057400" y="2140527"/>
            <a:chExt cx="727364" cy="727364"/>
          </a:xfrm>
        </p:grpSpPr>
        <p:sp>
          <p:nvSpPr>
            <p:cNvPr id="5" name="矩形: 圆角 4"/>
            <p:cNvSpPr/>
            <p:nvPr/>
          </p:nvSpPr>
          <p:spPr>
            <a:xfrm>
              <a:off x="2057400" y="2140527"/>
              <a:ext cx="727364" cy="727364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304800" dist="1397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2057400" y="2140527"/>
              <a:ext cx="727364" cy="727364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102"/>
          <p:cNvSpPr>
            <a:spLocks noChangeArrowheads="1"/>
          </p:cNvSpPr>
          <p:nvPr/>
        </p:nvSpPr>
        <p:spPr bwMode="auto">
          <a:xfrm>
            <a:off x="8648065" y="1960333"/>
            <a:ext cx="465953" cy="419732"/>
          </a:xfrm>
          <a:custGeom>
            <a:avLst/>
            <a:gdLst>
              <a:gd name="T0" fmla="*/ 95122 w 498"/>
              <a:gd name="T1" fmla="*/ 180996 h 445"/>
              <a:gd name="T2" fmla="*/ 95122 w 498"/>
              <a:gd name="T3" fmla="*/ 180996 h 445"/>
              <a:gd name="T4" fmla="*/ 168842 w 498"/>
              <a:gd name="T5" fmla="*/ 202572 h 445"/>
              <a:gd name="T6" fmla="*/ 179544 w 498"/>
              <a:gd name="T7" fmla="*/ 202572 h 445"/>
              <a:gd name="T8" fmla="*/ 231861 w 498"/>
              <a:gd name="T9" fmla="*/ 160619 h 445"/>
              <a:gd name="T10" fmla="*/ 231861 w 498"/>
              <a:gd name="T11" fmla="*/ 149831 h 445"/>
              <a:gd name="T12" fmla="*/ 211647 w 498"/>
              <a:gd name="T13" fmla="*/ 128256 h 445"/>
              <a:gd name="T14" fmla="*/ 326983 w 498"/>
              <a:gd name="T15" fmla="*/ 11987 h 445"/>
              <a:gd name="T16" fmla="*/ 231861 w 498"/>
              <a:gd name="T17" fmla="*/ 0 h 445"/>
              <a:gd name="T18" fmla="*/ 127226 w 498"/>
              <a:gd name="T19" fmla="*/ 64727 h 445"/>
              <a:gd name="T20" fmla="*/ 85610 w 498"/>
              <a:gd name="T21" fmla="*/ 97091 h 445"/>
              <a:gd name="T22" fmla="*/ 63019 w 498"/>
              <a:gd name="T23" fmla="*/ 139044 h 445"/>
              <a:gd name="T24" fmla="*/ 21403 w 498"/>
              <a:gd name="T25" fmla="*/ 149831 h 445"/>
              <a:gd name="T26" fmla="*/ 0 w 498"/>
              <a:gd name="T27" fmla="*/ 171407 h 445"/>
              <a:gd name="T28" fmla="*/ 0 w 498"/>
              <a:gd name="T29" fmla="*/ 180996 h 445"/>
              <a:gd name="T30" fmla="*/ 42805 w 498"/>
              <a:gd name="T31" fmla="*/ 224148 h 445"/>
              <a:gd name="T32" fmla="*/ 63019 w 498"/>
              <a:gd name="T33" fmla="*/ 234936 h 445"/>
              <a:gd name="T34" fmla="*/ 85610 w 498"/>
              <a:gd name="T35" fmla="*/ 213360 h 445"/>
              <a:gd name="T36" fmla="*/ 95122 w 498"/>
              <a:gd name="T37" fmla="*/ 180996 h 445"/>
              <a:gd name="T38" fmla="*/ 263965 w 498"/>
              <a:gd name="T39" fmla="*/ 191784 h 445"/>
              <a:gd name="T40" fmla="*/ 263965 w 498"/>
              <a:gd name="T41" fmla="*/ 191784 h 445"/>
              <a:gd name="T42" fmla="*/ 253263 w 498"/>
              <a:gd name="T43" fmla="*/ 191784 h 445"/>
              <a:gd name="T44" fmla="*/ 211647 w 498"/>
              <a:gd name="T45" fmla="*/ 224148 h 445"/>
              <a:gd name="T46" fmla="*/ 200946 w 498"/>
              <a:gd name="T47" fmla="*/ 244525 h 445"/>
              <a:gd name="T48" fmla="*/ 453020 w 498"/>
              <a:gd name="T49" fmla="*/ 521413 h 445"/>
              <a:gd name="T50" fmla="*/ 474423 w 498"/>
              <a:gd name="T51" fmla="*/ 521413 h 445"/>
              <a:gd name="T52" fmla="*/ 506527 w 498"/>
              <a:gd name="T53" fmla="*/ 499838 h 445"/>
              <a:gd name="T54" fmla="*/ 506527 w 498"/>
              <a:gd name="T55" fmla="*/ 479461 h 445"/>
              <a:gd name="T56" fmla="*/ 263965 w 498"/>
              <a:gd name="T57" fmla="*/ 191784 h 445"/>
              <a:gd name="T58" fmla="*/ 590948 w 498"/>
              <a:gd name="T59" fmla="*/ 75515 h 445"/>
              <a:gd name="T60" fmla="*/ 590948 w 498"/>
              <a:gd name="T61" fmla="*/ 75515 h 445"/>
              <a:gd name="T62" fmla="*/ 569545 w 498"/>
              <a:gd name="T63" fmla="*/ 64727 h 445"/>
              <a:gd name="T64" fmla="*/ 548143 w 498"/>
              <a:gd name="T65" fmla="*/ 106680 h 445"/>
              <a:gd name="T66" fmla="*/ 485124 w 498"/>
              <a:gd name="T67" fmla="*/ 128256 h 445"/>
              <a:gd name="T68" fmla="*/ 474423 w 498"/>
              <a:gd name="T69" fmla="*/ 75515 h 445"/>
              <a:gd name="T70" fmla="*/ 495826 w 498"/>
              <a:gd name="T71" fmla="*/ 22774 h 445"/>
              <a:gd name="T72" fmla="*/ 485124 w 498"/>
              <a:gd name="T73" fmla="*/ 11987 h 445"/>
              <a:gd name="T74" fmla="*/ 400703 w 498"/>
              <a:gd name="T75" fmla="*/ 86303 h 445"/>
              <a:gd name="T76" fmla="*/ 379301 w 498"/>
              <a:gd name="T77" fmla="*/ 180996 h 445"/>
              <a:gd name="T78" fmla="*/ 337685 w 498"/>
              <a:gd name="T79" fmla="*/ 224148 h 445"/>
              <a:gd name="T80" fmla="*/ 379301 w 498"/>
              <a:gd name="T81" fmla="*/ 276889 h 445"/>
              <a:gd name="T82" fmla="*/ 432807 w 498"/>
              <a:gd name="T83" fmla="*/ 224148 h 445"/>
              <a:gd name="T84" fmla="*/ 485124 w 498"/>
              <a:gd name="T85" fmla="*/ 213360 h 445"/>
              <a:gd name="T86" fmla="*/ 580247 w 498"/>
              <a:gd name="T87" fmla="*/ 171407 h 445"/>
              <a:gd name="T88" fmla="*/ 590948 w 498"/>
              <a:gd name="T89" fmla="*/ 75515 h 445"/>
              <a:gd name="T90" fmla="*/ 85610 w 498"/>
              <a:gd name="T91" fmla="*/ 479461 h 445"/>
              <a:gd name="T92" fmla="*/ 85610 w 498"/>
              <a:gd name="T93" fmla="*/ 479461 h 445"/>
              <a:gd name="T94" fmla="*/ 85610 w 498"/>
              <a:gd name="T95" fmla="*/ 499838 h 445"/>
              <a:gd name="T96" fmla="*/ 105824 w 498"/>
              <a:gd name="T97" fmla="*/ 532201 h 445"/>
              <a:gd name="T98" fmla="*/ 127226 w 498"/>
              <a:gd name="T99" fmla="*/ 521413 h 445"/>
              <a:gd name="T100" fmla="*/ 274666 w 498"/>
              <a:gd name="T101" fmla="*/ 383569 h 445"/>
              <a:gd name="T102" fmla="*/ 231861 w 498"/>
              <a:gd name="T103" fmla="*/ 329629 h 445"/>
              <a:gd name="T104" fmla="*/ 85610 w 498"/>
              <a:gd name="T105" fmla="*/ 479461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wrap="none" lIns="91424" tIns="45712" rIns="91424" bIns="45712" anchor="ctr"/>
          <a:p>
            <a:endParaRPr lang="id-ID" sz="1800"/>
          </a:p>
        </p:txBody>
      </p:sp>
      <p:sp>
        <p:nvSpPr>
          <p:cNvPr id="54" name="Freeform 65"/>
          <p:cNvSpPr>
            <a:spLocks noChangeArrowheads="1"/>
          </p:cNvSpPr>
          <p:nvPr/>
        </p:nvSpPr>
        <p:spPr bwMode="auto">
          <a:xfrm>
            <a:off x="3118485" y="1973449"/>
            <a:ext cx="397248" cy="393500"/>
          </a:xfrm>
          <a:custGeom>
            <a:avLst/>
            <a:gdLst>
              <a:gd name="T0" fmla="*/ 461243 w 417"/>
              <a:gd name="T1" fmla="*/ 243436 h 417"/>
              <a:gd name="T2" fmla="*/ 461243 w 417"/>
              <a:gd name="T3" fmla="*/ 243436 h 417"/>
              <a:gd name="T4" fmla="*/ 503614 w 417"/>
              <a:gd name="T5" fmla="*/ 169086 h 417"/>
              <a:gd name="T6" fmla="*/ 493929 w 417"/>
              <a:gd name="T7" fmla="*/ 127114 h 417"/>
              <a:gd name="T8" fmla="*/ 407976 w 417"/>
              <a:gd name="T9" fmla="*/ 94736 h 417"/>
              <a:gd name="T10" fmla="*/ 386185 w 417"/>
              <a:gd name="T11" fmla="*/ 20386 h 417"/>
              <a:gd name="T12" fmla="*/ 332918 w 417"/>
              <a:gd name="T13" fmla="*/ 0 h 417"/>
              <a:gd name="T14" fmla="*/ 257860 w 417"/>
              <a:gd name="T15" fmla="*/ 41972 h 417"/>
              <a:gd name="T16" fmla="*/ 182802 w 417"/>
              <a:gd name="T17" fmla="*/ 0 h 417"/>
              <a:gd name="T18" fmla="*/ 129535 w 417"/>
              <a:gd name="T19" fmla="*/ 20386 h 417"/>
              <a:gd name="T20" fmla="*/ 107744 w 417"/>
              <a:gd name="T21" fmla="*/ 94736 h 417"/>
              <a:gd name="T22" fmla="*/ 21791 w 417"/>
              <a:gd name="T23" fmla="*/ 127114 h 417"/>
              <a:gd name="T24" fmla="*/ 0 w 417"/>
              <a:gd name="T25" fmla="*/ 169086 h 417"/>
              <a:gd name="T26" fmla="*/ 53267 w 417"/>
              <a:gd name="T27" fmla="*/ 243436 h 417"/>
              <a:gd name="T28" fmla="*/ 0 w 417"/>
              <a:gd name="T29" fmla="*/ 329778 h 417"/>
              <a:gd name="T30" fmla="*/ 21791 w 417"/>
              <a:gd name="T31" fmla="*/ 371749 h 417"/>
              <a:gd name="T32" fmla="*/ 107744 w 417"/>
              <a:gd name="T33" fmla="*/ 393335 h 417"/>
              <a:gd name="T34" fmla="*/ 129535 w 417"/>
              <a:gd name="T35" fmla="*/ 477278 h 417"/>
              <a:gd name="T36" fmla="*/ 182802 w 417"/>
              <a:gd name="T37" fmla="*/ 498864 h 417"/>
              <a:gd name="T38" fmla="*/ 257860 w 417"/>
              <a:gd name="T39" fmla="*/ 446099 h 417"/>
              <a:gd name="T40" fmla="*/ 332918 w 417"/>
              <a:gd name="T41" fmla="*/ 498864 h 417"/>
              <a:gd name="T42" fmla="*/ 386185 w 417"/>
              <a:gd name="T43" fmla="*/ 477278 h 417"/>
              <a:gd name="T44" fmla="*/ 407976 w 417"/>
              <a:gd name="T45" fmla="*/ 393335 h 417"/>
              <a:gd name="T46" fmla="*/ 493929 w 417"/>
              <a:gd name="T47" fmla="*/ 371749 h 417"/>
              <a:gd name="T48" fmla="*/ 503614 w 417"/>
              <a:gd name="T49" fmla="*/ 317786 h 417"/>
              <a:gd name="T50" fmla="*/ 461243 w 417"/>
              <a:gd name="T51" fmla="*/ 243436 h 417"/>
              <a:gd name="T52" fmla="*/ 257860 w 417"/>
              <a:gd name="T53" fmla="*/ 350164 h 417"/>
              <a:gd name="T54" fmla="*/ 257860 w 417"/>
              <a:gd name="T55" fmla="*/ 350164 h 417"/>
              <a:gd name="T56" fmla="*/ 151326 w 417"/>
              <a:gd name="T57" fmla="*/ 243436 h 417"/>
              <a:gd name="T58" fmla="*/ 257860 w 417"/>
              <a:gd name="T59" fmla="*/ 137907 h 417"/>
              <a:gd name="T60" fmla="*/ 364394 w 417"/>
              <a:gd name="T61" fmla="*/ 243436 h 417"/>
              <a:gd name="T62" fmla="*/ 257860 w 417"/>
              <a:gd name="T63" fmla="*/ 350164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wrap="none" lIns="91424" tIns="45712" rIns="91424" bIns="45712" anchor="ctr"/>
          <a:p>
            <a:endParaRPr lang="id-ID" sz="1800"/>
          </a:p>
        </p:txBody>
      </p:sp>
      <p:sp>
        <p:nvSpPr>
          <p:cNvPr id="55" name="TextBox 17"/>
          <p:cNvSpPr txBox="1"/>
          <p:nvPr/>
        </p:nvSpPr>
        <p:spPr>
          <a:xfrm>
            <a:off x="6904990" y="3635375"/>
            <a:ext cx="4023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琴乐书画为主题，画由心动，画乐相合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手在触摸板的角度、弧度、长度、力度、准度触发不同的音乐素材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所作书画豪迈奔放，则音乐磅礴大气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所作书画清雅细腻，则音乐轻柔婉转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404424" y="381347"/>
            <a:ext cx="9383151" cy="549062"/>
            <a:chOff x="1404424" y="381347"/>
            <a:chExt cx="9383151" cy="549062"/>
          </a:xfrm>
        </p:grpSpPr>
        <p:sp>
          <p:nvSpPr>
            <p:cNvPr id="59" name="矩形: 圆角 2"/>
            <p:cNvSpPr/>
            <p:nvPr/>
          </p:nvSpPr>
          <p:spPr>
            <a:xfrm>
              <a:off x="1404424" y="381347"/>
              <a:ext cx="9383151" cy="54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0EEE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266369" y="425797"/>
              <a:ext cx="39947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r>
                <a:rPr lang="en-US" altLang="zh-CN" sz="2400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乐器概念</a:t>
              </a:r>
              <a:r>
                <a:rPr lang="zh-CN" altLang="en-US" sz="2400" b="1" dirty="0">
                  <a:solidFill>
                    <a:srgbClr val="83899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400" b="1" dirty="0">
                <a:solidFill>
                  <a:srgbClr val="83899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0800,&quot;width&quot;:7064}"/>
</p:tagLst>
</file>

<file path=ppt/tags/tag2.xml><?xml version="1.0" encoding="utf-8"?>
<p:tagLst xmlns:p="http://schemas.openxmlformats.org/presentationml/2006/main">
  <p:tag name="COMMONDATA" val="eyJoZGlkIjoiNjk0YTIxZDQ2MjdmYjM1MjVkN2FhOGFjYzZlODM2M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演示</Application>
  <PresentationFormat>宽屏</PresentationFormat>
  <Paragraphs>233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Arial Black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K</dc:creator>
  <cp:lastModifiedBy>空空</cp:lastModifiedBy>
  <cp:revision>282</cp:revision>
  <dcterms:created xsi:type="dcterms:W3CDTF">2021-03-07T08:26:00Z</dcterms:created>
  <dcterms:modified xsi:type="dcterms:W3CDTF">2022-05-20T11:51:06Z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B03D1DBE5D2944C095AEB62A7A814EF3</vt:lpwstr>
  </property>
  <property fmtid="{D5CDD505-2E9C-101B-9397-08002B2CF9AE}" pid="3" name="KSOProductBuildVer">
    <vt:lpwstr>2052-11.1.0.11691</vt:lpwstr>
  </property>
</Properties>
</file>