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6" r:id="rId2"/>
    <p:sldId id="343" r:id="rId3"/>
    <p:sldId id="322" r:id="rId4"/>
    <p:sldId id="344" r:id="rId5"/>
    <p:sldId id="381" r:id="rId6"/>
    <p:sldId id="382" r:id="rId7"/>
    <p:sldId id="383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4" r:id="rId17"/>
    <p:sldId id="396" r:id="rId18"/>
    <p:sldId id="398" r:id="rId19"/>
    <p:sldId id="395" r:id="rId20"/>
    <p:sldId id="397" r:id="rId21"/>
    <p:sldId id="318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 userDrawn="1">
          <p15:clr>
            <a:srgbClr val="A4A3A4"/>
          </p15:clr>
        </p15:guide>
        <p15:guide id="2" pos="2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8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768EA9"/>
    <a:srgbClr val="E1FFB9"/>
    <a:srgbClr val="427600"/>
    <a:srgbClr val="760042"/>
    <a:srgbClr val="5DA200"/>
    <a:srgbClr val="FFB9E1"/>
    <a:srgbClr val="004276"/>
    <a:srgbClr val="A2005D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 showGuides="1">
      <p:cViewPr varScale="1">
        <p:scale>
          <a:sx n="112" d="100"/>
          <a:sy n="112" d="100"/>
        </p:scale>
        <p:origin x="1104" y="62"/>
      </p:cViewPr>
      <p:guideLst>
        <p:guide orient="horz" pos="1512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688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2023/4/10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t>2023/4/10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" name="sketched-down-arrow_36677"/>
          <p:cNvSpPr>
            <a:spLocks noChangeAspect="1"/>
          </p:cNvSpPr>
          <p:nvPr userDrawn="1"/>
        </p:nvSpPr>
        <p:spPr bwMode="auto">
          <a:xfrm rot="16200000">
            <a:off x="211867" y="202017"/>
            <a:ext cx="350438" cy="355767"/>
          </a:xfrm>
          <a:custGeom>
            <a:avLst/>
            <a:gdLst>
              <a:gd name="connsiteX0" fmla="*/ 182296 w 323300"/>
              <a:gd name="connsiteY0" fmla="*/ 253418 h 328216"/>
              <a:gd name="connsiteX1" fmla="*/ 152850 w 323300"/>
              <a:gd name="connsiteY1" fmla="*/ 290770 h 328216"/>
              <a:gd name="connsiteX2" fmla="*/ 146449 w 323300"/>
              <a:gd name="connsiteY2" fmla="*/ 299786 h 328216"/>
              <a:gd name="connsiteX3" fmla="*/ 145168 w 323300"/>
              <a:gd name="connsiteY3" fmla="*/ 301074 h 328216"/>
              <a:gd name="connsiteX4" fmla="*/ 147729 w 323300"/>
              <a:gd name="connsiteY4" fmla="*/ 304937 h 328216"/>
              <a:gd name="connsiteX5" fmla="*/ 160531 w 323300"/>
              <a:gd name="connsiteY5" fmla="*/ 319105 h 328216"/>
              <a:gd name="connsiteX6" fmla="*/ 161812 w 323300"/>
              <a:gd name="connsiteY6" fmla="*/ 316529 h 328216"/>
              <a:gd name="connsiteX7" fmla="*/ 183576 w 323300"/>
              <a:gd name="connsiteY7" fmla="*/ 254706 h 328216"/>
              <a:gd name="connsiteX8" fmla="*/ 182296 w 323300"/>
              <a:gd name="connsiteY8" fmla="*/ 253418 h 328216"/>
              <a:gd name="connsiteX9" fmla="*/ 210521 w 323300"/>
              <a:gd name="connsiteY9" fmla="*/ 180415 h 328216"/>
              <a:gd name="connsiteX10" fmla="*/ 201261 w 323300"/>
              <a:gd name="connsiteY10" fmla="*/ 196001 h 328216"/>
              <a:gd name="connsiteX11" fmla="*/ 173479 w 323300"/>
              <a:gd name="connsiteY11" fmla="*/ 246658 h 328216"/>
              <a:gd name="connsiteX12" fmla="*/ 174802 w 323300"/>
              <a:gd name="connsiteY12" fmla="*/ 246658 h 328216"/>
              <a:gd name="connsiteX13" fmla="*/ 198615 w 323300"/>
              <a:gd name="connsiteY13" fmla="*/ 212887 h 328216"/>
              <a:gd name="connsiteX14" fmla="*/ 203907 w 323300"/>
              <a:gd name="connsiteY14" fmla="*/ 201197 h 328216"/>
              <a:gd name="connsiteX15" fmla="*/ 210521 w 323300"/>
              <a:gd name="connsiteY15" fmla="*/ 181714 h 328216"/>
              <a:gd name="connsiteX16" fmla="*/ 210521 w 323300"/>
              <a:gd name="connsiteY16" fmla="*/ 180415 h 328216"/>
              <a:gd name="connsiteX17" fmla="*/ 307728 w 323300"/>
              <a:gd name="connsiteY17" fmla="*/ 155592 h 328216"/>
              <a:gd name="connsiteX18" fmla="*/ 297568 w 323300"/>
              <a:gd name="connsiteY18" fmla="*/ 174642 h 328216"/>
              <a:gd name="connsiteX19" fmla="*/ 307728 w 323300"/>
              <a:gd name="connsiteY19" fmla="*/ 155592 h 328216"/>
              <a:gd name="connsiteX20" fmla="*/ 265967 w 323300"/>
              <a:gd name="connsiteY20" fmla="*/ 150829 h 328216"/>
              <a:gd name="connsiteX21" fmla="*/ 265967 w 323300"/>
              <a:gd name="connsiteY21" fmla="*/ 153415 h 328216"/>
              <a:gd name="connsiteX22" fmla="*/ 205493 w 323300"/>
              <a:gd name="connsiteY22" fmla="*/ 276242 h 328216"/>
              <a:gd name="connsiteX23" fmla="*/ 258079 w 323300"/>
              <a:gd name="connsiteY23" fmla="*/ 219354 h 328216"/>
              <a:gd name="connsiteX24" fmla="*/ 287002 w 323300"/>
              <a:gd name="connsiteY24" fmla="*/ 153415 h 328216"/>
              <a:gd name="connsiteX25" fmla="*/ 289631 w 323300"/>
              <a:gd name="connsiteY25" fmla="*/ 150829 h 328216"/>
              <a:gd name="connsiteX26" fmla="*/ 265967 w 323300"/>
              <a:gd name="connsiteY26" fmla="*/ 150829 h 328216"/>
              <a:gd name="connsiteX27" fmla="*/ 249532 w 323300"/>
              <a:gd name="connsiteY27" fmla="*/ 150829 h 328216"/>
              <a:gd name="connsiteX28" fmla="*/ 248239 w 323300"/>
              <a:gd name="connsiteY28" fmla="*/ 153404 h 328216"/>
              <a:gd name="connsiteX29" fmla="*/ 219781 w 323300"/>
              <a:gd name="connsiteY29" fmla="*/ 198454 h 328216"/>
              <a:gd name="connsiteX30" fmla="*/ 214607 w 323300"/>
              <a:gd name="connsiteY30" fmla="*/ 210039 h 328216"/>
              <a:gd name="connsiteX31" fmla="*/ 186150 w 323300"/>
              <a:gd name="connsiteY31" fmla="*/ 289843 h 328216"/>
              <a:gd name="connsiteX32" fmla="*/ 252119 w 323300"/>
              <a:gd name="connsiteY32" fmla="*/ 153404 h 328216"/>
              <a:gd name="connsiteX33" fmla="*/ 254706 w 323300"/>
              <a:gd name="connsiteY33" fmla="*/ 150829 h 328216"/>
              <a:gd name="connsiteX34" fmla="*/ 249532 w 323300"/>
              <a:gd name="connsiteY34" fmla="*/ 150829 h 328216"/>
              <a:gd name="connsiteX35" fmla="*/ 49248 w 323300"/>
              <a:gd name="connsiteY35" fmla="*/ 150049 h 328216"/>
              <a:gd name="connsiteX36" fmla="*/ 33016 w 323300"/>
              <a:gd name="connsiteY36" fmla="*/ 150532 h 328216"/>
              <a:gd name="connsiteX37" fmla="*/ 31755 w 323300"/>
              <a:gd name="connsiteY37" fmla="*/ 153112 h 328216"/>
              <a:gd name="connsiteX38" fmla="*/ 25452 w 323300"/>
              <a:gd name="connsiteY38" fmla="*/ 164720 h 328216"/>
              <a:gd name="connsiteX39" fmla="*/ 22931 w 323300"/>
              <a:gd name="connsiteY39" fmla="*/ 167300 h 328216"/>
              <a:gd name="connsiteX40" fmla="*/ 44362 w 323300"/>
              <a:gd name="connsiteY40" fmla="*/ 190517 h 328216"/>
              <a:gd name="connsiteX41" fmla="*/ 45623 w 323300"/>
              <a:gd name="connsiteY41" fmla="*/ 186648 h 328216"/>
              <a:gd name="connsiteX42" fmla="*/ 65794 w 323300"/>
              <a:gd name="connsiteY42" fmla="*/ 150532 h 328216"/>
              <a:gd name="connsiteX43" fmla="*/ 60752 w 323300"/>
              <a:gd name="connsiteY43" fmla="*/ 150532 h 328216"/>
              <a:gd name="connsiteX44" fmla="*/ 49248 w 323300"/>
              <a:gd name="connsiteY44" fmla="*/ 150049 h 328216"/>
              <a:gd name="connsiteX45" fmla="*/ 189131 w 323300"/>
              <a:gd name="connsiteY45" fmla="*/ 107833 h 328216"/>
              <a:gd name="connsiteX46" fmla="*/ 187017 w 323300"/>
              <a:gd name="connsiteY46" fmla="*/ 110257 h 328216"/>
              <a:gd name="connsiteX47" fmla="*/ 107664 w 323300"/>
              <a:gd name="connsiteY47" fmla="*/ 229165 h 328216"/>
              <a:gd name="connsiteX48" fmla="*/ 98558 w 323300"/>
              <a:gd name="connsiteY48" fmla="*/ 245967 h 328216"/>
              <a:gd name="connsiteX49" fmla="*/ 95956 w 323300"/>
              <a:gd name="connsiteY49" fmla="*/ 247259 h 328216"/>
              <a:gd name="connsiteX50" fmla="*/ 99859 w 323300"/>
              <a:gd name="connsiteY50" fmla="*/ 252429 h 328216"/>
              <a:gd name="connsiteX51" fmla="*/ 101160 w 323300"/>
              <a:gd name="connsiteY51" fmla="*/ 249844 h 328216"/>
              <a:gd name="connsiteX52" fmla="*/ 103761 w 323300"/>
              <a:gd name="connsiteY52" fmla="*/ 247259 h 328216"/>
              <a:gd name="connsiteX53" fmla="*/ 177911 w 323300"/>
              <a:gd name="connsiteY53" fmla="*/ 130936 h 328216"/>
              <a:gd name="connsiteX54" fmla="*/ 188318 w 323300"/>
              <a:gd name="connsiteY54" fmla="*/ 110257 h 328216"/>
              <a:gd name="connsiteX55" fmla="*/ 189131 w 323300"/>
              <a:gd name="connsiteY55" fmla="*/ 107833 h 328216"/>
              <a:gd name="connsiteX56" fmla="*/ 171134 w 323300"/>
              <a:gd name="connsiteY56" fmla="*/ 53400 h 328216"/>
              <a:gd name="connsiteX57" fmla="*/ 121551 w 323300"/>
              <a:gd name="connsiteY57" fmla="*/ 130892 h 328216"/>
              <a:gd name="connsiteX58" fmla="*/ 79798 w 323300"/>
              <a:gd name="connsiteY58" fmla="*/ 200634 h 328216"/>
              <a:gd name="connsiteX59" fmla="*/ 171134 w 323300"/>
              <a:gd name="connsiteY59" fmla="*/ 53400 h 328216"/>
              <a:gd name="connsiteX60" fmla="*/ 256293 w 323300"/>
              <a:gd name="connsiteY60" fmla="*/ 19067 h 328216"/>
              <a:gd name="connsiteX61" fmla="*/ 193259 w 323300"/>
              <a:gd name="connsiteY61" fmla="*/ 128055 h 328216"/>
              <a:gd name="connsiteX62" fmla="*/ 117360 w 323300"/>
              <a:gd name="connsiteY62" fmla="*/ 247423 h 328216"/>
              <a:gd name="connsiteX63" fmla="*/ 110928 w 323300"/>
              <a:gd name="connsiteY63" fmla="*/ 257803 h 328216"/>
              <a:gd name="connsiteX64" fmla="*/ 107068 w 323300"/>
              <a:gd name="connsiteY64" fmla="*/ 259100 h 328216"/>
              <a:gd name="connsiteX65" fmla="*/ 134083 w 323300"/>
              <a:gd name="connsiteY65" fmla="*/ 288942 h 328216"/>
              <a:gd name="connsiteX66" fmla="*/ 135370 w 323300"/>
              <a:gd name="connsiteY66" fmla="*/ 285050 h 328216"/>
              <a:gd name="connsiteX67" fmla="*/ 233138 w 323300"/>
              <a:gd name="connsiteY67" fmla="*/ 112486 h 328216"/>
              <a:gd name="connsiteX68" fmla="*/ 249861 w 323300"/>
              <a:gd name="connsiteY68" fmla="*/ 54099 h 328216"/>
              <a:gd name="connsiteX69" fmla="*/ 256293 w 323300"/>
              <a:gd name="connsiteY69" fmla="*/ 19067 h 328216"/>
              <a:gd name="connsiteX70" fmla="*/ 226484 w 323300"/>
              <a:gd name="connsiteY70" fmla="*/ 7954 h 328216"/>
              <a:gd name="connsiteX71" fmla="*/ 225191 w 323300"/>
              <a:gd name="connsiteY71" fmla="*/ 10534 h 328216"/>
              <a:gd name="connsiteX72" fmla="*/ 208375 w 323300"/>
              <a:gd name="connsiteY72" fmla="*/ 44070 h 328216"/>
              <a:gd name="connsiteX73" fmla="*/ 208375 w 323300"/>
              <a:gd name="connsiteY73" fmla="*/ 46650 h 328216"/>
              <a:gd name="connsiteX74" fmla="*/ 210962 w 323300"/>
              <a:gd name="connsiteY74" fmla="*/ 44070 h 328216"/>
              <a:gd name="connsiteX75" fmla="*/ 214842 w 323300"/>
              <a:gd name="connsiteY75" fmla="*/ 41490 h 328216"/>
              <a:gd name="connsiteX76" fmla="*/ 222603 w 323300"/>
              <a:gd name="connsiteY76" fmla="*/ 35041 h 328216"/>
              <a:gd name="connsiteX77" fmla="*/ 240713 w 323300"/>
              <a:gd name="connsiteY77" fmla="*/ 10534 h 328216"/>
              <a:gd name="connsiteX78" fmla="*/ 242006 w 323300"/>
              <a:gd name="connsiteY78" fmla="*/ 7954 h 328216"/>
              <a:gd name="connsiteX79" fmla="*/ 226484 w 323300"/>
              <a:gd name="connsiteY79" fmla="*/ 7954 h 328216"/>
              <a:gd name="connsiteX80" fmla="*/ 212143 w 323300"/>
              <a:gd name="connsiteY80" fmla="*/ 7954 h 328216"/>
              <a:gd name="connsiteX81" fmla="*/ 210855 w 323300"/>
              <a:gd name="connsiteY81" fmla="*/ 10541 h 328216"/>
              <a:gd name="connsiteX82" fmla="*/ 80770 w 323300"/>
              <a:gd name="connsiteY82" fmla="*/ 223917 h 328216"/>
              <a:gd name="connsiteX83" fmla="*/ 76906 w 323300"/>
              <a:gd name="connsiteY83" fmla="*/ 226504 h 328216"/>
              <a:gd name="connsiteX84" fmla="*/ 88498 w 323300"/>
              <a:gd name="connsiteY84" fmla="*/ 238142 h 328216"/>
              <a:gd name="connsiteX85" fmla="*/ 89786 w 323300"/>
              <a:gd name="connsiteY85" fmla="*/ 235556 h 328216"/>
              <a:gd name="connsiteX86" fmla="*/ 97514 w 323300"/>
              <a:gd name="connsiteY86" fmla="*/ 222624 h 328216"/>
              <a:gd name="connsiteX87" fmla="*/ 115545 w 323300"/>
              <a:gd name="connsiteY87" fmla="*/ 192881 h 328216"/>
              <a:gd name="connsiteX88" fmla="*/ 134865 w 323300"/>
              <a:gd name="connsiteY88" fmla="*/ 157964 h 328216"/>
              <a:gd name="connsiteX89" fmla="*/ 212143 w 323300"/>
              <a:gd name="connsiteY89" fmla="*/ 10541 h 328216"/>
              <a:gd name="connsiteX90" fmla="*/ 213431 w 323300"/>
              <a:gd name="connsiteY90" fmla="*/ 7954 h 328216"/>
              <a:gd name="connsiteX91" fmla="*/ 212143 w 323300"/>
              <a:gd name="connsiteY91" fmla="*/ 7954 h 328216"/>
              <a:gd name="connsiteX92" fmla="*/ 196650 w 323300"/>
              <a:gd name="connsiteY92" fmla="*/ 7954 h 328216"/>
              <a:gd name="connsiteX93" fmla="*/ 196650 w 323300"/>
              <a:gd name="connsiteY93" fmla="*/ 10552 h 328216"/>
              <a:gd name="connsiteX94" fmla="*/ 184176 w 323300"/>
              <a:gd name="connsiteY94" fmla="*/ 32633 h 328216"/>
              <a:gd name="connsiteX95" fmla="*/ 197897 w 323300"/>
              <a:gd name="connsiteY95" fmla="*/ 10552 h 328216"/>
              <a:gd name="connsiteX96" fmla="*/ 199144 w 323300"/>
              <a:gd name="connsiteY96" fmla="*/ 7954 h 328216"/>
              <a:gd name="connsiteX97" fmla="*/ 196650 w 323300"/>
              <a:gd name="connsiteY97" fmla="*/ 7954 h 328216"/>
              <a:gd name="connsiteX98" fmla="*/ 178383 w 323300"/>
              <a:gd name="connsiteY98" fmla="*/ 7954 h 328216"/>
              <a:gd name="connsiteX99" fmla="*/ 177088 w 323300"/>
              <a:gd name="connsiteY99" fmla="*/ 10543 h 328216"/>
              <a:gd name="connsiteX100" fmla="*/ 95525 w 323300"/>
              <a:gd name="connsiteY100" fmla="*/ 127027 h 328216"/>
              <a:gd name="connsiteX101" fmla="*/ 94230 w 323300"/>
              <a:gd name="connsiteY101" fmla="*/ 128321 h 328216"/>
              <a:gd name="connsiteX102" fmla="*/ 92935 w 323300"/>
              <a:gd name="connsiteY102" fmla="*/ 146441 h 328216"/>
              <a:gd name="connsiteX103" fmla="*/ 79989 w 323300"/>
              <a:gd name="connsiteY103" fmla="*/ 151618 h 328216"/>
              <a:gd name="connsiteX104" fmla="*/ 54096 w 323300"/>
              <a:gd name="connsiteY104" fmla="*/ 196917 h 328216"/>
              <a:gd name="connsiteX105" fmla="*/ 51506 w 323300"/>
              <a:gd name="connsiteY105" fmla="*/ 198212 h 328216"/>
              <a:gd name="connsiteX106" fmla="*/ 61864 w 323300"/>
              <a:gd name="connsiteY106" fmla="*/ 211154 h 328216"/>
              <a:gd name="connsiteX107" fmla="*/ 63158 w 323300"/>
              <a:gd name="connsiteY107" fmla="*/ 207271 h 328216"/>
              <a:gd name="connsiteX108" fmla="*/ 94230 w 323300"/>
              <a:gd name="connsiteY108" fmla="*/ 152912 h 328216"/>
              <a:gd name="connsiteX109" fmla="*/ 182267 w 323300"/>
              <a:gd name="connsiteY109" fmla="*/ 10543 h 328216"/>
              <a:gd name="connsiteX110" fmla="*/ 184856 w 323300"/>
              <a:gd name="connsiteY110" fmla="*/ 7954 h 328216"/>
              <a:gd name="connsiteX111" fmla="*/ 178383 w 323300"/>
              <a:gd name="connsiteY111" fmla="*/ 7954 h 328216"/>
              <a:gd name="connsiteX112" fmla="*/ 156546 w 323300"/>
              <a:gd name="connsiteY112" fmla="*/ 7954 h 328216"/>
              <a:gd name="connsiteX113" fmla="*/ 156546 w 323300"/>
              <a:gd name="connsiteY113" fmla="*/ 10577 h 328216"/>
              <a:gd name="connsiteX114" fmla="*/ 143316 w 323300"/>
              <a:gd name="connsiteY114" fmla="*/ 35494 h 328216"/>
              <a:gd name="connsiteX115" fmla="*/ 144639 w 323300"/>
              <a:gd name="connsiteY115" fmla="*/ 35494 h 328216"/>
              <a:gd name="connsiteX116" fmla="*/ 164483 w 323300"/>
              <a:gd name="connsiteY116" fmla="*/ 10577 h 328216"/>
              <a:gd name="connsiteX117" fmla="*/ 165806 w 323300"/>
              <a:gd name="connsiteY117" fmla="*/ 7954 h 328216"/>
              <a:gd name="connsiteX118" fmla="*/ 156546 w 323300"/>
              <a:gd name="connsiteY118" fmla="*/ 7954 h 328216"/>
              <a:gd name="connsiteX119" fmla="*/ 114943 w 323300"/>
              <a:gd name="connsiteY119" fmla="*/ 7954 h 328216"/>
              <a:gd name="connsiteX120" fmla="*/ 113641 w 323300"/>
              <a:gd name="connsiteY120" fmla="*/ 10534 h 328216"/>
              <a:gd name="connsiteX121" fmla="*/ 81097 w 323300"/>
              <a:gd name="connsiteY121" fmla="*/ 64708 h 328216"/>
              <a:gd name="connsiteX122" fmla="*/ 78493 w 323300"/>
              <a:gd name="connsiteY122" fmla="*/ 65997 h 328216"/>
              <a:gd name="connsiteX123" fmla="*/ 88907 w 323300"/>
              <a:gd name="connsiteY123" fmla="*/ 111142 h 328216"/>
              <a:gd name="connsiteX124" fmla="*/ 90209 w 323300"/>
              <a:gd name="connsiteY124" fmla="*/ 107273 h 328216"/>
              <a:gd name="connsiteX125" fmla="*/ 142279 w 323300"/>
              <a:gd name="connsiteY125" fmla="*/ 10534 h 328216"/>
              <a:gd name="connsiteX126" fmla="*/ 143581 w 323300"/>
              <a:gd name="connsiteY126" fmla="*/ 7954 h 328216"/>
              <a:gd name="connsiteX127" fmla="*/ 114943 w 323300"/>
              <a:gd name="connsiteY127" fmla="*/ 7954 h 328216"/>
              <a:gd name="connsiteX128" fmla="*/ 80577 w 323300"/>
              <a:gd name="connsiteY128" fmla="*/ 7954 h 328216"/>
              <a:gd name="connsiteX129" fmla="*/ 79287 w 323300"/>
              <a:gd name="connsiteY129" fmla="*/ 10577 h 328216"/>
              <a:gd name="connsiteX130" fmla="*/ 71548 w 323300"/>
              <a:gd name="connsiteY130" fmla="*/ 21069 h 328216"/>
              <a:gd name="connsiteX131" fmla="*/ 68968 w 323300"/>
              <a:gd name="connsiteY131" fmla="*/ 23691 h 328216"/>
              <a:gd name="connsiteX132" fmla="*/ 72838 w 323300"/>
              <a:gd name="connsiteY132" fmla="*/ 38117 h 328216"/>
              <a:gd name="connsiteX133" fmla="*/ 74128 w 323300"/>
              <a:gd name="connsiteY133" fmla="*/ 34183 h 328216"/>
              <a:gd name="connsiteX134" fmla="*/ 88316 w 323300"/>
              <a:gd name="connsiteY134" fmla="*/ 10577 h 328216"/>
              <a:gd name="connsiteX135" fmla="*/ 89606 w 323300"/>
              <a:gd name="connsiteY135" fmla="*/ 7954 h 328216"/>
              <a:gd name="connsiteX136" fmla="*/ 80577 w 323300"/>
              <a:gd name="connsiteY136" fmla="*/ 7954 h 328216"/>
              <a:gd name="connsiteX137" fmla="*/ 253004 w 323300"/>
              <a:gd name="connsiteY137" fmla="*/ 684 h 328216"/>
              <a:gd name="connsiteX138" fmla="*/ 267573 w 323300"/>
              <a:gd name="connsiteY138" fmla="*/ 24551 h 328216"/>
              <a:gd name="connsiteX139" fmla="*/ 257213 w 323300"/>
              <a:gd name="connsiteY139" fmla="*/ 62218 h 328216"/>
              <a:gd name="connsiteX140" fmla="*/ 257213 w 323300"/>
              <a:gd name="connsiteY140" fmla="*/ 64816 h 328216"/>
              <a:gd name="connsiteX141" fmla="*/ 244262 w 323300"/>
              <a:gd name="connsiteY141" fmla="*/ 123264 h 328216"/>
              <a:gd name="connsiteX142" fmla="*/ 244262 w 323300"/>
              <a:gd name="connsiteY142" fmla="*/ 144046 h 328216"/>
              <a:gd name="connsiteX143" fmla="*/ 323261 w 323300"/>
              <a:gd name="connsiteY143" fmla="*/ 151839 h 328216"/>
              <a:gd name="connsiteX144" fmla="*/ 281819 w 323300"/>
              <a:gd name="connsiteY144" fmla="*/ 205093 h 328216"/>
              <a:gd name="connsiteX145" fmla="*/ 195049 w 323300"/>
              <a:gd name="connsiteY145" fmla="*/ 301209 h 328216"/>
              <a:gd name="connsiteX146" fmla="*/ 151017 w 323300"/>
              <a:gd name="connsiteY146" fmla="*/ 325887 h 328216"/>
              <a:gd name="connsiteX147" fmla="*/ 129001 w 323300"/>
              <a:gd name="connsiteY147" fmla="*/ 303807 h 328216"/>
              <a:gd name="connsiteX148" fmla="*/ 83674 w 323300"/>
              <a:gd name="connsiteY148" fmla="*/ 253151 h 328216"/>
              <a:gd name="connsiteX149" fmla="*/ 4674 w 323300"/>
              <a:gd name="connsiteY149" fmla="*/ 166127 h 328216"/>
              <a:gd name="connsiteX150" fmla="*/ 65543 w 323300"/>
              <a:gd name="connsiteY150" fmla="*/ 144046 h 328216"/>
              <a:gd name="connsiteX151" fmla="*/ 83674 w 323300"/>
              <a:gd name="connsiteY151" fmla="*/ 144046 h 328216"/>
              <a:gd name="connsiteX152" fmla="*/ 82379 w 323300"/>
              <a:gd name="connsiteY152" fmla="*/ 141449 h 328216"/>
              <a:gd name="connsiteX153" fmla="*/ 77198 w 323300"/>
              <a:gd name="connsiteY153" fmla="*/ 120667 h 328216"/>
              <a:gd name="connsiteX154" fmla="*/ 61658 w 323300"/>
              <a:gd name="connsiteY154" fmla="*/ 50528 h 328216"/>
              <a:gd name="connsiteX155" fmla="*/ 79788 w 323300"/>
              <a:gd name="connsiteY155" fmla="*/ 1171 h 328216"/>
              <a:gd name="connsiteX156" fmla="*/ 217066 w 323300"/>
              <a:gd name="connsiteY156" fmla="*/ 1171 h 328216"/>
              <a:gd name="connsiteX157" fmla="*/ 253004 w 323300"/>
              <a:gd name="connsiteY157" fmla="*/ 684 h 3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23300" h="328216">
                <a:moveTo>
                  <a:pt x="182296" y="253418"/>
                </a:moveTo>
                <a:cubicBezTo>
                  <a:pt x="173334" y="266298"/>
                  <a:pt x="163092" y="277890"/>
                  <a:pt x="152850" y="290770"/>
                </a:cubicBezTo>
                <a:cubicBezTo>
                  <a:pt x="151570" y="293346"/>
                  <a:pt x="147729" y="297210"/>
                  <a:pt x="146449" y="299786"/>
                </a:cubicBezTo>
                <a:cubicBezTo>
                  <a:pt x="146449" y="301074"/>
                  <a:pt x="145168" y="301074"/>
                  <a:pt x="145168" y="301074"/>
                </a:cubicBezTo>
                <a:cubicBezTo>
                  <a:pt x="145168" y="302361"/>
                  <a:pt x="146449" y="303649"/>
                  <a:pt x="147729" y="304937"/>
                </a:cubicBezTo>
                <a:cubicBezTo>
                  <a:pt x="150289" y="307513"/>
                  <a:pt x="155410" y="316529"/>
                  <a:pt x="160531" y="319105"/>
                </a:cubicBezTo>
                <a:cubicBezTo>
                  <a:pt x="160531" y="317817"/>
                  <a:pt x="161812" y="316529"/>
                  <a:pt x="161812" y="316529"/>
                </a:cubicBezTo>
                <a:cubicBezTo>
                  <a:pt x="169493" y="295922"/>
                  <a:pt x="177175" y="275314"/>
                  <a:pt x="183576" y="254706"/>
                </a:cubicBezTo>
                <a:cubicBezTo>
                  <a:pt x="184856" y="250842"/>
                  <a:pt x="184856" y="250842"/>
                  <a:pt x="182296" y="253418"/>
                </a:cubicBezTo>
                <a:close/>
                <a:moveTo>
                  <a:pt x="210521" y="180415"/>
                </a:moveTo>
                <a:cubicBezTo>
                  <a:pt x="206553" y="185610"/>
                  <a:pt x="203907" y="190806"/>
                  <a:pt x="201261" y="196001"/>
                </a:cubicBezTo>
                <a:cubicBezTo>
                  <a:pt x="192000" y="212887"/>
                  <a:pt x="182740" y="229772"/>
                  <a:pt x="173479" y="246658"/>
                </a:cubicBezTo>
                <a:cubicBezTo>
                  <a:pt x="172156" y="249255"/>
                  <a:pt x="172156" y="249255"/>
                  <a:pt x="174802" y="246658"/>
                </a:cubicBezTo>
                <a:cubicBezTo>
                  <a:pt x="182740" y="234968"/>
                  <a:pt x="190677" y="224577"/>
                  <a:pt x="198615" y="212887"/>
                </a:cubicBezTo>
                <a:cubicBezTo>
                  <a:pt x="199938" y="210289"/>
                  <a:pt x="202584" y="205094"/>
                  <a:pt x="203907" y="201197"/>
                </a:cubicBezTo>
                <a:cubicBezTo>
                  <a:pt x="206553" y="194703"/>
                  <a:pt x="209198" y="188208"/>
                  <a:pt x="210521" y="181714"/>
                </a:cubicBezTo>
                <a:cubicBezTo>
                  <a:pt x="211844" y="177817"/>
                  <a:pt x="211844" y="177817"/>
                  <a:pt x="210521" y="180415"/>
                </a:cubicBezTo>
                <a:close/>
                <a:moveTo>
                  <a:pt x="307728" y="155592"/>
                </a:moveTo>
                <a:cubicBezTo>
                  <a:pt x="305188" y="161942"/>
                  <a:pt x="301378" y="168292"/>
                  <a:pt x="297568" y="174642"/>
                </a:cubicBezTo>
                <a:cubicBezTo>
                  <a:pt x="303918" y="168292"/>
                  <a:pt x="310268" y="160672"/>
                  <a:pt x="307728" y="155592"/>
                </a:cubicBezTo>
                <a:close/>
                <a:moveTo>
                  <a:pt x="265967" y="150829"/>
                </a:moveTo>
                <a:cubicBezTo>
                  <a:pt x="265967" y="152122"/>
                  <a:pt x="265967" y="152122"/>
                  <a:pt x="265967" y="153415"/>
                </a:cubicBezTo>
                <a:cubicBezTo>
                  <a:pt x="244933" y="193496"/>
                  <a:pt x="225213" y="234869"/>
                  <a:pt x="205493" y="276242"/>
                </a:cubicBezTo>
                <a:cubicBezTo>
                  <a:pt x="223898" y="256848"/>
                  <a:pt x="240989" y="238748"/>
                  <a:pt x="258079" y="219354"/>
                </a:cubicBezTo>
                <a:cubicBezTo>
                  <a:pt x="267282" y="197374"/>
                  <a:pt x="276485" y="175395"/>
                  <a:pt x="287002" y="153415"/>
                </a:cubicBezTo>
                <a:cubicBezTo>
                  <a:pt x="288317" y="152122"/>
                  <a:pt x="288317" y="152122"/>
                  <a:pt x="289631" y="150829"/>
                </a:cubicBezTo>
                <a:cubicBezTo>
                  <a:pt x="289631" y="150829"/>
                  <a:pt x="289631" y="150829"/>
                  <a:pt x="265967" y="150829"/>
                </a:cubicBezTo>
                <a:close/>
                <a:moveTo>
                  <a:pt x="249532" y="150829"/>
                </a:moveTo>
                <a:cubicBezTo>
                  <a:pt x="248239" y="152116"/>
                  <a:pt x="248239" y="152116"/>
                  <a:pt x="248239" y="153404"/>
                </a:cubicBezTo>
                <a:cubicBezTo>
                  <a:pt x="239184" y="168850"/>
                  <a:pt x="230129" y="184295"/>
                  <a:pt x="219781" y="198454"/>
                </a:cubicBezTo>
                <a:cubicBezTo>
                  <a:pt x="218488" y="202316"/>
                  <a:pt x="215901" y="207464"/>
                  <a:pt x="214607" y="210039"/>
                </a:cubicBezTo>
                <a:cubicBezTo>
                  <a:pt x="205553" y="237069"/>
                  <a:pt x="195204" y="262812"/>
                  <a:pt x="186150" y="289843"/>
                </a:cubicBezTo>
                <a:cubicBezTo>
                  <a:pt x="208140" y="244792"/>
                  <a:pt x="230129" y="198454"/>
                  <a:pt x="252119" y="153404"/>
                </a:cubicBezTo>
                <a:cubicBezTo>
                  <a:pt x="253413" y="152116"/>
                  <a:pt x="253413" y="152116"/>
                  <a:pt x="254706" y="150829"/>
                </a:cubicBezTo>
                <a:cubicBezTo>
                  <a:pt x="254706" y="150829"/>
                  <a:pt x="254706" y="150829"/>
                  <a:pt x="249532" y="150829"/>
                </a:cubicBezTo>
                <a:close/>
                <a:moveTo>
                  <a:pt x="49248" y="150049"/>
                </a:moveTo>
                <a:cubicBezTo>
                  <a:pt x="44047" y="149887"/>
                  <a:pt x="38059" y="149887"/>
                  <a:pt x="33016" y="150532"/>
                </a:cubicBezTo>
                <a:cubicBezTo>
                  <a:pt x="33016" y="150532"/>
                  <a:pt x="33016" y="151822"/>
                  <a:pt x="31755" y="153112"/>
                </a:cubicBezTo>
                <a:cubicBezTo>
                  <a:pt x="29234" y="156981"/>
                  <a:pt x="27973" y="160851"/>
                  <a:pt x="25452" y="164720"/>
                </a:cubicBezTo>
                <a:cubicBezTo>
                  <a:pt x="25452" y="166010"/>
                  <a:pt x="24191" y="166010"/>
                  <a:pt x="22931" y="167300"/>
                </a:cubicBezTo>
                <a:cubicBezTo>
                  <a:pt x="30495" y="175039"/>
                  <a:pt x="36798" y="182778"/>
                  <a:pt x="44362" y="190517"/>
                </a:cubicBezTo>
                <a:cubicBezTo>
                  <a:pt x="44362" y="189227"/>
                  <a:pt x="44362" y="187938"/>
                  <a:pt x="45623" y="186648"/>
                </a:cubicBezTo>
                <a:cubicBezTo>
                  <a:pt x="51927" y="175039"/>
                  <a:pt x="59491" y="163431"/>
                  <a:pt x="65794" y="150532"/>
                </a:cubicBezTo>
                <a:cubicBezTo>
                  <a:pt x="64534" y="150532"/>
                  <a:pt x="62012" y="150532"/>
                  <a:pt x="60752" y="150532"/>
                </a:cubicBezTo>
                <a:cubicBezTo>
                  <a:pt x="58861" y="150532"/>
                  <a:pt x="54448" y="150210"/>
                  <a:pt x="49248" y="150049"/>
                </a:cubicBezTo>
                <a:close/>
                <a:moveTo>
                  <a:pt x="189131" y="107833"/>
                </a:moveTo>
                <a:cubicBezTo>
                  <a:pt x="188969" y="107672"/>
                  <a:pt x="188318" y="108318"/>
                  <a:pt x="187017" y="110257"/>
                </a:cubicBezTo>
                <a:cubicBezTo>
                  <a:pt x="161000" y="149031"/>
                  <a:pt x="133682" y="189098"/>
                  <a:pt x="107664" y="229165"/>
                </a:cubicBezTo>
                <a:cubicBezTo>
                  <a:pt x="105062" y="234335"/>
                  <a:pt x="101160" y="239504"/>
                  <a:pt x="98558" y="245967"/>
                </a:cubicBezTo>
                <a:cubicBezTo>
                  <a:pt x="98558" y="247259"/>
                  <a:pt x="97257" y="247259"/>
                  <a:pt x="95956" y="247259"/>
                </a:cubicBezTo>
                <a:cubicBezTo>
                  <a:pt x="97257" y="249844"/>
                  <a:pt x="98558" y="251137"/>
                  <a:pt x="99859" y="252429"/>
                </a:cubicBezTo>
                <a:cubicBezTo>
                  <a:pt x="101160" y="251137"/>
                  <a:pt x="101160" y="251137"/>
                  <a:pt x="101160" y="249844"/>
                </a:cubicBezTo>
                <a:cubicBezTo>
                  <a:pt x="102461" y="249844"/>
                  <a:pt x="102461" y="248552"/>
                  <a:pt x="103761" y="247259"/>
                </a:cubicBezTo>
                <a:cubicBezTo>
                  <a:pt x="131080" y="209777"/>
                  <a:pt x="154496" y="169711"/>
                  <a:pt x="177911" y="130936"/>
                </a:cubicBezTo>
                <a:cubicBezTo>
                  <a:pt x="181814" y="124474"/>
                  <a:pt x="184416" y="116719"/>
                  <a:pt x="188318" y="110257"/>
                </a:cubicBezTo>
                <a:cubicBezTo>
                  <a:pt x="188969" y="108964"/>
                  <a:pt x="189294" y="107995"/>
                  <a:pt x="189131" y="107833"/>
                </a:cubicBezTo>
                <a:close/>
                <a:moveTo>
                  <a:pt x="171134" y="53400"/>
                </a:moveTo>
                <a:cubicBezTo>
                  <a:pt x="155476" y="79231"/>
                  <a:pt x="138514" y="105061"/>
                  <a:pt x="121551" y="130892"/>
                </a:cubicBezTo>
                <a:cubicBezTo>
                  <a:pt x="107199" y="154139"/>
                  <a:pt x="94151" y="177387"/>
                  <a:pt x="79798" y="200634"/>
                </a:cubicBezTo>
                <a:cubicBezTo>
                  <a:pt x="111113" y="151556"/>
                  <a:pt x="141123" y="102478"/>
                  <a:pt x="171134" y="53400"/>
                </a:cubicBezTo>
                <a:close/>
                <a:moveTo>
                  <a:pt x="256293" y="19067"/>
                </a:moveTo>
                <a:cubicBezTo>
                  <a:pt x="235710" y="54099"/>
                  <a:pt x="215128" y="91726"/>
                  <a:pt x="193259" y="128055"/>
                </a:cubicBezTo>
                <a:cubicBezTo>
                  <a:pt x="172676" y="169574"/>
                  <a:pt x="145661" y="208499"/>
                  <a:pt x="117360" y="247423"/>
                </a:cubicBezTo>
                <a:cubicBezTo>
                  <a:pt x="116073" y="250018"/>
                  <a:pt x="113500" y="253910"/>
                  <a:pt x="110928" y="257803"/>
                </a:cubicBezTo>
                <a:cubicBezTo>
                  <a:pt x="109641" y="259100"/>
                  <a:pt x="108355" y="259100"/>
                  <a:pt x="107068" y="259100"/>
                </a:cubicBezTo>
                <a:cubicBezTo>
                  <a:pt x="116073" y="269480"/>
                  <a:pt x="125078" y="278562"/>
                  <a:pt x="134083" y="288942"/>
                </a:cubicBezTo>
                <a:cubicBezTo>
                  <a:pt x="134083" y="287645"/>
                  <a:pt x="134083" y="286347"/>
                  <a:pt x="135370" y="285050"/>
                </a:cubicBezTo>
                <a:cubicBezTo>
                  <a:pt x="167530" y="226663"/>
                  <a:pt x="199691" y="169574"/>
                  <a:pt x="233138" y="112486"/>
                </a:cubicBezTo>
                <a:cubicBezTo>
                  <a:pt x="238283" y="89131"/>
                  <a:pt x="247288" y="63181"/>
                  <a:pt x="249861" y="54099"/>
                </a:cubicBezTo>
                <a:cubicBezTo>
                  <a:pt x="249861" y="51504"/>
                  <a:pt x="256293" y="30745"/>
                  <a:pt x="256293" y="19067"/>
                </a:cubicBezTo>
                <a:close/>
                <a:moveTo>
                  <a:pt x="226484" y="7954"/>
                </a:moveTo>
                <a:cubicBezTo>
                  <a:pt x="226484" y="9244"/>
                  <a:pt x="226484" y="9244"/>
                  <a:pt x="225191" y="10534"/>
                </a:cubicBezTo>
                <a:cubicBezTo>
                  <a:pt x="220016" y="22143"/>
                  <a:pt x="214842" y="32461"/>
                  <a:pt x="208375" y="44070"/>
                </a:cubicBezTo>
                <a:cubicBezTo>
                  <a:pt x="207081" y="47939"/>
                  <a:pt x="207081" y="49229"/>
                  <a:pt x="208375" y="46650"/>
                </a:cubicBezTo>
                <a:cubicBezTo>
                  <a:pt x="209668" y="45360"/>
                  <a:pt x="209668" y="45360"/>
                  <a:pt x="210962" y="44070"/>
                </a:cubicBezTo>
                <a:cubicBezTo>
                  <a:pt x="210962" y="42780"/>
                  <a:pt x="213549" y="42780"/>
                  <a:pt x="214842" y="41490"/>
                </a:cubicBezTo>
                <a:cubicBezTo>
                  <a:pt x="217429" y="41490"/>
                  <a:pt x="221310" y="37621"/>
                  <a:pt x="222603" y="35041"/>
                </a:cubicBezTo>
                <a:cubicBezTo>
                  <a:pt x="229071" y="27302"/>
                  <a:pt x="234245" y="18273"/>
                  <a:pt x="240713" y="10534"/>
                </a:cubicBezTo>
                <a:cubicBezTo>
                  <a:pt x="240713" y="9244"/>
                  <a:pt x="240713" y="9244"/>
                  <a:pt x="242006" y="7954"/>
                </a:cubicBezTo>
                <a:cubicBezTo>
                  <a:pt x="242006" y="7954"/>
                  <a:pt x="242006" y="7954"/>
                  <a:pt x="226484" y="7954"/>
                </a:cubicBezTo>
                <a:close/>
                <a:moveTo>
                  <a:pt x="212143" y="7954"/>
                </a:moveTo>
                <a:cubicBezTo>
                  <a:pt x="212143" y="9247"/>
                  <a:pt x="210855" y="9247"/>
                  <a:pt x="210855" y="10541"/>
                </a:cubicBezTo>
                <a:cubicBezTo>
                  <a:pt x="167064" y="81666"/>
                  <a:pt x="124561" y="152792"/>
                  <a:pt x="80770" y="223917"/>
                </a:cubicBezTo>
                <a:cubicBezTo>
                  <a:pt x="79482" y="225210"/>
                  <a:pt x="78194" y="226504"/>
                  <a:pt x="76906" y="226504"/>
                </a:cubicBezTo>
                <a:cubicBezTo>
                  <a:pt x="80770" y="230383"/>
                  <a:pt x="84634" y="234263"/>
                  <a:pt x="88498" y="238142"/>
                </a:cubicBezTo>
                <a:cubicBezTo>
                  <a:pt x="88498" y="238142"/>
                  <a:pt x="89786" y="236849"/>
                  <a:pt x="89786" y="235556"/>
                </a:cubicBezTo>
                <a:cubicBezTo>
                  <a:pt x="92362" y="231676"/>
                  <a:pt x="94938" y="227797"/>
                  <a:pt x="97514" y="222624"/>
                </a:cubicBezTo>
                <a:cubicBezTo>
                  <a:pt x="103954" y="212278"/>
                  <a:pt x="109106" y="203226"/>
                  <a:pt x="115545" y="192881"/>
                </a:cubicBezTo>
                <a:cubicBezTo>
                  <a:pt x="121985" y="181242"/>
                  <a:pt x="128425" y="169603"/>
                  <a:pt x="134865" y="157964"/>
                </a:cubicBezTo>
                <a:cubicBezTo>
                  <a:pt x="161912" y="108823"/>
                  <a:pt x="187672" y="59682"/>
                  <a:pt x="212143" y="10541"/>
                </a:cubicBezTo>
                <a:cubicBezTo>
                  <a:pt x="212143" y="9247"/>
                  <a:pt x="213431" y="9247"/>
                  <a:pt x="213431" y="7954"/>
                </a:cubicBezTo>
                <a:cubicBezTo>
                  <a:pt x="213431" y="7954"/>
                  <a:pt x="213431" y="7954"/>
                  <a:pt x="212143" y="7954"/>
                </a:cubicBezTo>
                <a:close/>
                <a:moveTo>
                  <a:pt x="196650" y="7954"/>
                </a:moveTo>
                <a:cubicBezTo>
                  <a:pt x="196650" y="9253"/>
                  <a:pt x="196650" y="9253"/>
                  <a:pt x="196650" y="10552"/>
                </a:cubicBezTo>
                <a:cubicBezTo>
                  <a:pt x="192907" y="18345"/>
                  <a:pt x="187918" y="26138"/>
                  <a:pt x="184176" y="32633"/>
                </a:cubicBezTo>
                <a:cubicBezTo>
                  <a:pt x="187918" y="24839"/>
                  <a:pt x="192907" y="18345"/>
                  <a:pt x="197897" y="10552"/>
                </a:cubicBezTo>
                <a:cubicBezTo>
                  <a:pt x="197897" y="9253"/>
                  <a:pt x="199144" y="9253"/>
                  <a:pt x="199144" y="7954"/>
                </a:cubicBezTo>
                <a:cubicBezTo>
                  <a:pt x="199144" y="7954"/>
                  <a:pt x="199144" y="7954"/>
                  <a:pt x="196650" y="7954"/>
                </a:cubicBezTo>
                <a:close/>
                <a:moveTo>
                  <a:pt x="178383" y="7954"/>
                </a:moveTo>
                <a:cubicBezTo>
                  <a:pt x="177088" y="9249"/>
                  <a:pt x="177088" y="9249"/>
                  <a:pt x="177088" y="10543"/>
                </a:cubicBezTo>
                <a:cubicBezTo>
                  <a:pt x="148606" y="48077"/>
                  <a:pt x="121418" y="86905"/>
                  <a:pt x="95525" y="127027"/>
                </a:cubicBezTo>
                <a:cubicBezTo>
                  <a:pt x="94230" y="127027"/>
                  <a:pt x="94230" y="128321"/>
                  <a:pt x="94230" y="128321"/>
                </a:cubicBezTo>
                <a:cubicBezTo>
                  <a:pt x="95525" y="136087"/>
                  <a:pt x="96819" y="143852"/>
                  <a:pt x="92935" y="146441"/>
                </a:cubicBezTo>
                <a:cubicBezTo>
                  <a:pt x="90346" y="149029"/>
                  <a:pt x="85167" y="150324"/>
                  <a:pt x="79989" y="151618"/>
                </a:cubicBezTo>
                <a:cubicBezTo>
                  <a:pt x="70926" y="165855"/>
                  <a:pt x="61864" y="181386"/>
                  <a:pt x="54096" y="196917"/>
                </a:cubicBezTo>
                <a:cubicBezTo>
                  <a:pt x="52801" y="198212"/>
                  <a:pt x="51506" y="198212"/>
                  <a:pt x="51506" y="198212"/>
                </a:cubicBezTo>
                <a:cubicBezTo>
                  <a:pt x="55390" y="203389"/>
                  <a:pt x="57980" y="207271"/>
                  <a:pt x="61864" y="211154"/>
                </a:cubicBezTo>
                <a:cubicBezTo>
                  <a:pt x="61864" y="209860"/>
                  <a:pt x="63158" y="208566"/>
                  <a:pt x="63158" y="207271"/>
                </a:cubicBezTo>
                <a:cubicBezTo>
                  <a:pt x="73515" y="189152"/>
                  <a:pt x="83873" y="171032"/>
                  <a:pt x="94230" y="152912"/>
                </a:cubicBezTo>
                <a:cubicBezTo>
                  <a:pt x="122713" y="105024"/>
                  <a:pt x="156374" y="59725"/>
                  <a:pt x="182267" y="10543"/>
                </a:cubicBezTo>
                <a:cubicBezTo>
                  <a:pt x="183562" y="9249"/>
                  <a:pt x="183562" y="9249"/>
                  <a:pt x="184856" y="7954"/>
                </a:cubicBezTo>
                <a:cubicBezTo>
                  <a:pt x="184856" y="7954"/>
                  <a:pt x="184856" y="7954"/>
                  <a:pt x="178383" y="7954"/>
                </a:cubicBezTo>
                <a:close/>
                <a:moveTo>
                  <a:pt x="156546" y="7954"/>
                </a:moveTo>
                <a:cubicBezTo>
                  <a:pt x="156546" y="9266"/>
                  <a:pt x="156546" y="9266"/>
                  <a:pt x="156546" y="10577"/>
                </a:cubicBezTo>
                <a:cubicBezTo>
                  <a:pt x="151254" y="18446"/>
                  <a:pt x="147285" y="27626"/>
                  <a:pt x="143316" y="35494"/>
                </a:cubicBezTo>
                <a:cubicBezTo>
                  <a:pt x="141993" y="38117"/>
                  <a:pt x="141993" y="38117"/>
                  <a:pt x="144639" y="35494"/>
                </a:cubicBezTo>
                <a:cubicBezTo>
                  <a:pt x="151254" y="27626"/>
                  <a:pt x="157869" y="18446"/>
                  <a:pt x="164483" y="10577"/>
                </a:cubicBezTo>
                <a:cubicBezTo>
                  <a:pt x="164483" y="9266"/>
                  <a:pt x="164483" y="9266"/>
                  <a:pt x="165806" y="7954"/>
                </a:cubicBezTo>
                <a:cubicBezTo>
                  <a:pt x="165806" y="7954"/>
                  <a:pt x="165806" y="7954"/>
                  <a:pt x="156546" y="7954"/>
                </a:cubicBezTo>
                <a:close/>
                <a:moveTo>
                  <a:pt x="114943" y="7954"/>
                </a:moveTo>
                <a:cubicBezTo>
                  <a:pt x="114943" y="9244"/>
                  <a:pt x="114943" y="9244"/>
                  <a:pt x="113641" y="10534"/>
                </a:cubicBezTo>
                <a:cubicBezTo>
                  <a:pt x="101925" y="28592"/>
                  <a:pt x="91511" y="46650"/>
                  <a:pt x="81097" y="64708"/>
                </a:cubicBezTo>
                <a:cubicBezTo>
                  <a:pt x="79795" y="65997"/>
                  <a:pt x="79795" y="65997"/>
                  <a:pt x="78493" y="65997"/>
                </a:cubicBezTo>
                <a:cubicBezTo>
                  <a:pt x="82399" y="81476"/>
                  <a:pt x="86304" y="96954"/>
                  <a:pt x="88907" y="111142"/>
                </a:cubicBezTo>
                <a:cubicBezTo>
                  <a:pt x="88907" y="109852"/>
                  <a:pt x="90209" y="108563"/>
                  <a:pt x="90209" y="107273"/>
                </a:cubicBezTo>
                <a:cubicBezTo>
                  <a:pt x="108434" y="76316"/>
                  <a:pt x="126658" y="44070"/>
                  <a:pt x="142279" y="10534"/>
                </a:cubicBezTo>
                <a:cubicBezTo>
                  <a:pt x="142279" y="9244"/>
                  <a:pt x="143581" y="9244"/>
                  <a:pt x="143581" y="7954"/>
                </a:cubicBezTo>
                <a:cubicBezTo>
                  <a:pt x="143581" y="7954"/>
                  <a:pt x="143581" y="7954"/>
                  <a:pt x="114943" y="7954"/>
                </a:cubicBezTo>
                <a:close/>
                <a:moveTo>
                  <a:pt x="80577" y="7954"/>
                </a:moveTo>
                <a:cubicBezTo>
                  <a:pt x="79287" y="9266"/>
                  <a:pt x="79287" y="9266"/>
                  <a:pt x="79287" y="10577"/>
                </a:cubicBezTo>
                <a:cubicBezTo>
                  <a:pt x="76707" y="14511"/>
                  <a:pt x="74128" y="17134"/>
                  <a:pt x="71548" y="21069"/>
                </a:cubicBezTo>
                <a:cubicBezTo>
                  <a:pt x="71548" y="23691"/>
                  <a:pt x="70258" y="23691"/>
                  <a:pt x="68968" y="23691"/>
                </a:cubicBezTo>
                <a:cubicBezTo>
                  <a:pt x="70258" y="28937"/>
                  <a:pt x="71548" y="34183"/>
                  <a:pt x="72838" y="38117"/>
                </a:cubicBezTo>
                <a:cubicBezTo>
                  <a:pt x="74128" y="36806"/>
                  <a:pt x="74128" y="35494"/>
                  <a:pt x="74128" y="34183"/>
                </a:cubicBezTo>
                <a:cubicBezTo>
                  <a:pt x="79287" y="26314"/>
                  <a:pt x="83157" y="18446"/>
                  <a:pt x="88316" y="10577"/>
                </a:cubicBezTo>
                <a:cubicBezTo>
                  <a:pt x="88316" y="9266"/>
                  <a:pt x="88316" y="9266"/>
                  <a:pt x="89606" y="7954"/>
                </a:cubicBezTo>
                <a:cubicBezTo>
                  <a:pt x="89606" y="7954"/>
                  <a:pt x="89606" y="7954"/>
                  <a:pt x="80577" y="7954"/>
                </a:cubicBezTo>
                <a:close/>
                <a:moveTo>
                  <a:pt x="253004" y="684"/>
                </a:moveTo>
                <a:cubicBezTo>
                  <a:pt x="264012" y="2470"/>
                  <a:pt x="271458" y="8315"/>
                  <a:pt x="267573" y="24551"/>
                </a:cubicBezTo>
                <a:cubicBezTo>
                  <a:pt x="266278" y="29746"/>
                  <a:pt x="262393" y="44034"/>
                  <a:pt x="257213" y="62218"/>
                </a:cubicBezTo>
                <a:cubicBezTo>
                  <a:pt x="257213" y="62218"/>
                  <a:pt x="257213" y="63517"/>
                  <a:pt x="257213" y="64816"/>
                </a:cubicBezTo>
                <a:cubicBezTo>
                  <a:pt x="257213" y="64816"/>
                  <a:pt x="257213" y="64816"/>
                  <a:pt x="244262" y="123264"/>
                </a:cubicBezTo>
                <a:cubicBezTo>
                  <a:pt x="242967" y="133655"/>
                  <a:pt x="242967" y="141449"/>
                  <a:pt x="244262" y="144046"/>
                </a:cubicBezTo>
                <a:cubicBezTo>
                  <a:pt x="259803" y="142747"/>
                  <a:pt x="320671" y="136253"/>
                  <a:pt x="323261" y="151839"/>
                </a:cubicBezTo>
                <a:cubicBezTo>
                  <a:pt x="324556" y="170024"/>
                  <a:pt x="293475" y="193403"/>
                  <a:pt x="281819" y="205093"/>
                </a:cubicBezTo>
                <a:cubicBezTo>
                  <a:pt x="253328" y="237564"/>
                  <a:pt x="223541" y="270036"/>
                  <a:pt x="195049" y="301209"/>
                </a:cubicBezTo>
                <a:cubicBezTo>
                  <a:pt x="182099" y="315496"/>
                  <a:pt x="170443" y="334979"/>
                  <a:pt x="151017" y="325887"/>
                </a:cubicBezTo>
                <a:cubicBezTo>
                  <a:pt x="143247" y="323289"/>
                  <a:pt x="134181" y="309002"/>
                  <a:pt x="129001" y="303807"/>
                </a:cubicBezTo>
                <a:cubicBezTo>
                  <a:pt x="113460" y="286921"/>
                  <a:pt x="99214" y="270036"/>
                  <a:pt x="83674" y="253151"/>
                </a:cubicBezTo>
                <a:cubicBezTo>
                  <a:pt x="56477" y="223277"/>
                  <a:pt x="30575" y="194702"/>
                  <a:pt x="4674" y="166127"/>
                </a:cubicBezTo>
                <a:cubicBezTo>
                  <a:pt x="-19932" y="138851"/>
                  <a:pt x="60362" y="144046"/>
                  <a:pt x="65543" y="144046"/>
                </a:cubicBezTo>
                <a:cubicBezTo>
                  <a:pt x="70723" y="144046"/>
                  <a:pt x="77198" y="144046"/>
                  <a:pt x="83674" y="144046"/>
                </a:cubicBezTo>
                <a:cubicBezTo>
                  <a:pt x="88854" y="144046"/>
                  <a:pt x="82379" y="144046"/>
                  <a:pt x="82379" y="141449"/>
                </a:cubicBezTo>
                <a:cubicBezTo>
                  <a:pt x="81084" y="134954"/>
                  <a:pt x="79788" y="127161"/>
                  <a:pt x="77198" y="120667"/>
                </a:cubicBezTo>
                <a:cubicBezTo>
                  <a:pt x="72018" y="97287"/>
                  <a:pt x="66838" y="73908"/>
                  <a:pt x="61658" y="50528"/>
                </a:cubicBezTo>
                <a:cubicBezTo>
                  <a:pt x="56477" y="27149"/>
                  <a:pt x="46116" y="1171"/>
                  <a:pt x="79788" y="1171"/>
                </a:cubicBezTo>
                <a:cubicBezTo>
                  <a:pt x="79788" y="1171"/>
                  <a:pt x="79788" y="1171"/>
                  <a:pt x="217066" y="1171"/>
                </a:cubicBezTo>
                <a:cubicBezTo>
                  <a:pt x="227426" y="1171"/>
                  <a:pt x="241996" y="-1102"/>
                  <a:pt x="253004" y="684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2023/4/10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9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060035" y="2643421"/>
            <a:ext cx="23482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组员：陈鹏宇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曾子瑄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齐宇杭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陈也</a:t>
            </a:r>
          </a:p>
        </p:txBody>
      </p:sp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2085613" y="1893709"/>
            <a:ext cx="522269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b="1" spc="300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经典圆体简" panose="02010609000101010101" pitchFamily="49" charset="-122"/>
                <a:sym typeface="微软雅黑" panose="020B0503020204020204" pitchFamily="34" charset="-122"/>
              </a:rPr>
              <a:t>数据模型设计与实现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2730">
            <a:off x="-3697401" y="317644"/>
            <a:ext cx="5633012" cy="49560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管理系统数据流图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83260" y="915670"/>
            <a:ext cx="7272655" cy="1266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ACA管理员根据实际情况对系统内的航线、游轮等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信息进行更新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，并可随时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查询所有航线、游轮等的具体信息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。更新后的结果反馈给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订票系统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，订票系统再将订单信息（被预定的游轮航线等）反馈给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0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779588"/>
            <a:ext cx="5943600" cy="251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sp>
        <p:nvSpPr>
          <p:cNvPr id="50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1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E7E7E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52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53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54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55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2500" lnSpcReduction="20000"/>
          </a:bodyPr>
          <a:lstStyle/>
          <a:p>
            <a:r>
              <a:rPr lang="zh-CN" altLang="en-US" sz="5400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sp>
        <p:nvSpPr>
          <p:cNvPr id="57" name="TextBox 14"/>
          <p:cNvSpPr txBox="1"/>
          <p:nvPr/>
        </p:nvSpPr>
        <p:spPr>
          <a:xfrm>
            <a:off x="1237615" y="407860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关系模式转化</a:t>
            </a:r>
          </a:p>
        </p:txBody>
      </p:sp>
      <p:sp>
        <p:nvSpPr>
          <p:cNvPr id="60" name="TextBox 19"/>
          <p:cNvSpPr txBox="1"/>
          <p:nvPr/>
        </p:nvSpPr>
        <p:spPr>
          <a:xfrm>
            <a:off x="1237615" y="304482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ER</a:t>
            </a:r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图设计</a:t>
            </a:r>
          </a:p>
        </p:txBody>
      </p:sp>
      <p:sp>
        <p:nvSpPr>
          <p:cNvPr id="63" name="TextBox 21"/>
          <p:cNvSpPr txBox="1"/>
          <p:nvPr/>
        </p:nvSpPr>
        <p:spPr>
          <a:xfrm>
            <a:off x="1237615" y="201041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数据流图</a:t>
            </a:r>
          </a:p>
        </p:txBody>
      </p:sp>
      <p:sp>
        <p:nvSpPr>
          <p:cNvPr id="66" name="TextBox 23"/>
          <p:cNvSpPr txBox="1"/>
          <p:nvPr/>
        </p:nvSpPr>
        <p:spPr>
          <a:xfrm>
            <a:off x="1237615" y="97663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E7E7E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需求分析</a:t>
            </a:r>
          </a:p>
        </p:txBody>
      </p:sp>
      <p:sp>
        <p:nvSpPr>
          <p:cNvPr id="68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0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ER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图绘制</a:t>
            </a: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11505" y="699770"/>
            <a:ext cx="7272655" cy="1266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基于需求分析和数据流图，我们能得到六个实体，分别为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船舱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旅行社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实体的各属性。乘客能预定一个或多个订单，而一个订单能且仅能由一个乘客预定；一个订单能且仅能被一家旅行社确认，而一家旅行社能确定多个订单；一个订单能且仅能预定一个船舱和一个航线，一个船舱或一个航线能被多个订单预定；一艘游轮拥有一个或多个船舱，一个船舱仅属于一艘游轮；一艘游轮能选择多个航线，而一个航线也能被多个游轮选择。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基于上述分析，我们通过powerdesigner做出ER图如下：</a:t>
            </a:r>
          </a:p>
        </p:txBody>
      </p:sp>
      <p:pic>
        <p:nvPicPr>
          <p:cNvPr id="2" name="图片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3338" y="2061210"/>
            <a:ext cx="3568989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sp>
        <p:nvSpPr>
          <p:cNvPr id="50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1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E7E7E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52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53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rgbClr val="7E7E7E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54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55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2500" lnSpcReduction="20000"/>
          </a:bodyPr>
          <a:lstStyle/>
          <a:p>
            <a:r>
              <a:rPr lang="zh-CN" altLang="en-US" sz="5400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sp>
        <p:nvSpPr>
          <p:cNvPr id="57" name="TextBox 14"/>
          <p:cNvSpPr txBox="1"/>
          <p:nvPr/>
        </p:nvSpPr>
        <p:spPr>
          <a:xfrm>
            <a:off x="1237615" y="407860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关系模式转化</a:t>
            </a:r>
          </a:p>
        </p:txBody>
      </p:sp>
      <p:sp>
        <p:nvSpPr>
          <p:cNvPr id="60" name="TextBox 19"/>
          <p:cNvSpPr txBox="1"/>
          <p:nvPr/>
        </p:nvSpPr>
        <p:spPr>
          <a:xfrm>
            <a:off x="1237615" y="304482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dirty="0">
                <a:solidFill>
                  <a:srgbClr val="7E7E7E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ER</a:t>
            </a:r>
            <a:r>
              <a:rPr lang="zh-CN" altLang="en-US" sz="1600" b="1" dirty="0">
                <a:solidFill>
                  <a:srgbClr val="7E7E7E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图设计</a:t>
            </a:r>
          </a:p>
        </p:txBody>
      </p:sp>
      <p:sp>
        <p:nvSpPr>
          <p:cNvPr id="63" name="TextBox 21"/>
          <p:cNvSpPr txBox="1"/>
          <p:nvPr/>
        </p:nvSpPr>
        <p:spPr>
          <a:xfrm>
            <a:off x="1237615" y="201041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数据流图</a:t>
            </a:r>
          </a:p>
        </p:txBody>
      </p:sp>
      <p:sp>
        <p:nvSpPr>
          <p:cNvPr id="66" name="TextBox 23"/>
          <p:cNvSpPr txBox="1"/>
          <p:nvPr/>
        </p:nvSpPr>
        <p:spPr>
          <a:xfrm>
            <a:off x="1237615" y="97663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E7E7E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需求分析</a:t>
            </a:r>
          </a:p>
        </p:txBody>
      </p:sp>
      <p:sp>
        <p:nvSpPr>
          <p:cNvPr id="68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0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关系模式转化</a:t>
            </a: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115695" y="699770"/>
            <a:ext cx="7272655" cy="1266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绘制出的ER模型通过了powerdesigner的模型检测，概念模型自动转为物理模型。</a:t>
            </a:r>
          </a:p>
        </p:txBody>
      </p:sp>
      <p:pic>
        <p:nvPicPr>
          <p:cNvPr id="2" name="图片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2365" y="1059815"/>
            <a:ext cx="3608705" cy="395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物理模型</a:t>
            </a: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57885" y="699770"/>
            <a:ext cx="7316470" cy="1266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下图的关系模型我们能发现，乘客、船舱、航线和旅行社的主键会作为订单的外键；游轮和价格的主键会作为船舱的外键；游轮和航线之间的多对多关系会被解析为航线选择交集表中，航线和游轮的主键为航线选择关系的主键； 船舱和游轮之间的级联限定关系，让游轮主键担任船舱的主键和外键。</a:t>
            </a: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8375" y="1347470"/>
            <a:ext cx="4245890" cy="3540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59664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关系模式、非平凡函数依赖</a:t>
            </a: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57885" y="699770"/>
            <a:ext cx="7316470" cy="2173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基于概念设计的ER图，能得到以下</a:t>
            </a:r>
            <a:r>
              <a:rPr lang="zh-CN" altLang="en-US" sz="1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关系模式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乘客（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身份证号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，乘客姓名，电话号码，性别）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订单（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订单编号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，身份证号，旅行社编号，船舱编号，航次编号，出发港口，航线类型，共享意愿，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下单时间）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旅行社（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旅行社编号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，旅行社名称）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船舱（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船舱编号，游轮编号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，船舱等级，船舱容量，船舱人数，船舱价格）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游轮（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游轮编号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，游轮名称，载客量，注册地，船舱数，长度，航行天数，停靠时间）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航线（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巡航类型，出发港口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，港口数量，途径港口）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航线选择（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游轮编号，出发港口，巡航类型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99795" y="3003550"/>
            <a:ext cx="7316470" cy="1238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基于需求描述材料，总结出以下</a:t>
            </a:r>
            <a:r>
              <a:rPr lang="zh-CN" altLang="en-US" sz="1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非平凡函数依赖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（省略了主键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非主属性）：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机舱人数，等级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船舱价格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（船舱）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游轮长度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停靠时间 		   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（游轮）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巡航类型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港口数量  		   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（航线）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港口数量，出发港口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途径港口 	   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（航线）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99795" y="1131570"/>
            <a:ext cx="7344410" cy="174180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27735" y="3293944"/>
            <a:ext cx="4476728" cy="10083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59664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关系模式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优化</a:t>
            </a:r>
            <a:endParaRPr 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13765" y="780011"/>
            <a:ext cx="7316470" cy="2021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第一范式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上述关系模式中，每个属性都是原子属性，即表中的每个字段都不可再分，满足第一范式。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第二范式</a:t>
            </a:r>
          </a:p>
          <a:p>
            <a:pPr>
              <a:lnSpc>
                <a:spcPts val="19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上述关系模式中，每个表都有一个主键；对于非复合主键的表一定符合第二范式，但是对于航线表来说主键为巡航类型和出发港口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航线（</a:t>
            </a:r>
            <a:r>
              <a:rPr lang="zh-CN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巡航类型，出发港口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，港口数量，途径港口）</a:t>
            </a:r>
          </a:p>
          <a:p>
            <a:pPr>
              <a:lnSpc>
                <a:spcPts val="19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由于有以下函数依赖：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巡航类型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港口数量  （航线）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港口数量，出发港口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途径港口 （航线）</a:t>
            </a:r>
          </a:p>
          <a:p>
            <a:pPr>
              <a:lnSpc>
                <a:spcPts val="19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但港口数量并不是由巡航类型和出发港口共同决定，而仅由巡航类型决定，因此违反了第二范式。可以将航线表分解为：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航线港口数（</a:t>
            </a:r>
            <a:r>
              <a:rPr lang="zh-CN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巡航类型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，港口数量）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航线港口细节（</a:t>
            </a:r>
            <a:r>
              <a:rPr lang="zh-CN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出发港口，港口数量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，途径港口）</a:t>
            </a:r>
          </a:p>
          <a:p>
            <a:pPr>
              <a:lnSpc>
                <a:spcPts val="19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分解后，满足第二范式。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5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59664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关系模式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优化</a:t>
            </a:r>
            <a:endParaRPr 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13765" y="843558"/>
            <a:ext cx="7316470" cy="3951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第三范式</a:t>
            </a:r>
          </a:p>
          <a:p>
            <a:pPr>
              <a:lnSpc>
                <a:spcPts val="19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第三范式要求非主键属性必须直接依赖于主键，不能存在传递依赖，即不能存在：非主键属性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依赖于非主键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属性，非主键属性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依赖于主键的情况。</a:t>
            </a:r>
          </a:p>
          <a:p>
            <a:pPr>
              <a:lnSpc>
                <a:spcPts val="19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而对于游轮表来说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游轮（</a:t>
            </a:r>
            <a:r>
              <a:rPr lang="zh-CN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游轮编号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，游轮名称，载客量，注册地，船舱数，长度，航行天数，停靠时间）</a:t>
            </a:r>
          </a:p>
          <a:p>
            <a:pPr>
              <a:lnSpc>
                <a:spcPts val="19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游轮编号不能直接决定停靠天数，只能决定游轮长度，再根据描述文档，由游轮长度决定停靠时间，所以不满足第三范式，需要将其分解为：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游轮（</a:t>
            </a:r>
            <a:r>
              <a:rPr lang="zh-CN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游轮编号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，游轮名称，载客量，注册地，船舱数，长度，航行天数）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停靠时间细则（</a:t>
            </a:r>
            <a:r>
              <a:rPr lang="zh-CN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，停靠时间）</a:t>
            </a:r>
          </a:p>
          <a:p>
            <a:pPr>
              <a:lnSpc>
                <a:spcPts val="1900"/>
              </a:lnSpc>
              <a:spcBef>
                <a:spcPts val="800"/>
              </a:spcBef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同理，对于船舱表，船舱编号并不能直接决定船舱价格，而是有船舱等级和船舱人数共同决定船舱价格，需要将其分解为：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船舱（</a:t>
            </a:r>
            <a:r>
              <a:rPr lang="zh-CN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船舱编号，游轮编号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，船舱等级，船舱容量，船舱人数）</a:t>
            </a:r>
          </a:p>
          <a:p>
            <a:pPr algn="ctr">
              <a:lnSpc>
                <a:spcPts val="19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价格明细表（</a:t>
            </a:r>
            <a:r>
              <a:rPr lang="zh-CN" alt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船舱等级，船舱人数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，船舱价格）</a:t>
            </a:r>
          </a:p>
          <a:p>
            <a:pPr>
              <a:lnSpc>
                <a:spcPts val="19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分解后，满足第三范式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1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59664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Boyce-Codd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范式</a:t>
            </a: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57885" y="859790"/>
            <a:ext cx="7316470" cy="342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关系模式经优化后：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乘客（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身份证号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，乘客姓名，电话号码，性别）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订单（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订单编号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，身份证号，旅行社编号，船舱编号，航次编号，出发港口，航线类型，共享意愿，下单时间）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旅行社（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旅行社编号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，旅行社名称）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船舱（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船舱编号，游轮编号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，船舱等级，船舱容量，船舱人数）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价格明细表（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船舱等级，船舱人数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，船舱价格）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游轮（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游轮编号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，游轮名称，载客量，注册地，船舱数，长度，航行天数）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停靠时间细则（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，停靠时间）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航线选择（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游轮编号，出发港口，巡航类型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航线港口数（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巡航类型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，港口数量）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航线港口细节（</a:t>
            </a:r>
            <a:r>
              <a:rPr lang="zh-CN" alt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出发港口，港口数量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，途径港口）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基于非平凡函数依赖和已知的主键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非主属性，能确认每一个函数依赖箭头左边的属性集是R的超键，即满足</a:t>
            </a:r>
            <a:r>
              <a:rPr lang="zh-CN" altLang="en-US" sz="12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Boyce-Codd范式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，优化完毕。</a:t>
            </a: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755104" y="1127013"/>
            <a:ext cx="7344410" cy="2308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  <p:sp>
        <p:nvSpPr>
          <p:cNvPr id="19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rgbClr val="768EA9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20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21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22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23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8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5400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1237615" y="407860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关系模式转化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1237615" y="304482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ER</a:t>
            </a:r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图设计</a:t>
            </a:r>
          </a:p>
        </p:txBody>
      </p:sp>
      <p:sp>
        <p:nvSpPr>
          <p:cNvPr id="15" name="TextBox 21"/>
          <p:cNvSpPr txBox="1"/>
          <p:nvPr/>
        </p:nvSpPr>
        <p:spPr>
          <a:xfrm>
            <a:off x="1237615" y="201041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数据流图</a:t>
            </a:r>
          </a:p>
        </p:txBody>
      </p:sp>
      <p:sp>
        <p:nvSpPr>
          <p:cNvPr id="17" name="TextBox 23"/>
          <p:cNvSpPr txBox="1"/>
          <p:nvPr/>
        </p:nvSpPr>
        <p:spPr>
          <a:xfrm>
            <a:off x="1237615" y="97663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需求分析</a:t>
            </a:r>
          </a:p>
        </p:txBody>
      </p:sp>
      <p:sp>
        <p:nvSpPr>
          <p:cNvPr id="5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90365" y="275209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59664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总结</a:t>
            </a:r>
            <a:endParaRPr 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13765" y="1311538"/>
            <a:ext cx="7316470" cy="2021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通过设计项目，团队成员了解了数据库设计的前三大流程，需求分析，概念设计和逻辑设计。基于合理的分工合作，整个团队不仅掌握了设计各阶段的知识，如数据流图、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图、关系模式转换和关系模式优化，更提高了团队内的合作意识、沟通能力和执行能力。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但项目的完成仍有不足，如需求分析部分可能对描述材料的解读有所不准确；概念设计部分仅能满足部分需求，设计并不全面；材料函数依赖挖掘可能有所欠缺，范式优化方法仍有待进一步熟悉。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0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115616" y="2285330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汇报完毕  感谢观看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2730">
            <a:off x="-3697401" y="317644"/>
            <a:ext cx="5633012" cy="49560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8848" flipH="1" flipV="1">
            <a:off x="6176683" y="96344"/>
            <a:ext cx="5891698" cy="5183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sp>
        <p:nvSpPr>
          <p:cNvPr id="50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1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52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53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54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55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2500" lnSpcReduction="20000"/>
          </a:bodyPr>
          <a:lstStyle/>
          <a:p>
            <a:r>
              <a:rPr lang="zh-CN" altLang="en-US" sz="5400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sp>
        <p:nvSpPr>
          <p:cNvPr id="57" name="TextBox 14"/>
          <p:cNvSpPr txBox="1"/>
          <p:nvPr/>
        </p:nvSpPr>
        <p:spPr>
          <a:xfrm>
            <a:off x="1237615" y="407860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关系模式转化</a:t>
            </a:r>
          </a:p>
        </p:txBody>
      </p:sp>
      <p:sp>
        <p:nvSpPr>
          <p:cNvPr id="60" name="TextBox 19"/>
          <p:cNvSpPr txBox="1"/>
          <p:nvPr/>
        </p:nvSpPr>
        <p:spPr>
          <a:xfrm>
            <a:off x="1237615" y="304482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图设计</a:t>
            </a:r>
          </a:p>
        </p:txBody>
      </p:sp>
      <p:sp>
        <p:nvSpPr>
          <p:cNvPr id="63" name="TextBox 21"/>
          <p:cNvSpPr txBox="1"/>
          <p:nvPr/>
        </p:nvSpPr>
        <p:spPr>
          <a:xfrm>
            <a:off x="1237615" y="201041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数据流图</a:t>
            </a:r>
          </a:p>
        </p:txBody>
      </p:sp>
      <p:sp>
        <p:nvSpPr>
          <p:cNvPr id="66" name="TextBox 23"/>
          <p:cNvSpPr txBox="1"/>
          <p:nvPr/>
        </p:nvSpPr>
        <p:spPr>
          <a:xfrm>
            <a:off x="1237615" y="97663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需求分析</a:t>
            </a:r>
          </a:p>
        </p:txBody>
      </p:sp>
      <p:sp>
        <p:nvSpPr>
          <p:cNvPr id="68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0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54"/>
          <p:cNvSpPr txBox="1"/>
          <p:nvPr/>
        </p:nvSpPr>
        <p:spPr bwMode="auto">
          <a:xfrm>
            <a:off x="107315" y="827405"/>
            <a:ext cx="1459230" cy="232410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 latinLnBrk="0"/>
            <a:r>
              <a:rPr lang="zh-CN" altLang="en-US" sz="1400" dirty="0">
                <a:solidFill>
                  <a:srgbClr val="768EA9"/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游轮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需求分析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87350" y="753745"/>
            <a:ext cx="2016125" cy="3814445"/>
          </a:xfrm>
          <a:prstGeom prst="roundRect">
            <a:avLst/>
          </a:prstGeom>
          <a:noFill/>
          <a:ln>
            <a:solidFill>
              <a:srgbClr val="768EA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7350" y="1118870"/>
            <a:ext cx="20161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游轮指ACA所拥有的游轮，在ACA管理范围内，每艘游轮都有属于自己的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游轮编号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可以唯一确定一艘属于ACA的游轮。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除编号外，游轮还具有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载客量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游轮长度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等属性，其中载客量指该游轮的最大载客量，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航行天数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指该游轮能航行的天数（3，7，11，14），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停靠时间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指游轮应该在航行天数中的哪一天或几天来停靠港口，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由游轮长度决定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每艘游轮可以进行数次航行，且包含多个船舱，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从投入使用开始船舱的数量、编号等不会再发生改变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391795" y="1113790"/>
            <a:ext cx="2011680" cy="5080"/>
          </a:xfrm>
          <a:prstGeom prst="line">
            <a:avLst/>
          </a:prstGeom>
          <a:ln>
            <a:solidFill>
              <a:srgbClr val="768E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>
            <p:custDataLst>
              <p:tags r:id="rId1"/>
            </p:custDataLst>
          </p:nvPr>
        </p:nvSpPr>
        <p:spPr>
          <a:xfrm>
            <a:off x="2611120" y="753745"/>
            <a:ext cx="5278120" cy="3042141"/>
          </a:xfrm>
          <a:prstGeom prst="roundRect">
            <a:avLst/>
          </a:prstGeom>
          <a:noFill/>
          <a:ln>
            <a:solidFill>
              <a:srgbClr val="768EA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54"/>
          <p:cNvSpPr txBox="1"/>
          <p:nvPr>
            <p:custDataLst>
              <p:tags r:id="rId2"/>
            </p:custDataLst>
          </p:nvPr>
        </p:nvSpPr>
        <p:spPr bwMode="auto">
          <a:xfrm>
            <a:off x="4356100" y="915670"/>
            <a:ext cx="951865" cy="232410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 latinLnBrk="0"/>
            <a:r>
              <a:rPr lang="zh-CN" altLang="en-US" sz="1400" dirty="0">
                <a:solidFill>
                  <a:srgbClr val="768EA9"/>
                </a:solidFill>
                <a:effectLst/>
                <a:latin typeface="印品黑体" panose="00000500000000000000" pitchFamily="2" charset="-122"/>
                <a:ea typeface="印品黑体" panose="00000500000000000000" pitchFamily="2" charset="-122"/>
              </a:rPr>
              <a:t>船舱</a:t>
            </a:r>
          </a:p>
        </p:txBody>
      </p:sp>
      <p:sp>
        <p:nvSpPr>
          <p:cNvPr id="36" name="文本框 35"/>
          <p:cNvSpPr txBox="1"/>
          <p:nvPr>
            <p:custDataLst>
              <p:tags r:id="rId3"/>
            </p:custDataLst>
          </p:nvPr>
        </p:nvSpPr>
        <p:spPr>
          <a:xfrm>
            <a:off x="2700020" y="1352550"/>
            <a:ext cx="5166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船舱是游轮里面可供游客选择的房间。每艘游轮拥有固定数量的船舱，每个船舱都有属于自己的编号，在一艘游轮上船舱编号唯一确定一间船舱。在不同的游轮上，船舱编号可能出现重合，因此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游轮编号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船舱编号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唯一确定任意一间属于ACA游轮的船舱。每个船舱有不同的等级，再根据船舱中的人数，能决定每个船舱的价格。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船舱还具有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船舱容量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船舱等级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等属性，每当有游客租订船舱，船舱会根据订单指定的人数增加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现有人数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。若某一船舱现有人数等于可容纳人数，或游客选择不共享船舱，那么该船舱就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“不可用”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(不能再被其他订单租订)；若可容纳人数大于现有人数，且游客共享船舱，该船舱就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“可用”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(仍能被其他订单租订)。</a:t>
            </a:r>
          </a:p>
        </p:txBody>
      </p:sp>
      <p:cxnSp>
        <p:nvCxnSpPr>
          <p:cNvPr id="37" name="直接连接符 36"/>
          <p:cNvCxnSpPr/>
          <p:nvPr>
            <p:custDataLst>
              <p:tags r:id="rId4"/>
            </p:custDataLst>
          </p:nvPr>
        </p:nvCxnSpPr>
        <p:spPr>
          <a:xfrm flipV="1">
            <a:off x="2611120" y="1235520"/>
            <a:ext cx="5256530" cy="5080"/>
          </a:xfrm>
          <a:prstGeom prst="line">
            <a:avLst/>
          </a:prstGeom>
          <a:ln>
            <a:solidFill>
              <a:srgbClr val="768E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需求分析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4" name="圆角矩形 33"/>
          <p:cNvSpPr/>
          <p:nvPr>
            <p:custDataLst>
              <p:tags r:id="rId1"/>
            </p:custDataLst>
          </p:nvPr>
        </p:nvSpPr>
        <p:spPr>
          <a:xfrm>
            <a:off x="389890" y="843915"/>
            <a:ext cx="5278120" cy="1179830"/>
          </a:xfrm>
          <a:prstGeom prst="roundRect">
            <a:avLst/>
          </a:prstGeom>
          <a:noFill/>
          <a:ln>
            <a:solidFill>
              <a:srgbClr val="768EA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54"/>
          <p:cNvSpPr txBox="1"/>
          <p:nvPr>
            <p:custDataLst>
              <p:tags r:id="rId2"/>
            </p:custDataLst>
          </p:nvPr>
        </p:nvSpPr>
        <p:spPr bwMode="auto">
          <a:xfrm>
            <a:off x="2134870" y="861695"/>
            <a:ext cx="951865" cy="232410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航线</a:t>
            </a:r>
          </a:p>
        </p:txBody>
      </p:sp>
      <p:sp>
        <p:nvSpPr>
          <p:cNvPr id="36" name="文本框 35"/>
          <p:cNvSpPr txBox="1"/>
          <p:nvPr>
            <p:custDataLst>
              <p:tags r:id="rId3"/>
            </p:custDataLst>
          </p:nvPr>
        </p:nvSpPr>
        <p:spPr>
          <a:xfrm>
            <a:off x="478155" y="1222375"/>
            <a:ext cx="5166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航线指游轮航行的规定路线，如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航行类型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（三日，七日等）、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途径港口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，并由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决定。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ACA管理员能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更新航线中途径的港口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增加新的航线记录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供用户选择。</a:t>
            </a:r>
          </a:p>
        </p:txBody>
      </p:sp>
      <p:cxnSp>
        <p:nvCxnSpPr>
          <p:cNvPr id="37" name="直接连接符 36"/>
          <p:cNvCxnSpPr/>
          <p:nvPr>
            <p:custDataLst>
              <p:tags r:id="rId4"/>
            </p:custDataLst>
          </p:nvPr>
        </p:nvCxnSpPr>
        <p:spPr>
          <a:xfrm flipV="1">
            <a:off x="406400" y="1144905"/>
            <a:ext cx="5256530" cy="5080"/>
          </a:xfrm>
          <a:prstGeom prst="line">
            <a:avLst/>
          </a:prstGeom>
          <a:ln>
            <a:solidFill>
              <a:srgbClr val="768E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2" name="圆角矩形 1"/>
          <p:cNvSpPr/>
          <p:nvPr>
            <p:custDataLst>
              <p:tags r:id="rId7"/>
            </p:custDataLst>
          </p:nvPr>
        </p:nvSpPr>
        <p:spPr>
          <a:xfrm>
            <a:off x="2915920" y="2499995"/>
            <a:ext cx="5278120" cy="1436370"/>
          </a:xfrm>
          <a:prstGeom prst="roundRect">
            <a:avLst/>
          </a:prstGeom>
          <a:noFill/>
          <a:ln>
            <a:solidFill>
              <a:srgbClr val="768EA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2987675" y="2931795"/>
            <a:ext cx="5166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订单指游客通过旅行社对特定航次、船舱所下的订单，每份订单都有唯一的</a:t>
            </a:r>
            <a:r>
              <a:rPr lang="zh-CN" altLang="en-US" sz="12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指定。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订单还具有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航次编号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船舱编号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乘客共享意愿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下单时间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等属性。订单价格取决于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乘客所指定的船舱等级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是否共享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5" name="直接连接符 4"/>
          <p:cNvCxnSpPr/>
          <p:nvPr>
            <p:custDataLst>
              <p:tags r:id="rId9"/>
            </p:custDataLst>
          </p:nvPr>
        </p:nvCxnSpPr>
        <p:spPr>
          <a:xfrm flipV="1">
            <a:off x="2937510" y="2860040"/>
            <a:ext cx="5256530" cy="5080"/>
          </a:xfrm>
          <a:prstGeom prst="line">
            <a:avLst/>
          </a:prstGeom>
          <a:ln>
            <a:solidFill>
              <a:srgbClr val="768E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4"/>
          <p:cNvSpPr txBox="1"/>
          <p:nvPr>
            <p:custDataLst>
              <p:tags r:id="rId10"/>
            </p:custDataLst>
          </p:nvPr>
        </p:nvSpPr>
        <p:spPr bwMode="auto">
          <a:xfrm>
            <a:off x="4716145" y="2571750"/>
            <a:ext cx="951865" cy="232410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订单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需求分析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5695" y="2067560"/>
            <a:ext cx="1224280" cy="504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59205" y="2181860"/>
            <a:ext cx="1026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ACA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11505" y="2571750"/>
            <a:ext cx="2238375" cy="1875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4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1505" y="2715895"/>
            <a:ext cx="2250440" cy="1922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①实时查看游轮、船舱和航线的所有信息，并能删除或增添游轮、航线。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②能修改除编号外的所有信息。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③根据指定条件对游轮、船舱和航线进行查询。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2627630" y="1131570"/>
            <a:ext cx="1224280" cy="504190"/>
          </a:xfrm>
          <a:prstGeom prst="rect">
            <a:avLst/>
          </a:prstGeom>
          <a:solidFill>
            <a:srgbClr val="A2005D"/>
          </a:solidFill>
          <a:ln>
            <a:solidFill>
              <a:srgbClr val="760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2987675" y="1245870"/>
            <a:ext cx="502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3851910" y="696595"/>
            <a:ext cx="4251325" cy="1446530"/>
          </a:xfrm>
          <a:prstGeom prst="roundRect">
            <a:avLst/>
          </a:prstGeom>
          <a:solidFill>
            <a:srgbClr val="FFB9E1"/>
          </a:solidFill>
          <a:ln>
            <a:solidFill>
              <a:srgbClr val="7600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3923665" y="800735"/>
            <a:ext cx="4036695" cy="1266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①能够查看游轮、船舱和航次的信息，以及船舱价格、需支付的押金金额。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②能够输入乘客人数，并选择是否共享船舱。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③能查看自己所下订单的信息。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7"/>
            </p:custDataLst>
          </p:nvPr>
        </p:nvSpPr>
        <p:spPr>
          <a:xfrm>
            <a:off x="3059430" y="2649220"/>
            <a:ext cx="4251325" cy="1146175"/>
          </a:xfrm>
          <a:prstGeom prst="roundRect">
            <a:avLst/>
          </a:prstGeom>
          <a:solidFill>
            <a:srgbClr val="E1FFB9"/>
          </a:solidFill>
          <a:ln>
            <a:solidFill>
              <a:srgbClr val="42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3131820" y="2787650"/>
            <a:ext cx="4036695" cy="1266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①能够查看游客所下订单的信息，包括游轮、船舱和航次的信息，以及收取的佣金金额。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②能根据指定条件对订单进行查询。</a:t>
            </a: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4427855" y="3796030"/>
            <a:ext cx="1224280" cy="504190"/>
          </a:xfrm>
          <a:prstGeom prst="rect">
            <a:avLst/>
          </a:prstGeom>
          <a:solidFill>
            <a:srgbClr val="5DA200"/>
          </a:solidFill>
          <a:ln>
            <a:solidFill>
              <a:srgbClr val="42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4716145" y="3910330"/>
            <a:ext cx="729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旅行社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sp>
        <p:nvSpPr>
          <p:cNvPr id="50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1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E7E7E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52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53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54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</a:ln>
        </p:spPr>
        <p:txBody>
          <a:bodyPr rot="0" spcFirstLastPara="0" vert="horz" wrap="none" lIns="91440" tIns="45720" rIns="91440" bIns="45720" anchor="ctr" anchorCtr="1" forceAA="0" compatLnSpc="1">
            <a:normAutofit fontScale="6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55" name="Rectangle 16"/>
          <p:cNvSpPr/>
          <p:nvPr/>
        </p:nvSpPr>
        <p:spPr>
          <a:xfrm>
            <a:off x="5274078" y="1995686"/>
            <a:ext cx="1458162" cy="692498"/>
          </a:xfrm>
          <a:prstGeom prst="rect">
            <a:avLst/>
          </a:prstGeom>
        </p:spPr>
        <p:txBody>
          <a:bodyPr wrap="square">
            <a:normAutofit fontScale="82500" lnSpcReduction="20000"/>
          </a:bodyPr>
          <a:lstStyle/>
          <a:p>
            <a:r>
              <a:rPr lang="zh-CN" altLang="en-US" sz="5400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</a:p>
        </p:txBody>
      </p:sp>
      <p:sp>
        <p:nvSpPr>
          <p:cNvPr id="57" name="TextBox 14"/>
          <p:cNvSpPr txBox="1"/>
          <p:nvPr/>
        </p:nvSpPr>
        <p:spPr>
          <a:xfrm>
            <a:off x="1237615" y="407860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关系模式转化</a:t>
            </a:r>
          </a:p>
        </p:txBody>
      </p:sp>
      <p:sp>
        <p:nvSpPr>
          <p:cNvPr id="60" name="TextBox 19"/>
          <p:cNvSpPr txBox="1"/>
          <p:nvPr/>
        </p:nvSpPr>
        <p:spPr>
          <a:xfrm>
            <a:off x="1237615" y="3044825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图设计</a:t>
            </a:r>
          </a:p>
        </p:txBody>
      </p:sp>
      <p:sp>
        <p:nvSpPr>
          <p:cNvPr id="63" name="TextBox 21"/>
          <p:cNvSpPr txBox="1"/>
          <p:nvPr/>
        </p:nvSpPr>
        <p:spPr>
          <a:xfrm>
            <a:off x="1237615" y="201041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数据流图</a:t>
            </a:r>
          </a:p>
        </p:txBody>
      </p:sp>
      <p:sp>
        <p:nvSpPr>
          <p:cNvPr id="66" name="TextBox 23"/>
          <p:cNvSpPr txBox="1"/>
          <p:nvPr/>
        </p:nvSpPr>
        <p:spPr>
          <a:xfrm>
            <a:off x="1237615" y="976630"/>
            <a:ext cx="2796540" cy="285750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pPr algn="r"/>
            <a:r>
              <a:rPr lang="zh-CN" altLang="en-US" sz="1600" b="1" dirty="0">
                <a:solidFill>
                  <a:srgbClr val="7E7E7E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需求分析</a:t>
            </a:r>
          </a:p>
        </p:txBody>
      </p:sp>
      <p:sp>
        <p:nvSpPr>
          <p:cNvPr id="68" name="Rectangle 8"/>
          <p:cNvSpPr/>
          <p:nvPr/>
        </p:nvSpPr>
        <p:spPr>
          <a:xfrm>
            <a:off x="5410979" y="2553681"/>
            <a:ext cx="1177245" cy="276999"/>
          </a:xfrm>
          <a:prstGeom prst="rect">
            <a:avLst/>
          </a:prstGeom>
        </p:spPr>
        <p:txBody>
          <a:bodyPr wrap="none">
            <a:normAutofit fontScale="80000" lnSpcReduction="20000"/>
          </a:bodyPr>
          <a:lstStyle/>
          <a:p>
            <a:r>
              <a:rPr lang="en-US" altLang="zh-CN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</a:t>
            </a:r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顶层数据流图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pic>
        <p:nvPicPr>
          <p:cNvPr id="8" name="图片 8" descr="图示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5" y="1563053"/>
            <a:ext cx="5943600" cy="283019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83260" y="915670"/>
            <a:ext cx="7090410" cy="1266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旅行社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ACA管理员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通过系统进行信息交互。系统分为两个子系统，分别为为旅行社和游客提供服务的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订票系统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，和为管理人员提供的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管理航线等信息的管理系统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订票系统数据流图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15735" y="3825240"/>
            <a:ext cx="3155950" cy="277685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83260" y="915670"/>
            <a:ext cx="7090410" cy="1266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旅行社介绍游客航线等旅游路线，由游客通过订票系统进行船票预订。首先游客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输入游客信息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查询有效航线信息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，游客进行选择完成航线预订，随即得到包括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航线、港口、游轮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等具体的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航线信息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。系统根据选择的航线给出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可选船舱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，游客选择船舱，选择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是否共享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。根据所选航线及船舱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计算费用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，游客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支付定金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生成订单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，得到完整订单信息，返回给游客以及旅行社。游客定金支付完成后，系统计算佣金，并将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返给旅行社。</a:t>
            </a:r>
          </a:p>
        </p:txBody>
      </p:sp>
      <p:pic>
        <p:nvPicPr>
          <p:cNvPr id="9" name="图片 9" descr="图示&#10;&#10;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95" y="1923415"/>
            <a:ext cx="4660900" cy="2731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  <p:tag name="KSO_WPP_MARK_KEY" val="ef4a4346-902e-4bd0-9bdd-b810bb0afb3b"/>
  <p:tag name="COMMONDATA" val="eyJoZGlkIjoiN2YzNjBkOTgyNWQ1YTMxYzM3MzMwNWFiODNmOWIzY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17.844094488189,&quot;width&quot;:8224.710236220473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95,&quot;width&quot;:11522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95,&quot;width&quot;:11522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95,&quot;width&quot;:11522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95,&quot;width&quot;:11522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95,&quot;width&quot;:11522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95,&quot;width&quot;:1152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2092</Words>
  <Application>Microsoft Office PowerPoint</Application>
  <PresentationFormat>全屏显示(16:9)</PresentationFormat>
  <Paragraphs>169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微软雅黑</vt:lpstr>
      <vt:lpstr>印品黑体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陈 鹏宇</cp:lastModifiedBy>
  <cp:revision>192</cp:revision>
  <dcterms:created xsi:type="dcterms:W3CDTF">2015-12-11T17:46:00Z</dcterms:created>
  <dcterms:modified xsi:type="dcterms:W3CDTF">2023-04-10T14:40:06Z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7BB22EC90AF34DBB877EB36A6922C9CD_12</vt:lpwstr>
  </property>
  <property fmtid="{D5CDD505-2E9C-101B-9397-08002B2CF9AE}" pid="3" name="KSOProductBuildVer">
    <vt:lpwstr>2052-11.1.0.14036</vt:lpwstr>
  </property>
</Properties>
</file>