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327" r:id="rId4"/>
    <p:sldId id="277" r:id="rId5"/>
    <p:sldId id="328" r:id="rId6"/>
    <p:sldId id="329" r:id="rId7"/>
    <p:sldId id="330" r:id="rId8"/>
    <p:sldId id="334" r:id="rId9"/>
    <p:sldId id="331" r:id="rId10"/>
    <p:sldId id="332" r:id="rId11"/>
    <p:sldId id="335" r:id="rId12"/>
    <p:sldId id="336" r:id="rId13"/>
    <p:sldId id="337" r:id="rId14"/>
    <p:sldId id="358" r:id="rId15"/>
    <p:sldId id="341" r:id="rId16"/>
    <p:sldId id="342" r:id="rId17"/>
    <p:sldId id="343" r:id="rId18"/>
    <p:sldId id="344" r:id="rId19"/>
    <p:sldId id="345" r:id="rId20"/>
    <p:sldId id="347" r:id="rId21"/>
    <p:sldId id="348" r:id="rId22"/>
    <p:sldId id="352" r:id="rId23"/>
    <p:sldId id="353" r:id="rId24"/>
    <p:sldId id="354" r:id="rId25"/>
    <p:sldId id="355" r:id="rId26"/>
    <p:sldId id="356" r:id="rId27"/>
    <p:sldId id="349" r:id="rId28"/>
    <p:sldId id="359" r:id="rId29"/>
    <p:sldId id="350" r:id="rId30"/>
    <p:sldId id="351" r:id="rId31"/>
    <p:sldId id="360" r:id="rId32"/>
    <p:sldId id="361" r:id="rId33"/>
    <p:sldId id="362" r:id="rId34"/>
    <p:sldId id="363" r:id="rId35"/>
    <p:sldId id="364" r:id="rId36"/>
    <p:sldId id="357" r:id="rId37"/>
    <p:sldId id="346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0" autoAdjust="0"/>
    <p:restoredTop sz="90830" autoAdjust="0"/>
  </p:normalViewPr>
  <p:slideViewPr>
    <p:cSldViewPr snapToGrid="0">
      <p:cViewPr varScale="1">
        <p:scale>
          <a:sx n="83" d="100"/>
          <a:sy n="83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42114-4B4A-4A8D-AE8F-0B25A463761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DCD70-D381-44E4-B785-24D3C289F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86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E7CB2-3B8A-4247-9D59-1C4F8FDD5DDF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EF9B3-F188-4413-B815-8D36B8C5F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0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检验行，每个代表相应决策变量的检验数，对于基变量来说，每个都是</a:t>
            </a:r>
            <a:r>
              <a:rPr lang="en-US" altLang="zh-CN" dirty="0" smtClean="0"/>
              <a:t>0.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EF9B3-F188-4413-B815-8D36B8C5F9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1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EF9B3-F188-4413-B815-8D36B8C5F9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4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31993"/>
            <a:ext cx="12192000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最优化技术</a:t>
            </a:r>
            <a:endParaRPr lang="zh-CN" altLang="en-US" b="1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2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5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0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  <a:ln w="12700">
            <a:solidFill>
              <a:schemeClr val="accent4"/>
            </a:solidFill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0"/>
            <a:ext cx="1866122" cy="5225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2251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最优化技术</a:t>
            </a:r>
            <a:endParaRPr lang="zh-CN" altLang="en-US" b="1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3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172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061911"/>
            <a:ext cx="12192000" cy="2612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4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6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2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DF8D-CB77-459F-9308-A84FC0D21C2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5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7.wmf"/><Relationship Id="rId4" Type="http://schemas.openxmlformats.org/officeDocument/2006/relationships/image" Target="../media/image28.jpeg"/><Relationship Id="rId9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2.e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4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7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6499" y="932357"/>
            <a:ext cx="9591304" cy="2927123"/>
          </a:xfrm>
        </p:spPr>
        <p:txBody>
          <a:bodyPr/>
          <a:lstStyle/>
          <a:p>
            <a:r>
              <a:rPr lang="zh-CN" altLang="en-US" dirty="0" smtClean="0"/>
              <a:t>最优化技术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r>
              <a:rPr lang="zh-CN" altLang="en-US" sz="4800" dirty="0" smtClean="0"/>
              <a:t>线性规划与单纯形法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4032" y="4516438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                        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文静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42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1330589" y="4176071"/>
                <a:ext cx="1002321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50000"/>
                  </a:spcBef>
                  <a:defRPr/>
                </a:pPr>
                <a:r>
                  <a:rPr kumimoji="1"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新的基本可行解</a:t>
                </a:r>
                <a:r>
                  <a:rPr kumimoji="1"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zh-CN" sz="2800" b="1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1"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=(2,5,0,0,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</m:oMath>
                </a14:m>
                <a:r>
                  <a:rPr kumimoji="1"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kumimoji="1" lang="en-US" altLang="zh-CN" sz="2800" b="1" baseline="30000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kumimoji="1" lang="zh-CN" altLang="en-US" sz="28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0589" y="4176071"/>
                <a:ext cx="10023211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216" t="-15116" b="-3255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61610" y="820653"/>
                <a:ext cx="5795265" cy="3427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将</m:t>
                                      </m:r>
                                      <m: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  <m:t>基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变量</m:t>
                                      </m:r>
                                      <m: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  <m:t>用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非</m:t>
                                      </m:r>
                                      <m: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  <m:t>基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变量</m:t>
                                      </m:r>
                                      <m: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  <m:t>表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示</m:t>
                                      </m:r>
                                      <m: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  <m:t>：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800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=5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den>
                                      </m:f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800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den>
                                      </m:f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800" b="0" i="1" baseline="-2500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baseline="-25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=2+</m:t>
                                  </m:r>
                                  <m:f>
                                    <m:f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70</m:t>
                                      </m:r>
                                    </m:den>
                                  </m:f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baseline="-250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den>
                                  </m:f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baseline="-2500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baseline="-2500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=2−</m:t>
                                  </m:r>
                                  <m:f>
                                    <m:f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70</m:t>
                                      </m:r>
                                    </m:den>
                                  </m:f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baseline="-250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den>
                                  </m:f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baseline="-2500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/>
                              </m:mr>
                            </m: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10" y="820653"/>
                <a:ext cx="5795265" cy="34271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95507" y="4875625"/>
                <a:ext cx="4294765" cy="2133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非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基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变量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表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示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目标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函数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：</m:t>
                          </m:r>
                        </m:e>
                        <m:e>
                          <m:eqArr>
                            <m:eqArr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=20+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baseline="-25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baseline="-25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/>
                          </m:eqArr>
                        </m:e>
                        <m:e/>
                      </m:eqAr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507" y="4875625"/>
                <a:ext cx="4294765" cy="21332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609144" y="5480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继续。。。。。。。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795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  <p:bldP spid="7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ts val="4200"/>
                  </a:lnSpc>
                </a:pPr>
                <a:r>
                  <a:rPr lang="zh-CN" altLang="en-US" dirty="0" smtClean="0"/>
                  <a:t>单纯形表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工具</a:t>
                </a:r>
                <a:endParaRPr lang="en-US" altLang="zh-CN" dirty="0" smtClean="0"/>
              </a:p>
              <a:p>
                <a:pPr marL="457200" lvl="1" indent="0">
                  <a:lnSpc>
                    <a:spcPts val="4200"/>
                  </a:lnSpc>
                  <a:buNone/>
                </a:pPr>
                <a:r>
                  <a:rPr lang="zh-CN" altLang="en-US" dirty="0" smtClean="0"/>
                  <a:t>设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为初始的可行基，</a:t>
                </a:r>
                <a:r>
                  <a:rPr lang="en-US" altLang="zh-CN" dirty="0" err="1" smtClean="0"/>
                  <a:t>x</a:t>
                </a:r>
                <a:r>
                  <a:rPr lang="en-US" altLang="zh-CN" baseline="-25000" dirty="0" err="1" smtClean="0"/>
                  <a:t>B</a:t>
                </a:r>
                <a:r>
                  <a:rPr lang="zh-CN" altLang="en-US" dirty="0" smtClean="0"/>
                  <a:t>为基变量</a:t>
                </a:r>
                <a:r>
                  <a:rPr lang="en-US" altLang="zh-CN" dirty="0" smtClean="0"/>
                  <a:t>,</a:t>
                </a:r>
                <a:r>
                  <a:rPr lang="en-US" altLang="zh-CN" dirty="0" err="1" smtClean="0"/>
                  <a:t>x</a:t>
                </a:r>
                <a:r>
                  <a:rPr lang="en-US" altLang="zh-CN" baseline="-25000" dirty="0" err="1" smtClean="0"/>
                  <a:t>N</a:t>
                </a:r>
                <a:r>
                  <a:rPr lang="zh-CN" altLang="en-US" dirty="0" smtClean="0"/>
                  <a:t>为非基变量，则</a:t>
                </a:r>
                <a:endParaRPr lang="en-US" altLang="zh-CN" dirty="0" smtClean="0"/>
              </a:p>
              <a:p>
                <a:pPr marL="457200" lvl="1" indent="0">
                  <a:lnSpc>
                    <a:spcPts val="42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>
                    <a:solidFill>
                      <a:srgbClr val="002060"/>
                    </a:solidFill>
                  </a:rPr>
                  <a:t>, c=(</a:t>
                </a:r>
                <a:r>
                  <a:rPr lang="en-US" altLang="zh-CN" dirty="0" err="1" smtClean="0">
                    <a:solidFill>
                      <a:srgbClr val="002060"/>
                    </a:solidFill>
                  </a:rPr>
                  <a:t>c</a:t>
                </a:r>
                <a:r>
                  <a:rPr lang="en-US" altLang="zh-CN" baseline="-25000" dirty="0" err="1" smtClean="0">
                    <a:solidFill>
                      <a:srgbClr val="002060"/>
                    </a:solidFill>
                  </a:rPr>
                  <a:t>B</a:t>
                </a:r>
                <a:r>
                  <a:rPr lang="en-US" altLang="zh-CN" dirty="0" err="1" smtClean="0">
                    <a:solidFill>
                      <a:srgbClr val="002060"/>
                    </a:solidFill>
                  </a:rPr>
                  <a:t>,c</a:t>
                </a:r>
                <a:r>
                  <a:rPr lang="en-US" altLang="zh-CN" baseline="-25000" dirty="0" err="1" smtClean="0">
                    <a:solidFill>
                      <a:srgbClr val="002060"/>
                    </a:solidFill>
                  </a:rPr>
                  <a:t>N</a:t>
                </a:r>
                <a:r>
                  <a:rPr lang="en-US" altLang="zh-CN" dirty="0" smtClean="0">
                    <a:solidFill>
                      <a:srgbClr val="002060"/>
                    </a:solidFill>
                  </a:rPr>
                  <a:t>)</a:t>
                </a:r>
              </a:p>
              <a:p>
                <a:pPr marL="457200" lvl="1" indent="0">
                  <a:lnSpc>
                    <a:spcPts val="4200"/>
                  </a:lnSpc>
                  <a:buNone/>
                </a:pPr>
                <a:r>
                  <a:rPr lang="zh-CN" altLang="en-US" dirty="0" smtClean="0"/>
                  <a:t>线性规划模型可改写成：</a:t>
                </a:r>
                <a:endParaRPr lang="en-US" altLang="zh-CN" dirty="0" smtClean="0"/>
              </a:p>
              <a:p>
                <a:pPr marL="457200" lvl="1" indent="0">
                  <a:lnSpc>
                    <a:spcPts val="4200"/>
                  </a:lnSpc>
                  <a:buNone/>
                </a:pPr>
                <a:endParaRPr lang="en-US" altLang="zh-CN" dirty="0" smtClean="0"/>
              </a:p>
              <a:p>
                <a:pPr marL="457200" lvl="1" indent="0">
                  <a:lnSpc>
                    <a:spcPts val="4200"/>
                  </a:lnSpc>
                  <a:buNone/>
                </a:pPr>
                <a:endParaRPr lang="en-US" altLang="zh-CN" b="0" dirty="0" smtClean="0"/>
              </a:p>
              <a:p>
                <a:pPr marL="457200" lvl="1" indent="0">
                  <a:lnSpc>
                    <a:spcPts val="42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4" t="-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615461" y="2663914"/>
                <a:ext cx="4617418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e>
                    </m:func>
                  </m:oMath>
                </a14:m>
                <a:r>
                  <a:rPr lang="en-US" altLang="zh-CN" sz="2400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𝐵𝑥𝐵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𝑁𝑥𝑁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400" b="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𝑐𝐵𝑥𝐵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𝑐𝑁𝑥𝑁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sty m:val="p"/>
                        </m:rPr>
                        <a:rPr lang="en-US" altLang="zh-CN" sz="2400" b="0" i="0" baseline="-2500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xN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 smtClean="0"/>
                  <a:t>       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461" y="2663914"/>
                <a:ext cx="4617418" cy="1846659"/>
              </a:xfrm>
              <a:prstGeom prst="rect">
                <a:avLst/>
              </a:prstGeom>
              <a:blipFill rotWithShape="0">
                <a:blip r:embed="rId3"/>
                <a:stretch>
                  <a:fillRect l="-132" r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700563" y="3809100"/>
            <a:ext cx="4617418" cy="2098217"/>
            <a:chOff x="645408" y="3951833"/>
            <a:chExt cx="4617418" cy="20982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645408" y="4572722"/>
                  <a:ext cx="4617418" cy="14773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𝐵𝑥</m:t>
                        </m:r>
                        <m:r>
                          <a:rPr lang="en-US" altLang="zh-CN" sz="2400" i="1" baseline="-25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𝑁𝑥</m:t>
                        </m:r>
                        <m:r>
                          <a:rPr lang="en-US" altLang="zh-CN" sz="2400" i="1" baseline="-25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</m:oMathPara>
                  </a14:m>
                  <a:endParaRPr lang="en-US" altLang="zh-CN" sz="2400" b="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altLang="zh-CN" sz="2400" b="0" dirty="0" smtClean="0">
                      <a:solidFill>
                        <a:srgbClr val="002060"/>
                      </a:solidFill>
                    </a:rPr>
                    <a:t>                       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𝑐𝐵𝑥𝐵</m:t>
                      </m:r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𝑐𝑁𝑥𝑁</m:t>
                      </m:r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=0;</m:t>
                      </m:r>
                    </m:oMath>
                  </a14:m>
                  <a:endParaRPr lang="en-US" altLang="zh-CN" sz="24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sty m:val="p"/>
                          </m:rPr>
                          <a:rPr lang="en-US" altLang="zh-CN" sz="2400" b="0" i="0" baseline="-25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≥0,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xN</m:t>
                        </m:r>
                        <m:r>
                          <a:rPr lang="en-US" altLang="zh-CN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altLang="zh-CN" sz="2400" dirty="0">
                    <a:solidFill>
                      <a:srgbClr val="002060"/>
                    </a:solidFill>
                  </a:endParaRPr>
                </a:p>
                <a:p>
                  <a:r>
                    <a:rPr lang="en-US" altLang="zh-CN" sz="2400" dirty="0" smtClean="0">
                      <a:solidFill>
                        <a:srgbClr val="002060"/>
                      </a:solidFill>
                    </a:rPr>
                    <a:t>         </a:t>
                  </a:r>
                  <a:endParaRPr lang="zh-CN" altLang="en-US" sz="2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408" y="4572722"/>
                  <a:ext cx="4617418" cy="147732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9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箭头 7"/>
            <p:cNvSpPr/>
            <p:nvPr/>
          </p:nvSpPr>
          <p:spPr>
            <a:xfrm rot="18767183">
              <a:off x="3872230" y="4061530"/>
              <a:ext cx="687228" cy="4678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30630" y="4234047"/>
            <a:ext cx="6909260" cy="1477328"/>
            <a:chOff x="5330425" y="4349404"/>
            <a:chExt cx="6909260" cy="1477328"/>
          </a:xfrm>
        </p:grpSpPr>
        <p:grpSp>
          <p:nvGrpSpPr>
            <p:cNvPr id="11" name="组合 10"/>
            <p:cNvGrpSpPr/>
            <p:nvPr/>
          </p:nvGrpSpPr>
          <p:grpSpPr>
            <a:xfrm>
              <a:off x="5455617" y="4349404"/>
              <a:ext cx="6784068" cy="1477328"/>
              <a:chOff x="5296600" y="4608544"/>
              <a:chExt cx="6784068" cy="14773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6044849" y="4608544"/>
                    <a:ext cx="6035819" cy="14773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.    </m:t>
                        </m:r>
                        <m:r>
                          <a:rPr lang="en-US" altLang="zh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𝑁𝑥</m:t>
                        </m:r>
                        <m:r>
                          <a:rPr lang="en-US" altLang="zh-CN" sz="240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</a14:m>
                    <a:r>
                      <a:rPr lang="en-US" altLang="zh-CN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a:t> </a:t>
                    </a:r>
                  </a:p>
                  <a:p>
                    <a:r>
                      <a:rPr lang="en-US" altLang="zh-CN" sz="2400" b="0" dirty="0" smtClean="0">
                        <a:solidFill>
                          <a:srgbClr val="7030A0"/>
                        </a:solidFill>
                      </a:rPr>
                      <a:t>    </a:t>
                    </a:r>
                    <a14:m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+0</m:t>
                        </m:r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𝑥𝐵</m:t>
                        </m:r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400" b="0" i="1" baseline="-2500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𝑐𝐵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𝑐𝐵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</a14:m>
                    <a:endParaRPr lang="en-US" altLang="zh-CN" sz="2400" i="1" dirty="0" smtClean="0">
                      <a:solidFill>
                        <a:srgbClr val="7030A0"/>
                      </a:solidFill>
                      <a:latin typeface="Cambria Math" panose="02040503050406030204" pitchFamily="18" charset="0"/>
                    </a:endParaRPr>
                  </a:p>
                  <a:p>
                    <a14:m>
                      <m:oMath xmlns:m="http://schemas.openxmlformats.org/officeDocument/2006/math">
                        <m:r>
                          <a:rPr lang="en-US" altLang="zh-CN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xB</m:t>
                        </m:r>
                        <m:r>
                          <a:rPr lang="en-US" altLang="zh-CN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≥0,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xN</m:t>
                        </m:r>
                        <m:r>
                          <a:rPr lang="en-US" altLang="zh-CN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a14:m>
                    <a:r>
                      <a:rPr lang="en-US" altLang="zh-CN" sz="2400" dirty="0" smtClean="0">
                        <a:solidFill>
                          <a:srgbClr val="7030A0"/>
                        </a:solidFill>
                      </a:rPr>
                      <a:t>  </a:t>
                    </a:r>
                    <a:endParaRPr lang="en-US" altLang="zh-CN" sz="2400" dirty="0">
                      <a:solidFill>
                        <a:srgbClr val="7030A0"/>
                      </a:solidFill>
                    </a:endParaRPr>
                  </a:p>
                  <a:p>
                    <a:r>
                      <a:rPr lang="en-US" altLang="zh-CN" sz="2400" dirty="0" smtClean="0"/>
                      <a:t>         </a:t>
                    </a:r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4849" y="4608544"/>
                    <a:ext cx="6035819" cy="147732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右箭头 9"/>
              <p:cNvSpPr/>
              <p:nvPr/>
            </p:nvSpPr>
            <p:spPr>
              <a:xfrm>
                <a:off x="5296600" y="5251516"/>
                <a:ext cx="1060761" cy="32189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5330425" y="528401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x</a:t>
              </a:r>
              <a:r>
                <a:rPr lang="en-US" altLang="zh-CN" baseline="-25000" dirty="0" err="1" smtClean="0"/>
                <a:t>B</a:t>
              </a:r>
              <a:r>
                <a:rPr lang="zh-CN" altLang="en-US" dirty="0" smtClean="0"/>
                <a:t>用</a:t>
              </a:r>
              <a:r>
                <a:rPr lang="en-US" altLang="zh-CN" dirty="0" err="1" smtClean="0"/>
                <a:t>x</a:t>
              </a:r>
              <a:r>
                <a:rPr lang="en-US" altLang="zh-CN" baseline="-25000" dirty="0" err="1" smtClean="0"/>
                <a:t>N</a:t>
              </a:r>
              <a:r>
                <a:rPr lang="zh-CN" altLang="en-US" dirty="0" smtClean="0"/>
                <a:t>代</a:t>
              </a:r>
              <a:r>
                <a:rPr lang="zh-CN" altLang="en-US" baseline="-25000" dirty="0" smtClean="0"/>
                <a:t>替</a:t>
              </a:r>
              <a:endParaRPr lang="zh-CN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878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单纯形表：约束方程的系数置于表中。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60076"/>
                  </p:ext>
                </p:extLst>
              </p:nvPr>
            </p:nvGraphicFramePr>
            <p:xfrm>
              <a:off x="1957572" y="1988288"/>
              <a:ext cx="8128000" cy="2103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01964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z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240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lang="en-US" altLang="zh-CN" sz="2400" kern="1200" baseline="-250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400" kern="1200" baseline="-25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err="1" smtClean="0"/>
                            <a:t>x</a:t>
                          </a:r>
                          <a:r>
                            <a:rPr lang="en-US" altLang="zh-CN" sz="2400" baseline="-25000" dirty="0" err="1" smtClean="0"/>
                            <a:t>N</a:t>
                          </a:r>
                          <a:endParaRPr lang="zh-CN" alt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右端项</a:t>
                          </a:r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err="1" smtClean="0"/>
                            <a:t>I</a:t>
                          </a:r>
                          <a:r>
                            <a:rPr lang="en-US" altLang="zh-CN" sz="2400" baseline="-25000" dirty="0" err="1" smtClean="0"/>
                            <a:t>m</a:t>
                          </a:r>
                          <a:endParaRPr lang="zh-CN" alt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CN" sz="2400" b="0" i="1" baseline="-2500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𝑐𝐵𝐵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  <a:p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/>
                            <a:t>-</a:t>
                          </a:r>
                          <a:r>
                            <a:rPr lang="en-US" altLang="zh-CN" sz="2400" dirty="0" err="1" smtClean="0"/>
                            <a:t>c</a:t>
                          </a:r>
                          <a:r>
                            <a:rPr lang="en-US" altLang="zh-CN" sz="2400" baseline="-25000" dirty="0" err="1" smtClean="0"/>
                            <a:t>B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zh-CN" altLang="en-US" sz="2400" dirty="0"/>
                        </a:p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60076"/>
                  </p:ext>
                </p:extLst>
              </p:nvPr>
            </p:nvGraphicFramePr>
            <p:xfrm>
              <a:off x="1957572" y="1988288"/>
              <a:ext cx="8128000" cy="2103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z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240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lang="en-US" altLang="zh-CN" sz="2400" kern="1200" baseline="-250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400" kern="1200" baseline="-25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err="1" smtClean="0"/>
                            <a:t>x</a:t>
                          </a:r>
                          <a:r>
                            <a:rPr lang="en-US" altLang="zh-CN" sz="2400" baseline="-25000" dirty="0" err="1" smtClean="0"/>
                            <a:t>N</a:t>
                          </a:r>
                          <a:endParaRPr lang="zh-CN" alt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右端项</a:t>
                          </a:r>
                          <a:endParaRPr lang="zh-CN" altLang="en-US" sz="2400" dirty="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err="1" smtClean="0"/>
                            <a:t>I</a:t>
                          </a:r>
                          <a:r>
                            <a:rPr lang="en-US" altLang="zh-CN" sz="2400" baseline="-25000" dirty="0" err="1" smtClean="0"/>
                            <a:t>m</a:t>
                          </a:r>
                          <a:endParaRPr lang="zh-CN" alt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63971" r="-100299" b="-100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63971" r="-601" b="-100735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65185" r="-100299" b="-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165185" r="-601" b="-14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915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7653309"/>
                  </p:ext>
                </p:extLst>
              </p:nvPr>
            </p:nvGraphicFramePr>
            <p:xfrm>
              <a:off x="1824182" y="1882386"/>
              <a:ext cx="8875349" cy="35288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7024"/>
                    <a:gridCol w="847024"/>
                    <a:gridCol w="847024"/>
                    <a:gridCol w="847024"/>
                    <a:gridCol w="847024"/>
                    <a:gridCol w="847024"/>
                    <a:gridCol w="847024"/>
                    <a:gridCol w="847024"/>
                    <a:gridCol w="847024"/>
                    <a:gridCol w="695085"/>
                    <a:gridCol w="557048"/>
                  </a:tblGrid>
                  <a:tr h="381053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c</a:t>
                          </a:r>
                          <a:r>
                            <a:rPr lang="en-US" altLang="zh-CN" baseline="-25000" dirty="0" err="1" smtClean="0"/>
                            <a:t>j</a:t>
                          </a:r>
                          <a:endParaRPr lang="zh-CN" altLang="en-US" baseline="-25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c2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</a:t>
                          </a:r>
                          <a:r>
                            <a:rPr lang="en-US" altLang="zh-CN" baseline="-25000" dirty="0" smtClean="0"/>
                            <a:t>m</a:t>
                          </a:r>
                          <a:endParaRPr lang="zh-CN" altLang="en-US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</a:t>
                          </a:r>
                          <a:r>
                            <a:rPr lang="en-US" altLang="zh-CN" baseline="-25000" dirty="0" smtClean="0"/>
                            <a:t>m+1</a:t>
                          </a:r>
                          <a:endParaRPr lang="zh-CN" altLang="en-US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c</a:t>
                          </a:r>
                          <a:r>
                            <a:rPr lang="en-US" altLang="zh-CN" baseline="-25000" dirty="0" err="1" smtClean="0"/>
                            <a:t>n</a:t>
                          </a:r>
                          <a:endParaRPr lang="zh-CN" altLang="en-US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81053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c</a:t>
                          </a:r>
                          <a:r>
                            <a:rPr lang="en-US" altLang="zh-CN" baseline="-25000" dirty="0" err="1" smtClean="0"/>
                            <a:t>B</a:t>
                          </a:r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x</a:t>
                          </a:r>
                          <a:r>
                            <a:rPr lang="en-US" altLang="zh-CN" baseline="-25000" dirty="0" err="1" smtClean="0"/>
                            <a:t>B</a:t>
                          </a:r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x2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x</a:t>
                          </a:r>
                          <a:r>
                            <a:rPr lang="en-US" altLang="zh-CN" baseline="-25000" dirty="0" err="1" smtClean="0"/>
                            <a:t>m</a:t>
                          </a:r>
                          <a:endParaRPr lang="zh-CN" altLang="en-US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</a:t>
                          </a:r>
                          <a:r>
                            <a:rPr lang="en-US" altLang="zh-CN" baseline="-25000" dirty="0" smtClean="0"/>
                            <a:t>m+1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x</a:t>
                          </a:r>
                          <a:r>
                            <a:rPr lang="en-US" altLang="zh-CN" baseline="-25000" dirty="0" err="1" smtClean="0"/>
                            <a:t>n</a:t>
                          </a:r>
                          <a:endParaRPr lang="zh-CN" altLang="en-US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θ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670105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670105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c2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x2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b2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81053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657708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</a:t>
                          </a:r>
                          <a:r>
                            <a:rPr lang="en-US" altLang="zh-CN" baseline="-25000" dirty="0" smtClean="0"/>
                            <a:t>m</a:t>
                          </a:r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x</a:t>
                          </a:r>
                          <a:r>
                            <a:rPr lang="en-US" altLang="zh-CN" baseline="-25000" dirty="0" err="1" smtClean="0"/>
                            <a:t>m</a:t>
                          </a:r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b</a:t>
                          </a:r>
                          <a:r>
                            <a:rPr lang="en-US" altLang="zh-CN" baseline="-25000" dirty="0" err="1" smtClean="0"/>
                            <a:t>m</a:t>
                          </a:r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87811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-z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σ</a:t>
                          </a:r>
                          <a:r>
                            <a:rPr lang="en-US" altLang="zh-CN" baseline="-25000" dirty="0" smtClean="0"/>
                            <a:t>m+1</a:t>
                          </a:r>
                          <a:endParaRPr lang="zh-CN" altLang="en-US" baseline="-25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σ</a:t>
                          </a:r>
                          <a:r>
                            <a:rPr lang="en-US" altLang="zh-CN" baseline="-25000" dirty="0" err="1" smtClean="0"/>
                            <a:t>n</a:t>
                          </a:r>
                          <a:endParaRPr lang="zh-CN" altLang="en-US" baseline="-25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7653309"/>
                  </p:ext>
                </p:extLst>
              </p:nvPr>
            </p:nvGraphicFramePr>
            <p:xfrm>
              <a:off x="1824182" y="1882386"/>
              <a:ext cx="8875349" cy="35288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7024"/>
                    <a:gridCol w="847024"/>
                    <a:gridCol w="847024"/>
                    <a:gridCol w="847024"/>
                    <a:gridCol w="847024"/>
                    <a:gridCol w="847024"/>
                    <a:gridCol w="847024"/>
                    <a:gridCol w="847024"/>
                    <a:gridCol w="847024"/>
                    <a:gridCol w="695085"/>
                    <a:gridCol w="557048"/>
                  </a:tblGrid>
                  <a:tr h="381053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c</a:t>
                          </a:r>
                          <a:r>
                            <a:rPr lang="en-US" altLang="zh-CN" baseline="-25000" dirty="0" err="1" smtClean="0"/>
                            <a:t>j</a:t>
                          </a:r>
                          <a:endParaRPr lang="zh-CN" altLang="en-US" baseline="-25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c2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</a:t>
                          </a:r>
                          <a:r>
                            <a:rPr lang="en-US" altLang="zh-CN" baseline="-25000" dirty="0" smtClean="0"/>
                            <a:t>m</a:t>
                          </a:r>
                          <a:endParaRPr lang="zh-CN" altLang="en-US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</a:t>
                          </a:r>
                          <a:r>
                            <a:rPr lang="en-US" altLang="zh-CN" baseline="-25000" dirty="0" smtClean="0"/>
                            <a:t>m+1</a:t>
                          </a:r>
                          <a:endParaRPr lang="zh-CN" altLang="en-US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c</a:t>
                          </a:r>
                          <a:r>
                            <a:rPr lang="en-US" altLang="zh-CN" baseline="-25000" dirty="0" err="1" smtClean="0"/>
                            <a:t>n</a:t>
                          </a:r>
                          <a:endParaRPr lang="zh-CN" altLang="en-US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81053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c</a:t>
                          </a:r>
                          <a:r>
                            <a:rPr lang="en-US" altLang="zh-CN" baseline="-25000" dirty="0" err="1" smtClean="0"/>
                            <a:t>B</a:t>
                          </a:r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x</a:t>
                          </a:r>
                          <a:r>
                            <a:rPr lang="en-US" altLang="zh-CN" baseline="-25000" dirty="0" err="1" smtClean="0"/>
                            <a:t>B</a:t>
                          </a:r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x2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x</a:t>
                          </a:r>
                          <a:r>
                            <a:rPr lang="en-US" altLang="zh-CN" baseline="-25000" dirty="0" err="1" smtClean="0"/>
                            <a:t>m</a:t>
                          </a:r>
                          <a:endParaRPr lang="zh-CN" altLang="en-US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</a:t>
                          </a:r>
                          <a:r>
                            <a:rPr lang="en-US" altLang="zh-CN" baseline="-25000" dirty="0" smtClean="0"/>
                            <a:t>m+1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x</a:t>
                          </a:r>
                          <a:r>
                            <a:rPr lang="en-US" altLang="zh-CN" baseline="-25000" dirty="0" err="1" smtClean="0"/>
                            <a:t>n</a:t>
                          </a:r>
                          <a:endParaRPr lang="zh-CN" altLang="en-US" baseline="-25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θ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670105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700719" t="-118182" r="-249640" b="-32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88696" t="-118182" r="-80870" b="-32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670105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c2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x2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b2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700719" t="-216216" r="-249640" b="-2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88696" t="-216216" r="-80870" b="-2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81053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657708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</a:t>
                          </a:r>
                          <a:r>
                            <a:rPr lang="en-US" altLang="zh-CN" baseline="-25000" dirty="0" smtClean="0"/>
                            <a:t>m</a:t>
                          </a:r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x</a:t>
                          </a:r>
                          <a:r>
                            <a:rPr lang="en-US" altLang="zh-CN" baseline="-25000" dirty="0" err="1" smtClean="0"/>
                            <a:t>m</a:t>
                          </a:r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b</a:t>
                          </a:r>
                          <a:r>
                            <a:rPr lang="en-US" altLang="zh-CN" baseline="-25000" dirty="0" err="1" smtClean="0"/>
                            <a:t>m</a:t>
                          </a:r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700719" t="-382407" r="-249640" b="-7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88696" t="-382407" r="-80870" b="-7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87811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-z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σ</a:t>
                          </a:r>
                          <a:r>
                            <a:rPr lang="en-US" altLang="zh-CN" baseline="-25000" dirty="0" smtClean="0"/>
                            <a:t>m+1</a:t>
                          </a:r>
                          <a:endParaRPr lang="zh-CN" altLang="en-US" baseline="-25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σ</a:t>
                          </a:r>
                          <a:r>
                            <a:rPr lang="en-US" altLang="zh-CN" baseline="-25000" dirty="0" err="1" smtClean="0"/>
                            <a:t>n</a:t>
                          </a:r>
                          <a:endParaRPr lang="zh-CN" altLang="en-US" baseline="-25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8" name="组合 7"/>
          <p:cNvGrpSpPr/>
          <p:nvPr/>
        </p:nvGrpSpPr>
        <p:grpSpPr>
          <a:xfrm>
            <a:off x="4279570" y="2236438"/>
            <a:ext cx="7717688" cy="469530"/>
            <a:chOff x="4279570" y="2278124"/>
            <a:chExt cx="7717688" cy="469530"/>
          </a:xfrm>
        </p:grpSpPr>
        <p:sp>
          <p:nvSpPr>
            <p:cNvPr id="5" name="矩形 4"/>
            <p:cNvSpPr/>
            <p:nvPr/>
          </p:nvSpPr>
          <p:spPr>
            <a:xfrm>
              <a:off x="4279570" y="2321626"/>
              <a:ext cx="5873422" cy="426028"/>
            </a:xfrm>
            <a:prstGeom prst="rect">
              <a:avLst/>
            </a:prstGeom>
            <a:solidFill>
              <a:srgbClr val="C00000">
                <a:alpha val="16000"/>
              </a:srgb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左箭头 5"/>
            <p:cNvSpPr/>
            <p:nvPr/>
          </p:nvSpPr>
          <p:spPr>
            <a:xfrm flipH="1">
              <a:off x="10152992" y="2440399"/>
              <a:ext cx="736270" cy="176769"/>
            </a:xfrm>
            <a:prstGeom prst="leftArrow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889262" y="22781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决策变量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47795" y="1882383"/>
            <a:ext cx="10149463" cy="426028"/>
            <a:chOff x="1847795" y="2321626"/>
            <a:chExt cx="10149463" cy="426028"/>
          </a:xfrm>
        </p:grpSpPr>
        <p:sp>
          <p:nvSpPr>
            <p:cNvPr id="11" name="矩形 10"/>
            <p:cNvSpPr/>
            <p:nvPr/>
          </p:nvSpPr>
          <p:spPr>
            <a:xfrm>
              <a:off x="1847795" y="2321626"/>
              <a:ext cx="8284177" cy="426028"/>
            </a:xfrm>
            <a:prstGeom prst="rect">
              <a:avLst/>
            </a:prstGeom>
            <a:solidFill>
              <a:srgbClr val="C00000">
                <a:alpha val="16000"/>
              </a:srgb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左箭头 11"/>
            <p:cNvSpPr/>
            <p:nvPr/>
          </p:nvSpPr>
          <p:spPr>
            <a:xfrm flipH="1">
              <a:off x="10152992" y="2438943"/>
              <a:ext cx="736270" cy="189984"/>
            </a:xfrm>
            <a:prstGeom prst="leftArrow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889262" y="234949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价值系数</a:t>
              </a:r>
              <a:endParaRPr lang="zh-CN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4279570" y="2674083"/>
            <a:ext cx="5852402" cy="2276291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x1,x2,…</a:t>
            </a:r>
            <a:r>
              <a:rPr lang="en-US" altLang="zh-CN" dirty="0" err="1" smtClean="0"/>
              <a:t>xm</a:t>
            </a:r>
            <a:r>
              <a:rPr lang="zh-CN" altLang="en-US" dirty="0" smtClean="0"/>
              <a:t>为基变量，由此单纯形表可细化为：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单纯形表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279570" y="4911551"/>
            <a:ext cx="7848597" cy="469530"/>
            <a:chOff x="4279570" y="2278124"/>
            <a:chExt cx="7848597" cy="469530"/>
          </a:xfrm>
        </p:grpSpPr>
        <p:sp>
          <p:nvSpPr>
            <p:cNvPr id="15" name="矩形 14"/>
            <p:cNvSpPr/>
            <p:nvPr/>
          </p:nvSpPr>
          <p:spPr>
            <a:xfrm>
              <a:off x="4279570" y="2321626"/>
              <a:ext cx="5873422" cy="426028"/>
            </a:xfrm>
            <a:prstGeom prst="rect">
              <a:avLst/>
            </a:prstGeom>
            <a:solidFill>
              <a:srgbClr val="C00000">
                <a:alpha val="16000"/>
              </a:srgb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左箭头 15"/>
            <p:cNvSpPr/>
            <p:nvPr/>
          </p:nvSpPr>
          <p:spPr>
            <a:xfrm flipH="1">
              <a:off x="10152992" y="2440399"/>
              <a:ext cx="736270" cy="176769"/>
            </a:xfrm>
            <a:prstGeom prst="leftArrow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889263" y="2278124"/>
              <a:ext cx="1238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检验数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3101" y="2269588"/>
            <a:ext cx="2460586" cy="2680786"/>
            <a:chOff x="2634875" y="2278124"/>
            <a:chExt cx="2460586" cy="2680786"/>
          </a:xfrm>
        </p:grpSpPr>
        <p:sp>
          <p:nvSpPr>
            <p:cNvPr id="19" name="矩形 18"/>
            <p:cNvSpPr/>
            <p:nvPr/>
          </p:nvSpPr>
          <p:spPr>
            <a:xfrm>
              <a:off x="4279570" y="2278124"/>
              <a:ext cx="815891" cy="2680786"/>
            </a:xfrm>
            <a:prstGeom prst="rect">
              <a:avLst/>
            </a:prstGeom>
            <a:solidFill>
              <a:srgbClr val="C00000">
                <a:alpha val="16000"/>
              </a:srgb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左箭头 19"/>
            <p:cNvSpPr/>
            <p:nvPr/>
          </p:nvSpPr>
          <p:spPr>
            <a:xfrm>
              <a:off x="3636112" y="2930729"/>
              <a:ext cx="586416" cy="181808"/>
            </a:xfrm>
            <a:prstGeom prst="leftArrow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34875" y="2796875"/>
              <a:ext cx="11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基变量的价值系数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38200" y="2289468"/>
            <a:ext cx="2667004" cy="2680786"/>
            <a:chOff x="2428457" y="2278124"/>
            <a:chExt cx="2667004" cy="2680786"/>
          </a:xfrm>
        </p:grpSpPr>
        <p:sp>
          <p:nvSpPr>
            <p:cNvPr id="23" name="矩形 22"/>
            <p:cNvSpPr/>
            <p:nvPr/>
          </p:nvSpPr>
          <p:spPr>
            <a:xfrm>
              <a:off x="4279570" y="2278124"/>
              <a:ext cx="815891" cy="2680786"/>
            </a:xfrm>
            <a:prstGeom prst="rect">
              <a:avLst/>
            </a:prstGeom>
            <a:solidFill>
              <a:srgbClr val="C00000">
                <a:alpha val="16000"/>
              </a:srgb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左箭头 23"/>
            <p:cNvSpPr/>
            <p:nvPr/>
          </p:nvSpPr>
          <p:spPr>
            <a:xfrm>
              <a:off x="3289389" y="3800884"/>
              <a:ext cx="854662" cy="153149"/>
            </a:xfrm>
            <a:prstGeom prst="leftArrow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428457" y="3557179"/>
              <a:ext cx="925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当前基变量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8553" y="2289468"/>
            <a:ext cx="3759482" cy="2680786"/>
            <a:chOff x="1335979" y="2278124"/>
            <a:chExt cx="3759482" cy="2680786"/>
          </a:xfrm>
        </p:grpSpPr>
        <p:sp>
          <p:nvSpPr>
            <p:cNvPr id="27" name="矩形 26"/>
            <p:cNvSpPr/>
            <p:nvPr/>
          </p:nvSpPr>
          <p:spPr>
            <a:xfrm>
              <a:off x="4279570" y="2278124"/>
              <a:ext cx="815891" cy="2680786"/>
            </a:xfrm>
            <a:prstGeom prst="rect">
              <a:avLst/>
            </a:prstGeom>
            <a:solidFill>
              <a:srgbClr val="C00000">
                <a:alpha val="16000"/>
              </a:srgb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左箭头 27"/>
            <p:cNvSpPr/>
            <p:nvPr/>
          </p:nvSpPr>
          <p:spPr>
            <a:xfrm>
              <a:off x="2371183" y="4311711"/>
              <a:ext cx="1824388" cy="162796"/>
            </a:xfrm>
            <a:prstGeom prst="leftArrow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35979" y="4197738"/>
              <a:ext cx="11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当前基变量的取值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152993" y="2243979"/>
            <a:ext cx="2040612" cy="2799559"/>
            <a:chOff x="4569613" y="2278124"/>
            <a:chExt cx="2219449" cy="2799559"/>
          </a:xfrm>
        </p:grpSpPr>
        <p:sp>
          <p:nvSpPr>
            <p:cNvPr id="31" name="矩形 30"/>
            <p:cNvSpPr/>
            <p:nvPr/>
          </p:nvSpPr>
          <p:spPr>
            <a:xfrm>
              <a:off x="4569613" y="2278124"/>
              <a:ext cx="555397" cy="2799559"/>
            </a:xfrm>
            <a:prstGeom prst="rect">
              <a:avLst/>
            </a:prstGeom>
            <a:solidFill>
              <a:srgbClr val="C00000">
                <a:alpha val="16000"/>
              </a:srgb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左箭头 31"/>
            <p:cNvSpPr/>
            <p:nvPr/>
          </p:nvSpPr>
          <p:spPr>
            <a:xfrm flipH="1">
              <a:off x="5219560" y="3491095"/>
              <a:ext cx="390316" cy="111573"/>
            </a:xfrm>
            <a:prstGeom prst="leftArrow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11839" y="2865186"/>
              <a:ext cx="117722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进行解的迭代更新时，书写最小比值原则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529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检验当前基本可行解是否为最优解？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b="1" dirty="0">
                <a:solidFill>
                  <a:srgbClr val="A50021"/>
                </a:solidFill>
                <a:latin typeface="宋体" panose="02010600030101010101" pitchFamily="2" charset="-122"/>
              </a:rPr>
              <a:t>最优解判别定理</a:t>
            </a:r>
            <a:endParaRPr kumimoji="1" lang="zh-CN" altLang="en-US" b="1" dirty="0">
              <a:solidFill>
                <a:srgbClr val="A5002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b="1" dirty="0">
                <a:solidFill>
                  <a:srgbClr val="003366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b="1" dirty="0">
                <a:latin typeface="宋体" panose="02010600030101010101" pitchFamily="2" charset="-122"/>
              </a:rPr>
              <a:t>对于求最大目标函数的问题中，对于某个基本可行解，如果所有检验数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b="1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kumimoji="1" lang="en-US" altLang="zh-CN" b="1" dirty="0">
                <a:latin typeface="宋体" panose="02010600030101010101" pitchFamily="2" charset="-122"/>
              </a:rPr>
              <a:t> 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0</a:t>
            </a:r>
            <a:r>
              <a:rPr kumimoji="1" lang="zh-CN" altLang="en-US" b="1" dirty="0">
                <a:latin typeface="宋体" panose="02010600030101010101" pitchFamily="2" charset="-122"/>
              </a:rPr>
              <a:t>，则这个基可行解是最优解</a:t>
            </a:r>
            <a:r>
              <a:rPr kumimoji="1" lang="zh-CN" altLang="en-US" b="1" dirty="0" smtClean="0">
                <a:latin typeface="宋体" panose="02010600030101010101" pitchFamily="2" charset="-122"/>
              </a:rPr>
              <a:t>。（即</a:t>
            </a:r>
            <a:r>
              <a:rPr lang="zh-CN" altLang="en-US" dirty="0"/>
              <a:t>非基变量的检验数均小于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，存在唯一最优解</a:t>
            </a:r>
            <a:r>
              <a:rPr kumimoji="1" lang="zh-CN" altLang="en-US" b="1" dirty="0" smtClean="0">
                <a:latin typeface="宋体" panose="02010600030101010101" pitchFamily="2" charset="-122"/>
              </a:rPr>
              <a:t>）</a:t>
            </a:r>
            <a:endParaRPr kumimoji="1" lang="en-US" altLang="zh-CN" b="1" dirty="0" smtClean="0">
              <a:latin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/>
              <a:t>          </a:t>
            </a:r>
            <a:r>
              <a:rPr lang="zh-CN" altLang="en-US" b="1" dirty="0" smtClean="0"/>
              <a:t>非</a:t>
            </a:r>
            <a:r>
              <a:rPr lang="zh-CN" altLang="en-US" b="1" dirty="0"/>
              <a:t>基变量的检验数</a:t>
            </a:r>
            <a:r>
              <a:rPr lang="zh-CN" altLang="en-US" b="1" dirty="0" smtClean="0"/>
              <a:t>存在等于</a:t>
            </a:r>
            <a:r>
              <a:rPr lang="en-US" altLang="zh-CN" b="1" dirty="0"/>
              <a:t>0</a:t>
            </a:r>
            <a:r>
              <a:rPr lang="zh-CN" altLang="en-US" b="1" dirty="0"/>
              <a:t>，无穷多</a:t>
            </a:r>
            <a:r>
              <a:rPr lang="zh-CN" altLang="en-US" b="1" dirty="0" smtClean="0"/>
              <a:t>最优解</a:t>
            </a:r>
            <a:endParaRPr lang="en-US" altLang="zh-CN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 smtClean="0"/>
              <a:t>          存在某非基变量</a:t>
            </a:r>
            <a:r>
              <a:rPr lang="en-US" altLang="zh-CN" b="1" dirty="0" err="1" smtClean="0"/>
              <a:t>x</a:t>
            </a:r>
            <a:r>
              <a:rPr lang="en-US" altLang="zh-CN" b="1" baseline="-25000" dirty="0" err="1" smtClean="0"/>
              <a:t>j</a:t>
            </a:r>
            <a:r>
              <a:rPr lang="zh-CN" altLang="en-US" b="1" dirty="0" smtClean="0"/>
              <a:t>的</a:t>
            </a:r>
            <a:r>
              <a:rPr lang="zh-CN" altLang="en-US" b="1" dirty="0"/>
              <a:t>检验数 大于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，但该变量所对应的所有系数（</a:t>
            </a:r>
            <a:r>
              <a:rPr lang="en-US" altLang="zh-CN" b="1" dirty="0" err="1" smtClean="0"/>
              <a:t>a</a:t>
            </a:r>
            <a:r>
              <a:rPr lang="en-US" altLang="zh-CN" b="1" baseline="-25000" dirty="0" err="1" smtClean="0"/>
              <a:t>ij</a:t>
            </a:r>
            <a:r>
              <a:rPr lang="zh-CN" altLang="en-US" b="1" dirty="0" smtClean="0"/>
              <a:t>）均小于等于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，无界解。</a:t>
            </a:r>
            <a:endParaRPr lang="zh-CN" altLang="en-US" b="1" dirty="0"/>
          </a:p>
          <a:p>
            <a:pPr marL="457200" lvl="1" indent="0">
              <a:lnSpc>
                <a:spcPct val="150000"/>
              </a:lnSpc>
              <a:buNone/>
            </a:pPr>
            <a:endParaRPr kumimoji="1"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62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1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ru-RU" dirty="0" smtClean="0"/>
              <a:t>例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ru-RU" dirty="0" smtClean="0"/>
              <a:t>用单纯形法</a:t>
            </a:r>
            <a:r>
              <a:rPr lang="zh-CN" altLang="ru-RU" dirty="0"/>
              <a:t>求下列线性规划的最优解</a:t>
            </a: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E03B-A148-4C76-A663-E863F859A097}" type="datetime1">
              <a:rPr lang="ru-RU" altLang="zh-CN"/>
              <a:pPr/>
              <a:t>03.04.2020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pic>
        <p:nvPicPr>
          <p:cNvPr id="2061" name="Picture 13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50" y="1125538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3935413" y="1628775"/>
          <a:ext cx="2278062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公式" r:id="rId4" imgW="1015920" imgH="799920" progId="Equation.3">
                  <p:embed/>
                </p:oleObj>
              </mc:Choice>
              <mc:Fallback>
                <p:oleObj name="公式" r:id="rId4" imgW="101592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1628775"/>
                        <a:ext cx="2278062" cy="180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1703388" y="3476625"/>
            <a:ext cx="8424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85000"/>
            </a:pPr>
            <a:r>
              <a:rPr kumimoji="1" lang="zh-CN" altLang="ru-RU" sz="2400" dirty="0">
                <a:solidFill>
                  <a:srgbClr val="003300"/>
                </a:solidFill>
              </a:rPr>
              <a:t>解：</a:t>
            </a:r>
            <a:r>
              <a:rPr kumimoji="1" lang="ru-RU" altLang="zh-CN" sz="2400" dirty="0">
                <a:solidFill>
                  <a:srgbClr val="003300"/>
                </a:solidFill>
              </a:rPr>
              <a:t>1</a:t>
            </a:r>
            <a:r>
              <a:rPr kumimoji="1" lang="zh-CN" altLang="ru-RU" sz="2400" dirty="0">
                <a:solidFill>
                  <a:srgbClr val="003300"/>
                </a:solidFill>
              </a:rPr>
              <a:t>）</a:t>
            </a:r>
            <a:r>
              <a:rPr kumimoji="1" lang="zh-CN" altLang="ru-RU" sz="2400" dirty="0">
                <a:solidFill>
                  <a:srgbClr val="660066"/>
                </a:solidFill>
              </a:rPr>
              <a:t>将问题化为标准型，加入松驰变量</a:t>
            </a:r>
            <a:r>
              <a:rPr kumimoji="1" lang="ru-RU" altLang="zh-CN" sz="2400" i="1" dirty="0">
                <a:solidFill>
                  <a:srgbClr val="660066"/>
                </a:solidFill>
              </a:rPr>
              <a:t>x</a:t>
            </a:r>
            <a:r>
              <a:rPr kumimoji="1" lang="ru-RU" altLang="zh-CN" sz="2400" dirty="0">
                <a:solidFill>
                  <a:srgbClr val="660066"/>
                </a:solidFill>
              </a:rPr>
              <a:t>3</a:t>
            </a:r>
            <a:r>
              <a:rPr kumimoji="1" lang="zh-CN" altLang="ru-RU" sz="2400" dirty="0">
                <a:solidFill>
                  <a:srgbClr val="660066"/>
                </a:solidFill>
              </a:rPr>
              <a:t>、</a:t>
            </a:r>
            <a:r>
              <a:rPr kumimoji="1" lang="ru-RU" altLang="zh-CN" sz="2400" i="1" dirty="0">
                <a:solidFill>
                  <a:srgbClr val="660066"/>
                </a:solidFill>
              </a:rPr>
              <a:t>x</a:t>
            </a:r>
            <a:r>
              <a:rPr kumimoji="1" lang="ru-RU" altLang="zh-CN" sz="2400" dirty="0">
                <a:solidFill>
                  <a:srgbClr val="660066"/>
                </a:solidFill>
              </a:rPr>
              <a:t>4</a:t>
            </a:r>
            <a:r>
              <a:rPr kumimoji="1" lang="zh-CN" altLang="ru-RU" sz="2400" dirty="0">
                <a:solidFill>
                  <a:srgbClr val="660066"/>
                </a:solidFill>
              </a:rPr>
              <a:t>则标准型为</a:t>
            </a:r>
            <a:r>
              <a:rPr kumimoji="1" lang="ru-RU" altLang="zh-CN" sz="2400" dirty="0">
                <a:solidFill>
                  <a:srgbClr val="660066"/>
                </a:solidFill>
              </a:rPr>
              <a:t>:</a:t>
            </a:r>
          </a:p>
        </p:txBody>
      </p:sp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4008438" y="4076700"/>
          <a:ext cx="3067050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公式" r:id="rId6" imgW="1066680" imgH="799920" progId="Equation.3">
                  <p:embed/>
                </p:oleObj>
              </mc:Choice>
              <mc:Fallback>
                <p:oleObj name="公式" r:id="rId6" imgW="10666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4076700"/>
                        <a:ext cx="3067050" cy="174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5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13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0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732193"/>
              </p:ext>
            </p:extLst>
          </p:nvPr>
        </p:nvGraphicFramePr>
        <p:xfrm>
          <a:off x="2144713" y="1909763"/>
          <a:ext cx="7696200" cy="27432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914400"/>
                <a:gridCol w="914400"/>
                <a:gridCol w="914400"/>
                <a:gridCol w="990600"/>
                <a:gridCol w="990600"/>
                <a:gridCol w="838200"/>
              </a:tblGrid>
              <a:tr h="533400">
                <a:tc gridSpan="3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r>
                        <a:rPr kumimoji="0" lang="ru-RU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j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θ</a:t>
                      </a:r>
                      <a:r>
                        <a:rPr kumimoji="1" lang="ru-RU" altLang="zh-CN" sz="20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i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r>
                        <a:rPr kumimoji="0" lang="ru-RU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</a:tr>
              <a:tr h="533400">
                <a:tc gridSpan="2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6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58E0-5D5C-49A8-B24C-F84965188E52}" type="datetime1">
              <a:rPr lang="ru-RU" altLang="zh-CN"/>
              <a:pPr/>
              <a:t>03.04.2020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72308" y="961292"/>
            <a:ext cx="10046677" cy="5395057"/>
          </a:xfrm>
          <a:ln>
            <a:solidFill>
              <a:srgbClr val="333399"/>
            </a:solidFill>
          </a:ln>
        </p:spPr>
        <p:txBody>
          <a:bodyPr>
            <a:normAutofit/>
          </a:bodyPr>
          <a:lstStyle/>
          <a:p>
            <a:r>
              <a:rPr lang="ru-RU" altLang="zh-CN" dirty="0">
                <a:solidFill>
                  <a:srgbClr val="660066"/>
                </a:solidFill>
              </a:rPr>
              <a:t>2</a:t>
            </a:r>
            <a:r>
              <a:rPr lang="zh-CN" altLang="ru-RU" dirty="0">
                <a:solidFill>
                  <a:srgbClr val="660066"/>
                </a:solidFill>
              </a:rPr>
              <a:t>）求出线性规划的初始基可行解，列出初始单纯形表。</a:t>
            </a:r>
          </a:p>
        </p:txBody>
      </p:sp>
      <p:sp>
        <p:nvSpPr>
          <p:cNvPr id="2122" name="Line 74"/>
          <p:cNvSpPr>
            <a:spLocks noChangeShapeType="1"/>
          </p:cNvSpPr>
          <p:nvPr/>
        </p:nvSpPr>
        <p:spPr bwMode="auto">
          <a:xfrm>
            <a:off x="5665788" y="4530725"/>
            <a:ext cx="0" cy="457200"/>
          </a:xfrm>
          <a:prstGeom prst="line">
            <a:avLst/>
          </a:prstGeom>
          <a:noFill/>
          <a:ln w="38100" cap="flat" algn="ctr">
            <a:solidFill>
              <a:srgbClr val="333399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3" name="Rectangle 75"/>
          <p:cNvSpPr>
            <a:spLocks noChangeArrowheads="1"/>
          </p:cNvSpPr>
          <p:nvPr/>
        </p:nvSpPr>
        <p:spPr bwMode="auto">
          <a:xfrm>
            <a:off x="4979988" y="4987925"/>
            <a:ext cx="297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kumimoji="1" lang="zh-CN" altLang="zh-CN">
              <a:ea typeface="宋体" panose="02010600030101010101" pitchFamily="2" charset="-122"/>
            </a:endParaRPr>
          </a:p>
        </p:txBody>
      </p:sp>
      <p:sp>
        <p:nvSpPr>
          <p:cNvPr id="2124" name="Rectangle 76"/>
          <p:cNvSpPr>
            <a:spLocks noChangeArrowheads="1"/>
          </p:cNvSpPr>
          <p:nvPr/>
        </p:nvSpPr>
        <p:spPr bwMode="auto">
          <a:xfrm>
            <a:off x="4675188" y="4911725"/>
            <a:ext cx="472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kumimoji="1" lang="zh-CN" altLang="zh-CN">
              <a:ea typeface="宋体" panose="02010600030101010101" pitchFamily="2" charset="-122"/>
            </a:endParaRPr>
          </a:p>
        </p:txBody>
      </p:sp>
      <p:sp>
        <p:nvSpPr>
          <p:cNvPr id="2126" name="Line 78"/>
          <p:cNvSpPr>
            <a:spLocks noChangeShapeType="1"/>
          </p:cNvSpPr>
          <p:nvPr/>
        </p:nvSpPr>
        <p:spPr bwMode="auto">
          <a:xfrm>
            <a:off x="3216275" y="4581525"/>
            <a:ext cx="0" cy="431800"/>
          </a:xfrm>
          <a:prstGeom prst="line">
            <a:avLst/>
          </a:prstGeom>
          <a:noFill/>
          <a:ln w="38100" cap="flat" algn="ctr">
            <a:solidFill>
              <a:srgbClr val="333399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27" name="Rectangle 79"/>
          <p:cNvSpPr>
            <a:spLocks noChangeArrowheads="1"/>
          </p:cNvSpPr>
          <p:nvPr/>
        </p:nvSpPr>
        <p:spPr bwMode="auto">
          <a:xfrm>
            <a:off x="2640013" y="5013325"/>
            <a:ext cx="1657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85000"/>
            </a:pPr>
            <a:r>
              <a:rPr kumimoji="1" lang="zh-CN" altLang="ru-RU">
                <a:solidFill>
                  <a:srgbClr val="003300"/>
                </a:solidFill>
              </a:rPr>
              <a:t>检验数</a:t>
            </a:r>
          </a:p>
        </p:txBody>
      </p:sp>
      <p:graphicFrame>
        <p:nvGraphicFramePr>
          <p:cNvPr id="2128" name="Object 80"/>
          <p:cNvGraphicFramePr>
            <a:graphicFrameLocks noChangeAspect="1"/>
          </p:cNvGraphicFramePr>
          <p:nvPr/>
        </p:nvGraphicFramePr>
        <p:xfrm>
          <a:off x="2927351" y="4078289"/>
          <a:ext cx="5683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Equation" r:id="rId5" imgW="190440" imgH="241200" progId="Equation.3">
                  <p:embed/>
                </p:oleObj>
              </mc:Choice>
              <mc:Fallback>
                <p:oleObj name="Equation" r:id="rId5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4078289"/>
                        <a:ext cx="5683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" name="Rectangle 81"/>
          <p:cNvSpPr>
            <a:spLocks noChangeArrowheads="1"/>
          </p:cNvSpPr>
          <p:nvPr/>
        </p:nvSpPr>
        <p:spPr bwMode="auto">
          <a:xfrm>
            <a:off x="7319963" y="4076700"/>
            <a:ext cx="43180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ru-RU" altLang="zh-CN">
                <a:solidFill>
                  <a:srgbClr val="CC0000"/>
                </a:solidFill>
              </a:rPr>
              <a:t>0</a:t>
            </a:r>
          </a:p>
        </p:txBody>
      </p:sp>
      <p:sp>
        <p:nvSpPr>
          <p:cNvPr id="2130" name="Rectangle 82"/>
          <p:cNvSpPr>
            <a:spLocks noChangeArrowheads="1"/>
          </p:cNvSpPr>
          <p:nvPr/>
        </p:nvSpPr>
        <p:spPr bwMode="auto">
          <a:xfrm>
            <a:off x="8328025" y="4076700"/>
            <a:ext cx="43180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ru-RU" altLang="zh-CN">
                <a:solidFill>
                  <a:srgbClr val="CC0000"/>
                </a:solidFill>
              </a:rPr>
              <a:t>0</a:t>
            </a:r>
          </a:p>
        </p:txBody>
      </p:sp>
      <p:sp>
        <p:nvSpPr>
          <p:cNvPr id="2131" name="Rectangle 83"/>
          <p:cNvSpPr>
            <a:spLocks noChangeArrowheads="1"/>
          </p:cNvSpPr>
          <p:nvPr/>
        </p:nvSpPr>
        <p:spPr bwMode="auto">
          <a:xfrm>
            <a:off x="5519738" y="4076700"/>
            <a:ext cx="43180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ru-RU" altLang="zh-CN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2132" name="Rectangle 84"/>
          <p:cNvSpPr>
            <a:spLocks noChangeArrowheads="1"/>
          </p:cNvSpPr>
          <p:nvPr/>
        </p:nvSpPr>
        <p:spPr bwMode="auto">
          <a:xfrm>
            <a:off x="6311900" y="4076700"/>
            <a:ext cx="431800" cy="40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en-US" altLang="zh-CN" dirty="0" smtClean="0">
                <a:solidFill>
                  <a:srgbClr val="CC0000"/>
                </a:solidFill>
              </a:rPr>
              <a:t>4</a:t>
            </a:r>
            <a:endParaRPr kumimoji="1" lang="zh-CN" altLang="ru-RU" dirty="0">
              <a:solidFill>
                <a:srgbClr val="CC0000"/>
              </a:solidFill>
            </a:endParaRPr>
          </a:p>
        </p:txBody>
      </p:sp>
      <p:graphicFrame>
        <p:nvGraphicFramePr>
          <p:cNvPr id="1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814817"/>
              </p:ext>
            </p:extLst>
          </p:nvPr>
        </p:nvGraphicFramePr>
        <p:xfrm>
          <a:off x="4737100" y="5100054"/>
          <a:ext cx="51657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公式" r:id="rId7" imgW="2692080" imgH="228600" progId="Equation.3">
                  <p:embed/>
                </p:oleObj>
              </mc:Choice>
              <mc:Fallback>
                <p:oleObj name="公式" r:id="rId7" imgW="2692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5100054"/>
                        <a:ext cx="5165725" cy="438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129670"/>
              </p:ext>
            </p:extLst>
          </p:nvPr>
        </p:nvGraphicFramePr>
        <p:xfrm>
          <a:off x="2064544" y="5638800"/>
          <a:ext cx="28082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公式" r:id="rId9" imgW="1002960" imgH="253800" progId="Equation.3">
                  <p:embed/>
                </p:oleObj>
              </mc:Choice>
              <mc:Fallback>
                <p:oleObj name="公式" r:id="rId9" imgW="1002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544" y="5638800"/>
                        <a:ext cx="280828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9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2" grpId="0" animBg="1"/>
      <p:bldP spid="2129" grpId="0" animBg="1"/>
      <p:bldP spid="2130" grpId="0" animBg="1"/>
      <p:bldP spid="2131" grpId="0" animBg="1"/>
      <p:bldP spid="21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Rectangle 89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rgbClr val="660066"/>
                </a:solidFill>
              </a:rPr>
              <a:t>3</a:t>
            </a:r>
            <a:r>
              <a:rPr lang="zh-CN" altLang="ru-RU" dirty="0">
                <a:solidFill>
                  <a:srgbClr val="660066"/>
                </a:solidFill>
              </a:rPr>
              <a:t>）进行最优性</a:t>
            </a:r>
            <a:r>
              <a:rPr lang="zh-CN" altLang="ru-RU" dirty="0" smtClean="0">
                <a:solidFill>
                  <a:srgbClr val="660066"/>
                </a:solidFill>
              </a:rPr>
              <a:t>检验</a:t>
            </a:r>
            <a:endParaRPr lang="en-US" altLang="zh-CN" dirty="0" smtClean="0">
              <a:solidFill>
                <a:srgbClr val="660066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660066"/>
              </a:solidFill>
            </a:endParaRPr>
          </a:p>
          <a:p>
            <a:pPr>
              <a:lnSpc>
                <a:spcPct val="150000"/>
              </a:lnSpc>
            </a:pPr>
            <a:r>
              <a:rPr lang="ru-RU" altLang="zh-CN" dirty="0" smtClean="0">
                <a:solidFill>
                  <a:srgbClr val="660066"/>
                </a:solidFill>
              </a:rPr>
              <a:t>4</a:t>
            </a:r>
            <a:r>
              <a:rPr lang="zh-CN" altLang="ru-RU" dirty="0">
                <a:solidFill>
                  <a:srgbClr val="660066"/>
                </a:solidFill>
              </a:rPr>
              <a:t>）从一个基可行解转换到另一个目标值更大的基可行解，列出新的单纯形表</a:t>
            </a:r>
          </a:p>
          <a:p>
            <a:pPr>
              <a:lnSpc>
                <a:spcPct val="150000"/>
              </a:lnSpc>
            </a:pPr>
            <a:endParaRPr lang="zh-CN" altLang="ru-RU" dirty="0">
              <a:solidFill>
                <a:srgbClr val="660066"/>
              </a:solidFill>
            </a:endParaRP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C074-3A14-4C97-B42D-5EEDA2F4F60A}" type="datetime1">
              <a:rPr lang="ru-RU" altLang="zh-CN"/>
              <a:pPr/>
              <a:t>03.04.2020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2138" name="Rectangle 90"/>
          <p:cNvSpPr>
            <a:spLocks noChangeArrowheads="1"/>
          </p:cNvSpPr>
          <p:nvPr/>
        </p:nvSpPr>
        <p:spPr bwMode="auto">
          <a:xfrm>
            <a:off x="1703389" y="1429195"/>
            <a:ext cx="8955881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kumimoji="1" lang="zh-CN" altLang="ru-RU" sz="2400" dirty="0">
                <a:solidFill>
                  <a:srgbClr val="003300"/>
                </a:solidFill>
              </a:rPr>
              <a:t>如果表中所有检验数               ，则表中的基可行解就是问题的最优解，计算停止。否则继续下一步。</a:t>
            </a:r>
          </a:p>
        </p:txBody>
      </p:sp>
      <p:graphicFrame>
        <p:nvGraphicFramePr>
          <p:cNvPr id="2139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80264"/>
              </p:ext>
            </p:extLst>
          </p:nvPr>
        </p:nvGraphicFramePr>
        <p:xfrm>
          <a:off x="4628662" y="1477364"/>
          <a:ext cx="10445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9" name="公式" r:id="rId3" imgW="380880" imgH="203040" progId="Equation.3">
                  <p:embed/>
                </p:oleObj>
              </mc:Choice>
              <mc:Fallback>
                <p:oleObj name="公式" r:id="rId3" imgW="380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8662" y="1477364"/>
                        <a:ext cx="10445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" name="Rectangle 92"/>
          <p:cNvSpPr>
            <a:spLocks noChangeArrowheads="1"/>
          </p:cNvSpPr>
          <p:nvPr/>
        </p:nvSpPr>
        <p:spPr bwMode="auto">
          <a:xfrm>
            <a:off x="1703389" y="2565401"/>
            <a:ext cx="813593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15000"/>
              </a:spcBef>
              <a:buSzPct val="85000"/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830263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6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238250" indent="-228600">
              <a:spcBef>
                <a:spcPct val="20000"/>
              </a:spcBef>
              <a:buSzPct val="70000"/>
              <a:buFont typeface="Wingdings" panose="05000000000000000000" pitchFamily="2" charset="2"/>
              <a:defRPr kumimoji="1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46238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ru-RU" dirty="0">
              <a:solidFill>
                <a:srgbClr val="660066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59719" y="3582964"/>
            <a:ext cx="8955881" cy="2363724"/>
            <a:chOff x="1559719" y="3582964"/>
            <a:chExt cx="8955881" cy="2363724"/>
          </a:xfrm>
        </p:grpSpPr>
        <p:sp>
          <p:nvSpPr>
            <p:cNvPr id="2141" name="Rectangle 93"/>
            <p:cNvSpPr>
              <a:spLocks noChangeArrowheads="1"/>
            </p:cNvSpPr>
            <p:nvPr/>
          </p:nvSpPr>
          <p:spPr bwMode="auto">
            <a:xfrm>
              <a:off x="1559719" y="3582964"/>
              <a:ext cx="8955881" cy="2363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dash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SzPct val="100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SzPct val="100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SzPct val="100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SzPct val="100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15000"/>
                </a:spcBef>
                <a:buSzPct val="85000"/>
                <a:buFontTx/>
                <a:buAutoNum type="circleNumDbPlain"/>
              </a:pPr>
              <a:r>
                <a:rPr lang="zh-CN" altLang="ru-RU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确定换入基的变量。选择           ，对应的变量</a:t>
              </a:r>
              <a:r>
                <a:rPr lang="ru-RU" altLang="zh-CN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x</a:t>
              </a:r>
              <a:r>
                <a:rPr lang="ru-RU" altLang="zh-CN" baseline="-25000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j</a:t>
              </a:r>
              <a:r>
                <a:rPr lang="zh-CN" altLang="ru-RU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作为换入变量，当有一个以上检验数大于</a:t>
              </a:r>
              <a:r>
                <a:rPr lang="ru-RU" altLang="zh-CN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0</a:t>
              </a:r>
              <a:r>
                <a:rPr lang="zh-CN" altLang="ru-RU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时，一般选择最大的一个检验数，即：                                      ，其对应的</a:t>
              </a:r>
              <a:r>
                <a:rPr lang="ru-RU" altLang="zh-CN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x</a:t>
              </a:r>
              <a:r>
                <a:rPr lang="ru-RU" altLang="zh-CN" baseline="-25000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k</a:t>
              </a:r>
              <a:r>
                <a:rPr lang="zh-CN" altLang="ru-RU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作为换入变量。</a:t>
              </a:r>
            </a:p>
            <a:p>
              <a:pPr>
                <a:lnSpc>
                  <a:spcPct val="120000"/>
                </a:lnSpc>
                <a:spcBef>
                  <a:spcPct val="15000"/>
                </a:spcBef>
                <a:buSzPct val="85000"/>
                <a:buFontTx/>
                <a:buAutoNum type="circleNumDbPlain"/>
              </a:pPr>
              <a:r>
                <a:rPr lang="zh-CN" altLang="ru-RU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确定换出变量。根据下式计算并选择</a:t>
              </a:r>
              <a:r>
                <a:rPr lang="el-GR" altLang="zh-CN" dirty="0">
                  <a:solidFill>
                    <a:srgbClr val="00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r>
                <a:rPr lang="el-GR" altLang="zh-CN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zh-CN" altLang="ru-RU" dirty="0">
                  <a:solidFill>
                    <a:srgbClr val="00330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，</a:t>
              </a:r>
              <a:r>
                <a:rPr lang="zh-CN" altLang="ru-RU" dirty="0">
                  <a:solidFill>
                    <a:srgbClr val="660066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选最小的</a:t>
              </a:r>
              <a:r>
                <a:rPr lang="el-GR" altLang="zh-CN" dirty="0">
                  <a:solidFill>
                    <a:srgbClr val="00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r>
                <a:rPr lang="zh-CN" altLang="ru-RU" dirty="0">
                  <a:solidFill>
                    <a:srgbClr val="660066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对应基变量作为换出变量。	</a:t>
              </a:r>
            </a:p>
          </p:txBody>
        </p:sp>
        <p:graphicFrame>
          <p:nvGraphicFramePr>
            <p:cNvPr id="2142" name="Object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5895886"/>
                </p:ext>
              </p:extLst>
            </p:nvPr>
          </p:nvGraphicFramePr>
          <p:xfrm>
            <a:off x="5524012" y="3697968"/>
            <a:ext cx="792163" cy="423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0" name="公式" r:id="rId5" imgW="380880" imgH="203040" progId="Equation.3">
                    <p:embed/>
                  </p:oleObj>
                </mc:Choice>
                <mc:Fallback>
                  <p:oleObj name="公式" r:id="rId5" imgW="380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4012" y="3697968"/>
                          <a:ext cx="792163" cy="423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43" name="Object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3639245"/>
                </p:ext>
              </p:extLst>
            </p:nvPr>
          </p:nvGraphicFramePr>
          <p:xfrm>
            <a:off x="2763227" y="4537813"/>
            <a:ext cx="266382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1" name="公式" r:id="rId7" imgW="1193760" imgH="203040" progId="Equation.3">
                    <p:embed/>
                  </p:oleObj>
                </mc:Choice>
                <mc:Fallback>
                  <p:oleObj name="公式" r:id="rId7" imgW="11937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3227" y="4537813"/>
                          <a:ext cx="2663825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933662"/>
              </p:ext>
            </p:extLst>
          </p:nvPr>
        </p:nvGraphicFramePr>
        <p:xfrm>
          <a:off x="4942285" y="5513299"/>
          <a:ext cx="24780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" name="公式" r:id="rId9" imgW="1206360" imgH="419040" progId="Equation.3">
                  <p:embed/>
                </p:oleObj>
              </mc:Choice>
              <mc:Fallback>
                <p:oleObj name="公式" r:id="rId9" imgW="1206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285" y="5513299"/>
                        <a:ext cx="247808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08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Rectangle 100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533400" indent="-533400">
              <a:lnSpc>
                <a:spcPct val="150000"/>
              </a:lnSpc>
              <a:buFontTx/>
              <a:buAutoNum type="circleNumDbPlain" startAt="3"/>
            </a:pPr>
            <a:r>
              <a:rPr lang="zh-CN" altLang="ru-RU" dirty="0"/>
              <a:t>用换入变量</a:t>
            </a:r>
            <a:r>
              <a:rPr lang="ru-RU" altLang="zh-CN" dirty="0"/>
              <a:t>X</a:t>
            </a:r>
            <a:r>
              <a:rPr lang="ru-RU" altLang="zh-CN" baseline="-25000" dirty="0"/>
              <a:t>k</a:t>
            </a:r>
            <a:r>
              <a:rPr lang="zh-CN" altLang="ru-RU" dirty="0"/>
              <a:t>替换基变量中的换出变量，得到一个新的基。对应新的基可以找出一个新的基可行解，并相应地可以画出一个新的单纯形表。</a:t>
            </a:r>
          </a:p>
          <a:p>
            <a:pPr marL="533400" indent="-533400">
              <a:lnSpc>
                <a:spcPct val="150000"/>
              </a:lnSpc>
              <a:buFontTx/>
              <a:buAutoNum type="circleNumDbPlain" startAt="3"/>
            </a:pPr>
            <a:r>
              <a:rPr lang="ru-RU" altLang="zh-CN" dirty="0">
                <a:solidFill>
                  <a:srgbClr val="660066"/>
                </a:solidFill>
              </a:rPr>
              <a:t>5</a:t>
            </a:r>
            <a:r>
              <a:rPr lang="zh-CN" altLang="ru-RU" dirty="0">
                <a:solidFill>
                  <a:srgbClr val="660066"/>
                </a:solidFill>
              </a:rPr>
              <a:t>）重复</a:t>
            </a:r>
            <a:r>
              <a:rPr lang="ru-RU" altLang="zh-CN" dirty="0">
                <a:solidFill>
                  <a:srgbClr val="660066"/>
                </a:solidFill>
              </a:rPr>
              <a:t>3</a:t>
            </a:r>
            <a:r>
              <a:rPr lang="zh-CN" altLang="ru-RU" dirty="0">
                <a:solidFill>
                  <a:srgbClr val="660066"/>
                </a:solidFill>
              </a:rPr>
              <a:t>）、</a:t>
            </a:r>
            <a:r>
              <a:rPr lang="ru-RU" altLang="zh-CN" dirty="0">
                <a:solidFill>
                  <a:srgbClr val="660066"/>
                </a:solidFill>
              </a:rPr>
              <a:t>4</a:t>
            </a:r>
            <a:r>
              <a:rPr lang="zh-CN" altLang="ru-RU" dirty="0">
                <a:solidFill>
                  <a:srgbClr val="660066"/>
                </a:solidFill>
              </a:rPr>
              <a:t>）步直到计算结束为止。	</a:t>
            </a:r>
          </a:p>
        </p:txBody>
      </p:sp>
      <p:sp>
        <p:nvSpPr>
          <p:cNvPr id="2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D02D-5E73-4D68-8AB6-64691F3BC581}" type="datetime1">
              <a:rPr lang="ru-RU" altLang="zh-CN"/>
              <a:pPr/>
              <a:t>03.04.2020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37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单纯形表示例</a:t>
            </a:r>
            <a:endParaRPr lang="zh-CN" altLang="en-US" dirty="0"/>
          </a:p>
        </p:txBody>
      </p:sp>
      <p:sp>
        <p:nvSpPr>
          <p:cNvPr id="16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2BCD-903D-4D4E-9F6A-654FB3C1CAD7}" type="datetime1">
              <a:rPr lang="ru-RU" altLang="zh-CN"/>
              <a:pPr/>
              <a:t>03.04.2020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graphicFrame>
        <p:nvGraphicFramePr>
          <p:cNvPr id="2170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52297"/>
              </p:ext>
            </p:extLst>
          </p:nvPr>
        </p:nvGraphicFramePr>
        <p:xfrm>
          <a:off x="1992313" y="1700213"/>
          <a:ext cx="7696200" cy="4107816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914400"/>
                <a:gridCol w="914400"/>
                <a:gridCol w="854075"/>
                <a:gridCol w="1050925"/>
                <a:gridCol w="990600"/>
                <a:gridCol w="838200"/>
              </a:tblGrid>
              <a:tr h="363538">
                <a:tc gridSpan="3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r>
                        <a:rPr kumimoji="0" lang="ru-RU" altLang="zh-CN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j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θ</a:t>
                      </a:r>
                      <a:r>
                        <a:rPr kumimoji="1" lang="ru-RU" altLang="zh-CN" sz="16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i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r>
                        <a:rPr kumimoji="0" lang="ru-RU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基变量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306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540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3538">
                <a:tc gridSpan="2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35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ru-RU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125">
                <a:tc gridSpan="2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x</a:t>
                      </a:r>
                      <a:r>
                        <a:rPr kumimoji="0" lang="ru-RU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3538">
                <a:tc gridSpan="2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indent="9525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8" name="Object 230"/>
          <p:cNvGraphicFramePr>
            <a:graphicFrameLocks noChangeAspect="1"/>
          </p:cNvGraphicFramePr>
          <p:nvPr/>
        </p:nvGraphicFramePr>
        <p:xfrm>
          <a:off x="2889251" y="3141664"/>
          <a:ext cx="3984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" name="Equation" r:id="rId3" imgW="190440" imgH="241200" progId="Equation.3">
                  <p:embed/>
                </p:oleObj>
              </mc:Choice>
              <mc:Fallback>
                <p:oleObj name="Equation" r:id="rId3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1" y="3141664"/>
                        <a:ext cx="3984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9" name="Object 231"/>
          <p:cNvGraphicFramePr>
            <a:graphicFrameLocks noChangeAspect="1"/>
          </p:cNvGraphicFramePr>
          <p:nvPr/>
        </p:nvGraphicFramePr>
        <p:xfrm>
          <a:off x="2889251" y="4294189"/>
          <a:ext cx="3984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" name="Equation" r:id="rId5" imgW="190440" imgH="241200" progId="Equation.3">
                  <p:embed/>
                </p:oleObj>
              </mc:Choice>
              <mc:Fallback>
                <p:oleObj name="Equation" r:id="rId5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1" y="4294189"/>
                        <a:ext cx="3984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0" name="Object 232"/>
          <p:cNvGraphicFramePr>
            <a:graphicFrameLocks noChangeAspect="1"/>
          </p:cNvGraphicFramePr>
          <p:nvPr/>
        </p:nvGraphicFramePr>
        <p:xfrm>
          <a:off x="2889251" y="5373689"/>
          <a:ext cx="3984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" name="Equation" r:id="rId6" imgW="190440" imgH="241200" progId="Equation.3">
                  <p:embed/>
                </p:oleObj>
              </mc:Choice>
              <mc:Fallback>
                <p:oleObj name="Equation" r:id="rId6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1" y="5373689"/>
                        <a:ext cx="3984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1" name="Line 233"/>
          <p:cNvSpPr>
            <a:spLocks noChangeShapeType="1"/>
          </p:cNvSpPr>
          <p:nvPr/>
        </p:nvSpPr>
        <p:spPr bwMode="auto">
          <a:xfrm flipV="1">
            <a:off x="6600825" y="2133600"/>
            <a:ext cx="0" cy="381000"/>
          </a:xfrm>
          <a:prstGeom prst="line">
            <a:avLst/>
          </a:prstGeom>
          <a:noFill/>
          <a:ln w="9525" cap="flat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2" name="AutoShape 234"/>
          <p:cNvSpPr>
            <a:spLocks noChangeArrowheads="1"/>
          </p:cNvSpPr>
          <p:nvPr/>
        </p:nvSpPr>
        <p:spPr bwMode="auto">
          <a:xfrm>
            <a:off x="5159375" y="1052513"/>
            <a:ext cx="1023938" cy="381000"/>
          </a:xfrm>
          <a:prstGeom prst="borderCallout2">
            <a:avLst>
              <a:gd name="adj1" fmla="val 30000"/>
              <a:gd name="adj2" fmla="val 107440"/>
              <a:gd name="adj3" fmla="val 30000"/>
              <a:gd name="adj4" fmla="val 123102"/>
              <a:gd name="adj5" fmla="val 185833"/>
              <a:gd name="adj6" fmla="val 123875"/>
            </a:avLst>
          </a:prstGeom>
          <a:solidFill>
            <a:srgbClr val="FFFF00"/>
          </a:solidFill>
          <a:ln w="9525" cap="flat" algn="ctr">
            <a:solidFill>
              <a:srgbClr val="333399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pPr algn="just"/>
            <a:r>
              <a:rPr kumimoji="1" lang="zh-CN" altLang="ru-RU" sz="2000"/>
              <a:t>换入列</a:t>
            </a:r>
          </a:p>
        </p:txBody>
      </p:sp>
      <p:sp>
        <p:nvSpPr>
          <p:cNvPr id="2283" name="AutoShape 235"/>
          <p:cNvSpPr>
            <a:spLocks noChangeArrowheads="1"/>
          </p:cNvSpPr>
          <p:nvPr/>
        </p:nvSpPr>
        <p:spPr bwMode="auto">
          <a:xfrm>
            <a:off x="7391400" y="1052513"/>
            <a:ext cx="1657350" cy="431800"/>
          </a:xfrm>
          <a:prstGeom prst="borderCallout2">
            <a:avLst>
              <a:gd name="adj1" fmla="val 26472"/>
              <a:gd name="adj2" fmla="val 104597"/>
              <a:gd name="adj3" fmla="val 26472"/>
              <a:gd name="adj4" fmla="val 115134"/>
              <a:gd name="adj5" fmla="val 158088"/>
              <a:gd name="adj6" fmla="val 115134"/>
            </a:avLst>
          </a:prstGeom>
          <a:solidFill>
            <a:srgbClr val="FFFF00"/>
          </a:solidFill>
          <a:ln w="9525" cap="flat" algn="ctr">
            <a:solidFill>
              <a:srgbClr val="333399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pPr algn="just"/>
            <a:r>
              <a:rPr kumimoji="1" lang="ru-RU" altLang="zh-CN" sz="2000" i="1">
                <a:ea typeface="宋体" panose="02010600030101010101" pitchFamily="2" charset="-122"/>
              </a:rPr>
              <a:t>b</a:t>
            </a:r>
            <a:r>
              <a:rPr kumimoji="1" lang="ru-RU" altLang="zh-CN" sz="2000" i="1" baseline="-30000">
                <a:ea typeface="宋体" panose="02010600030101010101" pitchFamily="2" charset="-122"/>
              </a:rPr>
              <a:t>i </a:t>
            </a:r>
            <a:r>
              <a:rPr kumimoji="1" lang="ru-RU" altLang="zh-CN" sz="2000" i="1">
                <a:ea typeface="宋体" panose="02010600030101010101" pitchFamily="2" charset="-122"/>
              </a:rPr>
              <a:t>/a</a:t>
            </a:r>
            <a:r>
              <a:rPr kumimoji="1" lang="ru-RU" altLang="zh-CN" sz="2000" i="1" baseline="-30000">
                <a:ea typeface="宋体" panose="02010600030101010101" pitchFamily="2" charset="-122"/>
              </a:rPr>
              <a:t>i2</a:t>
            </a:r>
            <a:r>
              <a:rPr kumimoji="1" lang="zh-CN" altLang="ru-RU" sz="2000">
                <a:ea typeface="宋体" panose="02010600030101010101" pitchFamily="2" charset="-122"/>
              </a:rPr>
              <a:t>，</a:t>
            </a:r>
            <a:r>
              <a:rPr kumimoji="1" lang="ru-RU" altLang="zh-CN" sz="2000" i="1">
                <a:ea typeface="宋体" panose="02010600030101010101" pitchFamily="2" charset="-122"/>
              </a:rPr>
              <a:t>a</a:t>
            </a:r>
            <a:r>
              <a:rPr kumimoji="1" lang="ru-RU" altLang="zh-CN" sz="2000" i="1" baseline="-30000">
                <a:ea typeface="宋体" panose="02010600030101010101" pitchFamily="2" charset="-122"/>
              </a:rPr>
              <a:t>i2</a:t>
            </a:r>
            <a:r>
              <a:rPr kumimoji="1" lang="ru-RU" altLang="zh-CN" sz="2000">
                <a:ea typeface="宋体" panose="02010600030101010101" pitchFamily="2" charset="-122"/>
              </a:rPr>
              <a:t>&gt;0</a:t>
            </a:r>
          </a:p>
        </p:txBody>
      </p:sp>
      <p:sp>
        <p:nvSpPr>
          <p:cNvPr id="2284" name="Rectangle 236"/>
          <p:cNvSpPr>
            <a:spLocks noChangeArrowheads="1"/>
          </p:cNvSpPr>
          <p:nvPr/>
        </p:nvSpPr>
        <p:spPr bwMode="auto">
          <a:xfrm>
            <a:off x="9048750" y="2490789"/>
            <a:ext cx="470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40</a:t>
            </a:r>
          </a:p>
        </p:txBody>
      </p:sp>
      <p:sp>
        <p:nvSpPr>
          <p:cNvPr id="2285" name="Rectangle 237"/>
          <p:cNvSpPr>
            <a:spLocks noChangeArrowheads="1"/>
          </p:cNvSpPr>
          <p:nvPr/>
        </p:nvSpPr>
        <p:spPr bwMode="auto">
          <a:xfrm>
            <a:off x="9048750" y="2851151"/>
            <a:ext cx="470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286" name="Line 238"/>
          <p:cNvSpPr>
            <a:spLocks noChangeShapeType="1"/>
          </p:cNvSpPr>
          <p:nvPr/>
        </p:nvSpPr>
        <p:spPr bwMode="auto">
          <a:xfrm>
            <a:off x="2927350" y="3068638"/>
            <a:ext cx="381000" cy="0"/>
          </a:xfrm>
          <a:prstGeom prst="line">
            <a:avLst/>
          </a:prstGeom>
          <a:noFill/>
          <a:ln w="9525" cap="flat" algn="ctr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" name="AutoShape 239"/>
          <p:cNvSpPr>
            <a:spLocks noChangeArrowheads="1"/>
          </p:cNvSpPr>
          <p:nvPr/>
        </p:nvSpPr>
        <p:spPr bwMode="auto">
          <a:xfrm>
            <a:off x="9840913" y="1916114"/>
            <a:ext cx="431800" cy="1081087"/>
          </a:xfrm>
          <a:prstGeom prst="borderCallout1">
            <a:avLst>
              <a:gd name="adj1" fmla="val 107046"/>
              <a:gd name="adj2" fmla="val 73528"/>
              <a:gd name="adj3" fmla="val 107046"/>
              <a:gd name="adj4" fmla="val -83454"/>
            </a:avLst>
          </a:prstGeom>
          <a:solidFill>
            <a:srgbClr val="FFFF00"/>
          </a:solidFill>
          <a:ln w="9525" cap="flat" algn="ctr">
            <a:solidFill>
              <a:srgbClr val="333399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pPr algn="ctr">
              <a:spcBef>
                <a:spcPct val="50000"/>
              </a:spcBef>
              <a:buSzPct val="85000"/>
            </a:pPr>
            <a:r>
              <a:rPr kumimoji="1" lang="zh-CN" altLang="ru-RU" sz="2000">
                <a:solidFill>
                  <a:srgbClr val="003300"/>
                </a:solidFill>
              </a:rPr>
              <a:t>换出行</a:t>
            </a:r>
          </a:p>
        </p:txBody>
      </p:sp>
      <p:sp>
        <p:nvSpPr>
          <p:cNvPr id="2288" name="Oval 240"/>
          <p:cNvSpPr>
            <a:spLocks noChangeArrowheads="1"/>
          </p:cNvSpPr>
          <p:nvPr/>
        </p:nvSpPr>
        <p:spPr bwMode="auto">
          <a:xfrm>
            <a:off x="6138863" y="2827338"/>
            <a:ext cx="533400" cy="457200"/>
          </a:xfrm>
          <a:prstGeom prst="ellipse">
            <a:avLst/>
          </a:prstGeom>
          <a:noFill/>
          <a:ln w="9525" cap="flat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9" name="AutoShape 241"/>
          <p:cNvSpPr>
            <a:spLocks noChangeArrowheads="1"/>
          </p:cNvSpPr>
          <p:nvPr/>
        </p:nvSpPr>
        <p:spPr bwMode="auto">
          <a:xfrm>
            <a:off x="1992313" y="1341438"/>
            <a:ext cx="1274762" cy="360362"/>
          </a:xfrm>
          <a:prstGeom prst="borderCallout2">
            <a:avLst>
              <a:gd name="adj1" fmla="val 31718"/>
              <a:gd name="adj2" fmla="val 105977"/>
              <a:gd name="adj3" fmla="val 31718"/>
              <a:gd name="adj4" fmla="val 213699"/>
              <a:gd name="adj5" fmla="val 433481"/>
              <a:gd name="adj6" fmla="val 325778"/>
            </a:avLst>
          </a:prstGeom>
          <a:solidFill>
            <a:srgbClr val="FFFFE9"/>
          </a:solidFill>
          <a:ln w="9525" cap="flat" algn="ctr">
            <a:solidFill>
              <a:srgbClr val="333399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pPr algn="ctr"/>
            <a:r>
              <a:rPr kumimoji="1" lang="zh-CN" altLang="ru-RU">
                <a:ea typeface="宋体" panose="02010600030101010101" pitchFamily="2" charset="-122"/>
              </a:rPr>
              <a:t>将</a:t>
            </a:r>
            <a:r>
              <a:rPr kumimoji="1" lang="ru-RU" altLang="zh-CN">
                <a:ea typeface="宋体" panose="02010600030101010101" pitchFamily="2" charset="-122"/>
              </a:rPr>
              <a:t>3</a:t>
            </a:r>
            <a:r>
              <a:rPr kumimoji="1" lang="zh-CN" altLang="ru-RU">
                <a:ea typeface="宋体" panose="02010600030101010101" pitchFamily="2" charset="-122"/>
              </a:rPr>
              <a:t>化为</a:t>
            </a:r>
            <a:r>
              <a:rPr kumimoji="1" lang="ru-RU" altLang="zh-CN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90" name="Rectangle 242"/>
          <p:cNvSpPr>
            <a:spLocks noChangeArrowheads="1"/>
          </p:cNvSpPr>
          <p:nvPr/>
        </p:nvSpPr>
        <p:spPr bwMode="auto">
          <a:xfrm>
            <a:off x="5232401" y="3597276"/>
            <a:ext cx="57900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5/3</a:t>
            </a:r>
          </a:p>
        </p:txBody>
      </p:sp>
      <p:sp>
        <p:nvSpPr>
          <p:cNvPr id="2291" name="Rectangle 243"/>
          <p:cNvSpPr>
            <a:spLocks noChangeArrowheads="1"/>
          </p:cNvSpPr>
          <p:nvPr/>
        </p:nvSpPr>
        <p:spPr bwMode="auto">
          <a:xfrm>
            <a:off x="6240463" y="3932239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92" name="Rectangle 244"/>
          <p:cNvSpPr>
            <a:spLocks noChangeArrowheads="1"/>
          </p:cNvSpPr>
          <p:nvPr/>
        </p:nvSpPr>
        <p:spPr bwMode="auto">
          <a:xfrm>
            <a:off x="9048750" y="3573464"/>
            <a:ext cx="470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 dirty="0">
                <a:solidFill>
                  <a:srgbClr val="009900"/>
                </a:solidFill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2293" name="Rectangle 245"/>
          <p:cNvSpPr>
            <a:spLocks noChangeArrowheads="1"/>
          </p:cNvSpPr>
          <p:nvPr/>
        </p:nvSpPr>
        <p:spPr bwMode="auto">
          <a:xfrm>
            <a:off x="6240463" y="3597276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294" name="Rectangle 246"/>
          <p:cNvSpPr>
            <a:spLocks noChangeArrowheads="1"/>
          </p:cNvSpPr>
          <p:nvPr/>
        </p:nvSpPr>
        <p:spPr bwMode="auto">
          <a:xfrm>
            <a:off x="5232401" y="3946526"/>
            <a:ext cx="57900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1/3</a:t>
            </a:r>
          </a:p>
        </p:txBody>
      </p:sp>
      <p:sp>
        <p:nvSpPr>
          <p:cNvPr id="2295" name="Rectangle 247"/>
          <p:cNvSpPr>
            <a:spLocks noChangeArrowheads="1"/>
          </p:cNvSpPr>
          <p:nvPr/>
        </p:nvSpPr>
        <p:spPr bwMode="auto">
          <a:xfrm>
            <a:off x="7218363" y="3957639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296" name="Rectangle 248"/>
          <p:cNvSpPr>
            <a:spLocks noChangeArrowheads="1"/>
          </p:cNvSpPr>
          <p:nvPr/>
        </p:nvSpPr>
        <p:spPr bwMode="auto">
          <a:xfrm>
            <a:off x="8115301" y="3957639"/>
            <a:ext cx="57900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1/3</a:t>
            </a:r>
          </a:p>
        </p:txBody>
      </p:sp>
      <p:sp>
        <p:nvSpPr>
          <p:cNvPr id="2297" name="Rectangle 249"/>
          <p:cNvSpPr>
            <a:spLocks noChangeArrowheads="1"/>
          </p:cNvSpPr>
          <p:nvPr/>
        </p:nvSpPr>
        <p:spPr bwMode="auto">
          <a:xfrm>
            <a:off x="4367213" y="3957639"/>
            <a:ext cx="470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298" name="Rectangle 250"/>
          <p:cNvSpPr>
            <a:spLocks noChangeArrowheads="1"/>
          </p:cNvSpPr>
          <p:nvPr/>
        </p:nvSpPr>
        <p:spPr bwMode="auto">
          <a:xfrm>
            <a:off x="7175500" y="3573464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99" name="Rectangle 251"/>
          <p:cNvSpPr>
            <a:spLocks noChangeArrowheads="1"/>
          </p:cNvSpPr>
          <p:nvPr/>
        </p:nvSpPr>
        <p:spPr bwMode="auto">
          <a:xfrm>
            <a:off x="7881939" y="3571876"/>
            <a:ext cx="8611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sz="2200">
                <a:solidFill>
                  <a:srgbClr val="009900"/>
                </a:solidFill>
                <a:ea typeface="宋体" panose="02010600030101010101" pitchFamily="2" charset="-122"/>
              </a:rPr>
              <a:t>－</a:t>
            </a:r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1/3</a:t>
            </a:r>
          </a:p>
        </p:txBody>
      </p:sp>
      <p:sp>
        <p:nvSpPr>
          <p:cNvPr id="2300" name="Rectangle 252"/>
          <p:cNvSpPr>
            <a:spLocks noChangeArrowheads="1"/>
          </p:cNvSpPr>
          <p:nvPr/>
        </p:nvSpPr>
        <p:spPr bwMode="auto">
          <a:xfrm>
            <a:off x="4367213" y="3571876"/>
            <a:ext cx="470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2301" name="Rectangle 253"/>
          <p:cNvSpPr>
            <a:spLocks noChangeArrowheads="1"/>
          </p:cNvSpPr>
          <p:nvPr/>
        </p:nvSpPr>
        <p:spPr bwMode="auto">
          <a:xfrm>
            <a:off x="9063038" y="3946526"/>
            <a:ext cx="470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2302" name="Line 254"/>
          <p:cNvSpPr>
            <a:spLocks noChangeShapeType="1"/>
          </p:cNvSpPr>
          <p:nvPr/>
        </p:nvSpPr>
        <p:spPr bwMode="auto">
          <a:xfrm>
            <a:off x="9551988" y="3789363"/>
            <a:ext cx="381000" cy="0"/>
          </a:xfrm>
          <a:prstGeom prst="line">
            <a:avLst/>
          </a:prstGeom>
          <a:noFill/>
          <a:ln w="9525" cap="flat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3" name="Rectangle 255"/>
          <p:cNvSpPr>
            <a:spLocks noChangeArrowheads="1"/>
          </p:cNvSpPr>
          <p:nvPr/>
        </p:nvSpPr>
        <p:spPr bwMode="auto">
          <a:xfrm>
            <a:off x="6240463" y="4316414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04" name="Rectangle 256"/>
          <p:cNvSpPr>
            <a:spLocks noChangeArrowheads="1"/>
          </p:cNvSpPr>
          <p:nvPr/>
        </p:nvSpPr>
        <p:spPr bwMode="auto">
          <a:xfrm>
            <a:off x="5232401" y="4316414"/>
            <a:ext cx="57900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5/3</a:t>
            </a:r>
          </a:p>
        </p:txBody>
      </p:sp>
      <p:sp>
        <p:nvSpPr>
          <p:cNvPr id="2305" name="Rectangle 257"/>
          <p:cNvSpPr>
            <a:spLocks noChangeArrowheads="1"/>
          </p:cNvSpPr>
          <p:nvPr/>
        </p:nvSpPr>
        <p:spPr bwMode="auto">
          <a:xfrm>
            <a:off x="7199313" y="4316414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06" name="Rectangle 258"/>
          <p:cNvSpPr>
            <a:spLocks noChangeArrowheads="1"/>
          </p:cNvSpPr>
          <p:nvPr/>
        </p:nvSpPr>
        <p:spPr bwMode="auto">
          <a:xfrm>
            <a:off x="7896226" y="4316414"/>
            <a:ext cx="8611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sz="2200">
                <a:solidFill>
                  <a:srgbClr val="009900"/>
                </a:solidFill>
                <a:ea typeface="宋体" panose="02010600030101010101" pitchFamily="2" charset="-122"/>
              </a:rPr>
              <a:t>－</a:t>
            </a:r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4/3</a:t>
            </a:r>
          </a:p>
        </p:txBody>
      </p:sp>
      <p:sp>
        <p:nvSpPr>
          <p:cNvPr id="2307" name="Oval 259"/>
          <p:cNvSpPr>
            <a:spLocks noChangeArrowheads="1"/>
          </p:cNvSpPr>
          <p:nvPr/>
        </p:nvSpPr>
        <p:spPr bwMode="auto">
          <a:xfrm>
            <a:off x="5199063" y="3500438"/>
            <a:ext cx="609600" cy="533400"/>
          </a:xfrm>
          <a:prstGeom prst="ellipse">
            <a:avLst/>
          </a:prstGeom>
          <a:noFill/>
          <a:ln w="9525" cap="flat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08" name="Line 260"/>
          <p:cNvSpPr>
            <a:spLocks noChangeShapeType="1"/>
          </p:cNvSpPr>
          <p:nvPr/>
        </p:nvSpPr>
        <p:spPr bwMode="auto">
          <a:xfrm flipV="1">
            <a:off x="5808663" y="4365625"/>
            <a:ext cx="0" cy="304800"/>
          </a:xfrm>
          <a:prstGeom prst="line">
            <a:avLst/>
          </a:prstGeom>
          <a:noFill/>
          <a:ln w="9525" cap="flat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9" name="AutoShape 261"/>
          <p:cNvSpPr>
            <a:spLocks noChangeArrowheads="1"/>
          </p:cNvSpPr>
          <p:nvPr/>
        </p:nvSpPr>
        <p:spPr bwMode="auto">
          <a:xfrm>
            <a:off x="1517650" y="3700464"/>
            <a:ext cx="546100" cy="1800225"/>
          </a:xfrm>
          <a:prstGeom prst="borderCallout2">
            <a:avLst>
              <a:gd name="adj1" fmla="val 6347"/>
              <a:gd name="adj2" fmla="val 113954"/>
              <a:gd name="adj3" fmla="val 6347"/>
              <a:gd name="adj4" fmla="val 374130"/>
              <a:gd name="adj5" fmla="val 6435"/>
              <a:gd name="adj6" fmla="val 674417"/>
            </a:avLst>
          </a:prstGeom>
          <a:solidFill>
            <a:srgbClr val="FFFFE9"/>
          </a:solidFill>
          <a:ln w="9525" cap="flat" algn="ctr">
            <a:solidFill>
              <a:srgbClr val="333399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pPr algn="ctr"/>
            <a:r>
              <a:rPr kumimoji="1" lang="zh-CN" altLang="ru-RU">
                <a:ea typeface="宋体" panose="02010600030101010101" pitchFamily="2" charset="-122"/>
              </a:rPr>
              <a:t>乘以</a:t>
            </a:r>
            <a:r>
              <a:rPr kumimoji="1" lang="ru-RU" altLang="zh-CN">
                <a:ea typeface="宋体" panose="02010600030101010101" pitchFamily="2" charset="-122"/>
              </a:rPr>
              <a:t>3/5</a:t>
            </a:r>
            <a:r>
              <a:rPr kumimoji="1" lang="zh-CN" altLang="ru-RU">
                <a:ea typeface="宋体" panose="02010600030101010101" pitchFamily="2" charset="-122"/>
              </a:rPr>
              <a:t>后得到</a:t>
            </a:r>
          </a:p>
        </p:txBody>
      </p:sp>
      <p:sp>
        <p:nvSpPr>
          <p:cNvPr id="2310" name="Rectangle 262"/>
          <p:cNvSpPr>
            <a:spLocks noChangeArrowheads="1"/>
          </p:cNvSpPr>
          <p:nvPr/>
        </p:nvSpPr>
        <p:spPr bwMode="auto">
          <a:xfrm>
            <a:off x="5316538" y="4718051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311" name="Rectangle 263"/>
          <p:cNvSpPr>
            <a:spLocks noChangeArrowheads="1"/>
          </p:cNvSpPr>
          <p:nvPr/>
        </p:nvSpPr>
        <p:spPr bwMode="auto">
          <a:xfrm>
            <a:off x="6240463" y="4718051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12" name="Rectangle 264"/>
          <p:cNvSpPr>
            <a:spLocks noChangeArrowheads="1"/>
          </p:cNvSpPr>
          <p:nvPr/>
        </p:nvSpPr>
        <p:spPr bwMode="auto">
          <a:xfrm>
            <a:off x="7145339" y="4718051"/>
            <a:ext cx="57900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3/5</a:t>
            </a:r>
          </a:p>
        </p:txBody>
      </p:sp>
      <p:sp>
        <p:nvSpPr>
          <p:cNvPr id="2313" name="Rectangle 265"/>
          <p:cNvSpPr>
            <a:spLocks noChangeArrowheads="1"/>
          </p:cNvSpPr>
          <p:nvPr/>
        </p:nvSpPr>
        <p:spPr bwMode="auto">
          <a:xfrm>
            <a:off x="7896225" y="4652964"/>
            <a:ext cx="1066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ru-RU" sz="2200">
                <a:solidFill>
                  <a:srgbClr val="009900"/>
                </a:solidFill>
                <a:ea typeface="宋体" panose="02010600030101010101" pitchFamily="2" charset="-122"/>
              </a:rPr>
              <a:t>－</a:t>
            </a:r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1/5</a:t>
            </a:r>
          </a:p>
        </p:txBody>
      </p:sp>
      <p:sp>
        <p:nvSpPr>
          <p:cNvPr id="2314" name="Rectangle 266"/>
          <p:cNvSpPr>
            <a:spLocks noChangeArrowheads="1"/>
          </p:cNvSpPr>
          <p:nvPr/>
        </p:nvSpPr>
        <p:spPr bwMode="auto">
          <a:xfrm>
            <a:off x="4383088" y="4724401"/>
            <a:ext cx="470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2315" name="Rectangle 267"/>
          <p:cNvSpPr>
            <a:spLocks noChangeArrowheads="1"/>
          </p:cNvSpPr>
          <p:nvPr/>
        </p:nvSpPr>
        <p:spPr bwMode="auto">
          <a:xfrm>
            <a:off x="5316538" y="5037139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16" name="Rectangle 268"/>
          <p:cNvSpPr>
            <a:spLocks noChangeArrowheads="1"/>
          </p:cNvSpPr>
          <p:nvPr/>
        </p:nvSpPr>
        <p:spPr bwMode="auto">
          <a:xfrm>
            <a:off x="6240463" y="5037139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317" name="Rectangle 269"/>
          <p:cNvSpPr>
            <a:spLocks noChangeArrowheads="1"/>
          </p:cNvSpPr>
          <p:nvPr/>
        </p:nvSpPr>
        <p:spPr bwMode="auto">
          <a:xfrm>
            <a:off x="6888164" y="5037139"/>
            <a:ext cx="8611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sz="2200">
                <a:solidFill>
                  <a:srgbClr val="009900"/>
                </a:solidFill>
                <a:ea typeface="宋体" panose="02010600030101010101" pitchFamily="2" charset="-122"/>
              </a:rPr>
              <a:t>－</a:t>
            </a:r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1/5</a:t>
            </a:r>
          </a:p>
        </p:txBody>
      </p:sp>
      <p:sp>
        <p:nvSpPr>
          <p:cNvPr id="2318" name="Rectangle 270"/>
          <p:cNvSpPr>
            <a:spLocks noChangeArrowheads="1"/>
          </p:cNvSpPr>
          <p:nvPr/>
        </p:nvSpPr>
        <p:spPr bwMode="auto">
          <a:xfrm>
            <a:off x="7896226" y="5037139"/>
            <a:ext cx="8611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sz="2200">
                <a:solidFill>
                  <a:srgbClr val="009900"/>
                </a:solidFill>
                <a:ea typeface="宋体" panose="02010600030101010101" pitchFamily="2" charset="-122"/>
              </a:rPr>
              <a:t>－</a:t>
            </a:r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2/5</a:t>
            </a:r>
          </a:p>
        </p:txBody>
      </p:sp>
      <p:sp>
        <p:nvSpPr>
          <p:cNvPr id="2319" name="Rectangle 271"/>
          <p:cNvSpPr>
            <a:spLocks noChangeArrowheads="1"/>
          </p:cNvSpPr>
          <p:nvPr/>
        </p:nvSpPr>
        <p:spPr bwMode="auto">
          <a:xfrm>
            <a:off x="4464050" y="5037139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320" name="Rectangle 272"/>
          <p:cNvSpPr>
            <a:spLocks noChangeArrowheads="1"/>
          </p:cNvSpPr>
          <p:nvPr/>
        </p:nvSpPr>
        <p:spPr bwMode="auto">
          <a:xfrm>
            <a:off x="5303838" y="5434014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21" name="Rectangle 273"/>
          <p:cNvSpPr>
            <a:spLocks noChangeArrowheads="1"/>
          </p:cNvSpPr>
          <p:nvPr/>
        </p:nvSpPr>
        <p:spPr bwMode="auto">
          <a:xfrm>
            <a:off x="6294438" y="5434014"/>
            <a:ext cx="327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22" name="Rectangle 274"/>
          <p:cNvSpPr>
            <a:spLocks noChangeArrowheads="1"/>
          </p:cNvSpPr>
          <p:nvPr/>
        </p:nvSpPr>
        <p:spPr bwMode="auto">
          <a:xfrm>
            <a:off x="7032625" y="5397500"/>
            <a:ext cx="6048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sz="2200">
                <a:solidFill>
                  <a:srgbClr val="009900"/>
                </a:solidFill>
                <a:ea typeface="宋体" panose="02010600030101010101" pitchFamily="2" charset="-122"/>
              </a:rPr>
              <a:t>－</a:t>
            </a:r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323" name="Rectangle 275"/>
          <p:cNvSpPr>
            <a:spLocks noChangeArrowheads="1"/>
          </p:cNvSpPr>
          <p:nvPr/>
        </p:nvSpPr>
        <p:spPr bwMode="auto">
          <a:xfrm>
            <a:off x="8047039" y="5397500"/>
            <a:ext cx="6048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sz="2200">
                <a:solidFill>
                  <a:srgbClr val="009900"/>
                </a:solidFill>
                <a:ea typeface="宋体" panose="02010600030101010101" pitchFamily="2" charset="-122"/>
              </a:rPr>
              <a:t>－</a:t>
            </a:r>
            <a:r>
              <a:rPr kumimoji="1" lang="ru-RU" altLang="zh-CN" sz="2200">
                <a:solidFill>
                  <a:srgbClr val="009900"/>
                </a:solidFill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2324" name="Group 276"/>
          <p:cNvGrpSpPr>
            <a:grpSpLocks/>
          </p:cNvGrpSpPr>
          <p:nvPr/>
        </p:nvGrpSpPr>
        <p:grpSpPr bwMode="auto">
          <a:xfrm>
            <a:off x="2351088" y="5949950"/>
            <a:ext cx="3313112" cy="533400"/>
            <a:chOff x="521" y="3748"/>
            <a:chExt cx="2087" cy="336"/>
          </a:xfrm>
        </p:grpSpPr>
        <p:sp>
          <p:nvSpPr>
            <p:cNvPr id="2325" name="Rectangle 277"/>
            <p:cNvSpPr>
              <a:spLocks noChangeArrowheads="1"/>
            </p:cNvSpPr>
            <p:nvPr/>
          </p:nvSpPr>
          <p:spPr bwMode="auto">
            <a:xfrm>
              <a:off x="521" y="3748"/>
              <a:ext cx="817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zh-CN" altLang="ru-RU"/>
                <a:t>最优解：</a:t>
              </a:r>
            </a:p>
          </p:txBody>
        </p:sp>
        <p:graphicFrame>
          <p:nvGraphicFramePr>
            <p:cNvPr id="2326" name="Object 278"/>
            <p:cNvGraphicFramePr>
              <a:graphicFrameLocks noChangeAspect="1"/>
            </p:cNvGraphicFramePr>
            <p:nvPr/>
          </p:nvGraphicFramePr>
          <p:xfrm>
            <a:off x="1292" y="3838"/>
            <a:ext cx="131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0" name="公式" r:id="rId7" imgW="1498320" imgH="279360" progId="Equation.3">
                    <p:embed/>
                  </p:oleObj>
                </mc:Choice>
                <mc:Fallback>
                  <p:oleObj name="公式" r:id="rId7" imgW="149832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838"/>
                          <a:ext cx="1316" cy="246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27" name="Group 279"/>
          <p:cNvGrpSpPr>
            <a:grpSpLocks/>
          </p:cNvGrpSpPr>
          <p:nvPr/>
        </p:nvGrpSpPr>
        <p:grpSpPr bwMode="auto">
          <a:xfrm>
            <a:off x="6672263" y="6021396"/>
            <a:ext cx="2832100" cy="461963"/>
            <a:chOff x="3243" y="3793"/>
            <a:chExt cx="1784" cy="291"/>
          </a:xfrm>
        </p:grpSpPr>
        <p:sp>
          <p:nvSpPr>
            <p:cNvPr id="2328" name="Rectangle 280"/>
            <p:cNvSpPr>
              <a:spLocks noChangeArrowheads="1"/>
            </p:cNvSpPr>
            <p:nvPr/>
          </p:nvSpPr>
          <p:spPr bwMode="auto">
            <a:xfrm>
              <a:off x="3243" y="3793"/>
              <a:ext cx="817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zh-CN" altLang="ru-RU"/>
                <a:t>最优值：</a:t>
              </a:r>
            </a:p>
          </p:txBody>
        </p:sp>
        <p:graphicFrame>
          <p:nvGraphicFramePr>
            <p:cNvPr id="2329" name="Object 281"/>
            <p:cNvGraphicFramePr>
              <a:graphicFrameLocks noChangeAspect="1"/>
            </p:cNvGraphicFramePr>
            <p:nvPr/>
          </p:nvGraphicFramePr>
          <p:xfrm>
            <a:off x="4234" y="3838"/>
            <a:ext cx="79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1" name="公式" r:id="rId9" imgW="736560" imgH="228600" progId="Equation.3">
                    <p:embed/>
                  </p:oleObj>
                </mc:Choice>
                <mc:Fallback>
                  <p:oleObj name="公式" r:id="rId9" imgW="736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4" y="3838"/>
                          <a:ext cx="793" cy="246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362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1" dur="500"/>
                                        <p:tgtEl>
                                          <p:spTgt spid="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7" dur="500"/>
                                        <p:tgtEl>
                                          <p:spTgt spid="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3" dur="500"/>
                                        <p:tgtEl>
                                          <p:spTgt spid="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9" dur="500"/>
                                        <p:tgtEl>
                                          <p:spTgt spid="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childTnLst>
                                    <p:set>
                                      <p:cBhvr additive="base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0" fill="hold"/>
                                        <p:tgtEl>
                                          <p:spTgt spid="2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2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3" dur="500"/>
                                        <p:tgtEl>
                                          <p:spTgt spid="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9" dur="500"/>
                                        <p:tgtEl>
                                          <p:spTgt spid="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85" dur="500"/>
                                        <p:tgtEl>
                                          <p:spTgt spid="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91" dur="5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97" dur="500"/>
                                        <p:tgtEl>
                                          <p:spTgt spid="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03" dur="500"/>
                                        <p:tgtEl>
                                          <p:spTgt spid="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09" dur="500"/>
                                        <p:tgtEl>
                                          <p:spTgt spid="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15" dur="500"/>
                                        <p:tgtEl>
                                          <p:spTgt spid="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21" dur="500"/>
                                        <p:tgtEl>
                                          <p:spTgt spid="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27" dur="500"/>
                                        <p:tgtEl>
                                          <p:spTgt spid="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33" dur="500"/>
                                        <p:tgtEl>
                                          <p:spTgt spid="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39" dur="500"/>
                                        <p:tgtEl>
                                          <p:spTgt spid="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45" dur="500"/>
                                        <p:tgtEl>
                                          <p:spTgt spid="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51" dur="500"/>
                                        <p:tgtEl>
                                          <p:spTgt spid="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57" dur="500"/>
                                        <p:tgtEl>
                                          <p:spTgt spid="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63" dur="500"/>
                                        <p:tgtEl>
                                          <p:spTgt spid="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2" fill="hold" grpId="0" nodeType="clickEffect">
                                  <p:childTnLst>
                                    <p:set>
                                      <p:cBhvr additive="base"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9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0" fill="hold"/>
                                        <p:tgtEl>
                                          <p:spTgt spid="2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0" fill="hold"/>
                                        <p:tgtEl>
                                          <p:spTgt spid="2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9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0" fill="hold"/>
                                        <p:tgtEl>
                                          <p:spTgt spid="2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0" fill="hold"/>
                                        <p:tgtEl>
                                          <p:spTgt spid="2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97" dur="500"/>
                                        <p:tgtEl>
                                          <p:spTgt spid="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0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03" dur="500"/>
                                        <p:tgtEl>
                                          <p:spTgt spid="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0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09" dur="500"/>
                                        <p:tgtEl>
                                          <p:spTgt spid="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15" dur="500"/>
                                        <p:tgtEl>
                                          <p:spTgt spid="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21" dur="500"/>
                                        <p:tgtEl>
                                          <p:spTgt spid="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27" dur="500"/>
                                        <p:tgtEl>
                                          <p:spTgt spid="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33" dur="500"/>
                                        <p:tgtEl>
                                          <p:spTgt spid="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39" dur="500"/>
                                        <p:tgtEl>
                                          <p:spTgt spid="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45" dur="500"/>
                                        <p:tgtEl>
                                          <p:spTgt spid="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51" dur="500"/>
                                        <p:tgtEl>
                                          <p:spTgt spid="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57" dur="500"/>
                                        <p:tgtEl>
                                          <p:spTgt spid="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63" dur="500"/>
                                        <p:tgtEl>
                                          <p:spTgt spid="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69" dur="500"/>
                                        <p:tgtEl>
                                          <p:spTgt spid="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75" dur="500"/>
                                        <p:tgtEl>
                                          <p:spTgt spid="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2" presetClass="entr" presetSubtype="4" fill="hold" nodeType="clickEffect">
                                  <p:childTnLst>
                                    <p:set>
                                      <p:cBhvr additive="base"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1" grpId="0" animBg="1"/>
      <p:bldP spid="2282" grpId="0" animBg="1"/>
      <p:bldP spid="2283" grpId="0" animBg="1"/>
      <p:bldP spid="2284" grpId="0" animBg="1"/>
      <p:bldP spid="2285" grpId="0" animBg="1"/>
      <p:bldP spid="2286" grpId="0" animBg="1"/>
      <p:bldP spid="2287" grpId="0" animBg="1"/>
      <p:bldP spid="2288" grpId="0" animBg="1"/>
      <p:bldP spid="2289" grpId="0" animBg="1"/>
      <p:bldP spid="2290" grpId="0" animBg="1"/>
      <p:bldP spid="2292" grpId="0" animBg="1"/>
      <p:bldP spid="2293" grpId="0" animBg="1"/>
      <p:bldP spid="2294" grpId="0" animBg="1"/>
      <p:bldP spid="2295" grpId="0" animBg="1"/>
      <p:bldP spid="2296" grpId="0" animBg="1"/>
      <p:bldP spid="2297" grpId="0" animBg="1"/>
      <p:bldP spid="2298" grpId="0" animBg="1"/>
      <p:bldP spid="2299" grpId="0" animBg="1"/>
      <p:bldP spid="2300" grpId="0" animBg="1"/>
      <p:bldP spid="2301" grpId="0" animBg="1"/>
      <p:bldP spid="2302" grpId="0" animBg="1"/>
      <p:bldP spid="2303" grpId="0" animBg="1"/>
      <p:bldP spid="2304" grpId="0" animBg="1"/>
      <p:bldP spid="2305" grpId="0" animBg="1"/>
      <p:bldP spid="2306" grpId="0" animBg="1"/>
      <p:bldP spid="2307" grpId="0" animBg="1"/>
      <p:bldP spid="2308" grpId="0" animBg="1"/>
      <p:bldP spid="2309" grpId="0" animBg="1"/>
      <p:bldP spid="2310" grpId="0" animBg="1"/>
      <p:bldP spid="2311" grpId="0" animBg="1"/>
      <p:bldP spid="2312" grpId="0" animBg="1"/>
      <p:bldP spid="2313" grpId="0" animBg="1"/>
      <p:bldP spid="2314" grpId="0" animBg="1"/>
      <p:bldP spid="2315" grpId="0" animBg="1"/>
      <p:bldP spid="2316" grpId="0" animBg="1"/>
      <p:bldP spid="2317" grpId="0" animBg="1"/>
      <p:bldP spid="2318" grpId="0" animBg="1"/>
      <p:bldP spid="2319" grpId="0" animBg="1"/>
      <p:bldP spid="2320" grpId="0" animBg="1"/>
      <p:bldP spid="2321" grpId="0" animBg="1"/>
      <p:bldP spid="2322" grpId="0" animBg="1"/>
      <p:bldP spid="23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单纯形法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基础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3" descr="Ricebk"/>
          <p:cNvSpPr txBox="1">
            <a:spLocks noChangeArrowheads="1"/>
          </p:cNvSpPr>
          <p:nvPr/>
        </p:nvSpPr>
        <p:spPr>
          <a:xfrm>
            <a:off x="828684" y="745499"/>
            <a:ext cx="8135938" cy="503237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单纯形法的思路</a:t>
            </a:r>
            <a:endParaRPr lang="zh-CN" alt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2684" y="1338659"/>
            <a:ext cx="3505200" cy="533400"/>
          </a:xfrm>
          <a:prstGeom prst="rect">
            <a:avLst/>
          </a:prstGeom>
          <a:solidFill>
            <a:srgbClr val="FFFF66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找出一个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初始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基本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可行解</a:t>
            </a:r>
            <a:endParaRPr kumimoji="1" lang="zh-CN" altLang="en-US" sz="2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733684" y="2710259"/>
            <a:ext cx="2667000" cy="914400"/>
          </a:xfrm>
          <a:prstGeom prst="diamond">
            <a:avLst/>
          </a:prstGeom>
          <a:solidFill>
            <a:srgbClr val="FFFF66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是否最优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00284" y="4462859"/>
            <a:ext cx="4038600" cy="914400"/>
          </a:xfrm>
          <a:prstGeom prst="rect">
            <a:avLst/>
          </a:prstGeom>
          <a:solidFill>
            <a:srgbClr val="FFFF66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转移到另一个基本可行解</a:t>
            </a:r>
          </a:p>
          <a:p>
            <a:pPr algn="ctr"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（找出更大的目标函数值）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43684" y="2938859"/>
            <a:ext cx="1196975" cy="533400"/>
          </a:xfrm>
          <a:prstGeom prst="rect">
            <a:avLst/>
          </a:prstGeom>
          <a:solidFill>
            <a:srgbClr val="FFFF66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最优解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105284" y="1872059"/>
            <a:ext cx="0" cy="8382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105284" y="3624659"/>
            <a:ext cx="0" cy="8382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400684" y="3167459"/>
            <a:ext cx="11430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362084" y="3167459"/>
            <a:ext cx="1371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362084" y="3167459"/>
            <a:ext cx="0" cy="1752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1362084" y="4920059"/>
            <a:ext cx="8382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705484" y="2815034"/>
            <a:ext cx="388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1600" b="1">
                <a:latin typeface="Times New Roman" pitchFamily="18" charset="0"/>
                <a:ea typeface="楷体_GB2312" pitchFamily="49" charset="-122"/>
              </a:rPr>
              <a:t>是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571884" y="3796109"/>
            <a:ext cx="3889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1600" b="1">
                <a:latin typeface="Times New Roman" pitchFamily="18" charset="0"/>
                <a:ea typeface="楷体_GB2312" pitchFamily="49" charset="-122"/>
              </a:rPr>
              <a:t>否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828684" y="3567509"/>
            <a:ext cx="388937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1600" b="1">
                <a:latin typeface="Times New Roman" pitchFamily="18" charset="0"/>
                <a:ea typeface="楷体_GB2312" pitchFamily="49" charset="-122"/>
              </a:rPr>
              <a:t>循</a:t>
            </a:r>
          </a:p>
          <a:p>
            <a:pPr>
              <a:defRPr/>
            </a:pPr>
            <a:r>
              <a:rPr kumimoji="1" lang="zh-CN" altLang="en-US" sz="1600" b="1">
                <a:latin typeface="Times New Roman" pitchFamily="18" charset="0"/>
                <a:ea typeface="楷体_GB2312" pitchFamily="49" charset="-122"/>
              </a:rPr>
              <a:t>环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077084" y="3472259"/>
            <a:ext cx="0" cy="4572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6588134" y="3897709"/>
            <a:ext cx="1011237" cy="617538"/>
          </a:xfrm>
          <a:prstGeom prst="flowChartTerminator">
            <a:avLst/>
          </a:prstGeom>
          <a:solidFill>
            <a:srgbClr val="FFFF66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结束</a:t>
            </a:r>
          </a:p>
        </p:txBody>
      </p:sp>
      <p:sp>
        <p:nvSpPr>
          <p:cNvPr id="21" name="标题 2"/>
          <p:cNvSpPr txBox="1">
            <a:spLocks/>
          </p:cNvSpPr>
          <p:nvPr/>
        </p:nvSpPr>
        <p:spPr>
          <a:xfrm>
            <a:off x="152400" y="38100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单纯形法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784217" y="997117"/>
            <a:ext cx="3427610" cy="50783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问题：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/>
              <a:t>如何得到一个初始基本可行解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/>
              <a:t>如何判别当前基本可行解是否已达到了最优解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/>
              <a:t>若当前解不是最优解，如何寻找一个更好的基本可行解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568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4" name="爆炸形 2 3"/>
          <p:cNvSpPr/>
          <p:nvPr/>
        </p:nvSpPr>
        <p:spPr>
          <a:xfrm>
            <a:off x="3914003" y="793146"/>
            <a:ext cx="4936895" cy="3751678"/>
          </a:xfrm>
          <a:custGeom>
            <a:avLst/>
            <a:gdLst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7154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7154 h 21600"/>
              <a:gd name="connsiteX10" fmla="*/ 14640 w 21600"/>
              <a:gd name="connsiteY10" fmla="*/ 14350 h 21600"/>
              <a:gd name="connsiteX11" fmla="*/ 15870 w 21600"/>
              <a:gd name="connsiteY11" fmla="*/ 19445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20291 w 21600"/>
              <a:gd name="connsiteY7" fmla="*/ 15094 h 21600"/>
              <a:gd name="connsiteX8" fmla="*/ 16380 w 21600"/>
              <a:gd name="connsiteY8" fmla="*/ 12310 h 21600"/>
              <a:gd name="connsiteX9" fmla="*/ 18877 w 21600"/>
              <a:gd name="connsiteY9" fmla="*/ 17154 h 21600"/>
              <a:gd name="connsiteX10" fmla="*/ 14640 w 21600"/>
              <a:gd name="connsiteY10" fmla="*/ 14350 h 21600"/>
              <a:gd name="connsiteX11" fmla="*/ 15870 w 21600"/>
              <a:gd name="connsiteY11" fmla="*/ 19445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2092"/>
              <a:gd name="connsiteY0" fmla="*/ 4342 h 21600"/>
              <a:gd name="connsiteX1" fmla="*/ 14790 w 22092"/>
              <a:gd name="connsiteY1" fmla="*/ 0 h 21600"/>
              <a:gd name="connsiteX2" fmla="*/ 14525 w 22092"/>
              <a:gd name="connsiteY2" fmla="*/ 5777 h 21600"/>
              <a:gd name="connsiteX3" fmla="*/ 18007 w 22092"/>
              <a:gd name="connsiteY3" fmla="*/ 3172 h 21600"/>
              <a:gd name="connsiteX4" fmla="*/ 16380 w 22092"/>
              <a:gd name="connsiteY4" fmla="*/ 6532 h 21600"/>
              <a:gd name="connsiteX5" fmla="*/ 22092 w 22092"/>
              <a:gd name="connsiteY5" fmla="*/ 9411 h 21600"/>
              <a:gd name="connsiteX6" fmla="*/ 16985 w 22092"/>
              <a:gd name="connsiteY6" fmla="*/ 9402 h 21600"/>
              <a:gd name="connsiteX7" fmla="*/ 20291 w 22092"/>
              <a:gd name="connsiteY7" fmla="*/ 15094 h 21600"/>
              <a:gd name="connsiteX8" fmla="*/ 16380 w 22092"/>
              <a:gd name="connsiteY8" fmla="*/ 12310 h 21600"/>
              <a:gd name="connsiteX9" fmla="*/ 18877 w 22092"/>
              <a:gd name="connsiteY9" fmla="*/ 17154 h 21600"/>
              <a:gd name="connsiteX10" fmla="*/ 14640 w 22092"/>
              <a:gd name="connsiteY10" fmla="*/ 14350 h 21600"/>
              <a:gd name="connsiteX11" fmla="*/ 15870 w 22092"/>
              <a:gd name="connsiteY11" fmla="*/ 19445 h 21600"/>
              <a:gd name="connsiteX12" fmla="*/ 12180 w 22092"/>
              <a:gd name="connsiteY12" fmla="*/ 15935 h 21600"/>
              <a:gd name="connsiteX13" fmla="*/ 11612 w 22092"/>
              <a:gd name="connsiteY13" fmla="*/ 18842 h 21600"/>
              <a:gd name="connsiteX14" fmla="*/ 9872 w 22092"/>
              <a:gd name="connsiteY14" fmla="*/ 17370 h 21600"/>
              <a:gd name="connsiteX15" fmla="*/ 8700 w 22092"/>
              <a:gd name="connsiteY15" fmla="*/ 19712 h 21600"/>
              <a:gd name="connsiteX16" fmla="*/ 7527 w 22092"/>
              <a:gd name="connsiteY16" fmla="*/ 18125 h 21600"/>
              <a:gd name="connsiteX17" fmla="*/ 4917 w 22092"/>
              <a:gd name="connsiteY17" fmla="*/ 21600 h 21600"/>
              <a:gd name="connsiteX18" fmla="*/ 4805 w 22092"/>
              <a:gd name="connsiteY18" fmla="*/ 18240 h 21600"/>
              <a:gd name="connsiteX19" fmla="*/ 1285 w 22092"/>
              <a:gd name="connsiteY19" fmla="*/ 17825 h 21600"/>
              <a:gd name="connsiteX20" fmla="*/ 3330 w 22092"/>
              <a:gd name="connsiteY20" fmla="*/ 15370 h 21600"/>
              <a:gd name="connsiteX21" fmla="*/ 0 w 22092"/>
              <a:gd name="connsiteY21" fmla="*/ 12877 h 21600"/>
              <a:gd name="connsiteX22" fmla="*/ 3935 w 22092"/>
              <a:gd name="connsiteY22" fmla="*/ 11592 h 21600"/>
              <a:gd name="connsiteX23" fmla="*/ 1172 w 22092"/>
              <a:gd name="connsiteY23" fmla="*/ 8270 h 21600"/>
              <a:gd name="connsiteX24" fmla="*/ 5372 w 22092"/>
              <a:gd name="connsiteY24" fmla="*/ 7817 h 21600"/>
              <a:gd name="connsiteX25" fmla="*/ 4502 w 22092"/>
              <a:gd name="connsiteY25" fmla="*/ 3625 h 21600"/>
              <a:gd name="connsiteX26" fmla="*/ 8550 w 22092"/>
              <a:gd name="connsiteY26" fmla="*/ 6382 h 21600"/>
              <a:gd name="connsiteX27" fmla="*/ 9722 w 22092"/>
              <a:gd name="connsiteY27" fmla="*/ 1887 h 21600"/>
              <a:gd name="connsiteX28" fmla="*/ 11462 w 22092"/>
              <a:gd name="connsiteY28" fmla="*/ 4342 h 21600"/>
              <a:gd name="connsiteX0" fmla="*/ 11462 w 22092"/>
              <a:gd name="connsiteY0" fmla="*/ 4342 h 21600"/>
              <a:gd name="connsiteX1" fmla="*/ 14790 w 22092"/>
              <a:gd name="connsiteY1" fmla="*/ 0 h 21600"/>
              <a:gd name="connsiteX2" fmla="*/ 14525 w 22092"/>
              <a:gd name="connsiteY2" fmla="*/ 5777 h 21600"/>
              <a:gd name="connsiteX3" fmla="*/ 18007 w 22092"/>
              <a:gd name="connsiteY3" fmla="*/ 3172 h 21600"/>
              <a:gd name="connsiteX4" fmla="*/ 16380 w 22092"/>
              <a:gd name="connsiteY4" fmla="*/ 6532 h 21600"/>
              <a:gd name="connsiteX5" fmla="*/ 22092 w 22092"/>
              <a:gd name="connsiteY5" fmla="*/ 9411 h 21600"/>
              <a:gd name="connsiteX6" fmla="*/ 16985 w 22092"/>
              <a:gd name="connsiteY6" fmla="*/ 9402 h 21600"/>
              <a:gd name="connsiteX7" fmla="*/ 20291 w 22092"/>
              <a:gd name="connsiteY7" fmla="*/ 15094 h 21600"/>
              <a:gd name="connsiteX8" fmla="*/ 16380 w 22092"/>
              <a:gd name="connsiteY8" fmla="*/ 12310 h 21600"/>
              <a:gd name="connsiteX9" fmla="*/ 18877 w 22092"/>
              <a:gd name="connsiteY9" fmla="*/ 17154 h 21600"/>
              <a:gd name="connsiteX10" fmla="*/ 14640 w 22092"/>
              <a:gd name="connsiteY10" fmla="*/ 14350 h 21600"/>
              <a:gd name="connsiteX11" fmla="*/ 15870 w 22092"/>
              <a:gd name="connsiteY11" fmla="*/ 19445 h 21600"/>
              <a:gd name="connsiteX12" fmla="*/ 12180 w 22092"/>
              <a:gd name="connsiteY12" fmla="*/ 15935 h 21600"/>
              <a:gd name="connsiteX13" fmla="*/ 12049 w 22092"/>
              <a:gd name="connsiteY13" fmla="*/ 20848 h 21600"/>
              <a:gd name="connsiteX14" fmla="*/ 9872 w 22092"/>
              <a:gd name="connsiteY14" fmla="*/ 17370 h 21600"/>
              <a:gd name="connsiteX15" fmla="*/ 8700 w 22092"/>
              <a:gd name="connsiteY15" fmla="*/ 19712 h 21600"/>
              <a:gd name="connsiteX16" fmla="*/ 7527 w 22092"/>
              <a:gd name="connsiteY16" fmla="*/ 18125 h 21600"/>
              <a:gd name="connsiteX17" fmla="*/ 4917 w 22092"/>
              <a:gd name="connsiteY17" fmla="*/ 21600 h 21600"/>
              <a:gd name="connsiteX18" fmla="*/ 4805 w 22092"/>
              <a:gd name="connsiteY18" fmla="*/ 18240 h 21600"/>
              <a:gd name="connsiteX19" fmla="*/ 1285 w 22092"/>
              <a:gd name="connsiteY19" fmla="*/ 17825 h 21600"/>
              <a:gd name="connsiteX20" fmla="*/ 3330 w 22092"/>
              <a:gd name="connsiteY20" fmla="*/ 15370 h 21600"/>
              <a:gd name="connsiteX21" fmla="*/ 0 w 22092"/>
              <a:gd name="connsiteY21" fmla="*/ 12877 h 21600"/>
              <a:gd name="connsiteX22" fmla="*/ 3935 w 22092"/>
              <a:gd name="connsiteY22" fmla="*/ 11592 h 21600"/>
              <a:gd name="connsiteX23" fmla="*/ 1172 w 22092"/>
              <a:gd name="connsiteY23" fmla="*/ 8270 h 21600"/>
              <a:gd name="connsiteX24" fmla="*/ 5372 w 22092"/>
              <a:gd name="connsiteY24" fmla="*/ 7817 h 21600"/>
              <a:gd name="connsiteX25" fmla="*/ 4502 w 22092"/>
              <a:gd name="connsiteY25" fmla="*/ 3625 h 21600"/>
              <a:gd name="connsiteX26" fmla="*/ 8550 w 22092"/>
              <a:gd name="connsiteY26" fmla="*/ 6382 h 21600"/>
              <a:gd name="connsiteX27" fmla="*/ 9722 w 22092"/>
              <a:gd name="connsiteY27" fmla="*/ 1887 h 21600"/>
              <a:gd name="connsiteX28" fmla="*/ 11462 w 22092"/>
              <a:gd name="connsiteY28" fmla="*/ 4342 h 21600"/>
              <a:gd name="connsiteX0" fmla="*/ 11462 w 22092"/>
              <a:gd name="connsiteY0" fmla="*/ 4342 h 22133"/>
              <a:gd name="connsiteX1" fmla="*/ 14790 w 22092"/>
              <a:gd name="connsiteY1" fmla="*/ 0 h 22133"/>
              <a:gd name="connsiteX2" fmla="*/ 14525 w 22092"/>
              <a:gd name="connsiteY2" fmla="*/ 5777 h 22133"/>
              <a:gd name="connsiteX3" fmla="*/ 18007 w 22092"/>
              <a:gd name="connsiteY3" fmla="*/ 3172 h 22133"/>
              <a:gd name="connsiteX4" fmla="*/ 16380 w 22092"/>
              <a:gd name="connsiteY4" fmla="*/ 6532 h 22133"/>
              <a:gd name="connsiteX5" fmla="*/ 22092 w 22092"/>
              <a:gd name="connsiteY5" fmla="*/ 9411 h 22133"/>
              <a:gd name="connsiteX6" fmla="*/ 16985 w 22092"/>
              <a:gd name="connsiteY6" fmla="*/ 9402 h 22133"/>
              <a:gd name="connsiteX7" fmla="*/ 20291 w 22092"/>
              <a:gd name="connsiteY7" fmla="*/ 15094 h 22133"/>
              <a:gd name="connsiteX8" fmla="*/ 16380 w 22092"/>
              <a:gd name="connsiteY8" fmla="*/ 12310 h 22133"/>
              <a:gd name="connsiteX9" fmla="*/ 18877 w 22092"/>
              <a:gd name="connsiteY9" fmla="*/ 17154 h 22133"/>
              <a:gd name="connsiteX10" fmla="*/ 14640 w 22092"/>
              <a:gd name="connsiteY10" fmla="*/ 14350 h 22133"/>
              <a:gd name="connsiteX11" fmla="*/ 15870 w 22092"/>
              <a:gd name="connsiteY11" fmla="*/ 19445 h 22133"/>
              <a:gd name="connsiteX12" fmla="*/ 12180 w 22092"/>
              <a:gd name="connsiteY12" fmla="*/ 15935 h 22133"/>
              <a:gd name="connsiteX13" fmla="*/ 12049 w 22092"/>
              <a:gd name="connsiteY13" fmla="*/ 20848 h 22133"/>
              <a:gd name="connsiteX14" fmla="*/ 9872 w 22092"/>
              <a:gd name="connsiteY14" fmla="*/ 17370 h 22133"/>
              <a:gd name="connsiteX15" fmla="*/ 9519 w 22092"/>
              <a:gd name="connsiteY15" fmla="*/ 22133 h 22133"/>
              <a:gd name="connsiteX16" fmla="*/ 7527 w 22092"/>
              <a:gd name="connsiteY16" fmla="*/ 18125 h 22133"/>
              <a:gd name="connsiteX17" fmla="*/ 4917 w 22092"/>
              <a:gd name="connsiteY17" fmla="*/ 21600 h 22133"/>
              <a:gd name="connsiteX18" fmla="*/ 4805 w 22092"/>
              <a:gd name="connsiteY18" fmla="*/ 18240 h 22133"/>
              <a:gd name="connsiteX19" fmla="*/ 1285 w 22092"/>
              <a:gd name="connsiteY19" fmla="*/ 17825 h 22133"/>
              <a:gd name="connsiteX20" fmla="*/ 3330 w 22092"/>
              <a:gd name="connsiteY20" fmla="*/ 15370 h 22133"/>
              <a:gd name="connsiteX21" fmla="*/ 0 w 22092"/>
              <a:gd name="connsiteY21" fmla="*/ 12877 h 22133"/>
              <a:gd name="connsiteX22" fmla="*/ 3935 w 22092"/>
              <a:gd name="connsiteY22" fmla="*/ 11592 h 22133"/>
              <a:gd name="connsiteX23" fmla="*/ 1172 w 22092"/>
              <a:gd name="connsiteY23" fmla="*/ 8270 h 22133"/>
              <a:gd name="connsiteX24" fmla="*/ 5372 w 22092"/>
              <a:gd name="connsiteY24" fmla="*/ 7817 h 22133"/>
              <a:gd name="connsiteX25" fmla="*/ 4502 w 22092"/>
              <a:gd name="connsiteY25" fmla="*/ 3625 h 22133"/>
              <a:gd name="connsiteX26" fmla="*/ 8550 w 22092"/>
              <a:gd name="connsiteY26" fmla="*/ 6382 h 22133"/>
              <a:gd name="connsiteX27" fmla="*/ 9722 w 22092"/>
              <a:gd name="connsiteY27" fmla="*/ 1887 h 22133"/>
              <a:gd name="connsiteX28" fmla="*/ 11462 w 22092"/>
              <a:gd name="connsiteY28" fmla="*/ 4342 h 22133"/>
              <a:gd name="connsiteX0" fmla="*/ 11462 w 22092"/>
              <a:gd name="connsiteY0" fmla="*/ 4342 h 22133"/>
              <a:gd name="connsiteX1" fmla="*/ 14790 w 22092"/>
              <a:gd name="connsiteY1" fmla="*/ 0 h 22133"/>
              <a:gd name="connsiteX2" fmla="*/ 14525 w 22092"/>
              <a:gd name="connsiteY2" fmla="*/ 5777 h 22133"/>
              <a:gd name="connsiteX3" fmla="*/ 18007 w 22092"/>
              <a:gd name="connsiteY3" fmla="*/ 3172 h 22133"/>
              <a:gd name="connsiteX4" fmla="*/ 16380 w 22092"/>
              <a:gd name="connsiteY4" fmla="*/ 6532 h 22133"/>
              <a:gd name="connsiteX5" fmla="*/ 22092 w 22092"/>
              <a:gd name="connsiteY5" fmla="*/ 9411 h 22133"/>
              <a:gd name="connsiteX6" fmla="*/ 17824 w 22092"/>
              <a:gd name="connsiteY6" fmla="*/ 10785 h 22133"/>
              <a:gd name="connsiteX7" fmla="*/ 20291 w 22092"/>
              <a:gd name="connsiteY7" fmla="*/ 15094 h 22133"/>
              <a:gd name="connsiteX8" fmla="*/ 16380 w 22092"/>
              <a:gd name="connsiteY8" fmla="*/ 12310 h 22133"/>
              <a:gd name="connsiteX9" fmla="*/ 18877 w 22092"/>
              <a:gd name="connsiteY9" fmla="*/ 17154 h 22133"/>
              <a:gd name="connsiteX10" fmla="*/ 14640 w 22092"/>
              <a:gd name="connsiteY10" fmla="*/ 14350 h 22133"/>
              <a:gd name="connsiteX11" fmla="*/ 15870 w 22092"/>
              <a:gd name="connsiteY11" fmla="*/ 19445 h 22133"/>
              <a:gd name="connsiteX12" fmla="*/ 12180 w 22092"/>
              <a:gd name="connsiteY12" fmla="*/ 15935 h 22133"/>
              <a:gd name="connsiteX13" fmla="*/ 12049 w 22092"/>
              <a:gd name="connsiteY13" fmla="*/ 20848 h 22133"/>
              <a:gd name="connsiteX14" fmla="*/ 9872 w 22092"/>
              <a:gd name="connsiteY14" fmla="*/ 17370 h 22133"/>
              <a:gd name="connsiteX15" fmla="*/ 9519 w 22092"/>
              <a:gd name="connsiteY15" fmla="*/ 22133 h 22133"/>
              <a:gd name="connsiteX16" fmla="*/ 7527 w 22092"/>
              <a:gd name="connsiteY16" fmla="*/ 18125 h 22133"/>
              <a:gd name="connsiteX17" fmla="*/ 4917 w 22092"/>
              <a:gd name="connsiteY17" fmla="*/ 21600 h 22133"/>
              <a:gd name="connsiteX18" fmla="*/ 4805 w 22092"/>
              <a:gd name="connsiteY18" fmla="*/ 18240 h 22133"/>
              <a:gd name="connsiteX19" fmla="*/ 1285 w 22092"/>
              <a:gd name="connsiteY19" fmla="*/ 17825 h 22133"/>
              <a:gd name="connsiteX20" fmla="*/ 3330 w 22092"/>
              <a:gd name="connsiteY20" fmla="*/ 15370 h 22133"/>
              <a:gd name="connsiteX21" fmla="*/ 0 w 22092"/>
              <a:gd name="connsiteY21" fmla="*/ 12877 h 22133"/>
              <a:gd name="connsiteX22" fmla="*/ 3935 w 22092"/>
              <a:gd name="connsiteY22" fmla="*/ 11592 h 22133"/>
              <a:gd name="connsiteX23" fmla="*/ 1172 w 22092"/>
              <a:gd name="connsiteY23" fmla="*/ 8270 h 22133"/>
              <a:gd name="connsiteX24" fmla="*/ 5372 w 22092"/>
              <a:gd name="connsiteY24" fmla="*/ 7817 h 22133"/>
              <a:gd name="connsiteX25" fmla="*/ 4502 w 22092"/>
              <a:gd name="connsiteY25" fmla="*/ 3625 h 22133"/>
              <a:gd name="connsiteX26" fmla="*/ 8550 w 22092"/>
              <a:gd name="connsiteY26" fmla="*/ 6382 h 22133"/>
              <a:gd name="connsiteX27" fmla="*/ 9722 w 22092"/>
              <a:gd name="connsiteY27" fmla="*/ 1887 h 22133"/>
              <a:gd name="connsiteX28" fmla="*/ 11462 w 22092"/>
              <a:gd name="connsiteY28" fmla="*/ 4342 h 22133"/>
              <a:gd name="connsiteX0" fmla="*/ 10290 w 20920"/>
              <a:gd name="connsiteY0" fmla="*/ 4342 h 22133"/>
              <a:gd name="connsiteX1" fmla="*/ 13618 w 20920"/>
              <a:gd name="connsiteY1" fmla="*/ 0 h 22133"/>
              <a:gd name="connsiteX2" fmla="*/ 13353 w 20920"/>
              <a:gd name="connsiteY2" fmla="*/ 5777 h 22133"/>
              <a:gd name="connsiteX3" fmla="*/ 16835 w 20920"/>
              <a:gd name="connsiteY3" fmla="*/ 3172 h 22133"/>
              <a:gd name="connsiteX4" fmla="*/ 15208 w 20920"/>
              <a:gd name="connsiteY4" fmla="*/ 6532 h 22133"/>
              <a:gd name="connsiteX5" fmla="*/ 20920 w 20920"/>
              <a:gd name="connsiteY5" fmla="*/ 9411 h 22133"/>
              <a:gd name="connsiteX6" fmla="*/ 16652 w 20920"/>
              <a:gd name="connsiteY6" fmla="*/ 10785 h 22133"/>
              <a:gd name="connsiteX7" fmla="*/ 19119 w 20920"/>
              <a:gd name="connsiteY7" fmla="*/ 15094 h 22133"/>
              <a:gd name="connsiteX8" fmla="*/ 15208 w 20920"/>
              <a:gd name="connsiteY8" fmla="*/ 12310 h 22133"/>
              <a:gd name="connsiteX9" fmla="*/ 17705 w 20920"/>
              <a:gd name="connsiteY9" fmla="*/ 17154 h 22133"/>
              <a:gd name="connsiteX10" fmla="*/ 13468 w 20920"/>
              <a:gd name="connsiteY10" fmla="*/ 14350 h 22133"/>
              <a:gd name="connsiteX11" fmla="*/ 14698 w 20920"/>
              <a:gd name="connsiteY11" fmla="*/ 19445 h 22133"/>
              <a:gd name="connsiteX12" fmla="*/ 11008 w 20920"/>
              <a:gd name="connsiteY12" fmla="*/ 15935 h 22133"/>
              <a:gd name="connsiteX13" fmla="*/ 10877 w 20920"/>
              <a:gd name="connsiteY13" fmla="*/ 20848 h 22133"/>
              <a:gd name="connsiteX14" fmla="*/ 8700 w 20920"/>
              <a:gd name="connsiteY14" fmla="*/ 17370 h 22133"/>
              <a:gd name="connsiteX15" fmla="*/ 8347 w 20920"/>
              <a:gd name="connsiteY15" fmla="*/ 22133 h 22133"/>
              <a:gd name="connsiteX16" fmla="*/ 6355 w 20920"/>
              <a:gd name="connsiteY16" fmla="*/ 18125 h 22133"/>
              <a:gd name="connsiteX17" fmla="*/ 3745 w 20920"/>
              <a:gd name="connsiteY17" fmla="*/ 21600 h 22133"/>
              <a:gd name="connsiteX18" fmla="*/ 3633 w 20920"/>
              <a:gd name="connsiteY18" fmla="*/ 18240 h 22133"/>
              <a:gd name="connsiteX19" fmla="*/ 113 w 20920"/>
              <a:gd name="connsiteY19" fmla="*/ 17825 h 22133"/>
              <a:gd name="connsiteX20" fmla="*/ 2158 w 20920"/>
              <a:gd name="connsiteY20" fmla="*/ 15370 h 22133"/>
              <a:gd name="connsiteX21" fmla="*/ 34 w 20920"/>
              <a:gd name="connsiteY21" fmla="*/ 13430 h 22133"/>
              <a:gd name="connsiteX22" fmla="*/ 2763 w 20920"/>
              <a:gd name="connsiteY22" fmla="*/ 11592 h 22133"/>
              <a:gd name="connsiteX23" fmla="*/ 0 w 20920"/>
              <a:gd name="connsiteY23" fmla="*/ 8270 h 22133"/>
              <a:gd name="connsiteX24" fmla="*/ 4200 w 20920"/>
              <a:gd name="connsiteY24" fmla="*/ 7817 h 22133"/>
              <a:gd name="connsiteX25" fmla="*/ 3330 w 20920"/>
              <a:gd name="connsiteY25" fmla="*/ 3625 h 22133"/>
              <a:gd name="connsiteX26" fmla="*/ 7378 w 20920"/>
              <a:gd name="connsiteY26" fmla="*/ 6382 h 22133"/>
              <a:gd name="connsiteX27" fmla="*/ 8550 w 20920"/>
              <a:gd name="connsiteY27" fmla="*/ 1887 h 22133"/>
              <a:gd name="connsiteX28" fmla="*/ 10290 w 20920"/>
              <a:gd name="connsiteY28" fmla="*/ 4342 h 22133"/>
              <a:gd name="connsiteX0" fmla="*/ 10290 w 20920"/>
              <a:gd name="connsiteY0" fmla="*/ 4342 h 22133"/>
              <a:gd name="connsiteX1" fmla="*/ 13618 w 20920"/>
              <a:gd name="connsiteY1" fmla="*/ 0 h 22133"/>
              <a:gd name="connsiteX2" fmla="*/ 13353 w 20920"/>
              <a:gd name="connsiteY2" fmla="*/ 5777 h 22133"/>
              <a:gd name="connsiteX3" fmla="*/ 16835 w 20920"/>
              <a:gd name="connsiteY3" fmla="*/ 3172 h 22133"/>
              <a:gd name="connsiteX4" fmla="*/ 15208 w 20920"/>
              <a:gd name="connsiteY4" fmla="*/ 6532 h 22133"/>
              <a:gd name="connsiteX5" fmla="*/ 20920 w 20920"/>
              <a:gd name="connsiteY5" fmla="*/ 9411 h 22133"/>
              <a:gd name="connsiteX6" fmla="*/ 16652 w 20920"/>
              <a:gd name="connsiteY6" fmla="*/ 10785 h 22133"/>
              <a:gd name="connsiteX7" fmla="*/ 19119 w 20920"/>
              <a:gd name="connsiteY7" fmla="*/ 15094 h 22133"/>
              <a:gd name="connsiteX8" fmla="*/ 15208 w 20920"/>
              <a:gd name="connsiteY8" fmla="*/ 12310 h 22133"/>
              <a:gd name="connsiteX9" fmla="*/ 17705 w 20920"/>
              <a:gd name="connsiteY9" fmla="*/ 17154 h 22133"/>
              <a:gd name="connsiteX10" fmla="*/ 13468 w 20920"/>
              <a:gd name="connsiteY10" fmla="*/ 14350 h 22133"/>
              <a:gd name="connsiteX11" fmla="*/ 14698 w 20920"/>
              <a:gd name="connsiteY11" fmla="*/ 19445 h 22133"/>
              <a:gd name="connsiteX12" fmla="*/ 11008 w 20920"/>
              <a:gd name="connsiteY12" fmla="*/ 15935 h 22133"/>
              <a:gd name="connsiteX13" fmla="*/ 10877 w 20920"/>
              <a:gd name="connsiteY13" fmla="*/ 20848 h 22133"/>
              <a:gd name="connsiteX14" fmla="*/ 8700 w 20920"/>
              <a:gd name="connsiteY14" fmla="*/ 17370 h 22133"/>
              <a:gd name="connsiteX15" fmla="*/ 8347 w 20920"/>
              <a:gd name="connsiteY15" fmla="*/ 22133 h 22133"/>
              <a:gd name="connsiteX16" fmla="*/ 6355 w 20920"/>
              <a:gd name="connsiteY16" fmla="*/ 18125 h 22133"/>
              <a:gd name="connsiteX17" fmla="*/ 3745 w 20920"/>
              <a:gd name="connsiteY17" fmla="*/ 21600 h 22133"/>
              <a:gd name="connsiteX18" fmla="*/ 3633 w 20920"/>
              <a:gd name="connsiteY18" fmla="*/ 18240 h 22133"/>
              <a:gd name="connsiteX19" fmla="*/ 113 w 20920"/>
              <a:gd name="connsiteY19" fmla="*/ 17825 h 22133"/>
              <a:gd name="connsiteX20" fmla="*/ 2158 w 20920"/>
              <a:gd name="connsiteY20" fmla="*/ 15370 h 22133"/>
              <a:gd name="connsiteX21" fmla="*/ 34 w 20920"/>
              <a:gd name="connsiteY21" fmla="*/ 13430 h 22133"/>
              <a:gd name="connsiteX22" fmla="*/ 5331 w 20920"/>
              <a:gd name="connsiteY22" fmla="*/ 12560 h 22133"/>
              <a:gd name="connsiteX23" fmla="*/ 0 w 20920"/>
              <a:gd name="connsiteY23" fmla="*/ 8270 h 22133"/>
              <a:gd name="connsiteX24" fmla="*/ 4200 w 20920"/>
              <a:gd name="connsiteY24" fmla="*/ 7817 h 22133"/>
              <a:gd name="connsiteX25" fmla="*/ 3330 w 20920"/>
              <a:gd name="connsiteY25" fmla="*/ 3625 h 22133"/>
              <a:gd name="connsiteX26" fmla="*/ 7378 w 20920"/>
              <a:gd name="connsiteY26" fmla="*/ 6382 h 22133"/>
              <a:gd name="connsiteX27" fmla="*/ 8550 w 20920"/>
              <a:gd name="connsiteY27" fmla="*/ 1887 h 22133"/>
              <a:gd name="connsiteX28" fmla="*/ 10290 w 20920"/>
              <a:gd name="connsiteY28" fmla="*/ 4342 h 22133"/>
              <a:gd name="connsiteX0" fmla="*/ 10290 w 20920"/>
              <a:gd name="connsiteY0" fmla="*/ 4342 h 22133"/>
              <a:gd name="connsiteX1" fmla="*/ 13618 w 20920"/>
              <a:gd name="connsiteY1" fmla="*/ 0 h 22133"/>
              <a:gd name="connsiteX2" fmla="*/ 13353 w 20920"/>
              <a:gd name="connsiteY2" fmla="*/ 5777 h 22133"/>
              <a:gd name="connsiteX3" fmla="*/ 16835 w 20920"/>
              <a:gd name="connsiteY3" fmla="*/ 3172 h 22133"/>
              <a:gd name="connsiteX4" fmla="*/ 15208 w 20920"/>
              <a:gd name="connsiteY4" fmla="*/ 6532 h 22133"/>
              <a:gd name="connsiteX5" fmla="*/ 20920 w 20920"/>
              <a:gd name="connsiteY5" fmla="*/ 9411 h 22133"/>
              <a:gd name="connsiteX6" fmla="*/ 16652 w 20920"/>
              <a:gd name="connsiteY6" fmla="*/ 10785 h 22133"/>
              <a:gd name="connsiteX7" fmla="*/ 19119 w 20920"/>
              <a:gd name="connsiteY7" fmla="*/ 15094 h 22133"/>
              <a:gd name="connsiteX8" fmla="*/ 15208 w 20920"/>
              <a:gd name="connsiteY8" fmla="*/ 12310 h 22133"/>
              <a:gd name="connsiteX9" fmla="*/ 17705 w 20920"/>
              <a:gd name="connsiteY9" fmla="*/ 17154 h 22133"/>
              <a:gd name="connsiteX10" fmla="*/ 13468 w 20920"/>
              <a:gd name="connsiteY10" fmla="*/ 14350 h 22133"/>
              <a:gd name="connsiteX11" fmla="*/ 14698 w 20920"/>
              <a:gd name="connsiteY11" fmla="*/ 19445 h 22133"/>
              <a:gd name="connsiteX12" fmla="*/ 11008 w 20920"/>
              <a:gd name="connsiteY12" fmla="*/ 15935 h 22133"/>
              <a:gd name="connsiteX13" fmla="*/ 10877 w 20920"/>
              <a:gd name="connsiteY13" fmla="*/ 20848 h 22133"/>
              <a:gd name="connsiteX14" fmla="*/ 8700 w 20920"/>
              <a:gd name="connsiteY14" fmla="*/ 17370 h 22133"/>
              <a:gd name="connsiteX15" fmla="*/ 8347 w 20920"/>
              <a:gd name="connsiteY15" fmla="*/ 22133 h 22133"/>
              <a:gd name="connsiteX16" fmla="*/ 6355 w 20920"/>
              <a:gd name="connsiteY16" fmla="*/ 18125 h 22133"/>
              <a:gd name="connsiteX17" fmla="*/ 3745 w 20920"/>
              <a:gd name="connsiteY17" fmla="*/ 21600 h 22133"/>
              <a:gd name="connsiteX18" fmla="*/ 3633 w 20920"/>
              <a:gd name="connsiteY18" fmla="*/ 18240 h 22133"/>
              <a:gd name="connsiteX19" fmla="*/ 113 w 20920"/>
              <a:gd name="connsiteY19" fmla="*/ 17825 h 22133"/>
              <a:gd name="connsiteX20" fmla="*/ 2158 w 20920"/>
              <a:gd name="connsiteY20" fmla="*/ 15370 h 22133"/>
              <a:gd name="connsiteX21" fmla="*/ 34 w 20920"/>
              <a:gd name="connsiteY21" fmla="*/ 13430 h 22133"/>
              <a:gd name="connsiteX22" fmla="*/ 3287 w 20920"/>
              <a:gd name="connsiteY22" fmla="*/ 11246 h 22133"/>
              <a:gd name="connsiteX23" fmla="*/ 0 w 20920"/>
              <a:gd name="connsiteY23" fmla="*/ 8270 h 22133"/>
              <a:gd name="connsiteX24" fmla="*/ 4200 w 20920"/>
              <a:gd name="connsiteY24" fmla="*/ 7817 h 22133"/>
              <a:gd name="connsiteX25" fmla="*/ 3330 w 20920"/>
              <a:gd name="connsiteY25" fmla="*/ 3625 h 22133"/>
              <a:gd name="connsiteX26" fmla="*/ 7378 w 20920"/>
              <a:gd name="connsiteY26" fmla="*/ 6382 h 22133"/>
              <a:gd name="connsiteX27" fmla="*/ 8550 w 20920"/>
              <a:gd name="connsiteY27" fmla="*/ 1887 h 22133"/>
              <a:gd name="connsiteX28" fmla="*/ 10290 w 20920"/>
              <a:gd name="connsiteY28" fmla="*/ 4342 h 22133"/>
              <a:gd name="connsiteX0" fmla="*/ 10290 w 21234"/>
              <a:gd name="connsiteY0" fmla="*/ 4342 h 22133"/>
              <a:gd name="connsiteX1" fmla="*/ 13618 w 21234"/>
              <a:gd name="connsiteY1" fmla="*/ 0 h 22133"/>
              <a:gd name="connsiteX2" fmla="*/ 13353 w 21234"/>
              <a:gd name="connsiteY2" fmla="*/ 5777 h 22133"/>
              <a:gd name="connsiteX3" fmla="*/ 16835 w 21234"/>
              <a:gd name="connsiteY3" fmla="*/ 3172 h 22133"/>
              <a:gd name="connsiteX4" fmla="*/ 15208 w 21234"/>
              <a:gd name="connsiteY4" fmla="*/ 6532 h 22133"/>
              <a:gd name="connsiteX5" fmla="*/ 21234 w 21234"/>
              <a:gd name="connsiteY5" fmla="*/ 8719 h 22133"/>
              <a:gd name="connsiteX6" fmla="*/ 16652 w 21234"/>
              <a:gd name="connsiteY6" fmla="*/ 10785 h 22133"/>
              <a:gd name="connsiteX7" fmla="*/ 19119 w 21234"/>
              <a:gd name="connsiteY7" fmla="*/ 15094 h 22133"/>
              <a:gd name="connsiteX8" fmla="*/ 15208 w 21234"/>
              <a:gd name="connsiteY8" fmla="*/ 12310 h 22133"/>
              <a:gd name="connsiteX9" fmla="*/ 17705 w 21234"/>
              <a:gd name="connsiteY9" fmla="*/ 17154 h 22133"/>
              <a:gd name="connsiteX10" fmla="*/ 13468 w 21234"/>
              <a:gd name="connsiteY10" fmla="*/ 14350 h 22133"/>
              <a:gd name="connsiteX11" fmla="*/ 14698 w 21234"/>
              <a:gd name="connsiteY11" fmla="*/ 19445 h 22133"/>
              <a:gd name="connsiteX12" fmla="*/ 11008 w 21234"/>
              <a:gd name="connsiteY12" fmla="*/ 15935 h 22133"/>
              <a:gd name="connsiteX13" fmla="*/ 10877 w 21234"/>
              <a:gd name="connsiteY13" fmla="*/ 20848 h 22133"/>
              <a:gd name="connsiteX14" fmla="*/ 8700 w 21234"/>
              <a:gd name="connsiteY14" fmla="*/ 17370 h 22133"/>
              <a:gd name="connsiteX15" fmla="*/ 8347 w 21234"/>
              <a:gd name="connsiteY15" fmla="*/ 22133 h 22133"/>
              <a:gd name="connsiteX16" fmla="*/ 6355 w 21234"/>
              <a:gd name="connsiteY16" fmla="*/ 18125 h 22133"/>
              <a:gd name="connsiteX17" fmla="*/ 3745 w 21234"/>
              <a:gd name="connsiteY17" fmla="*/ 21600 h 22133"/>
              <a:gd name="connsiteX18" fmla="*/ 3633 w 21234"/>
              <a:gd name="connsiteY18" fmla="*/ 18240 h 22133"/>
              <a:gd name="connsiteX19" fmla="*/ 113 w 21234"/>
              <a:gd name="connsiteY19" fmla="*/ 17825 h 22133"/>
              <a:gd name="connsiteX20" fmla="*/ 2158 w 21234"/>
              <a:gd name="connsiteY20" fmla="*/ 15370 h 22133"/>
              <a:gd name="connsiteX21" fmla="*/ 34 w 21234"/>
              <a:gd name="connsiteY21" fmla="*/ 13430 h 22133"/>
              <a:gd name="connsiteX22" fmla="*/ 3287 w 21234"/>
              <a:gd name="connsiteY22" fmla="*/ 11246 h 22133"/>
              <a:gd name="connsiteX23" fmla="*/ 0 w 21234"/>
              <a:gd name="connsiteY23" fmla="*/ 8270 h 22133"/>
              <a:gd name="connsiteX24" fmla="*/ 4200 w 21234"/>
              <a:gd name="connsiteY24" fmla="*/ 7817 h 22133"/>
              <a:gd name="connsiteX25" fmla="*/ 3330 w 21234"/>
              <a:gd name="connsiteY25" fmla="*/ 3625 h 22133"/>
              <a:gd name="connsiteX26" fmla="*/ 7378 w 21234"/>
              <a:gd name="connsiteY26" fmla="*/ 6382 h 22133"/>
              <a:gd name="connsiteX27" fmla="*/ 8550 w 21234"/>
              <a:gd name="connsiteY27" fmla="*/ 1887 h 22133"/>
              <a:gd name="connsiteX28" fmla="*/ 10290 w 21234"/>
              <a:gd name="connsiteY28" fmla="*/ 4342 h 22133"/>
              <a:gd name="connsiteX0" fmla="*/ 10290 w 21234"/>
              <a:gd name="connsiteY0" fmla="*/ 4342 h 22133"/>
              <a:gd name="connsiteX1" fmla="*/ 13618 w 21234"/>
              <a:gd name="connsiteY1" fmla="*/ 0 h 22133"/>
              <a:gd name="connsiteX2" fmla="*/ 13353 w 21234"/>
              <a:gd name="connsiteY2" fmla="*/ 5777 h 22133"/>
              <a:gd name="connsiteX3" fmla="*/ 16835 w 21234"/>
              <a:gd name="connsiteY3" fmla="*/ 3172 h 22133"/>
              <a:gd name="connsiteX4" fmla="*/ 16623 w 21234"/>
              <a:gd name="connsiteY4" fmla="*/ 6394 h 22133"/>
              <a:gd name="connsiteX5" fmla="*/ 21234 w 21234"/>
              <a:gd name="connsiteY5" fmla="*/ 8719 h 22133"/>
              <a:gd name="connsiteX6" fmla="*/ 16652 w 21234"/>
              <a:gd name="connsiteY6" fmla="*/ 10785 h 22133"/>
              <a:gd name="connsiteX7" fmla="*/ 19119 w 21234"/>
              <a:gd name="connsiteY7" fmla="*/ 15094 h 22133"/>
              <a:gd name="connsiteX8" fmla="*/ 15208 w 21234"/>
              <a:gd name="connsiteY8" fmla="*/ 12310 h 22133"/>
              <a:gd name="connsiteX9" fmla="*/ 17705 w 21234"/>
              <a:gd name="connsiteY9" fmla="*/ 17154 h 22133"/>
              <a:gd name="connsiteX10" fmla="*/ 13468 w 21234"/>
              <a:gd name="connsiteY10" fmla="*/ 14350 h 22133"/>
              <a:gd name="connsiteX11" fmla="*/ 14698 w 21234"/>
              <a:gd name="connsiteY11" fmla="*/ 19445 h 22133"/>
              <a:gd name="connsiteX12" fmla="*/ 11008 w 21234"/>
              <a:gd name="connsiteY12" fmla="*/ 15935 h 22133"/>
              <a:gd name="connsiteX13" fmla="*/ 10877 w 21234"/>
              <a:gd name="connsiteY13" fmla="*/ 20848 h 22133"/>
              <a:gd name="connsiteX14" fmla="*/ 8700 w 21234"/>
              <a:gd name="connsiteY14" fmla="*/ 17370 h 22133"/>
              <a:gd name="connsiteX15" fmla="*/ 8347 w 21234"/>
              <a:gd name="connsiteY15" fmla="*/ 22133 h 22133"/>
              <a:gd name="connsiteX16" fmla="*/ 6355 w 21234"/>
              <a:gd name="connsiteY16" fmla="*/ 18125 h 22133"/>
              <a:gd name="connsiteX17" fmla="*/ 3745 w 21234"/>
              <a:gd name="connsiteY17" fmla="*/ 21600 h 22133"/>
              <a:gd name="connsiteX18" fmla="*/ 3633 w 21234"/>
              <a:gd name="connsiteY18" fmla="*/ 18240 h 22133"/>
              <a:gd name="connsiteX19" fmla="*/ 113 w 21234"/>
              <a:gd name="connsiteY19" fmla="*/ 17825 h 22133"/>
              <a:gd name="connsiteX20" fmla="*/ 2158 w 21234"/>
              <a:gd name="connsiteY20" fmla="*/ 15370 h 22133"/>
              <a:gd name="connsiteX21" fmla="*/ 34 w 21234"/>
              <a:gd name="connsiteY21" fmla="*/ 13430 h 22133"/>
              <a:gd name="connsiteX22" fmla="*/ 3287 w 21234"/>
              <a:gd name="connsiteY22" fmla="*/ 11246 h 22133"/>
              <a:gd name="connsiteX23" fmla="*/ 0 w 21234"/>
              <a:gd name="connsiteY23" fmla="*/ 8270 h 22133"/>
              <a:gd name="connsiteX24" fmla="*/ 4200 w 21234"/>
              <a:gd name="connsiteY24" fmla="*/ 7817 h 22133"/>
              <a:gd name="connsiteX25" fmla="*/ 3330 w 21234"/>
              <a:gd name="connsiteY25" fmla="*/ 3625 h 22133"/>
              <a:gd name="connsiteX26" fmla="*/ 7378 w 21234"/>
              <a:gd name="connsiteY26" fmla="*/ 6382 h 22133"/>
              <a:gd name="connsiteX27" fmla="*/ 8550 w 21234"/>
              <a:gd name="connsiteY27" fmla="*/ 1887 h 22133"/>
              <a:gd name="connsiteX28" fmla="*/ 10290 w 21234"/>
              <a:gd name="connsiteY28" fmla="*/ 4342 h 22133"/>
              <a:gd name="connsiteX0" fmla="*/ 10290 w 21234"/>
              <a:gd name="connsiteY0" fmla="*/ 4342 h 22133"/>
              <a:gd name="connsiteX1" fmla="*/ 13618 w 21234"/>
              <a:gd name="connsiteY1" fmla="*/ 0 h 22133"/>
              <a:gd name="connsiteX2" fmla="*/ 13353 w 21234"/>
              <a:gd name="connsiteY2" fmla="*/ 5777 h 22133"/>
              <a:gd name="connsiteX3" fmla="*/ 16835 w 21234"/>
              <a:gd name="connsiteY3" fmla="*/ 3172 h 22133"/>
              <a:gd name="connsiteX4" fmla="*/ 16623 w 21234"/>
              <a:gd name="connsiteY4" fmla="*/ 6394 h 22133"/>
              <a:gd name="connsiteX5" fmla="*/ 21234 w 21234"/>
              <a:gd name="connsiteY5" fmla="*/ 8719 h 22133"/>
              <a:gd name="connsiteX6" fmla="*/ 18382 w 21234"/>
              <a:gd name="connsiteY6" fmla="*/ 10923 h 22133"/>
              <a:gd name="connsiteX7" fmla="*/ 19119 w 21234"/>
              <a:gd name="connsiteY7" fmla="*/ 15094 h 22133"/>
              <a:gd name="connsiteX8" fmla="*/ 15208 w 21234"/>
              <a:gd name="connsiteY8" fmla="*/ 12310 h 22133"/>
              <a:gd name="connsiteX9" fmla="*/ 17705 w 21234"/>
              <a:gd name="connsiteY9" fmla="*/ 17154 h 22133"/>
              <a:gd name="connsiteX10" fmla="*/ 13468 w 21234"/>
              <a:gd name="connsiteY10" fmla="*/ 14350 h 22133"/>
              <a:gd name="connsiteX11" fmla="*/ 14698 w 21234"/>
              <a:gd name="connsiteY11" fmla="*/ 19445 h 22133"/>
              <a:gd name="connsiteX12" fmla="*/ 11008 w 21234"/>
              <a:gd name="connsiteY12" fmla="*/ 15935 h 22133"/>
              <a:gd name="connsiteX13" fmla="*/ 10877 w 21234"/>
              <a:gd name="connsiteY13" fmla="*/ 20848 h 22133"/>
              <a:gd name="connsiteX14" fmla="*/ 8700 w 21234"/>
              <a:gd name="connsiteY14" fmla="*/ 17370 h 22133"/>
              <a:gd name="connsiteX15" fmla="*/ 8347 w 21234"/>
              <a:gd name="connsiteY15" fmla="*/ 22133 h 22133"/>
              <a:gd name="connsiteX16" fmla="*/ 6355 w 21234"/>
              <a:gd name="connsiteY16" fmla="*/ 18125 h 22133"/>
              <a:gd name="connsiteX17" fmla="*/ 3745 w 21234"/>
              <a:gd name="connsiteY17" fmla="*/ 21600 h 22133"/>
              <a:gd name="connsiteX18" fmla="*/ 3633 w 21234"/>
              <a:gd name="connsiteY18" fmla="*/ 18240 h 22133"/>
              <a:gd name="connsiteX19" fmla="*/ 113 w 21234"/>
              <a:gd name="connsiteY19" fmla="*/ 17825 h 22133"/>
              <a:gd name="connsiteX20" fmla="*/ 2158 w 21234"/>
              <a:gd name="connsiteY20" fmla="*/ 15370 h 22133"/>
              <a:gd name="connsiteX21" fmla="*/ 34 w 21234"/>
              <a:gd name="connsiteY21" fmla="*/ 13430 h 22133"/>
              <a:gd name="connsiteX22" fmla="*/ 3287 w 21234"/>
              <a:gd name="connsiteY22" fmla="*/ 11246 h 22133"/>
              <a:gd name="connsiteX23" fmla="*/ 0 w 21234"/>
              <a:gd name="connsiteY23" fmla="*/ 8270 h 22133"/>
              <a:gd name="connsiteX24" fmla="*/ 4200 w 21234"/>
              <a:gd name="connsiteY24" fmla="*/ 7817 h 22133"/>
              <a:gd name="connsiteX25" fmla="*/ 3330 w 21234"/>
              <a:gd name="connsiteY25" fmla="*/ 3625 h 22133"/>
              <a:gd name="connsiteX26" fmla="*/ 7378 w 21234"/>
              <a:gd name="connsiteY26" fmla="*/ 6382 h 22133"/>
              <a:gd name="connsiteX27" fmla="*/ 8550 w 21234"/>
              <a:gd name="connsiteY27" fmla="*/ 1887 h 22133"/>
              <a:gd name="connsiteX28" fmla="*/ 10290 w 21234"/>
              <a:gd name="connsiteY28" fmla="*/ 4342 h 22133"/>
              <a:gd name="connsiteX0" fmla="*/ 10290 w 21234"/>
              <a:gd name="connsiteY0" fmla="*/ 4342 h 22133"/>
              <a:gd name="connsiteX1" fmla="*/ 13618 w 21234"/>
              <a:gd name="connsiteY1" fmla="*/ 0 h 22133"/>
              <a:gd name="connsiteX2" fmla="*/ 13353 w 21234"/>
              <a:gd name="connsiteY2" fmla="*/ 5777 h 22133"/>
              <a:gd name="connsiteX3" fmla="*/ 16835 w 21234"/>
              <a:gd name="connsiteY3" fmla="*/ 3172 h 22133"/>
              <a:gd name="connsiteX4" fmla="*/ 16623 w 21234"/>
              <a:gd name="connsiteY4" fmla="*/ 6394 h 22133"/>
              <a:gd name="connsiteX5" fmla="*/ 21234 w 21234"/>
              <a:gd name="connsiteY5" fmla="*/ 8719 h 22133"/>
              <a:gd name="connsiteX6" fmla="*/ 17701 w 21234"/>
              <a:gd name="connsiteY6" fmla="*/ 10785 h 22133"/>
              <a:gd name="connsiteX7" fmla="*/ 19119 w 21234"/>
              <a:gd name="connsiteY7" fmla="*/ 15094 h 22133"/>
              <a:gd name="connsiteX8" fmla="*/ 15208 w 21234"/>
              <a:gd name="connsiteY8" fmla="*/ 12310 h 22133"/>
              <a:gd name="connsiteX9" fmla="*/ 17705 w 21234"/>
              <a:gd name="connsiteY9" fmla="*/ 17154 h 22133"/>
              <a:gd name="connsiteX10" fmla="*/ 13468 w 21234"/>
              <a:gd name="connsiteY10" fmla="*/ 14350 h 22133"/>
              <a:gd name="connsiteX11" fmla="*/ 14698 w 21234"/>
              <a:gd name="connsiteY11" fmla="*/ 19445 h 22133"/>
              <a:gd name="connsiteX12" fmla="*/ 11008 w 21234"/>
              <a:gd name="connsiteY12" fmla="*/ 15935 h 22133"/>
              <a:gd name="connsiteX13" fmla="*/ 10877 w 21234"/>
              <a:gd name="connsiteY13" fmla="*/ 20848 h 22133"/>
              <a:gd name="connsiteX14" fmla="*/ 8700 w 21234"/>
              <a:gd name="connsiteY14" fmla="*/ 17370 h 22133"/>
              <a:gd name="connsiteX15" fmla="*/ 8347 w 21234"/>
              <a:gd name="connsiteY15" fmla="*/ 22133 h 22133"/>
              <a:gd name="connsiteX16" fmla="*/ 6355 w 21234"/>
              <a:gd name="connsiteY16" fmla="*/ 18125 h 22133"/>
              <a:gd name="connsiteX17" fmla="*/ 3745 w 21234"/>
              <a:gd name="connsiteY17" fmla="*/ 21600 h 22133"/>
              <a:gd name="connsiteX18" fmla="*/ 3633 w 21234"/>
              <a:gd name="connsiteY18" fmla="*/ 18240 h 22133"/>
              <a:gd name="connsiteX19" fmla="*/ 113 w 21234"/>
              <a:gd name="connsiteY19" fmla="*/ 17825 h 22133"/>
              <a:gd name="connsiteX20" fmla="*/ 2158 w 21234"/>
              <a:gd name="connsiteY20" fmla="*/ 15370 h 22133"/>
              <a:gd name="connsiteX21" fmla="*/ 34 w 21234"/>
              <a:gd name="connsiteY21" fmla="*/ 13430 h 22133"/>
              <a:gd name="connsiteX22" fmla="*/ 3287 w 21234"/>
              <a:gd name="connsiteY22" fmla="*/ 11246 h 22133"/>
              <a:gd name="connsiteX23" fmla="*/ 0 w 21234"/>
              <a:gd name="connsiteY23" fmla="*/ 8270 h 22133"/>
              <a:gd name="connsiteX24" fmla="*/ 4200 w 21234"/>
              <a:gd name="connsiteY24" fmla="*/ 7817 h 22133"/>
              <a:gd name="connsiteX25" fmla="*/ 3330 w 21234"/>
              <a:gd name="connsiteY25" fmla="*/ 3625 h 22133"/>
              <a:gd name="connsiteX26" fmla="*/ 7378 w 21234"/>
              <a:gd name="connsiteY26" fmla="*/ 6382 h 22133"/>
              <a:gd name="connsiteX27" fmla="*/ 8550 w 21234"/>
              <a:gd name="connsiteY27" fmla="*/ 1887 h 22133"/>
              <a:gd name="connsiteX28" fmla="*/ 10290 w 21234"/>
              <a:gd name="connsiteY28" fmla="*/ 4342 h 22133"/>
              <a:gd name="connsiteX0" fmla="*/ 10290 w 22073"/>
              <a:gd name="connsiteY0" fmla="*/ 4342 h 22133"/>
              <a:gd name="connsiteX1" fmla="*/ 13618 w 22073"/>
              <a:gd name="connsiteY1" fmla="*/ 0 h 22133"/>
              <a:gd name="connsiteX2" fmla="*/ 13353 w 22073"/>
              <a:gd name="connsiteY2" fmla="*/ 5777 h 22133"/>
              <a:gd name="connsiteX3" fmla="*/ 16835 w 22073"/>
              <a:gd name="connsiteY3" fmla="*/ 3172 h 22133"/>
              <a:gd name="connsiteX4" fmla="*/ 16623 w 22073"/>
              <a:gd name="connsiteY4" fmla="*/ 6394 h 22133"/>
              <a:gd name="connsiteX5" fmla="*/ 22073 w 22073"/>
              <a:gd name="connsiteY5" fmla="*/ 8788 h 22133"/>
              <a:gd name="connsiteX6" fmla="*/ 17701 w 22073"/>
              <a:gd name="connsiteY6" fmla="*/ 10785 h 22133"/>
              <a:gd name="connsiteX7" fmla="*/ 19119 w 22073"/>
              <a:gd name="connsiteY7" fmla="*/ 15094 h 22133"/>
              <a:gd name="connsiteX8" fmla="*/ 15208 w 22073"/>
              <a:gd name="connsiteY8" fmla="*/ 12310 h 22133"/>
              <a:gd name="connsiteX9" fmla="*/ 17705 w 22073"/>
              <a:gd name="connsiteY9" fmla="*/ 17154 h 22133"/>
              <a:gd name="connsiteX10" fmla="*/ 13468 w 22073"/>
              <a:gd name="connsiteY10" fmla="*/ 14350 h 22133"/>
              <a:gd name="connsiteX11" fmla="*/ 14698 w 22073"/>
              <a:gd name="connsiteY11" fmla="*/ 19445 h 22133"/>
              <a:gd name="connsiteX12" fmla="*/ 11008 w 22073"/>
              <a:gd name="connsiteY12" fmla="*/ 15935 h 22133"/>
              <a:gd name="connsiteX13" fmla="*/ 10877 w 22073"/>
              <a:gd name="connsiteY13" fmla="*/ 20848 h 22133"/>
              <a:gd name="connsiteX14" fmla="*/ 8700 w 22073"/>
              <a:gd name="connsiteY14" fmla="*/ 17370 h 22133"/>
              <a:gd name="connsiteX15" fmla="*/ 8347 w 22073"/>
              <a:gd name="connsiteY15" fmla="*/ 22133 h 22133"/>
              <a:gd name="connsiteX16" fmla="*/ 6355 w 22073"/>
              <a:gd name="connsiteY16" fmla="*/ 18125 h 22133"/>
              <a:gd name="connsiteX17" fmla="*/ 3745 w 22073"/>
              <a:gd name="connsiteY17" fmla="*/ 21600 h 22133"/>
              <a:gd name="connsiteX18" fmla="*/ 3633 w 22073"/>
              <a:gd name="connsiteY18" fmla="*/ 18240 h 22133"/>
              <a:gd name="connsiteX19" fmla="*/ 113 w 22073"/>
              <a:gd name="connsiteY19" fmla="*/ 17825 h 22133"/>
              <a:gd name="connsiteX20" fmla="*/ 2158 w 22073"/>
              <a:gd name="connsiteY20" fmla="*/ 15370 h 22133"/>
              <a:gd name="connsiteX21" fmla="*/ 34 w 22073"/>
              <a:gd name="connsiteY21" fmla="*/ 13430 h 22133"/>
              <a:gd name="connsiteX22" fmla="*/ 3287 w 22073"/>
              <a:gd name="connsiteY22" fmla="*/ 11246 h 22133"/>
              <a:gd name="connsiteX23" fmla="*/ 0 w 22073"/>
              <a:gd name="connsiteY23" fmla="*/ 8270 h 22133"/>
              <a:gd name="connsiteX24" fmla="*/ 4200 w 22073"/>
              <a:gd name="connsiteY24" fmla="*/ 7817 h 22133"/>
              <a:gd name="connsiteX25" fmla="*/ 3330 w 22073"/>
              <a:gd name="connsiteY25" fmla="*/ 3625 h 22133"/>
              <a:gd name="connsiteX26" fmla="*/ 7378 w 22073"/>
              <a:gd name="connsiteY26" fmla="*/ 6382 h 22133"/>
              <a:gd name="connsiteX27" fmla="*/ 8550 w 22073"/>
              <a:gd name="connsiteY27" fmla="*/ 1887 h 22133"/>
              <a:gd name="connsiteX28" fmla="*/ 10290 w 22073"/>
              <a:gd name="connsiteY28" fmla="*/ 4342 h 22133"/>
              <a:gd name="connsiteX0" fmla="*/ 10290 w 22073"/>
              <a:gd name="connsiteY0" fmla="*/ 4342 h 22133"/>
              <a:gd name="connsiteX1" fmla="*/ 13618 w 22073"/>
              <a:gd name="connsiteY1" fmla="*/ 0 h 22133"/>
              <a:gd name="connsiteX2" fmla="*/ 13353 w 22073"/>
              <a:gd name="connsiteY2" fmla="*/ 5777 h 22133"/>
              <a:gd name="connsiteX3" fmla="*/ 16835 w 22073"/>
              <a:gd name="connsiteY3" fmla="*/ 3172 h 22133"/>
              <a:gd name="connsiteX4" fmla="*/ 16623 w 22073"/>
              <a:gd name="connsiteY4" fmla="*/ 6394 h 22133"/>
              <a:gd name="connsiteX5" fmla="*/ 22073 w 22073"/>
              <a:gd name="connsiteY5" fmla="*/ 8788 h 22133"/>
              <a:gd name="connsiteX6" fmla="*/ 17701 w 22073"/>
              <a:gd name="connsiteY6" fmla="*/ 10785 h 22133"/>
              <a:gd name="connsiteX7" fmla="*/ 18595 w 22073"/>
              <a:gd name="connsiteY7" fmla="*/ 13019 h 22133"/>
              <a:gd name="connsiteX8" fmla="*/ 15208 w 22073"/>
              <a:gd name="connsiteY8" fmla="*/ 12310 h 22133"/>
              <a:gd name="connsiteX9" fmla="*/ 17705 w 22073"/>
              <a:gd name="connsiteY9" fmla="*/ 17154 h 22133"/>
              <a:gd name="connsiteX10" fmla="*/ 13468 w 22073"/>
              <a:gd name="connsiteY10" fmla="*/ 14350 h 22133"/>
              <a:gd name="connsiteX11" fmla="*/ 14698 w 22073"/>
              <a:gd name="connsiteY11" fmla="*/ 19445 h 22133"/>
              <a:gd name="connsiteX12" fmla="*/ 11008 w 22073"/>
              <a:gd name="connsiteY12" fmla="*/ 15935 h 22133"/>
              <a:gd name="connsiteX13" fmla="*/ 10877 w 22073"/>
              <a:gd name="connsiteY13" fmla="*/ 20848 h 22133"/>
              <a:gd name="connsiteX14" fmla="*/ 8700 w 22073"/>
              <a:gd name="connsiteY14" fmla="*/ 17370 h 22133"/>
              <a:gd name="connsiteX15" fmla="*/ 8347 w 22073"/>
              <a:gd name="connsiteY15" fmla="*/ 22133 h 22133"/>
              <a:gd name="connsiteX16" fmla="*/ 6355 w 22073"/>
              <a:gd name="connsiteY16" fmla="*/ 18125 h 22133"/>
              <a:gd name="connsiteX17" fmla="*/ 3745 w 22073"/>
              <a:gd name="connsiteY17" fmla="*/ 21600 h 22133"/>
              <a:gd name="connsiteX18" fmla="*/ 3633 w 22073"/>
              <a:gd name="connsiteY18" fmla="*/ 18240 h 22133"/>
              <a:gd name="connsiteX19" fmla="*/ 113 w 22073"/>
              <a:gd name="connsiteY19" fmla="*/ 17825 h 22133"/>
              <a:gd name="connsiteX20" fmla="*/ 2158 w 22073"/>
              <a:gd name="connsiteY20" fmla="*/ 15370 h 22133"/>
              <a:gd name="connsiteX21" fmla="*/ 34 w 22073"/>
              <a:gd name="connsiteY21" fmla="*/ 13430 h 22133"/>
              <a:gd name="connsiteX22" fmla="*/ 3287 w 22073"/>
              <a:gd name="connsiteY22" fmla="*/ 11246 h 22133"/>
              <a:gd name="connsiteX23" fmla="*/ 0 w 22073"/>
              <a:gd name="connsiteY23" fmla="*/ 8270 h 22133"/>
              <a:gd name="connsiteX24" fmla="*/ 4200 w 22073"/>
              <a:gd name="connsiteY24" fmla="*/ 7817 h 22133"/>
              <a:gd name="connsiteX25" fmla="*/ 3330 w 22073"/>
              <a:gd name="connsiteY25" fmla="*/ 3625 h 22133"/>
              <a:gd name="connsiteX26" fmla="*/ 7378 w 22073"/>
              <a:gd name="connsiteY26" fmla="*/ 6382 h 22133"/>
              <a:gd name="connsiteX27" fmla="*/ 8550 w 22073"/>
              <a:gd name="connsiteY27" fmla="*/ 1887 h 22133"/>
              <a:gd name="connsiteX28" fmla="*/ 10290 w 22073"/>
              <a:gd name="connsiteY28" fmla="*/ 4342 h 22133"/>
              <a:gd name="connsiteX0" fmla="*/ 10290 w 22073"/>
              <a:gd name="connsiteY0" fmla="*/ 4342 h 22133"/>
              <a:gd name="connsiteX1" fmla="*/ 13618 w 22073"/>
              <a:gd name="connsiteY1" fmla="*/ 0 h 22133"/>
              <a:gd name="connsiteX2" fmla="*/ 13353 w 22073"/>
              <a:gd name="connsiteY2" fmla="*/ 5777 h 22133"/>
              <a:gd name="connsiteX3" fmla="*/ 16835 w 22073"/>
              <a:gd name="connsiteY3" fmla="*/ 3172 h 22133"/>
              <a:gd name="connsiteX4" fmla="*/ 16623 w 22073"/>
              <a:gd name="connsiteY4" fmla="*/ 6394 h 22133"/>
              <a:gd name="connsiteX5" fmla="*/ 22073 w 22073"/>
              <a:gd name="connsiteY5" fmla="*/ 8788 h 22133"/>
              <a:gd name="connsiteX6" fmla="*/ 17701 w 22073"/>
              <a:gd name="connsiteY6" fmla="*/ 10785 h 22133"/>
              <a:gd name="connsiteX7" fmla="*/ 18595 w 22073"/>
              <a:gd name="connsiteY7" fmla="*/ 13019 h 22133"/>
              <a:gd name="connsiteX8" fmla="*/ 15208 w 22073"/>
              <a:gd name="connsiteY8" fmla="*/ 12310 h 22133"/>
              <a:gd name="connsiteX9" fmla="*/ 16971 w 22073"/>
              <a:gd name="connsiteY9" fmla="*/ 16462 h 22133"/>
              <a:gd name="connsiteX10" fmla="*/ 13468 w 22073"/>
              <a:gd name="connsiteY10" fmla="*/ 14350 h 22133"/>
              <a:gd name="connsiteX11" fmla="*/ 14698 w 22073"/>
              <a:gd name="connsiteY11" fmla="*/ 19445 h 22133"/>
              <a:gd name="connsiteX12" fmla="*/ 11008 w 22073"/>
              <a:gd name="connsiteY12" fmla="*/ 15935 h 22133"/>
              <a:gd name="connsiteX13" fmla="*/ 10877 w 22073"/>
              <a:gd name="connsiteY13" fmla="*/ 20848 h 22133"/>
              <a:gd name="connsiteX14" fmla="*/ 8700 w 22073"/>
              <a:gd name="connsiteY14" fmla="*/ 17370 h 22133"/>
              <a:gd name="connsiteX15" fmla="*/ 8347 w 22073"/>
              <a:gd name="connsiteY15" fmla="*/ 22133 h 22133"/>
              <a:gd name="connsiteX16" fmla="*/ 6355 w 22073"/>
              <a:gd name="connsiteY16" fmla="*/ 18125 h 22133"/>
              <a:gd name="connsiteX17" fmla="*/ 3745 w 22073"/>
              <a:gd name="connsiteY17" fmla="*/ 21600 h 22133"/>
              <a:gd name="connsiteX18" fmla="*/ 3633 w 22073"/>
              <a:gd name="connsiteY18" fmla="*/ 18240 h 22133"/>
              <a:gd name="connsiteX19" fmla="*/ 113 w 22073"/>
              <a:gd name="connsiteY19" fmla="*/ 17825 h 22133"/>
              <a:gd name="connsiteX20" fmla="*/ 2158 w 22073"/>
              <a:gd name="connsiteY20" fmla="*/ 15370 h 22133"/>
              <a:gd name="connsiteX21" fmla="*/ 34 w 22073"/>
              <a:gd name="connsiteY21" fmla="*/ 13430 h 22133"/>
              <a:gd name="connsiteX22" fmla="*/ 3287 w 22073"/>
              <a:gd name="connsiteY22" fmla="*/ 11246 h 22133"/>
              <a:gd name="connsiteX23" fmla="*/ 0 w 22073"/>
              <a:gd name="connsiteY23" fmla="*/ 8270 h 22133"/>
              <a:gd name="connsiteX24" fmla="*/ 4200 w 22073"/>
              <a:gd name="connsiteY24" fmla="*/ 7817 h 22133"/>
              <a:gd name="connsiteX25" fmla="*/ 3330 w 22073"/>
              <a:gd name="connsiteY25" fmla="*/ 3625 h 22133"/>
              <a:gd name="connsiteX26" fmla="*/ 7378 w 22073"/>
              <a:gd name="connsiteY26" fmla="*/ 6382 h 22133"/>
              <a:gd name="connsiteX27" fmla="*/ 8550 w 22073"/>
              <a:gd name="connsiteY27" fmla="*/ 1887 h 22133"/>
              <a:gd name="connsiteX28" fmla="*/ 10290 w 22073"/>
              <a:gd name="connsiteY28" fmla="*/ 4342 h 2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073" h="22133">
                <a:moveTo>
                  <a:pt x="10290" y="4342"/>
                </a:moveTo>
                <a:lnTo>
                  <a:pt x="13618" y="0"/>
                </a:lnTo>
                <a:cubicBezTo>
                  <a:pt x="13530" y="1926"/>
                  <a:pt x="13441" y="3851"/>
                  <a:pt x="13353" y="5777"/>
                </a:cubicBezTo>
                <a:lnTo>
                  <a:pt x="16835" y="3172"/>
                </a:lnTo>
                <a:cubicBezTo>
                  <a:pt x="16764" y="4246"/>
                  <a:pt x="16694" y="5320"/>
                  <a:pt x="16623" y="6394"/>
                </a:cubicBezTo>
                <a:lnTo>
                  <a:pt x="22073" y="8788"/>
                </a:lnTo>
                <a:lnTo>
                  <a:pt x="17701" y="10785"/>
                </a:lnTo>
                <a:lnTo>
                  <a:pt x="18595" y="13019"/>
                </a:lnTo>
                <a:lnTo>
                  <a:pt x="15208" y="12310"/>
                </a:lnTo>
                <a:lnTo>
                  <a:pt x="16971" y="16462"/>
                </a:lnTo>
                <a:cubicBezTo>
                  <a:pt x="15559" y="16035"/>
                  <a:pt x="14880" y="14777"/>
                  <a:pt x="13468" y="14350"/>
                </a:cubicBezTo>
                <a:cubicBezTo>
                  <a:pt x="13569" y="15357"/>
                  <a:pt x="14597" y="18438"/>
                  <a:pt x="14698" y="19445"/>
                </a:cubicBezTo>
                <a:lnTo>
                  <a:pt x="11008" y="15935"/>
                </a:lnTo>
                <a:cubicBezTo>
                  <a:pt x="10964" y="17573"/>
                  <a:pt x="10921" y="19210"/>
                  <a:pt x="10877" y="20848"/>
                </a:cubicBezTo>
                <a:lnTo>
                  <a:pt x="8700" y="17370"/>
                </a:lnTo>
                <a:cubicBezTo>
                  <a:pt x="8582" y="18958"/>
                  <a:pt x="8465" y="20545"/>
                  <a:pt x="8347" y="22133"/>
                </a:cubicBezTo>
                <a:lnTo>
                  <a:pt x="6355" y="18125"/>
                </a:lnTo>
                <a:lnTo>
                  <a:pt x="3745" y="21600"/>
                </a:lnTo>
                <a:cubicBezTo>
                  <a:pt x="3708" y="20480"/>
                  <a:pt x="3670" y="19360"/>
                  <a:pt x="3633" y="18240"/>
                </a:cubicBezTo>
                <a:lnTo>
                  <a:pt x="113" y="17825"/>
                </a:lnTo>
                <a:lnTo>
                  <a:pt x="2158" y="15370"/>
                </a:lnTo>
                <a:lnTo>
                  <a:pt x="34" y="13430"/>
                </a:lnTo>
                <a:lnTo>
                  <a:pt x="3287" y="11246"/>
                </a:lnTo>
                <a:lnTo>
                  <a:pt x="0" y="8270"/>
                </a:lnTo>
                <a:lnTo>
                  <a:pt x="4200" y="7817"/>
                </a:lnTo>
                <a:lnTo>
                  <a:pt x="3330" y="3625"/>
                </a:lnTo>
                <a:lnTo>
                  <a:pt x="7378" y="6382"/>
                </a:lnTo>
                <a:lnTo>
                  <a:pt x="8550" y="1887"/>
                </a:lnTo>
                <a:lnTo>
                  <a:pt x="10290" y="4342"/>
                </a:lnTo>
                <a:close/>
              </a:path>
            </a:pathLst>
          </a:cu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系数矩阵中没有现成的单位阵，</a:t>
            </a:r>
            <a:endParaRPr lang="en-US" altLang="zh-CN" sz="24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怎么办？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前凸带形 4"/>
          <p:cNvSpPr/>
          <p:nvPr/>
        </p:nvSpPr>
        <p:spPr>
          <a:xfrm>
            <a:off x="3388102" y="4544824"/>
            <a:ext cx="5703144" cy="1301261"/>
          </a:xfrm>
          <a:prstGeom prst="ribb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加入人工变量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68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人工变量法（大</a:t>
            </a:r>
            <a:r>
              <a:rPr lang="en-US" altLang="zh-CN" dirty="0" smtClean="0"/>
              <a:t>M</a:t>
            </a:r>
            <a:r>
              <a:rPr lang="zh-CN" altLang="en-US" dirty="0" smtClean="0"/>
              <a:t>法和两阶段法）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例：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205641" y="2234046"/>
            <a:ext cx="4113958" cy="1161728"/>
            <a:chOff x="5205641" y="2234046"/>
            <a:chExt cx="4113958" cy="1161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6359237" y="2234046"/>
                  <a:ext cx="2960362" cy="11617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4=4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5=1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2+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3=9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5≥0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9237" y="2234046"/>
                  <a:ext cx="2960362" cy="116172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右箭头 5"/>
            <p:cNvSpPr/>
            <p:nvPr/>
          </p:nvSpPr>
          <p:spPr>
            <a:xfrm>
              <a:off x="5205641" y="2550902"/>
              <a:ext cx="831272" cy="3429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560658" y="3690853"/>
                <a:ext cx="3441762" cy="83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系数矩阵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CN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CN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2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altLang="zh-CN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a:rPr lang="en-US" altLang="zh-CN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altLang="zh-CN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−1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CN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2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altLang="zh-CN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altLang="zh-CN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658" y="3690853"/>
                <a:ext cx="3441762" cy="837217"/>
              </a:xfrm>
              <a:prstGeom prst="rect">
                <a:avLst/>
              </a:prstGeom>
              <a:blipFill rotWithShape="0">
                <a:blip r:embed="rId3"/>
                <a:stretch>
                  <a:fillRect l="-1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5066777" y="3524140"/>
            <a:ext cx="6111515" cy="1003654"/>
            <a:chOff x="4970319" y="3524140"/>
            <a:chExt cx="5896336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7882629" y="3587811"/>
                  <a:ext cx="2984026" cy="859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m>
                                                            <m:mPr>
                                                              <m:mcs>
                                                                <m:mc>
                                                                  <m:mcPr>
                                                                    <m:count m:val="2"/>
                                                                    <m:mcJc m:val="center"/>
                                                                  </m:mcPr>
                                                                </m:mc>
                                                              </m:mcs>
                                                              <m:ctrlPr>
                                                                <a:rPr lang="en-US" altLang="zh-CN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mPr>
                                                            <m:mr>
                                                              <m:e>
                                                                <m:r>
                                                                  <m:rPr>
                                                                    <m:brk m:alnAt="7"/>
                                                                  </m:rPr>
                                                                  <a:rPr lang="en-US" altLang="zh-CN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0</m:t>
                                                                </m:r>
                                                              </m:e>
                                                              <m:e>
                                                                <m:m>
                                                                  <m:mPr>
                                                                    <m:mcs>
                                                                      <m:mc>
                                                                        <m:mcPr>
                                                                          <m:count m:val="2"/>
                                                                          <m:mcJc m:val="center"/>
                                                                        </m:mcPr>
                                                                      </m:mc>
                                                                    </m:mcs>
                                                                    <m:ctrlPr>
                                                                      <a:rPr lang="en-US" altLang="zh-CN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mPr>
                                                                  <m:mr>
                                                                    <m:e>
                                                                      <m:r>
                                                                        <m:rPr>
                                                                          <m:brk m:alnAt="7"/>
                                                                        </m:rPr>
                                                                        <a:rPr lang="en-US" altLang="zh-CN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0</m:t>
                                                                      </m:r>
                                                                    </m:e>
                                                                    <m:e>
                                                                      <m:r>
                                                                        <a:rPr lang="en-US" altLang="zh-CN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0</m:t>
                                                                      </m:r>
                                                                    </m:e>
                                                                  </m:mr>
                                                                </m:m>
                                                              </m:e>
                                                            </m:mr>
                                                          </m:m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m>
                                                            <m:mPr>
                                                              <m:mcs>
                                                                <m:mc>
                                                                  <m:mcPr>
                                                                    <m:count m:val="2"/>
                                                                    <m:mcJc m:val="center"/>
                                                                  </m:mcPr>
                                                                </m:mc>
                                                              </m:mcs>
                                                              <m:ctrlPr>
                                                                <a:rPr lang="en-US" altLang="zh-CN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mPr>
                                                            <m:mr>
                                                              <m:e>
                                                                <m:r>
                                                                  <a:rPr lang="en-US" altLang="zh-CN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0</m:t>
                                                                </m:r>
                                                              </m:e>
                                                              <m:e>
                                                                <m:m>
                                                                  <m:mPr>
                                                                    <m:mcs>
                                                                      <m:mc>
                                                                        <m:mcPr>
                                                                          <m:count m:val="2"/>
                                                                          <m:mcJc m:val="center"/>
                                                                        </m:mcPr>
                                                                      </m:mc>
                                                                    </m:mcs>
                                                                    <m:ctrlPr>
                                                                      <a:rPr lang="en-US" altLang="zh-CN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mPr>
                                                                  <m:mr>
                                                                    <m:e>
                                                                      <m:r>
                                                                        <m:rPr>
                                                                          <m:brk m:alnAt="7"/>
                                                                        </m:rPr>
                                                                        <a:rPr lang="en-US" altLang="zh-CN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−</m:t>
                                                                      </m:r>
                                                                      <m:r>
                                                                        <a:rPr lang="en-US" altLang="zh-CN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1</m:t>
                                                                      </m:r>
                                                                    </m:e>
                                                                    <m:e>
                                                                      <m:m>
                                                                        <m:mPr>
                                                                          <m:mcs>
                                                                            <m:mc>
                                                                              <m:mcPr>
                                                                                <m:count m:val="2"/>
                                                                                <m:mcJc m:val="center"/>
                                                                              </m:mcPr>
                                                                            </m:mc>
                                                                          </m:mcs>
                                                                          <m:ctrlPr>
                                                                            <a:rPr lang="en-US" altLang="zh-CN" i="1" smtClean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mPr>
                                                                        <m:mr>
                                                                          <m:e>
                                                                            <m:r>
                                                                              <m:rPr>
                                                                                <m:brk m:alnAt="7"/>
                                                                              </m:rPr>
                                                                              <a:rPr lang="en-US" altLang="zh-CN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1</m:t>
                                                                            </m:r>
                                                                          </m:e>
                                                                          <m:e>
                                                                            <m:r>
                                                                              <a:rPr lang="en-US" altLang="zh-CN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0</m:t>
                                                                            </m:r>
                                                                          </m:e>
                                                                        </m:mr>
                                                                      </m:m>
                                                                    </m:e>
                                                                  </m:mr>
                                                                </m:m>
                                                              </m:e>
                                                            </m:mr>
                                                          </m:m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m>
                                                            <m:mPr>
                                                              <m:mcs>
                                                                <m:mc>
                                                                  <m:mcPr>
                                                                    <m:count m:val="2"/>
                                                                    <m:mcJc m:val="center"/>
                                                                  </m:mcPr>
                                                                </m:mc>
                                                              </m:mcs>
                                                              <m:ctrlPr>
                                                                <a:rPr lang="en-US" altLang="zh-CN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mPr>
                                                            <m:mr>
                                                              <m:e>
                                                                <m:r>
                                                                  <m:rPr>
                                                                    <m:brk m:alnAt="7"/>
                                                                  </m:rPr>
                                                                  <a:rPr lang="en-US" altLang="zh-CN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0</m:t>
                                                                </m:r>
                                                              </m:e>
                                                              <m:e>
                                                                <m:m>
                                                                  <m:mPr>
                                                                    <m:mcs>
                                                                      <m:mc>
                                                                        <m:mcPr>
                                                                          <m:count m:val="2"/>
                                                                          <m:mcJc m:val="center"/>
                                                                        </m:mcPr>
                                                                      </m:mc>
                                                                    </m:mcs>
                                                                    <m:ctrlPr>
                                                                      <a:rPr lang="en-US" altLang="zh-CN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mPr>
                                                                  <m:mr>
                                                                    <m:e>
                                                                      <m:m>
                                                                        <m:mPr>
                                                                          <m:mcs>
                                                                            <m:mc>
                                                                              <m:mcPr>
                                                                                <m:count m:val="2"/>
                                                                                <m:mcJc m:val="center"/>
                                                                              </m:mcPr>
                                                                            </m:mc>
                                                                          </m:mcs>
                                                                          <m:ctrlPr>
                                                                            <a:rPr lang="en-US" altLang="zh-CN" i="1" smtClean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mPr>
                                                                        <m:mr>
                                                                          <m:e>
                                                                            <m:r>
                                                                              <m:rPr>
                                                                                <m:brk m:alnAt="7"/>
                                                                              </m:rPr>
                                                                              <a:rPr lang="en-US" altLang="zh-CN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0</m:t>
                                                                            </m:r>
                                                                          </m:e>
                                                                          <m:e>
                                                                            <m:r>
                                                                              <a:rPr lang="en-US" altLang="zh-CN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0</m:t>
                                                                            </m:r>
                                                                          </m:e>
                                                                        </m:mr>
                                                                      </m:m>
                                                                    </m:e>
                                                                    <m:e>
                                                                      <m:r>
                                                                        <a:rPr lang="en-US" altLang="zh-CN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1</m:t>
                                                                      </m:r>
                                                                    </m:e>
                                                                  </m:mr>
                                                                </m:m>
                                                              </m:e>
                                                            </m:mr>
                                                          </m:m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2629" y="3587811"/>
                  <a:ext cx="2984026" cy="8596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/>
            <p:cNvSpPr txBox="1"/>
            <p:nvPr/>
          </p:nvSpPr>
          <p:spPr>
            <a:xfrm>
              <a:off x="5205641" y="3524140"/>
              <a:ext cx="27487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增加人工变量</a:t>
              </a:r>
              <a:r>
                <a:rPr lang="en-US" altLang="zh-CN" dirty="0" smtClean="0"/>
                <a:t>a1,a2</a:t>
              </a:r>
            </a:p>
            <a:p>
              <a:endParaRPr lang="en-US" altLang="zh-CN" dirty="0" smtClean="0"/>
            </a:p>
            <a:p>
              <a:r>
                <a:rPr lang="zh-CN" altLang="en-US" dirty="0" smtClean="0"/>
                <a:t>构造单位矩阵 </a:t>
              </a:r>
              <a:endParaRPr lang="zh-CN" altLang="en-US" dirty="0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4970319" y="3772231"/>
              <a:ext cx="2698172" cy="3429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427781" y="5080671"/>
                <a:ext cx="3649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781" y="5080671"/>
                <a:ext cx="364952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云形标注 13"/>
          <p:cNvSpPr/>
          <p:nvPr/>
        </p:nvSpPr>
        <p:spPr>
          <a:xfrm>
            <a:off x="9852907" y="5380166"/>
            <a:ext cx="1325385" cy="907300"/>
          </a:xfrm>
          <a:prstGeom prst="cloudCallout">
            <a:avLst>
              <a:gd name="adj1" fmla="val -126588"/>
              <a:gd name="adj2" fmla="val -49808"/>
            </a:avLst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无穷大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866229" y="1704821"/>
                <a:ext cx="2006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229" y="1704821"/>
                <a:ext cx="200612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16" r="-243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928059" y="2386446"/>
                <a:ext cx="2432974" cy="1160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3≤4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3≥1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3=9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3≥0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059" y="2386446"/>
                <a:ext cx="2432974" cy="11604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124780" y="4724012"/>
                <a:ext cx="3492559" cy="1161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4=4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1=1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2=9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2≥0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780" y="4724012"/>
                <a:ext cx="3492559" cy="11617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3265714" y="718457"/>
            <a:ext cx="1095319" cy="39188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8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 animBg="1"/>
      <p:bldP spid="20" grpId="0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83301999"/>
                  </p:ext>
                </p:extLst>
              </p:nvPr>
            </p:nvGraphicFramePr>
            <p:xfrm>
              <a:off x="487459" y="1646601"/>
              <a:ext cx="11007857" cy="28939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095"/>
                    <a:gridCol w="1223095"/>
                    <a:gridCol w="1223095"/>
                    <a:gridCol w="1223095"/>
                    <a:gridCol w="1223095"/>
                    <a:gridCol w="1223095"/>
                    <a:gridCol w="611548"/>
                    <a:gridCol w="611548"/>
                    <a:gridCol w="611548"/>
                    <a:gridCol w="611548"/>
                    <a:gridCol w="1223095"/>
                  </a:tblGrid>
                  <a:tr h="504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xb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cb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X3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X5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504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</a:tr>
                  <a:tr h="252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60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9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504090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83301999"/>
                  </p:ext>
                </p:extLst>
              </p:nvPr>
            </p:nvGraphicFramePr>
            <p:xfrm>
              <a:off x="487459" y="1646601"/>
              <a:ext cx="11007857" cy="28939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095"/>
                    <a:gridCol w="1223095"/>
                    <a:gridCol w="1223095"/>
                    <a:gridCol w="1223095"/>
                    <a:gridCol w="1223095"/>
                    <a:gridCol w="1223095"/>
                    <a:gridCol w="611548"/>
                    <a:gridCol w="611548"/>
                    <a:gridCol w="611548"/>
                    <a:gridCol w="611548"/>
                    <a:gridCol w="1223095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xb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cb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X3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X5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99502" t="-5926" r="-995" b="-262963"/>
                          </a:stretch>
                        </a:blipFill>
                      </a:tcPr>
                    </a:tc>
                  </a:tr>
                  <a:tr h="504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60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9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50409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6" t="-481928" r="-200498" b="-1807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3" name="矩形 52"/>
          <p:cNvSpPr/>
          <p:nvPr/>
        </p:nvSpPr>
        <p:spPr>
          <a:xfrm>
            <a:off x="5464069" y="1188719"/>
            <a:ext cx="1068386" cy="3691429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682171" y="2931305"/>
            <a:ext cx="8632181" cy="567141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242884" y="4218690"/>
                <a:ext cx="1049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884" y="4218690"/>
                <a:ext cx="104951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3581891" y="4777433"/>
            <a:ext cx="2740750" cy="748154"/>
            <a:chOff x="3581891" y="3849970"/>
            <a:chExt cx="2740750" cy="7481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581891" y="4228792"/>
                  <a:ext cx="2740750" cy="369332"/>
                </a:xfrm>
                <a:prstGeom prst="rect">
                  <a:avLst/>
                </a:prstGeom>
                <a:solidFill>
                  <a:srgbClr val="92D050">
                    <a:alpha val="37000"/>
                  </a:srgbClr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3−0∗1−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891" y="4228792"/>
                  <a:ext cx="274075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/>
            <p:cNvCxnSpPr>
              <a:stCxn id="10" idx="0"/>
            </p:cNvCxnSpPr>
            <p:nvPr/>
          </p:nvCxnSpPr>
          <p:spPr>
            <a:xfrm flipH="1" flipV="1">
              <a:off x="4731823" y="3849970"/>
              <a:ext cx="220443" cy="378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575444" y="4189297"/>
                <a:ext cx="56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444" y="4189297"/>
                <a:ext cx="56861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0589356" y="343552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356" y="3435529"/>
                <a:ext cx="36580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057956" y="4189297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956" y="4189297"/>
                <a:ext cx="36580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/>
          <p:cNvSpPr/>
          <p:nvPr/>
        </p:nvSpPr>
        <p:spPr>
          <a:xfrm>
            <a:off x="5309899" y="3867778"/>
            <a:ext cx="1037431" cy="1012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064631" y="1449978"/>
            <a:ext cx="0" cy="78377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379702" y="4189297"/>
                <a:ext cx="61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702" y="4189297"/>
                <a:ext cx="61350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0589356" y="251219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356" y="2512199"/>
                <a:ext cx="36580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/>
          <p:nvPr/>
        </p:nvCxnSpPr>
        <p:spPr>
          <a:xfrm flipH="1">
            <a:off x="541157" y="3250863"/>
            <a:ext cx="744583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703530" y="2979707"/>
            <a:ext cx="552617" cy="515982"/>
          </a:xfrm>
          <a:prstGeom prst="rect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10589356" y="3066197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356" y="3066197"/>
                <a:ext cx="36580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541157" y="118871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次迭代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08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11" grpId="0"/>
      <p:bldP spid="15" grpId="0"/>
      <p:bldP spid="16" grpId="0"/>
      <p:bldP spid="18" grpId="0"/>
      <p:bldP spid="19" grpId="0" animBg="1"/>
      <p:bldP spid="22" grpId="0"/>
      <p:bldP spid="23" grpId="0"/>
      <p:bldP spid="44" grpId="0" animBg="1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第三次迭代后，所有非基变量检验数小于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，则有唯一最有解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0" y="740780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03267223"/>
                  </p:ext>
                </p:extLst>
              </p:nvPr>
            </p:nvGraphicFramePr>
            <p:xfrm>
              <a:off x="1019811" y="1506216"/>
              <a:ext cx="10333989" cy="32423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6738"/>
                    <a:gridCol w="849085"/>
                    <a:gridCol w="914400"/>
                    <a:gridCol w="1045029"/>
                    <a:gridCol w="862148"/>
                    <a:gridCol w="1018903"/>
                    <a:gridCol w="731520"/>
                    <a:gridCol w="927463"/>
                    <a:gridCol w="1227909"/>
                    <a:gridCol w="1245820"/>
                    <a:gridCol w="754974"/>
                  </a:tblGrid>
                  <a:tr h="50409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err="1" smtClean="0"/>
                            <a:t>xb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err="1" smtClean="0"/>
                            <a:t>cb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b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x1</a:t>
                          </a:r>
                        </a:p>
                        <a:p>
                          <a:r>
                            <a:rPr lang="en-US" altLang="zh-CN" sz="2400" dirty="0" smtClean="0"/>
                            <a:t>-3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X2</a:t>
                          </a:r>
                        </a:p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X3</a:t>
                          </a:r>
                        </a:p>
                        <a:p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X4</a:t>
                          </a:r>
                        </a:p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X5</a:t>
                          </a:r>
                        </a:p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a1</a:t>
                          </a:r>
                        </a:p>
                        <a:p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a2</a:t>
                          </a:r>
                        </a:p>
                        <a:p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50409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-1/2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1-/2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400"/>
                        </a:p>
                      </a:txBody>
                      <a:tcPr/>
                    </a:tc>
                  </a:tr>
                  <a:tr h="335883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5/2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-1/2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-1/4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400" dirty="0"/>
                        </a:p>
                      </a:txBody>
                      <a:tcPr/>
                    </a:tc>
                  </a:tr>
                  <a:tr h="953971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x3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3/2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3/2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3/4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-3/4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400" dirty="0"/>
                        </a:p>
                      </a:txBody>
                      <a:tcPr/>
                    </a:tc>
                  </a:tr>
                  <a:tr h="504090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-9/2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-3/4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-M+3/4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-M-1/4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03267223"/>
                  </p:ext>
                </p:extLst>
              </p:nvPr>
            </p:nvGraphicFramePr>
            <p:xfrm>
              <a:off x="1019811" y="1506216"/>
              <a:ext cx="10333989" cy="32423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6738"/>
                    <a:gridCol w="849085"/>
                    <a:gridCol w="914400"/>
                    <a:gridCol w="1045029"/>
                    <a:gridCol w="862148"/>
                    <a:gridCol w="1018903"/>
                    <a:gridCol w="731520"/>
                    <a:gridCol w="927463"/>
                    <a:gridCol w="1227909"/>
                    <a:gridCol w="1245820"/>
                    <a:gridCol w="754974"/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err="1" smtClean="0"/>
                            <a:t>xb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err="1" smtClean="0"/>
                            <a:t>cb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b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x1</a:t>
                          </a:r>
                        </a:p>
                        <a:p>
                          <a:r>
                            <a:rPr lang="en-US" altLang="zh-CN" sz="2400" dirty="0" smtClean="0"/>
                            <a:t>-3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X2</a:t>
                          </a:r>
                        </a:p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X3</a:t>
                          </a:r>
                        </a:p>
                        <a:p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X4</a:t>
                          </a:r>
                        </a:p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X5</a:t>
                          </a:r>
                        </a:p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a1</a:t>
                          </a:r>
                        </a:p>
                        <a:p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a2</a:t>
                          </a:r>
                        </a:p>
                        <a:p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68548" t="-5926" r="-1613" b="-305185"/>
                          </a:stretch>
                        </a:blipFill>
                      </a:tcPr>
                    </a:tc>
                  </a:tr>
                  <a:tr h="50409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-1/2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1-/2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40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5/2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-1/2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-1/4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400" dirty="0"/>
                        </a:p>
                      </a:txBody>
                      <a:tcPr/>
                    </a:tc>
                  </a:tr>
                  <a:tr h="953971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x3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3/2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1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3/2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3/4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-3/4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1/4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0070C0">
                            <a:alpha val="16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400" dirty="0"/>
                        </a:p>
                      </a:txBody>
                      <a:tcPr/>
                    </a:tc>
                  </a:tr>
                  <a:tr h="50409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2" t="-550602" r="-310145" b="-1807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-9/2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-3/4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-M+3/4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-M-1/4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599508" y="5473181"/>
                <a:ext cx="7550331" cy="9220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则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baseline="3000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baseline="3000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最</m:t>
                    </m:r>
                  </m:oMath>
                </a14:m>
                <a:r>
                  <a:rPr lang="zh-CN" altLang="en-US" sz="2400" dirty="0" smtClean="0"/>
                  <a:t>优解</a:t>
                </a:r>
                <a:r>
                  <a:rPr lang="en-US" altLang="zh-CN" sz="2400" dirty="0" smtClean="0"/>
                  <a:t>z</a:t>
                </a:r>
                <a:r>
                  <a:rPr lang="en-US" altLang="zh-CN" sz="2400" baseline="-25000" dirty="0" smtClean="0"/>
                  <a:t>max</a:t>
                </a:r>
                <a:r>
                  <a:rPr lang="en-US" altLang="zh-CN" sz="2400" dirty="0" smtClean="0"/>
                  <a:t>=3/2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08" y="5473181"/>
                <a:ext cx="7550331" cy="922047"/>
              </a:xfrm>
              <a:prstGeom prst="rect">
                <a:avLst/>
              </a:prstGeom>
              <a:blipFill rotWithShape="0">
                <a:blip r:embed="rId3"/>
                <a:stretch>
                  <a:fillRect t="-3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12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两阶段法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第一阶段：判断原线形规划问题是否有基本可行解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87154" y="1446953"/>
                <a:ext cx="3492559" cy="1161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4=4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1=1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2=9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2≥0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154" y="1446953"/>
                <a:ext cx="3492559" cy="11617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873421" y="2608681"/>
            <a:ext cx="10445158" cy="461665"/>
          </a:xfrm>
          <a:prstGeom prst="rect">
            <a:avLst/>
          </a:prstGeom>
          <a:solidFill>
            <a:srgbClr val="0070C0">
              <a:alpha val="37000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只有当</a:t>
            </a:r>
            <a:r>
              <a:rPr lang="en-US" altLang="zh-CN" sz="2400" dirty="0" smtClean="0"/>
              <a:t>a1=a2=0</a:t>
            </a:r>
            <a:r>
              <a:rPr lang="zh-CN" altLang="en-US" sz="2400" dirty="0" smtClean="0"/>
              <a:t>时，才会存在基本可行解，若其中一个</a:t>
            </a:r>
            <a:r>
              <a:rPr lang="en-US" altLang="zh-CN" sz="2400" dirty="0" smtClean="0"/>
              <a:t>&gt;0</a:t>
            </a:r>
            <a:r>
              <a:rPr lang="zh-CN" altLang="en-US" sz="2400" dirty="0" smtClean="0"/>
              <a:t>则不存在基本可行解。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655257" y="3811839"/>
                <a:ext cx="1682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57" y="3811839"/>
                <a:ext cx="168232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899" r="-289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1419696" y="4284780"/>
            <a:ext cx="3492559" cy="1603670"/>
            <a:chOff x="1419696" y="4284780"/>
            <a:chExt cx="3492559" cy="1603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1655257" y="4284780"/>
                  <a:ext cx="18875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5257" y="4284780"/>
                  <a:ext cx="188750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94" r="-2589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419696" y="4726722"/>
                  <a:ext cx="3492559" cy="11617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4=4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1=1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2+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2=9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5,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2≥0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696" y="4726722"/>
                  <a:ext cx="3492559" cy="116172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280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492788"/>
                  </p:ext>
                </p:extLst>
              </p:nvPr>
            </p:nvGraphicFramePr>
            <p:xfrm>
              <a:off x="605024" y="719136"/>
              <a:ext cx="11007857" cy="28939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095"/>
                    <a:gridCol w="1223095"/>
                    <a:gridCol w="1223095"/>
                    <a:gridCol w="859394"/>
                    <a:gridCol w="914400"/>
                    <a:gridCol w="901337"/>
                    <a:gridCol w="849086"/>
                    <a:gridCol w="783771"/>
                    <a:gridCol w="862149"/>
                    <a:gridCol w="945340"/>
                    <a:gridCol w="1223095"/>
                  </a:tblGrid>
                  <a:tr h="504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xb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cb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X3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X5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504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</a:tr>
                  <a:tr h="252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60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9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504090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492788"/>
                  </p:ext>
                </p:extLst>
              </p:nvPr>
            </p:nvGraphicFramePr>
            <p:xfrm>
              <a:off x="605024" y="719136"/>
              <a:ext cx="11007857" cy="28939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095"/>
                    <a:gridCol w="1223095"/>
                    <a:gridCol w="1223095"/>
                    <a:gridCol w="859394"/>
                    <a:gridCol w="914400"/>
                    <a:gridCol w="901337"/>
                    <a:gridCol w="849086"/>
                    <a:gridCol w="783771"/>
                    <a:gridCol w="862149"/>
                    <a:gridCol w="945340"/>
                    <a:gridCol w="1223095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xb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cb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X3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X5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99502" t="-5185" r="-995" b="-263704"/>
                          </a:stretch>
                        </a:blipFill>
                      </a:tcPr>
                    </a:tc>
                  </a:tr>
                  <a:tr h="504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60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9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50409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6" t="-481928" r="-200498" b="-1807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0706921" y="258138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921" y="2581389"/>
                <a:ext cx="36580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0706921" y="158473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921" y="1584734"/>
                <a:ext cx="36580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0706921" y="2138732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921" y="2138732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椭圆 17"/>
          <p:cNvSpPr/>
          <p:nvPr/>
        </p:nvSpPr>
        <p:spPr>
          <a:xfrm>
            <a:off x="4970071" y="2950721"/>
            <a:ext cx="1037431" cy="1012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00975" y="1992082"/>
            <a:ext cx="552617" cy="515982"/>
          </a:xfrm>
          <a:prstGeom prst="rect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 flipH="1">
            <a:off x="215536" y="1214846"/>
            <a:ext cx="411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次迭代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0" y="3941312"/>
            <a:ext cx="11634651" cy="2893912"/>
            <a:chOff x="0" y="3941312"/>
            <a:chExt cx="11634651" cy="289391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内容占位符 5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90487630"/>
                    </p:ext>
                  </p:extLst>
                </p:nvPr>
              </p:nvGraphicFramePr>
              <p:xfrm>
                <a:off x="626794" y="3941312"/>
                <a:ext cx="11007857" cy="2893912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1223095"/>
                      <a:gridCol w="1223095"/>
                      <a:gridCol w="1223095"/>
                      <a:gridCol w="876812"/>
                      <a:gridCol w="862149"/>
                      <a:gridCol w="809897"/>
                      <a:gridCol w="862149"/>
                      <a:gridCol w="809897"/>
                      <a:gridCol w="836023"/>
                      <a:gridCol w="1058550"/>
                      <a:gridCol w="1223095"/>
                    </a:tblGrid>
                    <a:tr h="50409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err="1" smtClean="0"/>
                              <a:t>xb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err="1" smtClean="0"/>
                              <a:t>cb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x1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X2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X3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X4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X5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a1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-1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a2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-1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oMath>
                              </m:oMathPara>
                            </a14:m>
                            <a:endParaRPr lang="zh-CN" altLang="en-US" sz="2400" dirty="0"/>
                          </a:p>
                        </a:txBody>
                        <a:tcPr/>
                      </a:tc>
                    </a:tr>
                    <a:tr h="50409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x4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/>
                          </a:p>
                        </a:txBody>
                        <a:tcPr/>
                      </a:tc>
                    </a:tr>
                    <a:tr h="25204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x2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3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1/3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1/3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  <a:tr h="605572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2/3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1/6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  <a:tr h="504090">
                      <a:tc gridSpan="3"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sz="24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endParaRPr lang="zh-CN" altLang="en-US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endParaRPr lang="zh-CN" alt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0" name="内容占位符 5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90487630"/>
                    </p:ext>
                  </p:extLst>
                </p:nvPr>
              </p:nvGraphicFramePr>
              <p:xfrm>
                <a:off x="626794" y="3941312"/>
                <a:ext cx="11007857" cy="2893912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1223095"/>
                      <a:gridCol w="1223095"/>
                      <a:gridCol w="1223095"/>
                      <a:gridCol w="876812"/>
                      <a:gridCol w="862149"/>
                      <a:gridCol w="809897"/>
                      <a:gridCol w="862149"/>
                      <a:gridCol w="809897"/>
                      <a:gridCol w="836023"/>
                      <a:gridCol w="1058550"/>
                      <a:gridCol w="1223095"/>
                    </a:tblGrid>
                    <a:tr h="8229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err="1" smtClean="0"/>
                              <a:t>xb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err="1" smtClean="0"/>
                              <a:t>cb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x1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X2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X3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X4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X5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a1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-1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a2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-1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 rotWithShape="0">
                            <a:blip r:embed="rId6"/>
                            <a:stretch>
                              <a:fillRect l="-799502" t="-5185" r="-995" b="-263704"/>
                            </a:stretch>
                          </a:blipFill>
                        </a:tcPr>
                      </a:tc>
                    </a:tr>
                    <a:tr h="50409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x4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/>
                          </a:p>
                        </a:txBody>
                        <a:tcPr/>
                      </a:tc>
                    </a:tr>
                    <a:tr h="4572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x2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3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1/3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1/3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  <a:tr h="605572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2/3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1/6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  <a:tr h="504090">
                      <a:tc gridSpan="3"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 rotWithShape="0">
                            <a:blip r:embed="rId6"/>
                            <a:stretch>
                              <a:fillRect l="-166" t="-481928" r="-200498" b="-18072"/>
                            </a:stretch>
                          </a:blipFill>
                        </a:tcPr>
                      </a:tc>
                      <a:tc hMerge="1">
                        <a:txBody>
                          <a:bodyPr/>
                          <a:lstStyle/>
                          <a:p>
                            <a:endParaRPr lang="zh-CN" altLang="en-US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endParaRPr lang="zh-CN" alt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6" name="文本框 25"/>
            <p:cNvSpPr txBox="1"/>
            <p:nvPr/>
          </p:nvSpPr>
          <p:spPr>
            <a:xfrm>
              <a:off x="0" y="4352363"/>
              <a:ext cx="457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次迭代</a:t>
              </a:r>
              <a:endParaRPr lang="zh-CN" altLang="en-US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6007502" y="3581437"/>
            <a:ext cx="348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非基变量为</a:t>
            </a:r>
            <a:r>
              <a:rPr lang="en-US" altLang="zh-CN" sz="2400" dirty="0" smtClean="0"/>
              <a:t>a1,a2</a:t>
            </a:r>
            <a:r>
              <a:rPr lang="zh-CN" altLang="en-US" sz="2400" dirty="0" smtClean="0"/>
              <a:t>，则为</a:t>
            </a:r>
            <a:r>
              <a:rPr lang="en-US" altLang="zh-CN" sz="2400" dirty="0" smtClean="0"/>
              <a:t>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802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7" grpId="0"/>
      <p:bldP spid="18" grpId="0" animBg="1"/>
      <p:bldP spid="19" grpId="0" animBg="1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67357919"/>
                  </p:ext>
                </p:extLst>
              </p:nvPr>
            </p:nvGraphicFramePr>
            <p:xfrm>
              <a:off x="1175433" y="1112366"/>
              <a:ext cx="9113284" cy="2728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095"/>
                    <a:gridCol w="1223095"/>
                    <a:gridCol w="1223095"/>
                    <a:gridCol w="876812"/>
                    <a:gridCol w="862149"/>
                    <a:gridCol w="809897"/>
                    <a:gridCol w="862149"/>
                    <a:gridCol w="809897"/>
                    <a:gridCol w="1223095"/>
                  </a:tblGrid>
                  <a:tr h="504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xb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cb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X3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X5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504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</a:tr>
                  <a:tr h="252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1/3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4310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2/3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378833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3/2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67357919"/>
                  </p:ext>
                </p:extLst>
              </p:nvPr>
            </p:nvGraphicFramePr>
            <p:xfrm>
              <a:off x="1175433" y="1112366"/>
              <a:ext cx="9113284" cy="2728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095"/>
                    <a:gridCol w="1223095"/>
                    <a:gridCol w="1223095"/>
                    <a:gridCol w="876812"/>
                    <a:gridCol w="862149"/>
                    <a:gridCol w="809897"/>
                    <a:gridCol w="862149"/>
                    <a:gridCol w="809897"/>
                    <a:gridCol w="1223095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xb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cb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X3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X5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4776" t="-5926" r="-995" b="-245185"/>
                          </a:stretch>
                        </a:blipFill>
                      </a:tcPr>
                    </a:tc>
                  </a:tr>
                  <a:tr h="504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1/3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2/3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1/2</a:t>
                          </a:r>
                          <a:endParaRPr lang="zh-CN" altLang="en-US" sz="2400" dirty="0"/>
                        </a:p>
                      </a:txBody>
                      <a:tcPr>
                        <a:solidFill>
                          <a:srgbClr val="FFFF00">
                            <a:alpha val="1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486664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6" t="-470000" r="-148837" b="-225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3/2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文本框 4"/>
          <p:cNvSpPr txBox="1"/>
          <p:nvPr/>
        </p:nvSpPr>
        <p:spPr>
          <a:xfrm>
            <a:off x="421276" y="613059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第二阶段：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140548" y="797725"/>
                <a:ext cx="2006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548" y="797725"/>
                <a:ext cx="200612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16" r="-243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6592824" y="3264226"/>
            <a:ext cx="752876" cy="690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426760" y="259057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760" y="2590570"/>
                <a:ext cx="36580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426760" y="306471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3/2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760" y="3064711"/>
                <a:ext cx="60785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714705" y="2873819"/>
            <a:ext cx="552617" cy="515982"/>
          </a:xfrm>
          <a:prstGeom prst="rect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323201" y="3233988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X3</a:t>
            </a:r>
            <a:r>
              <a:rPr lang="zh-CN" altLang="en-US" sz="2000" dirty="0" smtClean="0"/>
              <a:t>入基，</a:t>
            </a:r>
            <a:r>
              <a:rPr lang="en-US" altLang="zh-CN" sz="2000" dirty="0" smtClean="0"/>
              <a:t>x1</a:t>
            </a:r>
            <a:r>
              <a:rPr lang="zh-CN" altLang="en-US" sz="2000" dirty="0" smtClean="0"/>
              <a:t>出基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323201" y="4631845"/>
            <a:ext cx="2092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有唯一最有解，</a:t>
            </a:r>
            <a:endParaRPr lang="en-US" altLang="zh-CN" sz="2000" dirty="0" smtClean="0"/>
          </a:p>
          <a:p>
            <a:r>
              <a:rPr lang="en-US" altLang="zh-CN" sz="2000" dirty="0" smtClean="0"/>
              <a:t>X=(0,5/2,3/2,0,0)</a:t>
            </a:r>
            <a:r>
              <a:rPr lang="en-US" altLang="zh-CN" sz="2000" baseline="30000" dirty="0" smtClean="0"/>
              <a:t>T</a:t>
            </a:r>
            <a:endParaRPr lang="zh-CN" altLang="en-US" sz="2000" baseline="30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0323201" y="5339731"/>
            <a:ext cx="122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Zmax</a:t>
            </a:r>
            <a:r>
              <a:rPr lang="en-US" altLang="zh-CN" sz="2000" dirty="0" smtClean="0"/>
              <a:t>=3/2</a:t>
            </a:r>
            <a:endParaRPr lang="zh-CN" altLang="en-US" sz="2000" baseline="30000" dirty="0"/>
          </a:p>
        </p:txBody>
      </p:sp>
      <p:sp>
        <p:nvSpPr>
          <p:cNvPr id="15" name="文本框 14"/>
          <p:cNvSpPr txBox="1"/>
          <p:nvPr/>
        </p:nvSpPr>
        <p:spPr>
          <a:xfrm flipH="1">
            <a:off x="421276" y="1165268"/>
            <a:ext cx="411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次迭代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30724" y="3864217"/>
            <a:ext cx="9892477" cy="2745540"/>
            <a:chOff x="404947" y="4004360"/>
            <a:chExt cx="9892477" cy="27455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内容占位符 5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30186244"/>
                    </p:ext>
                  </p:extLst>
                </p:nvPr>
              </p:nvGraphicFramePr>
              <p:xfrm>
                <a:off x="1184140" y="4004360"/>
                <a:ext cx="9113284" cy="274554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1223095"/>
                      <a:gridCol w="1223095"/>
                      <a:gridCol w="1223095"/>
                      <a:gridCol w="876812"/>
                      <a:gridCol w="862149"/>
                      <a:gridCol w="809897"/>
                      <a:gridCol w="862149"/>
                      <a:gridCol w="809897"/>
                      <a:gridCol w="1223095"/>
                    </a:tblGrid>
                    <a:tr h="693334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err="1" smtClean="0"/>
                              <a:t>xb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err="1" smtClean="0"/>
                              <a:t>cb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x1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-3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X2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X3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X4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X5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oMath>
                              </m:oMathPara>
                            </a14:m>
                            <a:endParaRPr lang="zh-CN" altLang="en-US" sz="2400" dirty="0"/>
                          </a:p>
                        </a:txBody>
                        <a:tcPr/>
                      </a:tc>
                    </a:tr>
                    <a:tr h="50409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x4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/>
                          </a:p>
                        </a:txBody>
                        <a:tcPr/>
                      </a:tc>
                    </a:tr>
                    <a:tr h="25204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x2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5/2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-1/4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  <a:tr h="436436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x3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-3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3/2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3/2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3/4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  <a:tr h="504090">
                      <a:tc gridSpan="3"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sz="2400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endParaRPr lang="zh-CN" altLang="en-US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endParaRPr lang="zh-CN" alt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-9/2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-3/4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内容占位符 5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30186244"/>
                    </p:ext>
                  </p:extLst>
                </p:nvPr>
              </p:nvGraphicFramePr>
              <p:xfrm>
                <a:off x="1184140" y="4004360"/>
                <a:ext cx="9113284" cy="274554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1223095"/>
                      <a:gridCol w="1223095"/>
                      <a:gridCol w="1223095"/>
                      <a:gridCol w="876812"/>
                      <a:gridCol w="862149"/>
                      <a:gridCol w="809897"/>
                      <a:gridCol w="862149"/>
                      <a:gridCol w="809897"/>
                      <a:gridCol w="1223095"/>
                    </a:tblGrid>
                    <a:tr h="8229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err="1" smtClean="0"/>
                              <a:t>xb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err="1" smtClean="0"/>
                              <a:t>cb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b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x1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-3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X2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X3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X4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X5</a:t>
                            </a:r>
                          </a:p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 rotWithShape="0">
                            <a:blip r:embed="rId6"/>
                            <a:stretch>
                              <a:fillRect l="-644776" t="-5185" r="-995" b="-245926"/>
                            </a:stretch>
                          </a:blipFill>
                        </a:tcPr>
                      </a:tc>
                    </a:tr>
                    <a:tr h="50409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x4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/>
                          </a:p>
                        </a:txBody>
                        <a:tcPr/>
                      </a:tc>
                    </a:tr>
                    <a:tr h="4572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x2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5/2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-1/4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  <a:tr h="4572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x3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-3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3/2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3/2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1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3/4</a:t>
                            </a:r>
                            <a:endParaRPr lang="zh-CN" altLang="en-US" sz="2400" dirty="0"/>
                          </a:p>
                        </a:txBody>
                        <a:tcPr>
                          <a:solidFill>
                            <a:srgbClr val="FFFF00">
                              <a:alpha val="14000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  <a:tr h="504090">
                      <a:tc gridSpan="3"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 rotWithShape="0">
                            <a:blip r:embed="rId6"/>
                            <a:stretch>
                              <a:fillRect l="-166" t="-453012" r="-148837" b="-18072"/>
                            </a:stretch>
                          </a:blipFill>
                        </a:tcPr>
                      </a:tc>
                      <a:tc hMerge="1">
                        <a:txBody>
                          <a:bodyPr/>
                          <a:lstStyle/>
                          <a:p>
                            <a:endParaRPr lang="zh-CN" altLang="en-US" dirty="0"/>
                          </a:p>
                        </a:txBody>
                        <a:tcPr/>
                      </a:tc>
                      <a:tc hMerge="1">
                        <a:txBody>
                          <a:bodyPr/>
                          <a:lstStyle/>
                          <a:p>
                            <a:endParaRPr lang="zh-CN" alt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-9/2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0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2400" dirty="0" smtClean="0"/>
                              <a:t>-3/4</a:t>
                            </a:r>
                            <a:endParaRPr lang="zh-CN" altLang="en-US" sz="240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zh-CN" altLang="en-US" sz="240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6" name="文本框 15"/>
            <p:cNvSpPr txBox="1"/>
            <p:nvPr/>
          </p:nvSpPr>
          <p:spPr>
            <a:xfrm flipH="1">
              <a:off x="404947" y="4247124"/>
              <a:ext cx="41148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次迭代</a:t>
              </a:r>
              <a:endParaRPr lang="zh-CN" altLang="en-US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1014302" y="6126188"/>
            <a:ext cx="9291235" cy="496388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0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/>
      <p:bldP spid="13" grpId="0"/>
      <p:bldP spid="14" grpId="0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解的情况总结：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9538" y="1185552"/>
            <a:ext cx="94253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333333"/>
                </a:solidFill>
                <a:latin typeface="PingFang SC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）当所有非基变量的检验数都小于零，则原问题有</a:t>
            </a:r>
            <a:r>
              <a:rPr lang="zh-CN" altLang="en-US" sz="2400" b="1" dirty="0">
                <a:solidFill>
                  <a:srgbClr val="002060"/>
                </a:solidFill>
                <a:latin typeface="PingFang SC"/>
              </a:rPr>
              <a:t>唯一最优解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；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>
                <a:solidFill>
                  <a:srgbClr val="333333"/>
                </a:solidFill>
                <a:latin typeface="PingFang SC"/>
              </a:rPr>
              <a:t>2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）当所有非基变量的检验</a:t>
            </a:r>
            <a:r>
              <a:rPr lang="zh-CN" altLang="en-US" sz="2400" dirty="0" smtClean="0">
                <a:solidFill>
                  <a:srgbClr val="333333"/>
                </a:solidFill>
                <a:latin typeface="PingFang SC"/>
              </a:rPr>
              <a:t>数都小于等于零，注意</a:t>
            </a:r>
            <a:r>
              <a:rPr lang="zh-CN" altLang="en-US" sz="2400" b="1" dirty="0" smtClean="0">
                <a:solidFill>
                  <a:srgbClr val="002060"/>
                </a:solidFill>
                <a:latin typeface="PingFang SC"/>
              </a:rPr>
              <a:t>有</a:t>
            </a:r>
            <a:r>
              <a:rPr lang="zh-CN" altLang="en-US" sz="2400" b="1" dirty="0">
                <a:solidFill>
                  <a:srgbClr val="002060"/>
                </a:solidFill>
                <a:latin typeface="PingFang SC"/>
              </a:rPr>
              <a:t>等于零的检验数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，则有</a:t>
            </a:r>
            <a:r>
              <a:rPr lang="zh-CN" altLang="en-US" sz="2400" b="1" dirty="0">
                <a:solidFill>
                  <a:srgbClr val="002060"/>
                </a:solidFill>
                <a:latin typeface="PingFang SC"/>
              </a:rPr>
              <a:t>无穷多个</a:t>
            </a:r>
            <a:r>
              <a:rPr lang="zh-CN" altLang="en-US" sz="2400" b="1" dirty="0">
                <a:solidFill>
                  <a:srgbClr val="333333"/>
                </a:solidFill>
                <a:latin typeface="PingFang SC"/>
              </a:rPr>
              <a:t>最优解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；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>
                <a:solidFill>
                  <a:srgbClr val="333333"/>
                </a:solidFill>
                <a:latin typeface="PingFang SC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）当任意一个</a:t>
            </a:r>
            <a:r>
              <a:rPr lang="zh-CN" altLang="en-US" sz="2400" dirty="0">
                <a:solidFill>
                  <a:srgbClr val="002060"/>
                </a:solidFill>
                <a:latin typeface="PingFang SC"/>
              </a:rPr>
              <a:t>大于零的非基变量的检验数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，其对应的</a:t>
            </a:r>
            <a:r>
              <a:rPr lang="en-US" altLang="zh-CN" sz="2400" dirty="0" err="1">
                <a:solidFill>
                  <a:srgbClr val="333333"/>
                </a:solidFill>
                <a:latin typeface="PingFang SC"/>
              </a:rPr>
              <a:t>a</a:t>
            </a:r>
            <a:r>
              <a:rPr lang="en-US" altLang="zh-CN" sz="2400" baseline="-25000" dirty="0" err="1">
                <a:solidFill>
                  <a:srgbClr val="333333"/>
                </a:solidFill>
                <a:latin typeface="PingFang SC"/>
              </a:rPr>
              <a:t>jk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（求最小比值的</a:t>
            </a:r>
            <a:r>
              <a:rPr lang="zh-CN" altLang="en-US" sz="2400" dirty="0" smtClean="0">
                <a:solidFill>
                  <a:srgbClr val="333333"/>
                </a:solidFill>
                <a:latin typeface="PingFang SC"/>
              </a:rPr>
              <a:t>分母，即该检验数所对应的该列的数）</a:t>
            </a:r>
            <a:r>
              <a:rPr lang="zh-CN" altLang="en-US" sz="2400" b="1" dirty="0">
                <a:solidFill>
                  <a:srgbClr val="002060"/>
                </a:solidFill>
                <a:latin typeface="PingFang SC"/>
              </a:rPr>
              <a:t>都小于等于零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时，则原问题有</a:t>
            </a:r>
            <a:r>
              <a:rPr lang="zh-CN" altLang="en-US" sz="2400" b="1" dirty="0">
                <a:solidFill>
                  <a:srgbClr val="002060"/>
                </a:solidFill>
                <a:latin typeface="PingFang SC"/>
              </a:rPr>
              <a:t>无界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解；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>
                <a:solidFill>
                  <a:srgbClr val="333333"/>
                </a:solidFill>
                <a:latin typeface="PingFang SC"/>
              </a:rPr>
              <a:t>4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）添加人工变量</a:t>
            </a:r>
            <a:r>
              <a:rPr lang="zh-CN" altLang="en-US" sz="2400" dirty="0" smtClean="0">
                <a:solidFill>
                  <a:srgbClr val="333333"/>
                </a:solidFill>
                <a:latin typeface="PingFang SC"/>
              </a:rPr>
              <a:t>后，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当所有非基变量的检验数都小于等于零，而基变量中有人工变量时，则原问题</a:t>
            </a:r>
            <a:r>
              <a:rPr lang="zh-CN" altLang="en-US" sz="2400" b="1" dirty="0">
                <a:solidFill>
                  <a:srgbClr val="002060"/>
                </a:solidFill>
                <a:latin typeface="PingFang SC"/>
              </a:rPr>
              <a:t>无可行解</a:t>
            </a:r>
            <a:r>
              <a:rPr lang="zh-CN" altLang="en-US" sz="2400" dirty="0" smtClean="0">
                <a:solidFill>
                  <a:srgbClr val="333333"/>
                </a:solidFill>
                <a:latin typeface="PingFang SC"/>
              </a:rPr>
              <a:t>。另外，在两阶段法里，第一阶段中添加的人工变量不为</a:t>
            </a:r>
            <a:r>
              <a:rPr lang="en-US" altLang="zh-CN" sz="2400" dirty="0" smtClean="0">
                <a:solidFill>
                  <a:srgbClr val="333333"/>
                </a:solidFill>
                <a:latin typeface="PingFang SC"/>
              </a:rPr>
              <a:t>0</a:t>
            </a:r>
            <a:r>
              <a:rPr lang="zh-CN" altLang="en-US" sz="2400" dirty="0" smtClean="0">
                <a:solidFill>
                  <a:srgbClr val="333333"/>
                </a:solidFill>
                <a:latin typeface="PingFang SC"/>
              </a:rPr>
              <a:t>，则原问题也</a:t>
            </a:r>
            <a:r>
              <a:rPr lang="zh-CN" altLang="en-US" sz="2400" dirty="0" smtClean="0">
                <a:solidFill>
                  <a:srgbClr val="002060"/>
                </a:solidFill>
                <a:latin typeface="PingFang SC"/>
              </a:rPr>
              <a:t>无可行解</a:t>
            </a:r>
            <a:r>
              <a:rPr lang="zh-CN" altLang="en-US" sz="2400" dirty="0" smtClean="0">
                <a:solidFill>
                  <a:srgbClr val="333333"/>
                </a:solidFill>
                <a:latin typeface="PingFang SC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01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03182" y="636079"/>
            <a:ext cx="10515600" cy="5458506"/>
          </a:xfrm>
        </p:spPr>
        <p:txBody>
          <a:bodyPr/>
          <a:lstStyle/>
          <a:p>
            <a:r>
              <a:rPr lang="zh-CN" altLang="en-US" dirty="0" smtClean="0"/>
              <a:t>单纯形法解的几种特殊情况示例：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无可行解：</a:t>
            </a:r>
            <a:endParaRPr lang="en-US" altLang="zh-CN" dirty="0" smtClean="0"/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dirty="0" smtClean="0"/>
              <a:t>在大</a:t>
            </a:r>
            <a:r>
              <a:rPr lang="en-US" altLang="zh-CN" dirty="0" smtClean="0"/>
              <a:t>M</a:t>
            </a:r>
            <a:r>
              <a:rPr lang="zh-CN" altLang="en-US" dirty="0" smtClean="0"/>
              <a:t>法中，最优解里存在人工变量不为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的情况。</a:t>
            </a:r>
            <a:endParaRPr lang="en-US" altLang="zh-CN" dirty="0" smtClean="0"/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dirty="0" smtClean="0"/>
              <a:t>在两阶段法中，如果添加的人工变量不为</a:t>
            </a:r>
            <a:r>
              <a:rPr lang="en-US" altLang="zh-CN" dirty="0" smtClean="0"/>
              <a:t>0.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roup 6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1058014"/>
                  </p:ext>
                </p:extLst>
              </p:nvPr>
            </p:nvGraphicFramePr>
            <p:xfrm>
              <a:off x="1109114" y="2059781"/>
              <a:ext cx="9926595" cy="4034804"/>
            </p:xfrm>
            <a:graphic>
              <a:graphicData uri="http://schemas.openxmlformats.org/drawingml/2006/table">
                <a:tbl>
                  <a:tblPr/>
                  <a:tblGrid>
                    <a:gridCol w="359355"/>
                    <a:gridCol w="676801"/>
                    <a:gridCol w="593778"/>
                    <a:gridCol w="6085783"/>
                    <a:gridCol w="983616"/>
                    <a:gridCol w="1227262"/>
                  </a:tblGrid>
                  <a:tr h="277050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Xb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x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s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s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s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a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θ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30106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20             30               0                     0                     0                 -M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724376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-M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               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10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1                     0                     0                    0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1                0                0                     1                     0                    0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1                0                     0                     -1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150/10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40/1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6679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14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20+M        30+M         0                    0                   -M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79001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-M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3/10            1               1/10                0                      0                   0         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0                0                    1                      0                   0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7/10            0               -1/10               0                      -1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15/(3/10)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25/(7/10)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3072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1400" b="1" i="0" u="none" strike="noStrike" cap="none" normalizeH="0" baseline="-18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11+7/10M   0            -3-M/10            0                     -M                0    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79001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-M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1               1/10               -3/10                 0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1                 0                0                     1                     0                   0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 -1/10               -7/10                 -1                  1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12379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1400" b="1" i="0" u="none" strike="noStrike" cap="none" normalizeH="0" baseline="-18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-3-M/10       -11-7M/10           -M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roup 6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1058014"/>
                  </p:ext>
                </p:extLst>
              </p:nvPr>
            </p:nvGraphicFramePr>
            <p:xfrm>
              <a:off x="1109114" y="2059781"/>
              <a:ext cx="9926595" cy="4034804"/>
            </p:xfrm>
            <a:graphic>
              <a:graphicData uri="http://schemas.openxmlformats.org/drawingml/2006/table">
                <a:tbl>
                  <a:tblPr/>
                  <a:tblGrid>
                    <a:gridCol w="359355"/>
                    <a:gridCol w="676801"/>
                    <a:gridCol w="593778"/>
                    <a:gridCol w="6085783"/>
                    <a:gridCol w="983616"/>
                    <a:gridCol w="1227262"/>
                  </a:tblGrid>
                  <a:tr h="304800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Xb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x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s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s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s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a</a:t>
                          </a:r>
                          <a:r>
                            <a:rPr kumimoji="1" lang="en-US" altLang="zh-CN" sz="1400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θ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20             30               0                     0                     0                 -M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16864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-M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               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10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1                     0                     0                    0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1                0                0                     1                     0                    0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1                0                     0                     -1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150/10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40/1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194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9187" t="-445283" r="-654067" b="-72264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20+M        30+M         0                    0                   -M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816864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-M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3/10            1               1/10                0                      0                   0         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0                0                    1                      0                   0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7/10            0               -1/10               0                      -1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15/(3/10)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25/(7/10)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3072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9187" t="-785185" r="-654067" b="-3592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11+7/10M   0            -3-M/10            0                     -M                0    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816864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-M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1               1/10               -3/10                 0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1                 0                0                     1                     0                   0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 -1/10               -7/10                 -1                  1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194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9187" t="-1154717" r="-654067" b="-1320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-3-M/10       -11-7M/10           -M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8" name="组合 7"/>
          <p:cNvGrpSpPr/>
          <p:nvPr/>
        </p:nvGrpSpPr>
        <p:grpSpPr>
          <a:xfrm>
            <a:off x="2724911" y="1233377"/>
            <a:ext cx="8593871" cy="1952360"/>
            <a:chOff x="2724911" y="1233377"/>
            <a:chExt cx="8593871" cy="1952360"/>
          </a:xfrm>
        </p:grpSpPr>
        <p:sp>
          <p:nvSpPr>
            <p:cNvPr id="5" name="矩形 4"/>
            <p:cNvSpPr/>
            <p:nvPr/>
          </p:nvSpPr>
          <p:spPr>
            <a:xfrm>
              <a:off x="2724911" y="2987802"/>
              <a:ext cx="7065633" cy="197935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线形标注 1 6"/>
            <p:cNvSpPr/>
            <p:nvPr/>
          </p:nvSpPr>
          <p:spPr>
            <a:xfrm>
              <a:off x="9441712" y="1233377"/>
              <a:ext cx="1877070" cy="966679"/>
            </a:xfrm>
            <a:prstGeom prst="borderCallout1">
              <a:avLst>
                <a:gd name="adj1" fmla="val 18750"/>
                <a:gd name="adj2" fmla="val -8333"/>
                <a:gd name="adj3" fmla="val 197867"/>
                <a:gd name="adj4" fmla="val -648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求得的解</a:t>
              </a:r>
              <a:r>
                <a:rPr lang="zh-CN" altLang="en-US" dirty="0" smtClean="0"/>
                <a:t>，不</a:t>
              </a:r>
              <a:r>
                <a:rPr lang="zh-CN" altLang="en-US" dirty="0"/>
                <a:t>满足该约束条件</a:t>
              </a:r>
            </a:p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914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无界解：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任意一个</a:t>
            </a:r>
            <a:r>
              <a:rPr lang="zh-CN" altLang="en-US" sz="2400" dirty="0">
                <a:solidFill>
                  <a:srgbClr val="002060"/>
                </a:solidFill>
                <a:latin typeface="PingFang SC"/>
              </a:rPr>
              <a:t>大于零的非基变量的检验数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，其对应的</a:t>
            </a:r>
            <a:r>
              <a:rPr lang="en-US" altLang="zh-CN" sz="2400" dirty="0" err="1" smtClean="0">
                <a:solidFill>
                  <a:srgbClr val="333333"/>
                </a:solidFill>
                <a:latin typeface="PingFang SC"/>
              </a:rPr>
              <a:t>a</a:t>
            </a:r>
            <a:r>
              <a:rPr lang="en-US" altLang="zh-CN" sz="2400" baseline="-25000" dirty="0" err="1" smtClean="0">
                <a:solidFill>
                  <a:srgbClr val="333333"/>
                </a:solidFill>
                <a:latin typeface="PingFang SC"/>
              </a:rPr>
              <a:t>jk</a:t>
            </a:r>
            <a:r>
              <a:rPr lang="zh-CN" altLang="en-US" sz="2400" b="1" dirty="0" smtClean="0">
                <a:solidFill>
                  <a:srgbClr val="002060"/>
                </a:solidFill>
                <a:latin typeface="PingFang SC"/>
              </a:rPr>
              <a:t>都</a:t>
            </a:r>
            <a:r>
              <a:rPr lang="zh-CN" altLang="en-US" sz="2400" b="1" dirty="0">
                <a:solidFill>
                  <a:srgbClr val="002060"/>
                </a:solidFill>
                <a:latin typeface="PingFang SC"/>
              </a:rPr>
              <a:t>小于</a:t>
            </a:r>
            <a:r>
              <a:rPr lang="zh-CN" altLang="en-US" sz="2400" b="1" dirty="0" smtClean="0">
                <a:solidFill>
                  <a:srgbClr val="002060"/>
                </a:solidFill>
                <a:latin typeface="PingFang SC"/>
              </a:rPr>
              <a:t>等于零</a:t>
            </a:r>
            <a:r>
              <a:rPr lang="zh-CN" altLang="en-US" b="1" dirty="0" smtClean="0">
                <a:solidFill>
                  <a:srgbClr val="002060"/>
                </a:solidFill>
                <a:latin typeface="PingFang SC"/>
              </a:rPr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78" y="1149074"/>
            <a:ext cx="7463960" cy="50372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291" y="1398198"/>
            <a:ext cx="2648109" cy="3355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238" y="1827484"/>
            <a:ext cx="2857483" cy="123391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8399238" y="3063746"/>
            <a:ext cx="2705083" cy="1555434"/>
            <a:chOff x="8434017" y="3145971"/>
            <a:chExt cx="3276830" cy="212472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4017" y="3542911"/>
              <a:ext cx="3276830" cy="1727783"/>
            </a:xfrm>
            <a:prstGeom prst="rect">
              <a:avLst/>
            </a:prstGeom>
          </p:spPr>
        </p:pic>
        <p:sp>
          <p:nvSpPr>
            <p:cNvPr id="10" name="下箭头 9"/>
            <p:cNvSpPr/>
            <p:nvPr/>
          </p:nvSpPr>
          <p:spPr>
            <a:xfrm>
              <a:off x="10250321" y="3145971"/>
              <a:ext cx="124602" cy="3969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485044" y="4659407"/>
            <a:ext cx="2802162" cy="1477328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</a:t>
            </a:r>
            <a:r>
              <a:rPr lang="en-US" altLang="zh-CN" dirty="0" smtClean="0"/>
              <a:t>x2</a:t>
            </a:r>
            <a:r>
              <a:rPr lang="zh-CN" altLang="en-US" dirty="0" smtClean="0"/>
              <a:t>增加，</a:t>
            </a:r>
            <a:r>
              <a:rPr lang="en-US" altLang="zh-CN" dirty="0" smtClean="0"/>
              <a:t>x3,x4</a:t>
            </a:r>
            <a:r>
              <a:rPr lang="zh-CN" altLang="en-US" dirty="0" smtClean="0"/>
              <a:t>不变（非基变量为</a:t>
            </a:r>
            <a:r>
              <a:rPr lang="en-US" altLang="zh-CN" dirty="0"/>
              <a:t>0</a:t>
            </a:r>
            <a:r>
              <a:rPr lang="zh-CN" altLang="en-US" dirty="0" smtClean="0"/>
              <a:t>），则</a:t>
            </a:r>
            <a:r>
              <a:rPr lang="en-US" altLang="zh-CN" dirty="0" smtClean="0"/>
              <a:t>z</a:t>
            </a:r>
            <a:r>
              <a:rPr lang="zh-CN" altLang="en-US" dirty="0" smtClean="0"/>
              <a:t>增加，故存在无论</a:t>
            </a:r>
            <a:r>
              <a:rPr lang="en-US" altLang="zh-CN" dirty="0" smtClean="0"/>
              <a:t>x2</a:t>
            </a:r>
            <a:r>
              <a:rPr lang="zh-CN" altLang="en-US" dirty="0" smtClean="0"/>
              <a:t>增加多少，该约束条件仍成立，则该函数为无界解。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28998" y="4676425"/>
            <a:ext cx="638260" cy="144329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9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1209" y="718457"/>
            <a:ext cx="10515600" cy="5458506"/>
          </a:xfrm>
        </p:spPr>
        <p:txBody>
          <a:bodyPr/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48447" y="1750713"/>
                <a:ext cx="30635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447" y="1750713"/>
                <a:ext cx="3063596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78789" y="2541920"/>
                <a:ext cx="4168128" cy="1560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1+2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2≤8            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1≤16                       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2≤12                     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2≥0                    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89" y="2541920"/>
                <a:ext cx="4168128" cy="15608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4757605" y="2653618"/>
            <a:ext cx="6418784" cy="1337482"/>
            <a:chOff x="5565914" y="2519609"/>
            <a:chExt cx="7242700" cy="1337482"/>
          </a:xfrm>
        </p:grpSpPr>
        <p:sp>
          <p:nvSpPr>
            <p:cNvPr id="6" name="燕尾形箭头 5"/>
            <p:cNvSpPr/>
            <p:nvPr/>
          </p:nvSpPr>
          <p:spPr>
            <a:xfrm>
              <a:off x="5565914" y="3048000"/>
              <a:ext cx="703554" cy="503583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6269468" y="2519609"/>
                  <a:ext cx="6539146" cy="133748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1+2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                                        =8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                  +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4                      =16          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                          + 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5=12                        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5≥0                                              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468" y="2519609"/>
                  <a:ext cx="6539146" cy="133748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565913" y="1760067"/>
                <a:ext cx="59130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3" y="1760067"/>
                <a:ext cx="5913029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040836" y="4757812"/>
                <a:ext cx="5035994" cy="1248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/>
                  <a:t>约束矩阵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36" y="4757812"/>
                <a:ext cx="5035994" cy="1248803"/>
              </a:xfrm>
              <a:prstGeom prst="rect">
                <a:avLst/>
              </a:prstGeom>
              <a:blipFill rotWithShape="0">
                <a:blip r:embed="rId6"/>
                <a:stretch>
                  <a:fillRect l="-2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00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无穷多最优解：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当所有非基变量的检验数都小于等于零</a:t>
            </a:r>
            <a:r>
              <a:rPr lang="zh-CN" altLang="en-US" sz="2400" dirty="0" smtClean="0">
                <a:solidFill>
                  <a:srgbClr val="333333"/>
                </a:solidFill>
                <a:latin typeface="PingFang SC"/>
              </a:rPr>
              <a:t>，</a:t>
            </a:r>
            <a:r>
              <a:rPr lang="zh-CN" altLang="en-US" sz="2400" b="1" dirty="0" smtClean="0">
                <a:solidFill>
                  <a:srgbClr val="002060"/>
                </a:solidFill>
                <a:latin typeface="PingFang SC"/>
              </a:rPr>
              <a:t>有</a:t>
            </a:r>
            <a:r>
              <a:rPr lang="zh-CN" altLang="en-US" sz="2400" b="1" dirty="0">
                <a:solidFill>
                  <a:srgbClr val="002060"/>
                </a:solidFill>
                <a:latin typeface="PingFang SC"/>
              </a:rPr>
              <a:t>等于零的检验</a:t>
            </a:r>
            <a:r>
              <a:rPr lang="zh-CN" altLang="en-US" sz="2400" b="1" dirty="0" smtClean="0">
                <a:solidFill>
                  <a:srgbClr val="002060"/>
                </a:solidFill>
                <a:latin typeface="PingFang SC"/>
              </a:rPr>
              <a:t>数时。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Group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46891969"/>
                  </p:ext>
                </p:extLst>
              </p:nvPr>
            </p:nvGraphicFramePr>
            <p:xfrm>
              <a:off x="1801812" y="1567350"/>
              <a:ext cx="8713788" cy="4395788"/>
            </p:xfrm>
            <a:graphic>
              <a:graphicData uri="http://schemas.openxmlformats.org/drawingml/2006/table">
                <a:tbl>
                  <a:tblPr/>
                  <a:tblGrid>
                    <a:gridCol w="298450"/>
                    <a:gridCol w="595313"/>
                    <a:gridCol w="522287"/>
                    <a:gridCol w="5353050"/>
                    <a:gridCol w="865188"/>
                    <a:gridCol w="1079500"/>
                  </a:tblGrid>
                  <a:tr h="505121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Xb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θ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8778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50             50              0                   0                     0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31875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1                1               1                   0                     0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2                1               0                   1                     0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0                1               0                   0                     1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400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300/1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400/1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250/1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31306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14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50             50              0                   0                     0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957781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0               1                   0                    -1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 0               0                   1                    -1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0                1               0                   0                     1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150/2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56306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1400" b="1" i="0" u="none" strike="noStrike" cap="none" normalizeH="0" baseline="-18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50              0               0                   0                     0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30376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 0               1                  0                    -1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-2                  1                     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0                 1               0                  0                     1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250/1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0030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1400" b="1" i="0" u="none" strike="noStrike" cap="none" normalizeH="0" baseline="-18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-50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Group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46891969"/>
                  </p:ext>
                </p:extLst>
              </p:nvPr>
            </p:nvGraphicFramePr>
            <p:xfrm>
              <a:off x="1801812" y="1567350"/>
              <a:ext cx="8713788" cy="4395788"/>
            </p:xfrm>
            <a:graphic>
              <a:graphicData uri="http://schemas.openxmlformats.org/drawingml/2006/table">
                <a:tbl>
                  <a:tblPr/>
                  <a:tblGrid>
                    <a:gridCol w="298450"/>
                    <a:gridCol w="595313"/>
                    <a:gridCol w="522287"/>
                    <a:gridCol w="5353050"/>
                    <a:gridCol w="865188"/>
                    <a:gridCol w="1079500"/>
                  </a:tblGrid>
                  <a:tr h="505121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Xb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θ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50             50              0                   0                     0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31875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1                1               1                   0                     0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2                1               0                   1                     0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0                1               0                   0                     1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400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300/1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400/1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250/1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194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7869" t="-515094" r="-657377" b="-7660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50             50              0                   0                     0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957781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0               1                   0                    -1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 0               0                   1                    -1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0                1               0                   0                     1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150/2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194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7869" t="-911321" r="-657377" b="-3698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50              0               0                   0                     0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30376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 0               1                  0                    -1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-2                  1                     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0                 1               0                  0                     1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250/1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194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7869" t="-1267925" r="-657377" b="-1320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-50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椭圆 1"/>
          <p:cNvSpPr/>
          <p:nvPr/>
        </p:nvSpPr>
        <p:spPr>
          <a:xfrm>
            <a:off x="6698512" y="5612264"/>
            <a:ext cx="340242" cy="350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24738" y="6003573"/>
            <a:ext cx="77529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最优解为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=50,x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=250,s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=0,s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=50,s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=0,</a:t>
            </a:r>
            <a:r>
              <a:rPr lang="zh-CN" altLang="en-US" sz="2000" dirty="0"/>
              <a:t>此线性规划的最优值为</a:t>
            </a:r>
            <a:r>
              <a:rPr lang="en-US" altLang="zh-CN" sz="2000" dirty="0"/>
              <a:t>15000</a:t>
            </a:r>
            <a:endParaRPr lang="zh-CN" altLang="en-US" sz="2000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038754" y="1467293"/>
            <a:ext cx="0" cy="4784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15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roup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61602"/>
                  </p:ext>
                </p:extLst>
              </p:nvPr>
            </p:nvGraphicFramePr>
            <p:xfrm>
              <a:off x="1651775" y="1364318"/>
              <a:ext cx="8661806" cy="2523490"/>
            </p:xfrm>
            <a:graphic>
              <a:graphicData uri="http://schemas.openxmlformats.org/drawingml/2006/table">
                <a:tbl>
                  <a:tblPr/>
                  <a:tblGrid>
                    <a:gridCol w="751576"/>
                    <a:gridCol w="566795"/>
                    <a:gridCol w="564720"/>
                    <a:gridCol w="5798760"/>
                    <a:gridCol w="979955"/>
                  </a:tblGrid>
                  <a:tr h="379421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迭代次数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Xb</a:t>
                          </a:r>
                          <a:endParaRPr kumimoji="1" lang="zh-CN" altLang="en-US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x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s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s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s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50838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50             50              0                   0                     0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81063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0              -1                   1 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0              -2                   1                     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1               2                  -1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100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200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0325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0             -50 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roup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61602"/>
                  </p:ext>
                </p:extLst>
              </p:nvPr>
            </p:nvGraphicFramePr>
            <p:xfrm>
              <a:off x="1651775" y="1364318"/>
              <a:ext cx="8661806" cy="2523490"/>
            </p:xfrm>
            <a:graphic>
              <a:graphicData uri="http://schemas.openxmlformats.org/drawingml/2006/table">
                <a:tbl>
                  <a:tblPr/>
                  <a:tblGrid>
                    <a:gridCol w="751576"/>
                    <a:gridCol w="566795"/>
                    <a:gridCol w="564720"/>
                    <a:gridCol w="5798760"/>
                    <a:gridCol w="979955"/>
                  </a:tblGrid>
                  <a:tr h="396240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迭代次数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Xb</a:t>
                          </a:r>
                          <a:endParaRPr kumimoji="1" lang="zh-CN" altLang="en-US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x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s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s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s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962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50             50              0                   0                     0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1127760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20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0              -1                   1 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0              -2                   1                     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1               2                  -1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100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200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0325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71505" t="-324242" r="-601075" b="-50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0             -50                  0 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888718" y="4225630"/>
            <a:ext cx="84248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/>
              <a:t>从检验数可知此基本可行解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=100,x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=200,s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=0,s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=0,s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=50,</a:t>
            </a:r>
            <a:r>
              <a:rPr lang="zh-CN" altLang="en-US" sz="2400" dirty="0"/>
              <a:t>也是最优解</a:t>
            </a:r>
            <a:endParaRPr lang="zh-CN" altLang="el-GR" sz="2400" dirty="0"/>
          </a:p>
        </p:txBody>
      </p:sp>
    </p:spTree>
    <p:extLst>
      <p:ext uri="{BB962C8B-B14F-4D97-AF65-F5344CB8AC3E}">
        <p14:creationId xmlns:p14="http://schemas.microsoft.com/office/powerpoint/2010/main" val="84381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单纯形法的退化问题：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/>
              <a:t>在单纯形法计算过程中，确定出基变量时有时存在两个以上的相同的最小比值，这样在下一次迭代中就有了一个或几个基变量等于零，这称之为退化。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728174"/>
              </p:ext>
            </p:extLst>
          </p:nvPr>
        </p:nvGraphicFramePr>
        <p:xfrm>
          <a:off x="1752268" y="2636912"/>
          <a:ext cx="3181239" cy="228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3" imgW="1854000" imgH="1333440" progId="Equation.DSMT4">
                  <p:embed/>
                </p:oleObj>
              </mc:Choice>
              <mc:Fallback>
                <p:oleObj name="Equation" r:id="rId3" imgW="1854000" imgH="13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268" y="2636912"/>
                        <a:ext cx="3181239" cy="2288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2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roup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39537735"/>
                  </p:ext>
                </p:extLst>
              </p:nvPr>
            </p:nvGraphicFramePr>
            <p:xfrm>
              <a:off x="1598021" y="877945"/>
              <a:ext cx="8713788" cy="4703107"/>
            </p:xfrm>
            <a:graphic>
              <a:graphicData uri="http://schemas.openxmlformats.org/drawingml/2006/table">
                <a:tbl>
                  <a:tblPr/>
                  <a:tblGrid>
                    <a:gridCol w="298450"/>
                    <a:gridCol w="595313"/>
                    <a:gridCol w="522287"/>
                    <a:gridCol w="5353050"/>
                    <a:gridCol w="865188"/>
                    <a:gridCol w="1079500"/>
                  </a:tblGrid>
                  <a:tr h="534988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Vb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θ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017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0               3/2                    0                     0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81063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-1               0                     1                     0                    0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2                0               1                     0                     1                    0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1                1               1                     0                     0                    1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4/2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3/1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41681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14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 0               3/2                  0                     0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1014413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-1               0                     1                     0                    0         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1                   -2                     1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2                1                   -1                     0 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0/2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1/2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146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1400" b="1" i="0" u="none" strike="noStrike" cap="none" normalizeH="0" baseline="-18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2               3/2                  -2                     0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79475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 0               1/2                 0                     1/2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0                 1               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1/2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- 1                    1/2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 0                     1                     -1                   1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2/(1/2)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0/(1/2)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09368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1400" b="1" i="0" u="none" strike="noStrike" cap="none" normalizeH="0" baseline="-18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1/2                   0                    -1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roup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39537735"/>
                  </p:ext>
                </p:extLst>
              </p:nvPr>
            </p:nvGraphicFramePr>
            <p:xfrm>
              <a:off x="1598021" y="877945"/>
              <a:ext cx="8713788" cy="4703107"/>
            </p:xfrm>
            <a:graphic>
              <a:graphicData uri="http://schemas.openxmlformats.org/drawingml/2006/table">
                <a:tbl>
                  <a:tblPr/>
                  <a:tblGrid>
                    <a:gridCol w="298450"/>
                    <a:gridCol w="595313"/>
                    <a:gridCol w="522287"/>
                    <a:gridCol w="5353050"/>
                    <a:gridCol w="865188"/>
                    <a:gridCol w="1079500"/>
                  </a:tblGrid>
                  <a:tr h="534988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Vb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θ</a:t>
                          </a: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017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0               3/2                    0                     0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81063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-1               0                     1                     0                    0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2                0               1                     0                     1                    0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1                1               1                     0                     0                    1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4/2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3/1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41681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8415" t="-514286" r="-657377" b="-77857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 0               3/2                  0                     0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1014413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-1               0                     1                     0                    0         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1                   -2                     1  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2                1                   -1                     0             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0/2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1/2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194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8415" t="-982692" r="-657377" b="-41730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2               3/2                  -2                     0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79475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4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 0               1/2                 0                     1/2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0                 1               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1/2</a:t>
                          </a: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- 1                    1/2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 0                     1                     -1                   1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2/(1/2)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0/(1/2)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09368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8415" t="-1056716" r="-657377" b="-74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1/2                   0                    -1  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" name="组合 6"/>
          <p:cNvGrpSpPr/>
          <p:nvPr/>
        </p:nvGrpSpPr>
        <p:grpSpPr>
          <a:xfrm>
            <a:off x="9260959" y="1201479"/>
            <a:ext cx="2296632" cy="1052623"/>
            <a:chOff x="9260959" y="1052623"/>
            <a:chExt cx="2296632" cy="1052623"/>
          </a:xfrm>
        </p:grpSpPr>
        <p:sp>
          <p:nvSpPr>
            <p:cNvPr id="5" name="矩形 4"/>
            <p:cNvSpPr/>
            <p:nvPr/>
          </p:nvSpPr>
          <p:spPr>
            <a:xfrm>
              <a:off x="9260959" y="1584251"/>
              <a:ext cx="372140" cy="520995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形标注 5"/>
            <p:cNvSpPr/>
            <p:nvPr/>
          </p:nvSpPr>
          <p:spPr>
            <a:xfrm>
              <a:off x="10515600" y="1052623"/>
              <a:ext cx="1041991" cy="701749"/>
            </a:xfrm>
            <a:prstGeom prst="wedgeEllipseCallout">
              <a:avLst>
                <a:gd name="adj1" fmla="val -132799"/>
                <a:gd name="adj2" fmla="val 605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相同</a:t>
              </a:r>
              <a:endParaRPr lang="zh-CN" altLang="en-US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749809" y="5657671"/>
            <a:ext cx="11064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0</a:t>
            </a:r>
            <a:r>
              <a:rPr lang="zh-CN" altLang="en-US" dirty="0"/>
              <a:t>次迭代中，由于比值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/a</a:t>
            </a:r>
            <a:r>
              <a:rPr lang="en-US" altLang="zh-CN" baseline="-25000" dirty="0"/>
              <a:t>11</a:t>
            </a:r>
            <a:r>
              <a:rPr lang="en-US" altLang="zh-CN" dirty="0"/>
              <a:t>=b</a:t>
            </a:r>
            <a:r>
              <a:rPr lang="en-US" altLang="zh-CN" baseline="-25000" dirty="0"/>
              <a:t>2</a:t>
            </a:r>
            <a:r>
              <a:rPr lang="en-US" altLang="zh-CN" dirty="0"/>
              <a:t>/a</a:t>
            </a:r>
            <a:r>
              <a:rPr lang="en-US" altLang="zh-CN" baseline="-25000" dirty="0"/>
              <a:t>21</a:t>
            </a:r>
            <a:r>
              <a:rPr lang="en-US" altLang="zh-CN" dirty="0"/>
              <a:t>=2</a:t>
            </a:r>
            <a:r>
              <a:rPr lang="zh-CN" altLang="en-US" dirty="0"/>
              <a:t>为最小比值，导致在第</a:t>
            </a:r>
            <a:r>
              <a:rPr lang="en-US" altLang="zh-CN" dirty="0"/>
              <a:t>1</a:t>
            </a:r>
            <a:r>
              <a:rPr lang="zh-CN" altLang="en-US" dirty="0"/>
              <a:t>次迭代中出现了退化</a:t>
            </a:r>
            <a:r>
              <a:rPr lang="zh-CN" altLang="en-US" dirty="0" smtClean="0"/>
              <a:t>，从而导致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次迭代所取得的目标函数值并没有得到改善，仍然与第</a:t>
            </a:r>
            <a:r>
              <a:rPr lang="en-US" altLang="zh-CN" dirty="0"/>
              <a:t>1</a:t>
            </a:r>
            <a:r>
              <a:rPr lang="zh-CN" altLang="en-US" dirty="0"/>
              <a:t>次迭代的一样都等于</a:t>
            </a:r>
            <a:r>
              <a:rPr lang="en-US" altLang="zh-CN" dirty="0"/>
              <a:t>4</a:t>
            </a:r>
            <a:r>
              <a:rPr lang="zh-CN" altLang="en-US" dirty="0"/>
              <a:t>。像这样继续迭代而得不到目标函数的改善</a:t>
            </a:r>
            <a:r>
              <a:rPr lang="zh-CN" altLang="en-US" dirty="0" smtClean="0"/>
              <a:t>，减低</a:t>
            </a:r>
            <a:r>
              <a:rPr lang="zh-CN" altLang="en-US" dirty="0"/>
              <a:t>了单纯形算法的效率，但一般来说还是可以得到最优解的。</a:t>
            </a:r>
          </a:p>
        </p:txBody>
      </p:sp>
    </p:spTree>
    <p:extLst>
      <p:ext uri="{BB962C8B-B14F-4D97-AF65-F5344CB8AC3E}">
        <p14:creationId xmlns:p14="http://schemas.microsoft.com/office/powerpoint/2010/main" val="95015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roup 4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5930897"/>
                  </p:ext>
                </p:extLst>
              </p:nvPr>
            </p:nvGraphicFramePr>
            <p:xfrm>
              <a:off x="1207755" y="916874"/>
              <a:ext cx="9755900" cy="3826674"/>
            </p:xfrm>
            <a:graphic>
              <a:graphicData uri="http://schemas.openxmlformats.org/drawingml/2006/table">
                <a:tbl>
                  <a:tblPr/>
                  <a:tblGrid>
                    <a:gridCol w="334142"/>
                    <a:gridCol w="666508"/>
                    <a:gridCol w="584749"/>
                    <a:gridCol w="5993241"/>
                    <a:gridCol w="968659"/>
                    <a:gridCol w="1208601"/>
                  </a:tblGrid>
                  <a:tr h="500328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迭代次数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Xb</a:t>
                          </a:r>
                          <a:endParaRPr kumimoji="1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 s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s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s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θ</a:t>
                          </a:r>
                          <a:endParaRPr kumimoji="1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49999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  0               3/2                    0                     0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20064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3/2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-1               0                       1                     0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2               1                     - 2                     1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0                 0               0                       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 -1                 1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1/1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0930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1600" b="1" i="0" u="none" strike="noStrike" cap="none" normalizeH="0" baseline="-18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-1               0                       1                  -3/2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820064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3/2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-1               0                      0                      1                 -1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2               1                      0                     -1                  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 0                      1                     -1                  1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6398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1600" b="1" i="0" u="none" strike="noStrike" cap="none" normalizeH="0" baseline="-18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-1               0                      0                   -1/2                -1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roup 4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5930897"/>
                  </p:ext>
                </p:extLst>
              </p:nvPr>
            </p:nvGraphicFramePr>
            <p:xfrm>
              <a:off x="1207755" y="916874"/>
              <a:ext cx="9755900" cy="3826674"/>
            </p:xfrm>
            <a:graphic>
              <a:graphicData uri="http://schemas.openxmlformats.org/drawingml/2006/table">
                <a:tbl>
                  <a:tblPr/>
                  <a:tblGrid>
                    <a:gridCol w="334142"/>
                    <a:gridCol w="666508"/>
                    <a:gridCol w="584749"/>
                    <a:gridCol w="5993241"/>
                    <a:gridCol w="968659"/>
                    <a:gridCol w="1208601"/>
                  </a:tblGrid>
                  <a:tr h="500328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迭代次数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Xb</a:t>
                          </a:r>
                          <a:endParaRPr kumimoji="1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 s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s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s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θ</a:t>
                          </a:r>
                          <a:endParaRPr kumimoji="1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6647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                0               3/2                    0                     0 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920496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3/2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-1               0                       1                     0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2               1                     - 2                     1                  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0                 0               0                       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33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                    -1                 1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2/1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—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1/1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5490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9268" t="-568966" r="-656585" b="-4275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-1               0                       1                  -3/2          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920496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  <a:r>
                            <a:rPr kumimoji="1" lang="en-US" altLang="zh-CN" sz="1600" b="1" i="0" u="none" strike="noStrike" cap="none" normalizeH="0" baseline="-18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3/2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        -1               0                      0                      1                 -1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2               1                      0                     -1                  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 0               0                      1                     -1                  1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6398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9268" t="-579570" r="-656585" b="-430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        -1               0                      0                   -1/2                -1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矩形 4"/>
          <p:cNvSpPr/>
          <p:nvPr/>
        </p:nvSpPr>
        <p:spPr>
          <a:xfrm>
            <a:off x="2858455" y="5090923"/>
            <a:ext cx="2983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</a:rPr>
              <a:t>当</a:t>
            </a:r>
            <a:r>
              <a:rPr lang="en-US" altLang="zh-CN" b="1" smtClean="0">
                <a:latin typeface="宋体" panose="02010600030101010101" pitchFamily="2" charset="-122"/>
              </a:rPr>
              <a:t>x</a:t>
            </a:r>
            <a:r>
              <a:rPr lang="en-US" altLang="zh-CN" b="1" smtClean="0">
                <a:latin typeface="宋体" panose="02010600030101010101" pitchFamily="2" charset="-122"/>
              </a:rPr>
              <a:t>=(2,0,2)</a:t>
            </a:r>
            <a:r>
              <a:rPr lang="en-US" altLang="zh-CN" b="1" baseline="30000" smtClean="0">
                <a:latin typeface="宋体" panose="02010600030101010101" pitchFamily="2" charset="-122"/>
              </a:rPr>
              <a:t>T</a:t>
            </a:r>
            <a:r>
              <a:rPr lang="en-US" altLang="zh-CN" b="1" dirty="0" smtClean="0">
                <a:latin typeface="宋体" panose="02010600030101010101" pitchFamily="2" charset="-122"/>
              </a:rPr>
              <a:t>,</a:t>
            </a:r>
            <a:r>
              <a:rPr lang="zh-CN" altLang="en-US" b="1" dirty="0" smtClean="0">
                <a:latin typeface="宋体" panose="02010600030101010101" pitchFamily="2" charset="-122"/>
              </a:rPr>
              <a:t>其</a:t>
            </a:r>
            <a:r>
              <a:rPr lang="zh-CN" altLang="en-US" b="1" dirty="0">
                <a:latin typeface="宋体" panose="02010600030101010101" pitchFamily="2" charset="-122"/>
              </a:rPr>
              <a:t>最优值为</a:t>
            </a:r>
            <a:r>
              <a:rPr lang="en-US" altLang="zh-CN" b="1" dirty="0">
                <a:latin typeface="宋体" panose="02010600030101010101" pitchFamily="2" charset="-122"/>
              </a:rPr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1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为了避免退化问题造成的反复循环，在选出基和入基变量时，一般遵循以下两个规则：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4119" y="2458140"/>
            <a:ext cx="88392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）在所有检验</a:t>
            </a:r>
            <a:r>
              <a:rPr lang="zh-CN" altLang="en-US" sz="2400" dirty="0" smtClean="0">
                <a:latin typeface="宋体" panose="02010600030101010101" pitchFamily="2" charset="-122"/>
              </a:rPr>
              <a:t>数大于零且相同的</a:t>
            </a:r>
            <a:r>
              <a:rPr lang="zh-CN" altLang="en-US" sz="2400" dirty="0">
                <a:latin typeface="宋体" panose="02010600030101010101" pitchFamily="2" charset="-122"/>
              </a:rPr>
              <a:t>非基变量中，选一个下标最小的作为入基变量。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）在存在两个和两个以</a:t>
            </a:r>
            <a:r>
              <a:rPr lang="zh-CN" altLang="en-US" sz="2400" dirty="0" smtClean="0">
                <a:latin typeface="宋体" panose="02010600030101010101" pitchFamily="2" charset="-122"/>
              </a:rPr>
              <a:t>上相同的最小</a:t>
            </a:r>
            <a:r>
              <a:rPr lang="zh-CN" altLang="en-US" sz="2400" dirty="0">
                <a:latin typeface="宋体" panose="02010600030101010101" pitchFamily="2" charset="-122"/>
              </a:rPr>
              <a:t>比值时，选一个下标最小的基变量为出基变量。</a:t>
            </a:r>
          </a:p>
        </p:txBody>
      </p:sp>
    </p:spTree>
    <p:extLst>
      <p:ext uri="{BB962C8B-B14F-4D97-AF65-F5344CB8AC3E}">
        <p14:creationId xmlns:p14="http://schemas.microsoft.com/office/powerpoint/2010/main" val="375290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本章内容小结：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线性规划问题数学模型的标准形式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线性规划问题解决方法及最优解的判定：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/>
              <a:t>单纯形表法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大</a:t>
            </a:r>
            <a:r>
              <a:rPr lang="en-US" altLang="zh-CN" dirty="0"/>
              <a:t>M</a:t>
            </a:r>
            <a:r>
              <a:rPr lang="zh-CN" altLang="en-US" dirty="0"/>
              <a:t>法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两阶段法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解的判定：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无最优解：无基本可行解；无界解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有最优解：唯一最优解；无穷最优解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600404" y="3841496"/>
            <a:ext cx="3314792" cy="590309"/>
            <a:chOff x="3391382" y="3447710"/>
            <a:chExt cx="3314792" cy="590309"/>
          </a:xfrm>
        </p:grpSpPr>
        <p:sp>
          <p:nvSpPr>
            <p:cNvPr id="4" name="右大括号 3"/>
            <p:cNvSpPr/>
            <p:nvPr/>
          </p:nvSpPr>
          <p:spPr>
            <a:xfrm>
              <a:off x="3391382" y="3447710"/>
              <a:ext cx="636608" cy="59030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13184" y="3558198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系数矩阵中无单位矩阵</a:t>
              </a:r>
              <a:endParaRPr lang="zh-CN" altLang="en-US" dirty="0"/>
            </a:p>
          </p:txBody>
        </p:sp>
      </p:grpSp>
      <p:graphicFrame>
        <p:nvGraphicFramePr>
          <p:cNvPr id="7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486452"/>
              </p:ext>
            </p:extLst>
          </p:nvPr>
        </p:nvGraphicFramePr>
        <p:xfrm>
          <a:off x="7108825" y="1087438"/>
          <a:ext cx="4241800" cy="290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公式" r:id="rId3" imgW="1523880" imgH="1104840" progId="Equation.3">
                  <p:embed/>
                </p:oleObj>
              </mc:Choice>
              <mc:Fallback>
                <p:oleObj name="公式" r:id="rId3" imgW="152388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825" y="1087438"/>
                        <a:ext cx="4241800" cy="29003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410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课后作业：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ru-RU" dirty="0" smtClean="0"/>
              <a:t>用</a:t>
            </a:r>
            <a:r>
              <a:rPr lang="zh-CN" altLang="ru-RU" dirty="0"/>
              <a:t>单纯形法</a:t>
            </a:r>
            <a:r>
              <a:rPr lang="zh-CN" altLang="ru-RU" dirty="0" smtClean="0"/>
              <a:t>求解</a:t>
            </a:r>
            <a:r>
              <a:rPr lang="zh-CN" altLang="en-US" dirty="0" smtClean="0"/>
              <a:t>下面线性规划问题（具体解决方法自选）</a:t>
            </a:r>
            <a:endParaRPr lang="zh-CN" altLang="ru-RU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Rectangle 285"/>
          <p:cNvSpPr txBox="1">
            <a:spLocks noChangeArrowheads="1"/>
          </p:cNvSpPr>
          <p:nvPr/>
        </p:nvSpPr>
        <p:spPr>
          <a:xfrm>
            <a:off x="935831" y="1123951"/>
            <a:ext cx="8135938" cy="503237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ru-RU" dirty="0"/>
          </a:p>
        </p:txBody>
      </p:sp>
      <p:graphicFrame>
        <p:nvGraphicFramePr>
          <p:cNvPr id="7" name="Object 2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352545"/>
              </p:ext>
            </p:extLst>
          </p:nvPr>
        </p:nvGraphicFramePr>
        <p:xfrm>
          <a:off x="2936875" y="1976438"/>
          <a:ext cx="3386138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公式" r:id="rId3" imgW="1523880" imgH="927000" progId="Equation.3">
                  <p:embed/>
                </p:oleObj>
              </mc:Choice>
              <mc:Fallback>
                <p:oleObj name="公式" r:id="rId3" imgW="15238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1976438"/>
                        <a:ext cx="3386138" cy="205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51021"/>
              </p:ext>
            </p:extLst>
          </p:nvPr>
        </p:nvGraphicFramePr>
        <p:xfrm>
          <a:off x="3063875" y="4224338"/>
          <a:ext cx="3132138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公式" r:id="rId5" imgW="1409400" imgH="825480" progId="Equation.3">
                  <p:embed/>
                </p:oleObj>
              </mc:Choice>
              <mc:Fallback>
                <p:oleObj name="公式" r:id="rId5" imgW="14094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4224338"/>
                        <a:ext cx="3132138" cy="183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935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单纯形法的迭代原理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66850" y="1294682"/>
            <a:ext cx="92583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、选择初始基，确定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初始基本可行解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观察法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——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观察系数矩阵中是否含有现成的单位阵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？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75805" y="2580170"/>
            <a:ext cx="7893626" cy="1889493"/>
            <a:chOff x="1570701" y="3284363"/>
            <a:chExt cx="7893626" cy="1889493"/>
          </a:xfrm>
        </p:grpSpPr>
        <p:sp>
          <p:nvSpPr>
            <p:cNvPr id="5" name="矩形 4"/>
            <p:cNvSpPr/>
            <p:nvPr/>
          </p:nvSpPr>
          <p:spPr>
            <a:xfrm>
              <a:off x="1570701" y="4047394"/>
              <a:ext cx="7893626" cy="1126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将新增的松弛变量作为初始基变量，对应的系数列向量构成单位阵；</a:t>
              </a:r>
            </a:p>
          </p:txBody>
        </p:sp>
        <p:sp>
          <p:nvSpPr>
            <p:cNvPr id="6" name="下箭头 5"/>
            <p:cNvSpPr/>
            <p:nvPr/>
          </p:nvSpPr>
          <p:spPr>
            <a:xfrm>
              <a:off x="4355224" y="3284363"/>
              <a:ext cx="509155" cy="6754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675805" y="4664470"/>
                <a:ext cx="205024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805" y="4664470"/>
                <a:ext cx="2050241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049829" y="4664470"/>
                <a:ext cx="1354538" cy="976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29" y="4664470"/>
                <a:ext cx="1354538" cy="9766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869826" y="4772790"/>
                <a:ext cx="4383251" cy="662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/>
                  <a:t>初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始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基本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可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行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解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baseline="-2500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826" y="4772790"/>
                <a:ext cx="4383251" cy="662297"/>
              </a:xfrm>
              <a:prstGeom prst="rect">
                <a:avLst/>
              </a:prstGeom>
              <a:blipFill rotWithShape="0">
                <a:blip r:embed="rId4"/>
                <a:stretch>
                  <a:fillRect l="-4312" b="-1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466850" y="5697554"/>
            <a:ext cx="9463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初始基本可行解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0,0,8,16,12)</a:t>
            </a:r>
            <a:r>
              <a:rPr kumimoji="1" lang="en-US" altLang="zh-CN" sz="28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相应的目标函数值为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max z=0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080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判断当前解是否是最优解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466850" y="1294682"/>
            <a:ext cx="9258300" cy="2056644"/>
            <a:chOff x="1466850" y="1294682"/>
            <a:chExt cx="9258300" cy="2056644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1466850" y="1294682"/>
              <a:ext cx="92583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 </a:t>
              </a:r>
              <a:r>
                <a:rPr kumimoji="1"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将基变量用非基变量表示：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360167" y="2013844"/>
                  <a:ext cx="5795265" cy="133748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3=8−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1−2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4=16−4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1        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5=12−4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/>
                                </m:mr>
                              </m: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167" y="2013844"/>
                  <a:ext cx="5795265" cy="133748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/>
          <p:cNvGrpSpPr/>
          <p:nvPr/>
        </p:nvGrpSpPr>
        <p:grpSpPr>
          <a:xfrm>
            <a:off x="1356490" y="3200427"/>
            <a:ext cx="9258300" cy="1002522"/>
            <a:chOff x="1356491" y="3547268"/>
            <a:chExt cx="9258300" cy="1002522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356491" y="3547268"/>
              <a:ext cx="92583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 </a:t>
              </a:r>
              <a:r>
                <a:rPr kumimoji="1"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将非基变量表示目标函数</a:t>
              </a:r>
              <a:r>
                <a:rPr kumimoji="1"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kumimoji="1"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：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83573" y="4088125"/>
                  <a:ext cx="240206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573" y="4088125"/>
                  <a:ext cx="2402068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187669" y="4381254"/>
            <a:ext cx="1002321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从数学角度看，目标函数中非基变量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x1,x2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的系数为正数，若让其中一个非基变量取值从零增加，相应目标函数值也将增加。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187669" y="5309080"/>
            <a:ext cx="100232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因此，当前基本可行解不是最优解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83706" y="1935240"/>
            <a:ext cx="4049374" cy="2246769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当目标函数中所有非基变量系数小于等于</a:t>
            </a:r>
            <a:r>
              <a:rPr lang="en-US" altLang="zh-CN" sz="2800" dirty="0"/>
              <a:t>0</a:t>
            </a:r>
            <a:r>
              <a:rPr lang="zh-CN" altLang="en-US" sz="2800" dirty="0"/>
              <a:t>时，</a:t>
            </a:r>
            <a:r>
              <a:rPr lang="zh-CN" altLang="en-US" sz="2800" dirty="0" smtClean="0"/>
              <a:t>才是最优解。</a:t>
            </a:r>
            <a:endParaRPr lang="en-US" altLang="zh-CN" sz="2800" dirty="0" smtClean="0"/>
          </a:p>
          <a:p>
            <a:r>
              <a:rPr lang="zh-CN" altLang="en-US" sz="2800" dirty="0" smtClean="0"/>
              <a:t>若某一非基变量系数等于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，有无穷多个最优解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2228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解的改进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30094" y="1418127"/>
                <a:ext cx="24581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094" y="1418127"/>
                <a:ext cx="2458173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线形标注 1 4"/>
          <p:cNvSpPr/>
          <p:nvPr/>
        </p:nvSpPr>
        <p:spPr>
          <a:xfrm>
            <a:off x="4774234" y="924141"/>
            <a:ext cx="1555531" cy="493986"/>
          </a:xfrm>
          <a:prstGeom prst="borderCallout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X2</a:t>
            </a:r>
            <a:r>
              <a:rPr lang="zh-CN" altLang="en-US" dirty="0" smtClean="0">
                <a:solidFill>
                  <a:schemeClr val="tx1"/>
                </a:solidFill>
              </a:rPr>
              <a:t>的贡献大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8386" y="1978603"/>
            <a:ext cx="9842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让</a:t>
            </a:r>
            <a:r>
              <a:rPr lang="en-US" altLang="zh-CN" sz="2400" dirty="0" smtClean="0"/>
              <a:t>x2</a:t>
            </a:r>
            <a:r>
              <a:rPr lang="zh-CN" altLang="en-US" sz="2400" dirty="0" smtClean="0"/>
              <a:t>的取值从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变成正值，故</a:t>
            </a:r>
            <a:r>
              <a:rPr lang="en-US" altLang="zh-CN" sz="2400" dirty="0" smtClean="0"/>
              <a:t>x2</a:t>
            </a:r>
            <a:r>
              <a:rPr lang="zh-CN" altLang="en-US" sz="2400" dirty="0" smtClean="0"/>
              <a:t>从非基变量转为基变量，称为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进基变量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408386" y="2724439"/>
            <a:ext cx="9701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在本例中，任一个基本可行解中只能有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个基变量，因此原来三个基变量中选一个离开基变量，称为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离基变量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8" name="云形标注 7"/>
          <p:cNvSpPr/>
          <p:nvPr/>
        </p:nvSpPr>
        <p:spPr>
          <a:xfrm>
            <a:off x="3753908" y="4029673"/>
            <a:ext cx="4475691" cy="1178089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002060"/>
                </a:solidFill>
              </a:rPr>
              <a:t>谁离开？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0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7" grpId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600"/>
              </a:lnSpc>
            </a:pPr>
            <a:r>
              <a:rPr lang="zh-CN" altLang="en-US" b="1" dirty="0" smtClean="0"/>
              <a:t>解的改进面对三个问题：</a:t>
            </a:r>
            <a:endParaRPr lang="en-US" altLang="zh-CN" b="1" dirty="0" smtClean="0"/>
          </a:p>
          <a:p>
            <a:pPr lvl="1">
              <a:lnSpc>
                <a:spcPts val="4600"/>
              </a:lnSpc>
            </a:pPr>
            <a:r>
              <a:rPr lang="zh-CN" altLang="en-US" sz="2800" dirty="0" smtClean="0"/>
              <a:t>进基变量的选择</a:t>
            </a:r>
            <a:endParaRPr lang="en-US" altLang="zh-CN" sz="2800" dirty="0" smtClean="0"/>
          </a:p>
          <a:p>
            <a:pPr lvl="1">
              <a:lnSpc>
                <a:spcPts val="4600"/>
              </a:lnSpc>
            </a:pPr>
            <a:r>
              <a:rPr lang="zh-CN" altLang="en-US" sz="2800" dirty="0" smtClean="0"/>
              <a:t>进基变量的取值</a:t>
            </a:r>
            <a:endParaRPr lang="en-US" altLang="zh-CN" sz="2800" dirty="0" smtClean="0"/>
          </a:p>
          <a:p>
            <a:pPr lvl="1">
              <a:lnSpc>
                <a:spcPts val="4600"/>
              </a:lnSpc>
            </a:pPr>
            <a:r>
              <a:rPr lang="zh-CN" altLang="en-US" sz="2800" dirty="0" smtClean="0"/>
              <a:t>离基变量的选择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84394" y="4699636"/>
            <a:ext cx="1002321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kumimoji="1" lang="en-US" altLang="zh-CN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x2</a:t>
            </a:r>
            <a:r>
              <a:rPr kumimoji="1" lang="zh-CN" alt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从零开始增加，直到使</a:t>
            </a:r>
            <a:r>
              <a:rPr kumimoji="1" lang="en-US" altLang="zh-CN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x3,x4,x5</a:t>
            </a:r>
            <a:r>
              <a:rPr kumimoji="1" lang="zh-CN" alt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取值减少到零时停止，第一个变为零的基变量为离基变量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Min(8/4,12/4)=3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817680" y="3349095"/>
            <a:ext cx="1866525" cy="1389433"/>
          </a:xfrm>
          <a:prstGeom prst="cloudCallout">
            <a:avLst>
              <a:gd name="adj1" fmla="val 103544"/>
              <a:gd name="adj2" fmla="val 975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2060"/>
                </a:solidFill>
              </a:rPr>
              <a:t>X5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为离基变量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058831" y="3387987"/>
                <a:ext cx="5795265" cy="13374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3=8−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1−2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4=16−4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1        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5=12−4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/>
                              </m:mr>
                            </m: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831" y="3387987"/>
                <a:ext cx="5795265" cy="13374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10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基变量：</a:t>
            </a:r>
            <a:r>
              <a:rPr lang="en-US" altLang="zh-CN" dirty="0" smtClean="0"/>
              <a:t>x2,x3,x4,</a:t>
            </a:r>
            <a:r>
              <a:rPr lang="zh-CN" altLang="en-US" dirty="0" smtClean="0"/>
              <a:t>非</a:t>
            </a:r>
            <a:r>
              <a:rPr lang="zh-CN" altLang="en-US" dirty="0"/>
              <a:t>基变量：</a:t>
            </a:r>
            <a:r>
              <a:rPr lang="en-US" altLang="zh-CN" dirty="0" smtClean="0"/>
              <a:t>x1,x5</a:t>
            </a:r>
          </a:p>
          <a:p>
            <a:r>
              <a:rPr lang="zh-CN" altLang="en-US" dirty="0" smtClean="0"/>
              <a:t>基变量由非基变量表示：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目标函数由非基变量表示：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469937" y="1535793"/>
                <a:ext cx="5795265" cy="21134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3=2−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4=16−4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2=3−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/>
                              </m:mr>
                            </m: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37" y="1535793"/>
                <a:ext cx="5795265" cy="21134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30589" y="3186100"/>
            <a:ext cx="100232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新的基本可行解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=(0,3,8,16,0)</a:t>
            </a:r>
            <a:r>
              <a:rPr kumimoji="1"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kumimoji="1" lang="zh-CN" altLang="en-US" sz="2800" b="1" baseline="30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211279" y="4304058"/>
                <a:ext cx="2655920" cy="1041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=9+2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/>
                      </m:eqAr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279" y="4304058"/>
                <a:ext cx="2655920" cy="10415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爆炸形 2 6"/>
          <p:cNvSpPr/>
          <p:nvPr/>
        </p:nvSpPr>
        <p:spPr>
          <a:xfrm>
            <a:off x="6623226" y="3649257"/>
            <a:ext cx="2584174" cy="1749287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不是最优解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7265202" y="3186100"/>
            <a:ext cx="2137458" cy="523220"/>
          </a:xfrm>
          <a:prstGeom prst="borderCallout1">
            <a:avLst>
              <a:gd name="adj1" fmla="val 18750"/>
              <a:gd name="adj2" fmla="val -8333"/>
              <a:gd name="adj3" fmla="val 229747"/>
              <a:gd name="adj4" fmla="val -84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检验数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32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  <p:bldP spid="4" grpId="0"/>
      <p:bldP spid="6" grpId="0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7570" y="718457"/>
            <a:ext cx="10515600" cy="56028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继续对解进行改进：选</a:t>
            </a:r>
            <a:r>
              <a:rPr lang="en-US" altLang="zh-CN" dirty="0" smtClean="0"/>
              <a:t>x1</a:t>
            </a:r>
            <a:r>
              <a:rPr lang="zh-CN" altLang="en-US" dirty="0" smtClean="0"/>
              <a:t>为进基变量，则</a:t>
            </a:r>
            <a:r>
              <a:rPr lang="en-US" altLang="zh-CN" dirty="0" smtClean="0"/>
              <a:t>x3</a:t>
            </a:r>
            <a:r>
              <a:rPr lang="zh-CN" altLang="en-US" dirty="0" smtClean="0"/>
              <a:t>为离基变量。故基变量更新为：</a:t>
            </a:r>
            <a:r>
              <a:rPr lang="en-US" altLang="zh-CN" dirty="0" smtClean="0"/>
              <a:t>x1,x2,x4.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454806" y="4772793"/>
                <a:ext cx="4294765" cy="1777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非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基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变量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表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示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目标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函数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：</m:t>
                          </m:r>
                        </m: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=13−2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不是最优解，继续改进</m:t>
                          </m:r>
                        </m:e>
                      </m:eqAr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806" y="4772793"/>
                <a:ext cx="4294765" cy="17773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17570" y="1681119"/>
                <a:ext cx="5795265" cy="2970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将</m:t>
                                      </m:r>
                                      <m: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  <m:t>基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变量</m:t>
                                      </m:r>
                                      <m: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  <m:t>用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非</m:t>
                                      </m:r>
                                      <m: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  <m:t>基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变量</m:t>
                                      </m:r>
                                      <m: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  <m:t>表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示</m:t>
                                      </m:r>
                                      <m: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  <m:t>：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800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=2−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800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800" b="0" i="1" baseline="-2500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baseline="-2500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=8+4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baseline="-250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baseline="-2500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=3−</m:t>
                                  </m:r>
                                  <m:f>
                                    <m:f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baseline="-2500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则</m:t>
                                  </m:r>
                                  <m:r>
                                    <a:rPr lang="zh-CN" altLang="en-US" sz="2800" i="1" smtClean="0">
                                      <a:latin typeface="Cambria Math" panose="02040503050406030204" pitchFamily="18" charset="0"/>
                                    </a:rPr>
                                    <m:t>基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本</m:t>
                                  </m:r>
                                  <m:r>
                                    <a:rPr lang="zh-CN" altLang="en-US" sz="2800" i="1" smtClean="0">
                                      <a:latin typeface="Cambria Math" panose="02040503050406030204" pitchFamily="18" charset="0"/>
                                    </a:rPr>
                                    <m:t>可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行</m:t>
                                  </m:r>
                                  <m:r>
                                    <a:rPr lang="zh-CN" altLang="en-US" sz="2800" i="1" smtClean="0">
                                      <a:latin typeface="Cambria Math" panose="02040503050406030204" pitchFamily="18" charset="0"/>
                                    </a:rPr>
                                    <m:t>解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为</m:t>
                                  </m:r>
                                  <m:r>
                                    <a:rPr lang="zh-CN" altLang="en-US" sz="2800" i="1" smtClean="0">
                                      <a:latin typeface="Cambria Math" panose="02040503050406030204" pitchFamily="18" charset="0"/>
                                    </a:rPr>
                                    <m:t>：</m:t>
                                  </m:r>
                                  <m:d>
                                    <m:dPr>
                                      <m:begChr m:val="（"/>
                                      <m:endChr m:val="）"/>
                                      <m:ctrlPr>
                                        <a:rPr lang="zh-CN" alt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，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，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，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，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altLang="zh-CN" sz="2800" b="0" i="1" baseline="3000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mr>
                            </m: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70" y="1681119"/>
                <a:ext cx="5795265" cy="29701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63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30810</TotalTime>
  <Words>2598</Words>
  <Application>Microsoft Office PowerPoint</Application>
  <PresentationFormat>宽屏</PresentationFormat>
  <Paragraphs>1016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PingFang SC</vt:lpstr>
      <vt:lpstr>等线</vt:lpstr>
      <vt:lpstr>等线 Light</vt:lpstr>
      <vt:lpstr>华文细黑</vt:lpstr>
      <vt:lpstr>楷体_GB2312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公式</vt:lpstr>
      <vt:lpstr>Equation</vt:lpstr>
      <vt:lpstr>最优化技术 -线性规划与单纯形法</vt:lpstr>
      <vt:lpstr>单纯形法-基础</vt:lpstr>
      <vt:lpstr>PowerPoint 演示文稿</vt:lpstr>
      <vt:lpstr>单纯形法</vt:lpstr>
      <vt:lpstr>单纯形法</vt:lpstr>
      <vt:lpstr>PowerPoint 演示文稿</vt:lpstr>
      <vt:lpstr>单纯形法</vt:lpstr>
      <vt:lpstr>单纯形法</vt:lpstr>
      <vt:lpstr>单纯形法</vt:lpstr>
      <vt:lpstr>单纯形法</vt:lpstr>
      <vt:lpstr>单纯形法</vt:lpstr>
      <vt:lpstr>单纯形表</vt:lpstr>
      <vt:lpstr>单纯形表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  <vt:lpstr>单纯形法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最优化技术</dc:title>
  <dc:creator>wj</dc:creator>
  <cp:lastModifiedBy>PC</cp:lastModifiedBy>
  <cp:revision>384</cp:revision>
  <dcterms:created xsi:type="dcterms:W3CDTF">2019-12-25T10:26:10Z</dcterms:created>
  <dcterms:modified xsi:type="dcterms:W3CDTF">2020-04-03T07:37:29Z</dcterms:modified>
</cp:coreProperties>
</file>