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830" autoAdjust="0"/>
  </p:normalViewPr>
  <p:slideViewPr>
    <p:cSldViewPr snapToGrid="0">
      <p:cViewPr varScale="1">
        <p:scale>
          <a:sx n="116" d="100"/>
          <a:sy n="116" d="100"/>
        </p:scale>
        <p:origin x="7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2114-4B4A-4A8D-AE8F-0B25A4637619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DCD70-D381-44E4-B785-24D3C289F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86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E7CB2-3B8A-4247-9D59-1C4F8FDD5DD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F9B3-F188-4413-B815-8D36B8C5F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0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F9B3-F188-4413-B815-8D36B8C5F9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4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31993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最优化技术</a:t>
            </a:r>
            <a:endParaRPr lang="zh-CN" altLang="en-US" b="1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  <a:ln w="12700">
            <a:solidFill>
              <a:schemeClr val="accent4"/>
            </a:solidFill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866122" cy="5225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251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最优化技术</a:t>
            </a:r>
            <a:endParaRPr lang="zh-CN" altLang="en-US" b="1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72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061911"/>
            <a:ext cx="12192000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6499" y="932357"/>
            <a:ext cx="9591304" cy="2927123"/>
          </a:xfrm>
        </p:spPr>
        <p:txBody>
          <a:bodyPr/>
          <a:lstStyle/>
          <a:p>
            <a:r>
              <a:rPr lang="zh-CN" altLang="en-US" dirty="0" smtClean="0"/>
              <a:t>最优化技术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4032" y="451643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                    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重庆大学 文静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4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动态规划的优缺点：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44196" y="1294757"/>
            <a:ext cx="4171950" cy="4616450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Aft>
                <a:spcPts val="1200"/>
              </a:spcAft>
              <a:buFontTx/>
              <a:buNone/>
            </a:pP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优点</a:t>
            </a:r>
            <a:endParaRPr lang="zh-CN" alt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 smtClean="0"/>
              <a:t>可以解决线性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非线性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整数规划无法有效求解的复杂问题</a:t>
            </a:r>
            <a:r>
              <a:rPr lang="en-US" altLang="zh-CN" sz="2400" dirty="0" smtClean="0"/>
              <a:t>;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 smtClean="0"/>
              <a:t>容易找到全局最优解</a:t>
            </a:r>
            <a:r>
              <a:rPr lang="en-US" altLang="zh-CN" sz="2400" dirty="0" smtClean="0"/>
              <a:t>;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 smtClean="0"/>
              <a:t>可以得到一组解</a:t>
            </a:r>
            <a:r>
              <a:rPr lang="en-US" altLang="zh-CN" sz="2400" dirty="0" smtClean="0"/>
              <a:t>;</a:t>
            </a:r>
            <a:endParaRPr lang="en-US" altLang="zh-CN" sz="2400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6114473" y="1290637"/>
            <a:ext cx="4525818" cy="462056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Aft>
                <a:spcPts val="1200"/>
              </a:spcAft>
              <a:buFontTx/>
              <a:buNone/>
            </a:pP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缺点：</a:t>
            </a:r>
            <a:endParaRPr lang="zh-CN" alt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 smtClean="0"/>
              <a:t>没有标准的模型可供应用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构模依赖于个人的经验和技巧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 smtClean="0"/>
              <a:t>状态变量需满足无后效性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有较大的局限性</a:t>
            </a:r>
            <a:r>
              <a:rPr lang="en-US" altLang="zh-CN" sz="2400" dirty="0" smtClean="0"/>
              <a:t>;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 smtClean="0"/>
              <a:t>动态规划的维数灾难限制了对规模较大问题的求解效率</a:t>
            </a:r>
            <a:r>
              <a:rPr lang="en-US" altLang="zh-CN" sz="2400" dirty="0" smtClean="0"/>
              <a:t>;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4723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如果有足够多的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元面值的钞票，若你用最少的钞票张数凑出</a:t>
            </a:r>
            <a:r>
              <a:rPr lang="en-US" altLang="zh-CN" sz="2400" dirty="0" smtClean="0"/>
              <a:t>666</a:t>
            </a:r>
            <a:r>
              <a:rPr lang="zh-CN" altLang="en-US" sz="2400" dirty="0" smtClean="0"/>
              <a:t>元的金额，请问怎么凑？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00340" y="1730298"/>
            <a:ext cx="4057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666=6*100+1*50+1*10+1*5+1</a:t>
            </a:r>
          </a:p>
          <a:p>
            <a:r>
              <a:rPr lang="zh-CN" altLang="en-US" sz="2400" dirty="0" smtClean="0"/>
              <a:t>共十张钞票</a:t>
            </a:r>
            <a:endParaRPr lang="zh-CN" altLang="en-US" sz="2400" dirty="0"/>
          </a:p>
        </p:txBody>
      </p:sp>
      <p:sp>
        <p:nvSpPr>
          <p:cNvPr id="6" name="七角星 5"/>
          <p:cNvSpPr/>
          <p:nvPr/>
        </p:nvSpPr>
        <p:spPr>
          <a:xfrm>
            <a:off x="7293427" y="1270591"/>
            <a:ext cx="2481943" cy="1876302"/>
          </a:xfrm>
          <a:prstGeom prst="star7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贪心算法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9031" y="3538131"/>
            <a:ext cx="9466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如果钞票面值改动下，钞票</a:t>
            </a:r>
            <a:r>
              <a:rPr lang="zh-CN" altLang="en-US" sz="2400" dirty="0"/>
              <a:t>面值改为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11</a:t>
            </a:r>
            <a:r>
              <a:rPr lang="zh-CN" altLang="en-US" sz="2400" dirty="0"/>
              <a:t>元，要凑出</a:t>
            </a:r>
            <a:r>
              <a:rPr lang="en-US" altLang="zh-CN" sz="2400" dirty="0"/>
              <a:t>15</a:t>
            </a:r>
            <a:r>
              <a:rPr lang="zh-CN" altLang="en-US" sz="2400" dirty="0"/>
              <a:t>元呢？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2115128" y="4195738"/>
            <a:ext cx="448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贪心策略：</a:t>
            </a:r>
            <a:r>
              <a:rPr lang="en-US" altLang="zh-CN" sz="2400" dirty="0" smtClean="0"/>
              <a:t>1*11+4*1  </a:t>
            </a:r>
            <a:r>
              <a:rPr lang="zh-CN" altLang="en-US" sz="2400" dirty="0" smtClean="0"/>
              <a:t>共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张钞票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115128" y="4760366"/>
            <a:ext cx="371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最优策略：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*5  </a:t>
            </a:r>
            <a:r>
              <a:rPr lang="zh-CN" altLang="en-US" sz="2400" dirty="0" smtClean="0"/>
              <a:t>共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张钞票</a:t>
            </a:r>
            <a:endParaRPr lang="zh-CN" altLang="en-US" sz="2400" dirty="0"/>
          </a:p>
        </p:txBody>
      </p:sp>
      <p:pic>
        <p:nvPicPr>
          <p:cNvPr id="10" name="Picture 1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431" y="297653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七角星 10"/>
          <p:cNvSpPr/>
          <p:nvPr/>
        </p:nvSpPr>
        <p:spPr>
          <a:xfrm>
            <a:off x="6251625" y="4300661"/>
            <a:ext cx="2481943" cy="1876302"/>
          </a:xfrm>
          <a:prstGeom prst="star7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动态规划算法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5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Fibonacci</a:t>
            </a:r>
            <a:r>
              <a:rPr lang="zh-CN" altLang="en-US" dirty="0" smtClean="0"/>
              <a:t>数列：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22842"/>
              </p:ext>
            </p:extLst>
          </p:nvPr>
        </p:nvGraphicFramePr>
        <p:xfrm>
          <a:off x="1812544" y="1707218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1737360" y="2448958"/>
            <a:ext cx="3009285" cy="1459090"/>
            <a:chOff x="1737360" y="2448958"/>
            <a:chExt cx="3009285" cy="1459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1812544" y="2448958"/>
                  <a:ext cx="1885773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==2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2544" y="2448958"/>
                  <a:ext cx="1885773" cy="617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737360" y="3538716"/>
                  <a:ext cx="30092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3538716"/>
                  <a:ext cx="30092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本框 6"/>
          <p:cNvSpPr txBox="1"/>
          <p:nvPr/>
        </p:nvSpPr>
        <p:spPr>
          <a:xfrm>
            <a:off x="7382510" y="254557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f(7)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485695" y="2914904"/>
            <a:ext cx="2277310" cy="505000"/>
            <a:chOff x="6485695" y="2914904"/>
            <a:chExt cx="2277310" cy="505000"/>
          </a:xfrm>
        </p:grpSpPr>
        <p:sp>
          <p:nvSpPr>
            <p:cNvPr id="8" name="文本框 7"/>
            <p:cNvSpPr txBox="1"/>
            <p:nvPr/>
          </p:nvSpPr>
          <p:spPr>
            <a:xfrm>
              <a:off x="6485695" y="3050572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f(6)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49723" y="3050572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f(5)</a:t>
              </a:r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7030818" y="2914904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112271" y="2914904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720989" y="3515821"/>
            <a:ext cx="2196393" cy="598026"/>
            <a:chOff x="5720989" y="3515821"/>
            <a:chExt cx="2196393" cy="598026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6194549" y="3515821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114441" y="3516861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720989" y="374451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f(5)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404100" y="3723382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f(4)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433305" y="4174121"/>
            <a:ext cx="1122254" cy="154591"/>
            <a:chOff x="5433305" y="4174121"/>
            <a:chExt cx="1122254" cy="154591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6203866" y="4193044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5433305" y="4174121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5609241" y="3024533"/>
            <a:ext cx="3356352" cy="1170285"/>
            <a:chOff x="5609241" y="3024533"/>
            <a:chExt cx="3356352" cy="1170285"/>
          </a:xfrm>
        </p:grpSpPr>
        <p:sp>
          <p:nvSpPr>
            <p:cNvPr id="27" name="矩形 26"/>
            <p:cNvSpPr/>
            <p:nvPr/>
          </p:nvSpPr>
          <p:spPr>
            <a:xfrm>
              <a:off x="8175291" y="3024533"/>
              <a:ext cx="790302" cy="569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09241" y="3625584"/>
              <a:ext cx="790302" cy="569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24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17424"/>
              </p:ext>
            </p:extLst>
          </p:nvPr>
        </p:nvGraphicFramePr>
        <p:xfrm>
          <a:off x="2312377" y="2505443"/>
          <a:ext cx="8127999" cy="29667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8375" y="713668"/>
            <a:ext cx="10515600" cy="5458506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1:</a:t>
            </a:r>
            <a:r>
              <a:rPr lang="zh-CN" altLang="en-US" sz="2400" dirty="0" smtClean="0"/>
              <a:t>假设某个工人在一段时间内有以下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个任务可选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其中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每个任务的时间安排及所获得的收入如下图所示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请为工人规划合理的任务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使其获得的收入具有最大值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3860" y="2567109"/>
            <a:ext cx="2221525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28037" y="2946882"/>
            <a:ext cx="1485902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12377" y="3350315"/>
            <a:ext cx="4422531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70988" y="3702127"/>
            <a:ext cx="2220058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23642" y="4081900"/>
            <a:ext cx="3705958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13939" y="4433712"/>
            <a:ext cx="2936630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34908" y="4807696"/>
            <a:ext cx="2963007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16411" y="5181680"/>
            <a:ext cx="2223965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148570" y="5512074"/>
            <a:ext cx="848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0             1            2            3           4            5             6           7            8           9            10        11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061861" y="2293488"/>
            <a:ext cx="519594" cy="332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 smtClean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 smtClean="0"/>
              <a:t>1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 smtClean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 smtClean="0"/>
              <a:t>2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 smtClean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 smtClean="0"/>
              <a:t>3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 smtClean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 smtClean="0"/>
              <a:t>4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 smtClean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 smtClean="0"/>
              <a:t>5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 smtClean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 smtClean="0"/>
              <a:t>6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 smtClean="0"/>
              <a:t>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 smtClean="0"/>
              <a:t>7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 smtClean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 smtClean="0"/>
              <a:t>8 </a:t>
            </a:r>
            <a:endParaRPr lang="zh-CN" altLang="en-US" dirty="0"/>
          </a:p>
        </p:txBody>
      </p:sp>
      <p:sp>
        <p:nvSpPr>
          <p:cNvPr id="16" name="线形标注 2 15"/>
          <p:cNvSpPr/>
          <p:nvPr/>
        </p:nvSpPr>
        <p:spPr>
          <a:xfrm>
            <a:off x="9293469" y="1556238"/>
            <a:ext cx="1343322" cy="5627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25"/>
              <a:gd name="adj6" fmla="val -59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选与不选的问题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90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内容占位符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547014"/>
              </p:ext>
            </p:extLst>
          </p:nvPr>
        </p:nvGraphicFramePr>
        <p:xfrm>
          <a:off x="680844" y="3240812"/>
          <a:ext cx="17065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903"/>
                <a:gridCol w="511699"/>
                <a:gridCol w="8399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Prev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1" y="718457"/>
            <a:ext cx="5722905" cy="24376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93166" y="618441"/>
            <a:ext cx="375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opt(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代表完成前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个任务的最优解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95369" y="1318846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Opt(8)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19655" y="1025531"/>
            <a:ext cx="126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4+opt(5)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74653" y="1642878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opt(7)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897443" y="1046284"/>
            <a:ext cx="1004936" cy="1011226"/>
            <a:chOff x="7897443" y="1046284"/>
            <a:chExt cx="1004936" cy="1011226"/>
          </a:xfrm>
        </p:grpSpPr>
        <p:sp>
          <p:nvSpPr>
            <p:cNvPr id="7" name="文本框 6"/>
            <p:cNvSpPr txBox="1"/>
            <p:nvPr/>
          </p:nvSpPr>
          <p:spPr>
            <a:xfrm>
              <a:off x="8194193" y="10462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选：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93531" y="1688178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不选</a:t>
              </a:r>
              <a:r>
                <a:rPr lang="en-US" altLang="zh-CN" dirty="0" smtClean="0"/>
                <a:t>:</a:t>
              </a:r>
              <a:endParaRPr lang="zh-CN" altLang="en-US" dirty="0"/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7897443" y="1131093"/>
              <a:ext cx="283958" cy="7474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302833" y="1318846"/>
            <a:ext cx="69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=max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080721" y="2323902"/>
            <a:ext cx="21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选：</a:t>
            </a:r>
            <a:r>
              <a:rPr lang="en-US" altLang="zh-CN" dirty="0" smtClean="0"/>
              <a:t>v(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)+opt(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080059" y="2965796"/>
            <a:ext cx="14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不选</a:t>
            </a:r>
            <a:r>
              <a:rPr lang="en-US" altLang="zh-CN" dirty="0" smtClean="0"/>
              <a:t>:opt(i-1)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537736" y="2408711"/>
            <a:ext cx="1530193" cy="747429"/>
            <a:chOff x="7388150" y="2729221"/>
            <a:chExt cx="1530193" cy="747429"/>
          </a:xfrm>
        </p:grpSpPr>
        <p:sp>
          <p:nvSpPr>
            <p:cNvPr id="14" name="文本框 13"/>
            <p:cNvSpPr txBox="1"/>
            <p:nvPr/>
          </p:nvSpPr>
          <p:spPr>
            <a:xfrm>
              <a:off x="7388150" y="2936631"/>
              <a:ext cx="1236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Opt(</a:t>
              </a:r>
              <a:r>
                <a:rPr lang="en-US" altLang="zh-CN" dirty="0" err="1" smtClean="0"/>
                <a:t>i</a:t>
              </a:r>
              <a:r>
                <a:rPr lang="en-US" altLang="zh-CN" dirty="0" smtClean="0"/>
                <a:t>)=max</a:t>
              </a:r>
              <a:endParaRPr lang="zh-CN" altLang="en-US" dirty="0"/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8634385" y="2729221"/>
              <a:ext cx="283958" cy="7474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199960" y="1093069"/>
            <a:ext cx="1089401" cy="2585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Prev</a:t>
            </a:r>
            <a:r>
              <a:rPr lang="en-US" altLang="zh-CN" dirty="0" smtClean="0"/>
              <a:t>(8)=5</a:t>
            </a:r>
          </a:p>
          <a:p>
            <a:r>
              <a:rPr lang="en-US" altLang="zh-CN" dirty="0" err="1" smtClean="0"/>
              <a:t>Prev</a:t>
            </a:r>
            <a:r>
              <a:rPr lang="en-US" altLang="zh-CN" dirty="0" smtClean="0"/>
              <a:t>(7)=3</a:t>
            </a:r>
          </a:p>
          <a:p>
            <a:r>
              <a:rPr lang="en-US" altLang="zh-CN" dirty="0" err="1" smtClean="0"/>
              <a:t>Prev</a:t>
            </a:r>
            <a:r>
              <a:rPr lang="en-US" altLang="zh-CN" dirty="0" smtClean="0"/>
              <a:t>(6)=2</a:t>
            </a:r>
          </a:p>
          <a:p>
            <a:r>
              <a:rPr lang="en-US" altLang="zh-CN" dirty="0" err="1" smtClean="0"/>
              <a:t>Prev</a:t>
            </a:r>
            <a:r>
              <a:rPr lang="en-US" altLang="zh-CN" dirty="0" smtClean="0"/>
              <a:t>(5)=0</a:t>
            </a:r>
          </a:p>
          <a:p>
            <a:r>
              <a:rPr lang="en-US" altLang="zh-CN" dirty="0" err="1" smtClean="0"/>
              <a:t>Prev</a:t>
            </a:r>
            <a:r>
              <a:rPr lang="en-US" altLang="zh-CN" dirty="0" smtClean="0"/>
              <a:t>(4)=1</a:t>
            </a:r>
          </a:p>
          <a:p>
            <a:r>
              <a:rPr lang="en-US" altLang="zh-CN" dirty="0" err="1" smtClean="0"/>
              <a:t>Prev</a:t>
            </a:r>
            <a:r>
              <a:rPr lang="en-US" altLang="zh-CN" dirty="0" smtClean="0"/>
              <a:t>(3)=0</a:t>
            </a:r>
          </a:p>
          <a:p>
            <a:r>
              <a:rPr lang="en-US" altLang="zh-CN" dirty="0" err="1" smtClean="0"/>
              <a:t>Prev</a:t>
            </a:r>
            <a:r>
              <a:rPr lang="en-US" altLang="zh-CN" dirty="0" smtClean="0"/>
              <a:t>(2)=0</a:t>
            </a:r>
          </a:p>
          <a:p>
            <a:r>
              <a:rPr lang="en-US" altLang="zh-CN" dirty="0" err="1" smtClean="0"/>
              <a:t>Prev</a:t>
            </a:r>
            <a:r>
              <a:rPr lang="en-US" altLang="zh-CN" dirty="0" smtClean="0"/>
              <a:t>(1)=0</a:t>
            </a:r>
          </a:p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464748" y="3615420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Opt(8)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567933" y="4120420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Opt(7)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331961" y="4120420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Opt(5)+v(8)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7775543" y="3715796"/>
            <a:ext cx="689205" cy="404624"/>
            <a:chOff x="3566272" y="3267792"/>
            <a:chExt cx="689205" cy="404624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不选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194509" y="3751088"/>
            <a:ext cx="617278" cy="369332"/>
            <a:chOff x="4985238" y="3303084"/>
            <a:chExt cx="617278" cy="36933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选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939274" y="4316713"/>
            <a:ext cx="689205" cy="404624"/>
            <a:chOff x="3566272" y="3267792"/>
            <a:chExt cx="689205" cy="404624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不选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196679" y="4353045"/>
            <a:ext cx="617278" cy="369332"/>
            <a:chOff x="4985238" y="3303084"/>
            <a:chExt cx="617278" cy="3693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选</a:t>
              </a:r>
              <a:endParaRPr lang="zh-CN" altLang="en-US" dirty="0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803227" y="4814363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Opt(6)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270318" y="4821362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Opt(3)+v(7)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6252083" y="5066055"/>
            <a:ext cx="689205" cy="404624"/>
            <a:chOff x="3566272" y="3267792"/>
            <a:chExt cx="689205" cy="404624"/>
          </a:xfrm>
        </p:grpSpPr>
        <p:cxnSp>
          <p:nvCxnSpPr>
            <p:cNvPr id="47" name="直接连接符 46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不选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315885" y="5127347"/>
            <a:ext cx="617278" cy="369332"/>
            <a:chOff x="4985238" y="3303084"/>
            <a:chExt cx="617278" cy="369332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选</a:t>
              </a:r>
              <a:endParaRPr lang="zh-CN" altLang="en-US" dirty="0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108112" y="5554969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Opt(5)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463470" y="5560342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Opt(2)+v(6)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08112" y="5470679"/>
            <a:ext cx="790302" cy="56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57529" y="4094381"/>
            <a:ext cx="790302" cy="56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13278"/>
              </p:ext>
            </p:extLst>
          </p:nvPr>
        </p:nvGraphicFramePr>
        <p:xfrm>
          <a:off x="2524515" y="3243406"/>
          <a:ext cx="687077" cy="332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77"/>
              </a:tblGrid>
              <a:tr h="3691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Opt(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691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1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2684979" y="3583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684979" y="3968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2694716" y="4396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684979" y="4757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2679762" y="508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2674545" y="5471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2684979" y="5794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2674545" y="61657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566927" y="3531130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Max(5+0,0), 1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3607907" y="3968866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Max(1+0,5), 1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596289" y="4378998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Max(8+0,5), 3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607906" y="4721337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Max(4+5,8), (4,1)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607906" y="5142503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Max(6+0,9), (4,1)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3587746" y="5516005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Max(3+5,9), (4,1)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3596289" y="5868242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Max(2+8,9), (7,3)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3596289" y="6209040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Max(4+9,10), (8,4,1)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711202" y="6316620"/>
            <a:ext cx="16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出口：</a:t>
            </a:r>
            <a:r>
              <a:rPr lang="en-US" altLang="zh-CN" dirty="0" smtClean="0"/>
              <a:t>opt(0)=0</a:t>
            </a:r>
            <a:endParaRPr lang="zh-CN" altLang="en-US" dirty="0"/>
          </a:p>
        </p:txBody>
      </p:sp>
      <p:sp>
        <p:nvSpPr>
          <p:cNvPr id="15" name="十角星 14"/>
          <p:cNvSpPr/>
          <p:nvPr/>
        </p:nvSpPr>
        <p:spPr>
          <a:xfrm>
            <a:off x="8974653" y="5461727"/>
            <a:ext cx="1526220" cy="1396273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边界：即中止条件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2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2" grpId="0"/>
      <p:bldP spid="16" grpId="0"/>
      <p:bldP spid="17" grpId="0"/>
      <p:bldP spid="20" grpId="0" animBg="1"/>
      <p:bldP spid="21" grpId="0"/>
      <p:bldP spid="22" grpId="0"/>
      <p:bldP spid="23" grpId="0"/>
      <p:bldP spid="44" grpId="0"/>
      <p:bldP spid="45" grpId="0"/>
      <p:bldP spid="52" grpId="0"/>
      <p:bldP spid="53" grpId="0"/>
      <p:bldP spid="54" grpId="0" animBg="1"/>
      <p:bldP spid="55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50436" y="2067378"/>
            <a:ext cx="4395531" cy="333821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02944" y="2072309"/>
            <a:ext cx="2350855" cy="3333284"/>
          </a:xfrm>
          <a:prstGeom prst="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0111" y="675350"/>
            <a:ext cx="10708758" cy="5458506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 </a:t>
            </a:r>
            <a:r>
              <a:rPr lang="zh-CN" altLang="en-US" dirty="0" smtClean="0"/>
              <a:t>在下列数字中选出一组不相邻的数字，使得他们的和最大。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27767"/>
              </p:ext>
            </p:extLst>
          </p:nvPr>
        </p:nvGraphicFramePr>
        <p:xfrm>
          <a:off x="2032000" y="145967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125363" y="1099000"/>
            <a:ext cx="766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0                    1                            2                 3                    4                  5                        6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12175" y="145967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68691" y="2294186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Opt(6)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471876" y="2799186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Opt(5)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235904" y="2799186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Opt(4)+a(6)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679486" y="2394562"/>
            <a:ext cx="689205" cy="404624"/>
            <a:chOff x="3566272" y="3267792"/>
            <a:chExt cx="689205" cy="404624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不选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098452" y="2429854"/>
            <a:ext cx="617278" cy="369332"/>
            <a:chOff x="4985238" y="3303084"/>
            <a:chExt cx="617278" cy="36933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选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43217" y="2995479"/>
            <a:ext cx="689205" cy="404624"/>
            <a:chOff x="3566272" y="3267792"/>
            <a:chExt cx="689205" cy="404624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不选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00622" y="3031811"/>
            <a:ext cx="617278" cy="369332"/>
            <a:chOff x="4985238" y="3303084"/>
            <a:chExt cx="617278" cy="36933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选</a:t>
              </a:r>
              <a:endParaRPr lang="zh-CN" altLang="en-US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707170" y="3493129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Opt(4)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174261" y="3500128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Opt(3)+a(5)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156026" y="3744821"/>
            <a:ext cx="689205" cy="404624"/>
            <a:chOff x="3566272" y="3267792"/>
            <a:chExt cx="689205" cy="404624"/>
          </a:xfrm>
        </p:grpSpPr>
        <p:cxnSp>
          <p:nvCxnSpPr>
            <p:cNvPr id="33" name="直接连接符 32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不选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219828" y="3806113"/>
            <a:ext cx="617278" cy="369332"/>
            <a:chOff x="4985238" y="3303084"/>
            <a:chExt cx="617278" cy="369332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选</a:t>
              </a:r>
              <a:endParaRPr lang="zh-CN" altLang="en-US" dirty="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2367413" y="4239108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Opt(2)+a(4)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161472" y="2773147"/>
            <a:ext cx="790302" cy="56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50436" y="4232464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Opt(3)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716832" y="3367178"/>
            <a:ext cx="790302" cy="56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210977" y="2624180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选：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/>
              <a:t>]</a:t>
            </a:r>
            <a:r>
              <a:rPr lang="en-US" altLang="zh-CN" dirty="0" smtClean="0"/>
              <a:t>+opt(i-2)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210315" y="3266074"/>
            <a:ext cx="14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不选</a:t>
            </a:r>
            <a:r>
              <a:rPr lang="en-US" altLang="zh-CN" dirty="0" smtClean="0"/>
              <a:t>:opt(i-1)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5667992" y="2708989"/>
            <a:ext cx="1530193" cy="747429"/>
            <a:chOff x="7388150" y="2729221"/>
            <a:chExt cx="1530193" cy="747429"/>
          </a:xfrm>
        </p:grpSpPr>
        <p:sp>
          <p:nvSpPr>
            <p:cNvPr id="45" name="文本框 44"/>
            <p:cNvSpPr txBox="1"/>
            <p:nvPr/>
          </p:nvSpPr>
          <p:spPr>
            <a:xfrm>
              <a:off x="7388150" y="2936631"/>
              <a:ext cx="1236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Opt(</a:t>
              </a:r>
              <a:r>
                <a:rPr lang="en-US" altLang="zh-CN" dirty="0" err="1" smtClean="0"/>
                <a:t>i</a:t>
              </a:r>
              <a:r>
                <a:rPr lang="en-US" altLang="zh-CN" dirty="0" smtClean="0"/>
                <a:t>)=max</a:t>
              </a:r>
              <a:endParaRPr lang="zh-CN" altLang="en-US" dirty="0"/>
            </a:p>
          </p:txBody>
        </p:sp>
        <p:sp>
          <p:nvSpPr>
            <p:cNvPr id="46" name="左大括号 45"/>
            <p:cNvSpPr/>
            <p:nvPr/>
          </p:nvSpPr>
          <p:spPr>
            <a:xfrm>
              <a:off x="8634385" y="2729221"/>
              <a:ext cx="283958" cy="7474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635785" y="4136688"/>
            <a:ext cx="294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出口：</a:t>
            </a:r>
            <a:r>
              <a:rPr lang="en-US" altLang="zh-CN" dirty="0" smtClean="0"/>
              <a:t>opt(0)=a[0]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opt(1)=max(a[0],a[1])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64759" y="2072311"/>
            <a:ext cx="3360557" cy="3333282"/>
          </a:xfrm>
          <a:prstGeom prst="rect">
            <a:avLst/>
          </a:prstGeom>
          <a:solidFill>
            <a:srgbClr val="FFC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022120" y="2907992"/>
            <a:ext cx="2342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Opt[0]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a[0]</a:t>
            </a:r>
          </a:p>
          <a:p>
            <a:r>
              <a:rPr lang="en-US" altLang="zh-CN" dirty="0" smtClean="0"/>
              <a:t>Opt[1]:   max(a[0],a[1])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238302" y="2159771"/>
            <a:ext cx="1856174" cy="688413"/>
            <a:chOff x="9238302" y="2708411"/>
            <a:chExt cx="1856174" cy="688413"/>
          </a:xfrm>
        </p:grpSpPr>
        <p:sp>
          <p:nvSpPr>
            <p:cNvPr id="7" name="文本框 6"/>
            <p:cNvSpPr txBox="1"/>
            <p:nvPr/>
          </p:nvSpPr>
          <p:spPr>
            <a:xfrm>
              <a:off x="9238302" y="270841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选择的数字：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936723" y="3027492"/>
              <a:ext cx="115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Optpath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i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8959208" y="3614131"/>
            <a:ext cx="250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</a:t>
            </a:r>
            <a:r>
              <a:rPr lang="en-US" altLang="zh-CN" dirty="0" err="1" smtClean="0"/>
              <a:t>optpath</a:t>
            </a:r>
            <a:r>
              <a:rPr lang="en-US" altLang="zh-CN" dirty="0" smtClean="0"/>
              <a:t>[i-2]</a:t>
            </a:r>
          </a:p>
          <a:p>
            <a:r>
              <a:rPr lang="en-US" altLang="zh-CN" dirty="0" smtClean="0"/>
              <a:t>              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749171" y="4070163"/>
            <a:ext cx="134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Optpath</a:t>
            </a:r>
            <a:r>
              <a:rPr lang="en-US" altLang="zh-CN" dirty="0" smtClean="0"/>
              <a:t>[i-1]</a:t>
            </a:r>
            <a:endParaRPr lang="zh-CN" altLang="en-US" dirty="0"/>
          </a:p>
        </p:txBody>
      </p:sp>
      <p:sp>
        <p:nvSpPr>
          <p:cNvPr id="51" name="Rectangle 53"/>
          <p:cNvSpPr>
            <a:spLocks noChangeArrowheads="1"/>
          </p:cNvSpPr>
          <p:nvPr/>
        </p:nvSpPr>
        <p:spPr bwMode="auto">
          <a:xfrm>
            <a:off x="981846" y="5570728"/>
            <a:ext cx="101126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ru-RU" sz="2400" b="1" dirty="0">
                <a:solidFill>
                  <a:srgbClr val="FF0000"/>
                </a:solidFill>
              </a:rPr>
              <a:t>总结：</a:t>
            </a:r>
            <a:r>
              <a:rPr kumimoji="1" lang="zh-CN" altLang="ru-RU" sz="2400" b="1" dirty="0">
                <a:solidFill>
                  <a:srgbClr val="000066"/>
                </a:solidFill>
              </a:rPr>
              <a:t>解动态规划的一般方法</a:t>
            </a:r>
            <a:r>
              <a:rPr kumimoji="1" lang="ru-RU" altLang="zh-CN" sz="2400" b="1" dirty="0">
                <a:solidFill>
                  <a:srgbClr val="000066"/>
                </a:solidFill>
              </a:rPr>
              <a:t>:</a:t>
            </a:r>
            <a:r>
              <a:rPr kumimoji="1" lang="zh-CN" altLang="ru-RU" sz="2400" b="1" dirty="0">
                <a:solidFill>
                  <a:srgbClr val="FF0000"/>
                </a:solidFill>
              </a:rPr>
              <a:t>从终点逐段向始点方向寻找</a:t>
            </a:r>
            <a:r>
              <a:rPr kumimoji="1" lang="zh-CN" altLang="ru-RU" sz="2400" b="1" dirty="0">
                <a:solidFill>
                  <a:srgbClr val="000066"/>
                </a:solidFill>
              </a:rPr>
              <a:t>最小</a:t>
            </a:r>
            <a:r>
              <a:rPr kumimoji="1" lang="ru-RU" altLang="zh-CN" sz="2400" b="1" dirty="0">
                <a:solidFill>
                  <a:srgbClr val="000066"/>
                </a:solidFill>
              </a:rPr>
              <a:t>(</a:t>
            </a:r>
            <a:r>
              <a:rPr kumimoji="1" lang="zh-CN" altLang="ru-RU" sz="2400" b="1" dirty="0">
                <a:solidFill>
                  <a:srgbClr val="000066"/>
                </a:solidFill>
              </a:rPr>
              <a:t>大</a:t>
            </a:r>
            <a:r>
              <a:rPr kumimoji="1" lang="ru-RU" altLang="zh-CN" sz="2400" b="1" dirty="0">
                <a:solidFill>
                  <a:srgbClr val="000066"/>
                </a:solidFill>
              </a:rPr>
              <a:t>)</a:t>
            </a:r>
            <a:r>
              <a:rPr kumimoji="1" lang="zh-CN" altLang="ru-RU" sz="2400" b="1" dirty="0">
                <a:solidFill>
                  <a:srgbClr val="000066"/>
                </a:solidFill>
              </a:rPr>
              <a:t>的方法。</a:t>
            </a:r>
          </a:p>
        </p:txBody>
      </p:sp>
    </p:spTree>
    <p:extLst>
      <p:ext uri="{BB962C8B-B14F-4D97-AF65-F5344CB8AC3E}">
        <p14:creationId xmlns:p14="http://schemas.microsoft.com/office/powerpoint/2010/main" val="33977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30" grpId="0"/>
      <p:bldP spid="31" grpId="0"/>
      <p:bldP spid="38" grpId="0"/>
      <p:bldP spid="39" grpId="0" animBg="1"/>
      <p:bldP spid="40" grpId="0"/>
      <p:bldP spid="41" grpId="0" animBg="1"/>
      <p:bldP spid="42" grpId="0"/>
      <p:bldP spid="43" grpId="0"/>
      <p:bldP spid="47" grpId="0"/>
      <p:bldP spid="48" grpId="0"/>
      <p:bldP spid="50" grpId="0"/>
      <p:bldP spid="11" grpId="0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动态规划的基本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仿宋"/>
                <a:ea typeface="仿宋"/>
              </a:rPr>
              <a:t>    动态规划</a:t>
            </a:r>
            <a:r>
              <a:rPr lang="en-US" altLang="zh-CN" dirty="0" smtClean="0">
                <a:latin typeface="仿宋"/>
                <a:ea typeface="仿宋"/>
              </a:rPr>
              <a:t>(DP</a:t>
            </a:r>
            <a:r>
              <a:rPr lang="zh-CN" altLang="en-US" dirty="0" smtClean="0">
                <a:latin typeface="仿宋"/>
                <a:ea typeface="仿宋"/>
              </a:rPr>
              <a:t>：</a:t>
            </a:r>
            <a:r>
              <a:rPr lang="en-US" altLang="zh-CN" dirty="0" smtClean="0">
                <a:latin typeface="仿宋"/>
                <a:ea typeface="仿宋"/>
              </a:rPr>
              <a:t>Dynamic Programming)</a:t>
            </a:r>
            <a:r>
              <a:rPr lang="zh-CN" altLang="en-US" dirty="0" smtClean="0">
                <a:latin typeface="仿宋"/>
                <a:ea typeface="仿宋"/>
              </a:rPr>
              <a:t>是一种重要的程序设计手段，其基本思想是在对一个问题的多阶段决策中，按照某一顺序，根据每一步所选决策的不同，会引起状态的转移，最后</a:t>
            </a:r>
            <a:r>
              <a:rPr lang="zh-CN" altLang="en-US" dirty="0" smtClean="0">
                <a:ea typeface="仿宋"/>
              </a:rPr>
              <a:t>会在变化的状态中获取到一个决策序列。</a:t>
            </a:r>
            <a:endParaRPr lang="en-US" altLang="zh-CN" dirty="0" smtClean="0">
              <a:ea typeface="仿宋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仿宋"/>
              </a:rPr>
              <a:t> </a:t>
            </a:r>
            <a:r>
              <a:rPr lang="en-US" altLang="zh-CN" dirty="0" smtClean="0">
                <a:ea typeface="仿宋"/>
              </a:rPr>
              <a:t>       </a:t>
            </a:r>
            <a:r>
              <a:rPr lang="zh-CN" altLang="en-US" dirty="0" smtClean="0">
                <a:ea typeface="仿宋"/>
              </a:rPr>
              <a:t>动态规划就是为了使获取的决策序列在某种条件下达到最优。动态规划是一种将多阶段决策过程转化为一系列单阶段问题，然后逐个求解的程序设计方法。</a:t>
            </a:r>
            <a:endParaRPr lang="en-US" altLang="zh-CN" dirty="0" smtClean="0">
              <a:ea typeface="仿宋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线形标注 1 1"/>
          <p:cNvSpPr/>
          <p:nvPr/>
        </p:nvSpPr>
        <p:spPr>
          <a:xfrm>
            <a:off x="6932427" y="3009014"/>
            <a:ext cx="2009554" cy="563526"/>
          </a:xfrm>
          <a:prstGeom prst="borderCallout1">
            <a:avLst>
              <a:gd name="adj1" fmla="val 18750"/>
              <a:gd name="adj2" fmla="val -8333"/>
              <a:gd name="adj3" fmla="val -29009"/>
              <a:gd name="adj4" fmla="val -78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动态转移方程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42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781957"/>
            <a:ext cx="10515600" cy="5458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动态规划的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ea typeface="仿宋"/>
              </a:rPr>
              <a:t>将所求最优化问题分成若干个阶段，找出最优解的性质，并刻画其结构特征。</a:t>
            </a:r>
            <a:endParaRPr lang="en-US" altLang="zh-CN" dirty="0" smtClean="0">
              <a:ea typeface="仿宋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仿宋"/>
              </a:rPr>
              <a:t>将问题发展到</a:t>
            </a:r>
            <a:r>
              <a:rPr lang="zh-CN" altLang="en-US" dirty="0" smtClean="0">
                <a:ea typeface="仿宋"/>
              </a:rPr>
              <a:t>各个阶段时所处的不同状态表示出来，确定</a:t>
            </a:r>
            <a:r>
              <a:rPr lang="zh-CN" altLang="en-US" dirty="0" smtClean="0">
                <a:latin typeface="仿宋" panose="02010609060101010101" pitchFamily="49" charset="-122"/>
              </a:rPr>
              <a:t>各个阶段状态之间的递推关系，并确定初始</a:t>
            </a:r>
            <a:r>
              <a:rPr lang="en-US" altLang="zh-CN" dirty="0" smtClean="0">
                <a:latin typeface="仿宋" panose="02010609060101010101" pitchFamily="49" charset="-122"/>
              </a:rPr>
              <a:t>(</a:t>
            </a:r>
            <a:r>
              <a:rPr lang="zh-CN" altLang="en-US" dirty="0" smtClean="0">
                <a:latin typeface="仿宋" panose="02010609060101010101" pitchFamily="49" charset="-122"/>
              </a:rPr>
              <a:t>边界</a:t>
            </a:r>
            <a:r>
              <a:rPr lang="en-US" altLang="zh-CN" dirty="0" smtClean="0">
                <a:latin typeface="仿宋" panose="02010609060101010101" pitchFamily="49" charset="-122"/>
              </a:rPr>
              <a:t>)</a:t>
            </a:r>
            <a:r>
              <a:rPr lang="zh-CN" altLang="en-US" dirty="0" smtClean="0">
                <a:latin typeface="仿宋" panose="02010609060101010101" pitchFamily="49" charset="-122"/>
              </a:rPr>
              <a:t>条件。</a:t>
            </a:r>
            <a:endParaRPr lang="en-US" altLang="zh-CN" dirty="0" smtClean="0">
              <a:latin typeface="仿宋" panose="02010609060101010101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ea typeface="仿宋"/>
              </a:rPr>
              <a:t>应用递推求解最优值。</a:t>
            </a:r>
            <a:endParaRPr lang="en-US" altLang="zh-CN" dirty="0" smtClean="0">
              <a:ea typeface="仿宋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仿宋"/>
              </a:rPr>
              <a:t>根据计算</a:t>
            </a:r>
            <a:r>
              <a:rPr lang="zh-CN" altLang="en-US" dirty="0">
                <a:ea typeface="仿宋"/>
              </a:rPr>
              <a:t>最优值</a:t>
            </a:r>
            <a:r>
              <a:rPr lang="zh-CN" altLang="en-US" dirty="0">
                <a:ea typeface="仿宋"/>
              </a:rPr>
              <a:t>时所得到的信息</a:t>
            </a:r>
            <a:r>
              <a:rPr lang="zh-CN" altLang="en-US" dirty="0" smtClean="0">
                <a:ea typeface="仿宋"/>
              </a:rPr>
              <a:t>，构造最优解。</a:t>
            </a:r>
            <a:endParaRPr lang="en-US" altLang="zh-CN" dirty="0" smtClean="0">
              <a:ea typeface="仿宋"/>
            </a:endParaRP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sp>
        <p:nvSpPr>
          <p:cNvPr id="5" name="双波形 4"/>
          <p:cNvSpPr/>
          <p:nvPr/>
        </p:nvSpPr>
        <p:spPr>
          <a:xfrm>
            <a:off x="1679943" y="5213268"/>
            <a:ext cx="6209415" cy="679635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原问题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子问题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原问题，实现本质是递归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6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781957"/>
            <a:ext cx="10515600" cy="5458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动态规划</a:t>
            </a:r>
            <a:r>
              <a:rPr lang="zh-CN" altLang="en-US" dirty="0"/>
              <a:t>问题的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仿宋" pitchFamily="49" charset="-122"/>
              </a:rPr>
              <a:t>最优</a:t>
            </a:r>
            <a:r>
              <a:rPr lang="zh-CN" altLang="en-US" dirty="0" smtClean="0">
                <a:solidFill>
                  <a:srgbClr val="002060"/>
                </a:solidFill>
                <a:latin typeface="仿宋" pitchFamily="49" charset="-122"/>
              </a:rPr>
              <a:t>子结构</a:t>
            </a:r>
            <a:r>
              <a:rPr lang="zh-CN" altLang="en-US" dirty="0" smtClean="0">
                <a:latin typeface="仿宋" pitchFamily="49" charset="-122"/>
              </a:rPr>
              <a:t>。问题的最优解包含了其子问题的最优解，则称该问题具有最优子结构性质。</a:t>
            </a:r>
            <a:endParaRPr lang="en-US" altLang="zh-CN" dirty="0" smtClean="0">
              <a:latin typeface="仿宋" pitchFamily="49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dirty="0" smtClean="0">
              <a:latin typeface="仿宋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仿宋" pitchFamily="49" charset="-122"/>
              </a:rPr>
              <a:t>重叠子问题</a:t>
            </a:r>
            <a:r>
              <a:rPr lang="zh-CN" altLang="en-US" dirty="0" smtClean="0">
                <a:latin typeface="仿宋" pitchFamily="49" charset="-122"/>
              </a:rPr>
              <a:t>。用递归算法自顶向下解问题时，有些子问题会被反复计算多次，称这些子问题重叠。动态规划算法利用这种子问题重叠性质，对每个子问题只解一次</a:t>
            </a:r>
            <a:r>
              <a:rPr lang="en-US" altLang="zh-CN" dirty="0" smtClean="0">
                <a:latin typeface="仿宋" pitchFamily="49" charset="-122"/>
              </a:rPr>
              <a:t>(</a:t>
            </a:r>
            <a:r>
              <a:rPr lang="zh-CN" altLang="en-US" dirty="0" smtClean="0">
                <a:latin typeface="仿宋" pitchFamily="49" charset="-122"/>
              </a:rPr>
              <a:t>保存下来</a:t>
            </a:r>
            <a:r>
              <a:rPr lang="en-US" altLang="zh-CN" dirty="0" smtClean="0">
                <a:latin typeface="仿宋" pitchFamily="49" charset="-122"/>
              </a:rPr>
              <a:t>)</a:t>
            </a:r>
            <a:r>
              <a:rPr lang="zh-CN" altLang="en-US" dirty="0" smtClean="0">
                <a:latin typeface="仿宋" pitchFamily="49" charset="-122"/>
              </a:rPr>
              <a:t>，已有尽可能多的利用这些子问题的解。</a:t>
            </a:r>
            <a:endParaRPr lang="zh-CN" altLang="en-US" dirty="0">
              <a:latin typeface="仿宋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sp>
        <p:nvSpPr>
          <p:cNvPr id="2" name="双波形 1"/>
          <p:cNvSpPr/>
          <p:nvPr/>
        </p:nvSpPr>
        <p:spPr>
          <a:xfrm>
            <a:off x="1637413" y="5114261"/>
            <a:ext cx="2668772" cy="679635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去冗余，空间换时间</a:t>
            </a:r>
            <a:endParaRPr lang="zh-CN" altLang="en-US" dirty="0"/>
          </a:p>
        </p:txBody>
      </p:sp>
      <p:sp>
        <p:nvSpPr>
          <p:cNvPr id="5" name="双波形 4"/>
          <p:cNvSpPr/>
          <p:nvPr/>
        </p:nvSpPr>
        <p:spPr>
          <a:xfrm>
            <a:off x="1637413" y="2608292"/>
            <a:ext cx="8984513" cy="679635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子问题最优决策导出原问题最优决策（子问题</a:t>
            </a:r>
            <a:r>
              <a:rPr lang="zh-CN" altLang="en-US" smtClean="0"/>
              <a:t>的最优解</a:t>
            </a:r>
            <a:r>
              <a:rPr lang="zh-CN" altLang="en-US" dirty="0" smtClean="0"/>
              <a:t>组合成大问题</a:t>
            </a:r>
            <a:r>
              <a:rPr lang="zh-CN" altLang="en-US" smtClean="0"/>
              <a:t>的最优解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无后效性（现在和以前的状态不影响将来的变化）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9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31687</TotalTime>
  <Words>936</Words>
  <Application>Microsoft Office PowerPoint</Application>
  <PresentationFormat>宽屏</PresentationFormat>
  <Paragraphs>202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仿宋</vt:lpstr>
      <vt:lpstr>宋体</vt:lpstr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最优化技术 -动态规划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最优化技术</dc:title>
  <dc:creator>wj</dc:creator>
  <cp:lastModifiedBy>Administrator</cp:lastModifiedBy>
  <cp:revision>410</cp:revision>
  <dcterms:created xsi:type="dcterms:W3CDTF">2019-12-25T10:26:10Z</dcterms:created>
  <dcterms:modified xsi:type="dcterms:W3CDTF">2021-04-20T01:27:58Z</dcterms:modified>
</cp:coreProperties>
</file>