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303" r:id="rId7"/>
    <p:sldId id="266" r:id="rId8"/>
    <p:sldId id="304" r:id="rId9"/>
    <p:sldId id="306" r:id="rId10"/>
    <p:sldId id="307" r:id="rId11"/>
    <p:sldId id="274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323" r:id="rId36"/>
    <p:sldId id="324" r:id="rId37"/>
    <p:sldId id="320" r:id="rId38"/>
    <p:sldId id="325" r:id="rId39"/>
    <p:sldId id="321" r:id="rId40"/>
    <p:sldId id="326" r:id="rId41"/>
    <p:sldId id="322" r:id="rId42"/>
    <p:sldId id="319" r:id="rId43"/>
    <p:sldId id="298" r:id="rId44"/>
    <p:sldId id="299" r:id="rId45"/>
    <p:sldId id="300" r:id="rId46"/>
    <p:sldId id="301" r:id="rId47"/>
    <p:sldId id="302" r:id="rId48"/>
    <p:sldId id="317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830" autoAdjust="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6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7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wmf"/><Relationship Id="rId7" Type="http://schemas.openxmlformats.org/officeDocument/2006/relationships/image" Target="../media/image4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2.wmf"/><Relationship Id="rId11" Type="http://schemas.openxmlformats.org/officeDocument/2006/relationships/image" Target="../media/image58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2114-4B4A-4A8D-AE8F-0B25A4637619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DCD70-D381-44E4-B785-24D3C289F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86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E7CB2-3B8A-4247-9D59-1C4F8FDD5DD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F9B3-F188-4413-B815-8D36B8C5F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0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F9B3-F188-4413-B815-8D36B8C5F9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4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剩余时间短的排在前面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F9B3-F188-4413-B815-8D36B8C5F9A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8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31993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最优化技术</a:t>
            </a:r>
            <a:endParaRPr lang="zh-CN" altLang="en-US" b="1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  <a:ln w="12700">
            <a:solidFill>
              <a:schemeClr val="accent4"/>
            </a:solidFill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866122" cy="5225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251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最优化技术</a:t>
            </a:r>
            <a:endParaRPr lang="zh-CN" altLang="en-US" b="1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72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061911"/>
            <a:ext cx="12192000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DF8D-CB77-459F-9308-A84FC0D21C2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4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4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4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41.wmf"/><Relationship Id="rId26" Type="http://schemas.openxmlformats.org/officeDocument/2006/relationships/oleObject" Target="../embeddings/oleObject57.bin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3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oleObject" Target="../embeddings/oleObject59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42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5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8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8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9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94.bin"/><Relationship Id="rId14" Type="http://schemas.openxmlformats.org/officeDocument/2006/relationships/oleObject" Target="../embeddings/oleObject97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59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6499" y="932357"/>
            <a:ext cx="9591304" cy="2927123"/>
          </a:xfrm>
        </p:spPr>
        <p:txBody>
          <a:bodyPr/>
          <a:lstStyle/>
          <a:p>
            <a:r>
              <a:rPr lang="zh-CN" altLang="en-US" dirty="0" smtClean="0"/>
              <a:t>最优化技术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r>
              <a:rPr lang="en-US" altLang="zh-CN" dirty="0" smtClean="0"/>
              <a:t>2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4032" y="451643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                    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重庆大学 文静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4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 </a:t>
            </a:r>
            <a:r>
              <a:rPr lang="zh-CN" altLang="en-US" dirty="0" smtClean="0">
                <a:solidFill>
                  <a:schemeClr val="tx1"/>
                </a:solidFill>
              </a:rPr>
              <a:t>规划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708"/>
          <p:cNvSpPr>
            <a:spLocks noChangeArrowheads="1"/>
          </p:cNvSpPr>
          <p:nvPr/>
        </p:nvSpPr>
        <p:spPr bwMode="auto">
          <a:xfrm>
            <a:off x="1089212" y="865188"/>
            <a:ext cx="10004612" cy="149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ru-RU" altLang="zh-CN" dirty="0"/>
              <a:t>  </a:t>
            </a:r>
            <a:r>
              <a:rPr kumimoji="1" lang="zh-CN" altLang="ru-RU" dirty="0"/>
              <a:t>令：</a:t>
            </a:r>
            <a:r>
              <a:rPr kumimoji="1" lang="ru-RU" altLang="zh-CN" i="1" dirty="0"/>
              <a:t>f</a:t>
            </a:r>
            <a:r>
              <a:rPr kumimoji="1" lang="ru-RU" altLang="zh-CN" i="1" baseline="-25000" dirty="0"/>
              <a:t>k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x</a:t>
            </a:r>
            <a:r>
              <a:rPr kumimoji="1" lang="ru-RU" altLang="zh-CN" dirty="0"/>
              <a:t>) </a:t>
            </a:r>
            <a:r>
              <a:rPr kumimoji="1" lang="zh-CN" altLang="ru-RU" dirty="0"/>
              <a:t>表示 以数量为  </a:t>
            </a:r>
            <a:r>
              <a:rPr kumimoji="1" lang="ru-RU" altLang="zh-CN" i="1" dirty="0"/>
              <a:t>x </a:t>
            </a:r>
            <a:r>
              <a:rPr kumimoji="1" lang="zh-CN" altLang="ru-RU" dirty="0"/>
              <a:t>的资金分配给前</a:t>
            </a:r>
            <a:r>
              <a:rPr kumimoji="1" lang="ru-RU" altLang="zh-CN" i="1" dirty="0"/>
              <a:t>k </a:t>
            </a:r>
            <a:r>
              <a:rPr kumimoji="1" lang="zh-CN" altLang="ru-RU" dirty="0"/>
              <a:t>个工厂，所得到的最大利润值</a:t>
            </a:r>
            <a:r>
              <a:rPr kumimoji="1" lang="zh-CN" altLang="ru-RU" dirty="0" smtClean="0"/>
              <a:t>。</a:t>
            </a:r>
            <a:r>
              <a:rPr kumimoji="1" lang="zh-CN" altLang="ru-RU" dirty="0"/>
              <a:t> </a:t>
            </a:r>
            <a:r>
              <a:rPr kumimoji="1" lang="ru-RU" altLang="zh-CN" i="1" dirty="0"/>
              <a:t>g</a:t>
            </a:r>
            <a:r>
              <a:rPr kumimoji="1" lang="ru-RU" altLang="zh-CN" i="1" baseline="-25000" dirty="0"/>
              <a:t>k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y</a:t>
            </a:r>
            <a:r>
              <a:rPr kumimoji="1" lang="ru-RU" altLang="zh-CN" dirty="0"/>
              <a:t>) </a:t>
            </a:r>
            <a:r>
              <a:rPr kumimoji="1" lang="zh-CN" altLang="en-US" dirty="0" smtClean="0"/>
              <a:t>表示以数量为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的资金分配给第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个工厂，所得到的利润。</a:t>
            </a:r>
            <a:endParaRPr kumimoji="1" lang="zh-CN" altLang="ru-RU" dirty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ru-RU" dirty="0"/>
              <a:t>  用</a:t>
            </a:r>
            <a:r>
              <a:rPr kumimoji="1" lang="zh-CN" altLang="ru-RU" dirty="0" smtClean="0"/>
              <a:t>动态规划求解</a:t>
            </a:r>
            <a:r>
              <a:rPr kumimoji="1" lang="zh-CN" altLang="ru-RU" dirty="0"/>
              <a:t>，就是求 </a:t>
            </a:r>
            <a:r>
              <a:rPr kumimoji="1" lang="ru-RU" altLang="zh-CN" i="1" dirty="0"/>
              <a:t>f</a:t>
            </a:r>
            <a:r>
              <a:rPr kumimoji="1" lang="ru-RU" altLang="zh-CN" i="1" baseline="-25000" dirty="0"/>
              <a:t>n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a</a:t>
            </a:r>
            <a:r>
              <a:rPr kumimoji="1" lang="ru-RU" altLang="zh-CN" dirty="0"/>
              <a:t>) </a:t>
            </a:r>
            <a:r>
              <a:rPr kumimoji="1" lang="zh-CN" altLang="ru-RU" dirty="0"/>
              <a:t>的问题。</a:t>
            </a:r>
          </a:p>
        </p:txBody>
      </p:sp>
      <p:sp>
        <p:nvSpPr>
          <p:cNvPr id="5" name="Rectangle 709"/>
          <p:cNvSpPr>
            <a:spLocks noChangeArrowheads="1"/>
          </p:cNvSpPr>
          <p:nvPr/>
        </p:nvSpPr>
        <p:spPr bwMode="auto">
          <a:xfrm>
            <a:off x="1215944" y="2386027"/>
            <a:ext cx="791845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buFont typeface="+mj-ea"/>
              <a:buAutoNum type="circleNumDbPlain"/>
            </a:pPr>
            <a:r>
              <a:rPr kumimoji="1" lang="ru-RU" altLang="zh-CN" dirty="0"/>
              <a:t> </a:t>
            </a:r>
            <a:r>
              <a:rPr kumimoji="1" lang="zh-CN" altLang="ru-RU" dirty="0"/>
              <a:t>当 </a:t>
            </a:r>
            <a:r>
              <a:rPr kumimoji="1" lang="ru-RU" altLang="zh-CN" i="1" dirty="0"/>
              <a:t>k</a:t>
            </a:r>
            <a:r>
              <a:rPr kumimoji="1" lang="ru-RU" altLang="zh-CN" dirty="0"/>
              <a:t>=1 </a:t>
            </a:r>
            <a:r>
              <a:rPr kumimoji="1" lang="zh-CN" altLang="ru-RU" dirty="0"/>
              <a:t>时，   </a:t>
            </a:r>
            <a:r>
              <a:rPr kumimoji="1" lang="ru-RU" altLang="zh-CN" i="1" dirty="0"/>
              <a:t>f</a:t>
            </a:r>
            <a:r>
              <a:rPr kumimoji="1" lang="ru-RU" altLang="zh-CN" baseline="-25000" dirty="0"/>
              <a:t>1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x</a:t>
            </a:r>
            <a:r>
              <a:rPr kumimoji="1" lang="ru-RU" altLang="zh-CN" dirty="0"/>
              <a:t>) = </a:t>
            </a:r>
            <a:r>
              <a:rPr kumimoji="1" lang="ru-RU" altLang="zh-CN" i="1" dirty="0"/>
              <a:t>g</a:t>
            </a:r>
            <a:r>
              <a:rPr kumimoji="1" lang="ru-RU" altLang="zh-CN" baseline="-25000" dirty="0"/>
              <a:t>1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x</a:t>
            </a:r>
            <a:r>
              <a:rPr kumimoji="1" lang="ru-RU" altLang="zh-CN" dirty="0"/>
              <a:t>)         </a:t>
            </a:r>
            <a:r>
              <a:rPr kumimoji="1" lang="zh-CN" altLang="ru-RU" dirty="0"/>
              <a:t>（因为只给一个工厂） </a:t>
            </a:r>
          </a:p>
        </p:txBody>
      </p:sp>
      <p:sp>
        <p:nvSpPr>
          <p:cNvPr id="6" name="Rectangle 710"/>
          <p:cNvSpPr>
            <a:spLocks noChangeArrowheads="1"/>
          </p:cNvSpPr>
          <p:nvPr/>
        </p:nvSpPr>
        <p:spPr bwMode="auto">
          <a:xfrm>
            <a:off x="1215944" y="2897211"/>
            <a:ext cx="992392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buFont typeface="+mj-ea"/>
              <a:buAutoNum type="circleNumDbPlain" startAt="2"/>
            </a:pPr>
            <a:r>
              <a:rPr kumimoji="1" lang="ru-RU" altLang="zh-CN" dirty="0"/>
              <a:t> </a:t>
            </a:r>
            <a:r>
              <a:rPr kumimoji="1" lang="zh-CN" altLang="ru-RU" dirty="0"/>
              <a:t>当</a:t>
            </a:r>
            <a:r>
              <a:rPr kumimoji="1" lang="ru-RU" altLang="zh-CN" dirty="0"/>
              <a:t>1</a:t>
            </a:r>
            <a:r>
              <a:rPr kumimoji="1" lang="zh-CN" altLang="ru-RU" dirty="0"/>
              <a:t>＜</a:t>
            </a:r>
            <a:r>
              <a:rPr kumimoji="1" lang="ru-RU" altLang="zh-CN" i="1" dirty="0"/>
              <a:t>k</a:t>
            </a:r>
            <a:r>
              <a:rPr kumimoji="1" lang="ru-RU" altLang="zh-CN" dirty="0"/>
              <a:t>≤</a:t>
            </a:r>
            <a:r>
              <a:rPr kumimoji="1" lang="ru-RU" altLang="zh-CN" i="1" dirty="0"/>
              <a:t>n </a:t>
            </a:r>
            <a:r>
              <a:rPr kumimoji="1" lang="zh-CN" altLang="ru-RU" dirty="0"/>
              <a:t>时，其递推关系如下：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ru-RU" dirty="0"/>
              <a:t>  设：</a:t>
            </a:r>
            <a:r>
              <a:rPr kumimoji="1" lang="ru-RU" altLang="zh-CN" i="1" dirty="0"/>
              <a:t>y </a:t>
            </a:r>
            <a:r>
              <a:rPr kumimoji="1" lang="zh-CN" altLang="ru-RU" dirty="0"/>
              <a:t>为分给第</a:t>
            </a:r>
            <a:r>
              <a:rPr kumimoji="1" lang="ru-RU" altLang="zh-CN" i="1" dirty="0"/>
              <a:t>k </a:t>
            </a:r>
            <a:r>
              <a:rPr kumimoji="1" lang="zh-CN" altLang="ru-RU" dirty="0"/>
              <a:t>个工厂的资金（其中 </a:t>
            </a:r>
            <a:r>
              <a:rPr kumimoji="1" lang="ru-RU" altLang="zh-CN" dirty="0"/>
              <a:t>0≤</a:t>
            </a:r>
            <a:r>
              <a:rPr kumimoji="1" lang="ru-RU" altLang="zh-CN" i="1" dirty="0"/>
              <a:t>y </a:t>
            </a:r>
            <a:r>
              <a:rPr kumimoji="1" lang="ru-RU" altLang="zh-CN" dirty="0"/>
              <a:t>≤ </a:t>
            </a:r>
            <a:r>
              <a:rPr kumimoji="1" lang="ru-RU" altLang="zh-CN" i="1" dirty="0"/>
              <a:t>x </a:t>
            </a:r>
            <a:r>
              <a:rPr kumimoji="1" lang="zh-CN" altLang="ru-RU" dirty="0"/>
              <a:t>），此时还剩 </a:t>
            </a:r>
            <a:r>
              <a:rPr kumimoji="1" lang="ru-RU" altLang="zh-CN" i="1" dirty="0"/>
              <a:t>x</a:t>
            </a:r>
            <a:r>
              <a:rPr kumimoji="1" lang="ru-RU" altLang="zh-CN" dirty="0"/>
              <a:t> </a:t>
            </a:r>
            <a:r>
              <a:rPr kumimoji="1" lang="zh-CN" altLang="ru-RU" dirty="0"/>
              <a:t>－ </a:t>
            </a:r>
            <a:r>
              <a:rPr kumimoji="1" lang="ru-RU" altLang="zh-CN" i="1" dirty="0"/>
              <a:t>y</a:t>
            </a:r>
            <a:r>
              <a:rPr kumimoji="1" lang="zh-CN" altLang="ru-RU" dirty="0"/>
              <a:t>（万元）的资金需要分配给前 </a:t>
            </a:r>
            <a:r>
              <a:rPr kumimoji="1" lang="ru-RU" altLang="zh-CN" i="1" dirty="0"/>
              <a:t>k</a:t>
            </a:r>
            <a:r>
              <a:rPr kumimoji="1" lang="zh-CN" altLang="ru-RU" dirty="0"/>
              <a:t>－</a:t>
            </a:r>
            <a:r>
              <a:rPr kumimoji="1" lang="ru-RU" altLang="zh-CN" dirty="0"/>
              <a:t>1 </a:t>
            </a:r>
            <a:r>
              <a:rPr kumimoji="1" lang="zh-CN" altLang="ru-RU" dirty="0"/>
              <a:t>个工厂</a:t>
            </a:r>
            <a:r>
              <a:rPr kumimoji="1" lang="ru-RU" altLang="zh-CN" dirty="0"/>
              <a:t>,</a:t>
            </a:r>
            <a:r>
              <a:rPr kumimoji="1" lang="zh-CN" altLang="ru-RU" dirty="0"/>
              <a:t>如果采取最优策略，则得到的最大利润为</a:t>
            </a:r>
            <a:r>
              <a:rPr kumimoji="1" lang="ru-RU" altLang="zh-CN" i="1" dirty="0"/>
              <a:t>f</a:t>
            </a:r>
            <a:r>
              <a:rPr kumimoji="1" lang="ru-RU" altLang="zh-CN" i="1" baseline="-25000" dirty="0"/>
              <a:t>k</a:t>
            </a:r>
            <a:r>
              <a:rPr kumimoji="1" lang="zh-CN" altLang="ru-RU" i="1" baseline="-25000" dirty="0"/>
              <a:t>－</a:t>
            </a:r>
            <a:r>
              <a:rPr kumimoji="1" lang="ru-RU" altLang="zh-CN" baseline="-25000" dirty="0"/>
              <a:t>1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x</a:t>
            </a:r>
            <a:r>
              <a:rPr kumimoji="1" lang="zh-CN" altLang="ru-RU" i="1" dirty="0"/>
              <a:t>－</a:t>
            </a:r>
            <a:r>
              <a:rPr kumimoji="1" lang="ru-RU" altLang="zh-CN" i="1" dirty="0"/>
              <a:t>y</a:t>
            </a:r>
            <a:r>
              <a:rPr kumimoji="1" lang="ru-RU" altLang="zh-CN" dirty="0"/>
              <a:t>) ,</a:t>
            </a:r>
            <a:r>
              <a:rPr kumimoji="1" lang="zh-CN" altLang="ru-RU" dirty="0"/>
              <a:t>因此总的利润为：</a:t>
            </a:r>
          </a:p>
          <a:p>
            <a:pPr>
              <a:lnSpc>
                <a:spcPct val="120000"/>
              </a:lnSpc>
            </a:pPr>
            <a:r>
              <a:rPr kumimoji="1" lang="zh-CN" altLang="ru-RU" dirty="0"/>
              <a:t>                           </a:t>
            </a:r>
            <a:r>
              <a:rPr kumimoji="1" lang="zh-CN" altLang="ru-RU" dirty="0" smtClean="0"/>
              <a:t> </a:t>
            </a:r>
            <a:r>
              <a:rPr kumimoji="1" lang="ru-RU" altLang="zh-CN" i="1" dirty="0" smtClean="0"/>
              <a:t>f</a:t>
            </a:r>
            <a:r>
              <a:rPr kumimoji="1" lang="ru-RU" altLang="zh-CN" i="1" baseline="-25000" dirty="0" smtClean="0"/>
              <a:t>k</a:t>
            </a:r>
            <a:r>
              <a:rPr kumimoji="1" lang="ru-RU" altLang="zh-CN" dirty="0" smtClean="0"/>
              <a:t>(</a:t>
            </a:r>
            <a:r>
              <a:rPr kumimoji="1" lang="ru-RU" altLang="zh-CN" i="1" dirty="0" smtClean="0"/>
              <a:t>x</a:t>
            </a:r>
            <a:r>
              <a:rPr kumimoji="1" lang="ru-RU" altLang="zh-CN" dirty="0" smtClean="0"/>
              <a:t>)  </a:t>
            </a:r>
            <a:r>
              <a:rPr kumimoji="1" lang="en-US" altLang="zh-CN" dirty="0" smtClean="0"/>
              <a:t>=</a:t>
            </a:r>
            <a:r>
              <a:rPr kumimoji="1" lang="zh-CN" altLang="ru-RU" dirty="0"/>
              <a:t> </a:t>
            </a:r>
            <a:r>
              <a:rPr kumimoji="1" lang="ru-RU" altLang="zh-CN" i="1" dirty="0"/>
              <a:t>g</a:t>
            </a:r>
            <a:r>
              <a:rPr kumimoji="1" lang="ru-RU" altLang="zh-CN" i="1" baseline="-25000" dirty="0"/>
              <a:t>k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y</a:t>
            </a:r>
            <a:r>
              <a:rPr kumimoji="1" lang="ru-RU" altLang="zh-CN" dirty="0"/>
              <a:t>) </a:t>
            </a:r>
            <a:r>
              <a:rPr kumimoji="1" lang="zh-CN" altLang="ru-RU" dirty="0" smtClean="0"/>
              <a:t>＋</a:t>
            </a:r>
            <a:r>
              <a:rPr kumimoji="1" lang="ru-RU" altLang="zh-CN" i="1" dirty="0" smtClean="0"/>
              <a:t>f</a:t>
            </a:r>
            <a:r>
              <a:rPr kumimoji="1" lang="ru-RU" altLang="zh-CN" i="1" baseline="-25000" dirty="0" smtClean="0"/>
              <a:t>k</a:t>
            </a:r>
            <a:r>
              <a:rPr kumimoji="1" lang="zh-CN" altLang="ru-RU" i="1" baseline="-25000" dirty="0"/>
              <a:t>－</a:t>
            </a:r>
            <a:r>
              <a:rPr kumimoji="1" lang="ru-RU" altLang="zh-CN" baseline="-25000" dirty="0"/>
              <a:t>1</a:t>
            </a:r>
            <a:r>
              <a:rPr kumimoji="1" lang="ru-RU" altLang="zh-CN" dirty="0"/>
              <a:t>(</a:t>
            </a:r>
            <a:r>
              <a:rPr kumimoji="1" lang="ru-RU" altLang="zh-CN" i="1" dirty="0"/>
              <a:t>x</a:t>
            </a:r>
            <a:r>
              <a:rPr kumimoji="1" lang="zh-CN" altLang="ru-RU" i="1" dirty="0"/>
              <a:t>－</a:t>
            </a:r>
            <a:r>
              <a:rPr kumimoji="1" lang="ru-RU" altLang="zh-CN" i="1" dirty="0"/>
              <a:t>y</a:t>
            </a:r>
            <a:r>
              <a:rPr kumimoji="1" lang="ru-RU" altLang="zh-CN" dirty="0"/>
              <a:t>) </a:t>
            </a:r>
          </a:p>
        </p:txBody>
      </p:sp>
      <p:graphicFrame>
        <p:nvGraphicFramePr>
          <p:cNvPr id="7" name="Object 7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836409"/>
              </p:ext>
            </p:extLst>
          </p:nvPr>
        </p:nvGraphicFramePr>
        <p:xfrm>
          <a:off x="7173728" y="5361951"/>
          <a:ext cx="418007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公式" r:id="rId3" imgW="3004457" imgH="2074689" progId="Equation.3">
                  <p:embed/>
                </p:oleObj>
              </mc:Choice>
              <mc:Fallback>
                <p:oleObj name="公式" r:id="rId3" imgW="3004457" imgH="2074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728" y="5361951"/>
                        <a:ext cx="4180072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16"/>
          <p:cNvSpPr>
            <a:spLocks noChangeArrowheads="1"/>
          </p:cNvSpPr>
          <p:nvPr/>
        </p:nvSpPr>
        <p:spPr bwMode="auto">
          <a:xfrm>
            <a:off x="1089212" y="5270478"/>
            <a:ext cx="628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dirty="0"/>
              <a:t>所以，根据动态规划的最优化原理，有下式：</a:t>
            </a:r>
          </a:p>
        </p:txBody>
      </p:sp>
      <p:sp>
        <p:nvSpPr>
          <p:cNvPr id="9" name="矩形 8"/>
          <p:cNvSpPr/>
          <p:nvPr/>
        </p:nvSpPr>
        <p:spPr>
          <a:xfrm>
            <a:off x="622570" y="739302"/>
            <a:ext cx="11108987" cy="554816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5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ru-RU" dirty="0">
                <a:ea typeface="黑体" panose="02010609060101010101" pitchFamily="49" charset="-122"/>
              </a:rPr>
              <a:t>投资分配问题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01E55-ACD6-466B-A9DB-AEEA8EA3AACB}" type="slidenum">
              <a:rPr lang="ru-RU" altLang="zh-CN"/>
              <a:pPr/>
              <a:t>11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2767" name="Rectangle 719"/>
          <p:cNvSpPr>
            <a:spLocks noChangeArrowheads="1"/>
          </p:cNvSpPr>
          <p:nvPr/>
        </p:nvSpPr>
        <p:spPr bwMode="auto">
          <a:xfrm>
            <a:off x="1690789" y="1496866"/>
            <a:ext cx="90130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ru-RU" altLang="zh-CN" dirty="0">
                <a:solidFill>
                  <a:schemeClr val="accent2"/>
                </a:solidFill>
              </a:rPr>
              <a:t>   </a:t>
            </a:r>
            <a:r>
              <a:rPr kumimoji="1" lang="zh-CN" altLang="ru-RU" sz="2400" dirty="0" smtClean="0"/>
              <a:t>例：</a:t>
            </a:r>
            <a:r>
              <a:rPr kumimoji="1" lang="zh-CN" altLang="ru-RU" sz="2400" dirty="0"/>
              <a:t>设国家拨给</a:t>
            </a:r>
            <a:r>
              <a:rPr kumimoji="1" lang="ru-RU" altLang="zh-CN" sz="2400" dirty="0"/>
              <a:t>60</a:t>
            </a:r>
            <a:r>
              <a:rPr kumimoji="1" lang="zh-CN" altLang="ru-RU" sz="2400" dirty="0"/>
              <a:t>万元投资，供四个工厂扩建使用，每个工厂扩建后的利润与投资额的大小有关，投资后的利润函数如下表所示。</a:t>
            </a:r>
          </a:p>
        </p:txBody>
      </p:sp>
      <p:graphicFrame>
        <p:nvGraphicFramePr>
          <p:cNvPr id="2768" name="Group 7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12057"/>
              </p:ext>
            </p:extLst>
          </p:nvPr>
        </p:nvGraphicFramePr>
        <p:xfrm>
          <a:off x="2019608" y="3027289"/>
          <a:ext cx="8382000" cy="2523744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     </a:t>
                      </a:r>
                      <a:r>
                        <a:rPr kumimoji="1" lang="zh-CN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投资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利润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1" lang="ru-RU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1" lang="ru-RU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1" lang="ru-RU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1" lang="ru-RU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24" name="Line 776"/>
          <p:cNvSpPr>
            <a:spLocks noChangeShapeType="1"/>
          </p:cNvSpPr>
          <p:nvPr/>
        </p:nvSpPr>
        <p:spPr bwMode="auto">
          <a:xfrm flipH="1" flipV="1">
            <a:off x="2019608" y="3027289"/>
            <a:ext cx="1066800" cy="6858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0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0"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" grpId="0"/>
      <p:bldP spid="28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8" name="Rectangle 782"/>
          <p:cNvSpPr>
            <a:spLocks noChangeArrowheads="1"/>
          </p:cNvSpPr>
          <p:nvPr/>
        </p:nvSpPr>
        <p:spPr bwMode="auto">
          <a:xfrm>
            <a:off x="2020415" y="1008995"/>
            <a:ext cx="7361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b="1">
                <a:solidFill>
                  <a:srgbClr val="000066"/>
                </a:solidFill>
              </a:rPr>
              <a:t>按顺序解法计算。</a:t>
            </a:r>
          </a:p>
          <a:p>
            <a:pPr eaLnBrk="1" hangingPunct="1"/>
            <a:r>
              <a:rPr kumimoji="1" lang="zh-CN" altLang="ru-RU" b="1">
                <a:solidFill>
                  <a:srgbClr val="000066"/>
                </a:solidFill>
              </a:rPr>
              <a:t>第一阶段：求 </a:t>
            </a:r>
            <a:r>
              <a:rPr kumimoji="1" lang="ru-RU" altLang="zh-CN" b="1" i="1">
                <a:solidFill>
                  <a:srgbClr val="000066"/>
                </a:solidFill>
              </a:rPr>
              <a:t>f</a:t>
            </a:r>
            <a:r>
              <a:rPr kumimoji="1" lang="ru-RU" altLang="zh-CN" b="1" baseline="-25000">
                <a:solidFill>
                  <a:srgbClr val="000066"/>
                </a:solidFill>
              </a:rPr>
              <a:t>1</a:t>
            </a:r>
            <a:r>
              <a:rPr kumimoji="1" lang="ru-RU" altLang="zh-CN" b="1">
                <a:solidFill>
                  <a:srgbClr val="000066"/>
                </a:solidFill>
              </a:rPr>
              <a:t>(</a:t>
            </a:r>
            <a:r>
              <a:rPr kumimoji="1" lang="ru-RU" altLang="zh-CN" b="1" i="1">
                <a:solidFill>
                  <a:srgbClr val="000066"/>
                </a:solidFill>
              </a:rPr>
              <a:t>x</a:t>
            </a:r>
            <a:r>
              <a:rPr kumimoji="1" lang="ru-RU" altLang="zh-CN" b="1">
                <a:solidFill>
                  <a:srgbClr val="000066"/>
                </a:solidFill>
              </a:rPr>
              <a:t>)</a:t>
            </a:r>
            <a:r>
              <a:rPr kumimoji="1" lang="zh-CN" altLang="ru-RU" b="1">
                <a:solidFill>
                  <a:srgbClr val="000066"/>
                </a:solidFill>
              </a:rPr>
              <a:t>。显然有 </a:t>
            </a:r>
            <a:r>
              <a:rPr kumimoji="1" lang="ru-RU" altLang="zh-CN" b="1" i="1">
                <a:solidFill>
                  <a:srgbClr val="000066"/>
                </a:solidFill>
              </a:rPr>
              <a:t>f</a:t>
            </a:r>
            <a:r>
              <a:rPr kumimoji="1" lang="ru-RU" altLang="zh-CN" b="1" baseline="-25000">
                <a:solidFill>
                  <a:srgbClr val="000066"/>
                </a:solidFill>
              </a:rPr>
              <a:t>1</a:t>
            </a:r>
            <a:r>
              <a:rPr kumimoji="1" lang="ru-RU" altLang="zh-CN" b="1">
                <a:solidFill>
                  <a:srgbClr val="000066"/>
                </a:solidFill>
              </a:rPr>
              <a:t>(</a:t>
            </a:r>
            <a:r>
              <a:rPr kumimoji="1" lang="ru-RU" altLang="zh-CN" b="1" i="1">
                <a:solidFill>
                  <a:srgbClr val="000066"/>
                </a:solidFill>
              </a:rPr>
              <a:t>x</a:t>
            </a:r>
            <a:r>
              <a:rPr kumimoji="1" lang="ru-RU" altLang="zh-CN" b="1">
                <a:solidFill>
                  <a:srgbClr val="000066"/>
                </a:solidFill>
              </a:rPr>
              <a:t>) </a:t>
            </a:r>
            <a:r>
              <a:rPr kumimoji="1" lang="zh-CN" altLang="ru-RU" b="1">
                <a:solidFill>
                  <a:srgbClr val="000066"/>
                </a:solidFill>
              </a:rPr>
              <a:t>＝ </a:t>
            </a:r>
            <a:r>
              <a:rPr kumimoji="1" lang="ru-RU" altLang="zh-CN" b="1" i="1">
                <a:solidFill>
                  <a:srgbClr val="000066"/>
                </a:solidFill>
              </a:rPr>
              <a:t>g</a:t>
            </a:r>
            <a:r>
              <a:rPr kumimoji="1" lang="ru-RU" altLang="zh-CN" b="1" baseline="-25000">
                <a:solidFill>
                  <a:srgbClr val="000066"/>
                </a:solidFill>
              </a:rPr>
              <a:t>1</a:t>
            </a:r>
            <a:r>
              <a:rPr kumimoji="1" lang="ru-RU" altLang="zh-CN" b="1">
                <a:solidFill>
                  <a:srgbClr val="000066"/>
                </a:solidFill>
              </a:rPr>
              <a:t>(</a:t>
            </a:r>
            <a:r>
              <a:rPr kumimoji="1" lang="ru-RU" altLang="zh-CN" b="1" i="1">
                <a:solidFill>
                  <a:srgbClr val="000066"/>
                </a:solidFill>
              </a:rPr>
              <a:t>x</a:t>
            </a:r>
            <a:r>
              <a:rPr kumimoji="1" lang="ru-RU" altLang="zh-CN" b="1">
                <a:solidFill>
                  <a:srgbClr val="000066"/>
                </a:solidFill>
              </a:rPr>
              <a:t>)</a:t>
            </a:r>
            <a:r>
              <a:rPr kumimoji="1" lang="zh-CN" altLang="ru-RU" b="1">
                <a:solidFill>
                  <a:srgbClr val="000066"/>
                </a:solidFill>
              </a:rPr>
              <a:t>，得到下表</a:t>
            </a:r>
          </a:p>
        </p:txBody>
      </p:sp>
      <p:sp>
        <p:nvSpPr>
          <p:cNvPr id="9" name="Rectangle 822"/>
          <p:cNvSpPr>
            <a:spLocks noChangeArrowheads="1"/>
          </p:cNvSpPr>
          <p:nvPr/>
        </p:nvSpPr>
        <p:spPr bwMode="auto">
          <a:xfrm>
            <a:off x="2004540" y="4193520"/>
            <a:ext cx="8201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b="1">
                <a:solidFill>
                  <a:srgbClr val="000066"/>
                </a:solidFill>
              </a:rPr>
              <a:t>第二阶段：求 </a:t>
            </a:r>
            <a:r>
              <a:rPr kumimoji="1" lang="ru-RU" altLang="zh-CN" b="1" i="1">
                <a:solidFill>
                  <a:srgbClr val="000066"/>
                </a:solidFill>
              </a:rPr>
              <a:t>f</a:t>
            </a:r>
            <a:r>
              <a:rPr kumimoji="1" lang="ru-RU" altLang="zh-CN" b="1" baseline="-25000">
                <a:solidFill>
                  <a:srgbClr val="000066"/>
                </a:solidFill>
              </a:rPr>
              <a:t>2</a:t>
            </a:r>
            <a:r>
              <a:rPr kumimoji="1" lang="ru-RU" altLang="zh-CN" b="1">
                <a:solidFill>
                  <a:srgbClr val="000066"/>
                </a:solidFill>
              </a:rPr>
              <a:t>(</a:t>
            </a:r>
            <a:r>
              <a:rPr kumimoji="1" lang="ru-RU" altLang="zh-CN" b="1" i="1">
                <a:solidFill>
                  <a:srgbClr val="000066"/>
                </a:solidFill>
              </a:rPr>
              <a:t>x</a:t>
            </a:r>
            <a:r>
              <a:rPr kumimoji="1" lang="ru-RU" altLang="zh-CN" b="1">
                <a:solidFill>
                  <a:srgbClr val="000066"/>
                </a:solidFill>
              </a:rPr>
              <a:t>)</a:t>
            </a:r>
            <a:r>
              <a:rPr kumimoji="1" lang="zh-CN" altLang="ru-RU" b="1">
                <a:solidFill>
                  <a:srgbClr val="000066"/>
                </a:solidFill>
              </a:rPr>
              <a:t>。此时需考虑第一、第二个工厂如何进行投资分配，以取得最大的总利润。</a:t>
            </a:r>
          </a:p>
        </p:txBody>
      </p:sp>
      <p:graphicFrame>
        <p:nvGraphicFramePr>
          <p:cNvPr id="10" name="Object 8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449274"/>
              </p:ext>
            </p:extLst>
          </p:nvPr>
        </p:nvGraphicFramePr>
        <p:xfrm>
          <a:off x="2266478" y="5392082"/>
          <a:ext cx="7185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Equation" r:id="rId3" imgW="1622695" imgH="993612" progId="Equation.3">
                  <p:embed/>
                </p:oleObj>
              </mc:Choice>
              <mc:Fallback>
                <p:oleObj name="Equation" r:id="rId3" imgW="1622695" imgH="9936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478" y="5392082"/>
                        <a:ext cx="71850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80"/>
          <p:cNvSpPr>
            <a:spLocks noChangeArrowheads="1"/>
          </p:cNvSpPr>
          <p:nvPr/>
        </p:nvSpPr>
        <p:spPr bwMode="auto">
          <a:xfrm>
            <a:off x="3984625" y="3393420"/>
            <a:ext cx="6530975" cy="4572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781"/>
          <p:cNvSpPr>
            <a:spLocks noChangeArrowheads="1"/>
          </p:cNvSpPr>
          <p:nvPr/>
        </p:nvSpPr>
        <p:spPr bwMode="auto">
          <a:xfrm>
            <a:off x="3984625" y="2936220"/>
            <a:ext cx="6516688" cy="457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Group 7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82211"/>
              </p:ext>
            </p:extLst>
          </p:nvPr>
        </p:nvGraphicFramePr>
        <p:xfrm>
          <a:off x="2227263" y="2174220"/>
          <a:ext cx="8278812" cy="1676400"/>
        </p:xfrm>
        <a:graphic>
          <a:graphicData uri="http://schemas.openxmlformats.org/drawingml/2006/table">
            <a:tbl>
              <a:tblPr/>
              <a:tblGrid>
                <a:gridCol w="17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                </a:t>
                      </a:r>
                      <a:r>
                        <a:rPr kumimoji="1" lang="zh-CN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投资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利润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f</a:t>
                      </a:r>
                      <a:r>
                        <a:rPr kumimoji="1" lang="ru-RU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ru-RU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 </a:t>
                      </a:r>
                      <a:r>
                        <a:rPr kumimoji="1" lang="zh-CN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＝</a:t>
                      </a:r>
                      <a:r>
                        <a:rPr kumimoji="1" lang="zh-CN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ru-RU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1" lang="ru-RU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1" lang="ru-RU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最优策略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Line 821"/>
          <p:cNvSpPr>
            <a:spLocks noChangeShapeType="1"/>
          </p:cNvSpPr>
          <p:nvPr/>
        </p:nvSpPr>
        <p:spPr bwMode="auto">
          <a:xfrm flipH="1" flipV="1">
            <a:off x="2155825" y="2174220"/>
            <a:ext cx="1828800" cy="7620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856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8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28720"/>
              </p:ext>
            </p:extLst>
          </p:nvPr>
        </p:nvGraphicFramePr>
        <p:xfrm>
          <a:off x="1471996" y="1208881"/>
          <a:ext cx="8289925" cy="430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8" name="Equation" r:id="rId3" imgW="2891522" imgH="1639192" progId="Equation.3">
                  <p:embed/>
                </p:oleObj>
              </mc:Choice>
              <mc:Fallback>
                <p:oleObj name="Equation" r:id="rId3" imgW="2891522" imgH="16391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996" y="1208881"/>
                        <a:ext cx="8289925" cy="430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5" name="Rectangle 827"/>
          <p:cNvSpPr>
            <a:spLocks noChangeArrowheads="1"/>
          </p:cNvSpPr>
          <p:nvPr/>
        </p:nvSpPr>
        <p:spPr bwMode="auto">
          <a:xfrm>
            <a:off x="2812798" y="2528033"/>
            <a:ext cx="2804160" cy="431482"/>
          </a:xfrm>
          <a:prstGeom prst="rect">
            <a:avLst/>
          </a:prstGeom>
          <a:solidFill>
            <a:srgbClr val="00CC99">
              <a:alpha val="27000"/>
            </a:srgbClr>
          </a:solidFill>
          <a:ln>
            <a:noFill/>
          </a:ln>
          <a:effectLst/>
          <a:extLst/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837"/>
          <p:cNvSpPr>
            <a:spLocks noChangeArrowheads="1"/>
          </p:cNvSpPr>
          <p:nvPr/>
        </p:nvSpPr>
        <p:spPr bwMode="auto">
          <a:xfrm>
            <a:off x="838200" y="5632054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dirty="0">
                <a:solidFill>
                  <a:srgbClr val="000066"/>
                </a:solidFill>
              </a:rPr>
              <a:t>最优策略为（</a:t>
            </a:r>
            <a:r>
              <a:rPr kumimoji="1" lang="ru-RU" altLang="zh-CN" dirty="0">
                <a:solidFill>
                  <a:srgbClr val="000066"/>
                </a:solidFill>
              </a:rPr>
              <a:t>40</a:t>
            </a:r>
            <a:r>
              <a:rPr kumimoji="1" lang="zh-CN" altLang="ru-RU" dirty="0">
                <a:solidFill>
                  <a:srgbClr val="000066"/>
                </a:solidFill>
              </a:rPr>
              <a:t>，</a:t>
            </a:r>
            <a:r>
              <a:rPr kumimoji="1" lang="ru-RU" altLang="zh-CN" dirty="0">
                <a:solidFill>
                  <a:srgbClr val="000066"/>
                </a:solidFill>
              </a:rPr>
              <a:t>20</a:t>
            </a:r>
            <a:r>
              <a:rPr kumimoji="1" lang="zh-CN" altLang="ru-RU" dirty="0">
                <a:solidFill>
                  <a:srgbClr val="000066"/>
                </a:solidFill>
              </a:rPr>
              <a:t>），此时最大利润为</a:t>
            </a:r>
            <a:r>
              <a:rPr kumimoji="1" lang="ru-RU" altLang="zh-CN" dirty="0">
                <a:solidFill>
                  <a:srgbClr val="000066"/>
                </a:solidFill>
              </a:rPr>
              <a:t>120</a:t>
            </a:r>
            <a:r>
              <a:rPr kumimoji="1" lang="zh-CN" altLang="ru-RU" dirty="0">
                <a:solidFill>
                  <a:srgbClr val="000066"/>
                </a:solidFill>
              </a:rPr>
              <a:t>万元。</a:t>
            </a:r>
          </a:p>
        </p:txBody>
      </p:sp>
      <p:sp>
        <p:nvSpPr>
          <p:cNvPr id="16" name="Rectangle 838"/>
          <p:cNvSpPr>
            <a:spLocks noChangeArrowheads="1"/>
          </p:cNvSpPr>
          <p:nvPr/>
        </p:nvSpPr>
        <p:spPr bwMode="auto">
          <a:xfrm>
            <a:off x="7643018" y="5615602"/>
            <a:ext cx="574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dirty="0">
                <a:solidFill>
                  <a:srgbClr val="000066"/>
                </a:solidFill>
              </a:rPr>
              <a:t>同理可求得其它 </a:t>
            </a:r>
            <a:r>
              <a:rPr kumimoji="1" lang="ru-RU" altLang="zh-CN" i="1" dirty="0">
                <a:solidFill>
                  <a:srgbClr val="000066"/>
                </a:solidFill>
              </a:rPr>
              <a:t>f</a:t>
            </a:r>
            <a:r>
              <a:rPr kumimoji="1" lang="ru-RU" altLang="zh-CN" baseline="-25000" dirty="0">
                <a:solidFill>
                  <a:srgbClr val="000066"/>
                </a:solidFill>
              </a:rPr>
              <a:t>2</a:t>
            </a:r>
            <a:r>
              <a:rPr kumimoji="1" lang="ru-RU" altLang="zh-CN" dirty="0">
                <a:solidFill>
                  <a:srgbClr val="000066"/>
                </a:solidFill>
              </a:rPr>
              <a:t>(</a:t>
            </a:r>
            <a:r>
              <a:rPr kumimoji="1" lang="ru-RU" altLang="zh-CN" i="1" dirty="0">
                <a:solidFill>
                  <a:srgbClr val="000066"/>
                </a:solidFill>
              </a:rPr>
              <a:t>x</a:t>
            </a:r>
            <a:r>
              <a:rPr kumimoji="1" lang="ru-RU" altLang="zh-CN" dirty="0">
                <a:solidFill>
                  <a:srgbClr val="000066"/>
                </a:solidFill>
              </a:rPr>
              <a:t>) </a:t>
            </a:r>
            <a:r>
              <a:rPr kumimoji="1" lang="zh-CN" altLang="ru-RU" dirty="0">
                <a:solidFill>
                  <a:srgbClr val="000066"/>
                </a:solidFill>
              </a:rPr>
              <a:t>的值。</a:t>
            </a:r>
          </a:p>
        </p:txBody>
      </p:sp>
      <p:graphicFrame>
        <p:nvGraphicFramePr>
          <p:cNvPr id="17" name="Object 8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702493"/>
              </p:ext>
            </p:extLst>
          </p:nvPr>
        </p:nvGraphicFramePr>
        <p:xfrm>
          <a:off x="1471996" y="670039"/>
          <a:ext cx="71866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9" name="Equation" r:id="rId5" imgW="1622695" imgH="993612" progId="Equation.3">
                  <p:embed/>
                </p:oleObj>
              </mc:Choice>
              <mc:Fallback>
                <p:oleObj name="Equation" r:id="rId5" imgW="1622695" imgH="9936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996" y="670039"/>
                        <a:ext cx="71866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8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graphicFrame>
        <p:nvGraphicFramePr>
          <p:cNvPr id="4" name="Object 8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991232"/>
              </p:ext>
            </p:extLst>
          </p:nvPr>
        </p:nvGraphicFramePr>
        <p:xfrm>
          <a:off x="1664494" y="875260"/>
          <a:ext cx="7186612" cy="459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Equation" r:id="rId3" imgW="2708910" imgH="1573054" progId="Equation.3">
                  <p:embed/>
                </p:oleObj>
              </mc:Choice>
              <mc:Fallback>
                <p:oleObj name="Equation" r:id="rId3" imgW="2708910" imgH="15730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494" y="875260"/>
                        <a:ext cx="7186612" cy="459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43"/>
          <p:cNvSpPr>
            <a:spLocks noChangeArrowheads="1"/>
          </p:cNvSpPr>
          <p:nvPr/>
        </p:nvSpPr>
        <p:spPr bwMode="auto">
          <a:xfrm>
            <a:off x="1521263" y="5469485"/>
            <a:ext cx="704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dirty="0">
                <a:solidFill>
                  <a:srgbClr val="000066"/>
                </a:solidFill>
                <a:latin typeface="黑体" panose="02010609060101010101" pitchFamily="49" charset="-122"/>
              </a:rPr>
              <a:t>最优策略为（</a:t>
            </a:r>
            <a:r>
              <a:rPr kumimoji="1" lang="ru-RU" altLang="zh-CN" dirty="0">
                <a:solidFill>
                  <a:srgbClr val="000066"/>
                </a:solidFill>
                <a:latin typeface="黑体" panose="02010609060101010101" pitchFamily="49" charset="-122"/>
              </a:rPr>
              <a:t>30</a:t>
            </a:r>
            <a:r>
              <a:rPr kumimoji="1" lang="zh-CN" altLang="ru-RU" dirty="0">
                <a:solidFill>
                  <a:srgbClr val="000066"/>
                </a:solidFill>
                <a:latin typeface="黑体" panose="02010609060101010101" pitchFamily="49" charset="-122"/>
              </a:rPr>
              <a:t>，</a:t>
            </a:r>
            <a:r>
              <a:rPr kumimoji="1" lang="ru-RU" altLang="zh-CN" dirty="0">
                <a:solidFill>
                  <a:srgbClr val="000066"/>
                </a:solidFill>
                <a:latin typeface="黑体" panose="02010609060101010101" pitchFamily="49" charset="-122"/>
              </a:rPr>
              <a:t>20</a:t>
            </a:r>
            <a:r>
              <a:rPr kumimoji="1" lang="zh-CN" altLang="ru-RU" dirty="0">
                <a:solidFill>
                  <a:srgbClr val="000066"/>
                </a:solidFill>
                <a:latin typeface="黑体" panose="02010609060101010101" pitchFamily="49" charset="-122"/>
              </a:rPr>
              <a:t>），此时最大利润为</a:t>
            </a:r>
            <a:r>
              <a:rPr kumimoji="1" lang="ru-RU" altLang="zh-CN" dirty="0">
                <a:solidFill>
                  <a:srgbClr val="000066"/>
                </a:solidFill>
                <a:latin typeface="黑体" panose="02010609060101010101" pitchFamily="49" charset="-122"/>
              </a:rPr>
              <a:t>105</a:t>
            </a:r>
            <a:r>
              <a:rPr kumimoji="1" lang="zh-CN" altLang="ru-RU" dirty="0">
                <a:solidFill>
                  <a:srgbClr val="000066"/>
                </a:solidFill>
                <a:latin typeface="黑体" panose="02010609060101010101" pitchFamily="49" charset="-122"/>
              </a:rPr>
              <a:t>万元。</a:t>
            </a:r>
          </a:p>
        </p:txBody>
      </p:sp>
      <p:sp>
        <p:nvSpPr>
          <p:cNvPr id="6" name="Rectangle 827"/>
          <p:cNvSpPr>
            <a:spLocks noChangeArrowheads="1"/>
          </p:cNvSpPr>
          <p:nvPr/>
        </p:nvSpPr>
        <p:spPr bwMode="auto">
          <a:xfrm>
            <a:off x="3855720" y="3934778"/>
            <a:ext cx="2804160" cy="431482"/>
          </a:xfrm>
          <a:prstGeom prst="rect">
            <a:avLst/>
          </a:prstGeom>
          <a:solidFill>
            <a:srgbClr val="00CC99">
              <a:alpha val="27000"/>
            </a:srgbClr>
          </a:solidFill>
          <a:ln>
            <a:noFill/>
          </a:ln>
          <a:effectLst/>
          <a:extLst/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443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graphicFrame>
        <p:nvGraphicFramePr>
          <p:cNvPr id="4" name="Object 8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987828"/>
              </p:ext>
            </p:extLst>
          </p:nvPr>
        </p:nvGraphicFramePr>
        <p:xfrm>
          <a:off x="1710942" y="718457"/>
          <a:ext cx="718661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2" name="Equation" r:id="rId3" imgW="1897306" imgH="1148709" progId="Equation.3">
                  <p:embed/>
                </p:oleObj>
              </mc:Choice>
              <mc:Fallback>
                <p:oleObj name="Equation" r:id="rId3" imgW="1897306" imgH="11487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942" y="718457"/>
                        <a:ext cx="718661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47"/>
          <p:cNvSpPr>
            <a:spLocks noChangeArrowheads="1"/>
          </p:cNvSpPr>
          <p:nvPr/>
        </p:nvSpPr>
        <p:spPr bwMode="auto">
          <a:xfrm>
            <a:off x="1121979" y="2534557"/>
            <a:ext cx="688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b="1">
                <a:solidFill>
                  <a:srgbClr val="000066"/>
                </a:solidFill>
              </a:rPr>
              <a:t>最优策略为（</a:t>
            </a:r>
            <a:r>
              <a:rPr kumimoji="1" lang="ru-RU" altLang="zh-CN" b="1">
                <a:solidFill>
                  <a:srgbClr val="000066"/>
                </a:solidFill>
              </a:rPr>
              <a:t>20</a:t>
            </a:r>
            <a:r>
              <a:rPr kumimoji="1" lang="zh-CN" altLang="ru-RU" b="1">
                <a:solidFill>
                  <a:srgbClr val="000066"/>
                </a:solidFill>
              </a:rPr>
              <a:t>，</a:t>
            </a:r>
            <a:r>
              <a:rPr kumimoji="1" lang="ru-RU" altLang="zh-CN" b="1">
                <a:solidFill>
                  <a:srgbClr val="000066"/>
                </a:solidFill>
              </a:rPr>
              <a:t>20</a:t>
            </a:r>
            <a:r>
              <a:rPr kumimoji="1" lang="zh-CN" altLang="ru-RU" b="1">
                <a:solidFill>
                  <a:srgbClr val="000066"/>
                </a:solidFill>
              </a:rPr>
              <a:t>），此时最大利润为</a:t>
            </a:r>
            <a:r>
              <a:rPr kumimoji="1" lang="ru-RU" altLang="zh-CN" b="1">
                <a:solidFill>
                  <a:srgbClr val="000066"/>
                </a:solidFill>
              </a:rPr>
              <a:t>90</a:t>
            </a:r>
            <a:r>
              <a:rPr kumimoji="1" lang="zh-CN" altLang="ru-RU" b="1">
                <a:solidFill>
                  <a:srgbClr val="000066"/>
                </a:solidFill>
              </a:rPr>
              <a:t>万元。</a:t>
            </a:r>
          </a:p>
        </p:txBody>
      </p:sp>
      <p:graphicFrame>
        <p:nvGraphicFramePr>
          <p:cNvPr id="6" name="Object 8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601651"/>
              </p:ext>
            </p:extLst>
          </p:nvPr>
        </p:nvGraphicFramePr>
        <p:xfrm>
          <a:off x="1726817" y="3614057"/>
          <a:ext cx="7304087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3" name="Equation" r:id="rId5" imgW="1920341" imgH="1163873" progId="Equation.3">
                  <p:embed/>
                </p:oleObj>
              </mc:Choice>
              <mc:Fallback>
                <p:oleObj name="Equation" r:id="rId5" imgW="1920341" imgH="11638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817" y="3614057"/>
                        <a:ext cx="7304087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49"/>
          <p:cNvSpPr>
            <a:spLocks noChangeArrowheads="1"/>
          </p:cNvSpPr>
          <p:nvPr/>
        </p:nvSpPr>
        <p:spPr bwMode="auto">
          <a:xfrm>
            <a:off x="1198179" y="5430157"/>
            <a:ext cx="688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b="1">
                <a:solidFill>
                  <a:srgbClr val="000066"/>
                </a:solidFill>
              </a:rPr>
              <a:t>最优策略为（</a:t>
            </a:r>
            <a:r>
              <a:rPr kumimoji="1" lang="ru-RU" altLang="zh-CN" b="1">
                <a:solidFill>
                  <a:srgbClr val="000066"/>
                </a:solidFill>
              </a:rPr>
              <a:t>20</a:t>
            </a:r>
            <a:r>
              <a:rPr kumimoji="1" lang="zh-CN" altLang="ru-RU" b="1">
                <a:solidFill>
                  <a:srgbClr val="000066"/>
                </a:solidFill>
              </a:rPr>
              <a:t>，</a:t>
            </a:r>
            <a:r>
              <a:rPr kumimoji="1" lang="ru-RU" altLang="zh-CN" b="1">
                <a:solidFill>
                  <a:srgbClr val="000066"/>
                </a:solidFill>
              </a:rPr>
              <a:t>10</a:t>
            </a:r>
            <a:r>
              <a:rPr kumimoji="1" lang="zh-CN" altLang="ru-RU" b="1">
                <a:solidFill>
                  <a:srgbClr val="000066"/>
                </a:solidFill>
              </a:rPr>
              <a:t>），此时最大利润为</a:t>
            </a:r>
            <a:r>
              <a:rPr kumimoji="1" lang="ru-RU" altLang="zh-CN" b="1">
                <a:solidFill>
                  <a:srgbClr val="000066"/>
                </a:solidFill>
              </a:rPr>
              <a:t>70</a:t>
            </a:r>
            <a:r>
              <a:rPr kumimoji="1" lang="zh-CN" altLang="ru-RU" b="1">
                <a:solidFill>
                  <a:srgbClr val="000066"/>
                </a:solidFill>
              </a:rPr>
              <a:t>万元。</a:t>
            </a:r>
          </a:p>
        </p:txBody>
      </p:sp>
    </p:spTree>
    <p:extLst>
      <p:ext uri="{BB962C8B-B14F-4D97-AF65-F5344CB8AC3E}">
        <p14:creationId xmlns:p14="http://schemas.microsoft.com/office/powerpoint/2010/main" val="93373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graphicFrame>
        <p:nvGraphicFramePr>
          <p:cNvPr id="4" name="Object 8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948743"/>
              </p:ext>
            </p:extLst>
          </p:nvPr>
        </p:nvGraphicFramePr>
        <p:xfrm>
          <a:off x="2085483" y="718457"/>
          <a:ext cx="6489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name="Equation" r:id="rId3" imgW="3864781" imgH="1953420" progId="Equation.3">
                  <p:embed/>
                </p:oleObj>
              </mc:Choice>
              <mc:Fallback>
                <p:oleObj name="Equation" r:id="rId3" imgW="3864781" imgH="19534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483" y="718457"/>
                        <a:ext cx="6489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960001"/>
              </p:ext>
            </p:extLst>
          </p:nvPr>
        </p:nvGraphicFramePr>
        <p:xfrm>
          <a:off x="2468070" y="2639332"/>
          <a:ext cx="655637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7" name="Equation" r:id="rId5" imgW="1769327" imgH="1075163" progId="Equation.3">
                  <p:embed/>
                </p:oleObj>
              </mc:Choice>
              <mc:Fallback>
                <p:oleObj name="Equation" r:id="rId5" imgW="1769327" imgH="1075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070" y="2639332"/>
                        <a:ext cx="6556375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54"/>
          <p:cNvSpPr>
            <a:spLocks noChangeArrowheads="1"/>
          </p:cNvSpPr>
          <p:nvPr/>
        </p:nvSpPr>
        <p:spPr bwMode="auto">
          <a:xfrm>
            <a:off x="1756870" y="4471307"/>
            <a:ext cx="8758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dirty="0">
                <a:solidFill>
                  <a:srgbClr val="000066"/>
                </a:solidFill>
              </a:rPr>
              <a:t>最优策略为（</a:t>
            </a:r>
            <a:r>
              <a:rPr kumimoji="1" lang="ru-RU" altLang="zh-CN" dirty="0">
                <a:solidFill>
                  <a:srgbClr val="000066"/>
                </a:solidFill>
              </a:rPr>
              <a:t>10</a:t>
            </a:r>
            <a:r>
              <a:rPr kumimoji="1" lang="zh-CN" altLang="ru-RU" dirty="0">
                <a:solidFill>
                  <a:srgbClr val="000066"/>
                </a:solidFill>
              </a:rPr>
              <a:t>，</a:t>
            </a:r>
            <a:r>
              <a:rPr kumimoji="1" lang="ru-RU" altLang="zh-CN" dirty="0">
                <a:solidFill>
                  <a:srgbClr val="000066"/>
                </a:solidFill>
              </a:rPr>
              <a:t>0</a:t>
            </a:r>
            <a:r>
              <a:rPr kumimoji="1" lang="zh-CN" altLang="ru-RU" dirty="0">
                <a:solidFill>
                  <a:srgbClr val="000066"/>
                </a:solidFill>
              </a:rPr>
              <a:t>）或（ </a:t>
            </a:r>
            <a:r>
              <a:rPr kumimoji="1" lang="ru-RU" altLang="zh-CN" dirty="0">
                <a:solidFill>
                  <a:srgbClr val="000066"/>
                </a:solidFill>
              </a:rPr>
              <a:t>0 </a:t>
            </a:r>
            <a:r>
              <a:rPr kumimoji="1" lang="zh-CN" altLang="ru-RU" dirty="0">
                <a:solidFill>
                  <a:srgbClr val="000066"/>
                </a:solidFill>
              </a:rPr>
              <a:t>， </a:t>
            </a:r>
            <a:r>
              <a:rPr kumimoji="1" lang="ru-RU" altLang="zh-CN" dirty="0">
                <a:solidFill>
                  <a:srgbClr val="000066"/>
                </a:solidFill>
              </a:rPr>
              <a:t>10 </a:t>
            </a:r>
            <a:r>
              <a:rPr kumimoji="1" lang="zh-CN" altLang="ru-RU" dirty="0">
                <a:solidFill>
                  <a:srgbClr val="000066"/>
                </a:solidFill>
              </a:rPr>
              <a:t>） ，此时最大利润为</a:t>
            </a:r>
            <a:r>
              <a:rPr kumimoji="1" lang="ru-RU" altLang="zh-CN" dirty="0">
                <a:solidFill>
                  <a:srgbClr val="000066"/>
                </a:solidFill>
              </a:rPr>
              <a:t>20</a:t>
            </a:r>
            <a:r>
              <a:rPr kumimoji="1" lang="zh-CN" altLang="ru-RU" dirty="0">
                <a:solidFill>
                  <a:srgbClr val="000066"/>
                </a:solidFill>
              </a:rPr>
              <a:t>万元。</a:t>
            </a:r>
          </a:p>
        </p:txBody>
      </p:sp>
      <p:sp>
        <p:nvSpPr>
          <p:cNvPr id="7" name="Rectangle 855"/>
          <p:cNvSpPr>
            <a:spLocks noChangeArrowheads="1"/>
          </p:cNvSpPr>
          <p:nvPr/>
        </p:nvSpPr>
        <p:spPr bwMode="auto">
          <a:xfrm>
            <a:off x="1525094" y="5217432"/>
            <a:ext cx="9526533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ru-RU" altLang="zh-CN" i="1" dirty="0">
                <a:solidFill>
                  <a:srgbClr val="000066"/>
                </a:solidFill>
              </a:rPr>
              <a:t>     </a:t>
            </a:r>
            <a:r>
              <a:rPr kumimoji="1" lang="ru-RU" altLang="zh-CN" i="1" dirty="0"/>
              <a:t>f</a:t>
            </a:r>
            <a:r>
              <a:rPr kumimoji="1" lang="ru-RU" altLang="zh-CN" i="1" baseline="-25000" dirty="0"/>
              <a:t>2</a:t>
            </a:r>
            <a:r>
              <a:rPr kumimoji="1" lang="ru-RU" altLang="zh-CN" dirty="0"/>
              <a:t>(0) </a:t>
            </a:r>
            <a:r>
              <a:rPr kumimoji="1" lang="zh-CN" altLang="ru-RU" dirty="0"/>
              <a:t>＝</a:t>
            </a:r>
            <a:r>
              <a:rPr kumimoji="1" lang="ru-RU" altLang="zh-CN" dirty="0"/>
              <a:t>0</a:t>
            </a:r>
            <a:r>
              <a:rPr kumimoji="1" lang="zh-CN" altLang="ru-RU" dirty="0"/>
              <a:t>。</a:t>
            </a:r>
            <a:r>
              <a:rPr kumimoji="1" lang="zh-CN" altLang="ru-RU" dirty="0">
                <a:solidFill>
                  <a:srgbClr val="000066"/>
                </a:solidFill>
              </a:rPr>
              <a:t>最优策略为（</a:t>
            </a:r>
            <a:r>
              <a:rPr kumimoji="1" lang="ru-RU" altLang="zh-CN" dirty="0">
                <a:solidFill>
                  <a:srgbClr val="000066"/>
                </a:solidFill>
              </a:rPr>
              <a:t>0</a:t>
            </a:r>
            <a:r>
              <a:rPr kumimoji="1" lang="zh-CN" altLang="ru-RU" dirty="0">
                <a:solidFill>
                  <a:srgbClr val="000066"/>
                </a:solidFill>
              </a:rPr>
              <a:t>，</a:t>
            </a:r>
            <a:r>
              <a:rPr kumimoji="1" lang="ru-RU" altLang="zh-CN" dirty="0">
                <a:solidFill>
                  <a:srgbClr val="000066"/>
                </a:solidFill>
              </a:rPr>
              <a:t>0</a:t>
            </a:r>
            <a:r>
              <a:rPr kumimoji="1" lang="zh-CN" altLang="ru-RU" dirty="0">
                <a:solidFill>
                  <a:srgbClr val="000066"/>
                </a:solidFill>
              </a:rPr>
              <a:t>），最大利润为</a:t>
            </a:r>
            <a:r>
              <a:rPr kumimoji="1" lang="ru-RU" altLang="zh-CN" dirty="0">
                <a:solidFill>
                  <a:srgbClr val="000066"/>
                </a:solidFill>
              </a:rPr>
              <a:t>0</a:t>
            </a:r>
            <a:r>
              <a:rPr kumimoji="1" lang="zh-CN" altLang="ru-RU" dirty="0">
                <a:solidFill>
                  <a:srgbClr val="000066"/>
                </a:solidFill>
              </a:rPr>
              <a:t>万元。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ru-RU" dirty="0">
                <a:solidFill>
                  <a:srgbClr val="000066"/>
                </a:solidFill>
              </a:rPr>
              <a:t> 得到下表</a:t>
            </a:r>
          </a:p>
        </p:txBody>
      </p:sp>
      <p:sp>
        <p:nvSpPr>
          <p:cNvPr id="8" name="Rectangle 856"/>
          <p:cNvSpPr>
            <a:spLocks noChangeArrowheads="1"/>
          </p:cNvSpPr>
          <p:nvPr/>
        </p:nvSpPr>
        <p:spPr bwMode="auto">
          <a:xfrm>
            <a:off x="1747345" y="2093232"/>
            <a:ext cx="673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>
                <a:solidFill>
                  <a:srgbClr val="000066"/>
                </a:solidFill>
              </a:rPr>
              <a:t>最优策略为（</a:t>
            </a:r>
            <a:r>
              <a:rPr kumimoji="1" lang="ru-RU" altLang="zh-CN">
                <a:solidFill>
                  <a:srgbClr val="000066"/>
                </a:solidFill>
              </a:rPr>
              <a:t>20</a:t>
            </a:r>
            <a:r>
              <a:rPr kumimoji="1" lang="zh-CN" altLang="ru-RU">
                <a:solidFill>
                  <a:srgbClr val="000066"/>
                </a:solidFill>
              </a:rPr>
              <a:t>，</a:t>
            </a:r>
            <a:r>
              <a:rPr kumimoji="1" lang="ru-RU" altLang="zh-CN">
                <a:solidFill>
                  <a:srgbClr val="000066"/>
                </a:solidFill>
              </a:rPr>
              <a:t>0</a:t>
            </a:r>
            <a:r>
              <a:rPr kumimoji="1" lang="zh-CN" altLang="ru-RU">
                <a:solidFill>
                  <a:srgbClr val="000066"/>
                </a:solidFill>
              </a:rPr>
              <a:t>），此时最大利润为</a:t>
            </a:r>
            <a:r>
              <a:rPr kumimoji="1" lang="ru-RU" altLang="zh-CN">
                <a:solidFill>
                  <a:srgbClr val="000066"/>
                </a:solidFill>
              </a:rPr>
              <a:t>50</a:t>
            </a:r>
            <a:r>
              <a:rPr kumimoji="1" lang="zh-CN" altLang="ru-RU">
                <a:solidFill>
                  <a:srgbClr val="000066"/>
                </a:solidFill>
              </a:rPr>
              <a:t>万元。</a:t>
            </a:r>
          </a:p>
        </p:txBody>
      </p:sp>
    </p:spTree>
    <p:extLst>
      <p:ext uri="{BB962C8B-B14F-4D97-AF65-F5344CB8AC3E}">
        <p14:creationId xmlns:p14="http://schemas.microsoft.com/office/powerpoint/2010/main" val="36792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4" name="Rectangle 859"/>
          <p:cNvSpPr>
            <a:spLocks noChangeArrowheads="1"/>
          </p:cNvSpPr>
          <p:nvPr/>
        </p:nvSpPr>
        <p:spPr bwMode="auto">
          <a:xfrm>
            <a:off x="3350172" y="2133600"/>
            <a:ext cx="6858000" cy="9144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860"/>
          <p:cNvSpPr>
            <a:spLocks noChangeArrowheads="1"/>
          </p:cNvSpPr>
          <p:nvPr/>
        </p:nvSpPr>
        <p:spPr bwMode="auto">
          <a:xfrm>
            <a:off x="3350172" y="1676400"/>
            <a:ext cx="6858000" cy="457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Group 8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62691"/>
              </p:ext>
            </p:extLst>
          </p:nvPr>
        </p:nvGraphicFramePr>
        <p:xfrm>
          <a:off x="1521372" y="914400"/>
          <a:ext cx="8686800" cy="2115216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1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                 </a:t>
                      </a:r>
                      <a:r>
                        <a:rPr kumimoji="1" lang="zh-CN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投资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利润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f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最优策略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(0,0)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(10,0)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(0,10)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(20,0)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(20,10)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(20,20)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(30,20)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(40,20)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Line 899"/>
          <p:cNvSpPr>
            <a:spLocks noChangeShapeType="1"/>
          </p:cNvSpPr>
          <p:nvPr/>
        </p:nvSpPr>
        <p:spPr bwMode="auto">
          <a:xfrm flipH="1" flipV="1">
            <a:off x="1521372" y="914400"/>
            <a:ext cx="1828800" cy="7620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900"/>
          <p:cNvSpPr>
            <a:spLocks noChangeArrowheads="1"/>
          </p:cNvSpPr>
          <p:nvPr/>
        </p:nvSpPr>
        <p:spPr bwMode="auto">
          <a:xfrm>
            <a:off x="1350688" y="3380453"/>
            <a:ext cx="94959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>
                <a:solidFill>
                  <a:srgbClr val="000066"/>
                </a:solidFill>
              </a:rPr>
              <a:t>第三阶段：求 </a:t>
            </a:r>
            <a:r>
              <a:rPr kumimoji="1" lang="ru-RU" altLang="zh-CN" i="1">
                <a:solidFill>
                  <a:srgbClr val="000066"/>
                </a:solidFill>
              </a:rPr>
              <a:t>f</a:t>
            </a:r>
            <a:r>
              <a:rPr kumimoji="1" lang="ru-RU" altLang="zh-CN" baseline="-25000">
                <a:solidFill>
                  <a:srgbClr val="000066"/>
                </a:solidFill>
              </a:rPr>
              <a:t>3</a:t>
            </a:r>
            <a:r>
              <a:rPr kumimoji="1" lang="ru-RU" altLang="zh-CN">
                <a:solidFill>
                  <a:srgbClr val="000066"/>
                </a:solidFill>
              </a:rPr>
              <a:t>(</a:t>
            </a:r>
            <a:r>
              <a:rPr kumimoji="1" lang="ru-RU" altLang="zh-CN" i="1">
                <a:solidFill>
                  <a:srgbClr val="000066"/>
                </a:solidFill>
              </a:rPr>
              <a:t>x</a:t>
            </a:r>
            <a:r>
              <a:rPr kumimoji="1" lang="ru-RU" altLang="zh-CN">
                <a:solidFill>
                  <a:srgbClr val="000066"/>
                </a:solidFill>
              </a:rPr>
              <a:t>)</a:t>
            </a:r>
            <a:r>
              <a:rPr kumimoji="1" lang="zh-CN" altLang="ru-RU">
                <a:solidFill>
                  <a:srgbClr val="000066"/>
                </a:solidFill>
              </a:rPr>
              <a:t>。此时需考虑第一、第二及第三个工厂如何进行投资分配，以取得最大的总利润。</a:t>
            </a:r>
          </a:p>
        </p:txBody>
      </p:sp>
      <p:graphicFrame>
        <p:nvGraphicFramePr>
          <p:cNvPr id="9" name="Object 9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54411"/>
              </p:ext>
            </p:extLst>
          </p:nvPr>
        </p:nvGraphicFramePr>
        <p:xfrm>
          <a:off x="1464989" y="4675853"/>
          <a:ext cx="890884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3" imgW="1629379" imgH="998652" progId="Equation.3">
                  <p:embed/>
                </p:oleObj>
              </mc:Choice>
              <mc:Fallback>
                <p:oleObj name="Equation" r:id="rId3" imgW="1629379" imgH="9986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989" y="4675853"/>
                        <a:ext cx="890884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graphicFrame>
        <p:nvGraphicFramePr>
          <p:cNvPr id="4" name="Object 9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932724"/>
              </p:ext>
            </p:extLst>
          </p:nvPr>
        </p:nvGraphicFramePr>
        <p:xfrm>
          <a:off x="1330271" y="835572"/>
          <a:ext cx="8758237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Equation" r:id="rId3" imgW="3019905" imgH="1704760" progId="Equation.3">
                  <p:embed/>
                </p:oleObj>
              </mc:Choice>
              <mc:Fallback>
                <p:oleObj name="Equation" r:id="rId3" imgW="3019905" imgH="1704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271" y="835572"/>
                        <a:ext cx="8758237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06"/>
          <p:cNvSpPr>
            <a:spLocks noChangeArrowheads="1"/>
          </p:cNvSpPr>
          <p:nvPr/>
        </p:nvSpPr>
        <p:spPr bwMode="auto">
          <a:xfrm>
            <a:off x="2764220" y="2717553"/>
            <a:ext cx="2743200" cy="609600"/>
          </a:xfrm>
          <a:prstGeom prst="rect">
            <a:avLst/>
          </a:prstGeom>
          <a:solidFill>
            <a:srgbClr val="00CC99">
              <a:alpha val="28000"/>
            </a:srgbClr>
          </a:solidFill>
          <a:ln>
            <a:noFill/>
          </a:ln>
          <a:effectLst/>
          <a:extLst/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908"/>
          <p:cNvSpPr>
            <a:spLocks noChangeArrowheads="1"/>
          </p:cNvSpPr>
          <p:nvPr/>
        </p:nvSpPr>
        <p:spPr bwMode="auto">
          <a:xfrm>
            <a:off x="1790700" y="548424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 dirty="0">
                <a:solidFill>
                  <a:srgbClr val="000066"/>
                </a:solidFill>
              </a:rPr>
              <a:t>最优策略为（</a:t>
            </a:r>
            <a:r>
              <a:rPr kumimoji="1" lang="ru-RU" altLang="zh-CN" dirty="0">
                <a:solidFill>
                  <a:srgbClr val="000066"/>
                </a:solidFill>
              </a:rPr>
              <a:t>20</a:t>
            </a:r>
            <a:r>
              <a:rPr kumimoji="1" lang="zh-CN" altLang="ru-RU" dirty="0">
                <a:solidFill>
                  <a:srgbClr val="000066"/>
                </a:solidFill>
              </a:rPr>
              <a:t>，</a:t>
            </a:r>
            <a:r>
              <a:rPr kumimoji="1" lang="ru-RU" altLang="zh-CN" dirty="0">
                <a:solidFill>
                  <a:srgbClr val="000066"/>
                </a:solidFill>
              </a:rPr>
              <a:t>10</a:t>
            </a:r>
            <a:r>
              <a:rPr kumimoji="1" lang="zh-CN" altLang="ru-RU" dirty="0">
                <a:solidFill>
                  <a:srgbClr val="000066"/>
                </a:solidFill>
              </a:rPr>
              <a:t>，</a:t>
            </a:r>
            <a:r>
              <a:rPr kumimoji="1" lang="ru-RU" altLang="zh-CN" dirty="0">
                <a:solidFill>
                  <a:srgbClr val="000066"/>
                </a:solidFill>
              </a:rPr>
              <a:t>30</a:t>
            </a:r>
            <a:r>
              <a:rPr kumimoji="1" lang="zh-CN" altLang="ru-RU" dirty="0">
                <a:solidFill>
                  <a:srgbClr val="000066"/>
                </a:solidFill>
              </a:rPr>
              <a:t>），最大利润为</a:t>
            </a:r>
            <a:r>
              <a:rPr kumimoji="1" lang="ru-RU" altLang="zh-CN" dirty="0">
                <a:solidFill>
                  <a:srgbClr val="000066"/>
                </a:solidFill>
              </a:rPr>
              <a:t>155</a:t>
            </a:r>
            <a:r>
              <a:rPr kumimoji="1" lang="zh-CN" altLang="ru-RU" dirty="0">
                <a:solidFill>
                  <a:srgbClr val="000066"/>
                </a:solidFill>
              </a:rPr>
              <a:t>万元。</a:t>
            </a:r>
          </a:p>
        </p:txBody>
      </p:sp>
    </p:spTree>
    <p:extLst>
      <p:ext uri="{BB962C8B-B14F-4D97-AF65-F5344CB8AC3E}">
        <p14:creationId xmlns:p14="http://schemas.microsoft.com/office/powerpoint/2010/main" val="419664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4" name="Rectangle 912"/>
          <p:cNvSpPr>
            <a:spLocks noChangeArrowheads="1"/>
          </p:cNvSpPr>
          <p:nvPr/>
        </p:nvSpPr>
        <p:spPr bwMode="auto">
          <a:xfrm>
            <a:off x="2531533" y="1744134"/>
            <a:ext cx="8153400" cy="4572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913"/>
          <p:cNvSpPr>
            <a:spLocks noChangeArrowheads="1"/>
          </p:cNvSpPr>
          <p:nvPr/>
        </p:nvSpPr>
        <p:spPr bwMode="auto">
          <a:xfrm>
            <a:off x="2531533" y="2201334"/>
            <a:ext cx="8153400" cy="9144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Group 9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57707"/>
              </p:ext>
            </p:extLst>
          </p:nvPr>
        </p:nvGraphicFramePr>
        <p:xfrm>
          <a:off x="1540933" y="982134"/>
          <a:ext cx="9144000" cy="2115216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1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1" lang="zh-CN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投资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利润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f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7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最优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策略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(0,0,0)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(0,0,10)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(0,0,20)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(0,0,30)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(20,0,20)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(20,0,30)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(20,10,30)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Line 952"/>
          <p:cNvSpPr>
            <a:spLocks noChangeShapeType="1"/>
          </p:cNvSpPr>
          <p:nvPr/>
        </p:nvSpPr>
        <p:spPr bwMode="auto">
          <a:xfrm flipH="1" flipV="1">
            <a:off x="1540933" y="982134"/>
            <a:ext cx="990600" cy="7620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953"/>
          <p:cNvSpPr>
            <a:spLocks noChangeArrowheads="1"/>
          </p:cNvSpPr>
          <p:nvPr/>
        </p:nvSpPr>
        <p:spPr bwMode="auto">
          <a:xfrm>
            <a:off x="1991783" y="3572934"/>
            <a:ext cx="663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>
                <a:solidFill>
                  <a:srgbClr val="000066"/>
                </a:solidFill>
              </a:rPr>
              <a:t>第四阶段：求 </a:t>
            </a:r>
            <a:r>
              <a:rPr kumimoji="1" lang="ru-RU" altLang="zh-CN" i="1">
                <a:solidFill>
                  <a:srgbClr val="000066"/>
                </a:solidFill>
              </a:rPr>
              <a:t>f</a:t>
            </a:r>
            <a:r>
              <a:rPr kumimoji="1" lang="ru-RU" altLang="zh-CN" baseline="-25000">
                <a:solidFill>
                  <a:srgbClr val="000066"/>
                </a:solidFill>
              </a:rPr>
              <a:t>4</a:t>
            </a:r>
            <a:r>
              <a:rPr kumimoji="1" lang="ru-RU" altLang="zh-CN">
                <a:solidFill>
                  <a:srgbClr val="000066"/>
                </a:solidFill>
              </a:rPr>
              <a:t>(60)</a:t>
            </a:r>
            <a:r>
              <a:rPr kumimoji="1" lang="zh-CN" altLang="ru-RU">
                <a:solidFill>
                  <a:srgbClr val="000066"/>
                </a:solidFill>
              </a:rPr>
              <a:t>。即问题的最优策略。</a:t>
            </a:r>
          </a:p>
        </p:txBody>
      </p:sp>
      <p:graphicFrame>
        <p:nvGraphicFramePr>
          <p:cNvPr id="9" name="Object 9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764020"/>
              </p:ext>
            </p:extLst>
          </p:nvPr>
        </p:nvGraphicFramePr>
        <p:xfrm>
          <a:off x="2321983" y="4868334"/>
          <a:ext cx="71469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Equation" r:id="rId3" imgW="1625344" imgH="978892" progId="Equation.3">
                  <p:embed/>
                </p:oleObj>
              </mc:Choice>
              <mc:Fallback>
                <p:oleObj name="Equation" r:id="rId3" imgW="1625344" imgH="9788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83" y="4868334"/>
                        <a:ext cx="71469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93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动态规划经典实例：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最短路径问题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投资分配问题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背包问题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排序问题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4" name="Rectangle 957"/>
          <p:cNvSpPr>
            <a:spLocks noChangeArrowheads="1"/>
          </p:cNvSpPr>
          <p:nvPr/>
        </p:nvSpPr>
        <p:spPr bwMode="auto">
          <a:xfrm>
            <a:off x="9575799" y="2971799"/>
            <a:ext cx="838200" cy="5334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958"/>
          <p:cNvSpPr>
            <a:spLocks noChangeArrowheads="1"/>
          </p:cNvSpPr>
          <p:nvPr/>
        </p:nvSpPr>
        <p:spPr bwMode="auto">
          <a:xfrm>
            <a:off x="7594599" y="1752599"/>
            <a:ext cx="1447800" cy="6096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959"/>
          <p:cNvSpPr>
            <a:spLocks noChangeArrowheads="1"/>
          </p:cNvSpPr>
          <p:nvPr/>
        </p:nvSpPr>
        <p:spPr bwMode="auto">
          <a:xfrm>
            <a:off x="3251199" y="1752599"/>
            <a:ext cx="2743200" cy="60960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Object 9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243567"/>
              </p:ext>
            </p:extLst>
          </p:nvPr>
        </p:nvGraphicFramePr>
        <p:xfrm>
          <a:off x="1906587" y="1103312"/>
          <a:ext cx="8505825" cy="437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Equation" r:id="rId3" imgW="2969443" imgH="1666973" progId="Equation.3">
                  <p:embed/>
                </p:oleObj>
              </mc:Choice>
              <mc:Fallback>
                <p:oleObj name="Equation" r:id="rId3" imgW="2969443" imgH="1666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7" y="1103312"/>
                        <a:ext cx="8505825" cy="437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61"/>
          <p:cNvSpPr>
            <a:spLocks noChangeArrowheads="1"/>
          </p:cNvSpPr>
          <p:nvPr/>
        </p:nvSpPr>
        <p:spPr bwMode="auto">
          <a:xfrm>
            <a:off x="2198687" y="5676899"/>
            <a:ext cx="7712075" cy="457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ru-RU"/>
              <a:t>最优策略为（</a:t>
            </a:r>
            <a:r>
              <a:rPr kumimoji="1" lang="ru-RU" altLang="zh-CN"/>
              <a:t>20</a:t>
            </a:r>
            <a:r>
              <a:rPr kumimoji="1" lang="zh-CN" altLang="ru-RU"/>
              <a:t>，</a:t>
            </a:r>
            <a:r>
              <a:rPr kumimoji="1" lang="ru-RU" altLang="zh-CN"/>
              <a:t>0</a:t>
            </a:r>
            <a:r>
              <a:rPr kumimoji="1" lang="zh-CN" altLang="ru-RU"/>
              <a:t>，</a:t>
            </a:r>
            <a:r>
              <a:rPr kumimoji="1" lang="ru-RU" altLang="zh-CN"/>
              <a:t>30</a:t>
            </a:r>
            <a:r>
              <a:rPr kumimoji="1" lang="zh-CN" altLang="ru-RU"/>
              <a:t>，</a:t>
            </a:r>
            <a:r>
              <a:rPr kumimoji="1" lang="ru-RU" altLang="zh-CN"/>
              <a:t>10</a:t>
            </a:r>
            <a:r>
              <a:rPr kumimoji="1" lang="zh-CN" altLang="ru-RU"/>
              <a:t>），最大利润为</a:t>
            </a:r>
            <a:r>
              <a:rPr kumimoji="1" lang="ru-RU" altLang="zh-CN"/>
              <a:t>160</a:t>
            </a:r>
            <a:r>
              <a:rPr kumimoji="1" lang="zh-CN" altLang="ru-RU"/>
              <a:t>万元。</a:t>
            </a:r>
          </a:p>
        </p:txBody>
      </p:sp>
    </p:spTree>
    <p:extLst>
      <p:ext uri="{BB962C8B-B14F-4D97-AF65-F5344CB8AC3E}">
        <p14:creationId xmlns:p14="http://schemas.microsoft.com/office/powerpoint/2010/main" val="11616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ru-RU" dirty="0">
                <a:solidFill>
                  <a:srgbClr val="990000"/>
                </a:solidFill>
                <a:ea typeface="黑体" panose="02010609060101010101" pitchFamily="49" charset="-122"/>
              </a:rPr>
              <a:t>背包问题</a:t>
            </a:r>
            <a:endParaRPr lang="zh-CN" altLang="en-US" dirty="0"/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3778-C862-4FEB-A4A4-565D8D4F901E}" type="slidenum">
              <a:rPr lang="ru-RU" altLang="zh-CN"/>
              <a:pPr/>
              <a:t>21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012" name="Rectangle 964"/>
          <p:cNvSpPr>
            <a:spLocks noChangeArrowheads="1"/>
          </p:cNvSpPr>
          <p:nvPr/>
        </p:nvSpPr>
        <p:spPr bwMode="auto">
          <a:xfrm>
            <a:off x="1752600" y="1437580"/>
            <a:ext cx="84280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ru-RU" altLang="zh-CN" sz="2400" dirty="0"/>
              <a:t>   </a:t>
            </a:r>
            <a:r>
              <a:rPr kumimoji="1" lang="zh-CN" altLang="ru-RU" sz="2400" dirty="0"/>
              <a:t>有一个徒步旅行者，其可携带物品重量的限度为</a:t>
            </a:r>
            <a:r>
              <a:rPr kumimoji="1" lang="ru-RU" altLang="zh-CN" sz="2400" i="1" dirty="0"/>
              <a:t>a </a:t>
            </a:r>
            <a:r>
              <a:rPr kumimoji="1" lang="zh-CN" altLang="ru-RU" sz="2400" dirty="0"/>
              <a:t>公斤，设有</a:t>
            </a:r>
            <a:r>
              <a:rPr kumimoji="1" lang="ru-RU" altLang="zh-CN" sz="2400" i="1" dirty="0"/>
              <a:t>n</a:t>
            </a:r>
            <a:r>
              <a:rPr kumimoji="1" lang="ru-RU" altLang="zh-CN" sz="2400" dirty="0"/>
              <a:t> </a:t>
            </a:r>
            <a:r>
              <a:rPr kumimoji="1" lang="zh-CN" altLang="ru-RU" sz="2400" dirty="0"/>
              <a:t>种物品可供他选择装入包中。已知每种物品的重量及使用价值（作用），问此人应如何选择携带的物品（各几件），使所起作用（使用价值）最大？</a:t>
            </a:r>
          </a:p>
        </p:txBody>
      </p:sp>
      <p:graphicFrame>
        <p:nvGraphicFramePr>
          <p:cNvPr id="3013" name="Group 965"/>
          <p:cNvGraphicFramePr>
            <a:graphicFrameLocks noGrp="1"/>
          </p:cNvGraphicFramePr>
          <p:nvPr/>
        </p:nvGraphicFramePr>
        <p:xfrm>
          <a:off x="1752600" y="2971800"/>
          <a:ext cx="8686800" cy="205740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物品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        2        …       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 </a:t>
                      </a: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…       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重量（</a:t>
                      </a:r>
                      <a:r>
                        <a:rPr kumimoji="1" lang="zh-CN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公斤</a:t>
                      </a:r>
                      <a:r>
                        <a:rPr kumimoji="1" lang="ru-RU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1" lang="zh-CN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件</a:t>
                      </a: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a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… 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         </a:t>
                      </a: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每件使用价值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c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</a:t>
                      </a: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       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          </a:t>
                      </a: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27" name="Rectangle 979"/>
          <p:cNvSpPr>
            <a:spLocks noChangeArrowheads="1"/>
          </p:cNvSpPr>
          <p:nvPr/>
        </p:nvSpPr>
        <p:spPr bwMode="auto">
          <a:xfrm>
            <a:off x="1752600" y="5327651"/>
            <a:ext cx="8686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ru-RU" altLang="zh-CN">
                <a:solidFill>
                  <a:srgbClr val="000066"/>
                </a:solidFill>
              </a:rPr>
              <a:t>    </a:t>
            </a:r>
            <a:r>
              <a:rPr kumimoji="1" lang="zh-CN" altLang="ru-RU">
                <a:solidFill>
                  <a:srgbClr val="000066"/>
                </a:solidFill>
              </a:rPr>
              <a:t>这就是背包问题。类似的还有工厂里的下料问题、运输中的货物装载问题、人造卫星内的物品装载问题等。</a:t>
            </a:r>
          </a:p>
        </p:txBody>
      </p:sp>
    </p:spTree>
    <p:extLst>
      <p:ext uri="{BB962C8B-B14F-4D97-AF65-F5344CB8AC3E}">
        <p14:creationId xmlns:p14="http://schemas.microsoft.com/office/powerpoint/2010/main" val="9613266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2" grpId="0"/>
      <p:bldP spid="30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A89-DC53-4DAA-8E43-01F7BB3ECF17}" type="slidenum">
              <a:rPr lang="ru-RU" altLang="zh-CN"/>
              <a:pPr/>
              <a:t>22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556"/>
            <a:ext cx="10515600" cy="522514"/>
          </a:xfrm>
        </p:spPr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031" name="Rectangle 983"/>
          <p:cNvSpPr>
            <a:spLocks noChangeArrowheads="1"/>
          </p:cNvSpPr>
          <p:nvPr/>
        </p:nvSpPr>
        <p:spPr bwMode="auto">
          <a:xfrm>
            <a:off x="1280318" y="891922"/>
            <a:ext cx="95918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>
                <a:solidFill>
                  <a:srgbClr val="000066"/>
                </a:solidFill>
              </a:rPr>
              <a:t>设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x</a:t>
            </a:r>
            <a:r>
              <a:rPr kumimoji="1" lang="ru-RU" altLang="zh-CN" sz="2400" i="1" baseline="-25000" dirty="0">
                <a:solidFill>
                  <a:srgbClr val="000066"/>
                </a:solidFill>
              </a:rPr>
              <a:t>j </a:t>
            </a:r>
            <a:r>
              <a:rPr kumimoji="1" lang="zh-CN" altLang="ru-RU" sz="2400" dirty="0">
                <a:solidFill>
                  <a:srgbClr val="000066"/>
                </a:solidFill>
              </a:rPr>
              <a:t>为第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j </a:t>
            </a:r>
            <a:r>
              <a:rPr kumimoji="1" lang="zh-CN" altLang="ru-RU" sz="2400" dirty="0">
                <a:solidFill>
                  <a:srgbClr val="000066"/>
                </a:solidFill>
              </a:rPr>
              <a:t>种物品的装件数（非负整数）则问题的数学模型如下：</a:t>
            </a:r>
          </a:p>
        </p:txBody>
      </p:sp>
      <p:graphicFrame>
        <p:nvGraphicFramePr>
          <p:cNvPr id="3032" name="Object 9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617419"/>
              </p:ext>
            </p:extLst>
          </p:nvPr>
        </p:nvGraphicFramePr>
        <p:xfrm>
          <a:off x="3489834" y="1644375"/>
          <a:ext cx="3840163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公式" r:id="rId3" imgW="4051080" imgH="2120760" progId="Equation.3">
                  <p:embed/>
                </p:oleObj>
              </mc:Choice>
              <mc:Fallback>
                <p:oleObj name="公式" r:id="rId3" imgW="4051080" imgH="2120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834" y="1644375"/>
                        <a:ext cx="3840163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3" name="Rectangle 985"/>
          <p:cNvSpPr>
            <a:spLocks noChangeArrowheads="1"/>
          </p:cNvSpPr>
          <p:nvPr/>
        </p:nvSpPr>
        <p:spPr bwMode="auto">
          <a:xfrm>
            <a:off x="1618488" y="4165601"/>
            <a:ext cx="87875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>
                <a:solidFill>
                  <a:srgbClr val="000066"/>
                </a:solidFill>
              </a:rPr>
              <a:t>用</a:t>
            </a:r>
            <a:r>
              <a:rPr kumimoji="1" lang="zh-CN" altLang="ru-RU" sz="2400" dirty="0">
                <a:solidFill>
                  <a:schemeClr val="accent2"/>
                </a:solidFill>
              </a:rPr>
              <a:t>动态规划方法求解</a:t>
            </a:r>
            <a:r>
              <a:rPr kumimoji="1" lang="zh-CN" altLang="ru-RU" sz="2400" dirty="0">
                <a:solidFill>
                  <a:srgbClr val="000066"/>
                </a:solidFill>
              </a:rPr>
              <a:t>，令</a:t>
            </a:r>
          </a:p>
          <a:p>
            <a:pPr>
              <a:spcBef>
                <a:spcPct val="50000"/>
              </a:spcBef>
            </a:pPr>
            <a:r>
              <a:rPr kumimoji="1" lang="zh-CN" altLang="ru-RU" sz="2400" i="1" dirty="0">
                <a:solidFill>
                  <a:srgbClr val="000066"/>
                </a:solidFill>
              </a:rPr>
              <a:t>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f</a:t>
            </a:r>
            <a:r>
              <a:rPr kumimoji="1" lang="ru-RU" altLang="zh-CN" sz="2400" i="1" baseline="-25000" dirty="0">
                <a:solidFill>
                  <a:srgbClr val="000066"/>
                </a:solidFill>
              </a:rPr>
              <a:t>k</a:t>
            </a:r>
            <a:r>
              <a:rPr kumimoji="1" lang="ru-RU" altLang="zh-CN" sz="2400" dirty="0">
                <a:solidFill>
                  <a:srgbClr val="000066"/>
                </a:solidFill>
              </a:rPr>
              <a:t>(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y</a:t>
            </a:r>
            <a:r>
              <a:rPr kumimoji="1" lang="ru-RU" altLang="zh-CN" sz="2400" dirty="0">
                <a:solidFill>
                  <a:srgbClr val="000066"/>
                </a:solidFill>
              </a:rPr>
              <a:t>) = </a:t>
            </a:r>
            <a:r>
              <a:rPr kumimoji="1" lang="zh-CN" altLang="ru-RU" sz="2400" dirty="0">
                <a:solidFill>
                  <a:srgbClr val="000066"/>
                </a:solidFill>
              </a:rPr>
              <a:t>总重量不超过</a:t>
            </a:r>
            <a:r>
              <a:rPr kumimoji="1" lang="zh-CN" altLang="ru-RU" sz="2400" i="1" dirty="0">
                <a:solidFill>
                  <a:srgbClr val="000066"/>
                </a:solidFill>
              </a:rPr>
              <a:t>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y </a:t>
            </a:r>
            <a:r>
              <a:rPr kumimoji="1" lang="zh-CN" altLang="ru-RU" sz="2400" dirty="0">
                <a:solidFill>
                  <a:srgbClr val="000066"/>
                </a:solidFill>
              </a:rPr>
              <a:t>公斤，包中只装有前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k </a:t>
            </a:r>
            <a:r>
              <a:rPr kumimoji="1" lang="zh-CN" altLang="ru-RU" sz="2400" dirty="0">
                <a:solidFill>
                  <a:srgbClr val="000066"/>
                </a:solidFill>
              </a:rPr>
              <a:t>种物品时的最大使用价值。</a:t>
            </a:r>
          </a:p>
          <a:p>
            <a:pPr>
              <a:spcBef>
                <a:spcPct val="50000"/>
              </a:spcBef>
            </a:pPr>
            <a:r>
              <a:rPr kumimoji="1" lang="zh-CN" altLang="ru-RU" sz="2400" dirty="0">
                <a:solidFill>
                  <a:srgbClr val="000066"/>
                </a:solidFill>
              </a:rPr>
              <a:t>  其中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y</a:t>
            </a:r>
            <a:r>
              <a:rPr kumimoji="1" lang="ru-RU" altLang="zh-CN" sz="2400" dirty="0">
                <a:solidFill>
                  <a:srgbClr val="000066"/>
                </a:solidFill>
              </a:rPr>
              <a:t> ≥0</a:t>
            </a:r>
            <a:r>
              <a:rPr kumimoji="1" lang="zh-CN" altLang="ru-RU" sz="2400" dirty="0">
                <a:solidFill>
                  <a:srgbClr val="000066"/>
                </a:solidFill>
              </a:rPr>
              <a:t>，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k</a:t>
            </a:r>
            <a:r>
              <a:rPr kumimoji="1" lang="ru-RU" altLang="zh-CN" sz="2400" dirty="0">
                <a:solidFill>
                  <a:srgbClr val="000066"/>
                </a:solidFill>
              </a:rPr>
              <a:t> </a:t>
            </a:r>
            <a:r>
              <a:rPr kumimoji="1" lang="zh-CN" altLang="ru-RU" sz="2400" dirty="0">
                <a:solidFill>
                  <a:srgbClr val="000066"/>
                </a:solidFill>
              </a:rPr>
              <a:t>＝</a:t>
            </a:r>
            <a:r>
              <a:rPr kumimoji="1" lang="ru-RU" altLang="zh-CN" sz="2400" dirty="0">
                <a:solidFill>
                  <a:srgbClr val="000066"/>
                </a:solidFill>
              </a:rPr>
              <a:t>1,2, …,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n </a:t>
            </a:r>
            <a:r>
              <a:rPr kumimoji="1" lang="zh-CN" altLang="ru-RU" sz="2400" i="1" dirty="0">
                <a:solidFill>
                  <a:srgbClr val="000066"/>
                </a:solidFill>
              </a:rPr>
              <a:t>。</a:t>
            </a:r>
            <a:r>
              <a:rPr kumimoji="1" lang="zh-CN" altLang="ru-RU" sz="2400" dirty="0">
                <a:solidFill>
                  <a:srgbClr val="000066"/>
                </a:solidFill>
              </a:rPr>
              <a:t>所以问题就是求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f</a:t>
            </a:r>
            <a:r>
              <a:rPr kumimoji="1" lang="ru-RU" altLang="zh-CN" sz="2400" i="1" baseline="-25000" dirty="0">
                <a:solidFill>
                  <a:srgbClr val="000066"/>
                </a:solidFill>
              </a:rPr>
              <a:t>n</a:t>
            </a:r>
            <a:r>
              <a:rPr kumimoji="1" lang="ru-RU" altLang="zh-CN" sz="2400" dirty="0">
                <a:solidFill>
                  <a:srgbClr val="000066"/>
                </a:solidFill>
              </a:rPr>
              <a:t>(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a</a:t>
            </a:r>
            <a:r>
              <a:rPr kumimoji="1" lang="ru-RU" altLang="zh-CN" sz="2400" dirty="0">
                <a:solidFill>
                  <a:srgbClr val="000066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3754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base">
                                        <p:cTn id="12" dur="500"/>
                                        <p:tgtEl>
                                          <p:spTgt spid="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" grpId="0" animBg="1"/>
      <p:bldP spid="30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BD6F-53EC-482A-B17A-35D02958AEC1}" type="slidenum">
              <a:rPr lang="ru-RU" altLang="zh-CN"/>
              <a:pPr/>
              <a:t>23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036" name="Rectangle 988"/>
          <p:cNvSpPr>
            <a:spLocks noChangeArrowheads="1"/>
          </p:cNvSpPr>
          <p:nvPr/>
        </p:nvSpPr>
        <p:spPr bwMode="auto">
          <a:xfrm>
            <a:off x="1197484" y="1081480"/>
            <a:ext cx="7254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>
                <a:solidFill>
                  <a:srgbClr val="000066"/>
                </a:solidFill>
              </a:rPr>
              <a:t>其递推关系式为：</a:t>
            </a:r>
          </a:p>
        </p:txBody>
      </p:sp>
      <p:graphicFrame>
        <p:nvGraphicFramePr>
          <p:cNvPr id="3037" name="Object 98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510779"/>
              </p:ext>
            </p:extLst>
          </p:nvPr>
        </p:nvGraphicFramePr>
        <p:xfrm>
          <a:off x="3381375" y="1683123"/>
          <a:ext cx="462121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公式" r:id="rId3" imgW="4622760" imgH="1180800" progId="Equation.3">
                  <p:embed/>
                </p:oleObj>
              </mc:Choice>
              <mc:Fallback>
                <p:oleObj name="公式" r:id="rId3" imgW="4622760" imgH="1180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1683123"/>
                        <a:ext cx="462121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8" name="Rectangle 990"/>
          <p:cNvSpPr>
            <a:spLocks noChangeArrowheads="1"/>
          </p:cNvSpPr>
          <p:nvPr/>
        </p:nvSpPr>
        <p:spPr bwMode="auto">
          <a:xfrm>
            <a:off x="2292350" y="3165475"/>
            <a:ext cx="6948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>
                <a:solidFill>
                  <a:srgbClr val="000066"/>
                </a:solidFill>
              </a:rPr>
              <a:t>当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k</a:t>
            </a:r>
            <a:r>
              <a:rPr kumimoji="1" lang="ru-RU" altLang="zh-CN" sz="2400" dirty="0">
                <a:solidFill>
                  <a:srgbClr val="000066"/>
                </a:solidFill>
              </a:rPr>
              <a:t>=1 </a:t>
            </a:r>
            <a:r>
              <a:rPr kumimoji="1" lang="zh-CN" altLang="ru-RU" sz="2400" dirty="0">
                <a:solidFill>
                  <a:srgbClr val="000066"/>
                </a:solidFill>
              </a:rPr>
              <a:t>时，有：</a:t>
            </a:r>
          </a:p>
        </p:txBody>
      </p:sp>
      <p:graphicFrame>
        <p:nvGraphicFramePr>
          <p:cNvPr id="3039" name="Object 9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30007"/>
              </p:ext>
            </p:extLst>
          </p:nvPr>
        </p:nvGraphicFramePr>
        <p:xfrm>
          <a:off x="3244914" y="3823082"/>
          <a:ext cx="4754563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Microsoft 公式 3.0" r:id="rId5" imgW="4533840" imgH="1841400" progId="Equation.3">
                  <p:embed/>
                </p:oleObj>
              </mc:Choice>
              <mc:Fallback>
                <p:oleObj name="Microsoft 公式 3.0" r:id="rId5" imgW="4533840" imgH="18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914" y="3823082"/>
                        <a:ext cx="4754563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38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6" presetClass="entr" presetSubtype="42" fill="hold" nodeType="afterEffect">
                                  <p:childTnLst>
                                    <p:set>
                                      <p:cBhvr additive="base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base">
                                        <p:cTn id="10" dur="500"/>
                                        <p:tgtEl>
                                          <p:spTgt spid="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E947-4CD0-4DB4-9157-D7034DC3A6BE}" type="slidenum">
              <a:rPr lang="ru-RU" altLang="zh-CN"/>
              <a:pPr/>
              <a:t>24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042" name="Rectangle 994"/>
          <p:cNvSpPr>
            <a:spLocks noChangeArrowheads="1"/>
          </p:cNvSpPr>
          <p:nvPr/>
        </p:nvSpPr>
        <p:spPr bwMode="auto">
          <a:xfrm>
            <a:off x="995935" y="842113"/>
            <a:ext cx="5211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 sz="2400" dirty="0" smtClean="0">
                <a:solidFill>
                  <a:schemeClr val="accent2"/>
                </a:solidFill>
              </a:rPr>
              <a:t>例</a:t>
            </a:r>
            <a:r>
              <a:rPr kumimoji="1" lang="zh-CN" altLang="ru-RU" sz="2400" dirty="0" smtClean="0">
                <a:solidFill>
                  <a:srgbClr val="000066"/>
                </a:solidFill>
              </a:rPr>
              <a:t>：</a:t>
            </a:r>
            <a:r>
              <a:rPr kumimoji="1" lang="zh-CN" altLang="ru-RU" sz="2400" dirty="0">
                <a:solidFill>
                  <a:srgbClr val="000066"/>
                </a:solidFill>
              </a:rPr>
              <a:t>求下面背包问题的最优解</a:t>
            </a:r>
          </a:p>
        </p:txBody>
      </p:sp>
      <p:graphicFrame>
        <p:nvGraphicFramePr>
          <p:cNvPr id="3043" name="Object 9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686348"/>
              </p:ext>
            </p:extLst>
          </p:nvPr>
        </p:nvGraphicFramePr>
        <p:xfrm>
          <a:off x="2255838" y="1463377"/>
          <a:ext cx="336073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3" imgW="1638000" imgH="723600" progId="Equation.3">
                  <p:embed/>
                </p:oleObj>
              </mc:Choice>
              <mc:Fallback>
                <p:oleObj name="Equation" r:id="rId3" imgW="16380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1463377"/>
                        <a:ext cx="3360737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4" name="Group 996"/>
          <p:cNvGraphicFramePr>
            <a:graphicFrameLocks noGrp="1"/>
          </p:cNvGraphicFramePr>
          <p:nvPr/>
        </p:nvGraphicFramePr>
        <p:xfrm>
          <a:off x="6108700" y="1187451"/>
          <a:ext cx="3886200" cy="155448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物品</a:t>
                      </a:r>
                      <a:r>
                        <a:rPr kumimoji="1" lang="ru-RU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 </a:t>
                      </a:r>
                      <a:r>
                        <a:rPr kumimoji="1" lang="ru-R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      </a:t>
                      </a:r>
                      <a:r>
                        <a:rPr kumimoji="1" lang="ru-RU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       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重量（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3     2     5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使用价值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8     5    12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58" name="Rectangle 1010"/>
          <p:cNvSpPr>
            <a:spLocks noChangeArrowheads="1"/>
          </p:cNvSpPr>
          <p:nvPr/>
        </p:nvSpPr>
        <p:spPr bwMode="auto">
          <a:xfrm>
            <a:off x="2038350" y="3352800"/>
            <a:ext cx="6477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 sz="2400" dirty="0">
                <a:solidFill>
                  <a:schemeClr val="accent2"/>
                </a:solidFill>
              </a:rPr>
              <a:t>解</a:t>
            </a:r>
            <a:r>
              <a:rPr kumimoji="1" lang="zh-CN" altLang="ru-RU" sz="2400" dirty="0">
                <a:solidFill>
                  <a:srgbClr val="000066"/>
                </a:solidFill>
              </a:rPr>
              <a:t>：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a</a:t>
            </a:r>
            <a:r>
              <a:rPr kumimoji="1" lang="zh-CN" altLang="ru-RU" sz="2400" dirty="0">
                <a:solidFill>
                  <a:srgbClr val="000066"/>
                </a:solidFill>
              </a:rPr>
              <a:t>＝</a:t>
            </a:r>
            <a:r>
              <a:rPr kumimoji="1" lang="ru-RU" altLang="zh-CN" sz="2400" dirty="0">
                <a:solidFill>
                  <a:srgbClr val="000066"/>
                </a:solidFill>
              </a:rPr>
              <a:t>5   </a:t>
            </a:r>
            <a:r>
              <a:rPr kumimoji="1" lang="zh-CN" altLang="ru-RU" sz="2400" dirty="0">
                <a:solidFill>
                  <a:srgbClr val="000066"/>
                </a:solidFill>
              </a:rPr>
              <a:t>，问题是求 </a:t>
            </a:r>
            <a:r>
              <a:rPr kumimoji="1" lang="ru-RU" altLang="zh-CN" sz="2400" i="1" dirty="0">
                <a:solidFill>
                  <a:srgbClr val="000066"/>
                </a:solidFill>
              </a:rPr>
              <a:t>f</a:t>
            </a:r>
            <a:r>
              <a:rPr kumimoji="1" lang="ru-RU" altLang="zh-CN" sz="2400" baseline="-25000" dirty="0">
                <a:solidFill>
                  <a:srgbClr val="000066"/>
                </a:solidFill>
              </a:rPr>
              <a:t>3</a:t>
            </a:r>
            <a:r>
              <a:rPr kumimoji="1" lang="ru-RU" altLang="zh-CN" sz="2400" dirty="0">
                <a:solidFill>
                  <a:srgbClr val="000066"/>
                </a:solidFill>
              </a:rPr>
              <a:t>(5)</a:t>
            </a:r>
          </a:p>
        </p:txBody>
      </p:sp>
      <p:graphicFrame>
        <p:nvGraphicFramePr>
          <p:cNvPr id="3059" name="Object 1011"/>
          <p:cNvGraphicFramePr>
            <a:graphicFrameLocks noChangeAspect="1"/>
          </p:cNvGraphicFramePr>
          <p:nvPr/>
        </p:nvGraphicFramePr>
        <p:xfrm>
          <a:off x="2482850" y="4248151"/>
          <a:ext cx="62674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5" imgW="2184120" imgH="698400" progId="Equation.3">
                  <p:embed/>
                </p:oleObj>
              </mc:Choice>
              <mc:Fallback>
                <p:oleObj name="Equation" r:id="rId5" imgW="21841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4248151"/>
                        <a:ext cx="626745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8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base">
                                        <p:cTn id="11" dur="500"/>
                                        <p:tgtEl>
                                          <p:spTgt spid="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A6F6-5F6B-42AB-9E1D-DF63AAA7F591}" type="slidenum">
              <a:rPr lang="ru-RU" altLang="zh-CN"/>
              <a:pPr/>
              <a:t>25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3062" name="Object 10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310536"/>
              </p:ext>
            </p:extLst>
          </p:nvPr>
        </p:nvGraphicFramePr>
        <p:xfrm>
          <a:off x="1017778" y="1081951"/>
          <a:ext cx="62357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0" name="公式" r:id="rId3" imgW="4101840" imgH="863280" progId="Equation.3">
                  <p:embed/>
                </p:oleObj>
              </mc:Choice>
              <mc:Fallback>
                <p:oleObj name="公式" r:id="rId3" imgW="410184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778" y="1081951"/>
                        <a:ext cx="62357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3" name="Object 10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982292"/>
              </p:ext>
            </p:extLst>
          </p:nvPr>
        </p:nvGraphicFramePr>
        <p:xfrm>
          <a:off x="1056671" y="2400204"/>
          <a:ext cx="61579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1" name="公式" r:id="rId5" imgW="4051080" imgH="825480" progId="Equation.3">
                  <p:embed/>
                </p:oleObj>
              </mc:Choice>
              <mc:Fallback>
                <p:oleObj name="公式" r:id="rId5" imgW="40510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671" y="2400204"/>
                        <a:ext cx="615791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4" name="Object 10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08357"/>
              </p:ext>
            </p:extLst>
          </p:nvPr>
        </p:nvGraphicFramePr>
        <p:xfrm>
          <a:off x="1008190" y="3613150"/>
          <a:ext cx="68548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2" name="公式" r:id="rId7" imgW="4508280" imgH="495000" progId="Equation.3">
                  <p:embed/>
                </p:oleObj>
              </mc:Choice>
              <mc:Fallback>
                <p:oleObj name="公式" r:id="rId7" imgW="45082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190" y="3613150"/>
                        <a:ext cx="68548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5" name="Object 10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337048"/>
              </p:ext>
            </p:extLst>
          </p:nvPr>
        </p:nvGraphicFramePr>
        <p:xfrm>
          <a:off x="1008190" y="4722019"/>
          <a:ext cx="67770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3" name="公式" r:id="rId9" imgW="4457520" imgH="787320" progId="Equation.3">
                  <p:embed/>
                </p:oleObj>
              </mc:Choice>
              <mc:Fallback>
                <p:oleObj name="公式" r:id="rId9" imgW="44575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190" y="4722019"/>
                        <a:ext cx="677703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6" name="Group 10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50085"/>
              </p:ext>
            </p:extLst>
          </p:nvPr>
        </p:nvGraphicFramePr>
        <p:xfrm>
          <a:off x="7379986" y="1388564"/>
          <a:ext cx="3886200" cy="155448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物品</a:t>
                      </a:r>
                      <a:r>
                        <a:rPr kumimoji="1" lang="ru-RU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 </a:t>
                      </a:r>
                      <a:r>
                        <a:rPr kumimoji="1" lang="ru-RU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      </a:t>
                      </a:r>
                      <a:r>
                        <a:rPr kumimoji="1" lang="ru-RU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       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重量（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3     2     5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使用价值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8     5    12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1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7" dur="500"/>
                                        <p:tgtEl>
                                          <p:spTgt spid="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3" dur="5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9" dur="500"/>
                                        <p:tgtEl>
                                          <p:spTgt spid="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CDD0-ED60-439E-AA9E-B91748C6116E}" type="slidenum">
              <a:rPr lang="ru-RU" altLang="zh-CN"/>
              <a:pPr/>
              <a:t>26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13414"/>
              </p:ext>
            </p:extLst>
          </p:nvPr>
        </p:nvGraphicFramePr>
        <p:xfrm>
          <a:off x="987552" y="1939584"/>
          <a:ext cx="66802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3" imgW="2933640" imgH="1790640" progId="Equation.3">
                  <p:embed/>
                </p:oleObj>
              </mc:Choice>
              <mc:Fallback>
                <p:oleObj name="Equation" r:id="rId3" imgW="2933640" imgH="1790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552" y="1939584"/>
                        <a:ext cx="66802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4311"/>
              </p:ext>
            </p:extLst>
          </p:nvPr>
        </p:nvGraphicFramePr>
        <p:xfrm>
          <a:off x="7043738" y="2271659"/>
          <a:ext cx="3886200" cy="155448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物品</a:t>
                      </a:r>
                      <a:r>
                        <a:rPr kumimoji="1" lang="ru-RU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 </a:t>
                      </a:r>
                      <a:r>
                        <a:rPr kumimoji="1" lang="ru-RU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      </a:t>
                      </a:r>
                      <a:r>
                        <a:rPr kumimoji="1" lang="ru-RU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       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重量（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3     2     5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使用价值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8     5    12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9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565721"/>
              </p:ext>
            </p:extLst>
          </p:nvPr>
        </p:nvGraphicFramePr>
        <p:xfrm>
          <a:off x="987552" y="781187"/>
          <a:ext cx="6436627" cy="89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公式" r:id="rId5" imgW="2222280" imgH="457200" progId="Equation.3">
                  <p:embed/>
                </p:oleObj>
              </mc:Choice>
              <mc:Fallback>
                <p:oleObj name="公式" r:id="rId5" imgW="2222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552" y="781187"/>
                        <a:ext cx="6436627" cy="892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00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9D1D-68B1-4DF2-8058-61681F0B3549}" type="slidenum">
              <a:rPr lang="ru-RU" altLang="zh-CN"/>
              <a:pPr/>
              <a:t>27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31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214471"/>
              </p:ext>
            </p:extLst>
          </p:nvPr>
        </p:nvGraphicFramePr>
        <p:xfrm>
          <a:off x="1436053" y="2017056"/>
          <a:ext cx="4837112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Equation" r:id="rId3" imgW="2070000" imgH="1777680" progId="Equation.3">
                  <p:embed/>
                </p:oleObj>
              </mc:Choice>
              <mc:Fallback>
                <p:oleObj name="Equation" r:id="rId3" imgW="207000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053" y="2017056"/>
                        <a:ext cx="4837112" cy="414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48145"/>
              </p:ext>
            </p:extLst>
          </p:nvPr>
        </p:nvGraphicFramePr>
        <p:xfrm>
          <a:off x="7217094" y="1682197"/>
          <a:ext cx="3886200" cy="155448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物品</a:t>
                      </a:r>
                      <a:r>
                        <a:rPr kumimoji="1" lang="ru-RU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 </a:t>
                      </a:r>
                      <a:r>
                        <a:rPr kumimoji="1" lang="ru-RU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      </a:t>
                      </a:r>
                      <a:r>
                        <a:rPr kumimoji="1" lang="ru-RU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       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重量（</a:t>
                      </a:r>
                      <a:r>
                        <a:rPr kumimoji="1" lang="ru-RU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ru-RU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3     2     5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使用价值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ru-RU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8     5    12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1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38460"/>
              </p:ext>
            </p:extLst>
          </p:nvPr>
        </p:nvGraphicFramePr>
        <p:xfrm>
          <a:off x="1282542" y="846245"/>
          <a:ext cx="5490210" cy="858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公式" r:id="rId5" imgW="2222280" imgH="457200" progId="Equation.3">
                  <p:embed/>
                </p:oleObj>
              </mc:Choice>
              <mc:Fallback>
                <p:oleObj name="公式" r:id="rId5" imgW="2222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542" y="846245"/>
                        <a:ext cx="5490210" cy="858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47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797E-51A6-49AE-B238-E024A493226C}" type="slidenum">
              <a:rPr lang="ru-RU" altLang="zh-CN"/>
              <a:pPr/>
              <a:t>28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311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162001"/>
              </p:ext>
            </p:extLst>
          </p:nvPr>
        </p:nvGraphicFramePr>
        <p:xfrm>
          <a:off x="3025140" y="718457"/>
          <a:ext cx="4230688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Equation" r:id="rId3" imgW="2095200" imgH="1638000" progId="Equation.3">
                  <p:embed/>
                </p:oleObj>
              </mc:Choice>
              <mc:Fallback>
                <p:oleObj name="Equation" r:id="rId3" imgW="2095200" imgH="163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140" y="718457"/>
                        <a:ext cx="4230688" cy="330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9" name="Object 47"/>
          <p:cNvGraphicFramePr>
            <a:graphicFrameLocks noChangeAspect="1"/>
          </p:cNvGraphicFramePr>
          <p:nvPr/>
        </p:nvGraphicFramePr>
        <p:xfrm>
          <a:off x="2619375" y="4179889"/>
          <a:ext cx="6973888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5" imgW="3111480" imgH="698400" progId="Equation.3">
                  <p:embed/>
                </p:oleObj>
              </mc:Choice>
              <mc:Fallback>
                <p:oleObj name="Equation" r:id="rId5" imgW="31114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4179889"/>
                        <a:ext cx="6973888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6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B389-7E20-4C3B-B681-891016657FE6}" type="slidenum">
              <a:rPr lang="ru-RU" altLang="zh-CN"/>
              <a:pPr/>
              <a:t>29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312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94346"/>
              </p:ext>
            </p:extLst>
          </p:nvPr>
        </p:nvGraphicFramePr>
        <p:xfrm>
          <a:off x="2617788" y="907246"/>
          <a:ext cx="671671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3" imgW="3213000" imgH="660240" progId="Equation.3">
                  <p:embed/>
                </p:oleObj>
              </mc:Choice>
              <mc:Fallback>
                <p:oleObj name="Equation" r:id="rId3" imgW="32130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907246"/>
                        <a:ext cx="6716712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" name="Object 51"/>
          <p:cNvGraphicFramePr>
            <a:graphicFrameLocks noChangeAspect="1"/>
          </p:cNvGraphicFramePr>
          <p:nvPr/>
        </p:nvGraphicFramePr>
        <p:xfrm>
          <a:off x="2565400" y="2058989"/>
          <a:ext cx="6821488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5" imgW="2361960" imgH="1130040" progId="Equation.3">
                  <p:embed/>
                </p:oleObj>
              </mc:Choice>
              <mc:Fallback>
                <p:oleObj name="Equation" r:id="rId5" imgW="236196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58989"/>
                        <a:ext cx="6821488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1446213" y="4432876"/>
            <a:ext cx="88393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b="1" dirty="0">
                <a:solidFill>
                  <a:srgbClr val="000066"/>
                </a:solidFill>
              </a:rPr>
              <a:t>所以，最优解为 </a:t>
            </a:r>
            <a:r>
              <a:rPr kumimoji="1" lang="ru-RU" altLang="zh-CN" sz="2400" b="1" i="1" dirty="0">
                <a:solidFill>
                  <a:srgbClr val="990000"/>
                </a:solidFill>
              </a:rPr>
              <a:t>X</a:t>
            </a:r>
            <a:r>
              <a:rPr kumimoji="1" lang="zh-CN" altLang="ru-RU" sz="2400" b="1" dirty="0">
                <a:solidFill>
                  <a:srgbClr val="990000"/>
                </a:solidFill>
              </a:rPr>
              <a:t>＝（</a:t>
            </a:r>
            <a:r>
              <a:rPr kumimoji="1" lang="ru-RU" altLang="zh-CN" sz="2400" b="1" dirty="0">
                <a:solidFill>
                  <a:srgbClr val="990000"/>
                </a:solidFill>
              </a:rPr>
              <a:t>1 .  1 .  0</a:t>
            </a:r>
            <a:r>
              <a:rPr kumimoji="1" lang="zh-CN" altLang="ru-RU" sz="2400" b="1" dirty="0">
                <a:solidFill>
                  <a:srgbClr val="990000"/>
                </a:solidFill>
              </a:rPr>
              <a:t>），</a:t>
            </a:r>
            <a:r>
              <a:rPr kumimoji="1" lang="zh-CN" altLang="ru-RU" sz="2400" b="1" dirty="0">
                <a:solidFill>
                  <a:srgbClr val="000066"/>
                </a:solidFill>
              </a:rPr>
              <a:t>最优值为 </a:t>
            </a:r>
            <a:r>
              <a:rPr kumimoji="1" lang="ru-RU" altLang="zh-CN" sz="2400" b="1" i="1" dirty="0">
                <a:solidFill>
                  <a:srgbClr val="990000"/>
                </a:solidFill>
              </a:rPr>
              <a:t>Z </a:t>
            </a:r>
            <a:r>
              <a:rPr kumimoji="1" lang="ru-RU" altLang="zh-CN" sz="2400" b="1" dirty="0">
                <a:solidFill>
                  <a:srgbClr val="990000"/>
                </a:solidFill>
              </a:rPr>
              <a:t>= 13</a:t>
            </a:r>
            <a:r>
              <a:rPr kumimoji="1" lang="zh-CN" altLang="ru-RU" sz="2400" b="1" dirty="0">
                <a:solidFill>
                  <a:srgbClr val="99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710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 additive="base">
                                        <p:cTn id="7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ru-RU" dirty="0">
                <a:ea typeface="黑体" panose="02010609060101010101" pitchFamily="49" charset="-122"/>
              </a:rPr>
              <a:t>最短路径问题</a:t>
            </a:r>
            <a:endParaRPr lang="zh-CN" altLang="en-US" dirty="0"/>
          </a:p>
        </p:txBody>
      </p:sp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F31F-0B8C-4BEA-9D0C-6E3569EB2A18}" type="slidenum">
              <a:rPr lang="ru-RU" altLang="zh-CN"/>
              <a:pPr/>
              <a:t>3</a:t>
            </a:fld>
            <a:endParaRPr lang="ru-RU" altLang="zh-CN"/>
          </a:p>
        </p:txBody>
      </p:sp>
      <p:sp>
        <p:nvSpPr>
          <p:cNvPr id="2185" name="Rectangle 13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dirty="0"/>
              <a:t>动态规划</a:t>
            </a:r>
            <a:endParaRPr lang="zh-CN" altLang="ru-RU" dirty="0"/>
          </a:p>
        </p:txBody>
      </p:sp>
      <p:sp>
        <p:nvSpPr>
          <p:cNvPr id="2184" name="Rectangle 136"/>
          <p:cNvSpPr>
            <a:spLocks noChangeArrowheads="1"/>
          </p:cNvSpPr>
          <p:nvPr/>
        </p:nvSpPr>
        <p:spPr bwMode="auto">
          <a:xfrm>
            <a:off x="1952625" y="1364007"/>
            <a:ext cx="7877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sz="2400" dirty="0"/>
              <a:t>例</a:t>
            </a:r>
            <a:r>
              <a:rPr kumimoji="1" lang="ru-RU" altLang="zh-CN" sz="2400" dirty="0"/>
              <a:t>1</a:t>
            </a:r>
            <a:r>
              <a:rPr kumimoji="1" lang="zh-CN" altLang="ru-RU" sz="2400" dirty="0"/>
              <a:t>、</a:t>
            </a:r>
            <a:r>
              <a:rPr kumimoji="1" lang="zh-CN" altLang="ru-RU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从</a:t>
            </a:r>
            <a:r>
              <a:rPr kumimoji="1" lang="ru-RU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kumimoji="1" lang="ru-RU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ru-RU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地到</a:t>
            </a:r>
            <a:r>
              <a:rPr kumimoji="1" lang="ru-RU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</a:t>
            </a:r>
            <a:r>
              <a:rPr kumimoji="1" lang="ru-RU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ru-RU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地要铺设一条煤气管道</a:t>
            </a:r>
            <a:r>
              <a:rPr kumimoji="1" lang="ru-RU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zh-CN" altLang="ru-RU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其中需经过三级中间站，两点之间的连线上的数字表示距离，如图所示。问应该选择什么路线，使总距离最短？</a:t>
            </a:r>
            <a:r>
              <a:rPr kumimoji="1" lang="zh-CN" altLang="ru-RU" sz="2400" dirty="0"/>
              <a:t> </a:t>
            </a:r>
          </a:p>
        </p:txBody>
      </p:sp>
      <p:sp>
        <p:nvSpPr>
          <p:cNvPr id="2186" name="Oval 138"/>
          <p:cNvSpPr>
            <a:spLocks noChangeArrowheads="1"/>
          </p:cNvSpPr>
          <p:nvPr/>
        </p:nvSpPr>
        <p:spPr bwMode="auto">
          <a:xfrm>
            <a:off x="2362200" y="43053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ea typeface="楷体_GB2312" pitchFamily="49" charset="-122"/>
              </a:rPr>
              <a:t>A</a:t>
            </a:r>
          </a:p>
        </p:txBody>
      </p:sp>
      <p:sp>
        <p:nvSpPr>
          <p:cNvPr id="2187" name="Oval 139"/>
          <p:cNvSpPr>
            <a:spLocks noChangeArrowheads="1"/>
          </p:cNvSpPr>
          <p:nvPr/>
        </p:nvSpPr>
        <p:spPr bwMode="auto">
          <a:xfrm>
            <a:off x="4038600" y="42291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188" name="Oval 140"/>
          <p:cNvSpPr>
            <a:spLocks noChangeArrowheads="1"/>
          </p:cNvSpPr>
          <p:nvPr/>
        </p:nvSpPr>
        <p:spPr bwMode="auto">
          <a:xfrm>
            <a:off x="4114800" y="30861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189" name="Oval 141"/>
          <p:cNvSpPr>
            <a:spLocks noChangeArrowheads="1"/>
          </p:cNvSpPr>
          <p:nvPr/>
        </p:nvSpPr>
        <p:spPr bwMode="auto">
          <a:xfrm>
            <a:off x="4038600" y="53721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190" name="Oval 142"/>
          <p:cNvSpPr>
            <a:spLocks noChangeArrowheads="1"/>
          </p:cNvSpPr>
          <p:nvPr/>
        </p:nvSpPr>
        <p:spPr bwMode="auto">
          <a:xfrm>
            <a:off x="5943600" y="30861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191" name="Oval 143"/>
          <p:cNvSpPr>
            <a:spLocks noChangeArrowheads="1"/>
          </p:cNvSpPr>
          <p:nvPr/>
        </p:nvSpPr>
        <p:spPr bwMode="auto">
          <a:xfrm>
            <a:off x="5943600" y="53721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192" name="Oval 144"/>
          <p:cNvSpPr>
            <a:spLocks noChangeArrowheads="1"/>
          </p:cNvSpPr>
          <p:nvPr/>
        </p:nvSpPr>
        <p:spPr bwMode="auto">
          <a:xfrm>
            <a:off x="7772400" y="35433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193" name="Oval 145"/>
          <p:cNvSpPr>
            <a:spLocks noChangeArrowheads="1"/>
          </p:cNvSpPr>
          <p:nvPr/>
        </p:nvSpPr>
        <p:spPr bwMode="auto">
          <a:xfrm>
            <a:off x="7772400" y="48387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194" name="Oval 146"/>
          <p:cNvSpPr>
            <a:spLocks noChangeArrowheads="1"/>
          </p:cNvSpPr>
          <p:nvPr/>
        </p:nvSpPr>
        <p:spPr bwMode="auto">
          <a:xfrm>
            <a:off x="9296400" y="43053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2195" name="Line 147"/>
          <p:cNvSpPr>
            <a:spLocks noChangeShapeType="1"/>
          </p:cNvSpPr>
          <p:nvPr/>
        </p:nvSpPr>
        <p:spPr bwMode="auto">
          <a:xfrm flipV="1">
            <a:off x="2895600" y="3543300"/>
            <a:ext cx="12954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6" name="Line 148"/>
          <p:cNvSpPr>
            <a:spLocks noChangeShapeType="1"/>
          </p:cNvSpPr>
          <p:nvPr/>
        </p:nvSpPr>
        <p:spPr bwMode="auto">
          <a:xfrm>
            <a:off x="2895600" y="4533900"/>
            <a:ext cx="11430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7" name="Line 149"/>
          <p:cNvSpPr>
            <a:spLocks noChangeShapeType="1"/>
          </p:cNvSpPr>
          <p:nvPr/>
        </p:nvSpPr>
        <p:spPr bwMode="auto">
          <a:xfrm>
            <a:off x="2895600" y="4533900"/>
            <a:ext cx="12192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8" name="Line 150"/>
          <p:cNvSpPr>
            <a:spLocks noChangeShapeType="1"/>
          </p:cNvSpPr>
          <p:nvPr/>
        </p:nvSpPr>
        <p:spPr bwMode="auto">
          <a:xfrm>
            <a:off x="4648200" y="3314700"/>
            <a:ext cx="12954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9" name="Line 151"/>
          <p:cNvSpPr>
            <a:spLocks noChangeShapeType="1"/>
          </p:cNvSpPr>
          <p:nvPr/>
        </p:nvSpPr>
        <p:spPr bwMode="auto">
          <a:xfrm>
            <a:off x="4648200" y="3314700"/>
            <a:ext cx="12954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0" name="Line 152"/>
          <p:cNvSpPr>
            <a:spLocks noChangeShapeType="1"/>
          </p:cNvSpPr>
          <p:nvPr/>
        </p:nvSpPr>
        <p:spPr bwMode="auto">
          <a:xfrm>
            <a:off x="4572000" y="4533900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" name="Line 153"/>
          <p:cNvSpPr>
            <a:spLocks noChangeShapeType="1"/>
          </p:cNvSpPr>
          <p:nvPr/>
        </p:nvSpPr>
        <p:spPr bwMode="auto">
          <a:xfrm flipV="1">
            <a:off x="4572000" y="3467100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2" name="Line 154"/>
          <p:cNvSpPr>
            <a:spLocks noChangeShapeType="1"/>
          </p:cNvSpPr>
          <p:nvPr/>
        </p:nvSpPr>
        <p:spPr bwMode="auto">
          <a:xfrm>
            <a:off x="4572000" y="4533900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3" name="Line 155"/>
          <p:cNvSpPr>
            <a:spLocks noChangeShapeType="1"/>
          </p:cNvSpPr>
          <p:nvPr/>
        </p:nvSpPr>
        <p:spPr bwMode="auto">
          <a:xfrm flipV="1">
            <a:off x="4572000" y="4610100"/>
            <a:ext cx="14478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4" name="Line 156"/>
          <p:cNvSpPr>
            <a:spLocks noChangeShapeType="1"/>
          </p:cNvSpPr>
          <p:nvPr/>
        </p:nvSpPr>
        <p:spPr bwMode="auto">
          <a:xfrm>
            <a:off x="4572000" y="5676900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5" name="Line 157"/>
          <p:cNvSpPr>
            <a:spLocks noChangeShapeType="1"/>
          </p:cNvSpPr>
          <p:nvPr/>
        </p:nvSpPr>
        <p:spPr bwMode="auto">
          <a:xfrm>
            <a:off x="4648200" y="3314700"/>
            <a:ext cx="1371600" cy="2133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6" name="Line 158"/>
          <p:cNvSpPr>
            <a:spLocks noChangeShapeType="1"/>
          </p:cNvSpPr>
          <p:nvPr/>
        </p:nvSpPr>
        <p:spPr bwMode="auto">
          <a:xfrm flipV="1">
            <a:off x="4572000" y="3543300"/>
            <a:ext cx="1447800" cy="2057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7" name="Line 159"/>
          <p:cNvSpPr>
            <a:spLocks noChangeShapeType="1"/>
          </p:cNvSpPr>
          <p:nvPr/>
        </p:nvSpPr>
        <p:spPr bwMode="auto">
          <a:xfrm>
            <a:off x="6477000" y="3314700"/>
            <a:ext cx="1295400" cy="3810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8" name="Line 160"/>
          <p:cNvSpPr>
            <a:spLocks noChangeShapeType="1"/>
          </p:cNvSpPr>
          <p:nvPr/>
        </p:nvSpPr>
        <p:spPr bwMode="auto">
          <a:xfrm>
            <a:off x="6477000" y="3314700"/>
            <a:ext cx="12954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9" name="Line 161"/>
          <p:cNvSpPr>
            <a:spLocks noChangeShapeType="1"/>
          </p:cNvSpPr>
          <p:nvPr/>
        </p:nvSpPr>
        <p:spPr bwMode="auto">
          <a:xfrm flipV="1">
            <a:off x="6477000" y="3924300"/>
            <a:ext cx="1295400" cy="609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0" name="Line 162"/>
          <p:cNvSpPr>
            <a:spLocks noChangeShapeType="1"/>
          </p:cNvSpPr>
          <p:nvPr/>
        </p:nvSpPr>
        <p:spPr bwMode="auto">
          <a:xfrm>
            <a:off x="6477000" y="4533900"/>
            <a:ext cx="12192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" name="Line 163"/>
          <p:cNvSpPr>
            <a:spLocks noChangeShapeType="1"/>
          </p:cNvSpPr>
          <p:nvPr/>
        </p:nvSpPr>
        <p:spPr bwMode="auto">
          <a:xfrm flipV="1">
            <a:off x="6477000" y="4000500"/>
            <a:ext cx="13716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" name="Line 164"/>
          <p:cNvSpPr>
            <a:spLocks noChangeShapeType="1"/>
          </p:cNvSpPr>
          <p:nvPr/>
        </p:nvSpPr>
        <p:spPr bwMode="auto">
          <a:xfrm flipV="1">
            <a:off x="6477000" y="5143500"/>
            <a:ext cx="12954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3" name="Line 165"/>
          <p:cNvSpPr>
            <a:spLocks noChangeShapeType="1"/>
          </p:cNvSpPr>
          <p:nvPr/>
        </p:nvSpPr>
        <p:spPr bwMode="auto">
          <a:xfrm>
            <a:off x="8305800" y="3924300"/>
            <a:ext cx="10668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4" name="Line 166"/>
          <p:cNvSpPr>
            <a:spLocks noChangeShapeType="1"/>
          </p:cNvSpPr>
          <p:nvPr/>
        </p:nvSpPr>
        <p:spPr bwMode="auto">
          <a:xfrm flipV="1">
            <a:off x="8305800" y="4686300"/>
            <a:ext cx="990600" cy="4572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5" name="Line 167"/>
          <p:cNvSpPr>
            <a:spLocks noChangeShapeType="1"/>
          </p:cNvSpPr>
          <p:nvPr/>
        </p:nvSpPr>
        <p:spPr bwMode="auto">
          <a:xfrm>
            <a:off x="2895600" y="4533900"/>
            <a:ext cx="1143000" cy="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6" name="Line 168"/>
          <p:cNvSpPr>
            <a:spLocks noChangeShapeType="1"/>
          </p:cNvSpPr>
          <p:nvPr/>
        </p:nvSpPr>
        <p:spPr bwMode="auto">
          <a:xfrm flipV="1">
            <a:off x="4572000" y="3467100"/>
            <a:ext cx="1371600" cy="10668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7" name="Line 169"/>
          <p:cNvSpPr>
            <a:spLocks noChangeShapeType="1"/>
          </p:cNvSpPr>
          <p:nvPr/>
        </p:nvSpPr>
        <p:spPr bwMode="auto">
          <a:xfrm>
            <a:off x="6477000" y="3314700"/>
            <a:ext cx="1295400" cy="3810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8" name="Line 170"/>
          <p:cNvSpPr>
            <a:spLocks noChangeShapeType="1"/>
          </p:cNvSpPr>
          <p:nvPr/>
        </p:nvSpPr>
        <p:spPr bwMode="auto">
          <a:xfrm>
            <a:off x="8305800" y="3924300"/>
            <a:ext cx="1066800" cy="5334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9" name="Rectangle 171"/>
          <p:cNvSpPr>
            <a:spLocks noChangeArrowheads="1"/>
          </p:cNvSpPr>
          <p:nvPr/>
        </p:nvSpPr>
        <p:spPr bwMode="auto">
          <a:xfrm>
            <a:off x="3352800" y="42021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220" name="Rectangle 172"/>
          <p:cNvSpPr>
            <a:spLocks noChangeArrowheads="1"/>
          </p:cNvSpPr>
          <p:nvPr/>
        </p:nvSpPr>
        <p:spPr bwMode="auto">
          <a:xfrm>
            <a:off x="3200400" y="36687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221" name="Rectangle 173"/>
          <p:cNvSpPr>
            <a:spLocks noChangeArrowheads="1"/>
          </p:cNvSpPr>
          <p:nvPr/>
        </p:nvSpPr>
        <p:spPr bwMode="auto">
          <a:xfrm>
            <a:off x="5029200" y="3390900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2223" name="Rectangle 175"/>
          <p:cNvSpPr>
            <a:spLocks noChangeArrowheads="1"/>
          </p:cNvSpPr>
          <p:nvPr/>
        </p:nvSpPr>
        <p:spPr bwMode="auto">
          <a:xfrm>
            <a:off x="5035624" y="2834452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dirty="0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224" name="Rectangle 176"/>
          <p:cNvSpPr>
            <a:spLocks noChangeArrowheads="1"/>
          </p:cNvSpPr>
          <p:nvPr/>
        </p:nvSpPr>
        <p:spPr bwMode="auto">
          <a:xfrm>
            <a:off x="4648200" y="40497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225" name="Rectangle 177"/>
          <p:cNvSpPr>
            <a:spLocks noChangeArrowheads="1"/>
          </p:cNvSpPr>
          <p:nvPr/>
        </p:nvSpPr>
        <p:spPr bwMode="auto">
          <a:xfrm>
            <a:off x="4419600" y="351631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26" name="Rectangle 178"/>
          <p:cNvSpPr>
            <a:spLocks noChangeArrowheads="1"/>
          </p:cNvSpPr>
          <p:nvPr/>
        </p:nvSpPr>
        <p:spPr bwMode="auto">
          <a:xfrm>
            <a:off x="4800600" y="420211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27" name="Rectangle 179"/>
          <p:cNvSpPr>
            <a:spLocks noChangeArrowheads="1"/>
          </p:cNvSpPr>
          <p:nvPr/>
        </p:nvSpPr>
        <p:spPr bwMode="auto">
          <a:xfrm>
            <a:off x="4572000" y="468630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228" name="Rectangle 180"/>
          <p:cNvSpPr>
            <a:spLocks noChangeArrowheads="1"/>
          </p:cNvSpPr>
          <p:nvPr/>
        </p:nvSpPr>
        <p:spPr bwMode="auto">
          <a:xfrm>
            <a:off x="6781800" y="30591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229" name="Rectangle 181"/>
          <p:cNvSpPr>
            <a:spLocks noChangeArrowheads="1"/>
          </p:cNvSpPr>
          <p:nvPr/>
        </p:nvSpPr>
        <p:spPr bwMode="auto">
          <a:xfrm>
            <a:off x="4953000" y="526891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230" name="Rectangle 182"/>
          <p:cNvSpPr>
            <a:spLocks noChangeArrowheads="1"/>
          </p:cNvSpPr>
          <p:nvPr/>
        </p:nvSpPr>
        <p:spPr bwMode="auto">
          <a:xfrm>
            <a:off x="4724400" y="5600700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2231" name="Rectangle 183"/>
          <p:cNvSpPr>
            <a:spLocks noChangeArrowheads="1"/>
          </p:cNvSpPr>
          <p:nvPr/>
        </p:nvSpPr>
        <p:spPr bwMode="auto">
          <a:xfrm>
            <a:off x="4343400" y="5067300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232" name="Rectangle 184"/>
          <p:cNvSpPr>
            <a:spLocks noChangeArrowheads="1"/>
          </p:cNvSpPr>
          <p:nvPr/>
        </p:nvSpPr>
        <p:spPr bwMode="auto">
          <a:xfrm>
            <a:off x="6527800" y="36560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233" name="Rectangle 185"/>
          <p:cNvSpPr>
            <a:spLocks noChangeArrowheads="1"/>
          </p:cNvSpPr>
          <p:nvPr/>
        </p:nvSpPr>
        <p:spPr bwMode="auto">
          <a:xfrm>
            <a:off x="6629400" y="40497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234" name="Rectangle 186"/>
          <p:cNvSpPr>
            <a:spLocks noChangeArrowheads="1"/>
          </p:cNvSpPr>
          <p:nvPr/>
        </p:nvSpPr>
        <p:spPr bwMode="auto">
          <a:xfrm>
            <a:off x="6553200" y="46593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235" name="Rectangle 187"/>
          <p:cNvSpPr>
            <a:spLocks noChangeArrowheads="1"/>
          </p:cNvSpPr>
          <p:nvPr/>
        </p:nvSpPr>
        <p:spPr bwMode="auto">
          <a:xfrm>
            <a:off x="6464300" y="50657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236" name="Rectangle 188"/>
          <p:cNvSpPr>
            <a:spLocks noChangeArrowheads="1"/>
          </p:cNvSpPr>
          <p:nvPr/>
        </p:nvSpPr>
        <p:spPr bwMode="auto">
          <a:xfrm>
            <a:off x="6781800" y="549751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37" name="Rectangle 189"/>
          <p:cNvSpPr>
            <a:spLocks noChangeArrowheads="1"/>
          </p:cNvSpPr>
          <p:nvPr/>
        </p:nvSpPr>
        <p:spPr bwMode="auto">
          <a:xfrm>
            <a:off x="8534400" y="37449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238" name="Rectangle 190"/>
          <p:cNvSpPr>
            <a:spLocks noChangeArrowheads="1"/>
          </p:cNvSpPr>
          <p:nvPr/>
        </p:nvSpPr>
        <p:spPr bwMode="auto">
          <a:xfrm>
            <a:off x="8458200" y="45831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239" name="Rectangle 191"/>
          <p:cNvSpPr>
            <a:spLocks noChangeArrowheads="1"/>
          </p:cNvSpPr>
          <p:nvPr/>
        </p:nvSpPr>
        <p:spPr bwMode="auto">
          <a:xfrm>
            <a:off x="3505200" y="473551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40" name="Oval 192"/>
          <p:cNvSpPr>
            <a:spLocks noChangeArrowheads="1"/>
          </p:cNvSpPr>
          <p:nvPr/>
        </p:nvSpPr>
        <p:spPr bwMode="auto">
          <a:xfrm>
            <a:off x="5943600" y="434340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90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ru-RU" dirty="0" smtClean="0">
                <a:solidFill>
                  <a:srgbClr val="990000"/>
                </a:solidFill>
                <a:ea typeface="黑体" panose="02010609060101010101" pitchFamily="49" charset="-122"/>
              </a:rPr>
              <a:t>排序问题</a:t>
            </a:r>
            <a:r>
              <a:rPr lang="zh-CN" altLang="en-US" dirty="0" smtClean="0">
                <a:solidFill>
                  <a:srgbClr val="990000"/>
                </a:solidFill>
                <a:ea typeface="黑体" panose="02010609060101010101" pitchFamily="49" charset="-122"/>
              </a:rPr>
              <a:t>（任务安排）</a:t>
            </a:r>
            <a:endParaRPr lang="zh-CN" altLang="en-US" dirty="0"/>
          </a:p>
        </p:txBody>
      </p:sp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D250-0097-49C8-9F98-3BBEBA1E9D89}" type="slidenum">
              <a:rPr lang="ru-RU" altLang="zh-CN"/>
              <a:pPr/>
              <a:t>30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2127250" y="1273176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 dirty="0">
                <a:solidFill>
                  <a:srgbClr val="000066"/>
                </a:solidFill>
              </a:rPr>
              <a:t>     </a:t>
            </a:r>
            <a:r>
              <a:rPr kumimoji="1" lang="zh-CN" altLang="ru-RU" sz="2400" dirty="0">
                <a:solidFill>
                  <a:srgbClr val="000066"/>
                </a:solidFill>
              </a:rPr>
              <a:t>排序问题指</a:t>
            </a:r>
            <a:r>
              <a:rPr kumimoji="1" lang="ru-RU" altLang="zh-CN" sz="2400" dirty="0">
                <a:solidFill>
                  <a:srgbClr val="000066"/>
                </a:solidFill>
              </a:rPr>
              <a:t>n </a:t>
            </a:r>
            <a:r>
              <a:rPr kumimoji="1" lang="zh-CN" altLang="ru-RU" sz="2400" dirty="0">
                <a:solidFill>
                  <a:srgbClr val="000066"/>
                </a:solidFill>
              </a:rPr>
              <a:t>种零件经过不同设备</a:t>
            </a:r>
            <a:r>
              <a:rPr kumimoji="1" lang="zh-CN" altLang="ru-RU" sz="2400" dirty="0" smtClean="0">
                <a:solidFill>
                  <a:srgbClr val="000066"/>
                </a:solidFill>
              </a:rPr>
              <a:t>加工</a:t>
            </a:r>
            <a:r>
              <a:rPr kumimoji="1" lang="zh-CN" altLang="en-US" sz="2400" dirty="0" smtClean="0">
                <a:solidFill>
                  <a:srgbClr val="000066"/>
                </a:solidFill>
              </a:rPr>
              <a:t>时</a:t>
            </a:r>
            <a:r>
              <a:rPr kumimoji="1" lang="zh-CN" altLang="ru-RU" sz="2400" dirty="0" smtClean="0">
                <a:solidFill>
                  <a:srgbClr val="000066"/>
                </a:solidFill>
              </a:rPr>
              <a:t>的</a:t>
            </a:r>
            <a:r>
              <a:rPr kumimoji="1" lang="zh-CN" altLang="ru-RU" sz="2400" dirty="0">
                <a:solidFill>
                  <a:srgbClr val="000066"/>
                </a:solidFill>
              </a:rPr>
              <a:t>顺序问题。其目的是使加工周期为最短。</a:t>
            </a: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2127250" y="2492375"/>
            <a:ext cx="7924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>
                <a:solidFill>
                  <a:schemeClr val="accent2"/>
                </a:solidFill>
              </a:rPr>
              <a:t>     1</a:t>
            </a:r>
            <a:r>
              <a:rPr kumimoji="1" lang="zh-CN" altLang="ru-RU" sz="2400">
                <a:solidFill>
                  <a:schemeClr val="accent2"/>
                </a:solidFill>
              </a:rPr>
              <a:t>、</a:t>
            </a:r>
            <a:r>
              <a:rPr kumimoji="1" lang="ru-RU" altLang="zh-CN" sz="2400" i="1">
                <a:solidFill>
                  <a:schemeClr val="accent2"/>
                </a:solidFill>
              </a:rPr>
              <a:t>n </a:t>
            </a:r>
            <a:r>
              <a:rPr kumimoji="1" lang="ru-RU" altLang="zh-CN" sz="2400">
                <a:solidFill>
                  <a:schemeClr val="accent2"/>
                </a:solidFill>
              </a:rPr>
              <a:t>× 1 </a:t>
            </a:r>
            <a:r>
              <a:rPr kumimoji="1" lang="zh-CN" altLang="ru-RU" sz="2400">
                <a:solidFill>
                  <a:schemeClr val="accent2"/>
                </a:solidFill>
              </a:rPr>
              <a:t>排序问题</a:t>
            </a:r>
          </a:p>
          <a:p>
            <a:r>
              <a:rPr kumimoji="1" lang="zh-CN" altLang="ru-RU" sz="2400">
                <a:solidFill>
                  <a:srgbClr val="000066"/>
                </a:solidFill>
              </a:rPr>
              <a:t>  </a:t>
            </a:r>
          </a:p>
          <a:p>
            <a:r>
              <a:rPr kumimoji="1" lang="zh-CN" altLang="ru-RU" sz="2400">
                <a:solidFill>
                  <a:srgbClr val="000066"/>
                </a:solidFill>
              </a:rPr>
              <a:t>    即</a:t>
            </a:r>
            <a:r>
              <a:rPr kumimoji="1" lang="ru-RU" altLang="zh-CN" sz="2400" i="1">
                <a:solidFill>
                  <a:srgbClr val="000066"/>
                </a:solidFill>
              </a:rPr>
              <a:t>n </a:t>
            </a:r>
            <a:r>
              <a:rPr kumimoji="1" lang="zh-CN" altLang="ru-RU" sz="2400">
                <a:solidFill>
                  <a:srgbClr val="000066"/>
                </a:solidFill>
              </a:rPr>
              <a:t>种零件经过</a:t>
            </a:r>
            <a:r>
              <a:rPr kumimoji="1" lang="ru-RU" altLang="zh-CN" sz="2400">
                <a:solidFill>
                  <a:srgbClr val="000066"/>
                </a:solidFill>
              </a:rPr>
              <a:t>1 </a:t>
            </a:r>
            <a:r>
              <a:rPr kumimoji="1" lang="zh-CN" altLang="ru-RU" sz="2400">
                <a:solidFill>
                  <a:srgbClr val="000066"/>
                </a:solidFill>
              </a:rPr>
              <a:t>种设备进行加工，如何安排？</a:t>
            </a:r>
          </a:p>
        </p:txBody>
      </p:sp>
      <p:grpSp>
        <p:nvGrpSpPr>
          <p:cNvPr id="3130" name="Group 58"/>
          <p:cNvGrpSpPr>
            <a:grpSpLocks/>
          </p:cNvGrpSpPr>
          <p:nvPr/>
        </p:nvGrpSpPr>
        <p:grpSpPr bwMode="auto">
          <a:xfrm>
            <a:off x="1828800" y="4445000"/>
            <a:ext cx="8610600" cy="1574800"/>
            <a:chOff x="192" y="2608"/>
            <a:chExt cx="5424" cy="992"/>
          </a:xfrm>
        </p:grpSpPr>
        <p:sp>
          <p:nvSpPr>
            <p:cNvPr id="3131" name="Rectangle 59"/>
            <p:cNvSpPr>
              <a:spLocks noChangeArrowheads="1"/>
            </p:cNvSpPr>
            <p:nvPr/>
          </p:nvSpPr>
          <p:spPr bwMode="auto">
            <a:xfrm>
              <a:off x="4848" y="3269"/>
              <a:ext cx="76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14</a:t>
              </a:r>
            </a:p>
          </p:txBody>
        </p:sp>
        <p:sp>
          <p:nvSpPr>
            <p:cNvPr id="3132" name="Rectangle 60"/>
            <p:cNvSpPr>
              <a:spLocks noChangeArrowheads="1"/>
            </p:cNvSpPr>
            <p:nvPr/>
          </p:nvSpPr>
          <p:spPr bwMode="auto">
            <a:xfrm>
              <a:off x="4080" y="3269"/>
              <a:ext cx="76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3133" name="Rectangle 61"/>
            <p:cNvSpPr>
              <a:spLocks noChangeArrowheads="1"/>
            </p:cNvSpPr>
            <p:nvPr/>
          </p:nvSpPr>
          <p:spPr bwMode="auto">
            <a:xfrm>
              <a:off x="3360" y="3269"/>
              <a:ext cx="72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2544" y="3269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20</a:t>
              </a:r>
            </a:p>
          </p:txBody>
        </p:sp>
        <p:sp>
          <p:nvSpPr>
            <p:cNvPr id="3135" name="Rectangle 63"/>
            <p:cNvSpPr>
              <a:spLocks noChangeArrowheads="1"/>
            </p:cNvSpPr>
            <p:nvPr/>
          </p:nvSpPr>
          <p:spPr bwMode="auto">
            <a:xfrm>
              <a:off x="1728" y="3269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23</a:t>
              </a:r>
            </a:p>
          </p:txBody>
        </p:sp>
        <p:sp>
          <p:nvSpPr>
            <p:cNvPr id="3136" name="Rectangle 64"/>
            <p:cNvSpPr>
              <a:spLocks noChangeArrowheads="1"/>
            </p:cNvSpPr>
            <p:nvPr/>
          </p:nvSpPr>
          <p:spPr bwMode="auto">
            <a:xfrm>
              <a:off x="192" y="3269"/>
              <a:ext cx="153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ru-RU" sz="2400" b="1">
                  <a:solidFill>
                    <a:srgbClr val="000066"/>
                  </a:solidFill>
                  <a:ea typeface="楷体_GB2312" pitchFamily="49" charset="-122"/>
                </a:rPr>
                <a:t>交货日期（</a:t>
              </a: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d</a:t>
              </a:r>
              <a:r>
                <a:rPr lang="zh-CN" altLang="ru-RU" sz="2400" b="1">
                  <a:solidFill>
                    <a:srgbClr val="000066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3137" name="Rectangle 65"/>
            <p:cNvSpPr>
              <a:spLocks noChangeArrowheads="1"/>
            </p:cNvSpPr>
            <p:nvPr/>
          </p:nvSpPr>
          <p:spPr bwMode="auto">
            <a:xfrm>
              <a:off x="4848" y="2939"/>
              <a:ext cx="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3138" name="Rectangle 66"/>
            <p:cNvSpPr>
              <a:spLocks noChangeArrowheads="1"/>
            </p:cNvSpPr>
            <p:nvPr/>
          </p:nvSpPr>
          <p:spPr bwMode="auto">
            <a:xfrm>
              <a:off x="4080" y="2939"/>
              <a:ext cx="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3139" name="Rectangle 67"/>
            <p:cNvSpPr>
              <a:spLocks noChangeArrowheads="1"/>
            </p:cNvSpPr>
            <p:nvPr/>
          </p:nvSpPr>
          <p:spPr bwMode="auto">
            <a:xfrm>
              <a:off x="3360" y="2939"/>
              <a:ext cx="7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140" name="Rectangle 68"/>
            <p:cNvSpPr>
              <a:spLocks noChangeArrowheads="1"/>
            </p:cNvSpPr>
            <p:nvPr/>
          </p:nvSpPr>
          <p:spPr bwMode="auto">
            <a:xfrm>
              <a:off x="2544" y="2939"/>
              <a:ext cx="8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3141" name="Rectangle 69"/>
            <p:cNvSpPr>
              <a:spLocks noChangeArrowheads="1"/>
            </p:cNvSpPr>
            <p:nvPr/>
          </p:nvSpPr>
          <p:spPr bwMode="auto">
            <a:xfrm>
              <a:off x="1728" y="2939"/>
              <a:ext cx="8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3142" name="Rectangle 70"/>
            <p:cNvSpPr>
              <a:spLocks noChangeArrowheads="1"/>
            </p:cNvSpPr>
            <p:nvPr/>
          </p:nvSpPr>
          <p:spPr bwMode="auto">
            <a:xfrm>
              <a:off x="192" y="2939"/>
              <a:ext cx="15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ru-RU" sz="2400" b="1">
                  <a:solidFill>
                    <a:srgbClr val="000066"/>
                  </a:solidFill>
                  <a:ea typeface="楷体_GB2312" pitchFamily="49" charset="-122"/>
                </a:rPr>
                <a:t>加工时间（</a:t>
              </a: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t</a:t>
              </a:r>
              <a:r>
                <a:rPr lang="zh-CN" altLang="ru-RU" sz="2400" b="1">
                  <a:solidFill>
                    <a:srgbClr val="000066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3143" name="Rectangle 71"/>
            <p:cNvSpPr>
              <a:spLocks noChangeArrowheads="1"/>
            </p:cNvSpPr>
            <p:nvPr/>
          </p:nvSpPr>
          <p:spPr bwMode="auto">
            <a:xfrm>
              <a:off x="4848" y="2608"/>
              <a:ext cx="76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144" name="Rectangle 72"/>
            <p:cNvSpPr>
              <a:spLocks noChangeArrowheads="1"/>
            </p:cNvSpPr>
            <p:nvPr/>
          </p:nvSpPr>
          <p:spPr bwMode="auto">
            <a:xfrm>
              <a:off x="4080" y="2608"/>
              <a:ext cx="76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3360" y="2608"/>
              <a:ext cx="72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146" name="Rectangle 74"/>
            <p:cNvSpPr>
              <a:spLocks noChangeArrowheads="1"/>
            </p:cNvSpPr>
            <p:nvPr/>
          </p:nvSpPr>
          <p:spPr bwMode="auto">
            <a:xfrm>
              <a:off x="2544" y="2608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147" name="Rectangle 75"/>
            <p:cNvSpPr>
              <a:spLocks noChangeArrowheads="1"/>
            </p:cNvSpPr>
            <p:nvPr/>
          </p:nvSpPr>
          <p:spPr bwMode="auto">
            <a:xfrm>
              <a:off x="1728" y="2608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148" name="Rectangle 76"/>
            <p:cNvSpPr>
              <a:spLocks noChangeArrowheads="1"/>
            </p:cNvSpPr>
            <p:nvPr/>
          </p:nvSpPr>
          <p:spPr bwMode="auto">
            <a:xfrm>
              <a:off x="192" y="2608"/>
              <a:ext cx="153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ru-RU" sz="2400" b="1">
                  <a:solidFill>
                    <a:srgbClr val="000066"/>
                  </a:solidFill>
                  <a:ea typeface="楷体_GB2312" pitchFamily="49" charset="-122"/>
                </a:rPr>
                <a:t>零件代号</a:t>
              </a:r>
            </a:p>
          </p:txBody>
        </p:sp>
        <p:sp>
          <p:nvSpPr>
            <p:cNvPr id="3149" name="Line 77"/>
            <p:cNvSpPr>
              <a:spLocks noChangeShapeType="1"/>
            </p:cNvSpPr>
            <p:nvPr/>
          </p:nvSpPr>
          <p:spPr bwMode="auto">
            <a:xfrm>
              <a:off x="192" y="2608"/>
              <a:ext cx="5424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Line 78"/>
            <p:cNvSpPr>
              <a:spLocks noChangeShapeType="1"/>
            </p:cNvSpPr>
            <p:nvPr/>
          </p:nvSpPr>
          <p:spPr bwMode="auto">
            <a:xfrm>
              <a:off x="192" y="2939"/>
              <a:ext cx="5424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Line 79"/>
            <p:cNvSpPr>
              <a:spLocks noChangeShapeType="1"/>
            </p:cNvSpPr>
            <p:nvPr/>
          </p:nvSpPr>
          <p:spPr bwMode="auto">
            <a:xfrm>
              <a:off x="192" y="3269"/>
              <a:ext cx="5424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Line 80"/>
            <p:cNvSpPr>
              <a:spLocks noChangeShapeType="1"/>
            </p:cNvSpPr>
            <p:nvPr/>
          </p:nvSpPr>
          <p:spPr bwMode="auto">
            <a:xfrm>
              <a:off x="192" y="3600"/>
              <a:ext cx="5424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Line 81"/>
            <p:cNvSpPr>
              <a:spLocks noChangeShapeType="1"/>
            </p:cNvSpPr>
            <p:nvPr/>
          </p:nvSpPr>
          <p:spPr bwMode="auto">
            <a:xfrm>
              <a:off x="192" y="2608"/>
              <a:ext cx="0" cy="99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Line 82"/>
            <p:cNvSpPr>
              <a:spLocks noChangeShapeType="1"/>
            </p:cNvSpPr>
            <p:nvPr/>
          </p:nvSpPr>
          <p:spPr bwMode="auto">
            <a:xfrm>
              <a:off x="1728" y="2608"/>
              <a:ext cx="0" cy="9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Line 83"/>
            <p:cNvSpPr>
              <a:spLocks noChangeShapeType="1"/>
            </p:cNvSpPr>
            <p:nvPr/>
          </p:nvSpPr>
          <p:spPr bwMode="auto">
            <a:xfrm>
              <a:off x="2544" y="2608"/>
              <a:ext cx="0" cy="9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Line 84"/>
            <p:cNvSpPr>
              <a:spLocks noChangeShapeType="1"/>
            </p:cNvSpPr>
            <p:nvPr/>
          </p:nvSpPr>
          <p:spPr bwMode="auto">
            <a:xfrm>
              <a:off x="3360" y="2608"/>
              <a:ext cx="0" cy="9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Line 85"/>
            <p:cNvSpPr>
              <a:spLocks noChangeShapeType="1"/>
            </p:cNvSpPr>
            <p:nvPr/>
          </p:nvSpPr>
          <p:spPr bwMode="auto">
            <a:xfrm>
              <a:off x="4080" y="2608"/>
              <a:ext cx="0" cy="9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8" name="Line 86"/>
            <p:cNvSpPr>
              <a:spLocks noChangeShapeType="1"/>
            </p:cNvSpPr>
            <p:nvPr/>
          </p:nvSpPr>
          <p:spPr bwMode="auto">
            <a:xfrm>
              <a:off x="4848" y="2608"/>
              <a:ext cx="0" cy="9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Line 87"/>
            <p:cNvSpPr>
              <a:spLocks noChangeShapeType="1"/>
            </p:cNvSpPr>
            <p:nvPr/>
          </p:nvSpPr>
          <p:spPr bwMode="auto">
            <a:xfrm>
              <a:off x="5616" y="2608"/>
              <a:ext cx="0" cy="99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60" name="Object 88"/>
            <p:cNvGraphicFramePr>
              <a:graphicFrameLocks noChangeAspect="1"/>
            </p:cNvGraphicFramePr>
            <p:nvPr/>
          </p:nvGraphicFramePr>
          <p:xfrm>
            <a:off x="2819" y="2620"/>
            <a:ext cx="34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4" name="Equation" r:id="rId3" imgW="164880" imgH="215640" progId="Equation.3">
                    <p:embed/>
                  </p:oleObj>
                </mc:Choice>
                <mc:Fallback>
                  <p:oleObj name="Equation" r:id="rId3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620"/>
                          <a:ext cx="34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61" name="Object 89"/>
            <p:cNvGraphicFramePr>
              <a:graphicFrameLocks noChangeAspect="1"/>
            </p:cNvGraphicFramePr>
            <p:nvPr/>
          </p:nvGraphicFramePr>
          <p:xfrm>
            <a:off x="1968" y="2640"/>
            <a:ext cx="319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5" name="Equation" r:id="rId5" imgW="152280" imgH="215640" progId="Equation.3">
                    <p:embed/>
                  </p:oleObj>
                </mc:Choice>
                <mc:Fallback>
                  <p:oleObj name="Equation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640"/>
                          <a:ext cx="319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62" name="Object 90"/>
            <p:cNvGraphicFramePr>
              <a:graphicFrameLocks noChangeAspect="1"/>
            </p:cNvGraphicFramePr>
            <p:nvPr/>
          </p:nvGraphicFramePr>
          <p:xfrm>
            <a:off x="3539" y="2631"/>
            <a:ext cx="34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6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9" y="2631"/>
                          <a:ext cx="346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63" name="Object 91"/>
            <p:cNvGraphicFramePr>
              <a:graphicFrameLocks noChangeAspect="1"/>
            </p:cNvGraphicFramePr>
            <p:nvPr/>
          </p:nvGraphicFramePr>
          <p:xfrm>
            <a:off x="4307" y="2620"/>
            <a:ext cx="34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7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7" y="2620"/>
                          <a:ext cx="34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64" name="Object 92"/>
            <p:cNvGraphicFramePr>
              <a:graphicFrameLocks noChangeAspect="1"/>
            </p:cNvGraphicFramePr>
            <p:nvPr/>
          </p:nvGraphicFramePr>
          <p:xfrm>
            <a:off x="5075" y="2611"/>
            <a:ext cx="34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8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2611"/>
                          <a:ext cx="346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65" name="Rectangle 93"/>
          <p:cNvSpPr>
            <a:spLocks noChangeArrowheads="1"/>
          </p:cNvSpPr>
          <p:nvPr/>
        </p:nvSpPr>
        <p:spPr bwMode="auto">
          <a:xfrm>
            <a:off x="1812926" y="3792538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400" dirty="0" smtClean="0">
                <a:solidFill>
                  <a:schemeClr val="accent2"/>
                </a:solidFill>
                <a:latin typeface="黑体" panose="02010609060101010101" pitchFamily="49" charset="-122"/>
              </a:rPr>
              <a:t>例</a:t>
            </a:r>
            <a:endParaRPr kumimoji="1" lang="ru-RU" altLang="zh-CN" sz="2400" dirty="0">
              <a:solidFill>
                <a:schemeClr val="accent2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50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base">
                                        <p:cTn id="7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0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9" grpId="0" animBg="1"/>
      <p:bldP spid="31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52122"/>
            <a:ext cx="10515600" cy="545850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B0E8-C058-4EA3-97E7-DB7F31EECA38}" type="slidenum">
              <a:rPr lang="ru-RU" altLang="zh-CN"/>
              <a:pPr/>
              <a:t>31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169" name="Rectangle 97"/>
          <p:cNvSpPr>
            <a:spLocks noChangeArrowheads="1"/>
          </p:cNvSpPr>
          <p:nvPr/>
        </p:nvSpPr>
        <p:spPr bwMode="auto">
          <a:xfrm>
            <a:off x="838200" y="758117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 dirty="0">
                <a:solidFill>
                  <a:srgbClr val="000066"/>
                </a:solidFill>
              </a:rPr>
              <a:t>    </a:t>
            </a:r>
            <a:r>
              <a:rPr kumimoji="1" lang="zh-CN" altLang="ru-RU" sz="2400" dirty="0">
                <a:solidFill>
                  <a:srgbClr val="000066"/>
                </a:solidFill>
              </a:rPr>
              <a:t>（</a:t>
            </a:r>
            <a:r>
              <a:rPr kumimoji="1" lang="ru-RU" altLang="zh-CN" sz="2400" dirty="0">
                <a:solidFill>
                  <a:srgbClr val="000066"/>
                </a:solidFill>
              </a:rPr>
              <a:t>1</a:t>
            </a:r>
            <a:r>
              <a:rPr kumimoji="1" lang="zh-CN" altLang="ru-RU" sz="2400" dirty="0">
                <a:solidFill>
                  <a:srgbClr val="000066"/>
                </a:solidFill>
              </a:rPr>
              <a:t>）平均通过设备的时间最小</a:t>
            </a:r>
          </a:p>
        </p:txBody>
      </p:sp>
      <p:sp>
        <p:nvSpPr>
          <p:cNvPr id="3170" name="Rectangle 98"/>
          <p:cNvSpPr>
            <a:spLocks noChangeArrowheads="1"/>
          </p:cNvSpPr>
          <p:nvPr/>
        </p:nvSpPr>
        <p:spPr bwMode="auto">
          <a:xfrm>
            <a:off x="838200" y="1334780"/>
            <a:ext cx="97688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ru-RU" altLang="zh-CN" sz="2400" dirty="0">
                <a:solidFill>
                  <a:srgbClr val="000066"/>
                </a:solidFill>
              </a:rPr>
              <a:t>    </a:t>
            </a:r>
            <a:r>
              <a:rPr kumimoji="1" lang="zh-CN" altLang="ru-RU" sz="2400" dirty="0">
                <a:solidFill>
                  <a:srgbClr val="000066"/>
                </a:solidFill>
              </a:rPr>
              <a:t>按零件加工时间非负次序排列顺序，其时间最小。（即将加工时间由小到大排列即可）</a:t>
            </a:r>
          </a:p>
        </p:txBody>
      </p:sp>
      <p:sp>
        <p:nvSpPr>
          <p:cNvPr id="3171" name="Line 99"/>
          <p:cNvSpPr>
            <a:spLocks noChangeShapeType="1"/>
          </p:cNvSpPr>
          <p:nvPr/>
        </p:nvSpPr>
        <p:spPr bwMode="auto">
          <a:xfrm>
            <a:off x="4267200" y="2314575"/>
            <a:ext cx="0" cy="2514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2" name="Line 100"/>
          <p:cNvSpPr>
            <a:spLocks noChangeShapeType="1"/>
          </p:cNvSpPr>
          <p:nvPr/>
        </p:nvSpPr>
        <p:spPr bwMode="auto">
          <a:xfrm>
            <a:off x="4267200" y="2619375"/>
            <a:ext cx="59436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3" name="Line 101"/>
          <p:cNvSpPr>
            <a:spLocks noChangeShapeType="1"/>
          </p:cNvSpPr>
          <p:nvPr/>
        </p:nvSpPr>
        <p:spPr bwMode="auto">
          <a:xfrm>
            <a:off x="4724400" y="2543175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" name="Line 102"/>
          <p:cNvSpPr>
            <a:spLocks noChangeShapeType="1"/>
          </p:cNvSpPr>
          <p:nvPr/>
        </p:nvSpPr>
        <p:spPr bwMode="auto">
          <a:xfrm>
            <a:off x="5638800" y="2543175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" name="Line 103"/>
          <p:cNvSpPr>
            <a:spLocks noChangeShapeType="1"/>
          </p:cNvSpPr>
          <p:nvPr/>
        </p:nvSpPr>
        <p:spPr bwMode="auto">
          <a:xfrm>
            <a:off x="6705600" y="2543175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" name="Line 104"/>
          <p:cNvSpPr>
            <a:spLocks noChangeShapeType="1"/>
          </p:cNvSpPr>
          <p:nvPr/>
        </p:nvSpPr>
        <p:spPr bwMode="auto">
          <a:xfrm>
            <a:off x="8229600" y="2543175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" name="Line 105"/>
          <p:cNvSpPr>
            <a:spLocks noChangeShapeType="1"/>
          </p:cNvSpPr>
          <p:nvPr/>
        </p:nvSpPr>
        <p:spPr bwMode="auto">
          <a:xfrm>
            <a:off x="9982200" y="2543175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" name="Line 106"/>
          <p:cNvSpPr>
            <a:spLocks noChangeShapeType="1"/>
          </p:cNvSpPr>
          <p:nvPr/>
        </p:nvSpPr>
        <p:spPr bwMode="auto">
          <a:xfrm>
            <a:off x="4267200" y="3381375"/>
            <a:ext cx="60198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" name="Line 107"/>
          <p:cNvSpPr>
            <a:spLocks noChangeShapeType="1"/>
          </p:cNvSpPr>
          <p:nvPr/>
        </p:nvSpPr>
        <p:spPr bwMode="auto">
          <a:xfrm>
            <a:off x="4724400" y="2619375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" name="Line 108"/>
          <p:cNvSpPr>
            <a:spLocks noChangeShapeType="1"/>
          </p:cNvSpPr>
          <p:nvPr/>
        </p:nvSpPr>
        <p:spPr bwMode="auto">
          <a:xfrm>
            <a:off x="5638800" y="2619375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1" name="Line 109"/>
          <p:cNvSpPr>
            <a:spLocks noChangeShapeType="1"/>
          </p:cNvSpPr>
          <p:nvPr/>
        </p:nvSpPr>
        <p:spPr bwMode="auto">
          <a:xfrm>
            <a:off x="6705600" y="2619375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" name="Line 110"/>
          <p:cNvSpPr>
            <a:spLocks noChangeShapeType="1"/>
          </p:cNvSpPr>
          <p:nvPr/>
        </p:nvSpPr>
        <p:spPr bwMode="auto">
          <a:xfrm>
            <a:off x="8229600" y="2619375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" name="Line 111"/>
          <p:cNvSpPr>
            <a:spLocks noChangeShapeType="1"/>
          </p:cNvSpPr>
          <p:nvPr/>
        </p:nvSpPr>
        <p:spPr bwMode="auto">
          <a:xfrm>
            <a:off x="9982200" y="2619375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" name="Line 112"/>
          <p:cNvSpPr>
            <a:spLocks noChangeShapeType="1"/>
          </p:cNvSpPr>
          <p:nvPr/>
        </p:nvSpPr>
        <p:spPr bwMode="auto">
          <a:xfrm>
            <a:off x="4267200" y="4219575"/>
            <a:ext cx="60960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85" name="Object 113"/>
          <p:cNvGraphicFramePr>
            <a:graphicFrameLocks noChangeAspect="1"/>
          </p:cNvGraphicFramePr>
          <p:nvPr/>
        </p:nvGraphicFramePr>
        <p:xfrm>
          <a:off x="5087938" y="2162175"/>
          <a:ext cx="3984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2162175"/>
                        <a:ext cx="3984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6" name="Object 114"/>
          <p:cNvGraphicFramePr>
            <a:graphicFrameLocks noChangeAspect="1"/>
          </p:cNvGraphicFramePr>
          <p:nvPr/>
        </p:nvGraphicFramePr>
        <p:xfrm>
          <a:off x="8940800" y="2162175"/>
          <a:ext cx="431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800" y="2162175"/>
                        <a:ext cx="431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7" name="Object 115"/>
          <p:cNvGraphicFramePr>
            <a:graphicFrameLocks noChangeAspect="1"/>
          </p:cNvGraphicFramePr>
          <p:nvPr/>
        </p:nvGraphicFramePr>
        <p:xfrm>
          <a:off x="4343400" y="2151063"/>
          <a:ext cx="431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" name="Equation" r:id="rId7" imgW="164880" imgH="228600" progId="Equation.3">
                  <p:embed/>
                </p:oleObj>
              </mc:Choice>
              <mc:Fallback>
                <p:oleObj name="Equation" r:id="rId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51063"/>
                        <a:ext cx="4318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8" name="Object 116"/>
          <p:cNvGraphicFramePr>
            <a:graphicFrameLocks noChangeAspect="1"/>
          </p:cNvGraphicFramePr>
          <p:nvPr/>
        </p:nvGraphicFramePr>
        <p:xfrm>
          <a:off x="7299325" y="2162175"/>
          <a:ext cx="431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5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2162175"/>
                        <a:ext cx="431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9" name="Object 117"/>
          <p:cNvGraphicFramePr>
            <a:graphicFrameLocks noChangeAspect="1"/>
          </p:cNvGraphicFramePr>
          <p:nvPr/>
        </p:nvGraphicFramePr>
        <p:xfrm>
          <a:off x="6019800" y="2151063"/>
          <a:ext cx="431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" name="Equation" r:id="rId11" imgW="164880" imgH="228600" progId="Equation.3">
                  <p:embed/>
                </p:oleObj>
              </mc:Choice>
              <mc:Fallback>
                <p:oleObj name="Equation" r:id="rId11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151063"/>
                        <a:ext cx="4318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0" name="Rectangle 118"/>
          <p:cNvSpPr>
            <a:spLocks noChangeArrowheads="1"/>
          </p:cNvSpPr>
          <p:nvPr/>
        </p:nvSpPr>
        <p:spPr bwMode="auto">
          <a:xfrm>
            <a:off x="1829817" y="2224379"/>
            <a:ext cx="2339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b="1" dirty="0">
                <a:ea typeface="楷体_GB2312" pitchFamily="49" charset="-122"/>
              </a:rPr>
              <a:t>零件加工顺序</a:t>
            </a:r>
          </a:p>
        </p:txBody>
      </p:sp>
      <p:grpSp>
        <p:nvGrpSpPr>
          <p:cNvPr id="3191" name="Group 119"/>
          <p:cNvGrpSpPr>
            <a:grpSpLocks/>
          </p:cNvGrpSpPr>
          <p:nvPr/>
        </p:nvGrpSpPr>
        <p:grpSpPr bwMode="auto">
          <a:xfrm>
            <a:off x="1828801" y="2847979"/>
            <a:ext cx="7616825" cy="446088"/>
            <a:chOff x="192" y="2064"/>
            <a:chExt cx="4798" cy="281"/>
          </a:xfrm>
        </p:grpSpPr>
        <p:sp>
          <p:nvSpPr>
            <p:cNvPr id="3192" name="Rectangle 120"/>
            <p:cNvSpPr>
              <a:spLocks noChangeArrowheads="1"/>
            </p:cNvSpPr>
            <p:nvPr/>
          </p:nvSpPr>
          <p:spPr bwMode="auto">
            <a:xfrm>
              <a:off x="192" y="2064"/>
              <a:ext cx="14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      </a:t>
              </a:r>
              <a:r>
                <a:rPr kumimoji="1" lang="zh-CN" altLang="ru-RU" b="1">
                  <a:ea typeface="楷体_GB2312" pitchFamily="49" charset="-122"/>
                </a:rPr>
                <a:t>工序时间</a:t>
              </a:r>
            </a:p>
          </p:txBody>
        </p:sp>
        <p:sp>
          <p:nvSpPr>
            <p:cNvPr id="3193" name="Rectangle 121"/>
            <p:cNvSpPr>
              <a:spLocks noChangeArrowheads="1"/>
            </p:cNvSpPr>
            <p:nvPr/>
          </p:nvSpPr>
          <p:spPr bwMode="auto">
            <a:xfrm>
              <a:off x="1776" y="211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2256" y="211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195" name="Rectangle 123"/>
            <p:cNvSpPr>
              <a:spLocks noChangeArrowheads="1"/>
            </p:cNvSpPr>
            <p:nvPr/>
          </p:nvSpPr>
          <p:spPr bwMode="auto">
            <a:xfrm>
              <a:off x="2880" y="211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196" name="Rectangle 124"/>
            <p:cNvSpPr>
              <a:spLocks noChangeArrowheads="1"/>
            </p:cNvSpPr>
            <p:nvPr/>
          </p:nvSpPr>
          <p:spPr bwMode="auto">
            <a:xfrm>
              <a:off x="3648" y="211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197" name="Rectangle 125"/>
            <p:cNvSpPr>
              <a:spLocks noChangeArrowheads="1"/>
            </p:cNvSpPr>
            <p:nvPr/>
          </p:nvSpPr>
          <p:spPr bwMode="auto">
            <a:xfrm>
              <a:off x="4800" y="211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3198" name="Group 126"/>
          <p:cNvGrpSpPr>
            <a:grpSpLocks/>
          </p:cNvGrpSpPr>
          <p:nvPr/>
        </p:nvGrpSpPr>
        <p:grpSpPr bwMode="auto">
          <a:xfrm>
            <a:off x="1676400" y="3686181"/>
            <a:ext cx="7810500" cy="369888"/>
            <a:chOff x="96" y="2592"/>
            <a:chExt cx="4920" cy="233"/>
          </a:xfrm>
        </p:grpSpPr>
        <p:sp>
          <p:nvSpPr>
            <p:cNvPr id="3199" name="Rectangle 127"/>
            <p:cNvSpPr>
              <a:spLocks noChangeArrowheads="1"/>
            </p:cNvSpPr>
            <p:nvPr/>
          </p:nvSpPr>
          <p:spPr bwMode="auto">
            <a:xfrm>
              <a:off x="96" y="2592"/>
              <a:ext cx="1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</a:t>
              </a:r>
              <a:r>
                <a:rPr kumimoji="1" lang="zh-CN" altLang="ru-RU" b="1">
                  <a:ea typeface="楷体_GB2312" pitchFamily="49" charset="-122"/>
                </a:rPr>
                <a:t>实际通过时间</a:t>
              </a:r>
            </a:p>
          </p:txBody>
        </p:sp>
        <p:sp>
          <p:nvSpPr>
            <p:cNvPr id="3200" name="Rectangle 128"/>
            <p:cNvSpPr>
              <a:spLocks noChangeArrowheads="1"/>
            </p:cNvSpPr>
            <p:nvPr/>
          </p:nvSpPr>
          <p:spPr bwMode="auto">
            <a:xfrm>
              <a:off x="1776" y="259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01" name="Rectangle 129"/>
            <p:cNvSpPr>
              <a:spLocks noChangeArrowheads="1"/>
            </p:cNvSpPr>
            <p:nvPr/>
          </p:nvSpPr>
          <p:spPr bwMode="auto">
            <a:xfrm>
              <a:off x="2256" y="259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02" name="Rectangle 130"/>
            <p:cNvSpPr>
              <a:spLocks noChangeArrowheads="1"/>
            </p:cNvSpPr>
            <p:nvPr/>
          </p:nvSpPr>
          <p:spPr bwMode="auto">
            <a:xfrm>
              <a:off x="2832" y="259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203" name="Rectangle 131"/>
            <p:cNvSpPr>
              <a:spLocks noChangeArrowheads="1"/>
            </p:cNvSpPr>
            <p:nvPr/>
          </p:nvSpPr>
          <p:spPr bwMode="auto">
            <a:xfrm>
              <a:off x="3648" y="259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3204" name="Rectangle 132"/>
            <p:cNvSpPr>
              <a:spLocks noChangeArrowheads="1"/>
            </p:cNvSpPr>
            <p:nvPr/>
          </p:nvSpPr>
          <p:spPr bwMode="auto">
            <a:xfrm>
              <a:off x="4752" y="259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3205" name="Group 133"/>
          <p:cNvGrpSpPr>
            <a:grpSpLocks/>
          </p:cNvGrpSpPr>
          <p:nvPr/>
        </p:nvGrpSpPr>
        <p:grpSpPr bwMode="auto">
          <a:xfrm>
            <a:off x="1752600" y="4600582"/>
            <a:ext cx="8420100" cy="369888"/>
            <a:chOff x="144" y="3168"/>
            <a:chExt cx="5304" cy="233"/>
          </a:xfrm>
        </p:grpSpPr>
        <p:sp>
          <p:nvSpPr>
            <p:cNvPr id="3206" name="Rectangle 134"/>
            <p:cNvSpPr>
              <a:spLocks noChangeArrowheads="1"/>
            </p:cNvSpPr>
            <p:nvPr/>
          </p:nvSpPr>
          <p:spPr bwMode="auto">
            <a:xfrm>
              <a:off x="144" y="3168"/>
              <a:ext cx="1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       </a:t>
              </a:r>
              <a:r>
                <a:rPr kumimoji="1" lang="zh-CN" altLang="ru-RU" b="1">
                  <a:ea typeface="楷体_GB2312" pitchFamily="49" charset="-122"/>
                </a:rPr>
                <a:t>交货时间</a:t>
              </a:r>
            </a:p>
          </p:txBody>
        </p:sp>
        <p:sp>
          <p:nvSpPr>
            <p:cNvPr id="3207" name="Rectangle 135"/>
            <p:cNvSpPr>
              <a:spLocks noChangeArrowheads="1"/>
            </p:cNvSpPr>
            <p:nvPr/>
          </p:nvSpPr>
          <p:spPr bwMode="auto">
            <a:xfrm>
              <a:off x="1920" y="316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208" name="Rectangle 136"/>
            <p:cNvSpPr>
              <a:spLocks noChangeArrowheads="1"/>
            </p:cNvSpPr>
            <p:nvPr/>
          </p:nvSpPr>
          <p:spPr bwMode="auto">
            <a:xfrm>
              <a:off x="2448" y="3168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3209" name="Rectangle 137"/>
            <p:cNvSpPr>
              <a:spLocks noChangeArrowheads="1"/>
            </p:cNvSpPr>
            <p:nvPr/>
          </p:nvSpPr>
          <p:spPr bwMode="auto">
            <a:xfrm>
              <a:off x="3120" y="3168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210" name="Rectangle 138"/>
            <p:cNvSpPr>
              <a:spLocks noChangeArrowheads="1"/>
            </p:cNvSpPr>
            <p:nvPr/>
          </p:nvSpPr>
          <p:spPr bwMode="auto">
            <a:xfrm>
              <a:off x="4128" y="316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211" name="Rectangle 139"/>
            <p:cNvSpPr>
              <a:spLocks noChangeArrowheads="1"/>
            </p:cNvSpPr>
            <p:nvPr/>
          </p:nvSpPr>
          <p:spPr bwMode="auto">
            <a:xfrm>
              <a:off x="5184" y="3168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3212" name="Group 140"/>
          <p:cNvGrpSpPr>
            <a:grpSpLocks/>
          </p:cNvGrpSpPr>
          <p:nvPr/>
        </p:nvGrpSpPr>
        <p:grpSpPr bwMode="auto">
          <a:xfrm>
            <a:off x="1828801" y="4974164"/>
            <a:ext cx="7149167" cy="885825"/>
            <a:chOff x="0" y="3478"/>
            <a:chExt cx="5004" cy="558"/>
          </a:xfrm>
        </p:grpSpPr>
        <p:sp>
          <p:nvSpPr>
            <p:cNvPr id="3213" name="Rectangle 141"/>
            <p:cNvSpPr>
              <a:spLocks noChangeArrowheads="1"/>
            </p:cNvSpPr>
            <p:nvPr/>
          </p:nvSpPr>
          <p:spPr bwMode="auto">
            <a:xfrm>
              <a:off x="0" y="3648"/>
              <a:ext cx="2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ru-RU" altLang="zh-CN" dirty="0">
                  <a:solidFill>
                    <a:srgbClr val="000066"/>
                  </a:solidFill>
                </a:rPr>
                <a:t>     </a:t>
              </a:r>
              <a:r>
                <a:rPr kumimoji="1" lang="zh-CN" altLang="ru-RU" dirty="0">
                  <a:solidFill>
                    <a:srgbClr val="000066"/>
                  </a:solidFill>
                </a:rPr>
                <a:t>平均通过时间</a:t>
              </a:r>
            </a:p>
          </p:txBody>
        </p:sp>
        <p:graphicFrame>
          <p:nvGraphicFramePr>
            <p:cNvPr id="3214" name="Object 1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5507017"/>
                </p:ext>
              </p:extLst>
            </p:nvPr>
          </p:nvGraphicFramePr>
          <p:xfrm>
            <a:off x="1937" y="3478"/>
            <a:ext cx="3067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7" name="公式" r:id="rId13" imgW="1854000" imgH="393480" progId="Equation.3">
                    <p:embed/>
                  </p:oleObj>
                </mc:Choice>
                <mc:Fallback>
                  <p:oleObj name="公式" r:id="rId13" imgW="1854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7" y="3478"/>
                          <a:ext cx="3067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15" name="Rectangle 143"/>
          <p:cNvSpPr>
            <a:spLocks noChangeArrowheads="1"/>
          </p:cNvSpPr>
          <p:nvPr/>
        </p:nvSpPr>
        <p:spPr bwMode="auto">
          <a:xfrm>
            <a:off x="2103684" y="5734064"/>
            <a:ext cx="2239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dirty="0">
                <a:solidFill>
                  <a:srgbClr val="000066"/>
                </a:solidFill>
              </a:rPr>
              <a:t>延迟时间 </a:t>
            </a:r>
            <a:r>
              <a:rPr kumimoji="1" lang="ru-RU" altLang="zh-CN" dirty="0">
                <a:solidFill>
                  <a:srgbClr val="000066"/>
                </a:solidFill>
              </a:rPr>
              <a:t>= 13 – 6 = 7</a:t>
            </a:r>
          </a:p>
        </p:txBody>
      </p:sp>
    </p:spTree>
    <p:extLst>
      <p:ext uri="{BB962C8B-B14F-4D97-AF65-F5344CB8AC3E}">
        <p14:creationId xmlns:p14="http://schemas.microsoft.com/office/powerpoint/2010/main" val="265866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13" dur="500"/>
                                        <p:tgtEl>
                                          <p:spTgt spid="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base">
                                        <p:cTn id="19" dur="500"/>
                                        <p:tgtEl>
                                          <p:spTgt spid="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base">
                                        <p:cTn id="25" dur="500"/>
                                        <p:tgtEl>
                                          <p:spTgt spid="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988-0B54-4EA6-941B-A48162D48A6E}" type="slidenum">
              <a:rPr lang="ru-RU" altLang="zh-CN"/>
              <a:pPr/>
              <a:t>32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auto">
          <a:xfrm>
            <a:off x="899318" y="836484"/>
            <a:ext cx="7040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 dirty="0">
                <a:solidFill>
                  <a:srgbClr val="000066"/>
                </a:solidFill>
              </a:rPr>
              <a:t>    </a:t>
            </a:r>
            <a:r>
              <a:rPr kumimoji="1" lang="zh-CN" altLang="ru-RU" sz="2400" dirty="0">
                <a:solidFill>
                  <a:srgbClr val="000066"/>
                </a:solidFill>
              </a:rPr>
              <a:t>（</a:t>
            </a:r>
            <a:r>
              <a:rPr kumimoji="1" lang="ru-RU" altLang="zh-CN" sz="2400" dirty="0">
                <a:solidFill>
                  <a:srgbClr val="000066"/>
                </a:solidFill>
              </a:rPr>
              <a:t>2</a:t>
            </a:r>
            <a:r>
              <a:rPr kumimoji="1" lang="zh-CN" altLang="ru-RU" sz="2400" dirty="0">
                <a:solidFill>
                  <a:srgbClr val="000066"/>
                </a:solidFill>
              </a:rPr>
              <a:t>）按时交货排列顺序</a:t>
            </a:r>
          </a:p>
        </p:txBody>
      </p:sp>
      <p:sp>
        <p:nvSpPr>
          <p:cNvPr id="3219" name="Line 147"/>
          <p:cNvSpPr>
            <a:spLocks noChangeShapeType="1"/>
          </p:cNvSpPr>
          <p:nvPr/>
        </p:nvSpPr>
        <p:spPr bwMode="auto">
          <a:xfrm>
            <a:off x="4267200" y="1797050"/>
            <a:ext cx="0" cy="2514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0" name="Line 148"/>
          <p:cNvSpPr>
            <a:spLocks noChangeShapeType="1"/>
          </p:cNvSpPr>
          <p:nvPr/>
        </p:nvSpPr>
        <p:spPr bwMode="auto">
          <a:xfrm>
            <a:off x="4267200" y="2101850"/>
            <a:ext cx="59436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1" name="Line 149"/>
          <p:cNvSpPr>
            <a:spLocks noChangeShapeType="1"/>
          </p:cNvSpPr>
          <p:nvPr/>
        </p:nvSpPr>
        <p:spPr bwMode="auto">
          <a:xfrm>
            <a:off x="6172200" y="202565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2" name="Line 150"/>
          <p:cNvSpPr>
            <a:spLocks noChangeShapeType="1"/>
          </p:cNvSpPr>
          <p:nvPr/>
        </p:nvSpPr>
        <p:spPr bwMode="auto">
          <a:xfrm>
            <a:off x="5791200" y="202565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3" name="Line 151"/>
          <p:cNvSpPr>
            <a:spLocks noChangeShapeType="1"/>
          </p:cNvSpPr>
          <p:nvPr/>
        </p:nvSpPr>
        <p:spPr bwMode="auto">
          <a:xfrm>
            <a:off x="7239000" y="202565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4" name="Line 152"/>
          <p:cNvSpPr>
            <a:spLocks noChangeShapeType="1"/>
          </p:cNvSpPr>
          <p:nvPr/>
        </p:nvSpPr>
        <p:spPr bwMode="auto">
          <a:xfrm>
            <a:off x="8991600" y="202565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5" name="Line 153"/>
          <p:cNvSpPr>
            <a:spLocks noChangeShapeType="1"/>
          </p:cNvSpPr>
          <p:nvPr/>
        </p:nvSpPr>
        <p:spPr bwMode="auto">
          <a:xfrm>
            <a:off x="9982200" y="202565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6" name="Line 154"/>
          <p:cNvSpPr>
            <a:spLocks noChangeShapeType="1"/>
          </p:cNvSpPr>
          <p:nvPr/>
        </p:nvSpPr>
        <p:spPr bwMode="auto">
          <a:xfrm>
            <a:off x="6172200" y="210185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7" name="Line 155"/>
          <p:cNvSpPr>
            <a:spLocks noChangeShapeType="1"/>
          </p:cNvSpPr>
          <p:nvPr/>
        </p:nvSpPr>
        <p:spPr bwMode="auto">
          <a:xfrm>
            <a:off x="5791200" y="210185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8" name="Line 156"/>
          <p:cNvSpPr>
            <a:spLocks noChangeShapeType="1"/>
          </p:cNvSpPr>
          <p:nvPr/>
        </p:nvSpPr>
        <p:spPr bwMode="auto">
          <a:xfrm>
            <a:off x="7239000" y="210185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9" name="Line 157"/>
          <p:cNvSpPr>
            <a:spLocks noChangeShapeType="1"/>
          </p:cNvSpPr>
          <p:nvPr/>
        </p:nvSpPr>
        <p:spPr bwMode="auto">
          <a:xfrm>
            <a:off x="8991600" y="210185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0" name="Line 158"/>
          <p:cNvSpPr>
            <a:spLocks noChangeShapeType="1"/>
          </p:cNvSpPr>
          <p:nvPr/>
        </p:nvSpPr>
        <p:spPr bwMode="auto">
          <a:xfrm>
            <a:off x="9982200" y="210185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31" name="Object 159"/>
          <p:cNvGraphicFramePr>
            <a:graphicFrameLocks noChangeAspect="1"/>
          </p:cNvGraphicFramePr>
          <p:nvPr/>
        </p:nvGraphicFramePr>
        <p:xfrm>
          <a:off x="9355138" y="1644650"/>
          <a:ext cx="3984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2" name="Equation" r:id="rId4" imgW="152280" imgH="215640" progId="Equation.3">
                  <p:embed/>
                </p:oleObj>
              </mc:Choice>
              <mc:Fallback>
                <p:oleObj name="Equation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138" y="1644650"/>
                        <a:ext cx="3984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2" name="Object 160"/>
          <p:cNvGraphicFramePr>
            <a:graphicFrameLocks noChangeAspect="1"/>
          </p:cNvGraphicFramePr>
          <p:nvPr/>
        </p:nvGraphicFramePr>
        <p:xfrm>
          <a:off x="7950200" y="1644650"/>
          <a:ext cx="431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3" name="Equation" r:id="rId6" imgW="164880" imgH="215640" progId="Equation.3">
                  <p:embed/>
                </p:oleObj>
              </mc:Choice>
              <mc:Fallback>
                <p:oleObj name="Equation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200" y="1644650"/>
                        <a:ext cx="431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3" name="Object 161"/>
          <p:cNvGraphicFramePr>
            <a:graphicFrameLocks noChangeAspect="1"/>
          </p:cNvGraphicFramePr>
          <p:nvPr/>
        </p:nvGraphicFramePr>
        <p:xfrm>
          <a:off x="5791200" y="1633538"/>
          <a:ext cx="431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4" name="Equation" r:id="rId8" imgW="164880" imgH="228600" progId="Equation.3">
                  <p:embed/>
                </p:oleObj>
              </mc:Choice>
              <mc:Fallback>
                <p:oleObj name="Equation" r:id="rId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33538"/>
                        <a:ext cx="4318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4" name="Object 162"/>
          <p:cNvGraphicFramePr>
            <a:graphicFrameLocks noChangeAspect="1"/>
          </p:cNvGraphicFramePr>
          <p:nvPr/>
        </p:nvGraphicFramePr>
        <p:xfrm>
          <a:off x="4826000" y="1689100"/>
          <a:ext cx="431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5" name="Equation" r:id="rId10" imgW="164880" imgH="215640" progId="Equation.3">
                  <p:embed/>
                </p:oleObj>
              </mc:Choice>
              <mc:Fallback>
                <p:oleObj name="Equation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1689100"/>
                        <a:ext cx="431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" name="Object 163"/>
          <p:cNvGraphicFramePr>
            <a:graphicFrameLocks noChangeAspect="1"/>
          </p:cNvGraphicFramePr>
          <p:nvPr/>
        </p:nvGraphicFramePr>
        <p:xfrm>
          <a:off x="6553200" y="1633538"/>
          <a:ext cx="431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6" name="Equation" r:id="rId12" imgW="164880" imgH="228600" progId="Equation.3">
                  <p:embed/>
                </p:oleObj>
              </mc:Choice>
              <mc:Fallback>
                <p:oleObj name="Equation" r:id="rId12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33538"/>
                        <a:ext cx="4318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" name="Rectangle 164"/>
          <p:cNvSpPr>
            <a:spLocks noChangeArrowheads="1"/>
          </p:cNvSpPr>
          <p:nvPr/>
        </p:nvSpPr>
        <p:spPr bwMode="auto">
          <a:xfrm>
            <a:off x="1851026" y="1568450"/>
            <a:ext cx="2339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b="1">
                <a:ea typeface="楷体_GB2312" pitchFamily="49" charset="-122"/>
              </a:rPr>
              <a:t>零件加工顺序</a:t>
            </a:r>
          </a:p>
        </p:txBody>
      </p:sp>
      <p:grpSp>
        <p:nvGrpSpPr>
          <p:cNvPr id="3237" name="Group 165"/>
          <p:cNvGrpSpPr>
            <a:grpSpLocks/>
          </p:cNvGrpSpPr>
          <p:nvPr/>
        </p:nvGrpSpPr>
        <p:grpSpPr bwMode="auto">
          <a:xfrm>
            <a:off x="1828800" y="2330450"/>
            <a:ext cx="8458200" cy="533400"/>
            <a:chOff x="192" y="1728"/>
            <a:chExt cx="5328" cy="336"/>
          </a:xfrm>
        </p:grpSpPr>
        <p:sp>
          <p:nvSpPr>
            <p:cNvPr id="3238" name="Line 166"/>
            <p:cNvSpPr>
              <a:spLocks noChangeShapeType="1"/>
            </p:cNvSpPr>
            <p:nvPr/>
          </p:nvSpPr>
          <p:spPr bwMode="auto">
            <a:xfrm>
              <a:off x="1728" y="2064"/>
              <a:ext cx="3792" cy="0"/>
            </a:xfrm>
            <a:prstGeom prst="line">
              <a:avLst/>
            </a:prstGeom>
            <a:noFill/>
            <a:ln w="9525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9" name="Rectangle 167"/>
            <p:cNvSpPr>
              <a:spLocks noChangeArrowheads="1"/>
            </p:cNvSpPr>
            <p:nvPr/>
          </p:nvSpPr>
          <p:spPr bwMode="auto">
            <a:xfrm>
              <a:off x="192" y="1728"/>
              <a:ext cx="14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      </a:t>
              </a:r>
              <a:r>
                <a:rPr kumimoji="1" lang="zh-CN" altLang="ru-RU" b="1">
                  <a:ea typeface="楷体_GB2312" pitchFamily="49" charset="-122"/>
                </a:rPr>
                <a:t>工序时间</a:t>
              </a:r>
            </a:p>
          </p:txBody>
        </p:sp>
        <p:sp>
          <p:nvSpPr>
            <p:cNvPr id="3240" name="Rectangle 168"/>
            <p:cNvSpPr>
              <a:spLocks noChangeArrowheads="1"/>
            </p:cNvSpPr>
            <p:nvPr/>
          </p:nvSpPr>
          <p:spPr bwMode="auto">
            <a:xfrm>
              <a:off x="2716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41" name="Rectangle 169"/>
            <p:cNvSpPr>
              <a:spLocks noChangeArrowheads="1"/>
            </p:cNvSpPr>
            <p:nvPr/>
          </p:nvSpPr>
          <p:spPr bwMode="auto">
            <a:xfrm>
              <a:off x="4972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242" name="Rectangle 170"/>
            <p:cNvSpPr>
              <a:spLocks noChangeArrowheads="1"/>
            </p:cNvSpPr>
            <p:nvPr/>
          </p:nvSpPr>
          <p:spPr bwMode="auto">
            <a:xfrm>
              <a:off x="3196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43" name="Rectangle 171"/>
            <p:cNvSpPr>
              <a:spLocks noChangeArrowheads="1"/>
            </p:cNvSpPr>
            <p:nvPr/>
          </p:nvSpPr>
          <p:spPr bwMode="auto">
            <a:xfrm>
              <a:off x="2092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44" name="Rectangle 172"/>
            <p:cNvSpPr>
              <a:spLocks noChangeArrowheads="1"/>
            </p:cNvSpPr>
            <p:nvPr/>
          </p:nvSpPr>
          <p:spPr bwMode="auto">
            <a:xfrm>
              <a:off x="4080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3245" name="Group 173"/>
          <p:cNvGrpSpPr>
            <a:grpSpLocks/>
          </p:cNvGrpSpPr>
          <p:nvPr/>
        </p:nvGrpSpPr>
        <p:grpSpPr bwMode="auto">
          <a:xfrm>
            <a:off x="1676400" y="3168650"/>
            <a:ext cx="8686800" cy="533400"/>
            <a:chOff x="96" y="2256"/>
            <a:chExt cx="5472" cy="336"/>
          </a:xfrm>
        </p:grpSpPr>
        <p:sp>
          <p:nvSpPr>
            <p:cNvPr id="3246" name="Line 174"/>
            <p:cNvSpPr>
              <a:spLocks noChangeShapeType="1"/>
            </p:cNvSpPr>
            <p:nvPr/>
          </p:nvSpPr>
          <p:spPr bwMode="auto">
            <a:xfrm>
              <a:off x="1728" y="2592"/>
              <a:ext cx="3840" cy="0"/>
            </a:xfrm>
            <a:prstGeom prst="line">
              <a:avLst/>
            </a:prstGeom>
            <a:noFill/>
            <a:ln w="9525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7" name="Rectangle 175"/>
            <p:cNvSpPr>
              <a:spLocks noChangeArrowheads="1"/>
            </p:cNvSpPr>
            <p:nvPr/>
          </p:nvSpPr>
          <p:spPr bwMode="auto">
            <a:xfrm>
              <a:off x="96" y="2256"/>
              <a:ext cx="1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</a:t>
              </a:r>
              <a:r>
                <a:rPr kumimoji="1" lang="zh-CN" altLang="ru-RU" b="1">
                  <a:ea typeface="楷体_GB2312" pitchFamily="49" charset="-122"/>
                </a:rPr>
                <a:t>实际通过时间</a:t>
              </a:r>
            </a:p>
          </p:txBody>
        </p:sp>
        <p:sp>
          <p:nvSpPr>
            <p:cNvPr id="3248" name="Rectangle 176"/>
            <p:cNvSpPr>
              <a:spLocks noChangeArrowheads="1"/>
            </p:cNvSpPr>
            <p:nvPr/>
          </p:nvSpPr>
          <p:spPr bwMode="auto">
            <a:xfrm>
              <a:off x="2140" y="225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49" name="Rectangle 177"/>
            <p:cNvSpPr>
              <a:spLocks noChangeArrowheads="1"/>
            </p:cNvSpPr>
            <p:nvPr/>
          </p:nvSpPr>
          <p:spPr bwMode="auto">
            <a:xfrm>
              <a:off x="2716" y="225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250" name="Rectangle 178"/>
            <p:cNvSpPr>
              <a:spLocks noChangeArrowheads="1"/>
            </p:cNvSpPr>
            <p:nvPr/>
          </p:nvSpPr>
          <p:spPr bwMode="auto">
            <a:xfrm>
              <a:off x="3196" y="2256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251" name="Rectangle 179"/>
            <p:cNvSpPr>
              <a:spLocks noChangeArrowheads="1"/>
            </p:cNvSpPr>
            <p:nvPr/>
          </p:nvSpPr>
          <p:spPr bwMode="auto">
            <a:xfrm>
              <a:off x="4128" y="2256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3252" name="Rectangle 180"/>
            <p:cNvSpPr>
              <a:spLocks noChangeArrowheads="1"/>
            </p:cNvSpPr>
            <p:nvPr/>
          </p:nvSpPr>
          <p:spPr bwMode="auto">
            <a:xfrm>
              <a:off x="4924" y="2256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3253" name="Group 181"/>
          <p:cNvGrpSpPr>
            <a:grpSpLocks/>
          </p:cNvGrpSpPr>
          <p:nvPr/>
        </p:nvGrpSpPr>
        <p:grpSpPr bwMode="auto">
          <a:xfrm>
            <a:off x="1752600" y="4083056"/>
            <a:ext cx="8388350" cy="369888"/>
            <a:chOff x="144" y="2832"/>
            <a:chExt cx="5284" cy="233"/>
          </a:xfrm>
        </p:grpSpPr>
        <p:sp>
          <p:nvSpPr>
            <p:cNvPr id="3254" name="Rectangle 182"/>
            <p:cNvSpPr>
              <a:spLocks noChangeArrowheads="1"/>
            </p:cNvSpPr>
            <p:nvPr/>
          </p:nvSpPr>
          <p:spPr bwMode="auto">
            <a:xfrm>
              <a:off x="144" y="2832"/>
              <a:ext cx="1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       </a:t>
              </a:r>
              <a:r>
                <a:rPr kumimoji="1" lang="zh-CN" altLang="ru-RU" b="1">
                  <a:ea typeface="楷体_GB2312" pitchFamily="49" charset="-122"/>
                </a:rPr>
                <a:t>交货时间</a:t>
              </a:r>
            </a:p>
          </p:txBody>
        </p:sp>
        <p:sp>
          <p:nvSpPr>
            <p:cNvPr id="3255" name="Rectangle 183"/>
            <p:cNvSpPr>
              <a:spLocks noChangeArrowheads="1"/>
            </p:cNvSpPr>
            <p:nvPr/>
          </p:nvSpPr>
          <p:spPr bwMode="auto">
            <a:xfrm>
              <a:off x="2860" y="283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256" name="Rectangle 184"/>
            <p:cNvSpPr>
              <a:spLocks noChangeArrowheads="1"/>
            </p:cNvSpPr>
            <p:nvPr/>
          </p:nvSpPr>
          <p:spPr bwMode="auto">
            <a:xfrm>
              <a:off x="5164" y="283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3257" name="Rectangle 185"/>
            <p:cNvSpPr>
              <a:spLocks noChangeArrowheads="1"/>
            </p:cNvSpPr>
            <p:nvPr/>
          </p:nvSpPr>
          <p:spPr bwMode="auto">
            <a:xfrm>
              <a:off x="3436" y="283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258" name="Rectangle 186"/>
            <p:cNvSpPr>
              <a:spLocks noChangeArrowheads="1"/>
            </p:cNvSpPr>
            <p:nvPr/>
          </p:nvSpPr>
          <p:spPr bwMode="auto">
            <a:xfrm>
              <a:off x="2544" y="283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259" name="Rectangle 187"/>
            <p:cNvSpPr>
              <a:spLocks noChangeArrowheads="1"/>
            </p:cNvSpPr>
            <p:nvPr/>
          </p:nvSpPr>
          <p:spPr bwMode="auto">
            <a:xfrm>
              <a:off x="4540" y="283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3260" name="Group 188"/>
          <p:cNvGrpSpPr>
            <a:grpSpLocks/>
          </p:cNvGrpSpPr>
          <p:nvPr/>
        </p:nvGrpSpPr>
        <p:grpSpPr bwMode="auto">
          <a:xfrm>
            <a:off x="1524000" y="5318125"/>
            <a:ext cx="8567738" cy="958850"/>
            <a:chOff x="0" y="3610"/>
            <a:chExt cx="5397" cy="604"/>
          </a:xfrm>
        </p:grpSpPr>
        <p:sp>
          <p:nvSpPr>
            <p:cNvPr id="3261" name="Rectangle 189"/>
            <p:cNvSpPr>
              <a:spLocks noChangeArrowheads="1"/>
            </p:cNvSpPr>
            <p:nvPr/>
          </p:nvSpPr>
          <p:spPr bwMode="auto">
            <a:xfrm>
              <a:off x="0" y="3744"/>
              <a:ext cx="2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ru-RU" altLang="zh-CN">
                  <a:solidFill>
                    <a:srgbClr val="000066"/>
                  </a:solidFill>
                </a:rPr>
                <a:t>     </a:t>
              </a:r>
              <a:r>
                <a:rPr kumimoji="1" lang="zh-CN" altLang="ru-RU">
                  <a:solidFill>
                    <a:srgbClr val="000066"/>
                  </a:solidFill>
                </a:rPr>
                <a:t>平均通过时间</a:t>
              </a:r>
            </a:p>
          </p:txBody>
        </p:sp>
        <p:graphicFrame>
          <p:nvGraphicFramePr>
            <p:cNvPr id="3262" name="Object 1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1994940"/>
                </p:ext>
              </p:extLst>
            </p:nvPr>
          </p:nvGraphicFramePr>
          <p:xfrm>
            <a:off x="1804" y="3610"/>
            <a:ext cx="3593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7" name="公式" r:id="rId14" imgW="2006280" imgH="393480" progId="Equation.3">
                    <p:embed/>
                  </p:oleObj>
                </mc:Choice>
                <mc:Fallback>
                  <p:oleObj name="公式" r:id="rId14" imgW="2006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4" y="3610"/>
                          <a:ext cx="3593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63" name="Rectangle 191"/>
          <p:cNvSpPr>
            <a:spLocks noChangeArrowheads="1"/>
          </p:cNvSpPr>
          <p:nvPr/>
        </p:nvSpPr>
        <p:spPr bwMode="auto">
          <a:xfrm>
            <a:off x="4419600" y="4740275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>
                <a:solidFill>
                  <a:srgbClr val="000066"/>
                </a:solidFill>
              </a:rPr>
              <a:t>延迟时间 </a:t>
            </a:r>
            <a:r>
              <a:rPr kumimoji="1" lang="ru-RU" altLang="zh-CN">
                <a:solidFill>
                  <a:srgbClr val="000066"/>
                </a:solidFill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93061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3" dur="500"/>
                                        <p:tgtEl>
                                          <p:spTgt spid="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19" dur="500"/>
                                        <p:tgtEl>
                                          <p:spTgt spid="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base">
                                        <p:cTn id="31" dur="500"/>
                                        <p:tgtEl>
                                          <p:spTgt spid="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26E1-0873-4F22-9442-0B2B2DCC9D97}" type="slidenum">
              <a:rPr lang="ru-RU" altLang="zh-CN"/>
              <a:pPr/>
              <a:t>33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266" name="Rectangle 194"/>
          <p:cNvSpPr>
            <a:spLocks noChangeArrowheads="1"/>
          </p:cNvSpPr>
          <p:nvPr/>
        </p:nvSpPr>
        <p:spPr bwMode="auto">
          <a:xfrm>
            <a:off x="838200" y="760174"/>
            <a:ext cx="7361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 dirty="0">
                <a:solidFill>
                  <a:srgbClr val="000066"/>
                </a:solidFill>
              </a:rPr>
              <a:t>    </a:t>
            </a:r>
            <a:r>
              <a:rPr kumimoji="1" lang="zh-CN" altLang="ru-RU" sz="2400" dirty="0">
                <a:solidFill>
                  <a:srgbClr val="000066"/>
                </a:solidFill>
              </a:rPr>
              <a:t>（</a:t>
            </a:r>
            <a:r>
              <a:rPr kumimoji="1" lang="ru-RU" altLang="zh-CN" sz="2400" dirty="0">
                <a:solidFill>
                  <a:srgbClr val="000066"/>
                </a:solidFill>
              </a:rPr>
              <a:t>3</a:t>
            </a:r>
            <a:r>
              <a:rPr kumimoji="1" lang="zh-CN" altLang="ru-RU" sz="2400" dirty="0">
                <a:solidFill>
                  <a:srgbClr val="000066"/>
                </a:solidFill>
              </a:rPr>
              <a:t>）既满足交货时间，又使平均通过时间最小</a:t>
            </a:r>
          </a:p>
        </p:txBody>
      </p:sp>
      <p:sp>
        <p:nvSpPr>
          <p:cNvPr id="3267" name="Line 195"/>
          <p:cNvSpPr>
            <a:spLocks noChangeShapeType="1"/>
          </p:cNvSpPr>
          <p:nvPr/>
        </p:nvSpPr>
        <p:spPr bwMode="auto">
          <a:xfrm>
            <a:off x="4267200" y="1447800"/>
            <a:ext cx="0" cy="2514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68" name="Line 196"/>
          <p:cNvSpPr>
            <a:spLocks noChangeShapeType="1"/>
          </p:cNvSpPr>
          <p:nvPr/>
        </p:nvSpPr>
        <p:spPr bwMode="auto">
          <a:xfrm>
            <a:off x="4267200" y="1752600"/>
            <a:ext cx="59436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69" name="Line 197"/>
          <p:cNvSpPr>
            <a:spLocks noChangeShapeType="1"/>
          </p:cNvSpPr>
          <p:nvPr/>
        </p:nvSpPr>
        <p:spPr bwMode="auto">
          <a:xfrm>
            <a:off x="4724400" y="167640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0" name="Line 198"/>
          <p:cNvSpPr>
            <a:spLocks noChangeShapeType="1"/>
          </p:cNvSpPr>
          <p:nvPr/>
        </p:nvSpPr>
        <p:spPr bwMode="auto">
          <a:xfrm>
            <a:off x="6172200" y="167640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1" name="Line 199"/>
          <p:cNvSpPr>
            <a:spLocks noChangeShapeType="1"/>
          </p:cNvSpPr>
          <p:nvPr/>
        </p:nvSpPr>
        <p:spPr bwMode="auto">
          <a:xfrm>
            <a:off x="7010400" y="167640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2" name="Line 200"/>
          <p:cNvSpPr>
            <a:spLocks noChangeShapeType="1"/>
          </p:cNvSpPr>
          <p:nvPr/>
        </p:nvSpPr>
        <p:spPr bwMode="auto">
          <a:xfrm>
            <a:off x="8229600" y="167640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3" name="Line 201"/>
          <p:cNvSpPr>
            <a:spLocks noChangeShapeType="1"/>
          </p:cNvSpPr>
          <p:nvPr/>
        </p:nvSpPr>
        <p:spPr bwMode="auto">
          <a:xfrm>
            <a:off x="9982200" y="1676400"/>
            <a:ext cx="0" cy="76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4" name="Line 202"/>
          <p:cNvSpPr>
            <a:spLocks noChangeShapeType="1"/>
          </p:cNvSpPr>
          <p:nvPr/>
        </p:nvSpPr>
        <p:spPr bwMode="auto">
          <a:xfrm>
            <a:off x="4267200" y="2514600"/>
            <a:ext cx="60198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5" name="Line 203"/>
          <p:cNvSpPr>
            <a:spLocks noChangeShapeType="1"/>
          </p:cNvSpPr>
          <p:nvPr/>
        </p:nvSpPr>
        <p:spPr bwMode="auto">
          <a:xfrm>
            <a:off x="4724400" y="175260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6" name="Line 204"/>
          <p:cNvSpPr>
            <a:spLocks noChangeShapeType="1"/>
          </p:cNvSpPr>
          <p:nvPr/>
        </p:nvSpPr>
        <p:spPr bwMode="auto">
          <a:xfrm>
            <a:off x="6172200" y="175260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" name="Line 205"/>
          <p:cNvSpPr>
            <a:spLocks noChangeShapeType="1"/>
          </p:cNvSpPr>
          <p:nvPr/>
        </p:nvSpPr>
        <p:spPr bwMode="auto">
          <a:xfrm>
            <a:off x="7010400" y="175260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" name="Line 206"/>
          <p:cNvSpPr>
            <a:spLocks noChangeShapeType="1"/>
          </p:cNvSpPr>
          <p:nvPr/>
        </p:nvSpPr>
        <p:spPr bwMode="auto">
          <a:xfrm>
            <a:off x="8229600" y="175260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" name="Line 207"/>
          <p:cNvSpPr>
            <a:spLocks noChangeShapeType="1"/>
          </p:cNvSpPr>
          <p:nvPr/>
        </p:nvSpPr>
        <p:spPr bwMode="auto">
          <a:xfrm>
            <a:off x="9982200" y="1752600"/>
            <a:ext cx="0" cy="1981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" name="Line 208"/>
          <p:cNvSpPr>
            <a:spLocks noChangeShapeType="1"/>
          </p:cNvSpPr>
          <p:nvPr/>
        </p:nvSpPr>
        <p:spPr bwMode="auto">
          <a:xfrm>
            <a:off x="4267200" y="3352800"/>
            <a:ext cx="60960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81" name="Object 209"/>
          <p:cNvGraphicFramePr>
            <a:graphicFrameLocks noChangeAspect="1"/>
          </p:cNvGraphicFramePr>
          <p:nvPr/>
        </p:nvGraphicFramePr>
        <p:xfrm>
          <a:off x="6383338" y="1295400"/>
          <a:ext cx="3984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1295400"/>
                        <a:ext cx="3984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" name="Object 210"/>
          <p:cNvGraphicFramePr>
            <a:graphicFrameLocks noChangeAspect="1"/>
          </p:cNvGraphicFramePr>
          <p:nvPr/>
        </p:nvGraphicFramePr>
        <p:xfrm>
          <a:off x="8940800" y="1295400"/>
          <a:ext cx="431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800" y="1295400"/>
                        <a:ext cx="431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3" name="Object 211"/>
          <p:cNvGraphicFramePr>
            <a:graphicFrameLocks noChangeAspect="1"/>
          </p:cNvGraphicFramePr>
          <p:nvPr/>
        </p:nvGraphicFramePr>
        <p:xfrm>
          <a:off x="4343400" y="1284288"/>
          <a:ext cx="431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" name="Equation" r:id="rId7" imgW="164880" imgH="228600" progId="Equation.3">
                  <p:embed/>
                </p:oleObj>
              </mc:Choice>
              <mc:Fallback>
                <p:oleObj name="Equation" r:id="rId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84288"/>
                        <a:ext cx="4318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4" name="Object 212"/>
          <p:cNvGraphicFramePr>
            <a:graphicFrameLocks noChangeAspect="1"/>
          </p:cNvGraphicFramePr>
          <p:nvPr/>
        </p:nvGraphicFramePr>
        <p:xfrm>
          <a:off x="5257800" y="1295400"/>
          <a:ext cx="431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9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431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5" name="Object 213"/>
          <p:cNvGraphicFramePr>
            <a:graphicFrameLocks noChangeAspect="1"/>
          </p:cNvGraphicFramePr>
          <p:nvPr/>
        </p:nvGraphicFramePr>
        <p:xfrm>
          <a:off x="7416800" y="1284288"/>
          <a:ext cx="431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0" name="Equation" r:id="rId11" imgW="164880" imgH="228600" progId="Equation.3">
                  <p:embed/>
                </p:oleObj>
              </mc:Choice>
              <mc:Fallback>
                <p:oleObj name="Equation" r:id="rId11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1284288"/>
                        <a:ext cx="4318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6" name="Rectangle 214"/>
          <p:cNvSpPr>
            <a:spLocks noChangeArrowheads="1"/>
          </p:cNvSpPr>
          <p:nvPr/>
        </p:nvSpPr>
        <p:spPr bwMode="auto">
          <a:xfrm>
            <a:off x="1851026" y="1219200"/>
            <a:ext cx="2339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 b="1">
                <a:ea typeface="楷体_GB2312" pitchFamily="49" charset="-122"/>
              </a:rPr>
              <a:t>零件加工顺序</a:t>
            </a:r>
          </a:p>
        </p:txBody>
      </p:sp>
      <p:grpSp>
        <p:nvGrpSpPr>
          <p:cNvPr id="3287" name="Group 215"/>
          <p:cNvGrpSpPr>
            <a:grpSpLocks/>
          </p:cNvGrpSpPr>
          <p:nvPr/>
        </p:nvGrpSpPr>
        <p:grpSpPr bwMode="auto">
          <a:xfrm>
            <a:off x="1828800" y="1981202"/>
            <a:ext cx="7659688" cy="446088"/>
            <a:chOff x="192" y="1248"/>
            <a:chExt cx="4825" cy="281"/>
          </a:xfrm>
        </p:grpSpPr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192" y="1248"/>
              <a:ext cx="14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      </a:t>
              </a:r>
              <a:r>
                <a:rPr kumimoji="1" lang="zh-CN" altLang="ru-RU" b="1">
                  <a:ea typeface="楷体_GB2312" pitchFamily="49" charset="-122"/>
                </a:rPr>
                <a:t>工序时间</a:t>
              </a:r>
            </a:p>
          </p:txBody>
        </p:sp>
        <p:sp>
          <p:nvSpPr>
            <p:cNvPr id="3289" name="Rectangle 217"/>
            <p:cNvSpPr>
              <a:spLocks noChangeArrowheads="1"/>
            </p:cNvSpPr>
            <p:nvPr/>
          </p:nvSpPr>
          <p:spPr bwMode="auto">
            <a:xfrm>
              <a:off x="1785" y="129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90" name="Rectangle 218"/>
            <p:cNvSpPr>
              <a:spLocks noChangeArrowheads="1"/>
            </p:cNvSpPr>
            <p:nvPr/>
          </p:nvSpPr>
          <p:spPr bwMode="auto">
            <a:xfrm>
              <a:off x="3147" y="129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291" name="Rectangle 219"/>
            <p:cNvSpPr>
              <a:spLocks noChangeArrowheads="1"/>
            </p:cNvSpPr>
            <p:nvPr/>
          </p:nvSpPr>
          <p:spPr bwMode="auto">
            <a:xfrm>
              <a:off x="3771" y="129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92" name="Rectangle 220"/>
            <p:cNvSpPr>
              <a:spLocks noChangeArrowheads="1"/>
            </p:cNvSpPr>
            <p:nvPr/>
          </p:nvSpPr>
          <p:spPr bwMode="auto">
            <a:xfrm>
              <a:off x="2352" y="129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93" name="Rectangle 221"/>
            <p:cNvSpPr>
              <a:spLocks noChangeArrowheads="1"/>
            </p:cNvSpPr>
            <p:nvPr/>
          </p:nvSpPr>
          <p:spPr bwMode="auto">
            <a:xfrm>
              <a:off x="4827" y="129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3294" name="Group 222"/>
          <p:cNvGrpSpPr>
            <a:grpSpLocks/>
          </p:cNvGrpSpPr>
          <p:nvPr/>
        </p:nvGrpSpPr>
        <p:grpSpPr bwMode="auto">
          <a:xfrm>
            <a:off x="1676400" y="2819404"/>
            <a:ext cx="8007350" cy="369888"/>
            <a:chOff x="96" y="1776"/>
            <a:chExt cx="5044" cy="233"/>
          </a:xfrm>
        </p:grpSpPr>
        <p:sp>
          <p:nvSpPr>
            <p:cNvPr id="3295" name="Rectangle 223"/>
            <p:cNvSpPr>
              <a:spLocks noChangeArrowheads="1"/>
            </p:cNvSpPr>
            <p:nvPr/>
          </p:nvSpPr>
          <p:spPr bwMode="auto">
            <a:xfrm>
              <a:off x="96" y="1776"/>
              <a:ext cx="1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</a:t>
              </a:r>
              <a:r>
                <a:rPr kumimoji="1" lang="zh-CN" altLang="ru-RU" b="1">
                  <a:ea typeface="楷体_GB2312" pitchFamily="49" charset="-122"/>
                </a:rPr>
                <a:t>实际通过时间</a:t>
              </a:r>
            </a:p>
          </p:txBody>
        </p:sp>
        <p:sp>
          <p:nvSpPr>
            <p:cNvPr id="3296" name="Rectangle 224"/>
            <p:cNvSpPr>
              <a:spLocks noChangeArrowheads="1"/>
            </p:cNvSpPr>
            <p:nvPr/>
          </p:nvSpPr>
          <p:spPr bwMode="auto">
            <a:xfrm>
              <a:off x="1776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97" name="Rectangle 225"/>
            <p:cNvSpPr>
              <a:spLocks noChangeArrowheads="1"/>
            </p:cNvSpPr>
            <p:nvPr/>
          </p:nvSpPr>
          <p:spPr bwMode="auto">
            <a:xfrm>
              <a:off x="2476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298" name="Rectangle 226"/>
            <p:cNvSpPr>
              <a:spLocks noChangeArrowheads="1"/>
            </p:cNvSpPr>
            <p:nvPr/>
          </p:nvSpPr>
          <p:spPr bwMode="auto">
            <a:xfrm>
              <a:off x="3148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299" name="Rectangle 227"/>
            <p:cNvSpPr>
              <a:spLocks noChangeArrowheads="1"/>
            </p:cNvSpPr>
            <p:nvPr/>
          </p:nvSpPr>
          <p:spPr bwMode="auto">
            <a:xfrm>
              <a:off x="3820" y="1776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3300" name="Rectangle 228"/>
            <p:cNvSpPr>
              <a:spLocks noChangeArrowheads="1"/>
            </p:cNvSpPr>
            <p:nvPr/>
          </p:nvSpPr>
          <p:spPr bwMode="auto">
            <a:xfrm>
              <a:off x="4876" y="1776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3301" name="Group 229"/>
          <p:cNvGrpSpPr>
            <a:grpSpLocks/>
          </p:cNvGrpSpPr>
          <p:nvPr/>
        </p:nvGrpSpPr>
        <p:grpSpPr bwMode="auto">
          <a:xfrm>
            <a:off x="1752600" y="3733805"/>
            <a:ext cx="8420100" cy="369888"/>
            <a:chOff x="144" y="2352"/>
            <a:chExt cx="5304" cy="233"/>
          </a:xfrm>
        </p:grpSpPr>
        <p:sp>
          <p:nvSpPr>
            <p:cNvPr id="3302" name="Rectangle 230"/>
            <p:cNvSpPr>
              <a:spLocks noChangeArrowheads="1"/>
            </p:cNvSpPr>
            <p:nvPr/>
          </p:nvSpPr>
          <p:spPr bwMode="auto">
            <a:xfrm>
              <a:off x="144" y="2352"/>
              <a:ext cx="1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b="1">
                  <a:ea typeface="楷体_GB2312" pitchFamily="49" charset="-122"/>
                </a:rPr>
                <a:t>         </a:t>
              </a:r>
              <a:r>
                <a:rPr kumimoji="1" lang="zh-CN" altLang="ru-RU" b="1">
                  <a:ea typeface="楷体_GB2312" pitchFamily="49" charset="-122"/>
                </a:rPr>
                <a:t>交货时间</a:t>
              </a:r>
            </a:p>
          </p:txBody>
        </p:sp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1920" y="235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304" name="Rectangle 232"/>
            <p:cNvSpPr>
              <a:spLocks noChangeArrowheads="1"/>
            </p:cNvSpPr>
            <p:nvPr/>
          </p:nvSpPr>
          <p:spPr bwMode="auto">
            <a:xfrm>
              <a:off x="3340" y="235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3305" name="Rectangle 233"/>
            <p:cNvSpPr>
              <a:spLocks noChangeArrowheads="1"/>
            </p:cNvSpPr>
            <p:nvPr/>
          </p:nvSpPr>
          <p:spPr bwMode="auto">
            <a:xfrm>
              <a:off x="4060" y="235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306" name="Rectangle 234"/>
            <p:cNvSpPr>
              <a:spLocks noChangeArrowheads="1"/>
            </p:cNvSpPr>
            <p:nvPr/>
          </p:nvSpPr>
          <p:spPr bwMode="auto">
            <a:xfrm>
              <a:off x="2832" y="235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307" name="Rectangle 235"/>
            <p:cNvSpPr>
              <a:spLocks noChangeArrowheads="1"/>
            </p:cNvSpPr>
            <p:nvPr/>
          </p:nvSpPr>
          <p:spPr bwMode="auto">
            <a:xfrm>
              <a:off x="5184" y="235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b="1">
                  <a:ea typeface="宋体" panose="02010600030101010101" pitchFamily="2" charset="-122"/>
                </a:rPr>
                <a:t>20</a:t>
              </a:r>
            </a:p>
          </p:txBody>
        </p:sp>
      </p:grpSp>
      <p:sp>
        <p:nvSpPr>
          <p:cNvPr id="3308" name="Rectangle 236"/>
          <p:cNvSpPr>
            <a:spLocks noChangeArrowheads="1"/>
          </p:cNvSpPr>
          <p:nvPr/>
        </p:nvSpPr>
        <p:spPr bwMode="auto">
          <a:xfrm>
            <a:off x="4419600" y="4648200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>
                <a:solidFill>
                  <a:srgbClr val="000066"/>
                </a:solidFill>
              </a:rPr>
              <a:t>延迟时间 </a:t>
            </a:r>
            <a:r>
              <a:rPr kumimoji="1" lang="ru-RU" altLang="zh-CN">
                <a:solidFill>
                  <a:srgbClr val="000066"/>
                </a:solidFill>
              </a:rPr>
              <a:t>= 0</a:t>
            </a:r>
          </a:p>
        </p:txBody>
      </p:sp>
      <p:grpSp>
        <p:nvGrpSpPr>
          <p:cNvPr id="3309" name="Group 237"/>
          <p:cNvGrpSpPr>
            <a:grpSpLocks/>
          </p:cNvGrpSpPr>
          <p:nvPr/>
        </p:nvGrpSpPr>
        <p:grpSpPr bwMode="auto">
          <a:xfrm>
            <a:off x="1524000" y="5167313"/>
            <a:ext cx="8329613" cy="958850"/>
            <a:chOff x="0" y="3255"/>
            <a:chExt cx="5247" cy="604"/>
          </a:xfrm>
        </p:grpSpPr>
        <p:sp>
          <p:nvSpPr>
            <p:cNvPr id="3310" name="Rectangle 238"/>
            <p:cNvSpPr>
              <a:spLocks noChangeArrowheads="1"/>
            </p:cNvSpPr>
            <p:nvPr/>
          </p:nvSpPr>
          <p:spPr bwMode="auto">
            <a:xfrm>
              <a:off x="0" y="3504"/>
              <a:ext cx="2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ru-RU" altLang="zh-CN">
                  <a:solidFill>
                    <a:srgbClr val="000066"/>
                  </a:solidFill>
                </a:rPr>
                <a:t>     </a:t>
              </a:r>
              <a:r>
                <a:rPr kumimoji="1" lang="zh-CN" altLang="ru-RU">
                  <a:solidFill>
                    <a:srgbClr val="000066"/>
                  </a:solidFill>
                </a:rPr>
                <a:t>平均通过时间</a:t>
              </a:r>
            </a:p>
          </p:txBody>
        </p:sp>
        <p:graphicFrame>
          <p:nvGraphicFramePr>
            <p:cNvPr id="3311" name="Object 2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350583"/>
                </p:ext>
              </p:extLst>
            </p:nvPr>
          </p:nvGraphicFramePr>
          <p:xfrm>
            <a:off x="1928" y="3255"/>
            <a:ext cx="3319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1" name="公式" r:id="rId13" imgW="1854000" imgH="393480" progId="Equation.3">
                    <p:embed/>
                  </p:oleObj>
                </mc:Choice>
                <mc:Fallback>
                  <p:oleObj name="公式" r:id="rId13" imgW="1854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3255"/>
                          <a:ext cx="3319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1169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4" dur="500"/>
                                        <p:tgtEl>
                                          <p:spTgt spid="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9" dur="500"/>
                                        <p:tgtEl>
                                          <p:spTgt spid="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2" fill="hold" nodeType="clickEffect"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CF24-D360-46D1-9C90-3EEE752E4F56}" type="slidenum">
              <a:rPr lang="ru-RU" altLang="zh-CN"/>
              <a:pPr/>
              <a:t>34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314" name="Rectangle 242"/>
          <p:cNvSpPr>
            <a:spLocks noChangeArrowheads="1"/>
          </p:cNvSpPr>
          <p:nvPr/>
        </p:nvSpPr>
        <p:spPr bwMode="auto">
          <a:xfrm>
            <a:off x="956843" y="754579"/>
            <a:ext cx="69945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 dirty="0">
                <a:solidFill>
                  <a:schemeClr val="accent2"/>
                </a:solidFill>
              </a:rPr>
              <a:t>     </a:t>
            </a:r>
            <a:r>
              <a:rPr kumimoji="1" lang="ru-RU" altLang="zh-CN" sz="2400" b="1" dirty="0">
                <a:solidFill>
                  <a:schemeClr val="accent2"/>
                </a:solidFill>
              </a:rPr>
              <a:t>2</a:t>
            </a:r>
            <a:r>
              <a:rPr kumimoji="1" lang="zh-CN" altLang="ru-RU" sz="2400" b="1" dirty="0">
                <a:solidFill>
                  <a:schemeClr val="accent2"/>
                </a:solidFill>
              </a:rPr>
              <a:t>、</a:t>
            </a:r>
            <a:r>
              <a:rPr kumimoji="1" lang="ru-RU" altLang="zh-CN" sz="2400" b="1" i="1" dirty="0">
                <a:solidFill>
                  <a:schemeClr val="accent2"/>
                </a:solidFill>
              </a:rPr>
              <a:t>n</a:t>
            </a:r>
            <a:r>
              <a:rPr kumimoji="1" lang="ru-RU" altLang="zh-CN" sz="2400" b="1" dirty="0">
                <a:solidFill>
                  <a:schemeClr val="accent2"/>
                </a:solidFill>
              </a:rPr>
              <a:t> × 2 </a:t>
            </a:r>
            <a:r>
              <a:rPr kumimoji="1" lang="zh-CN" altLang="ru-RU" sz="2400" b="1" dirty="0">
                <a:solidFill>
                  <a:schemeClr val="accent2"/>
                </a:solidFill>
              </a:rPr>
              <a:t>排序问题</a:t>
            </a:r>
          </a:p>
          <a:p>
            <a:r>
              <a:rPr kumimoji="1" lang="zh-CN" altLang="ru-RU" sz="2400" b="1" dirty="0">
                <a:solidFill>
                  <a:srgbClr val="000066"/>
                </a:solidFill>
              </a:rPr>
              <a:t>  </a:t>
            </a:r>
          </a:p>
          <a:p>
            <a:r>
              <a:rPr kumimoji="1" lang="zh-CN" altLang="ru-RU" sz="2400" b="1" dirty="0">
                <a:solidFill>
                  <a:srgbClr val="000066"/>
                </a:solidFill>
              </a:rPr>
              <a:t>    即</a:t>
            </a:r>
            <a:r>
              <a:rPr kumimoji="1" lang="ru-RU" altLang="zh-CN" sz="2400" b="1" i="1" dirty="0">
                <a:solidFill>
                  <a:srgbClr val="000066"/>
                </a:solidFill>
              </a:rPr>
              <a:t>n </a:t>
            </a:r>
            <a:r>
              <a:rPr kumimoji="1" lang="zh-CN" altLang="ru-RU" sz="2400" b="1" dirty="0">
                <a:solidFill>
                  <a:srgbClr val="000066"/>
                </a:solidFill>
              </a:rPr>
              <a:t>种零件经过</a:t>
            </a:r>
            <a:r>
              <a:rPr kumimoji="1" lang="ru-RU" altLang="zh-CN" sz="2400" b="1" dirty="0">
                <a:solidFill>
                  <a:srgbClr val="000066"/>
                </a:solidFill>
              </a:rPr>
              <a:t>2 </a:t>
            </a:r>
            <a:r>
              <a:rPr kumimoji="1" lang="zh-CN" altLang="ru-RU" sz="2400" b="1" dirty="0">
                <a:solidFill>
                  <a:srgbClr val="000066"/>
                </a:solidFill>
              </a:rPr>
              <a:t>种设备进行加工，如何安排？</a:t>
            </a:r>
          </a:p>
        </p:txBody>
      </p:sp>
      <p:sp>
        <p:nvSpPr>
          <p:cNvPr id="3315" name="Rectangle 243"/>
          <p:cNvSpPr>
            <a:spLocks noChangeArrowheads="1"/>
          </p:cNvSpPr>
          <p:nvPr/>
        </p:nvSpPr>
        <p:spPr bwMode="auto">
          <a:xfrm>
            <a:off x="1524126" y="194401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dirty="0" smtClean="0">
                <a:solidFill>
                  <a:schemeClr val="accent2"/>
                </a:solidFill>
                <a:latin typeface="黑体" panose="02010609060101010101" pitchFamily="49" charset="-122"/>
              </a:rPr>
              <a:t>例</a:t>
            </a:r>
            <a:endParaRPr kumimoji="1" lang="ru-RU" altLang="zh-CN" dirty="0">
              <a:solidFill>
                <a:schemeClr val="accent2"/>
              </a:solidFill>
              <a:latin typeface="黑体" panose="02010609060101010101" pitchFamily="49" charset="-122"/>
            </a:endParaRPr>
          </a:p>
        </p:txBody>
      </p:sp>
      <p:grpSp>
        <p:nvGrpSpPr>
          <p:cNvPr id="3316" name="Group 244"/>
          <p:cNvGrpSpPr>
            <a:grpSpLocks/>
          </p:cNvGrpSpPr>
          <p:nvPr/>
        </p:nvGrpSpPr>
        <p:grpSpPr bwMode="auto">
          <a:xfrm>
            <a:off x="1960353" y="2206878"/>
            <a:ext cx="8610600" cy="2362200"/>
            <a:chOff x="192" y="1680"/>
            <a:chExt cx="5424" cy="1488"/>
          </a:xfrm>
        </p:grpSpPr>
        <p:sp>
          <p:nvSpPr>
            <p:cNvPr id="3317" name="Rectangle 245"/>
            <p:cNvSpPr>
              <a:spLocks noChangeArrowheads="1"/>
            </p:cNvSpPr>
            <p:nvPr/>
          </p:nvSpPr>
          <p:spPr bwMode="auto">
            <a:xfrm>
              <a:off x="4848" y="2704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3318" name="Rectangle 246"/>
            <p:cNvSpPr>
              <a:spLocks noChangeArrowheads="1"/>
            </p:cNvSpPr>
            <p:nvPr/>
          </p:nvSpPr>
          <p:spPr bwMode="auto">
            <a:xfrm>
              <a:off x="4080" y="2704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9</a:t>
              </a:r>
            </a:p>
          </p:txBody>
        </p:sp>
        <p:sp>
          <p:nvSpPr>
            <p:cNvPr id="3319" name="Rectangle 247"/>
            <p:cNvSpPr>
              <a:spLocks noChangeArrowheads="1"/>
            </p:cNvSpPr>
            <p:nvPr/>
          </p:nvSpPr>
          <p:spPr bwMode="auto">
            <a:xfrm>
              <a:off x="3360" y="2704"/>
              <a:ext cx="72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3320" name="Rectangle 248"/>
            <p:cNvSpPr>
              <a:spLocks noChangeArrowheads="1"/>
            </p:cNvSpPr>
            <p:nvPr/>
          </p:nvSpPr>
          <p:spPr bwMode="auto">
            <a:xfrm>
              <a:off x="2544" y="2704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321" name="Rectangle 249"/>
            <p:cNvSpPr>
              <a:spLocks noChangeArrowheads="1"/>
            </p:cNvSpPr>
            <p:nvPr/>
          </p:nvSpPr>
          <p:spPr bwMode="auto">
            <a:xfrm>
              <a:off x="1728" y="2704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3322" name="Rectangle 250"/>
            <p:cNvSpPr>
              <a:spLocks noChangeArrowheads="1"/>
            </p:cNvSpPr>
            <p:nvPr/>
          </p:nvSpPr>
          <p:spPr bwMode="auto">
            <a:xfrm>
              <a:off x="192" y="2704"/>
              <a:ext cx="153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3323" name="Rectangle 251"/>
            <p:cNvSpPr>
              <a:spLocks noChangeArrowheads="1"/>
            </p:cNvSpPr>
            <p:nvPr/>
          </p:nvSpPr>
          <p:spPr bwMode="auto">
            <a:xfrm>
              <a:off x="4848" y="2240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3324" name="Rectangle 252"/>
            <p:cNvSpPr>
              <a:spLocks noChangeArrowheads="1"/>
            </p:cNvSpPr>
            <p:nvPr/>
          </p:nvSpPr>
          <p:spPr bwMode="auto">
            <a:xfrm>
              <a:off x="4080" y="2240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3325" name="Rectangle 253"/>
            <p:cNvSpPr>
              <a:spLocks noChangeArrowheads="1"/>
            </p:cNvSpPr>
            <p:nvPr/>
          </p:nvSpPr>
          <p:spPr bwMode="auto">
            <a:xfrm>
              <a:off x="3360" y="2240"/>
              <a:ext cx="72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3326" name="Rectangle 254"/>
            <p:cNvSpPr>
              <a:spLocks noChangeArrowheads="1"/>
            </p:cNvSpPr>
            <p:nvPr/>
          </p:nvSpPr>
          <p:spPr bwMode="auto">
            <a:xfrm>
              <a:off x="2544" y="2240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3327" name="Rectangle 255"/>
            <p:cNvSpPr>
              <a:spLocks noChangeArrowheads="1"/>
            </p:cNvSpPr>
            <p:nvPr/>
          </p:nvSpPr>
          <p:spPr bwMode="auto">
            <a:xfrm>
              <a:off x="1728" y="2240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3328" name="Rectangle 256"/>
            <p:cNvSpPr>
              <a:spLocks noChangeArrowheads="1"/>
            </p:cNvSpPr>
            <p:nvPr/>
          </p:nvSpPr>
          <p:spPr bwMode="auto">
            <a:xfrm>
              <a:off x="192" y="2224"/>
              <a:ext cx="153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3329" name="Rectangle 257"/>
            <p:cNvSpPr>
              <a:spLocks noChangeArrowheads="1"/>
            </p:cNvSpPr>
            <p:nvPr/>
          </p:nvSpPr>
          <p:spPr bwMode="auto">
            <a:xfrm>
              <a:off x="4848" y="1680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30" name="Rectangle 258"/>
            <p:cNvSpPr>
              <a:spLocks noChangeArrowheads="1"/>
            </p:cNvSpPr>
            <p:nvPr/>
          </p:nvSpPr>
          <p:spPr bwMode="auto">
            <a:xfrm>
              <a:off x="4080" y="1680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31" name="Rectangle 259"/>
            <p:cNvSpPr>
              <a:spLocks noChangeArrowheads="1"/>
            </p:cNvSpPr>
            <p:nvPr/>
          </p:nvSpPr>
          <p:spPr bwMode="auto">
            <a:xfrm>
              <a:off x="3360" y="1680"/>
              <a:ext cx="72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32" name="Rectangle 260"/>
            <p:cNvSpPr>
              <a:spLocks noChangeArrowheads="1"/>
            </p:cNvSpPr>
            <p:nvPr/>
          </p:nvSpPr>
          <p:spPr bwMode="auto">
            <a:xfrm>
              <a:off x="2544" y="1680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33" name="Rectangle 261"/>
            <p:cNvSpPr>
              <a:spLocks noChangeArrowheads="1"/>
            </p:cNvSpPr>
            <p:nvPr/>
          </p:nvSpPr>
          <p:spPr bwMode="auto">
            <a:xfrm>
              <a:off x="1728" y="1680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34" name="Rectangle 262"/>
            <p:cNvSpPr>
              <a:spLocks noChangeArrowheads="1"/>
            </p:cNvSpPr>
            <p:nvPr/>
          </p:nvSpPr>
          <p:spPr bwMode="auto">
            <a:xfrm>
              <a:off x="192" y="1680"/>
              <a:ext cx="153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            </a:t>
              </a:r>
              <a:r>
                <a:rPr lang="zh-CN" altLang="ru-RU" sz="2400" b="1">
                  <a:solidFill>
                    <a:srgbClr val="000066"/>
                  </a:solidFill>
                  <a:ea typeface="楷体_GB2312" pitchFamily="49" charset="-122"/>
                </a:rPr>
                <a:t>零件</a:t>
              </a:r>
            </a:p>
          </p:txBody>
        </p:sp>
        <p:sp>
          <p:nvSpPr>
            <p:cNvPr id="3335" name="Line 263"/>
            <p:cNvSpPr>
              <a:spLocks noChangeShapeType="1"/>
            </p:cNvSpPr>
            <p:nvPr/>
          </p:nvSpPr>
          <p:spPr bwMode="auto">
            <a:xfrm>
              <a:off x="192" y="1680"/>
              <a:ext cx="5424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6" name="Line 264"/>
            <p:cNvSpPr>
              <a:spLocks noChangeShapeType="1"/>
            </p:cNvSpPr>
            <p:nvPr/>
          </p:nvSpPr>
          <p:spPr bwMode="auto">
            <a:xfrm>
              <a:off x="192" y="2144"/>
              <a:ext cx="5424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7" name="Line 265"/>
            <p:cNvSpPr>
              <a:spLocks noChangeShapeType="1"/>
            </p:cNvSpPr>
            <p:nvPr/>
          </p:nvSpPr>
          <p:spPr bwMode="auto">
            <a:xfrm>
              <a:off x="192" y="2608"/>
              <a:ext cx="5424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" name="Line 266"/>
            <p:cNvSpPr>
              <a:spLocks noChangeShapeType="1"/>
            </p:cNvSpPr>
            <p:nvPr/>
          </p:nvSpPr>
          <p:spPr bwMode="auto">
            <a:xfrm>
              <a:off x="192" y="3072"/>
              <a:ext cx="5424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" name="Line 267"/>
            <p:cNvSpPr>
              <a:spLocks noChangeShapeType="1"/>
            </p:cNvSpPr>
            <p:nvPr/>
          </p:nvSpPr>
          <p:spPr bwMode="auto">
            <a:xfrm>
              <a:off x="192" y="1680"/>
              <a:ext cx="0" cy="139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" name="Line 268"/>
            <p:cNvSpPr>
              <a:spLocks noChangeShapeType="1"/>
            </p:cNvSpPr>
            <p:nvPr/>
          </p:nvSpPr>
          <p:spPr bwMode="auto">
            <a:xfrm>
              <a:off x="1728" y="1680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1" name="Line 269"/>
            <p:cNvSpPr>
              <a:spLocks noChangeShapeType="1"/>
            </p:cNvSpPr>
            <p:nvPr/>
          </p:nvSpPr>
          <p:spPr bwMode="auto">
            <a:xfrm>
              <a:off x="2544" y="1680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2" name="Line 270"/>
            <p:cNvSpPr>
              <a:spLocks noChangeShapeType="1"/>
            </p:cNvSpPr>
            <p:nvPr/>
          </p:nvSpPr>
          <p:spPr bwMode="auto">
            <a:xfrm>
              <a:off x="3360" y="1680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3" name="Line 271"/>
            <p:cNvSpPr>
              <a:spLocks noChangeShapeType="1"/>
            </p:cNvSpPr>
            <p:nvPr/>
          </p:nvSpPr>
          <p:spPr bwMode="auto">
            <a:xfrm>
              <a:off x="4080" y="1680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4" name="Line 272"/>
            <p:cNvSpPr>
              <a:spLocks noChangeShapeType="1"/>
            </p:cNvSpPr>
            <p:nvPr/>
          </p:nvSpPr>
          <p:spPr bwMode="auto">
            <a:xfrm>
              <a:off x="4848" y="1680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5" name="Line 273"/>
            <p:cNvSpPr>
              <a:spLocks noChangeShapeType="1"/>
            </p:cNvSpPr>
            <p:nvPr/>
          </p:nvSpPr>
          <p:spPr bwMode="auto">
            <a:xfrm>
              <a:off x="5616" y="1680"/>
              <a:ext cx="0" cy="139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46" name="Object 274"/>
            <p:cNvGraphicFramePr>
              <a:graphicFrameLocks noChangeAspect="1"/>
            </p:cNvGraphicFramePr>
            <p:nvPr/>
          </p:nvGraphicFramePr>
          <p:xfrm>
            <a:off x="2819" y="1697"/>
            <a:ext cx="3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0" name="Equation" r:id="rId3" imgW="164880" imgH="215640" progId="Equation.3">
                    <p:embed/>
                  </p:oleObj>
                </mc:Choice>
                <mc:Fallback>
                  <p:oleObj name="Equation" r:id="rId3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1697"/>
                          <a:ext cx="34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47" name="Object 275"/>
            <p:cNvGraphicFramePr>
              <a:graphicFrameLocks noChangeAspect="1"/>
            </p:cNvGraphicFramePr>
            <p:nvPr/>
          </p:nvGraphicFramePr>
          <p:xfrm>
            <a:off x="1968" y="1725"/>
            <a:ext cx="31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1" name="Equation" r:id="rId5" imgW="152280" imgH="215640" progId="Equation.3">
                    <p:embed/>
                  </p:oleObj>
                </mc:Choice>
                <mc:Fallback>
                  <p:oleObj name="Equation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725"/>
                          <a:ext cx="31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48" name="Object 276"/>
            <p:cNvGraphicFramePr>
              <a:graphicFrameLocks noChangeAspect="1"/>
            </p:cNvGraphicFramePr>
            <p:nvPr/>
          </p:nvGraphicFramePr>
          <p:xfrm>
            <a:off x="3539" y="1712"/>
            <a:ext cx="346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2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9" y="1712"/>
                          <a:ext cx="346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49" name="Object 277"/>
            <p:cNvGraphicFramePr>
              <a:graphicFrameLocks noChangeAspect="1"/>
            </p:cNvGraphicFramePr>
            <p:nvPr/>
          </p:nvGraphicFramePr>
          <p:xfrm>
            <a:off x="4307" y="1697"/>
            <a:ext cx="3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3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7" y="1697"/>
                          <a:ext cx="34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50" name="Object 278"/>
            <p:cNvGraphicFramePr>
              <a:graphicFrameLocks noChangeAspect="1"/>
            </p:cNvGraphicFramePr>
            <p:nvPr/>
          </p:nvGraphicFramePr>
          <p:xfrm>
            <a:off x="5075" y="1684"/>
            <a:ext cx="346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4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1684"/>
                          <a:ext cx="346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51" name="Line 279"/>
            <p:cNvSpPr>
              <a:spLocks noChangeShapeType="1"/>
            </p:cNvSpPr>
            <p:nvPr/>
          </p:nvSpPr>
          <p:spPr bwMode="auto">
            <a:xfrm>
              <a:off x="192" y="1680"/>
              <a:ext cx="1536" cy="432"/>
            </a:xfrm>
            <a:prstGeom prst="line">
              <a:avLst/>
            </a:prstGeom>
            <a:noFill/>
            <a:ln w="9525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2" name="Rectangle 280"/>
            <p:cNvSpPr>
              <a:spLocks noChangeArrowheads="1"/>
            </p:cNvSpPr>
            <p:nvPr/>
          </p:nvSpPr>
          <p:spPr bwMode="auto">
            <a:xfrm>
              <a:off x="240" y="1824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ru-RU" b="1">
                  <a:solidFill>
                    <a:srgbClr val="000066"/>
                  </a:solidFill>
                  <a:ea typeface="楷体_GB2312" pitchFamily="49" charset="-122"/>
                </a:rPr>
                <a:t>设备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1478399" y="5000878"/>
            <a:ext cx="9092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ai</a:t>
            </a:r>
            <a:r>
              <a:rPr lang="en-US" altLang="zh-CN" sz="2800" dirty="0"/>
              <a:t>:</a:t>
            </a:r>
            <a:r>
              <a:rPr lang="zh-CN" altLang="en-US" sz="2800" dirty="0"/>
              <a:t>工件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在</a:t>
            </a:r>
            <a:r>
              <a:rPr lang="en-US" altLang="zh-CN" sz="2800" dirty="0"/>
              <a:t>A</a:t>
            </a:r>
            <a:r>
              <a:rPr lang="zh-CN" altLang="en-US" sz="2800" dirty="0"/>
              <a:t>上的加工时间，</a:t>
            </a:r>
            <a:r>
              <a:rPr lang="en-US" altLang="zh-CN" sz="2800" dirty="0"/>
              <a:t>bi</a:t>
            </a:r>
            <a:r>
              <a:rPr lang="zh-CN" altLang="en-US" sz="2800" dirty="0"/>
              <a:t>：工件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在</a:t>
            </a:r>
            <a:r>
              <a:rPr lang="en-US" altLang="zh-CN" sz="2800" dirty="0"/>
              <a:t>B</a:t>
            </a:r>
            <a:r>
              <a:rPr lang="zh-CN" altLang="en-US" sz="2800" dirty="0"/>
              <a:t>上的加工时间。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019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nodeType="afterEffect"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82630" y="252217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如何用动态规划方法来研究同顺序两台机床加工</a:t>
            </a:r>
            <a:r>
              <a:rPr lang="en-US" altLang="zh-CN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个工件的排序问题？</a:t>
            </a:r>
          </a:p>
        </p:txBody>
      </p:sp>
    </p:spTree>
    <p:extLst>
      <p:ext uri="{BB962C8B-B14F-4D97-AF65-F5344CB8AC3E}">
        <p14:creationId xmlns:p14="http://schemas.microsoft.com/office/powerpoint/2010/main" val="25022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81973" y="650363"/>
            <a:ext cx="10515600" cy="545850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3"/>
          <p:cNvSpPr>
            <a:spLocks noChangeArrowheads="1"/>
          </p:cNvSpPr>
          <p:nvPr/>
        </p:nvSpPr>
        <p:spPr bwMode="auto">
          <a:xfrm>
            <a:off x="1166104" y="895857"/>
            <a:ext cx="7608888" cy="41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排序问题提出一些假设条件：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一个工件不能同时在几台机器上加工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工件在加工过程中采取平行移动方式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不允许中断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每道工序只在一台机器上完成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工件数、机器数和加工时间已知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加工时间与加工顺序无关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每台机器同时只能加工一个工件</a:t>
            </a:r>
          </a:p>
        </p:txBody>
      </p:sp>
      <p:sp>
        <p:nvSpPr>
          <p:cNvPr id="5" name="矩形 4"/>
          <p:cNvSpPr/>
          <p:nvPr/>
        </p:nvSpPr>
        <p:spPr>
          <a:xfrm>
            <a:off x="1166104" y="5647204"/>
            <a:ext cx="9510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最优排序方案：尽量减少在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B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上等待加工的时间，使总加工时间最短。</a:t>
            </a:r>
          </a:p>
        </p:txBody>
      </p:sp>
    </p:spTree>
    <p:extLst>
      <p:ext uri="{BB962C8B-B14F-4D97-AF65-F5344CB8AC3E}">
        <p14:creationId xmlns:p14="http://schemas.microsoft.com/office/powerpoint/2010/main" val="221162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状态变量：（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X,t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</a:p>
          <a:p>
            <a:pPr>
              <a:lnSpc>
                <a:spcPct val="160000"/>
              </a:lnSpc>
              <a:buNone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X: 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在机床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上等待加工的的工件集合。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x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：不属于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的在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上最后加工完的工件。</a:t>
            </a:r>
          </a:p>
          <a:p>
            <a:pPr>
              <a:lnSpc>
                <a:spcPct val="160000"/>
              </a:lnSpc>
              <a:buNone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t:   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上加工完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的时刻算起到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B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上加工完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所需的时间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指标最优值函数：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f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X,t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由状态（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X,t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）出发，对未加工的工件采取最优加工顺序后，将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中所有工件加工完所需时间。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f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X,t,i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由状态（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X,t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）出发，在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上加工工件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然后再对未加工工件采取最优加工顺序后，将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中所有工件加工完所需时间。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f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X,t,i,j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）：由状态（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X,t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）出发，在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上加工工件</a:t>
            </a:r>
            <a:r>
              <a:rPr lang="en-US" altLang="zh-CN" sz="24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j,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然后再对未加工工件采取最优加工顺序后，将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中所有工件加工完所需时间。</a:t>
            </a:r>
          </a:p>
          <a:p>
            <a:pPr>
              <a:buNone/>
            </a:pP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排序问题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4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状态转移：</a:t>
            </a:r>
          </a:p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i,z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65831" y="2159830"/>
            <a:ext cx="7467600" cy="3276600"/>
            <a:chOff x="0" y="1248"/>
            <a:chExt cx="4224" cy="2304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0" y="2208"/>
              <a:ext cx="8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当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t≤a</a:t>
              </a:r>
              <a:r>
                <a:rPr lang="en-US" altLang="zh-CN" baseline="-25000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时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0" y="2784"/>
              <a:ext cx="8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当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t</a:t>
              </a:r>
              <a:r>
                <a:rPr lang="en-US" altLang="en-US">
                  <a:latin typeface="楷体_GB2312" pitchFamily="49" charset="-122"/>
                  <a:ea typeface="楷体_GB2312" pitchFamily="49" charset="-122"/>
                </a:rPr>
                <a:t>≥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en-US" altLang="zh-CN" baseline="-25000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时</a:t>
              </a:r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720" y="1248"/>
              <a:ext cx="3504" cy="2304"/>
              <a:chOff x="720" y="1248"/>
              <a:chExt cx="3504" cy="2304"/>
            </a:xfrm>
          </p:grpSpPr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>
                <a:off x="960" y="1248"/>
                <a:ext cx="0" cy="19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77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0" cy="2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326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4224" y="220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2736" y="2304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960" y="29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3264" y="2928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2736" y="3312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1622" y="1248"/>
                <a:ext cx="298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baseline="-25000"/>
                  <a:t>i</a:t>
                </a:r>
              </a:p>
            </p:txBody>
          </p:sp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1488" y="1536"/>
                <a:ext cx="478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800" b="1">
                    <a:latin typeface="楷体_GB2312" pitchFamily="49" charset="-122"/>
                    <a:ea typeface="楷体_GB2312" pitchFamily="49" charset="-122"/>
                  </a:rPr>
                  <a:t>工件</a:t>
                </a:r>
                <a:r>
                  <a:rPr lang="en-US" altLang="zh-CN" sz="1800" b="1">
                    <a:latin typeface="楷体_GB2312" pitchFamily="49" charset="-122"/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19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>
                <a:off x="768" y="2496"/>
                <a:ext cx="219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1296" y="2256"/>
                <a:ext cx="720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800" b="1">
                    <a:latin typeface="楷体_GB2312" pitchFamily="49" charset="-122"/>
                    <a:ea typeface="楷体_GB2312" pitchFamily="49" charset="-122"/>
                  </a:rPr>
                  <a:t>工件</a:t>
                </a:r>
                <a:r>
                  <a:rPr lang="en-US" altLang="zh-CN" sz="1800" b="1">
                    <a:latin typeface="楷体_GB2312" pitchFamily="49" charset="-122"/>
                    <a:ea typeface="楷体_GB2312" pitchFamily="49" charset="-122"/>
                  </a:rPr>
                  <a:t>i-1</a:t>
                </a: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1584" y="2928"/>
                <a:ext cx="720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800" b="1">
                    <a:latin typeface="楷体_GB2312" pitchFamily="49" charset="-122"/>
                    <a:ea typeface="楷体_GB2312" pitchFamily="49" charset="-122"/>
                  </a:rPr>
                  <a:t>工件</a:t>
                </a:r>
                <a:r>
                  <a:rPr lang="en-US" altLang="zh-CN" sz="1800" b="1">
                    <a:latin typeface="楷体_GB2312" pitchFamily="49" charset="-122"/>
                    <a:ea typeface="楷体_GB2312" pitchFamily="49" charset="-122"/>
                  </a:rPr>
                  <a:t>i-1</a:t>
                </a:r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3312" y="2016"/>
                <a:ext cx="298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b</a:t>
                </a:r>
                <a:r>
                  <a:rPr lang="en-US" altLang="zh-CN" baseline="-25000"/>
                  <a:t>i</a:t>
                </a:r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3493" y="2640"/>
                <a:ext cx="298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b</a:t>
                </a:r>
                <a:r>
                  <a:rPr lang="en-US" altLang="zh-CN" baseline="-25000"/>
                  <a:t>i</a:t>
                </a:r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1671" y="2665"/>
                <a:ext cx="152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29" name="Text Box 29"/>
              <p:cNvSpPr txBox="1">
                <a:spLocks noChangeArrowheads="1"/>
              </p:cNvSpPr>
              <p:nvPr/>
            </p:nvSpPr>
            <p:spPr bwMode="auto">
              <a:xfrm>
                <a:off x="1382" y="2041"/>
                <a:ext cx="152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</a:t>
                </a:r>
              </a:p>
            </p:txBody>
          </p:sp>
          <p:sp>
            <p:nvSpPr>
              <p:cNvPr id="30" name="Text Box 30"/>
              <p:cNvSpPr txBox="1">
                <a:spLocks noChangeArrowheads="1"/>
              </p:cNvSpPr>
              <p:nvPr/>
            </p:nvSpPr>
            <p:spPr bwMode="auto">
              <a:xfrm>
                <a:off x="2967" y="3049"/>
                <a:ext cx="552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t-a</a:t>
                </a:r>
                <a:r>
                  <a:rPr lang="en-US" altLang="zh-CN" baseline="-25000"/>
                  <a:t>i</a:t>
                </a:r>
                <a:r>
                  <a:rPr lang="en-US" altLang="zh-CN"/>
                  <a:t>+b</a:t>
                </a:r>
                <a:r>
                  <a:rPr lang="en-US" altLang="zh-CN" baseline="-25000"/>
                  <a:t>i</a:t>
                </a:r>
              </a:p>
            </p:txBody>
          </p:sp>
        </p:grpSp>
      </p:grpSp>
      <p:graphicFrame>
        <p:nvGraphicFramePr>
          <p:cNvPr id="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848877"/>
              </p:ext>
            </p:extLst>
          </p:nvPr>
        </p:nvGraphicFramePr>
        <p:xfrm>
          <a:off x="560450" y="5232965"/>
          <a:ext cx="5317433" cy="91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公式" r:id="rId3" imgW="2908080" imgH="457200" progId="Equation.3">
                  <p:embed/>
                </p:oleObj>
              </mc:Choice>
              <mc:Fallback>
                <p:oleObj name="公式" r:id="rId3" imgW="2908080" imgH="457200" progId="Equation.3">
                  <p:embed/>
                  <p:pic>
                    <p:nvPicPr>
                      <p:cNvPr id="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450" y="5232965"/>
                        <a:ext cx="5317433" cy="91278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6726474" y="5320026"/>
            <a:ext cx="491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</a:rPr>
              <a:t>X/</a:t>
            </a:r>
            <a:r>
              <a:rPr lang="en-US" altLang="zh-CN" dirty="0" err="1">
                <a:solidFill>
                  <a:srgbClr val="002060"/>
                </a:solidFill>
                <a:latin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</a:rPr>
              <a:t>表示在集合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</a:rPr>
              <a:t>中去掉工件</a:t>
            </a:r>
            <a:r>
              <a:rPr lang="en-US" altLang="zh-CN" dirty="0" err="1">
                <a:solidFill>
                  <a:srgbClr val="002060"/>
                </a:solidFill>
                <a:latin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</a:rPr>
              <a:t>后剩下的工件集合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237361" y="1439143"/>
            <a:ext cx="74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168540" y="11923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表示从状态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出发，从在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上加工完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工件时刻算起到在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上加工完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工件所用的时间。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81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880299"/>
              </p:ext>
            </p:extLst>
          </p:nvPr>
        </p:nvGraphicFramePr>
        <p:xfrm>
          <a:off x="2925342" y="1350755"/>
          <a:ext cx="5317433" cy="91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7" name="公式" r:id="rId3" imgW="2908080" imgH="457200" progId="Equation.3">
                  <p:embed/>
                </p:oleObj>
              </mc:Choice>
              <mc:Fallback>
                <p:oleObj name="公式" r:id="rId3" imgW="2908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342" y="1350755"/>
                        <a:ext cx="5317433" cy="91278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925342" y="2445520"/>
            <a:ext cx="5467350" cy="1774732"/>
            <a:chOff x="1883982" y="1965960"/>
            <a:chExt cx="5467350" cy="177473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83982" y="2609510"/>
              <a:ext cx="5467350" cy="1131182"/>
              <a:chOff x="1214" y="2016"/>
              <a:chExt cx="3444" cy="583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auto">
              <a:xfrm>
                <a:off x="1214" y="2016"/>
                <a:ext cx="3444" cy="562"/>
              </a:xfrm>
              <a:prstGeom prst="wedgeRectCallout">
                <a:avLst>
                  <a:gd name="adj1" fmla="val -18597"/>
                  <a:gd name="adj2" fmla="val -4629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2708232"/>
                  </p:ext>
                </p:extLst>
              </p:nvPr>
            </p:nvGraphicFramePr>
            <p:xfrm>
              <a:off x="1304" y="2066"/>
              <a:ext cx="3264" cy="5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68" name="公式" r:id="rId5" imgW="1752480" imgH="431640" progId="Equation.3">
                      <p:embed/>
                    </p:oleObj>
                  </mc:Choice>
                  <mc:Fallback>
                    <p:oleObj name="公式" r:id="rId5" imgW="175248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4" y="2066"/>
                            <a:ext cx="3264" cy="5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下箭头 7"/>
            <p:cNvSpPr/>
            <p:nvPr/>
          </p:nvSpPr>
          <p:spPr>
            <a:xfrm>
              <a:off x="4311875" y="1965960"/>
              <a:ext cx="305845" cy="5486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1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倒推法：</a:t>
            </a:r>
            <a:endParaRPr lang="zh-CN" altLang="en-US" dirty="0"/>
          </a:p>
        </p:txBody>
      </p:sp>
      <p:sp>
        <p:nvSpPr>
          <p:cNvPr id="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E6CD-7D2A-4535-9C5F-4C3627F7961E}" type="slidenum">
              <a:rPr lang="ru-RU" altLang="zh-CN"/>
              <a:pPr/>
              <a:t>4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2243" name="Rectangle 195"/>
          <p:cNvSpPr>
            <a:spLocks noChangeArrowheads="1"/>
          </p:cNvSpPr>
          <p:nvPr/>
        </p:nvSpPr>
        <p:spPr bwMode="auto">
          <a:xfrm>
            <a:off x="1981200" y="3848100"/>
            <a:ext cx="7969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 dirty="0"/>
              <a:t>  </a:t>
            </a:r>
            <a:r>
              <a:rPr kumimoji="1" lang="zh-CN" altLang="ru-RU" sz="2400" b="1" dirty="0"/>
              <a:t>解：整个计算过程分四个阶段，从最后一个阶段开始。</a:t>
            </a:r>
          </a:p>
        </p:txBody>
      </p:sp>
      <p:sp>
        <p:nvSpPr>
          <p:cNvPr id="2244" name="Rectangle 196"/>
          <p:cNvSpPr>
            <a:spLocks noChangeArrowheads="1"/>
          </p:cNvSpPr>
          <p:nvPr/>
        </p:nvSpPr>
        <p:spPr bwMode="auto">
          <a:xfrm>
            <a:off x="2593975" y="4559300"/>
            <a:ext cx="7513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 dirty="0"/>
              <a:t> </a:t>
            </a:r>
            <a:r>
              <a:rPr kumimoji="1" lang="zh-CN" altLang="ru-RU" sz="2400" b="1" dirty="0"/>
              <a:t>第四阶段（</a:t>
            </a:r>
            <a:r>
              <a:rPr kumimoji="1" lang="ru-RU" altLang="zh-CN" sz="2400" b="1" i="1" dirty="0"/>
              <a:t>D </a:t>
            </a:r>
            <a:r>
              <a:rPr kumimoji="1" lang="ru-RU" altLang="zh-CN" sz="2400" b="1" dirty="0"/>
              <a:t>→</a:t>
            </a:r>
            <a:r>
              <a:rPr kumimoji="1" lang="ru-RU" altLang="zh-CN" sz="2400" b="1" i="1" dirty="0"/>
              <a:t>E</a:t>
            </a:r>
            <a:r>
              <a:rPr kumimoji="1" lang="zh-CN" altLang="ru-RU" sz="2400" b="1" dirty="0"/>
              <a:t>）： </a:t>
            </a:r>
            <a:r>
              <a:rPr kumimoji="1" lang="ru-RU" altLang="zh-CN" sz="2400" b="1" i="1" dirty="0"/>
              <a:t>D </a:t>
            </a:r>
            <a:r>
              <a:rPr kumimoji="1" lang="zh-CN" altLang="ru-RU" sz="2400" b="1" dirty="0"/>
              <a:t>有两条路线到终点</a:t>
            </a:r>
            <a:r>
              <a:rPr kumimoji="1" lang="ru-RU" altLang="zh-CN" sz="2400" b="1" i="1" dirty="0"/>
              <a:t>E</a:t>
            </a:r>
            <a:r>
              <a:rPr kumimoji="1" lang="ru-RU" altLang="zh-CN" sz="2400" b="1" dirty="0"/>
              <a:t> </a:t>
            </a:r>
            <a:r>
              <a:rPr kumimoji="1" lang="zh-CN" altLang="ru-RU" sz="2400" b="1" dirty="0"/>
              <a:t>。               </a:t>
            </a:r>
          </a:p>
        </p:txBody>
      </p:sp>
      <p:sp>
        <p:nvSpPr>
          <p:cNvPr id="2245" name="Rectangle 197"/>
          <p:cNvSpPr>
            <a:spLocks noChangeArrowheads="1"/>
          </p:cNvSpPr>
          <p:nvPr/>
        </p:nvSpPr>
        <p:spPr bwMode="auto">
          <a:xfrm>
            <a:off x="2681289" y="5187950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400" b="1"/>
              <a:t>显然有</a:t>
            </a:r>
          </a:p>
        </p:txBody>
      </p:sp>
      <p:sp>
        <p:nvSpPr>
          <p:cNvPr id="2246" name="Oval 198"/>
          <p:cNvSpPr>
            <a:spLocks noChangeArrowheads="1"/>
          </p:cNvSpPr>
          <p:nvPr/>
        </p:nvSpPr>
        <p:spPr bwMode="auto">
          <a:xfrm>
            <a:off x="2362200" y="211886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ea typeface="楷体_GB2312" pitchFamily="49" charset="-122"/>
              </a:rPr>
              <a:t>A</a:t>
            </a:r>
          </a:p>
        </p:txBody>
      </p:sp>
      <p:sp>
        <p:nvSpPr>
          <p:cNvPr id="2247" name="Oval 199"/>
          <p:cNvSpPr>
            <a:spLocks noChangeArrowheads="1"/>
          </p:cNvSpPr>
          <p:nvPr/>
        </p:nvSpPr>
        <p:spPr bwMode="auto">
          <a:xfrm>
            <a:off x="4038600" y="204266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248" name="Oval 200"/>
          <p:cNvSpPr>
            <a:spLocks noChangeArrowheads="1"/>
          </p:cNvSpPr>
          <p:nvPr/>
        </p:nvSpPr>
        <p:spPr bwMode="auto">
          <a:xfrm>
            <a:off x="4114800" y="89966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249" name="Oval 201"/>
          <p:cNvSpPr>
            <a:spLocks noChangeArrowheads="1"/>
          </p:cNvSpPr>
          <p:nvPr/>
        </p:nvSpPr>
        <p:spPr bwMode="auto">
          <a:xfrm>
            <a:off x="4038600" y="318566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250" name="Oval 202"/>
          <p:cNvSpPr>
            <a:spLocks noChangeArrowheads="1"/>
          </p:cNvSpPr>
          <p:nvPr/>
        </p:nvSpPr>
        <p:spPr bwMode="auto">
          <a:xfrm>
            <a:off x="5943600" y="89966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251" name="Oval 203"/>
          <p:cNvSpPr>
            <a:spLocks noChangeArrowheads="1"/>
          </p:cNvSpPr>
          <p:nvPr/>
        </p:nvSpPr>
        <p:spPr bwMode="auto">
          <a:xfrm>
            <a:off x="5943600" y="318566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252" name="Oval 204"/>
          <p:cNvSpPr>
            <a:spLocks noChangeArrowheads="1"/>
          </p:cNvSpPr>
          <p:nvPr/>
        </p:nvSpPr>
        <p:spPr bwMode="auto">
          <a:xfrm>
            <a:off x="7772400" y="1356868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253" name="Oval 205"/>
          <p:cNvSpPr>
            <a:spLocks noChangeArrowheads="1"/>
          </p:cNvSpPr>
          <p:nvPr/>
        </p:nvSpPr>
        <p:spPr bwMode="auto">
          <a:xfrm>
            <a:off x="7772400" y="2652268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254" name="Oval 206"/>
          <p:cNvSpPr>
            <a:spLocks noChangeArrowheads="1"/>
          </p:cNvSpPr>
          <p:nvPr/>
        </p:nvSpPr>
        <p:spPr bwMode="auto">
          <a:xfrm>
            <a:off x="9296400" y="2118868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2255" name="Line 207"/>
          <p:cNvSpPr>
            <a:spLocks noChangeShapeType="1"/>
          </p:cNvSpPr>
          <p:nvPr/>
        </p:nvSpPr>
        <p:spPr bwMode="auto">
          <a:xfrm flipV="1">
            <a:off x="2895600" y="1356868"/>
            <a:ext cx="12954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" name="Line 208"/>
          <p:cNvSpPr>
            <a:spLocks noChangeShapeType="1"/>
          </p:cNvSpPr>
          <p:nvPr/>
        </p:nvSpPr>
        <p:spPr bwMode="auto">
          <a:xfrm>
            <a:off x="2895600" y="2347468"/>
            <a:ext cx="11430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" name="Line 209"/>
          <p:cNvSpPr>
            <a:spLocks noChangeShapeType="1"/>
          </p:cNvSpPr>
          <p:nvPr/>
        </p:nvSpPr>
        <p:spPr bwMode="auto">
          <a:xfrm>
            <a:off x="2895600" y="2347468"/>
            <a:ext cx="12192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" name="Line 210"/>
          <p:cNvSpPr>
            <a:spLocks noChangeShapeType="1"/>
          </p:cNvSpPr>
          <p:nvPr/>
        </p:nvSpPr>
        <p:spPr bwMode="auto">
          <a:xfrm>
            <a:off x="4648200" y="1128268"/>
            <a:ext cx="12954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" name="Line 211"/>
          <p:cNvSpPr>
            <a:spLocks noChangeShapeType="1"/>
          </p:cNvSpPr>
          <p:nvPr/>
        </p:nvSpPr>
        <p:spPr bwMode="auto">
          <a:xfrm>
            <a:off x="4648200" y="1128268"/>
            <a:ext cx="12954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" name="Line 212"/>
          <p:cNvSpPr>
            <a:spLocks noChangeShapeType="1"/>
          </p:cNvSpPr>
          <p:nvPr/>
        </p:nvSpPr>
        <p:spPr bwMode="auto">
          <a:xfrm>
            <a:off x="4572000" y="2347468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1" name="Line 213"/>
          <p:cNvSpPr>
            <a:spLocks noChangeShapeType="1"/>
          </p:cNvSpPr>
          <p:nvPr/>
        </p:nvSpPr>
        <p:spPr bwMode="auto">
          <a:xfrm flipV="1">
            <a:off x="4572000" y="1280668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2" name="Line 214"/>
          <p:cNvSpPr>
            <a:spLocks noChangeShapeType="1"/>
          </p:cNvSpPr>
          <p:nvPr/>
        </p:nvSpPr>
        <p:spPr bwMode="auto">
          <a:xfrm>
            <a:off x="4572000" y="2347468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" name="Line 215"/>
          <p:cNvSpPr>
            <a:spLocks noChangeShapeType="1"/>
          </p:cNvSpPr>
          <p:nvPr/>
        </p:nvSpPr>
        <p:spPr bwMode="auto">
          <a:xfrm flipV="1">
            <a:off x="4572000" y="2423668"/>
            <a:ext cx="14478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4" name="Line 216"/>
          <p:cNvSpPr>
            <a:spLocks noChangeShapeType="1"/>
          </p:cNvSpPr>
          <p:nvPr/>
        </p:nvSpPr>
        <p:spPr bwMode="auto">
          <a:xfrm>
            <a:off x="4572000" y="3490468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5" name="Line 217"/>
          <p:cNvSpPr>
            <a:spLocks noChangeShapeType="1"/>
          </p:cNvSpPr>
          <p:nvPr/>
        </p:nvSpPr>
        <p:spPr bwMode="auto">
          <a:xfrm>
            <a:off x="4648200" y="1128268"/>
            <a:ext cx="1371600" cy="2133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6" name="Line 218"/>
          <p:cNvSpPr>
            <a:spLocks noChangeShapeType="1"/>
          </p:cNvSpPr>
          <p:nvPr/>
        </p:nvSpPr>
        <p:spPr bwMode="auto">
          <a:xfrm flipV="1">
            <a:off x="4572000" y="1356868"/>
            <a:ext cx="1447800" cy="2057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7" name="Line 219"/>
          <p:cNvSpPr>
            <a:spLocks noChangeShapeType="1"/>
          </p:cNvSpPr>
          <p:nvPr/>
        </p:nvSpPr>
        <p:spPr bwMode="auto">
          <a:xfrm>
            <a:off x="6477000" y="1128268"/>
            <a:ext cx="1295400" cy="3810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8" name="Line 220"/>
          <p:cNvSpPr>
            <a:spLocks noChangeShapeType="1"/>
          </p:cNvSpPr>
          <p:nvPr/>
        </p:nvSpPr>
        <p:spPr bwMode="auto">
          <a:xfrm>
            <a:off x="6477000" y="1128268"/>
            <a:ext cx="12954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9" name="Line 221"/>
          <p:cNvSpPr>
            <a:spLocks noChangeShapeType="1"/>
          </p:cNvSpPr>
          <p:nvPr/>
        </p:nvSpPr>
        <p:spPr bwMode="auto">
          <a:xfrm flipV="1">
            <a:off x="6477000" y="1737868"/>
            <a:ext cx="1295400" cy="609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0" name="Line 222"/>
          <p:cNvSpPr>
            <a:spLocks noChangeShapeType="1"/>
          </p:cNvSpPr>
          <p:nvPr/>
        </p:nvSpPr>
        <p:spPr bwMode="auto">
          <a:xfrm>
            <a:off x="6477000" y="2347468"/>
            <a:ext cx="12192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1" name="Line 223"/>
          <p:cNvSpPr>
            <a:spLocks noChangeShapeType="1"/>
          </p:cNvSpPr>
          <p:nvPr/>
        </p:nvSpPr>
        <p:spPr bwMode="auto">
          <a:xfrm flipV="1">
            <a:off x="6477000" y="1814068"/>
            <a:ext cx="13716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2" name="Line 224"/>
          <p:cNvSpPr>
            <a:spLocks noChangeShapeType="1"/>
          </p:cNvSpPr>
          <p:nvPr/>
        </p:nvSpPr>
        <p:spPr bwMode="auto">
          <a:xfrm flipV="1">
            <a:off x="6477000" y="2957068"/>
            <a:ext cx="12954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" name="Line 225"/>
          <p:cNvSpPr>
            <a:spLocks noChangeShapeType="1"/>
          </p:cNvSpPr>
          <p:nvPr/>
        </p:nvSpPr>
        <p:spPr bwMode="auto">
          <a:xfrm>
            <a:off x="8305800" y="1737868"/>
            <a:ext cx="10668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4" name="Line 226"/>
          <p:cNvSpPr>
            <a:spLocks noChangeShapeType="1"/>
          </p:cNvSpPr>
          <p:nvPr/>
        </p:nvSpPr>
        <p:spPr bwMode="auto">
          <a:xfrm flipV="1">
            <a:off x="8305800" y="2499868"/>
            <a:ext cx="990600" cy="4572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5" name="Line 227"/>
          <p:cNvSpPr>
            <a:spLocks noChangeShapeType="1"/>
          </p:cNvSpPr>
          <p:nvPr/>
        </p:nvSpPr>
        <p:spPr bwMode="auto">
          <a:xfrm>
            <a:off x="2895600" y="2347468"/>
            <a:ext cx="1143000" cy="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" name="Line 228"/>
          <p:cNvSpPr>
            <a:spLocks noChangeShapeType="1"/>
          </p:cNvSpPr>
          <p:nvPr/>
        </p:nvSpPr>
        <p:spPr bwMode="auto">
          <a:xfrm flipV="1">
            <a:off x="4572000" y="1280668"/>
            <a:ext cx="1371600" cy="10668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7" name="Line 229"/>
          <p:cNvSpPr>
            <a:spLocks noChangeShapeType="1"/>
          </p:cNvSpPr>
          <p:nvPr/>
        </p:nvSpPr>
        <p:spPr bwMode="auto">
          <a:xfrm>
            <a:off x="6477000" y="1128268"/>
            <a:ext cx="1295400" cy="3810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8" name="Line 230"/>
          <p:cNvSpPr>
            <a:spLocks noChangeShapeType="1"/>
          </p:cNvSpPr>
          <p:nvPr/>
        </p:nvSpPr>
        <p:spPr bwMode="auto">
          <a:xfrm>
            <a:off x="8305800" y="1737868"/>
            <a:ext cx="1066800" cy="5334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9" name="Rectangle 231"/>
          <p:cNvSpPr>
            <a:spLocks noChangeArrowheads="1"/>
          </p:cNvSpPr>
          <p:nvPr/>
        </p:nvSpPr>
        <p:spPr bwMode="auto">
          <a:xfrm>
            <a:off x="3352800" y="20156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280" name="Rectangle 232"/>
          <p:cNvSpPr>
            <a:spLocks noChangeArrowheads="1"/>
          </p:cNvSpPr>
          <p:nvPr/>
        </p:nvSpPr>
        <p:spPr bwMode="auto">
          <a:xfrm>
            <a:off x="3200400" y="14822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281" name="Rectangle 233"/>
          <p:cNvSpPr>
            <a:spLocks noChangeArrowheads="1"/>
          </p:cNvSpPr>
          <p:nvPr/>
        </p:nvSpPr>
        <p:spPr bwMode="auto">
          <a:xfrm>
            <a:off x="5029200" y="1204468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2283" name="Rectangle 235"/>
          <p:cNvSpPr>
            <a:spLocks noChangeArrowheads="1"/>
          </p:cNvSpPr>
          <p:nvPr/>
        </p:nvSpPr>
        <p:spPr bwMode="auto">
          <a:xfrm>
            <a:off x="4724400" y="72028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284" name="Rectangle 236"/>
          <p:cNvSpPr>
            <a:spLocks noChangeArrowheads="1"/>
          </p:cNvSpPr>
          <p:nvPr/>
        </p:nvSpPr>
        <p:spPr bwMode="auto">
          <a:xfrm>
            <a:off x="4648200" y="18632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285" name="Rectangle 237"/>
          <p:cNvSpPr>
            <a:spLocks noChangeArrowheads="1"/>
          </p:cNvSpPr>
          <p:nvPr/>
        </p:nvSpPr>
        <p:spPr bwMode="auto">
          <a:xfrm>
            <a:off x="4419600" y="132988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86" name="Rectangle 238"/>
          <p:cNvSpPr>
            <a:spLocks noChangeArrowheads="1"/>
          </p:cNvSpPr>
          <p:nvPr/>
        </p:nvSpPr>
        <p:spPr bwMode="auto">
          <a:xfrm>
            <a:off x="4800600" y="201568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87" name="Rectangle 239"/>
          <p:cNvSpPr>
            <a:spLocks noChangeArrowheads="1"/>
          </p:cNvSpPr>
          <p:nvPr/>
        </p:nvSpPr>
        <p:spPr bwMode="auto">
          <a:xfrm>
            <a:off x="4572000" y="249986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288" name="Rectangle 240"/>
          <p:cNvSpPr>
            <a:spLocks noChangeArrowheads="1"/>
          </p:cNvSpPr>
          <p:nvPr/>
        </p:nvSpPr>
        <p:spPr bwMode="auto">
          <a:xfrm>
            <a:off x="6781800" y="8726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289" name="Rectangle 241"/>
          <p:cNvSpPr>
            <a:spLocks noChangeArrowheads="1"/>
          </p:cNvSpPr>
          <p:nvPr/>
        </p:nvSpPr>
        <p:spPr bwMode="auto">
          <a:xfrm>
            <a:off x="4953000" y="308248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290" name="Rectangle 242"/>
          <p:cNvSpPr>
            <a:spLocks noChangeArrowheads="1"/>
          </p:cNvSpPr>
          <p:nvPr/>
        </p:nvSpPr>
        <p:spPr bwMode="auto">
          <a:xfrm>
            <a:off x="4724400" y="3414268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2291" name="Rectangle 243"/>
          <p:cNvSpPr>
            <a:spLocks noChangeArrowheads="1"/>
          </p:cNvSpPr>
          <p:nvPr/>
        </p:nvSpPr>
        <p:spPr bwMode="auto">
          <a:xfrm>
            <a:off x="4343400" y="2880868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292" name="Rectangle 244"/>
          <p:cNvSpPr>
            <a:spLocks noChangeArrowheads="1"/>
          </p:cNvSpPr>
          <p:nvPr/>
        </p:nvSpPr>
        <p:spPr bwMode="auto">
          <a:xfrm>
            <a:off x="6527800" y="14695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293" name="Rectangle 245"/>
          <p:cNvSpPr>
            <a:spLocks noChangeArrowheads="1"/>
          </p:cNvSpPr>
          <p:nvPr/>
        </p:nvSpPr>
        <p:spPr bwMode="auto">
          <a:xfrm>
            <a:off x="6629400" y="18632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294" name="Rectangle 246"/>
          <p:cNvSpPr>
            <a:spLocks noChangeArrowheads="1"/>
          </p:cNvSpPr>
          <p:nvPr/>
        </p:nvSpPr>
        <p:spPr bwMode="auto">
          <a:xfrm>
            <a:off x="6553200" y="24728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295" name="Rectangle 247"/>
          <p:cNvSpPr>
            <a:spLocks noChangeArrowheads="1"/>
          </p:cNvSpPr>
          <p:nvPr/>
        </p:nvSpPr>
        <p:spPr bwMode="auto">
          <a:xfrm>
            <a:off x="6464300" y="28792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296" name="Rectangle 248"/>
          <p:cNvSpPr>
            <a:spLocks noChangeArrowheads="1"/>
          </p:cNvSpPr>
          <p:nvPr/>
        </p:nvSpPr>
        <p:spPr bwMode="auto">
          <a:xfrm>
            <a:off x="6781800" y="331108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297" name="Rectangle 249"/>
          <p:cNvSpPr>
            <a:spLocks noChangeArrowheads="1"/>
          </p:cNvSpPr>
          <p:nvPr/>
        </p:nvSpPr>
        <p:spPr bwMode="auto">
          <a:xfrm>
            <a:off x="8534400" y="15584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298" name="Rectangle 250"/>
          <p:cNvSpPr>
            <a:spLocks noChangeArrowheads="1"/>
          </p:cNvSpPr>
          <p:nvPr/>
        </p:nvSpPr>
        <p:spPr bwMode="auto">
          <a:xfrm>
            <a:off x="8458200" y="23966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299" name="Rectangle 251"/>
          <p:cNvSpPr>
            <a:spLocks noChangeArrowheads="1"/>
          </p:cNvSpPr>
          <p:nvPr/>
        </p:nvSpPr>
        <p:spPr bwMode="auto">
          <a:xfrm>
            <a:off x="3505200" y="254908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00" name="Oval 252"/>
          <p:cNvSpPr>
            <a:spLocks noChangeArrowheads="1"/>
          </p:cNvSpPr>
          <p:nvPr/>
        </p:nvSpPr>
        <p:spPr bwMode="auto">
          <a:xfrm>
            <a:off x="5943600" y="215696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graphicFrame>
        <p:nvGraphicFramePr>
          <p:cNvPr id="2301" name="Object 253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3" name="Line 255"/>
          <p:cNvSpPr>
            <a:spLocks noChangeShapeType="1"/>
          </p:cNvSpPr>
          <p:nvPr/>
        </p:nvSpPr>
        <p:spPr bwMode="auto">
          <a:xfrm>
            <a:off x="8274050" y="1718818"/>
            <a:ext cx="1066800" cy="5334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" name="Line 256"/>
          <p:cNvSpPr>
            <a:spLocks noChangeShapeType="1"/>
          </p:cNvSpPr>
          <p:nvPr/>
        </p:nvSpPr>
        <p:spPr bwMode="auto">
          <a:xfrm flipV="1">
            <a:off x="8350250" y="2472881"/>
            <a:ext cx="990600" cy="4572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399170" y="5307322"/>
                <a:ext cx="3088859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70" y="5307322"/>
                <a:ext cx="3088859" cy="617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8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base">
                                        <p:cTn id="7" dur="500"/>
                                        <p:tgtEl>
                                          <p:spTgt spid="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3" dur="500"/>
                                        <p:tgtEl>
                                          <p:spTgt spid="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childTnLst>
                                    <p:animRot by="21600000" from="-2147483648" to="-2147483648">
                                      <p:cBhvr additive="base">
                                        <p:cTn id="18" dur="2000" fill="hold"/>
                                        <p:tgtEl>
                                          <p:spTgt spid="22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childTnLst>
                                    <p:animRot by="21600000" from="-2147483648" to="-2147483648">
                                      <p:cBhvr additive="base">
                                        <p:cTn id="20" dur="2000" fill="hold"/>
                                        <p:tgtEl>
                                          <p:spTgt spid="2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childTnLst>
                                    <p:animRot by="21600000" from="-2147483648" to="-2147483648">
                                      <p:cBhvr additive="base">
                                        <p:cTn id="22" dur="2000" fill="hold"/>
                                        <p:tgtEl>
                                          <p:spTgt spid="2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28" dur="5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" grpId="0"/>
      <p:bldP spid="2244" grpId="0"/>
      <p:bldP spid="2245" grpId="0"/>
      <p:bldP spid="2252" grpId="0" animBg="1"/>
      <p:bldP spid="2253" grpId="0" animBg="1"/>
      <p:bldP spid="2254" grpId="0" animBg="1"/>
      <p:bldP spid="2303" grpId="0" animBg="1"/>
      <p:bldP spid="2304" grpId="0" animBg="1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2648" y="669819"/>
            <a:ext cx="10515600" cy="545850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2872" y="2155997"/>
            <a:ext cx="9455151" cy="3713997"/>
            <a:chOff x="-7" y="1532"/>
            <a:chExt cx="5956" cy="1304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-7" y="1532"/>
              <a:ext cx="5956" cy="1304"/>
            </a:xfrm>
            <a:prstGeom prst="wedgeRectCallout">
              <a:avLst>
                <a:gd name="adj1" fmla="val -18597"/>
                <a:gd name="adj2" fmla="val -462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8929962"/>
                </p:ext>
              </p:extLst>
            </p:nvPr>
          </p:nvGraphicFramePr>
          <p:xfrm>
            <a:off x="164" y="1560"/>
            <a:ext cx="5771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1" name="公式" r:id="rId3" imgW="2997000" imgH="660240" progId="Equation.3">
                    <p:embed/>
                  </p:oleObj>
                </mc:Choice>
                <mc:Fallback>
                  <p:oleObj name="公式" r:id="rId3" imgW="2997000" imgH="660240" progId="Equation.3">
                    <p:embed/>
                    <p:pic>
                      <p:nvPicPr>
                        <p:cNvPr id="1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" y="1560"/>
                          <a:ext cx="5771" cy="8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857656" y="490041"/>
            <a:ext cx="7620000" cy="1066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X,t</a:t>
            </a:r>
            <a:r>
              <a:rPr lang="zh-CN" altLang="en-US" sz="3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（</a:t>
            </a:r>
            <a:r>
              <a:rPr lang="en-US" altLang="zh-CN" sz="3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X/{</a:t>
            </a:r>
            <a:r>
              <a:rPr lang="en-US" altLang="zh-CN" sz="3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3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en-US" altLang="zh-CN" sz="3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3400" baseline="-25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sz="3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(t))</a:t>
            </a:r>
            <a:endParaRPr lang="en-US" altLang="zh-CN" sz="3400" dirty="0">
              <a:solidFill>
                <a:schemeClr val="tx1"/>
              </a:solidFill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666278"/>
              </p:ext>
            </p:extLst>
          </p:nvPr>
        </p:nvGraphicFramePr>
        <p:xfrm>
          <a:off x="1414335" y="1362117"/>
          <a:ext cx="86868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公式" r:id="rId5" imgW="2908080" imgH="228600" progId="Equation.3">
                  <p:embed/>
                </p:oleObj>
              </mc:Choice>
              <mc:Fallback>
                <p:oleObj name="公式" r:id="rId5" imgW="2908080" imgH="228600" progId="Equation.3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335" y="1362117"/>
                        <a:ext cx="86868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1845210" y="1023441"/>
            <a:ext cx="74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812305"/>
              </p:ext>
            </p:extLst>
          </p:nvPr>
        </p:nvGraphicFramePr>
        <p:xfrm>
          <a:off x="1485900" y="4555917"/>
          <a:ext cx="75438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公式" r:id="rId7" imgW="2336800" imgH="431800" progId="Equation.3">
                  <p:embed/>
                </p:oleObj>
              </mc:Choice>
              <mc:Fallback>
                <p:oleObj name="公式" r:id="rId7" imgW="2336800" imgH="431800" progId="Equation.3">
                  <p:embed/>
                  <p:pic>
                    <p:nvPicPr>
                      <p:cNvPr id="35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555917"/>
                        <a:ext cx="754380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2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54135"/>
              </p:ext>
            </p:extLst>
          </p:nvPr>
        </p:nvGraphicFramePr>
        <p:xfrm>
          <a:off x="2630488" y="1043559"/>
          <a:ext cx="10810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9" name="公式" r:id="rId3" imgW="495000" imgH="203040" progId="Equation.3">
                  <p:embed/>
                </p:oleObj>
              </mc:Choice>
              <mc:Fallback>
                <p:oleObj name="公式" r:id="rId3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1043559"/>
                        <a:ext cx="10810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711575" y="1043559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随</a:t>
            </a:r>
            <a:r>
              <a:rPr lang="en-US" altLang="zh-CN" sz="2400" dirty="0">
                <a:latin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</a:rPr>
              <a:t>单调增加，所以当  </a:t>
            </a:r>
            <a:r>
              <a:rPr lang="en-US" altLang="zh-CN" sz="2400" dirty="0" err="1">
                <a:latin typeface="宋体" panose="02010600030101010101" pitchFamily="2" charset="-122"/>
              </a:rPr>
              <a:t>Z</a:t>
            </a:r>
            <a:r>
              <a:rPr lang="en-US" altLang="zh-CN" sz="2400" baseline="-25000" dirty="0" err="1">
                <a:latin typeface="宋体" panose="02010600030101010101" pitchFamily="2" charset="-122"/>
              </a:rPr>
              <a:t>ij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</a:rPr>
              <a:t>）≤ </a:t>
            </a:r>
            <a:r>
              <a:rPr lang="en-US" altLang="zh-CN" sz="2400" dirty="0" err="1">
                <a:latin typeface="宋体" panose="02010600030101010101" pitchFamily="2" charset="-122"/>
              </a:rPr>
              <a:t>Z</a:t>
            </a:r>
            <a:r>
              <a:rPr lang="en-US" altLang="zh-CN" sz="2400" baseline="-25000" dirty="0" err="1">
                <a:latin typeface="宋体" panose="02010600030101010101" pitchFamily="2" charset="-122"/>
              </a:rPr>
              <a:t>ji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73256"/>
              </p:ext>
            </p:extLst>
          </p:nvPr>
        </p:nvGraphicFramePr>
        <p:xfrm>
          <a:off x="2630488" y="1691259"/>
          <a:ext cx="441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0" name="公式" r:id="rId5" imgW="1650960" imgH="203040" progId="Equation.3">
                  <p:embed/>
                </p:oleObj>
              </mc:Choice>
              <mc:Fallback>
                <p:oleObj name="公式" r:id="rId5" imgW="1650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1691259"/>
                        <a:ext cx="441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96125" y="1764284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成立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346325" y="263740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288839"/>
              </p:ext>
            </p:extLst>
          </p:nvPr>
        </p:nvGraphicFramePr>
        <p:xfrm>
          <a:off x="2327275" y="2857500"/>
          <a:ext cx="61531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" name="公式" r:id="rId7" imgW="2565360" imgH="482400" progId="Equation.3">
                  <p:embed/>
                </p:oleObj>
              </mc:Choice>
              <mc:Fallback>
                <p:oleObj name="公式" r:id="rId7" imgW="2565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2857500"/>
                        <a:ext cx="61531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343150" y="2338959"/>
            <a:ext cx="40222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工件</a:t>
            </a:r>
            <a:r>
              <a:rPr lang="en-US" altLang="zh-CN" sz="2400"/>
              <a:t>i</a:t>
            </a:r>
            <a:r>
              <a:rPr lang="zh-CN" altLang="en-US" sz="2400"/>
              <a:t>放在工件</a:t>
            </a:r>
            <a:r>
              <a:rPr lang="en-US" altLang="zh-CN" sz="2400"/>
              <a:t>j</a:t>
            </a:r>
            <a:r>
              <a:rPr lang="zh-CN" altLang="en-US" sz="2400"/>
              <a:t>前面的条件：</a:t>
            </a:r>
          </a:p>
        </p:txBody>
      </p:sp>
      <p:sp>
        <p:nvSpPr>
          <p:cNvPr id="11" name="Rectangle 11"/>
          <p:cNvSpPr txBox="1">
            <a:spLocks noChangeArrowheads="1"/>
          </p:cNvSpPr>
          <p:nvPr/>
        </p:nvSpPr>
        <p:spPr>
          <a:xfrm>
            <a:off x="2269998" y="4323632"/>
            <a:ext cx="8794242" cy="635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olidFill>
                  <a:srgbClr val="002060"/>
                </a:solidFill>
              </a:rPr>
              <a:t>即当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a</a:t>
            </a:r>
            <a:r>
              <a:rPr lang="en-US" altLang="zh-CN" sz="2400" baseline="-25000" dirty="0" err="1" smtClean="0">
                <a:solidFill>
                  <a:srgbClr val="002060"/>
                </a:solidFill>
              </a:rPr>
              <a:t>i</a:t>
            </a:r>
            <a:r>
              <a:rPr lang="zh-CN" altLang="en-US" sz="2400" dirty="0" smtClean="0">
                <a:solidFill>
                  <a:srgbClr val="002060"/>
                </a:solidFill>
              </a:rPr>
              <a:t>小于</a:t>
            </a:r>
            <a:r>
              <a:rPr lang="en-US" altLang="zh-CN" sz="2400" dirty="0" smtClean="0">
                <a:solidFill>
                  <a:srgbClr val="002060"/>
                </a:solidFill>
              </a:rPr>
              <a:t>b</a:t>
            </a:r>
            <a:r>
              <a:rPr lang="en-US" altLang="zh-CN" sz="2400" baseline="-25000" dirty="0" smtClean="0">
                <a:solidFill>
                  <a:srgbClr val="002060"/>
                </a:solidFill>
              </a:rPr>
              <a:t>i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a</a:t>
            </a:r>
            <a:r>
              <a:rPr lang="en-US" altLang="zh-CN" sz="2400" baseline="-25000" dirty="0" err="1" smtClean="0">
                <a:solidFill>
                  <a:srgbClr val="002060"/>
                </a:solidFill>
              </a:rPr>
              <a:t>j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b</a:t>
            </a:r>
            <a:r>
              <a:rPr lang="en-US" altLang="zh-CN" sz="2400" baseline="-25000" dirty="0" err="1" smtClean="0">
                <a:solidFill>
                  <a:srgbClr val="002060"/>
                </a:solidFill>
              </a:rPr>
              <a:t>j</a:t>
            </a:r>
            <a:r>
              <a:rPr lang="zh-CN" altLang="en-US" sz="2400" dirty="0">
                <a:solidFill>
                  <a:srgbClr val="002060"/>
                </a:solidFill>
              </a:rPr>
              <a:t> </a:t>
            </a:r>
            <a:r>
              <a:rPr lang="zh-CN" altLang="en-US" sz="2400" dirty="0" smtClean="0">
                <a:solidFill>
                  <a:srgbClr val="002060"/>
                </a:solidFill>
              </a:rPr>
              <a:t>时，</a:t>
            </a:r>
            <a:r>
              <a:rPr lang="zh-CN" altLang="en-US" sz="2400" dirty="0">
                <a:solidFill>
                  <a:srgbClr val="002060"/>
                </a:solidFill>
              </a:rPr>
              <a:t>先安排工件</a:t>
            </a:r>
            <a:r>
              <a:rPr lang="en-US" altLang="zh-CN" sz="2400" dirty="0" err="1">
                <a:solidFill>
                  <a:srgbClr val="002060"/>
                </a:solidFill>
              </a:rPr>
              <a:t>i</a:t>
            </a:r>
            <a:r>
              <a:rPr lang="zh-CN" altLang="en-US" sz="2400" dirty="0">
                <a:solidFill>
                  <a:srgbClr val="002060"/>
                </a:solidFill>
              </a:rPr>
              <a:t>加工</a:t>
            </a:r>
            <a:endParaRPr lang="en-US" altLang="zh-CN" sz="2400" baseline="-250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    当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b</a:t>
            </a:r>
            <a:r>
              <a:rPr lang="en-US" altLang="zh-CN" sz="2400" baseline="-25000" dirty="0" err="1" smtClean="0">
                <a:solidFill>
                  <a:srgbClr val="002060"/>
                </a:solidFill>
              </a:rPr>
              <a:t>j</a:t>
            </a:r>
            <a:r>
              <a:rPr lang="zh-CN" altLang="en-US" sz="2400" dirty="0" smtClean="0">
                <a:solidFill>
                  <a:srgbClr val="002060"/>
                </a:solidFill>
              </a:rPr>
              <a:t>小于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a</a:t>
            </a:r>
            <a:r>
              <a:rPr lang="en-US" altLang="zh-CN" sz="2400" baseline="-25000" dirty="0" err="1" smtClean="0">
                <a:solidFill>
                  <a:srgbClr val="002060"/>
                </a:solidFill>
              </a:rPr>
              <a:t>i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a</a:t>
            </a:r>
            <a:r>
              <a:rPr lang="en-US" altLang="zh-CN" sz="2400" baseline="-25000" dirty="0" err="1" smtClean="0">
                <a:solidFill>
                  <a:srgbClr val="002060"/>
                </a:solidFill>
              </a:rPr>
              <a:t>j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smtClean="0">
                <a:solidFill>
                  <a:srgbClr val="002060"/>
                </a:solidFill>
              </a:rPr>
              <a:t>b</a:t>
            </a:r>
            <a:r>
              <a:rPr lang="en-US" altLang="zh-CN" sz="2400" baseline="-25000" dirty="0" smtClean="0">
                <a:solidFill>
                  <a:srgbClr val="002060"/>
                </a:solidFill>
              </a:rPr>
              <a:t>i</a:t>
            </a:r>
            <a:r>
              <a:rPr lang="zh-CN" altLang="en-US" sz="2400" dirty="0" smtClean="0">
                <a:solidFill>
                  <a:srgbClr val="002060"/>
                </a:solidFill>
              </a:rPr>
              <a:t>时，最后安排工件</a:t>
            </a:r>
            <a:r>
              <a:rPr lang="en-US" altLang="zh-CN" sz="2400" dirty="0" smtClean="0">
                <a:solidFill>
                  <a:srgbClr val="002060"/>
                </a:solidFill>
              </a:rPr>
              <a:t>j</a:t>
            </a:r>
            <a:r>
              <a:rPr lang="zh-CN" altLang="en-US" sz="2400" dirty="0" smtClean="0">
                <a:solidFill>
                  <a:srgbClr val="002060"/>
                </a:solidFill>
              </a:rPr>
              <a:t>加工。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最优排序规则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  <p:pic>
        <p:nvPicPr>
          <p:cNvPr id="50178" name="Picture 2" descr="https://oscimg.oschina.net/oscnet/3bee1d53c16359d364e34e33dac09f5e4b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3" b="-1"/>
          <a:stretch/>
        </p:blipFill>
        <p:spPr bwMode="auto">
          <a:xfrm>
            <a:off x="1887209" y="2820224"/>
            <a:ext cx="8010017" cy="33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oscimg.oschina.net/oscnet/3bee1d53c16359d364e34e33dac09f5e4b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74"/>
          <a:stretch/>
        </p:blipFill>
        <p:spPr bwMode="auto">
          <a:xfrm>
            <a:off x="1887209" y="1377898"/>
            <a:ext cx="8417581" cy="96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9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D6FC-67FE-4BCE-8888-9DF8991788B0}" type="slidenum">
              <a:rPr lang="ru-RU" altLang="zh-CN"/>
              <a:pPr/>
              <a:t>43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  <p:sp>
        <p:nvSpPr>
          <p:cNvPr id="3367" name="Rectangle 295"/>
          <p:cNvSpPr>
            <a:spLocks noChangeArrowheads="1"/>
          </p:cNvSpPr>
          <p:nvPr/>
        </p:nvSpPr>
        <p:spPr bwMode="auto">
          <a:xfrm>
            <a:off x="2139414" y="1833723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dirty="0">
                <a:solidFill>
                  <a:srgbClr val="000066"/>
                </a:solidFill>
              </a:rPr>
              <a:t>经变换为</a:t>
            </a:r>
          </a:p>
        </p:txBody>
      </p:sp>
      <p:grpSp>
        <p:nvGrpSpPr>
          <p:cNvPr id="3368" name="Group 296"/>
          <p:cNvGrpSpPr>
            <a:grpSpLocks/>
          </p:cNvGrpSpPr>
          <p:nvPr/>
        </p:nvGrpSpPr>
        <p:grpSpPr bwMode="auto">
          <a:xfrm>
            <a:off x="2339005" y="2311212"/>
            <a:ext cx="7224667" cy="1568462"/>
            <a:chOff x="192" y="624"/>
            <a:chExt cx="5424" cy="1488"/>
          </a:xfrm>
        </p:grpSpPr>
        <p:sp>
          <p:nvSpPr>
            <p:cNvPr id="3369" name="Rectangle 297"/>
            <p:cNvSpPr>
              <a:spLocks noChangeArrowheads="1"/>
            </p:cNvSpPr>
            <p:nvPr/>
          </p:nvSpPr>
          <p:spPr bwMode="auto">
            <a:xfrm>
              <a:off x="3360" y="1648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3370" name="Rectangle 298"/>
            <p:cNvSpPr>
              <a:spLocks noChangeArrowheads="1"/>
            </p:cNvSpPr>
            <p:nvPr/>
          </p:nvSpPr>
          <p:spPr bwMode="auto">
            <a:xfrm>
              <a:off x="1728" y="1648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9</a:t>
              </a:r>
            </a:p>
          </p:txBody>
        </p:sp>
        <p:sp>
          <p:nvSpPr>
            <p:cNvPr id="3371" name="Rectangle 299"/>
            <p:cNvSpPr>
              <a:spLocks noChangeArrowheads="1"/>
            </p:cNvSpPr>
            <p:nvPr/>
          </p:nvSpPr>
          <p:spPr bwMode="auto">
            <a:xfrm>
              <a:off x="2592" y="1648"/>
              <a:ext cx="72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3372" name="Rectangle 300"/>
            <p:cNvSpPr>
              <a:spLocks noChangeArrowheads="1"/>
            </p:cNvSpPr>
            <p:nvPr/>
          </p:nvSpPr>
          <p:spPr bwMode="auto">
            <a:xfrm>
              <a:off x="4800" y="1648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373" name="Rectangle 301"/>
            <p:cNvSpPr>
              <a:spLocks noChangeArrowheads="1"/>
            </p:cNvSpPr>
            <p:nvPr/>
          </p:nvSpPr>
          <p:spPr bwMode="auto">
            <a:xfrm>
              <a:off x="4032" y="1648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3374" name="Rectangle 302"/>
            <p:cNvSpPr>
              <a:spLocks noChangeArrowheads="1"/>
            </p:cNvSpPr>
            <p:nvPr/>
          </p:nvSpPr>
          <p:spPr bwMode="auto">
            <a:xfrm>
              <a:off x="192" y="1648"/>
              <a:ext cx="153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3375" name="Rectangle 303"/>
            <p:cNvSpPr>
              <a:spLocks noChangeArrowheads="1"/>
            </p:cNvSpPr>
            <p:nvPr/>
          </p:nvSpPr>
          <p:spPr bwMode="auto">
            <a:xfrm>
              <a:off x="3360" y="1184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3376" name="Rectangle 304"/>
            <p:cNvSpPr>
              <a:spLocks noChangeArrowheads="1"/>
            </p:cNvSpPr>
            <p:nvPr/>
          </p:nvSpPr>
          <p:spPr bwMode="auto">
            <a:xfrm>
              <a:off x="1728" y="1184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3377" name="Rectangle 305"/>
            <p:cNvSpPr>
              <a:spLocks noChangeArrowheads="1"/>
            </p:cNvSpPr>
            <p:nvPr/>
          </p:nvSpPr>
          <p:spPr bwMode="auto">
            <a:xfrm>
              <a:off x="2592" y="1184"/>
              <a:ext cx="72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3378" name="Rectangle 306"/>
            <p:cNvSpPr>
              <a:spLocks noChangeArrowheads="1"/>
            </p:cNvSpPr>
            <p:nvPr/>
          </p:nvSpPr>
          <p:spPr bwMode="auto">
            <a:xfrm>
              <a:off x="4800" y="1184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3379" name="Rectangle 307"/>
            <p:cNvSpPr>
              <a:spLocks noChangeArrowheads="1"/>
            </p:cNvSpPr>
            <p:nvPr/>
          </p:nvSpPr>
          <p:spPr bwMode="auto">
            <a:xfrm>
              <a:off x="4032" y="1168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3380" name="Rectangle 308"/>
            <p:cNvSpPr>
              <a:spLocks noChangeArrowheads="1"/>
            </p:cNvSpPr>
            <p:nvPr/>
          </p:nvSpPr>
          <p:spPr bwMode="auto">
            <a:xfrm>
              <a:off x="192" y="1168"/>
              <a:ext cx="153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3381" name="Rectangle 309"/>
            <p:cNvSpPr>
              <a:spLocks noChangeArrowheads="1"/>
            </p:cNvSpPr>
            <p:nvPr/>
          </p:nvSpPr>
          <p:spPr bwMode="auto">
            <a:xfrm>
              <a:off x="4848" y="624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82" name="Rectangle 310"/>
            <p:cNvSpPr>
              <a:spLocks noChangeArrowheads="1"/>
            </p:cNvSpPr>
            <p:nvPr/>
          </p:nvSpPr>
          <p:spPr bwMode="auto">
            <a:xfrm>
              <a:off x="4080" y="624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83" name="Rectangle 311"/>
            <p:cNvSpPr>
              <a:spLocks noChangeArrowheads="1"/>
            </p:cNvSpPr>
            <p:nvPr/>
          </p:nvSpPr>
          <p:spPr bwMode="auto">
            <a:xfrm>
              <a:off x="3360" y="624"/>
              <a:ext cx="72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84" name="Rectangle 312"/>
            <p:cNvSpPr>
              <a:spLocks noChangeArrowheads="1"/>
            </p:cNvSpPr>
            <p:nvPr/>
          </p:nvSpPr>
          <p:spPr bwMode="auto">
            <a:xfrm>
              <a:off x="2544" y="624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85" name="Rectangle 313"/>
            <p:cNvSpPr>
              <a:spLocks noChangeArrowheads="1"/>
            </p:cNvSpPr>
            <p:nvPr/>
          </p:nvSpPr>
          <p:spPr bwMode="auto">
            <a:xfrm>
              <a:off x="1728" y="624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3386" name="Rectangle 314"/>
            <p:cNvSpPr>
              <a:spLocks noChangeArrowheads="1"/>
            </p:cNvSpPr>
            <p:nvPr/>
          </p:nvSpPr>
          <p:spPr bwMode="auto">
            <a:xfrm>
              <a:off x="192" y="624"/>
              <a:ext cx="153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            </a:t>
              </a:r>
              <a:r>
                <a:rPr lang="zh-CN" altLang="ru-RU" sz="2400" b="1">
                  <a:solidFill>
                    <a:srgbClr val="000066"/>
                  </a:solidFill>
                  <a:ea typeface="楷体_GB2312" pitchFamily="49" charset="-122"/>
                </a:rPr>
                <a:t>零件</a:t>
              </a:r>
            </a:p>
          </p:txBody>
        </p:sp>
        <p:sp>
          <p:nvSpPr>
            <p:cNvPr id="3387" name="Line 315"/>
            <p:cNvSpPr>
              <a:spLocks noChangeShapeType="1"/>
            </p:cNvSpPr>
            <p:nvPr/>
          </p:nvSpPr>
          <p:spPr bwMode="auto">
            <a:xfrm>
              <a:off x="192" y="624"/>
              <a:ext cx="5424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" name="Line 316"/>
            <p:cNvSpPr>
              <a:spLocks noChangeShapeType="1"/>
            </p:cNvSpPr>
            <p:nvPr/>
          </p:nvSpPr>
          <p:spPr bwMode="auto">
            <a:xfrm>
              <a:off x="192" y="1088"/>
              <a:ext cx="5424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" name="Line 317"/>
            <p:cNvSpPr>
              <a:spLocks noChangeShapeType="1"/>
            </p:cNvSpPr>
            <p:nvPr/>
          </p:nvSpPr>
          <p:spPr bwMode="auto">
            <a:xfrm>
              <a:off x="192" y="1552"/>
              <a:ext cx="5424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" name="Line 318"/>
            <p:cNvSpPr>
              <a:spLocks noChangeShapeType="1"/>
            </p:cNvSpPr>
            <p:nvPr/>
          </p:nvSpPr>
          <p:spPr bwMode="auto">
            <a:xfrm>
              <a:off x="192" y="2016"/>
              <a:ext cx="5424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" name="Line 319"/>
            <p:cNvSpPr>
              <a:spLocks noChangeShapeType="1"/>
            </p:cNvSpPr>
            <p:nvPr/>
          </p:nvSpPr>
          <p:spPr bwMode="auto">
            <a:xfrm>
              <a:off x="192" y="624"/>
              <a:ext cx="0" cy="139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" name="Line 320"/>
            <p:cNvSpPr>
              <a:spLocks noChangeShapeType="1"/>
            </p:cNvSpPr>
            <p:nvPr/>
          </p:nvSpPr>
          <p:spPr bwMode="auto">
            <a:xfrm>
              <a:off x="1728" y="624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" name="Line 321"/>
            <p:cNvSpPr>
              <a:spLocks noChangeShapeType="1"/>
            </p:cNvSpPr>
            <p:nvPr/>
          </p:nvSpPr>
          <p:spPr bwMode="auto">
            <a:xfrm>
              <a:off x="2544" y="624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" name="Line 322"/>
            <p:cNvSpPr>
              <a:spLocks noChangeShapeType="1"/>
            </p:cNvSpPr>
            <p:nvPr/>
          </p:nvSpPr>
          <p:spPr bwMode="auto">
            <a:xfrm>
              <a:off x="3360" y="624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5" name="Line 323"/>
            <p:cNvSpPr>
              <a:spLocks noChangeShapeType="1"/>
            </p:cNvSpPr>
            <p:nvPr/>
          </p:nvSpPr>
          <p:spPr bwMode="auto">
            <a:xfrm>
              <a:off x="4080" y="624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" name="Line 324"/>
            <p:cNvSpPr>
              <a:spLocks noChangeShapeType="1"/>
            </p:cNvSpPr>
            <p:nvPr/>
          </p:nvSpPr>
          <p:spPr bwMode="auto">
            <a:xfrm>
              <a:off x="4848" y="624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" name="Line 325"/>
            <p:cNvSpPr>
              <a:spLocks noChangeShapeType="1"/>
            </p:cNvSpPr>
            <p:nvPr/>
          </p:nvSpPr>
          <p:spPr bwMode="auto">
            <a:xfrm>
              <a:off x="5616" y="624"/>
              <a:ext cx="0" cy="139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98" name="Object 326"/>
            <p:cNvGraphicFramePr>
              <a:graphicFrameLocks noChangeAspect="1"/>
            </p:cNvGraphicFramePr>
            <p:nvPr/>
          </p:nvGraphicFramePr>
          <p:xfrm>
            <a:off x="5030" y="641"/>
            <a:ext cx="3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24" name="Equation" r:id="rId3" imgW="164880" imgH="215640" progId="Equation.3">
                    <p:embed/>
                  </p:oleObj>
                </mc:Choice>
                <mc:Fallback>
                  <p:oleObj name="Equation" r:id="rId3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0" y="641"/>
                          <a:ext cx="34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99" name="Object 327"/>
            <p:cNvGraphicFramePr>
              <a:graphicFrameLocks noChangeAspect="1"/>
            </p:cNvGraphicFramePr>
            <p:nvPr/>
          </p:nvGraphicFramePr>
          <p:xfrm>
            <a:off x="4289" y="669"/>
            <a:ext cx="31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25" name="Equation" r:id="rId5" imgW="152280" imgH="215640" progId="Equation.3">
                    <p:embed/>
                  </p:oleObj>
                </mc:Choice>
                <mc:Fallback>
                  <p:oleObj name="Equation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9" y="669"/>
                          <a:ext cx="31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0" name="Object 328"/>
            <p:cNvGraphicFramePr>
              <a:graphicFrameLocks noChangeAspect="1"/>
            </p:cNvGraphicFramePr>
            <p:nvPr/>
          </p:nvGraphicFramePr>
          <p:xfrm>
            <a:off x="2736" y="656"/>
            <a:ext cx="346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26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656"/>
                          <a:ext cx="346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1" name="Object 329"/>
            <p:cNvGraphicFramePr>
              <a:graphicFrameLocks noChangeAspect="1"/>
            </p:cNvGraphicFramePr>
            <p:nvPr/>
          </p:nvGraphicFramePr>
          <p:xfrm>
            <a:off x="1862" y="641"/>
            <a:ext cx="3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27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2" y="641"/>
                          <a:ext cx="34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2" name="Object 330"/>
            <p:cNvGraphicFramePr>
              <a:graphicFrameLocks noChangeAspect="1"/>
            </p:cNvGraphicFramePr>
            <p:nvPr/>
          </p:nvGraphicFramePr>
          <p:xfrm>
            <a:off x="3542" y="628"/>
            <a:ext cx="346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28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628"/>
                          <a:ext cx="346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03" name="Line 331"/>
            <p:cNvSpPr>
              <a:spLocks noChangeShapeType="1"/>
            </p:cNvSpPr>
            <p:nvPr/>
          </p:nvSpPr>
          <p:spPr bwMode="auto">
            <a:xfrm>
              <a:off x="192" y="624"/>
              <a:ext cx="1536" cy="432"/>
            </a:xfrm>
            <a:prstGeom prst="line">
              <a:avLst/>
            </a:prstGeom>
            <a:noFill/>
            <a:ln w="9525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4" name="Rectangle 332"/>
            <p:cNvSpPr>
              <a:spLocks noChangeArrowheads="1"/>
            </p:cNvSpPr>
            <p:nvPr/>
          </p:nvSpPr>
          <p:spPr bwMode="auto">
            <a:xfrm>
              <a:off x="240" y="768"/>
              <a:ext cx="461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ru-RU" b="1">
                  <a:solidFill>
                    <a:srgbClr val="000066"/>
                  </a:solidFill>
                  <a:ea typeface="楷体_GB2312" pitchFamily="49" charset="-122"/>
                </a:rPr>
                <a:t>设备</a:t>
              </a:r>
            </a:p>
          </p:txBody>
        </p:sp>
      </p:grpSp>
      <p:sp>
        <p:nvSpPr>
          <p:cNvPr id="3405" name="Rectangle 333"/>
          <p:cNvSpPr>
            <a:spLocks noChangeArrowheads="1"/>
          </p:cNvSpPr>
          <p:nvPr/>
        </p:nvSpPr>
        <p:spPr bwMode="auto">
          <a:xfrm>
            <a:off x="1013398" y="4705705"/>
            <a:ext cx="556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 b="1" dirty="0">
                <a:solidFill>
                  <a:srgbClr val="000066"/>
                </a:solidFill>
              </a:rPr>
              <a:t>加工顺序图如下：</a:t>
            </a:r>
          </a:p>
        </p:txBody>
      </p:sp>
      <p:sp>
        <p:nvSpPr>
          <p:cNvPr id="3406" name="Line 334"/>
          <p:cNvSpPr>
            <a:spLocks noChangeShapeType="1"/>
          </p:cNvSpPr>
          <p:nvPr/>
        </p:nvSpPr>
        <p:spPr bwMode="auto">
          <a:xfrm>
            <a:off x="4215384" y="5111496"/>
            <a:ext cx="56388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7" name="Line 335"/>
          <p:cNvSpPr>
            <a:spLocks noChangeShapeType="1"/>
          </p:cNvSpPr>
          <p:nvPr/>
        </p:nvSpPr>
        <p:spPr bwMode="auto">
          <a:xfrm flipV="1">
            <a:off x="4824984" y="4959096"/>
            <a:ext cx="0" cy="152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8" name="Line 336"/>
          <p:cNvSpPr>
            <a:spLocks noChangeShapeType="1"/>
          </p:cNvSpPr>
          <p:nvPr/>
        </p:nvSpPr>
        <p:spPr bwMode="auto">
          <a:xfrm flipV="1">
            <a:off x="4215384" y="4959096"/>
            <a:ext cx="0" cy="152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9" name="Line 337"/>
          <p:cNvSpPr>
            <a:spLocks noChangeShapeType="1"/>
          </p:cNvSpPr>
          <p:nvPr/>
        </p:nvSpPr>
        <p:spPr bwMode="auto">
          <a:xfrm flipV="1">
            <a:off x="6196584" y="4959096"/>
            <a:ext cx="0" cy="152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" name="Line 338"/>
          <p:cNvSpPr>
            <a:spLocks noChangeShapeType="1"/>
          </p:cNvSpPr>
          <p:nvPr/>
        </p:nvSpPr>
        <p:spPr bwMode="auto">
          <a:xfrm flipV="1">
            <a:off x="7187184" y="4959096"/>
            <a:ext cx="0" cy="152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1" name="Line 339"/>
          <p:cNvSpPr>
            <a:spLocks noChangeShapeType="1"/>
          </p:cNvSpPr>
          <p:nvPr/>
        </p:nvSpPr>
        <p:spPr bwMode="auto">
          <a:xfrm flipV="1">
            <a:off x="8330184" y="4959096"/>
            <a:ext cx="0" cy="152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2" name="Line 340"/>
          <p:cNvSpPr>
            <a:spLocks noChangeShapeType="1"/>
          </p:cNvSpPr>
          <p:nvPr/>
        </p:nvSpPr>
        <p:spPr bwMode="auto">
          <a:xfrm flipV="1">
            <a:off x="9854184" y="4959096"/>
            <a:ext cx="0" cy="152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3" name="Line 341"/>
          <p:cNvSpPr>
            <a:spLocks noChangeShapeType="1"/>
          </p:cNvSpPr>
          <p:nvPr/>
        </p:nvSpPr>
        <p:spPr bwMode="auto">
          <a:xfrm>
            <a:off x="4824984" y="5721096"/>
            <a:ext cx="40386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4" name="Line 342"/>
          <p:cNvSpPr>
            <a:spLocks noChangeShapeType="1"/>
          </p:cNvSpPr>
          <p:nvPr/>
        </p:nvSpPr>
        <p:spPr bwMode="auto">
          <a:xfrm>
            <a:off x="4824984" y="5111496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5" name="Line 343"/>
          <p:cNvSpPr>
            <a:spLocks noChangeShapeType="1"/>
          </p:cNvSpPr>
          <p:nvPr/>
        </p:nvSpPr>
        <p:spPr bwMode="auto">
          <a:xfrm>
            <a:off x="6196584" y="5111496"/>
            <a:ext cx="381000" cy="609600"/>
          </a:xfrm>
          <a:prstGeom prst="line">
            <a:avLst/>
          </a:prstGeom>
          <a:noFill/>
          <a:ln w="9525" cap="flat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6" name="Line 344"/>
          <p:cNvSpPr>
            <a:spLocks noChangeShapeType="1"/>
          </p:cNvSpPr>
          <p:nvPr/>
        </p:nvSpPr>
        <p:spPr bwMode="auto">
          <a:xfrm>
            <a:off x="7187184" y="5111496"/>
            <a:ext cx="381000" cy="609600"/>
          </a:xfrm>
          <a:prstGeom prst="line">
            <a:avLst/>
          </a:prstGeom>
          <a:noFill/>
          <a:ln w="9525" cap="flat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7" name="Line 345"/>
          <p:cNvSpPr>
            <a:spLocks noChangeShapeType="1"/>
          </p:cNvSpPr>
          <p:nvPr/>
        </p:nvSpPr>
        <p:spPr bwMode="auto">
          <a:xfrm>
            <a:off x="8330184" y="5111496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8" name="Line 346"/>
          <p:cNvSpPr>
            <a:spLocks noChangeShapeType="1"/>
          </p:cNvSpPr>
          <p:nvPr/>
        </p:nvSpPr>
        <p:spPr bwMode="auto">
          <a:xfrm>
            <a:off x="9854184" y="5721096"/>
            <a:ext cx="3810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9" name="Line 347"/>
          <p:cNvSpPr>
            <a:spLocks noChangeShapeType="1"/>
          </p:cNvSpPr>
          <p:nvPr/>
        </p:nvSpPr>
        <p:spPr bwMode="auto">
          <a:xfrm>
            <a:off x="9854184" y="5111496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0" name="Rectangle 348"/>
          <p:cNvSpPr>
            <a:spLocks noChangeArrowheads="1"/>
          </p:cNvSpPr>
          <p:nvPr/>
        </p:nvSpPr>
        <p:spPr bwMode="auto">
          <a:xfrm>
            <a:off x="3377184" y="4806696"/>
            <a:ext cx="3241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chemeClr val="accent1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3421" name="Rectangle 349"/>
          <p:cNvSpPr>
            <a:spLocks noChangeArrowheads="1"/>
          </p:cNvSpPr>
          <p:nvPr/>
        </p:nvSpPr>
        <p:spPr bwMode="auto">
          <a:xfrm>
            <a:off x="3377184" y="5416296"/>
            <a:ext cx="3145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chemeClr val="accent1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3422" name="Line 350"/>
          <p:cNvSpPr>
            <a:spLocks noChangeShapeType="1"/>
          </p:cNvSpPr>
          <p:nvPr/>
        </p:nvSpPr>
        <p:spPr bwMode="auto">
          <a:xfrm>
            <a:off x="4215384" y="5111496"/>
            <a:ext cx="0" cy="1600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3" name="Line 351"/>
          <p:cNvSpPr>
            <a:spLocks noChangeShapeType="1"/>
          </p:cNvSpPr>
          <p:nvPr/>
        </p:nvSpPr>
        <p:spPr bwMode="auto">
          <a:xfrm>
            <a:off x="10235184" y="5721096"/>
            <a:ext cx="0" cy="914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4" name="Line 352"/>
          <p:cNvSpPr>
            <a:spLocks noChangeShapeType="1"/>
          </p:cNvSpPr>
          <p:nvPr/>
        </p:nvSpPr>
        <p:spPr bwMode="auto">
          <a:xfrm>
            <a:off x="4215384" y="6483096"/>
            <a:ext cx="6019800" cy="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5" name="Rectangle 353"/>
          <p:cNvSpPr>
            <a:spLocks noChangeArrowheads="1"/>
          </p:cNvSpPr>
          <p:nvPr/>
        </p:nvSpPr>
        <p:spPr bwMode="auto">
          <a:xfrm>
            <a:off x="7028434" y="6406896"/>
            <a:ext cx="298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chemeClr val="accent1"/>
                </a:solidFill>
                <a:ea typeface="楷体_GB2312" pitchFamily="49" charset="-122"/>
              </a:rPr>
              <a:t>T</a:t>
            </a:r>
          </a:p>
        </p:txBody>
      </p:sp>
      <p:graphicFrame>
        <p:nvGraphicFramePr>
          <p:cNvPr id="3426" name="Object 3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76869"/>
              </p:ext>
            </p:extLst>
          </p:nvPr>
        </p:nvGraphicFramePr>
        <p:xfrm>
          <a:off x="5358384" y="4654297"/>
          <a:ext cx="431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9" name="Equation" r:id="rId13" imgW="164880" imgH="228600" progId="Equation.3">
                  <p:embed/>
                </p:oleObj>
              </mc:Choice>
              <mc:Fallback>
                <p:oleObj name="Equation" r:id="rId1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384" y="4654297"/>
                        <a:ext cx="4318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7" name="Object 3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450538"/>
              </p:ext>
            </p:extLst>
          </p:nvPr>
        </p:nvGraphicFramePr>
        <p:xfrm>
          <a:off x="7568185" y="4654296"/>
          <a:ext cx="3984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0" name="Equation" r:id="rId15" imgW="152280" imgH="215640" progId="Equation.3">
                  <p:embed/>
                </p:oleObj>
              </mc:Choice>
              <mc:Fallback>
                <p:oleObj name="Equation" r:id="rId15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8185" y="4654296"/>
                        <a:ext cx="3984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8" name="Object 3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104707"/>
              </p:ext>
            </p:extLst>
          </p:nvPr>
        </p:nvGraphicFramePr>
        <p:xfrm>
          <a:off x="8863584" y="4654296"/>
          <a:ext cx="431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1" name="Equation" r:id="rId17" imgW="164880" imgH="215640" progId="Equation.3">
                  <p:embed/>
                </p:oleObj>
              </mc:Choice>
              <mc:Fallback>
                <p:oleObj name="Equation" r:id="rId1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584" y="4654296"/>
                        <a:ext cx="431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9" name="Object 3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321933"/>
              </p:ext>
            </p:extLst>
          </p:nvPr>
        </p:nvGraphicFramePr>
        <p:xfrm>
          <a:off x="4291584" y="4654296"/>
          <a:ext cx="431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2" name="Equation" r:id="rId19" imgW="164880" imgH="215640" progId="Equation.3">
                  <p:embed/>
                </p:oleObj>
              </mc:Choice>
              <mc:Fallback>
                <p:oleObj name="Equation" r:id="rId19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584" y="4654296"/>
                        <a:ext cx="431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" name="Object 3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137901"/>
              </p:ext>
            </p:extLst>
          </p:nvPr>
        </p:nvGraphicFramePr>
        <p:xfrm>
          <a:off x="6577584" y="4654297"/>
          <a:ext cx="431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3" name="Equation" r:id="rId21" imgW="164880" imgH="228600" progId="Equation.3">
                  <p:embed/>
                </p:oleObj>
              </mc:Choice>
              <mc:Fallback>
                <p:oleObj name="Equation" r:id="rId21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584" y="4654297"/>
                        <a:ext cx="4318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1" name="Rectangle 359"/>
          <p:cNvSpPr>
            <a:spLocks noChangeArrowheads="1"/>
          </p:cNvSpPr>
          <p:nvPr/>
        </p:nvSpPr>
        <p:spPr bwMode="auto">
          <a:xfrm>
            <a:off x="4367784" y="51114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3</a:t>
            </a:r>
          </a:p>
        </p:txBody>
      </p:sp>
      <p:sp>
        <p:nvSpPr>
          <p:cNvPr id="3432" name="Rectangle 360"/>
          <p:cNvSpPr>
            <a:spLocks noChangeArrowheads="1"/>
          </p:cNvSpPr>
          <p:nvPr/>
        </p:nvSpPr>
        <p:spPr bwMode="auto">
          <a:xfrm>
            <a:off x="5434584" y="51114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7</a:t>
            </a:r>
          </a:p>
        </p:txBody>
      </p:sp>
      <p:sp>
        <p:nvSpPr>
          <p:cNvPr id="3433" name="Rectangle 361"/>
          <p:cNvSpPr>
            <a:spLocks noChangeArrowheads="1"/>
          </p:cNvSpPr>
          <p:nvPr/>
        </p:nvSpPr>
        <p:spPr bwMode="auto">
          <a:xfrm>
            <a:off x="6653784" y="51114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5</a:t>
            </a:r>
          </a:p>
        </p:txBody>
      </p:sp>
      <p:sp>
        <p:nvSpPr>
          <p:cNvPr id="3434" name="Rectangle 362"/>
          <p:cNvSpPr>
            <a:spLocks noChangeArrowheads="1"/>
          </p:cNvSpPr>
          <p:nvPr/>
        </p:nvSpPr>
        <p:spPr bwMode="auto">
          <a:xfrm>
            <a:off x="7720584" y="51114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6</a:t>
            </a:r>
          </a:p>
        </p:txBody>
      </p:sp>
      <p:sp>
        <p:nvSpPr>
          <p:cNvPr id="3435" name="Rectangle 363"/>
          <p:cNvSpPr>
            <a:spLocks noChangeArrowheads="1"/>
          </p:cNvSpPr>
          <p:nvPr/>
        </p:nvSpPr>
        <p:spPr bwMode="auto">
          <a:xfrm>
            <a:off x="8863584" y="51114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8</a:t>
            </a:r>
          </a:p>
        </p:txBody>
      </p:sp>
      <p:sp>
        <p:nvSpPr>
          <p:cNvPr id="3436" name="Rectangle 364"/>
          <p:cNvSpPr>
            <a:spLocks noChangeArrowheads="1"/>
          </p:cNvSpPr>
          <p:nvPr/>
        </p:nvSpPr>
        <p:spPr bwMode="auto">
          <a:xfrm>
            <a:off x="5434584" y="57210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9</a:t>
            </a:r>
          </a:p>
        </p:txBody>
      </p:sp>
      <p:sp>
        <p:nvSpPr>
          <p:cNvPr id="3437" name="Rectangle 365"/>
          <p:cNvSpPr>
            <a:spLocks noChangeArrowheads="1"/>
          </p:cNvSpPr>
          <p:nvPr/>
        </p:nvSpPr>
        <p:spPr bwMode="auto">
          <a:xfrm>
            <a:off x="6958584" y="57210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5</a:t>
            </a:r>
          </a:p>
        </p:txBody>
      </p:sp>
      <p:sp>
        <p:nvSpPr>
          <p:cNvPr id="3438" name="Rectangle 366"/>
          <p:cNvSpPr>
            <a:spLocks noChangeArrowheads="1"/>
          </p:cNvSpPr>
          <p:nvPr/>
        </p:nvSpPr>
        <p:spPr bwMode="auto">
          <a:xfrm>
            <a:off x="7796784" y="57210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4</a:t>
            </a:r>
          </a:p>
        </p:txBody>
      </p:sp>
      <p:sp>
        <p:nvSpPr>
          <p:cNvPr id="3439" name="Rectangle 367"/>
          <p:cNvSpPr>
            <a:spLocks noChangeArrowheads="1"/>
          </p:cNvSpPr>
          <p:nvPr/>
        </p:nvSpPr>
        <p:spPr bwMode="auto">
          <a:xfrm>
            <a:off x="8482584" y="570522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3</a:t>
            </a:r>
          </a:p>
        </p:txBody>
      </p:sp>
      <p:sp>
        <p:nvSpPr>
          <p:cNvPr id="3440" name="Rectangle 368"/>
          <p:cNvSpPr>
            <a:spLocks noChangeArrowheads="1"/>
          </p:cNvSpPr>
          <p:nvPr/>
        </p:nvSpPr>
        <p:spPr bwMode="auto">
          <a:xfrm>
            <a:off x="9854184" y="57210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楷体_GB2312" pitchFamily="49" charset="-122"/>
              </a:rPr>
              <a:t>2</a:t>
            </a:r>
          </a:p>
        </p:txBody>
      </p:sp>
      <p:sp>
        <p:nvSpPr>
          <p:cNvPr id="3441" name="Line 369"/>
          <p:cNvSpPr>
            <a:spLocks noChangeShapeType="1"/>
          </p:cNvSpPr>
          <p:nvPr/>
        </p:nvSpPr>
        <p:spPr bwMode="auto">
          <a:xfrm>
            <a:off x="6196584" y="5721096"/>
            <a:ext cx="3810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2" name="Line 370"/>
          <p:cNvSpPr>
            <a:spLocks noChangeShapeType="1"/>
          </p:cNvSpPr>
          <p:nvPr/>
        </p:nvSpPr>
        <p:spPr bwMode="auto">
          <a:xfrm>
            <a:off x="6196584" y="5111496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3" name="Line 371"/>
          <p:cNvSpPr>
            <a:spLocks noChangeShapeType="1"/>
          </p:cNvSpPr>
          <p:nvPr/>
        </p:nvSpPr>
        <p:spPr bwMode="auto">
          <a:xfrm>
            <a:off x="7187184" y="5111496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4" name="Line 372"/>
          <p:cNvSpPr>
            <a:spLocks noChangeShapeType="1"/>
          </p:cNvSpPr>
          <p:nvPr/>
        </p:nvSpPr>
        <p:spPr bwMode="auto">
          <a:xfrm>
            <a:off x="7187184" y="5721096"/>
            <a:ext cx="3810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5" name="Line 373"/>
          <p:cNvSpPr>
            <a:spLocks noChangeShapeType="1"/>
          </p:cNvSpPr>
          <p:nvPr/>
        </p:nvSpPr>
        <p:spPr bwMode="auto">
          <a:xfrm>
            <a:off x="8863584" y="5721096"/>
            <a:ext cx="9906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6" name="Rectangle 374"/>
          <p:cNvSpPr>
            <a:spLocks noChangeArrowheads="1"/>
          </p:cNvSpPr>
          <p:nvPr/>
        </p:nvSpPr>
        <p:spPr bwMode="auto">
          <a:xfrm>
            <a:off x="6120385" y="5416297"/>
            <a:ext cx="45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solidFill>
                  <a:schemeClr val="accent2"/>
                </a:solidFill>
                <a:ea typeface="楷体_GB2312" pitchFamily="49" charset="-122"/>
              </a:rPr>
              <a:t>+2</a:t>
            </a:r>
          </a:p>
        </p:txBody>
      </p:sp>
      <p:sp>
        <p:nvSpPr>
          <p:cNvPr id="3447" name="Rectangle 375"/>
          <p:cNvSpPr>
            <a:spLocks noChangeArrowheads="1"/>
          </p:cNvSpPr>
          <p:nvPr/>
        </p:nvSpPr>
        <p:spPr bwMode="auto">
          <a:xfrm>
            <a:off x="7112572" y="5416297"/>
            <a:ext cx="455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solidFill>
                  <a:schemeClr val="accent2"/>
                </a:solidFill>
                <a:ea typeface="楷体_GB2312" pitchFamily="49" charset="-122"/>
              </a:rPr>
              <a:t>+2</a:t>
            </a:r>
          </a:p>
        </p:txBody>
      </p:sp>
      <p:sp>
        <p:nvSpPr>
          <p:cNvPr id="3448" name="Rectangle 376"/>
          <p:cNvSpPr>
            <a:spLocks noChangeArrowheads="1"/>
          </p:cNvSpPr>
          <p:nvPr/>
        </p:nvSpPr>
        <p:spPr bwMode="auto">
          <a:xfrm>
            <a:off x="9168384" y="5416297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solidFill>
                  <a:schemeClr val="accent2"/>
                </a:solidFill>
                <a:ea typeface="楷体_GB2312" pitchFamily="49" charset="-122"/>
              </a:rPr>
              <a:t>-5</a:t>
            </a:r>
          </a:p>
        </p:txBody>
      </p:sp>
      <p:grpSp>
        <p:nvGrpSpPr>
          <p:cNvPr id="3449" name="Group 377"/>
          <p:cNvGrpSpPr>
            <a:grpSpLocks/>
          </p:cNvGrpSpPr>
          <p:nvPr/>
        </p:nvGrpSpPr>
        <p:grpSpPr bwMode="auto">
          <a:xfrm>
            <a:off x="1696827" y="3887665"/>
            <a:ext cx="8199438" cy="609600"/>
            <a:chOff x="48" y="2112"/>
            <a:chExt cx="5712" cy="384"/>
          </a:xfrm>
        </p:grpSpPr>
        <p:sp>
          <p:nvSpPr>
            <p:cNvPr id="3450" name="Rectangle 378"/>
            <p:cNvSpPr>
              <a:spLocks noChangeArrowheads="1"/>
            </p:cNvSpPr>
            <p:nvPr/>
          </p:nvSpPr>
          <p:spPr bwMode="auto">
            <a:xfrm>
              <a:off x="48" y="2112"/>
              <a:ext cx="57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ru-RU" altLang="zh-CN" dirty="0"/>
                <a:t> </a:t>
              </a:r>
              <a:r>
                <a:rPr kumimoji="1" lang="zh-CN" altLang="ru-RU" b="1" dirty="0"/>
                <a:t>加工周期   </a:t>
              </a:r>
              <a:r>
                <a:rPr kumimoji="1" lang="ru-RU" altLang="zh-CN" b="1" dirty="0"/>
                <a:t>T = 3+7+5+6+8+2 = 31</a:t>
              </a:r>
            </a:p>
          </p:txBody>
        </p:sp>
        <p:graphicFrame>
          <p:nvGraphicFramePr>
            <p:cNvPr id="3451" name="Object 379"/>
            <p:cNvGraphicFramePr>
              <a:graphicFrameLocks noChangeAspect="1"/>
            </p:cNvGraphicFramePr>
            <p:nvPr/>
          </p:nvGraphicFramePr>
          <p:xfrm>
            <a:off x="3504" y="2112"/>
            <a:ext cx="16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4" name="Equation" r:id="rId23" imgW="850680" imgH="253800" progId="Equation.3">
                    <p:embed/>
                  </p:oleObj>
                </mc:Choice>
                <mc:Fallback>
                  <p:oleObj name="Equation" r:id="rId23" imgW="8506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112"/>
                          <a:ext cx="163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" name="Group 244"/>
          <p:cNvGrpSpPr>
            <a:grpSpLocks/>
          </p:cNvGrpSpPr>
          <p:nvPr/>
        </p:nvGrpSpPr>
        <p:grpSpPr bwMode="auto">
          <a:xfrm>
            <a:off x="2402940" y="277850"/>
            <a:ext cx="6995462" cy="1638029"/>
            <a:chOff x="192" y="1680"/>
            <a:chExt cx="5424" cy="1488"/>
          </a:xfrm>
        </p:grpSpPr>
        <p:sp>
          <p:nvSpPr>
            <p:cNvPr id="91" name="Rectangle 245"/>
            <p:cNvSpPr>
              <a:spLocks noChangeArrowheads="1"/>
            </p:cNvSpPr>
            <p:nvPr/>
          </p:nvSpPr>
          <p:spPr bwMode="auto">
            <a:xfrm>
              <a:off x="4848" y="2704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92" name="Rectangle 246"/>
            <p:cNvSpPr>
              <a:spLocks noChangeArrowheads="1"/>
            </p:cNvSpPr>
            <p:nvPr/>
          </p:nvSpPr>
          <p:spPr bwMode="auto">
            <a:xfrm>
              <a:off x="4080" y="2704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9</a:t>
              </a:r>
            </a:p>
          </p:txBody>
        </p:sp>
        <p:sp>
          <p:nvSpPr>
            <p:cNvPr id="93" name="Rectangle 247"/>
            <p:cNvSpPr>
              <a:spLocks noChangeArrowheads="1"/>
            </p:cNvSpPr>
            <p:nvPr/>
          </p:nvSpPr>
          <p:spPr bwMode="auto">
            <a:xfrm>
              <a:off x="3360" y="2704"/>
              <a:ext cx="72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94" name="Rectangle 248"/>
            <p:cNvSpPr>
              <a:spLocks noChangeArrowheads="1"/>
            </p:cNvSpPr>
            <p:nvPr/>
          </p:nvSpPr>
          <p:spPr bwMode="auto">
            <a:xfrm>
              <a:off x="2544" y="2704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95" name="Rectangle 249"/>
            <p:cNvSpPr>
              <a:spLocks noChangeArrowheads="1"/>
            </p:cNvSpPr>
            <p:nvPr/>
          </p:nvSpPr>
          <p:spPr bwMode="auto">
            <a:xfrm>
              <a:off x="1728" y="2704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96" name="Rectangle 250"/>
            <p:cNvSpPr>
              <a:spLocks noChangeArrowheads="1"/>
            </p:cNvSpPr>
            <p:nvPr/>
          </p:nvSpPr>
          <p:spPr bwMode="auto">
            <a:xfrm>
              <a:off x="192" y="2704"/>
              <a:ext cx="153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97" name="Rectangle 251"/>
            <p:cNvSpPr>
              <a:spLocks noChangeArrowheads="1"/>
            </p:cNvSpPr>
            <p:nvPr/>
          </p:nvSpPr>
          <p:spPr bwMode="auto">
            <a:xfrm>
              <a:off x="4848" y="2240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98" name="Rectangle 252"/>
            <p:cNvSpPr>
              <a:spLocks noChangeArrowheads="1"/>
            </p:cNvSpPr>
            <p:nvPr/>
          </p:nvSpPr>
          <p:spPr bwMode="auto">
            <a:xfrm>
              <a:off x="4080" y="2240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99" name="Rectangle 253"/>
            <p:cNvSpPr>
              <a:spLocks noChangeArrowheads="1"/>
            </p:cNvSpPr>
            <p:nvPr/>
          </p:nvSpPr>
          <p:spPr bwMode="auto">
            <a:xfrm>
              <a:off x="3360" y="2240"/>
              <a:ext cx="72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00" name="Rectangle 254"/>
            <p:cNvSpPr>
              <a:spLocks noChangeArrowheads="1"/>
            </p:cNvSpPr>
            <p:nvPr/>
          </p:nvSpPr>
          <p:spPr bwMode="auto">
            <a:xfrm>
              <a:off x="2544" y="2240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01" name="Rectangle 255"/>
            <p:cNvSpPr>
              <a:spLocks noChangeArrowheads="1"/>
            </p:cNvSpPr>
            <p:nvPr/>
          </p:nvSpPr>
          <p:spPr bwMode="auto">
            <a:xfrm>
              <a:off x="1728" y="2240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>
                  <a:solidFill>
                    <a:srgbClr val="000066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02" name="Rectangle 256"/>
            <p:cNvSpPr>
              <a:spLocks noChangeArrowheads="1"/>
            </p:cNvSpPr>
            <p:nvPr/>
          </p:nvSpPr>
          <p:spPr bwMode="auto">
            <a:xfrm>
              <a:off x="192" y="2224"/>
              <a:ext cx="153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103" name="Rectangle 257"/>
            <p:cNvSpPr>
              <a:spLocks noChangeArrowheads="1"/>
            </p:cNvSpPr>
            <p:nvPr/>
          </p:nvSpPr>
          <p:spPr bwMode="auto">
            <a:xfrm>
              <a:off x="4848" y="1680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104" name="Rectangle 258"/>
            <p:cNvSpPr>
              <a:spLocks noChangeArrowheads="1"/>
            </p:cNvSpPr>
            <p:nvPr/>
          </p:nvSpPr>
          <p:spPr bwMode="auto">
            <a:xfrm>
              <a:off x="4080" y="1680"/>
              <a:ext cx="76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105" name="Rectangle 259"/>
            <p:cNvSpPr>
              <a:spLocks noChangeArrowheads="1"/>
            </p:cNvSpPr>
            <p:nvPr/>
          </p:nvSpPr>
          <p:spPr bwMode="auto">
            <a:xfrm>
              <a:off x="3360" y="1680"/>
              <a:ext cx="72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106" name="Rectangle 260"/>
            <p:cNvSpPr>
              <a:spLocks noChangeArrowheads="1"/>
            </p:cNvSpPr>
            <p:nvPr/>
          </p:nvSpPr>
          <p:spPr bwMode="auto">
            <a:xfrm>
              <a:off x="2544" y="1680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107" name="Rectangle 261"/>
            <p:cNvSpPr>
              <a:spLocks noChangeArrowheads="1"/>
            </p:cNvSpPr>
            <p:nvPr/>
          </p:nvSpPr>
          <p:spPr bwMode="auto">
            <a:xfrm>
              <a:off x="1728" y="1680"/>
              <a:ext cx="81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108" name="Rectangle 262"/>
            <p:cNvSpPr>
              <a:spLocks noChangeArrowheads="1"/>
            </p:cNvSpPr>
            <p:nvPr/>
          </p:nvSpPr>
          <p:spPr bwMode="auto">
            <a:xfrm>
              <a:off x="192" y="1680"/>
              <a:ext cx="153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sz="2400" b="1">
                  <a:solidFill>
                    <a:srgbClr val="000066"/>
                  </a:solidFill>
                  <a:ea typeface="楷体_GB2312" pitchFamily="49" charset="-122"/>
                </a:rPr>
                <a:t>            </a:t>
              </a:r>
              <a:r>
                <a:rPr lang="zh-CN" altLang="ru-RU" sz="2400" b="1">
                  <a:solidFill>
                    <a:srgbClr val="000066"/>
                  </a:solidFill>
                  <a:ea typeface="楷体_GB2312" pitchFamily="49" charset="-122"/>
                </a:rPr>
                <a:t>零件</a:t>
              </a:r>
            </a:p>
          </p:txBody>
        </p:sp>
        <p:sp>
          <p:nvSpPr>
            <p:cNvPr id="109" name="Line 263"/>
            <p:cNvSpPr>
              <a:spLocks noChangeShapeType="1"/>
            </p:cNvSpPr>
            <p:nvPr/>
          </p:nvSpPr>
          <p:spPr bwMode="auto">
            <a:xfrm>
              <a:off x="192" y="1680"/>
              <a:ext cx="5424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64"/>
            <p:cNvSpPr>
              <a:spLocks noChangeShapeType="1"/>
            </p:cNvSpPr>
            <p:nvPr/>
          </p:nvSpPr>
          <p:spPr bwMode="auto">
            <a:xfrm>
              <a:off x="192" y="2144"/>
              <a:ext cx="5424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65"/>
            <p:cNvSpPr>
              <a:spLocks noChangeShapeType="1"/>
            </p:cNvSpPr>
            <p:nvPr/>
          </p:nvSpPr>
          <p:spPr bwMode="auto">
            <a:xfrm>
              <a:off x="192" y="2608"/>
              <a:ext cx="5424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66"/>
            <p:cNvSpPr>
              <a:spLocks noChangeShapeType="1"/>
            </p:cNvSpPr>
            <p:nvPr/>
          </p:nvSpPr>
          <p:spPr bwMode="auto">
            <a:xfrm>
              <a:off x="192" y="3072"/>
              <a:ext cx="5424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67"/>
            <p:cNvSpPr>
              <a:spLocks noChangeShapeType="1"/>
            </p:cNvSpPr>
            <p:nvPr/>
          </p:nvSpPr>
          <p:spPr bwMode="auto">
            <a:xfrm>
              <a:off x="192" y="1680"/>
              <a:ext cx="0" cy="139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68"/>
            <p:cNvSpPr>
              <a:spLocks noChangeShapeType="1"/>
            </p:cNvSpPr>
            <p:nvPr/>
          </p:nvSpPr>
          <p:spPr bwMode="auto">
            <a:xfrm>
              <a:off x="1728" y="1680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69"/>
            <p:cNvSpPr>
              <a:spLocks noChangeShapeType="1"/>
            </p:cNvSpPr>
            <p:nvPr/>
          </p:nvSpPr>
          <p:spPr bwMode="auto">
            <a:xfrm>
              <a:off x="2544" y="1680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70"/>
            <p:cNvSpPr>
              <a:spLocks noChangeShapeType="1"/>
            </p:cNvSpPr>
            <p:nvPr/>
          </p:nvSpPr>
          <p:spPr bwMode="auto">
            <a:xfrm>
              <a:off x="3360" y="1680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71"/>
            <p:cNvSpPr>
              <a:spLocks noChangeShapeType="1"/>
            </p:cNvSpPr>
            <p:nvPr/>
          </p:nvSpPr>
          <p:spPr bwMode="auto">
            <a:xfrm>
              <a:off x="4080" y="1680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72"/>
            <p:cNvSpPr>
              <a:spLocks noChangeShapeType="1"/>
            </p:cNvSpPr>
            <p:nvPr/>
          </p:nvSpPr>
          <p:spPr bwMode="auto">
            <a:xfrm>
              <a:off x="4848" y="1680"/>
              <a:ext cx="0" cy="1392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73"/>
            <p:cNvSpPr>
              <a:spLocks noChangeShapeType="1"/>
            </p:cNvSpPr>
            <p:nvPr/>
          </p:nvSpPr>
          <p:spPr bwMode="auto">
            <a:xfrm>
              <a:off x="5616" y="1680"/>
              <a:ext cx="0" cy="139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0" name="Object 274"/>
            <p:cNvGraphicFramePr>
              <a:graphicFrameLocks noChangeAspect="1"/>
            </p:cNvGraphicFramePr>
            <p:nvPr/>
          </p:nvGraphicFramePr>
          <p:xfrm>
            <a:off x="2819" y="1697"/>
            <a:ext cx="3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5" name="Equation" r:id="rId25" imgW="164880" imgH="215640" progId="Equation.3">
                    <p:embed/>
                  </p:oleObj>
                </mc:Choice>
                <mc:Fallback>
                  <p:oleObj name="Equation" r:id="rId25" imgW="164880" imgH="215640" progId="Equation.3">
                    <p:embed/>
                    <p:pic>
                      <p:nvPicPr>
                        <p:cNvPr id="3346" name="Object 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1697"/>
                          <a:ext cx="34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Object 275"/>
            <p:cNvGraphicFramePr>
              <a:graphicFrameLocks noChangeAspect="1"/>
            </p:cNvGraphicFramePr>
            <p:nvPr/>
          </p:nvGraphicFramePr>
          <p:xfrm>
            <a:off x="1968" y="1725"/>
            <a:ext cx="31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6" name="Equation" r:id="rId26" imgW="152280" imgH="215640" progId="Equation.3">
                    <p:embed/>
                  </p:oleObj>
                </mc:Choice>
                <mc:Fallback>
                  <p:oleObj name="Equation" r:id="rId26" imgW="152280" imgH="215640" progId="Equation.3">
                    <p:embed/>
                    <p:pic>
                      <p:nvPicPr>
                        <p:cNvPr id="3347" name="Object 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725"/>
                          <a:ext cx="31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Object 276"/>
            <p:cNvGraphicFramePr>
              <a:graphicFrameLocks noChangeAspect="1"/>
            </p:cNvGraphicFramePr>
            <p:nvPr/>
          </p:nvGraphicFramePr>
          <p:xfrm>
            <a:off x="3539" y="1712"/>
            <a:ext cx="346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7" name="Equation" r:id="rId27" imgW="164880" imgH="228600" progId="Equation.3">
                    <p:embed/>
                  </p:oleObj>
                </mc:Choice>
                <mc:Fallback>
                  <p:oleObj name="Equation" r:id="rId27" imgW="164880" imgH="228600" progId="Equation.3">
                    <p:embed/>
                    <p:pic>
                      <p:nvPicPr>
                        <p:cNvPr id="3348" name="Object 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9" y="1712"/>
                          <a:ext cx="346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Object 277"/>
            <p:cNvGraphicFramePr>
              <a:graphicFrameLocks noChangeAspect="1"/>
            </p:cNvGraphicFramePr>
            <p:nvPr/>
          </p:nvGraphicFramePr>
          <p:xfrm>
            <a:off x="4307" y="1697"/>
            <a:ext cx="3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8" name="Equation" r:id="rId28" imgW="164880" imgH="215640" progId="Equation.3">
                    <p:embed/>
                  </p:oleObj>
                </mc:Choice>
                <mc:Fallback>
                  <p:oleObj name="Equation" r:id="rId28" imgW="164880" imgH="215640" progId="Equation.3">
                    <p:embed/>
                    <p:pic>
                      <p:nvPicPr>
                        <p:cNvPr id="3349" name="Object 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7" y="1697"/>
                          <a:ext cx="34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" name="Object 278"/>
            <p:cNvGraphicFramePr>
              <a:graphicFrameLocks noChangeAspect="1"/>
            </p:cNvGraphicFramePr>
            <p:nvPr/>
          </p:nvGraphicFramePr>
          <p:xfrm>
            <a:off x="5075" y="1684"/>
            <a:ext cx="346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9" name="Equation" r:id="rId29" imgW="164880" imgH="228600" progId="Equation.3">
                    <p:embed/>
                  </p:oleObj>
                </mc:Choice>
                <mc:Fallback>
                  <p:oleObj name="Equation" r:id="rId29" imgW="164880" imgH="228600" progId="Equation.3">
                    <p:embed/>
                    <p:pic>
                      <p:nvPicPr>
                        <p:cNvPr id="3350" name="Object 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1684"/>
                          <a:ext cx="346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Line 279"/>
            <p:cNvSpPr>
              <a:spLocks noChangeShapeType="1"/>
            </p:cNvSpPr>
            <p:nvPr/>
          </p:nvSpPr>
          <p:spPr bwMode="auto">
            <a:xfrm>
              <a:off x="192" y="1680"/>
              <a:ext cx="1536" cy="432"/>
            </a:xfrm>
            <a:prstGeom prst="line">
              <a:avLst/>
            </a:prstGeom>
            <a:noFill/>
            <a:ln w="9525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280"/>
            <p:cNvSpPr>
              <a:spLocks noChangeArrowheads="1"/>
            </p:cNvSpPr>
            <p:nvPr/>
          </p:nvSpPr>
          <p:spPr bwMode="auto">
            <a:xfrm>
              <a:off x="240" y="1824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ru-RU" b="1">
                  <a:solidFill>
                    <a:srgbClr val="000066"/>
                  </a:solidFill>
                  <a:ea typeface="楷体_GB2312" pitchFamily="49" charset="-122"/>
                </a:rPr>
                <a:t>设备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2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9" dur="500"/>
                                        <p:tgtEl>
                                          <p:spTgt spid="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3" dur="500"/>
                                        <p:tgtEl>
                                          <p:spTgt spid="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9" dur="500"/>
                                        <p:tgtEl>
                                          <p:spTgt spid="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" fill="hold" nodeType="afterEffect">
                                  <p:childTnLst>
                                    <p:set>
                                      <p:cBhvr additive="base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5" grpId="0" animBg="1"/>
      <p:bldP spid="3416" grpId="0" animBg="1"/>
      <p:bldP spid="3441" grpId="0" animBg="1"/>
      <p:bldP spid="3444" grpId="0" animBg="1"/>
      <p:bldP spid="3445" grpId="0" animBg="1"/>
      <p:bldP spid="3446" grpId="0" animBg="1"/>
      <p:bldP spid="3447" grpId="0" animBg="1"/>
      <p:bldP spid="344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48F4-AEBE-4C95-B1D4-1FA2277811CA}" type="slidenum">
              <a:rPr lang="ru-RU" altLang="zh-CN"/>
              <a:pPr/>
              <a:t>44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  <p:sp>
        <p:nvSpPr>
          <p:cNvPr id="3454" name="Rectangle 382"/>
          <p:cNvSpPr>
            <a:spLocks noChangeArrowheads="1"/>
          </p:cNvSpPr>
          <p:nvPr/>
        </p:nvSpPr>
        <p:spPr bwMode="auto">
          <a:xfrm>
            <a:off x="838200" y="618355"/>
            <a:ext cx="7132638" cy="11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ru-RU" altLang="zh-CN" sz="2400" dirty="0">
                <a:solidFill>
                  <a:schemeClr val="accent2"/>
                </a:solidFill>
              </a:rPr>
              <a:t>     </a:t>
            </a:r>
            <a:r>
              <a:rPr kumimoji="1" lang="ru-RU" altLang="zh-CN" sz="2400" b="1" dirty="0">
                <a:solidFill>
                  <a:schemeClr val="accent2"/>
                </a:solidFill>
              </a:rPr>
              <a:t>3</a:t>
            </a:r>
            <a:r>
              <a:rPr kumimoji="1" lang="zh-CN" altLang="ru-RU" sz="2400" b="1" dirty="0">
                <a:solidFill>
                  <a:schemeClr val="accent2"/>
                </a:solidFill>
              </a:rPr>
              <a:t>、</a:t>
            </a:r>
            <a:r>
              <a:rPr kumimoji="1" lang="ru-RU" altLang="zh-CN" sz="2400" b="1" i="1" dirty="0">
                <a:solidFill>
                  <a:schemeClr val="accent2"/>
                </a:solidFill>
              </a:rPr>
              <a:t>n</a:t>
            </a:r>
            <a:r>
              <a:rPr kumimoji="1" lang="ru-RU" altLang="zh-CN" sz="2400" b="1" dirty="0">
                <a:solidFill>
                  <a:schemeClr val="accent2"/>
                </a:solidFill>
              </a:rPr>
              <a:t> × 3 </a:t>
            </a:r>
            <a:r>
              <a:rPr kumimoji="1" lang="zh-CN" altLang="ru-RU" sz="2400" b="1" dirty="0">
                <a:solidFill>
                  <a:schemeClr val="accent2"/>
                </a:solidFill>
              </a:rPr>
              <a:t>排序问题</a:t>
            </a:r>
          </a:p>
          <a:p>
            <a:pPr>
              <a:lnSpc>
                <a:spcPct val="150000"/>
              </a:lnSpc>
            </a:pPr>
            <a:r>
              <a:rPr kumimoji="1" lang="zh-CN" altLang="ru-RU" sz="2400" b="1" dirty="0">
                <a:solidFill>
                  <a:srgbClr val="000066"/>
                </a:solidFill>
              </a:rPr>
              <a:t>  </a:t>
            </a:r>
            <a:r>
              <a:rPr kumimoji="1" lang="zh-CN" altLang="ru-RU" sz="2400" b="1" dirty="0" smtClean="0">
                <a:solidFill>
                  <a:srgbClr val="000066"/>
                </a:solidFill>
              </a:rPr>
              <a:t>    </a:t>
            </a:r>
            <a:r>
              <a:rPr kumimoji="1" lang="zh-CN" altLang="ru-RU" sz="2400" b="1" dirty="0">
                <a:solidFill>
                  <a:srgbClr val="000066"/>
                </a:solidFill>
              </a:rPr>
              <a:t>即</a:t>
            </a:r>
            <a:r>
              <a:rPr kumimoji="1" lang="ru-RU" altLang="zh-CN" sz="2400" b="1" dirty="0">
                <a:solidFill>
                  <a:srgbClr val="000066"/>
                </a:solidFill>
              </a:rPr>
              <a:t>n </a:t>
            </a:r>
            <a:r>
              <a:rPr kumimoji="1" lang="zh-CN" altLang="ru-RU" sz="2400" b="1" dirty="0">
                <a:solidFill>
                  <a:srgbClr val="000066"/>
                </a:solidFill>
              </a:rPr>
              <a:t>种零件经过 </a:t>
            </a:r>
            <a:r>
              <a:rPr kumimoji="1" lang="ru-RU" altLang="zh-CN" sz="2400" b="1" dirty="0">
                <a:solidFill>
                  <a:srgbClr val="000066"/>
                </a:solidFill>
              </a:rPr>
              <a:t>3 </a:t>
            </a:r>
            <a:r>
              <a:rPr kumimoji="1" lang="zh-CN" altLang="ru-RU" sz="2400" b="1" dirty="0">
                <a:solidFill>
                  <a:srgbClr val="000066"/>
                </a:solidFill>
              </a:rPr>
              <a:t>种设备进行加工，如何安排？</a:t>
            </a:r>
          </a:p>
        </p:txBody>
      </p:sp>
      <p:sp>
        <p:nvSpPr>
          <p:cNvPr id="3455" name="Rectangle 383"/>
          <p:cNvSpPr>
            <a:spLocks noChangeArrowheads="1"/>
          </p:cNvSpPr>
          <p:nvPr/>
        </p:nvSpPr>
        <p:spPr bwMode="auto">
          <a:xfrm>
            <a:off x="2883736" y="1712544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dirty="0" smtClean="0">
                <a:solidFill>
                  <a:schemeClr val="accent2"/>
                </a:solidFill>
                <a:latin typeface="黑体" panose="02010609060101010101" pitchFamily="49" charset="-122"/>
              </a:rPr>
              <a:t>例</a:t>
            </a:r>
            <a:r>
              <a:rPr kumimoji="1" lang="ru-RU" altLang="zh-CN" dirty="0" smtClean="0">
                <a:solidFill>
                  <a:schemeClr val="accent2"/>
                </a:solidFill>
                <a:latin typeface="黑体" panose="02010609060101010101" pitchFamily="49" charset="-122"/>
              </a:rPr>
              <a:t>3</a:t>
            </a:r>
            <a:endParaRPr kumimoji="1" lang="ru-RU" altLang="zh-CN" dirty="0">
              <a:solidFill>
                <a:schemeClr val="accent2"/>
              </a:solidFill>
              <a:latin typeface="黑体" panose="02010609060101010101" pitchFamily="49" charset="-122"/>
            </a:endParaRPr>
          </a:p>
        </p:txBody>
      </p:sp>
      <p:grpSp>
        <p:nvGrpSpPr>
          <p:cNvPr id="3456" name="Group 384"/>
          <p:cNvGrpSpPr>
            <a:grpSpLocks/>
          </p:cNvGrpSpPr>
          <p:nvPr/>
        </p:nvGrpSpPr>
        <p:grpSpPr bwMode="auto">
          <a:xfrm>
            <a:off x="3725863" y="1725368"/>
            <a:ext cx="4495800" cy="2498725"/>
            <a:chOff x="1056" y="1296"/>
            <a:chExt cx="2832" cy="1968"/>
          </a:xfrm>
        </p:grpSpPr>
        <p:sp>
          <p:nvSpPr>
            <p:cNvPr id="3457" name="Rectangle 385"/>
            <p:cNvSpPr>
              <a:spLocks noChangeArrowheads="1"/>
            </p:cNvSpPr>
            <p:nvPr/>
          </p:nvSpPr>
          <p:spPr bwMode="auto">
            <a:xfrm>
              <a:off x="3180" y="260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3</a:t>
              </a:r>
            </a:p>
          </p:txBody>
        </p:sp>
        <p:sp>
          <p:nvSpPr>
            <p:cNvPr id="3458" name="Rectangle 386"/>
            <p:cNvSpPr>
              <a:spLocks noChangeArrowheads="1"/>
            </p:cNvSpPr>
            <p:nvPr/>
          </p:nvSpPr>
          <p:spPr bwMode="auto">
            <a:xfrm>
              <a:off x="2472" y="260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4</a:t>
              </a:r>
            </a:p>
          </p:txBody>
        </p:sp>
        <p:sp>
          <p:nvSpPr>
            <p:cNvPr id="3459" name="Rectangle 387"/>
            <p:cNvSpPr>
              <a:spLocks noChangeArrowheads="1"/>
            </p:cNvSpPr>
            <p:nvPr/>
          </p:nvSpPr>
          <p:spPr bwMode="auto">
            <a:xfrm>
              <a:off x="1764" y="260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</a:t>
              </a:r>
            </a:p>
          </p:txBody>
        </p:sp>
        <p:sp>
          <p:nvSpPr>
            <p:cNvPr id="3460" name="Rectangle 388"/>
            <p:cNvSpPr>
              <a:spLocks noChangeArrowheads="1"/>
            </p:cNvSpPr>
            <p:nvPr/>
          </p:nvSpPr>
          <p:spPr bwMode="auto">
            <a:xfrm>
              <a:off x="1056" y="260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461" name="Rectangle 389"/>
            <p:cNvSpPr>
              <a:spLocks noChangeArrowheads="1"/>
            </p:cNvSpPr>
            <p:nvPr/>
          </p:nvSpPr>
          <p:spPr bwMode="auto">
            <a:xfrm>
              <a:off x="3180" y="292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8</a:t>
              </a:r>
            </a:p>
          </p:txBody>
        </p:sp>
        <p:sp>
          <p:nvSpPr>
            <p:cNvPr id="3462" name="Rectangle 390"/>
            <p:cNvSpPr>
              <a:spLocks noChangeArrowheads="1"/>
            </p:cNvSpPr>
            <p:nvPr/>
          </p:nvSpPr>
          <p:spPr bwMode="auto">
            <a:xfrm>
              <a:off x="2472" y="292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5</a:t>
              </a:r>
            </a:p>
          </p:txBody>
        </p:sp>
        <p:sp>
          <p:nvSpPr>
            <p:cNvPr id="3463" name="Rectangle 391"/>
            <p:cNvSpPr>
              <a:spLocks noChangeArrowheads="1"/>
            </p:cNvSpPr>
            <p:nvPr/>
          </p:nvSpPr>
          <p:spPr bwMode="auto">
            <a:xfrm>
              <a:off x="1764" y="292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</a:t>
              </a:r>
            </a:p>
          </p:txBody>
        </p:sp>
        <p:sp>
          <p:nvSpPr>
            <p:cNvPr id="3464" name="Rectangle 392"/>
            <p:cNvSpPr>
              <a:spLocks noChangeArrowheads="1"/>
            </p:cNvSpPr>
            <p:nvPr/>
          </p:nvSpPr>
          <p:spPr bwMode="auto">
            <a:xfrm>
              <a:off x="1056" y="292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465" name="Rectangle 393"/>
            <p:cNvSpPr>
              <a:spLocks noChangeArrowheads="1"/>
            </p:cNvSpPr>
            <p:nvPr/>
          </p:nvSpPr>
          <p:spPr bwMode="auto">
            <a:xfrm>
              <a:off x="3180" y="227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4</a:t>
              </a:r>
            </a:p>
          </p:txBody>
        </p:sp>
        <p:sp>
          <p:nvSpPr>
            <p:cNvPr id="3466" name="Rectangle 394"/>
            <p:cNvSpPr>
              <a:spLocks noChangeArrowheads="1"/>
            </p:cNvSpPr>
            <p:nvPr/>
          </p:nvSpPr>
          <p:spPr bwMode="auto">
            <a:xfrm>
              <a:off x="2472" y="227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</a:t>
              </a:r>
            </a:p>
          </p:txBody>
        </p:sp>
        <p:sp>
          <p:nvSpPr>
            <p:cNvPr id="3467" name="Rectangle 395"/>
            <p:cNvSpPr>
              <a:spLocks noChangeArrowheads="1"/>
            </p:cNvSpPr>
            <p:nvPr/>
          </p:nvSpPr>
          <p:spPr bwMode="auto">
            <a:xfrm>
              <a:off x="1764" y="227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8</a:t>
              </a:r>
            </a:p>
          </p:txBody>
        </p:sp>
        <p:sp>
          <p:nvSpPr>
            <p:cNvPr id="3468" name="Rectangle 396"/>
            <p:cNvSpPr>
              <a:spLocks noChangeArrowheads="1"/>
            </p:cNvSpPr>
            <p:nvPr/>
          </p:nvSpPr>
          <p:spPr bwMode="auto">
            <a:xfrm>
              <a:off x="1056" y="227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469" name="Rectangle 397"/>
            <p:cNvSpPr>
              <a:spLocks noChangeArrowheads="1"/>
            </p:cNvSpPr>
            <p:nvPr/>
          </p:nvSpPr>
          <p:spPr bwMode="auto">
            <a:xfrm>
              <a:off x="3180" y="194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3</a:t>
              </a:r>
            </a:p>
          </p:txBody>
        </p:sp>
        <p:sp>
          <p:nvSpPr>
            <p:cNvPr id="3470" name="Rectangle 398"/>
            <p:cNvSpPr>
              <a:spLocks noChangeArrowheads="1"/>
            </p:cNvSpPr>
            <p:nvPr/>
          </p:nvSpPr>
          <p:spPr bwMode="auto">
            <a:xfrm>
              <a:off x="2472" y="194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5</a:t>
              </a:r>
            </a:p>
          </p:txBody>
        </p:sp>
        <p:sp>
          <p:nvSpPr>
            <p:cNvPr id="3471" name="Rectangle 399"/>
            <p:cNvSpPr>
              <a:spLocks noChangeArrowheads="1"/>
            </p:cNvSpPr>
            <p:nvPr/>
          </p:nvSpPr>
          <p:spPr bwMode="auto">
            <a:xfrm>
              <a:off x="1764" y="194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7</a:t>
              </a:r>
            </a:p>
          </p:txBody>
        </p:sp>
        <p:sp>
          <p:nvSpPr>
            <p:cNvPr id="3472" name="Rectangle 400"/>
            <p:cNvSpPr>
              <a:spLocks noChangeArrowheads="1"/>
            </p:cNvSpPr>
            <p:nvPr/>
          </p:nvSpPr>
          <p:spPr bwMode="auto">
            <a:xfrm>
              <a:off x="1056" y="194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473" name="Rectangle 401"/>
            <p:cNvSpPr>
              <a:spLocks noChangeArrowheads="1"/>
            </p:cNvSpPr>
            <p:nvPr/>
          </p:nvSpPr>
          <p:spPr bwMode="auto">
            <a:xfrm>
              <a:off x="3180" y="162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9</a:t>
              </a:r>
            </a:p>
          </p:txBody>
        </p:sp>
        <p:sp>
          <p:nvSpPr>
            <p:cNvPr id="3474" name="Rectangle 402"/>
            <p:cNvSpPr>
              <a:spLocks noChangeArrowheads="1"/>
            </p:cNvSpPr>
            <p:nvPr/>
          </p:nvSpPr>
          <p:spPr bwMode="auto">
            <a:xfrm>
              <a:off x="2472" y="162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3</a:t>
              </a:r>
            </a:p>
          </p:txBody>
        </p:sp>
        <p:sp>
          <p:nvSpPr>
            <p:cNvPr id="3475" name="Rectangle 403"/>
            <p:cNvSpPr>
              <a:spLocks noChangeArrowheads="1"/>
            </p:cNvSpPr>
            <p:nvPr/>
          </p:nvSpPr>
          <p:spPr bwMode="auto">
            <a:xfrm>
              <a:off x="1764" y="162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10</a:t>
              </a:r>
            </a:p>
          </p:txBody>
        </p:sp>
        <p:sp>
          <p:nvSpPr>
            <p:cNvPr id="3476" name="Rectangle 404"/>
            <p:cNvSpPr>
              <a:spLocks noChangeArrowheads="1"/>
            </p:cNvSpPr>
            <p:nvPr/>
          </p:nvSpPr>
          <p:spPr bwMode="auto">
            <a:xfrm>
              <a:off x="1056" y="162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477" name="Rectangle 405"/>
            <p:cNvSpPr>
              <a:spLocks noChangeArrowheads="1"/>
            </p:cNvSpPr>
            <p:nvPr/>
          </p:nvSpPr>
          <p:spPr bwMode="auto">
            <a:xfrm>
              <a:off x="3180" y="129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C</a:t>
              </a:r>
            </a:p>
          </p:txBody>
        </p:sp>
        <p:sp>
          <p:nvSpPr>
            <p:cNvPr id="3478" name="Rectangle 406"/>
            <p:cNvSpPr>
              <a:spLocks noChangeArrowheads="1"/>
            </p:cNvSpPr>
            <p:nvPr/>
          </p:nvSpPr>
          <p:spPr bwMode="auto">
            <a:xfrm>
              <a:off x="2472" y="129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B</a:t>
              </a:r>
            </a:p>
          </p:txBody>
        </p:sp>
        <p:sp>
          <p:nvSpPr>
            <p:cNvPr id="3479" name="Rectangle 407"/>
            <p:cNvSpPr>
              <a:spLocks noChangeArrowheads="1"/>
            </p:cNvSpPr>
            <p:nvPr/>
          </p:nvSpPr>
          <p:spPr bwMode="auto">
            <a:xfrm>
              <a:off x="1764" y="129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A</a:t>
              </a:r>
            </a:p>
          </p:txBody>
        </p:sp>
        <p:sp>
          <p:nvSpPr>
            <p:cNvPr id="3480" name="Rectangle 408"/>
            <p:cNvSpPr>
              <a:spLocks noChangeArrowheads="1"/>
            </p:cNvSpPr>
            <p:nvPr/>
          </p:nvSpPr>
          <p:spPr bwMode="auto">
            <a:xfrm>
              <a:off x="1056" y="129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481" name="Line 409"/>
            <p:cNvSpPr>
              <a:spLocks noChangeShapeType="1"/>
            </p:cNvSpPr>
            <p:nvPr/>
          </p:nvSpPr>
          <p:spPr bwMode="auto">
            <a:xfrm>
              <a:off x="1056" y="1296"/>
              <a:ext cx="283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" name="Line 410"/>
            <p:cNvSpPr>
              <a:spLocks noChangeShapeType="1"/>
            </p:cNvSpPr>
            <p:nvPr/>
          </p:nvSpPr>
          <p:spPr bwMode="auto">
            <a:xfrm>
              <a:off x="1056" y="1622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" name="Line 411"/>
            <p:cNvSpPr>
              <a:spLocks noChangeShapeType="1"/>
            </p:cNvSpPr>
            <p:nvPr/>
          </p:nvSpPr>
          <p:spPr bwMode="auto">
            <a:xfrm>
              <a:off x="1056" y="1948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" name="Line 412"/>
            <p:cNvSpPr>
              <a:spLocks noChangeShapeType="1"/>
            </p:cNvSpPr>
            <p:nvPr/>
          </p:nvSpPr>
          <p:spPr bwMode="auto">
            <a:xfrm>
              <a:off x="1056" y="2274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" name="Line 413"/>
            <p:cNvSpPr>
              <a:spLocks noChangeShapeType="1"/>
            </p:cNvSpPr>
            <p:nvPr/>
          </p:nvSpPr>
          <p:spPr bwMode="auto">
            <a:xfrm>
              <a:off x="1056" y="2600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" name="Line 414"/>
            <p:cNvSpPr>
              <a:spLocks noChangeShapeType="1"/>
            </p:cNvSpPr>
            <p:nvPr/>
          </p:nvSpPr>
          <p:spPr bwMode="auto">
            <a:xfrm>
              <a:off x="1056" y="3252"/>
              <a:ext cx="283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" name="Line 415"/>
            <p:cNvSpPr>
              <a:spLocks noChangeShapeType="1"/>
            </p:cNvSpPr>
            <p:nvPr/>
          </p:nvSpPr>
          <p:spPr bwMode="auto">
            <a:xfrm>
              <a:off x="1056" y="1296"/>
              <a:ext cx="0" cy="195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" name="Line 416"/>
            <p:cNvSpPr>
              <a:spLocks noChangeShapeType="1"/>
            </p:cNvSpPr>
            <p:nvPr/>
          </p:nvSpPr>
          <p:spPr bwMode="auto">
            <a:xfrm>
              <a:off x="1764" y="1296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" name="Line 417"/>
            <p:cNvSpPr>
              <a:spLocks noChangeShapeType="1"/>
            </p:cNvSpPr>
            <p:nvPr/>
          </p:nvSpPr>
          <p:spPr bwMode="auto">
            <a:xfrm>
              <a:off x="2472" y="1296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" name="Line 418"/>
            <p:cNvSpPr>
              <a:spLocks noChangeShapeType="1"/>
            </p:cNvSpPr>
            <p:nvPr/>
          </p:nvSpPr>
          <p:spPr bwMode="auto">
            <a:xfrm>
              <a:off x="3180" y="1296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" name="Line 419"/>
            <p:cNvSpPr>
              <a:spLocks noChangeShapeType="1"/>
            </p:cNvSpPr>
            <p:nvPr/>
          </p:nvSpPr>
          <p:spPr bwMode="auto">
            <a:xfrm>
              <a:off x="3888" y="1296"/>
              <a:ext cx="0" cy="195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" name="Line 420"/>
            <p:cNvSpPr>
              <a:spLocks noChangeShapeType="1"/>
            </p:cNvSpPr>
            <p:nvPr/>
          </p:nvSpPr>
          <p:spPr bwMode="auto">
            <a:xfrm>
              <a:off x="1056" y="2926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93" name="Object 421"/>
            <p:cNvGraphicFramePr>
              <a:graphicFrameLocks noChangeAspect="1"/>
            </p:cNvGraphicFramePr>
            <p:nvPr/>
          </p:nvGraphicFramePr>
          <p:xfrm>
            <a:off x="1248" y="1632"/>
            <a:ext cx="25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8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632"/>
                          <a:ext cx="25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4" name="Object 422"/>
            <p:cNvGraphicFramePr>
              <a:graphicFrameLocks noChangeAspect="1"/>
            </p:cNvGraphicFramePr>
            <p:nvPr/>
          </p:nvGraphicFramePr>
          <p:xfrm>
            <a:off x="1248" y="1968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9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968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5" name="Object 423"/>
            <p:cNvGraphicFramePr>
              <a:graphicFrameLocks noChangeAspect="1"/>
            </p:cNvGraphicFramePr>
            <p:nvPr/>
          </p:nvGraphicFramePr>
          <p:xfrm>
            <a:off x="1248" y="2256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90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256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6" name="Object 424"/>
            <p:cNvGraphicFramePr>
              <a:graphicFrameLocks noChangeAspect="1"/>
            </p:cNvGraphicFramePr>
            <p:nvPr/>
          </p:nvGraphicFramePr>
          <p:xfrm>
            <a:off x="1248" y="2592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91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592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97" name="Object 425"/>
            <p:cNvGraphicFramePr>
              <a:graphicFrameLocks noChangeAspect="1"/>
            </p:cNvGraphicFramePr>
            <p:nvPr/>
          </p:nvGraphicFramePr>
          <p:xfrm>
            <a:off x="1248" y="2928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92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928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98" name="Line 426"/>
          <p:cNvSpPr>
            <a:spLocks noChangeShapeType="1"/>
          </p:cNvSpPr>
          <p:nvPr/>
        </p:nvSpPr>
        <p:spPr bwMode="auto">
          <a:xfrm>
            <a:off x="3763963" y="4322064"/>
            <a:ext cx="38862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9" name="Line 427"/>
          <p:cNvSpPr>
            <a:spLocks noChangeShapeType="1"/>
          </p:cNvSpPr>
          <p:nvPr/>
        </p:nvSpPr>
        <p:spPr bwMode="auto">
          <a:xfrm>
            <a:off x="4449763" y="4855464"/>
            <a:ext cx="38862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0" name="Line 428"/>
          <p:cNvSpPr>
            <a:spLocks noChangeShapeType="1"/>
          </p:cNvSpPr>
          <p:nvPr/>
        </p:nvSpPr>
        <p:spPr bwMode="auto">
          <a:xfrm>
            <a:off x="5211763" y="5312664"/>
            <a:ext cx="38862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1" name="Line 429"/>
          <p:cNvSpPr>
            <a:spLocks noChangeShapeType="1"/>
          </p:cNvSpPr>
          <p:nvPr/>
        </p:nvSpPr>
        <p:spPr bwMode="auto">
          <a:xfrm>
            <a:off x="3763963" y="4322064"/>
            <a:ext cx="0" cy="190500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2" name="Line 430"/>
          <p:cNvSpPr>
            <a:spLocks noChangeShapeType="1"/>
          </p:cNvSpPr>
          <p:nvPr/>
        </p:nvSpPr>
        <p:spPr bwMode="auto">
          <a:xfrm>
            <a:off x="9097963" y="5312664"/>
            <a:ext cx="0" cy="91440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3" name="Line 431"/>
          <p:cNvSpPr>
            <a:spLocks noChangeShapeType="1"/>
          </p:cNvSpPr>
          <p:nvPr/>
        </p:nvSpPr>
        <p:spPr bwMode="auto">
          <a:xfrm>
            <a:off x="3763963" y="5998464"/>
            <a:ext cx="53340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4" name="Rectangle 432"/>
          <p:cNvSpPr>
            <a:spLocks noChangeArrowheads="1"/>
          </p:cNvSpPr>
          <p:nvPr/>
        </p:nvSpPr>
        <p:spPr bwMode="auto">
          <a:xfrm>
            <a:off x="2773363" y="4173742"/>
            <a:ext cx="3241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 dirty="0">
                <a:solidFill>
                  <a:srgbClr val="000066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3505" name="Rectangle 433"/>
          <p:cNvSpPr>
            <a:spLocks noChangeArrowheads="1"/>
          </p:cNvSpPr>
          <p:nvPr/>
        </p:nvSpPr>
        <p:spPr bwMode="auto">
          <a:xfrm>
            <a:off x="2773363" y="4626864"/>
            <a:ext cx="3145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rgbClr val="000066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3506" name="Rectangle 434"/>
          <p:cNvSpPr>
            <a:spLocks noChangeArrowheads="1"/>
          </p:cNvSpPr>
          <p:nvPr/>
        </p:nvSpPr>
        <p:spPr bwMode="auto">
          <a:xfrm>
            <a:off x="2773363" y="5160264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rgbClr val="000066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3507" name="Rectangle 435"/>
          <p:cNvSpPr>
            <a:spLocks noChangeArrowheads="1"/>
          </p:cNvSpPr>
          <p:nvPr/>
        </p:nvSpPr>
        <p:spPr bwMode="auto">
          <a:xfrm>
            <a:off x="6430963" y="5648016"/>
            <a:ext cx="298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 dirty="0">
                <a:solidFill>
                  <a:srgbClr val="000066"/>
                </a:solidFill>
                <a:ea typeface="楷体_GB2312" pitchFamily="49" charset="-122"/>
              </a:rPr>
              <a:t>T</a:t>
            </a:r>
          </a:p>
        </p:txBody>
      </p:sp>
      <p:sp>
        <p:nvSpPr>
          <p:cNvPr id="3508" name="Line 436"/>
          <p:cNvSpPr>
            <a:spLocks noChangeShapeType="1"/>
          </p:cNvSpPr>
          <p:nvPr/>
        </p:nvSpPr>
        <p:spPr bwMode="auto">
          <a:xfrm flipV="1">
            <a:off x="4449763" y="4322064"/>
            <a:ext cx="0" cy="533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9" name="Line 437"/>
          <p:cNvSpPr>
            <a:spLocks noChangeShapeType="1"/>
          </p:cNvSpPr>
          <p:nvPr/>
        </p:nvSpPr>
        <p:spPr bwMode="auto">
          <a:xfrm flipV="1">
            <a:off x="7650163" y="4322064"/>
            <a:ext cx="0" cy="533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0" name="Line 438"/>
          <p:cNvSpPr>
            <a:spLocks noChangeShapeType="1"/>
          </p:cNvSpPr>
          <p:nvPr/>
        </p:nvSpPr>
        <p:spPr bwMode="auto">
          <a:xfrm flipV="1">
            <a:off x="5211763" y="4855464"/>
            <a:ext cx="0" cy="457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1" name="Line 439"/>
          <p:cNvSpPr>
            <a:spLocks noChangeShapeType="1"/>
          </p:cNvSpPr>
          <p:nvPr/>
        </p:nvSpPr>
        <p:spPr bwMode="auto">
          <a:xfrm flipV="1">
            <a:off x="8335963" y="4855464"/>
            <a:ext cx="0" cy="457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1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21" dur="500"/>
                                        <p:tgtEl>
                                          <p:spTgt spid="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27" dur="500"/>
                                        <p:tgtEl>
                                          <p:spTgt spid="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33" dur="500"/>
                                        <p:tgtEl>
                                          <p:spTgt spid="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39" dur="500"/>
                                        <p:tgtEl>
                                          <p:spTgt spid="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45" dur="5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51" dur="500"/>
                                        <p:tgtEl>
                                          <p:spTgt spid="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57" dur="500"/>
                                        <p:tgtEl>
                                          <p:spTgt spid="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63" dur="500"/>
                                        <p:tgtEl>
                                          <p:spTgt spid="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69" dur="500"/>
                                        <p:tgtEl>
                                          <p:spTgt spid="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75" dur="500"/>
                                        <p:tgtEl>
                                          <p:spTgt spid="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81" dur="500"/>
                                        <p:tgtEl>
                                          <p:spTgt spid="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87" dur="500"/>
                                        <p:tgtEl>
                                          <p:spTgt spid="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93" dur="500"/>
                                        <p:tgtEl>
                                          <p:spTgt spid="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99" dur="500"/>
                                        <p:tgtEl>
                                          <p:spTgt spid="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5" grpId="0" animBg="1"/>
      <p:bldP spid="3498" grpId="0" animBg="1"/>
      <p:bldP spid="3499" grpId="0" animBg="1"/>
      <p:bldP spid="3500" grpId="0" animBg="1"/>
      <p:bldP spid="3501" grpId="0" animBg="1"/>
      <p:bldP spid="3502" grpId="0" animBg="1"/>
      <p:bldP spid="3503" grpId="0" animBg="1"/>
      <p:bldP spid="3504" grpId="0" animBg="1"/>
      <p:bldP spid="3505" grpId="0" animBg="1"/>
      <p:bldP spid="3506" grpId="0" animBg="1"/>
      <p:bldP spid="3507" grpId="0" animBg="1"/>
      <p:bldP spid="3508" grpId="0" animBg="1"/>
      <p:bldP spid="3509" grpId="0" animBg="1"/>
      <p:bldP spid="3510" grpId="0" animBg="1"/>
      <p:bldP spid="35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6DEF-7DD9-4B85-9BB9-3AFCE243BDF3}" type="slidenum">
              <a:rPr lang="ru-RU" altLang="zh-CN"/>
              <a:pPr/>
              <a:t>45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  <p:sp>
        <p:nvSpPr>
          <p:cNvPr id="3514" name="Line 442"/>
          <p:cNvSpPr>
            <a:spLocks noChangeShapeType="1"/>
          </p:cNvSpPr>
          <p:nvPr/>
        </p:nvSpPr>
        <p:spPr bwMode="auto">
          <a:xfrm>
            <a:off x="3733800" y="1161288"/>
            <a:ext cx="38862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5" name="Line 443"/>
          <p:cNvSpPr>
            <a:spLocks noChangeShapeType="1"/>
          </p:cNvSpPr>
          <p:nvPr/>
        </p:nvSpPr>
        <p:spPr bwMode="auto">
          <a:xfrm>
            <a:off x="4419600" y="1694688"/>
            <a:ext cx="38862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6" name="Line 444"/>
          <p:cNvSpPr>
            <a:spLocks noChangeShapeType="1"/>
          </p:cNvSpPr>
          <p:nvPr/>
        </p:nvSpPr>
        <p:spPr bwMode="auto">
          <a:xfrm>
            <a:off x="5181600" y="2151888"/>
            <a:ext cx="38862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7" name="Line 445"/>
          <p:cNvSpPr>
            <a:spLocks noChangeShapeType="1"/>
          </p:cNvSpPr>
          <p:nvPr/>
        </p:nvSpPr>
        <p:spPr bwMode="auto">
          <a:xfrm>
            <a:off x="3733800" y="1161288"/>
            <a:ext cx="0" cy="190500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8" name="Line 446"/>
          <p:cNvSpPr>
            <a:spLocks noChangeShapeType="1"/>
          </p:cNvSpPr>
          <p:nvPr/>
        </p:nvSpPr>
        <p:spPr bwMode="auto">
          <a:xfrm>
            <a:off x="9067800" y="2151888"/>
            <a:ext cx="0" cy="91440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9" name="Line 447"/>
          <p:cNvSpPr>
            <a:spLocks noChangeShapeType="1"/>
          </p:cNvSpPr>
          <p:nvPr/>
        </p:nvSpPr>
        <p:spPr bwMode="auto">
          <a:xfrm>
            <a:off x="3733800" y="2837688"/>
            <a:ext cx="5334000" cy="0"/>
          </a:xfrm>
          <a:prstGeom prst="line">
            <a:avLst/>
          </a:prstGeom>
          <a:noFill/>
          <a:ln w="9525" cap="flat" algn="ctr">
            <a:solidFill>
              <a:srgbClr val="3333CC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0" name="Rectangle 448"/>
          <p:cNvSpPr>
            <a:spLocks noChangeArrowheads="1"/>
          </p:cNvSpPr>
          <p:nvPr/>
        </p:nvSpPr>
        <p:spPr bwMode="auto">
          <a:xfrm>
            <a:off x="2743200" y="831088"/>
            <a:ext cx="3241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rgbClr val="000066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3521" name="Rectangle 449"/>
          <p:cNvSpPr>
            <a:spLocks noChangeArrowheads="1"/>
          </p:cNvSpPr>
          <p:nvPr/>
        </p:nvSpPr>
        <p:spPr bwMode="auto">
          <a:xfrm>
            <a:off x="2743200" y="1466088"/>
            <a:ext cx="3145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rgbClr val="000066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3522" name="Rectangle 450"/>
          <p:cNvSpPr>
            <a:spLocks noChangeArrowheads="1"/>
          </p:cNvSpPr>
          <p:nvPr/>
        </p:nvSpPr>
        <p:spPr bwMode="auto">
          <a:xfrm>
            <a:off x="2743200" y="1999488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rgbClr val="000066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3523" name="Rectangle 451"/>
          <p:cNvSpPr>
            <a:spLocks noChangeArrowheads="1"/>
          </p:cNvSpPr>
          <p:nvPr/>
        </p:nvSpPr>
        <p:spPr bwMode="auto">
          <a:xfrm>
            <a:off x="5943600" y="2837688"/>
            <a:ext cx="298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b="1">
                <a:solidFill>
                  <a:srgbClr val="000066"/>
                </a:solidFill>
                <a:ea typeface="楷体_GB2312" pitchFamily="49" charset="-122"/>
              </a:rPr>
              <a:t>T</a:t>
            </a:r>
          </a:p>
        </p:txBody>
      </p:sp>
      <p:sp>
        <p:nvSpPr>
          <p:cNvPr id="3524" name="Line 452"/>
          <p:cNvSpPr>
            <a:spLocks noChangeShapeType="1"/>
          </p:cNvSpPr>
          <p:nvPr/>
        </p:nvSpPr>
        <p:spPr bwMode="auto">
          <a:xfrm flipV="1">
            <a:off x="4419600" y="1161288"/>
            <a:ext cx="0" cy="533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5" name="Line 453"/>
          <p:cNvSpPr>
            <a:spLocks noChangeShapeType="1"/>
          </p:cNvSpPr>
          <p:nvPr/>
        </p:nvSpPr>
        <p:spPr bwMode="auto">
          <a:xfrm flipV="1">
            <a:off x="7620000" y="1161288"/>
            <a:ext cx="0" cy="5334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6" name="Line 454"/>
          <p:cNvSpPr>
            <a:spLocks noChangeShapeType="1"/>
          </p:cNvSpPr>
          <p:nvPr/>
        </p:nvSpPr>
        <p:spPr bwMode="auto">
          <a:xfrm flipV="1">
            <a:off x="5181600" y="1694688"/>
            <a:ext cx="0" cy="457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7" name="Line 455"/>
          <p:cNvSpPr>
            <a:spLocks noChangeShapeType="1"/>
          </p:cNvSpPr>
          <p:nvPr/>
        </p:nvSpPr>
        <p:spPr bwMode="auto">
          <a:xfrm flipV="1">
            <a:off x="8305800" y="1694688"/>
            <a:ext cx="0" cy="457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8" name="Rectangle 456"/>
          <p:cNvSpPr>
            <a:spLocks noChangeArrowheads="1"/>
          </p:cNvSpPr>
          <p:nvPr/>
        </p:nvSpPr>
        <p:spPr bwMode="auto">
          <a:xfrm>
            <a:off x="2973148" y="318549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dirty="0">
                <a:solidFill>
                  <a:srgbClr val="000066"/>
                </a:solidFill>
              </a:rPr>
              <a:t>变换</a:t>
            </a:r>
          </a:p>
        </p:txBody>
      </p:sp>
      <p:grpSp>
        <p:nvGrpSpPr>
          <p:cNvPr id="3529" name="Group 457"/>
          <p:cNvGrpSpPr>
            <a:grpSpLocks/>
          </p:cNvGrpSpPr>
          <p:nvPr/>
        </p:nvGrpSpPr>
        <p:grpSpPr bwMode="auto">
          <a:xfrm>
            <a:off x="4043583" y="3207020"/>
            <a:ext cx="4338417" cy="2965180"/>
            <a:chOff x="1488" y="1920"/>
            <a:chExt cx="2832" cy="1968"/>
          </a:xfrm>
        </p:grpSpPr>
        <p:sp>
          <p:nvSpPr>
            <p:cNvPr id="3530" name="Rectangle 458"/>
            <p:cNvSpPr>
              <a:spLocks noChangeArrowheads="1"/>
            </p:cNvSpPr>
            <p:nvPr/>
          </p:nvSpPr>
          <p:spPr bwMode="auto">
            <a:xfrm>
              <a:off x="3420" y="322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4+3</a:t>
              </a:r>
            </a:p>
          </p:txBody>
        </p:sp>
        <p:sp>
          <p:nvSpPr>
            <p:cNvPr id="3531" name="Rectangle 459"/>
            <p:cNvSpPr>
              <a:spLocks noChangeArrowheads="1"/>
            </p:cNvSpPr>
            <p:nvPr/>
          </p:nvSpPr>
          <p:spPr bwMode="auto">
            <a:xfrm>
              <a:off x="2268" y="322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6+4</a:t>
              </a:r>
            </a:p>
          </p:txBody>
        </p:sp>
        <p:sp>
          <p:nvSpPr>
            <p:cNvPr id="3532" name="Rectangle 460"/>
            <p:cNvSpPr>
              <a:spLocks noChangeArrowheads="1"/>
            </p:cNvSpPr>
            <p:nvPr/>
          </p:nvSpPr>
          <p:spPr bwMode="auto">
            <a:xfrm>
              <a:off x="1488" y="322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33" name="Rectangle 461"/>
            <p:cNvSpPr>
              <a:spLocks noChangeArrowheads="1"/>
            </p:cNvSpPr>
            <p:nvPr/>
          </p:nvSpPr>
          <p:spPr bwMode="auto">
            <a:xfrm>
              <a:off x="3420" y="355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5+8</a:t>
              </a:r>
            </a:p>
          </p:txBody>
        </p:sp>
        <p:sp>
          <p:nvSpPr>
            <p:cNvPr id="3534" name="Rectangle 462"/>
            <p:cNvSpPr>
              <a:spLocks noChangeArrowheads="1"/>
            </p:cNvSpPr>
            <p:nvPr/>
          </p:nvSpPr>
          <p:spPr bwMode="auto">
            <a:xfrm>
              <a:off x="2268" y="355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6+5</a:t>
              </a:r>
            </a:p>
          </p:txBody>
        </p:sp>
        <p:sp>
          <p:nvSpPr>
            <p:cNvPr id="3535" name="Rectangle 463"/>
            <p:cNvSpPr>
              <a:spLocks noChangeArrowheads="1"/>
            </p:cNvSpPr>
            <p:nvPr/>
          </p:nvSpPr>
          <p:spPr bwMode="auto">
            <a:xfrm>
              <a:off x="1488" y="355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36" name="Rectangle 464"/>
            <p:cNvSpPr>
              <a:spLocks noChangeArrowheads="1"/>
            </p:cNvSpPr>
            <p:nvPr/>
          </p:nvSpPr>
          <p:spPr bwMode="auto">
            <a:xfrm>
              <a:off x="3420" y="289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6+4</a:t>
              </a:r>
            </a:p>
          </p:txBody>
        </p:sp>
        <p:sp>
          <p:nvSpPr>
            <p:cNvPr id="3537" name="Rectangle 465"/>
            <p:cNvSpPr>
              <a:spLocks noChangeArrowheads="1"/>
            </p:cNvSpPr>
            <p:nvPr/>
          </p:nvSpPr>
          <p:spPr bwMode="auto">
            <a:xfrm>
              <a:off x="2268" y="289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8+6</a:t>
              </a:r>
            </a:p>
          </p:txBody>
        </p:sp>
        <p:sp>
          <p:nvSpPr>
            <p:cNvPr id="3538" name="Rectangle 466"/>
            <p:cNvSpPr>
              <a:spLocks noChangeArrowheads="1"/>
            </p:cNvSpPr>
            <p:nvPr/>
          </p:nvSpPr>
          <p:spPr bwMode="auto">
            <a:xfrm>
              <a:off x="1488" y="289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39" name="Rectangle 467"/>
            <p:cNvSpPr>
              <a:spLocks noChangeArrowheads="1"/>
            </p:cNvSpPr>
            <p:nvPr/>
          </p:nvSpPr>
          <p:spPr bwMode="auto">
            <a:xfrm>
              <a:off x="3420" y="257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5+3</a:t>
              </a:r>
            </a:p>
          </p:txBody>
        </p:sp>
        <p:sp>
          <p:nvSpPr>
            <p:cNvPr id="3540" name="Rectangle 468"/>
            <p:cNvSpPr>
              <a:spLocks noChangeArrowheads="1"/>
            </p:cNvSpPr>
            <p:nvPr/>
          </p:nvSpPr>
          <p:spPr bwMode="auto">
            <a:xfrm>
              <a:off x="2268" y="257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7+5</a:t>
              </a:r>
            </a:p>
          </p:txBody>
        </p:sp>
        <p:sp>
          <p:nvSpPr>
            <p:cNvPr id="3541" name="Rectangle 469"/>
            <p:cNvSpPr>
              <a:spLocks noChangeArrowheads="1"/>
            </p:cNvSpPr>
            <p:nvPr/>
          </p:nvSpPr>
          <p:spPr bwMode="auto">
            <a:xfrm>
              <a:off x="1488" y="257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42" name="Rectangle 470"/>
            <p:cNvSpPr>
              <a:spLocks noChangeArrowheads="1"/>
            </p:cNvSpPr>
            <p:nvPr/>
          </p:nvSpPr>
          <p:spPr bwMode="auto">
            <a:xfrm>
              <a:off x="3420" y="224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3+9</a:t>
              </a:r>
            </a:p>
          </p:txBody>
        </p:sp>
        <p:sp>
          <p:nvSpPr>
            <p:cNvPr id="3543" name="Rectangle 471"/>
            <p:cNvSpPr>
              <a:spLocks noChangeArrowheads="1"/>
            </p:cNvSpPr>
            <p:nvPr/>
          </p:nvSpPr>
          <p:spPr bwMode="auto">
            <a:xfrm>
              <a:off x="2268" y="224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10+3</a:t>
              </a:r>
            </a:p>
          </p:txBody>
        </p:sp>
        <p:sp>
          <p:nvSpPr>
            <p:cNvPr id="3544" name="Rectangle 472"/>
            <p:cNvSpPr>
              <a:spLocks noChangeArrowheads="1"/>
            </p:cNvSpPr>
            <p:nvPr/>
          </p:nvSpPr>
          <p:spPr bwMode="auto">
            <a:xfrm>
              <a:off x="1488" y="224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45" name="Rectangle 473"/>
            <p:cNvSpPr>
              <a:spLocks noChangeArrowheads="1"/>
            </p:cNvSpPr>
            <p:nvPr/>
          </p:nvSpPr>
          <p:spPr bwMode="auto">
            <a:xfrm>
              <a:off x="3420" y="192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B + C</a:t>
              </a:r>
            </a:p>
          </p:txBody>
        </p:sp>
        <p:sp>
          <p:nvSpPr>
            <p:cNvPr id="3546" name="Rectangle 474"/>
            <p:cNvSpPr>
              <a:spLocks noChangeArrowheads="1"/>
            </p:cNvSpPr>
            <p:nvPr/>
          </p:nvSpPr>
          <p:spPr bwMode="auto">
            <a:xfrm>
              <a:off x="2268" y="192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A+B</a:t>
              </a:r>
            </a:p>
          </p:txBody>
        </p:sp>
        <p:sp>
          <p:nvSpPr>
            <p:cNvPr id="3547" name="Rectangle 475"/>
            <p:cNvSpPr>
              <a:spLocks noChangeArrowheads="1"/>
            </p:cNvSpPr>
            <p:nvPr/>
          </p:nvSpPr>
          <p:spPr bwMode="auto">
            <a:xfrm>
              <a:off x="1488" y="192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48" name="Line 476"/>
            <p:cNvSpPr>
              <a:spLocks noChangeShapeType="1"/>
            </p:cNvSpPr>
            <p:nvPr/>
          </p:nvSpPr>
          <p:spPr bwMode="auto">
            <a:xfrm>
              <a:off x="1488" y="1920"/>
              <a:ext cx="283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9" name="Line 477"/>
            <p:cNvSpPr>
              <a:spLocks noChangeShapeType="1"/>
            </p:cNvSpPr>
            <p:nvPr/>
          </p:nvSpPr>
          <p:spPr bwMode="auto">
            <a:xfrm>
              <a:off x="1488" y="2246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0" name="Line 478"/>
            <p:cNvSpPr>
              <a:spLocks noChangeShapeType="1"/>
            </p:cNvSpPr>
            <p:nvPr/>
          </p:nvSpPr>
          <p:spPr bwMode="auto">
            <a:xfrm>
              <a:off x="1488" y="2572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1" name="Line 479"/>
            <p:cNvSpPr>
              <a:spLocks noChangeShapeType="1"/>
            </p:cNvSpPr>
            <p:nvPr/>
          </p:nvSpPr>
          <p:spPr bwMode="auto">
            <a:xfrm>
              <a:off x="1488" y="2898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2" name="Line 480"/>
            <p:cNvSpPr>
              <a:spLocks noChangeShapeType="1"/>
            </p:cNvSpPr>
            <p:nvPr/>
          </p:nvSpPr>
          <p:spPr bwMode="auto">
            <a:xfrm>
              <a:off x="1488" y="3224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" name="Line 481"/>
            <p:cNvSpPr>
              <a:spLocks noChangeShapeType="1"/>
            </p:cNvSpPr>
            <p:nvPr/>
          </p:nvSpPr>
          <p:spPr bwMode="auto">
            <a:xfrm>
              <a:off x="1488" y="3876"/>
              <a:ext cx="283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4" name="Line 482"/>
            <p:cNvSpPr>
              <a:spLocks noChangeShapeType="1"/>
            </p:cNvSpPr>
            <p:nvPr/>
          </p:nvSpPr>
          <p:spPr bwMode="auto">
            <a:xfrm>
              <a:off x="1488" y="1920"/>
              <a:ext cx="0" cy="195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5" name="Line 483"/>
            <p:cNvSpPr>
              <a:spLocks noChangeShapeType="1"/>
            </p:cNvSpPr>
            <p:nvPr/>
          </p:nvSpPr>
          <p:spPr bwMode="auto">
            <a:xfrm>
              <a:off x="2196" y="1920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6" name="Line 484"/>
            <p:cNvSpPr>
              <a:spLocks noChangeShapeType="1"/>
            </p:cNvSpPr>
            <p:nvPr/>
          </p:nvSpPr>
          <p:spPr bwMode="auto">
            <a:xfrm>
              <a:off x="3216" y="1920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7" name="Line 485"/>
            <p:cNvSpPr>
              <a:spLocks noChangeShapeType="1"/>
            </p:cNvSpPr>
            <p:nvPr/>
          </p:nvSpPr>
          <p:spPr bwMode="auto">
            <a:xfrm>
              <a:off x="4320" y="1920"/>
              <a:ext cx="0" cy="195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8" name="Line 486"/>
            <p:cNvSpPr>
              <a:spLocks noChangeShapeType="1"/>
            </p:cNvSpPr>
            <p:nvPr/>
          </p:nvSpPr>
          <p:spPr bwMode="auto">
            <a:xfrm>
              <a:off x="1488" y="3550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59" name="Object 487"/>
            <p:cNvGraphicFramePr>
              <a:graphicFrameLocks noChangeAspect="1"/>
            </p:cNvGraphicFramePr>
            <p:nvPr/>
          </p:nvGraphicFramePr>
          <p:xfrm>
            <a:off x="1680" y="2256"/>
            <a:ext cx="25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2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256"/>
                          <a:ext cx="25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60" name="Object 488"/>
            <p:cNvGraphicFramePr>
              <a:graphicFrameLocks noChangeAspect="1"/>
            </p:cNvGraphicFramePr>
            <p:nvPr/>
          </p:nvGraphicFramePr>
          <p:xfrm>
            <a:off x="1680" y="2592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3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92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61" name="Object 489"/>
            <p:cNvGraphicFramePr>
              <a:graphicFrameLocks noChangeAspect="1"/>
            </p:cNvGraphicFramePr>
            <p:nvPr/>
          </p:nvGraphicFramePr>
          <p:xfrm>
            <a:off x="1680" y="2880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4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80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62" name="Object 490"/>
            <p:cNvGraphicFramePr>
              <a:graphicFrameLocks noChangeAspect="1"/>
            </p:cNvGraphicFramePr>
            <p:nvPr/>
          </p:nvGraphicFramePr>
          <p:xfrm>
            <a:off x="1680" y="3216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5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216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63" name="Object 491"/>
            <p:cNvGraphicFramePr>
              <a:graphicFrameLocks noChangeAspect="1"/>
            </p:cNvGraphicFramePr>
            <p:nvPr/>
          </p:nvGraphicFramePr>
          <p:xfrm>
            <a:off x="1680" y="3552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6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552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807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base">
                                        <p:cTn id="14" dur="500"/>
                                        <p:tgtEl>
                                          <p:spTgt spid="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9BC3-FDD3-4C12-948F-31E8F903782D}" type="slidenum">
              <a:rPr lang="ru-RU" altLang="zh-CN"/>
              <a:pPr/>
              <a:t>46</a:t>
            </a:fld>
            <a:endParaRPr lang="ru-RU" altLang="zh-CN"/>
          </a:p>
        </p:txBody>
      </p:sp>
      <p:sp>
        <p:nvSpPr>
          <p:cNvPr id="3566" name="Rectangle 494"/>
          <p:cNvSpPr>
            <a:spLocks noChangeArrowheads="1"/>
          </p:cNvSpPr>
          <p:nvPr/>
        </p:nvSpPr>
        <p:spPr bwMode="auto">
          <a:xfrm>
            <a:off x="2461582" y="78728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dirty="0">
                <a:solidFill>
                  <a:srgbClr val="000066"/>
                </a:solidFill>
              </a:rPr>
              <a:t>排序</a:t>
            </a:r>
          </a:p>
        </p:txBody>
      </p:sp>
      <p:grpSp>
        <p:nvGrpSpPr>
          <p:cNvPr id="3567" name="Group 495"/>
          <p:cNvGrpSpPr>
            <a:grpSpLocks/>
          </p:cNvGrpSpPr>
          <p:nvPr/>
        </p:nvGrpSpPr>
        <p:grpSpPr bwMode="auto">
          <a:xfrm>
            <a:off x="3739896" y="890369"/>
            <a:ext cx="3910584" cy="2462784"/>
            <a:chOff x="1488" y="192"/>
            <a:chExt cx="2832" cy="1968"/>
          </a:xfrm>
        </p:grpSpPr>
        <p:sp>
          <p:nvSpPr>
            <p:cNvPr id="3568" name="Rectangle 496"/>
            <p:cNvSpPr>
              <a:spLocks noChangeArrowheads="1"/>
            </p:cNvSpPr>
            <p:nvPr/>
          </p:nvSpPr>
          <p:spPr bwMode="auto">
            <a:xfrm>
              <a:off x="3420" y="183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4+3</a:t>
              </a:r>
            </a:p>
          </p:txBody>
        </p:sp>
        <p:sp>
          <p:nvSpPr>
            <p:cNvPr id="3569" name="Rectangle 497"/>
            <p:cNvSpPr>
              <a:spLocks noChangeArrowheads="1"/>
            </p:cNvSpPr>
            <p:nvPr/>
          </p:nvSpPr>
          <p:spPr bwMode="auto">
            <a:xfrm>
              <a:off x="2268" y="183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6+4</a:t>
              </a:r>
            </a:p>
          </p:txBody>
        </p:sp>
        <p:sp>
          <p:nvSpPr>
            <p:cNvPr id="3570" name="Rectangle 498"/>
            <p:cNvSpPr>
              <a:spLocks noChangeArrowheads="1"/>
            </p:cNvSpPr>
            <p:nvPr/>
          </p:nvSpPr>
          <p:spPr bwMode="auto">
            <a:xfrm>
              <a:off x="1488" y="149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71" name="Rectangle 499"/>
            <p:cNvSpPr>
              <a:spLocks noChangeArrowheads="1"/>
            </p:cNvSpPr>
            <p:nvPr/>
          </p:nvSpPr>
          <p:spPr bwMode="auto">
            <a:xfrm>
              <a:off x="3408" y="49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5+8</a:t>
              </a:r>
            </a:p>
          </p:txBody>
        </p:sp>
        <p:sp>
          <p:nvSpPr>
            <p:cNvPr id="3572" name="Rectangle 500"/>
            <p:cNvSpPr>
              <a:spLocks noChangeArrowheads="1"/>
            </p:cNvSpPr>
            <p:nvPr/>
          </p:nvSpPr>
          <p:spPr bwMode="auto">
            <a:xfrm>
              <a:off x="2256" y="49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6+5</a:t>
              </a:r>
            </a:p>
          </p:txBody>
        </p:sp>
        <p:sp>
          <p:nvSpPr>
            <p:cNvPr id="3573" name="Rectangle 501"/>
            <p:cNvSpPr>
              <a:spLocks noChangeArrowheads="1"/>
            </p:cNvSpPr>
            <p:nvPr/>
          </p:nvSpPr>
          <p:spPr bwMode="auto">
            <a:xfrm>
              <a:off x="1488" y="182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74" name="Rectangle 502"/>
            <p:cNvSpPr>
              <a:spLocks noChangeArrowheads="1"/>
            </p:cNvSpPr>
            <p:nvPr/>
          </p:nvSpPr>
          <p:spPr bwMode="auto">
            <a:xfrm>
              <a:off x="3420" y="117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6+4</a:t>
              </a:r>
            </a:p>
          </p:txBody>
        </p:sp>
        <p:sp>
          <p:nvSpPr>
            <p:cNvPr id="3575" name="Rectangle 503"/>
            <p:cNvSpPr>
              <a:spLocks noChangeArrowheads="1"/>
            </p:cNvSpPr>
            <p:nvPr/>
          </p:nvSpPr>
          <p:spPr bwMode="auto">
            <a:xfrm>
              <a:off x="2268" y="117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8+6</a:t>
              </a:r>
            </a:p>
          </p:txBody>
        </p:sp>
        <p:sp>
          <p:nvSpPr>
            <p:cNvPr id="3576" name="Rectangle 504"/>
            <p:cNvSpPr>
              <a:spLocks noChangeArrowheads="1"/>
            </p:cNvSpPr>
            <p:nvPr/>
          </p:nvSpPr>
          <p:spPr bwMode="auto">
            <a:xfrm>
              <a:off x="1488" y="117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77" name="Rectangle 505"/>
            <p:cNvSpPr>
              <a:spLocks noChangeArrowheads="1"/>
            </p:cNvSpPr>
            <p:nvPr/>
          </p:nvSpPr>
          <p:spPr bwMode="auto">
            <a:xfrm>
              <a:off x="3420" y="149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5+3</a:t>
              </a:r>
            </a:p>
          </p:txBody>
        </p:sp>
        <p:sp>
          <p:nvSpPr>
            <p:cNvPr id="3578" name="Rectangle 506"/>
            <p:cNvSpPr>
              <a:spLocks noChangeArrowheads="1"/>
            </p:cNvSpPr>
            <p:nvPr/>
          </p:nvSpPr>
          <p:spPr bwMode="auto">
            <a:xfrm>
              <a:off x="2268" y="149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7+5</a:t>
              </a:r>
            </a:p>
          </p:txBody>
        </p:sp>
        <p:sp>
          <p:nvSpPr>
            <p:cNvPr id="3579" name="Rectangle 507"/>
            <p:cNvSpPr>
              <a:spLocks noChangeArrowheads="1"/>
            </p:cNvSpPr>
            <p:nvPr/>
          </p:nvSpPr>
          <p:spPr bwMode="auto">
            <a:xfrm>
              <a:off x="1488" y="84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80" name="Rectangle 508"/>
            <p:cNvSpPr>
              <a:spLocks noChangeArrowheads="1"/>
            </p:cNvSpPr>
            <p:nvPr/>
          </p:nvSpPr>
          <p:spPr bwMode="auto">
            <a:xfrm>
              <a:off x="3420" y="82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3+9</a:t>
              </a:r>
            </a:p>
          </p:txBody>
        </p:sp>
        <p:sp>
          <p:nvSpPr>
            <p:cNvPr id="3581" name="Rectangle 509"/>
            <p:cNvSpPr>
              <a:spLocks noChangeArrowheads="1"/>
            </p:cNvSpPr>
            <p:nvPr/>
          </p:nvSpPr>
          <p:spPr bwMode="auto">
            <a:xfrm>
              <a:off x="2268" y="82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10+3</a:t>
              </a:r>
            </a:p>
          </p:txBody>
        </p:sp>
        <p:sp>
          <p:nvSpPr>
            <p:cNvPr id="3582" name="Rectangle 510"/>
            <p:cNvSpPr>
              <a:spLocks noChangeArrowheads="1"/>
            </p:cNvSpPr>
            <p:nvPr/>
          </p:nvSpPr>
          <p:spPr bwMode="auto">
            <a:xfrm>
              <a:off x="1488" y="51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83" name="Rectangle 511"/>
            <p:cNvSpPr>
              <a:spLocks noChangeArrowheads="1"/>
            </p:cNvSpPr>
            <p:nvPr/>
          </p:nvSpPr>
          <p:spPr bwMode="auto">
            <a:xfrm>
              <a:off x="3420" y="192"/>
              <a:ext cx="8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 dirty="0"/>
                <a:t>B + C</a:t>
              </a:r>
            </a:p>
          </p:txBody>
        </p:sp>
        <p:sp>
          <p:nvSpPr>
            <p:cNvPr id="3584" name="Rectangle 512"/>
            <p:cNvSpPr>
              <a:spLocks noChangeArrowheads="1"/>
            </p:cNvSpPr>
            <p:nvPr/>
          </p:nvSpPr>
          <p:spPr bwMode="auto">
            <a:xfrm>
              <a:off x="2268" y="19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A+B</a:t>
              </a:r>
            </a:p>
          </p:txBody>
        </p:sp>
        <p:sp>
          <p:nvSpPr>
            <p:cNvPr id="3585" name="Rectangle 513"/>
            <p:cNvSpPr>
              <a:spLocks noChangeArrowheads="1"/>
            </p:cNvSpPr>
            <p:nvPr/>
          </p:nvSpPr>
          <p:spPr bwMode="auto">
            <a:xfrm>
              <a:off x="1488" y="19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586" name="Line 514"/>
            <p:cNvSpPr>
              <a:spLocks noChangeShapeType="1"/>
            </p:cNvSpPr>
            <p:nvPr/>
          </p:nvSpPr>
          <p:spPr bwMode="auto">
            <a:xfrm>
              <a:off x="1488" y="192"/>
              <a:ext cx="283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" name="Line 515"/>
            <p:cNvSpPr>
              <a:spLocks noChangeShapeType="1"/>
            </p:cNvSpPr>
            <p:nvPr/>
          </p:nvSpPr>
          <p:spPr bwMode="auto">
            <a:xfrm>
              <a:off x="1488" y="518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" name="Line 516"/>
            <p:cNvSpPr>
              <a:spLocks noChangeShapeType="1"/>
            </p:cNvSpPr>
            <p:nvPr/>
          </p:nvSpPr>
          <p:spPr bwMode="auto">
            <a:xfrm>
              <a:off x="1488" y="844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" name="Line 517"/>
            <p:cNvSpPr>
              <a:spLocks noChangeShapeType="1"/>
            </p:cNvSpPr>
            <p:nvPr/>
          </p:nvSpPr>
          <p:spPr bwMode="auto">
            <a:xfrm>
              <a:off x="1488" y="1170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" name="Line 518"/>
            <p:cNvSpPr>
              <a:spLocks noChangeShapeType="1"/>
            </p:cNvSpPr>
            <p:nvPr/>
          </p:nvSpPr>
          <p:spPr bwMode="auto">
            <a:xfrm>
              <a:off x="1488" y="1496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" name="Line 519"/>
            <p:cNvSpPr>
              <a:spLocks noChangeShapeType="1"/>
            </p:cNvSpPr>
            <p:nvPr/>
          </p:nvSpPr>
          <p:spPr bwMode="auto">
            <a:xfrm>
              <a:off x="1488" y="2148"/>
              <a:ext cx="283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" name="Line 520"/>
            <p:cNvSpPr>
              <a:spLocks noChangeShapeType="1"/>
            </p:cNvSpPr>
            <p:nvPr/>
          </p:nvSpPr>
          <p:spPr bwMode="auto">
            <a:xfrm>
              <a:off x="1488" y="192"/>
              <a:ext cx="0" cy="195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" name="Line 521"/>
            <p:cNvSpPr>
              <a:spLocks noChangeShapeType="1"/>
            </p:cNvSpPr>
            <p:nvPr/>
          </p:nvSpPr>
          <p:spPr bwMode="auto">
            <a:xfrm>
              <a:off x="2196" y="192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" name="Line 522"/>
            <p:cNvSpPr>
              <a:spLocks noChangeShapeType="1"/>
            </p:cNvSpPr>
            <p:nvPr/>
          </p:nvSpPr>
          <p:spPr bwMode="auto">
            <a:xfrm>
              <a:off x="3216" y="192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" name="Line 523"/>
            <p:cNvSpPr>
              <a:spLocks noChangeShapeType="1"/>
            </p:cNvSpPr>
            <p:nvPr/>
          </p:nvSpPr>
          <p:spPr bwMode="auto">
            <a:xfrm>
              <a:off x="4320" y="192"/>
              <a:ext cx="0" cy="195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6" name="Line 524"/>
            <p:cNvSpPr>
              <a:spLocks noChangeShapeType="1"/>
            </p:cNvSpPr>
            <p:nvPr/>
          </p:nvSpPr>
          <p:spPr bwMode="auto">
            <a:xfrm>
              <a:off x="1488" y="1824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97" name="Object 525"/>
            <p:cNvGraphicFramePr>
              <a:graphicFrameLocks noChangeAspect="1"/>
            </p:cNvGraphicFramePr>
            <p:nvPr/>
          </p:nvGraphicFramePr>
          <p:xfrm>
            <a:off x="1680" y="864"/>
            <a:ext cx="25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06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864"/>
                          <a:ext cx="25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8" name="Object 526"/>
            <p:cNvGraphicFramePr>
              <a:graphicFrameLocks noChangeAspect="1"/>
            </p:cNvGraphicFramePr>
            <p:nvPr/>
          </p:nvGraphicFramePr>
          <p:xfrm>
            <a:off x="1680" y="1536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07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536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9" name="Object 527"/>
            <p:cNvGraphicFramePr>
              <a:graphicFrameLocks noChangeAspect="1"/>
            </p:cNvGraphicFramePr>
            <p:nvPr/>
          </p:nvGraphicFramePr>
          <p:xfrm>
            <a:off x="1680" y="1200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08"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200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0" name="Object 528"/>
            <p:cNvGraphicFramePr>
              <a:graphicFrameLocks noChangeAspect="1"/>
            </p:cNvGraphicFramePr>
            <p:nvPr/>
          </p:nvGraphicFramePr>
          <p:xfrm>
            <a:off x="1680" y="1824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09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824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1" name="Object 529"/>
            <p:cNvGraphicFramePr>
              <a:graphicFrameLocks noChangeAspect="1"/>
            </p:cNvGraphicFramePr>
            <p:nvPr/>
          </p:nvGraphicFramePr>
          <p:xfrm>
            <a:off x="1680" y="528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0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528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02" name="Rectangle 530"/>
          <p:cNvSpPr>
            <a:spLocks noChangeArrowheads="1"/>
          </p:cNvSpPr>
          <p:nvPr/>
        </p:nvSpPr>
        <p:spPr bwMode="auto">
          <a:xfrm>
            <a:off x="2739028" y="3389790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dirty="0">
                <a:solidFill>
                  <a:srgbClr val="000066"/>
                </a:solidFill>
              </a:rPr>
              <a:t>复原</a:t>
            </a:r>
          </a:p>
        </p:txBody>
      </p:sp>
      <p:grpSp>
        <p:nvGrpSpPr>
          <p:cNvPr id="3603" name="Group 531"/>
          <p:cNvGrpSpPr>
            <a:grpSpLocks/>
          </p:cNvGrpSpPr>
          <p:nvPr/>
        </p:nvGrpSpPr>
        <p:grpSpPr bwMode="auto">
          <a:xfrm>
            <a:off x="3739896" y="3549095"/>
            <a:ext cx="4020437" cy="2535793"/>
            <a:chOff x="1488" y="2256"/>
            <a:chExt cx="2844" cy="1968"/>
          </a:xfrm>
        </p:grpSpPr>
        <p:sp>
          <p:nvSpPr>
            <p:cNvPr id="3604" name="Rectangle 532"/>
            <p:cNvSpPr>
              <a:spLocks noChangeArrowheads="1"/>
            </p:cNvSpPr>
            <p:nvPr/>
          </p:nvSpPr>
          <p:spPr bwMode="auto">
            <a:xfrm>
              <a:off x="3612" y="385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3</a:t>
              </a:r>
            </a:p>
          </p:txBody>
        </p:sp>
        <p:sp>
          <p:nvSpPr>
            <p:cNvPr id="3605" name="Rectangle 533"/>
            <p:cNvSpPr>
              <a:spLocks noChangeArrowheads="1"/>
            </p:cNvSpPr>
            <p:nvPr/>
          </p:nvSpPr>
          <p:spPr bwMode="auto">
            <a:xfrm>
              <a:off x="2904" y="385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4</a:t>
              </a:r>
            </a:p>
          </p:txBody>
        </p:sp>
        <p:sp>
          <p:nvSpPr>
            <p:cNvPr id="3606" name="Rectangle 534"/>
            <p:cNvSpPr>
              <a:spLocks noChangeArrowheads="1"/>
            </p:cNvSpPr>
            <p:nvPr/>
          </p:nvSpPr>
          <p:spPr bwMode="auto">
            <a:xfrm>
              <a:off x="2196" y="385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</a:t>
              </a:r>
            </a:p>
          </p:txBody>
        </p:sp>
        <p:sp>
          <p:nvSpPr>
            <p:cNvPr id="3607" name="Rectangle 535"/>
            <p:cNvSpPr>
              <a:spLocks noChangeArrowheads="1"/>
            </p:cNvSpPr>
            <p:nvPr/>
          </p:nvSpPr>
          <p:spPr bwMode="auto">
            <a:xfrm>
              <a:off x="1488" y="356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608" name="Rectangle 536"/>
            <p:cNvSpPr>
              <a:spLocks noChangeArrowheads="1"/>
            </p:cNvSpPr>
            <p:nvPr/>
          </p:nvSpPr>
          <p:spPr bwMode="auto">
            <a:xfrm>
              <a:off x="3624" y="259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8</a:t>
              </a:r>
            </a:p>
          </p:txBody>
        </p:sp>
        <p:sp>
          <p:nvSpPr>
            <p:cNvPr id="3609" name="Rectangle 537"/>
            <p:cNvSpPr>
              <a:spLocks noChangeArrowheads="1"/>
            </p:cNvSpPr>
            <p:nvPr/>
          </p:nvSpPr>
          <p:spPr bwMode="auto">
            <a:xfrm>
              <a:off x="2916" y="259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5</a:t>
              </a:r>
            </a:p>
          </p:txBody>
        </p:sp>
        <p:sp>
          <p:nvSpPr>
            <p:cNvPr id="3610" name="Rectangle 538"/>
            <p:cNvSpPr>
              <a:spLocks noChangeArrowheads="1"/>
            </p:cNvSpPr>
            <p:nvPr/>
          </p:nvSpPr>
          <p:spPr bwMode="auto">
            <a:xfrm>
              <a:off x="2208" y="259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</a:t>
              </a:r>
            </a:p>
          </p:txBody>
        </p:sp>
        <p:sp>
          <p:nvSpPr>
            <p:cNvPr id="3611" name="Rectangle 539"/>
            <p:cNvSpPr>
              <a:spLocks noChangeArrowheads="1"/>
            </p:cNvSpPr>
            <p:nvPr/>
          </p:nvSpPr>
          <p:spPr bwMode="auto">
            <a:xfrm>
              <a:off x="1488" y="388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612" name="Rectangle 540"/>
            <p:cNvSpPr>
              <a:spLocks noChangeArrowheads="1"/>
            </p:cNvSpPr>
            <p:nvPr/>
          </p:nvSpPr>
          <p:spPr bwMode="auto">
            <a:xfrm>
              <a:off x="3612" y="323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4</a:t>
              </a:r>
            </a:p>
          </p:txBody>
        </p:sp>
        <p:sp>
          <p:nvSpPr>
            <p:cNvPr id="3613" name="Rectangle 541"/>
            <p:cNvSpPr>
              <a:spLocks noChangeArrowheads="1"/>
            </p:cNvSpPr>
            <p:nvPr/>
          </p:nvSpPr>
          <p:spPr bwMode="auto">
            <a:xfrm>
              <a:off x="2904" y="323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6</a:t>
              </a:r>
            </a:p>
          </p:txBody>
        </p:sp>
        <p:sp>
          <p:nvSpPr>
            <p:cNvPr id="3614" name="Rectangle 542"/>
            <p:cNvSpPr>
              <a:spLocks noChangeArrowheads="1"/>
            </p:cNvSpPr>
            <p:nvPr/>
          </p:nvSpPr>
          <p:spPr bwMode="auto">
            <a:xfrm>
              <a:off x="2196" y="323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8</a:t>
              </a:r>
            </a:p>
          </p:txBody>
        </p:sp>
        <p:sp>
          <p:nvSpPr>
            <p:cNvPr id="3615" name="Rectangle 543"/>
            <p:cNvSpPr>
              <a:spLocks noChangeArrowheads="1"/>
            </p:cNvSpPr>
            <p:nvPr/>
          </p:nvSpPr>
          <p:spPr bwMode="auto">
            <a:xfrm>
              <a:off x="1488" y="3234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616" name="Rectangle 544"/>
            <p:cNvSpPr>
              <a:spLocks noChangeArrowheads="1"/>
            </p:cNvSpPr>
            <p:nvPr/>
          </p:nvSpPr>
          <p:spPr bwMode="auto">
            <a:xfrm>
              <a:off x="3612" y="356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3</a:t>
              </a:r>
            </a:p>
          </p:txBody>
        </p:sp>
        <p:sp>
          <p:nvSpPr>
            <p:cNvPr id="3617" name="Rectangle 545"/>
            <p:cNvSpPr>
              <a:spLocks noChangeArrowheads="1"/>
            </p:cNvSpPr>
            <p:nvPr/>
          </p:nvSpPr>
          <p:spPr bwMode="auto">
            <a:xfrm>
              <a:off x="2904" y="356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5</a:t>
              </a:r>
            </a:p>
          </p:txBody>
        </p:sp>
        <p:sp>
          <p:nvSpPr>
            <p:cNvPr id="3618" name="Rectangle 546"/>
            <p:cNvSpPr>
              <a:spLocks noChangeArrowheads="1"/>
            </p:cNvSpPr>
            <p:nvPr/>
          </p:nvSpPr>
          <p:spPr bwMode="auto">
            <a:xfrm>
              <a:off x="2196" y="356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7</a:t>
              </a:r>
            </a:p>
          </p:txBody>
        </p:sp>
        <p:sp>
          <p:nvSpPr>
            <p:cNvPr id="3619" name="Rectangle 547"/>
            <p:cNvSpPr>
              <a:spLocks noChangeArrowheads="1"/>
            </p:cNvSpPr>
            <p:nvPr/>
          </p:nvSpPr>
          <p:spPr bwMode="auto">
            <a:xfrm>
              <a:off x="1488" y="2908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620" name="Rectangle 548"/>
            <p:cNvSpPr>
              <a:spLocks noChangeArrowheads="1"/>
            </p:cNvSpPr>
            <p:nvPr/>
          </p:nvSpPr>
          <p:spPr bwMode="auto">
            <a:xfrm>
              <a:off x="3612" y="289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9</a:t>
              </a:r>
            </a:p>
          </p:txBody>
        </p:sp>
        <p:sp>
          <p:nvSpPr>
            <p:cNvPr id="3621" name="Rectangle 549"/>
            <p:cNvSpPr>
              <a:spLocks noChangeArrowheads="1"/>
            </p:cNvSpPr>
            <p:nvPr/>
          </p:nvSpPr>
          <p:spPr bwMode="auto">
            <a:xfrm>
              <a:off x="2904" y="289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3</a:t>
              </a:r>
            </a:p>
          </p:txBody>
        </p:sp>
        <p:sp>
          <p:nvSpPr>
            <p:cNvPr id="3622" name="Rectangle 550"/>
            <p:cNvSpPr>
              <a:spLocks noChangeArrowheads="1"/>
            </p:cNvSpPr>
            <p:nvPr/>
          </p:nvSpPr>
          <p:spPr bwMode="auto">
            <a:xfrm>
              <a:off x="2196" y="2890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10</a:t>
              </a:r>
            </a:p>
          </p:txBody>
        </p:sp>
        <p:sp>
          <p:nvSpPr>
            <p:cNvPr id="3623" name="Rectangle 551"/>
            <p:cNvSpPr>
              <a:spLocks noChangeArrowheads="1"/>
            </p:cNvSpPr>
            <p:nvPr/>
          </p:nvSpPr>
          <p:spPr bwMode="auto">
            <a:xfrm>
              <a:off x="1488" y="2582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624" name="Rectangle 552"/>
            <p:cNvSpPr>
              <a:spLocks noChangeArrowheads="1"/>
            </p:cNvSpPr>
            <p:nvPr/>
          </p:nvSpPr>
          <p:spPr bwMode="auto">
            <a:xfrm>
              <a:off x="3612" y="225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C</a:t>
              </a:r>
            </a:p>
          </p:txBody>
        </p:sp>
        <p:sp>
          <p:nvSpPr>
            <p:cNvPr id="3625" name="Rectangle 553"/>
            <p:cNvSpPr>
              <a:spLocks noChangeArrowheads="1"/>
            </p:cNvSpPr>
            <p:nvPr/>
          </p:nvSpPr>
          <p:spPr bwMode="auto">
            <a:xfrm>
              <a:off x="2904" y="225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B</a:t>
              </a:r>
            </a:p>
          </p:txBody>
        </p:sp>
        <p:sp>
          <p:nvSpPr>
            <p:cNvPr id="3626" name="Rectangle 554"/>
            <p:cNvSpPr>
              <a:spLocks noChangeArrowheads="1"/>
            </p:cNvSpPr>
            <p:nvPr/>
          </p:nvSpPr>
          <p:spPr bwMode="auto">
            <a:xfrm>
              <a:off x="2196" y="225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ru-RU" altLang="zh-CN" b="1"/>
                <a:t>A</a:t>
              </a:r>
            </a:p>
          </p:txBody>
        </p:sp>
        <p:sp>
          <p:nvSpPr>
            <p:cNvPr id="3627" name="Rectangle 555"/>
            <p:cNvSpPr>
              <a:spLocks noChangeArrowheads="1"/>
            </p:cNvSpPr>
            <p:nvPr/>
          </p:nvSpPr>
          <p:spPr bwMode="auto">
            <a:xfrm>
              <a:off x="1488" y="2256"/>
              <a:ext cx="7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3628" name="Line 556"/>
            <p:cNvSpPr>
              <a:spLocks noChangeShapeType="1"/>
            </p:cNvSpPr>
            <p:nvPr/>
          </p:nvSpPr>
          <p:spPr bwMode="auto">
            <a:xfrm>
              <a:off x="1488" y="2256"/>
              <a:ext cx="283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9" name="Line 557"/>
            <p:cNvSpPr>
              <a:spLocks noChangeShapeType="1"/>
            </p:cNvSpPr>
            <p:nvPr/>
          </p:nvSpPr>
          <p:spPr bwMode="auto">
            <a:xfrm>
              <a:off x="1488" y="2582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0" name="Line 558"/>
            <p:cNvSpPr>
              <a:spLocks noChangeShapeType="1"/>
            </p:cNvSpPr>
            <p:nvPr/>
          </p:nvSpPr>
          <p:spPr bwMode="auto">
            <a:xfrm>
              <a:off x="1488" y="2908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1" name="Line 559"/>
            <p:cNvSpPr>
              <a:spLocks noChangeShapeType="1"/>
            </p:cNvSpPr>
            <p:nvPr/>
          </p:nvSpPr>
          <p:spPr bwMode="auto">
            <a:xfrm>
              <a:off x="1488" y="3234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2" name="Line 560"/>
            <p:cNvSpPr>
              <a:spLocks noChangeShapeType="1"/>
            </p:cNvSpPr>
            <p:nvPr/>
          </p:nvSpPr>
          <p:spPr bwMode="auto">
            <a:xfrm>
              <a:off x="1488" y="3560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3" name="Line 561"/>
            <p:cNvSpPr>
              <a:spLocks noChangeShapeType="1"/>
            </p:cNvSpPr>
            <p:nvPr/>
          </p:nvSpPr>
          <p:spPr bwMode="auto">
            <a:xfrm>
              <a:off x="1488" y="4212"/>
              <a:ext cx="283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4" name="Line 562"/>
            <p:cNvSpPr>
              <a:spLocks noChangeShapeType="1"/>
            </p:cNvSpPr>
            <p:nvPr/>
          </p:nvSpPr>
          <p:spPr bwMode="auto">
            <a:xfrm>
              <a:off x="1488" y="2256"/>
              <a:ext cx="0" cy="195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5" name="Line 563"/>
            <p:cNvSpPr>
              <a:spLocks noChangeShapeType="1"/>
            </p:cNvSpPr>
            <p:nvPr/>
          </p:nvSpPr>
          <p:spPr bwMode="auto">
            <a:xfrm>
              <a:off x="2196" y="2256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6" name="Line 564"/>
            <p:cNvSpPr>
              <a:spLocks noChangeShapeType="1"/>
            </p:cNvSpPr>
            <p:nvPr/>
          </p:nvSpPr>
          <p:spPr bwMode="auto">
            <a:xfrm>
              <a:off x="2904" y="2256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7" name="Line 565"/>
            <p:cNvSpPr>
              <a:spLocks noChangeShapeType="1"/>
            </p:cNvSpPr>
            <p:nvPr/>
          </p:nvSpPr>
          <p:spPr bwMode="auto">
            <a:xfrm>
              <a:off x="3612" y="2256"/>
              <a:ext cx="0" cy="1956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8" name="Line 566"/>
            <p:cNvSpPr>
              <a:spLocks noChangeShapeType="1"/>
            </p:cNvSpPr>
            <p:nvPr/>
          </p:nvSpPr>
          <p:spPr bwMode="auto">
            <a:xfrm>
              <a:off x="4320" y="2256"/>
              <a:ext cx="0" cy="195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9" name="Line 567"/>
            <p:cNvSpPr>
              <a:spLocks noChangeShapeType="1"/>
            </p:cNvSpPr>
            <p:nvPr/>
          </p:nvSpPr>
          <p:spPr bwMode="auto">
            <a:xfrm>
              <a:off x="1488" y="3886"/>
              <a:ext cx="2832" cy="0"/>
            </a:xfrm>
            <a:prstGeom prst="line">
              <a:avLst/>
            </a:prstGeom>
            <a:noFill/>
            <a:ln w="12700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40" name="Object 568"/>
            <p:cNvGraphicFramePr>
              <a:graphicFrameLocks noChangeAspect="1"/>
            </p:cNvGraphicFramePr>
            <p:nvPr/>
          </p:nvGraphicFramePr>
          <p:xfrm>
            <a:off x="1680" y="2928"/>
            <a:ext cx="25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1" name="Equation" r:id="rId13" imgW="152280" imgH="215640" progId="Equation.3">
                    <p:embed/>
                  </p:oleObj>
                </mc:Choice>
                <mc:Fallback>
                  <p:oleObj name="Equation" r:id="rId13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928"/>
                          <a:ext cx="25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41" name="Object 569"/>
            <p:cNvGraphicFramePr>
              <a:graphicFrameLocks noChangeAspect="1"/>
            </p:cNvGraphicFramePr>
            <p:nvPr/>
          </p:nvGraphicFramePr>
          <p:xfrm>
            <a:off x="1680" y="3552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2" name="Equation" r:id="rId14" imgW="164880" imgH="215640" progId="Equation.3">
                    <p:embed/>
                  </p:oleObj>
                </mc:Choice>
                <mc:Fallback>
                  <p:oleObj name="Equation" r:id="rId14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552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42" name="Object 570"/>
            <p:cNvGraphicFramePr>
              <a:graphicFrameLocks noChangeAspect="1"/>
            </p:cNvGraphicFramePr>
            <p:nvPr/>
          </p:nvGraphicFramePr>
          <p:xfrm>
            <a:off x="1680" y="3216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3" name="Equation" r:id="rId15" imgW="164880" imgH="228600" progId="Equation.3">
                    <p:embed/>
                  </p:oleObj>
                </mc:Choice>
                <mc:Fallback>
                  <p:oleObj name="Equation" r:id="rId15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216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43" name="Object 571"/>
            <p:cNvGraphicFramePr>
              <a:graphicFrameLocks noChangeAspect="1"/>
            </p:cNvGraphicFramePr>
            <p:nvPr/>
          </p:nvGraphicFramePr>
          <p:xfrm>
            <a:off x="1680" y="3888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4" name="Equation" r:id="rId16" imgW="164880" imgH="215640" progId="Equation.3">
                    <p:embed/>
                  </p:oleObj>
                </mc:Choice>
                <mc:Fallback>
                  <p:oleObj name="Equation" r:id="rId1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888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44" name="Object 572"/>
            <p:cNvGraphicFramePr>
              <a:graphicFrameLocks noChangeAspect="1"/>
            </p:cNvGraphicFramePr>
            <p:nvPr/>
          </p:nvGraphicFramePr>
          <p:xfrm>
            <a:off x="1680" y="2592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5" name="Equation" r:id="rId17" imgW="164880" imgH="228600" progId="Equation.3">
                    <p:embed/>
                  </p:oleObj>
                </mc:Choice>
                <mc:Fallback>
                  <p:oleObj name="Equation" r:id="rId1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92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" name="标题 1"/>
          <p:cNvSpPr txBox="1">
            <a:spLocks/>
          </p:cNvSpPr>
          <p:nvPr/>
        </p:nvSpPr>
        <p:spPr>
          <a:xfrm>
            <a:off x="47987" y="515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</p:spTree>
    <p:extLst>
      <p:ext uri="{BB962C8B-B14F-4D97-AF65-F5344CB8AC3E}">
        <p14:creationId xmlns:p14="http://schemas.microsoft.com/office/powerpoint/2010/main" val="67568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4" dur="500"/>
                                        <p:tgtEl>
                                          <p:spTgt spid="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base">
                                        <p:cTn id="27" dur="500"/>
                                        <p:tgtEl>
                                          <p:spTgt spid="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6" grpId="0" animBg="1"/>
      <p:bldP spid="360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FAC7-0E27-4373-AA3F-C540CAA71947}" type="slidenum">
              <a:rPr lang="ru-RU" altLang="zh-CN"/>
              <a:pPr/>
              <a:t>47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-</a:t>
            </a:r>
            <a:r>
              <a:rPr lang="zh-CN" altLang="en-US" dirty="0"/>
              <a:t>排序问题</a:t>
            </a:r>
          </a:p>
        </p:txBody>
      </p:sp>
      <p:sp>
        <p:nvSpPr>
          <p:cNvPr id="3647" name="Rectangle 575"/>
          <p:cNvSpPr>
            <a:spLocks noChangeArrowheads="1"/>
          </p:cNvSpPr>
          <p:nvPr/>
        </p:nvSpPr>
        <p:spPr bwMode="auto">
          <a:xfrm>
            <a:off x="2133601" y="96678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400" dirty="0">
                <a:solidFill>
                  <a:srgbClr val="000066"/>
                </a:solidFill>
              </a:rPr>
              <a:t>计算</a:t>
            </a:r>
          </a:p>
        </p:txBody>
      </p:sp>
      <p:sp>
        <p:nvSpPr>
          <p:cNvPr id="3648" name="Rectangle 576"/>
          <p:cNvSpPr>
            <a:spLocks noChangeArrowheads="1"/>
          </p:cNvSpPr>
          <p:nvPr/>
        </p:nvSpPr>
        <p:spPr bwMode="auto">
          <a:xfrm>
            <a:off x="3779839" y="1107090"/>
            <a:ext cx="502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ru-RU" altLang="zh-CN" sz="2400" b="1" dirty="0">
                <a:solidFill>
                  <a:srgbClr val="000066"/>
                </a:solidFill>
              </a:rPr>
              <a:t>T = 6+10+8+7+6+4+3 = 44</a:t>
            </a:r>
          </a:p>
        </p:txBody>
      </p:sp>
      <p:sp>
        <p:nvSpPr>
          <p:cNvPr id="3649" name="Rectangle 577"/>
          <p:cNvSpPr>
            <a:spLocks noChangeArrowheads="1"/>
          </p:cNvSpPr>
          <p:nvPr/>
        </p:nvSpPr>
        <p:spPr bwMode="auto">
          <a:xfrm>
            <a:off x="2133600" y="1957388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ru-RU" sz="2400">
                <a:solidFill>
                  <a:srgbClr val="000066"/>
                </a:solidFill>
              </a:rPr>
              <a:t>计算依据：</a:t>
            </a:r>
          </a:p>
        </p:txBody>
      </p:sp>
      <p:graphicFrame>
        <p:nvGraphicFramePr>
          <p:cNvPr id="3650" name="Object 578"/>
          <p:cNvGraphicFramePr>
            <a:graphicFrameLocks noChangeAspect="1"/>
          </p:cNvGraphicFramePr>
          <p:nvPr/>
        </p:nvGraphicFramePr>
        <p:xfrm>
          <a:off x="2741614" y="2955925"/>
          <a:ext cx="6067425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公式" r:id="rId3" imgW="6070320" imgH="1409400" progId="Equation.3">
                  <p:embed/>
                </p:oleObj>
              </mc:Choice>
              <mc:Fallback>
                <p:oleObj name="公式" r:id="rId3" imgW="6070320" imgH="140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4" y="2955925"/>
                        <a:ext cx="6067425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69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4" fill="hold" nodeType="clickEffect">
                                  <p:childTnLst>
                                    <p:set>
                                      <p:cBhvr additive="base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7" grpId="0" animBg="1"/>
      <p:bldP spid="3648" grpId="0" animBg="1"/>
      <p:bldP spid="36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课后作业：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方案设计题（需要写出具体推导过程）。设某单位将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套设备分配给</a:t>
            </a:r>
            <a:r>
              <a:rPr lang="en-US" altLang="zh-CN" dirty="0" smtClean="0"/>
              <a:t>A,B,C</a:t>
            </a:r>
            <a:r>
              <a:rPr lang="zh-CN" altLang="en-US" dirty="0" smtClean="0"/>
              <a:t>三个用户，每个用户分配设备数量与可获利润（单位：万元）如下表所示，试问应怎么样分配</a:t>
            </a:r>
            <a:r>
              <a:rPr lang="en-US" altLang="zh-CN" dirty="0" smtClean="0"/>
              <a:t>6</a:t>
            </a:r>
            <a:r>
              <a:rPr lang="zh-CN" altLang="en-US" dirty="0" smtClean="0"/>
              <a:t>套设备才能使总利润最大？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45398"/>
              </p:ext>
            </p:extLst>
          </p:nvPr>
        </p:nvGraphicFramePr>
        <p:xfrm>
          <a:off x="2141728" y="2767922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7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C78D-0CCA-44FF-93DC-BD7546F8E3BC}" type="slidenum">
              <a:rPr lang="ru-RU" altLang="zh-CN"/>
              <a:pPr/>
              <a:t>5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2308" name="Rectangle 260"/>
          <p:cNvSpPr>
            <a:spLocks noChangeArrowheads="1"/>
          </p:cNvSpPr>
          <p:nvPr/>
        </p:nvSpPr>
        <p:spPr bwMode="auto">
          <a:xfrm>
            <a:off x="2587625" y="3686366"/>
            <a:ext cx="6161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 sz="2400" b="1" dirty="0"/>
              <a:t>第三阶段（</a:t>
            </a:r>
            <a:r>
              <a:rPr kumimoji="1" lang="ru-RU" altLang="zh-CN" sz="2400" b="1" i="1" dirty="0"/>
              <a:t>C </a:t>
            </a:r>
            <a:r>
              <a:rPr kumimoji="1" lang="ru-RU" altLang="zh-CN" sz="2400" b="1" dirty="0"/>
              <a:t>→</a:t>
            </a:r>
            <a:r>
              <a:rPr kumimoji="1" lang="ru-RU" altLang="zh-CN" sz="2400" b="1" i="1" dirty="0"/>
              <a:t>D</a:t>
            </a:r>
            <a:r>
              <a:rPr kumimoji="1" lang="zh-CN" altLang="ru-RU" sz="2400" b="1" dirty="0"/>
              <a:t>）： </a:t>
            </a:r>
            <a:r>
              <a:rPr kumimoji="1" lang="ru-RU" altLang="zh-CN" sz="2400" b="1" i="1" dirty="0"/>
              <a:t>C </a:t>
            </a:r>
            <a:r>
              <a:rPr kumimoji="1" lang="zh-CN" altLang="ru-RU" sz="2400" b="1" dirty="0"/>
              <a:t>到</a:t>
            </a:r>
            <a:r>
              <a:rPr kumimoji="1" lang="ru-RU" altLang="zh-CN" sz="2400" b="1" i="1" dirty="0"/>
              <a:t>D </a:t>
            </a:r>
            <a:r>
              <a:rPr kumimoji="1" lang="zh-CN" altLang="ru-RU" sz="2400" b="1" dirty="0"/>
              <a:t>有 </a:t>
            </a:r>
            <a:r>
              <a:rPr kumimoji="1" lang="ru-RU" altLang="zh-CN" sz="2400" b="1" dirty="0"/>
              <a:t>6 </a:t>
            </a:r>
            <a:r>
              <a:rPr kumimoji="1" lang="zh-CN" altLang="ru-RU" sz="2400" b="1" dirty="0"/>
              <a:t>条路线。</a:t>
            </a:r>
          </a:p>
        </p:txBody>
      </p:sp>
      <p:sp>
        <p:nvSpPr>
          <p:cNvPr id="2310" name="Oval 262"/>
          <p:cNvSpPr>
            <a:spLocks noChangeArrowheads="1"/>
          </p:cNvSpPr>
          <p:nvPr/>
        </p:nvSpPr>
        <p:spPr bwMode="auto">
          <a:xfrm>
            <a:off x="2362200" y="191312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ea typeface="楷体_GB2312" pitchFamily="49" charset="-122"/>
              </a:rPr>
              <a:t>A</a:t>
            </a:r>
          </a:p>
        </p:txBody>
      </p:sp>
      <p:sp>
        <p:nvSpPr>
          <p:cNvPr id="2311" name="Oval 263"/>
          <p:cNvSpPr>
            <a:spLocks noChangeArrowheads="1"/>
          </p:cNvSpPr>
          <p:nvPr/>
        </p:nvSpPr>
        <p:spPr bwMode="auto">
          <a:xfrm>
            <a:off x="4038600" y="183692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312" name="Oval 264"/>
          <p:cNvSpPr>
            <a:spLocks noChangeArrowheads="1"/>
          </p:cNvSpPr>
          <p:nvPr/>
        </p:nvSpPr>
        <p:spPr bwMode="auto">
          <a:xfrm>
            <a:off x="4114800" y="69392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313" name="Oval 265"/>
          <p:cNvSpPr>
            <a:spLocks noChangeArrowheads="1"/>
          </p:cNvSpPr>
          <p:nvPr/>
        </p:nvSpPr>
        <p:spPr bwMode="auto">
          <a:xfrm>
            <a:off x="4038600" y="297992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314" name="Oval 266"/>
          <p:cNvSpPr>
            <a:spLocks noChangeArrowheads="1"/>
          </p:cNvSpPr>
          <p:nvPr/>
        </p:nvSpPr>
        <p:spPr bwMode="auto">
          <a:xfrm>
            <a:off x="5943600" y="693928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315" name="Oval 267"/>
          <p:cNvSpPr>
            <a:spLocks noChangeArrowheads="1"/>
          </p:cNvSpPr>
          <p:nvPr/>
        </p:nvSpPr>
        <p:spPr bwMode="auto">
          <a:xfrm>
            <a:off x="5943600" y="297992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316" name="Oval 268"/>
          <p:cNvSpPr>
            <a:spLocks noChangeArrowheads="1"/>
          </p:cNvSpPr>
          <p:nvPr/>
        </p:nvSpPr>
        <p:spPr bwMode="auto">
          <a:xfrm>
            <a:off x="7772400" y="1151128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317" name="Oval 269"/>
          <p:cNvSpPr>
            <a:spLocks noChangeArrowheads="1"/>
          </p:cNvSpPr>
          <p:nvPr/>
        </p:nvSpPr>
        <p:spPr bwMode="auto">
          <a:xfrm>
            <a:off x="7772400" y="2446528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318" name="Oval 270"/>
          <p:cNvSpPr>
            <a:spLocks noChangeArrowheads="1"/>
          </p:cNvSpPr>
          <p:nvPr/>
        </p:nvSpPr>
        <p:spPr bwMode="auto">
          <a:xfrm>
            <a:off x="9296400" y="1913128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2319" name="Line 271"/>
          <p:cNvSpPr>
            <a:spLocks noChangeShapeType="1"/>
          </p:cNvSpPr>
          <p:nvPr/>
        </p:nvSpPr>
        <p:spPr bwMode="auto">
          <a:xfrm flipV="1">
            <a:off x="2895600" y="1151128"/>
            <a:ext cx="12954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0" name="Line 272"/>
          <p:cNvSpPr>
            <a:spLocks noChangeShapeType="1"/>
          </p:cNvSpPr>
          <p:nvPr/>
        </p:nvSpPr>
        <p:spPr bwMode="auto">
          <a:xfrm>
            <a:off x="2895600" y="2141728"/>
            <a:ext cx="11430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1" name="Line 273"/>
          <p:cNvSpPr>
            <a:spLocks noChangeShapeType="1"/>
          </p:cNvSpPr>
          <p:nvPr/>
        </p:nvSpPr>
        <p:spPr bwMode="auto">
          <a:xfrm>
            <a:off x="2895600" y="2141728"/>
            <a:ext cx="12192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2" name="Line 274"/>
          <p:cNvSpPr>
            <a:spLocks noChangeShapeType="1"/>
          </p:cNvSpPr>
          <p:nvPr/>
        </p:nvSpPr>
        <p:spPr bwMode="auto">
          <a:xfrm>
            <a:off x="4648200" y="922528"/>
            <a:ext cx="12954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3" name="Line 275"/>
          <p:cNvSpPr>
            <a:spLocks noChangeShapeType="1"/>
          </p:cNvSpPr>
          <p:nvPr/>
        </p:nvSpPr>
        <p:spPr bwMode="auto">
          <a:xfrm>
            <a:off x="4648200" y="922528"/>
            <a:ext cx="12954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4" name="Line 276"/>
          <p:cNvSpPr>
            <a:spLocks noChangeShapeType="1"/>
          </p:cNvSpPr>
          <p:nvPr/>
        </p:nvSpPr>
        <p:spPr bwMode="auto">
          <a:xfrm>
            <a:off x="4572000" y="2141728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5" name="Line 277"/>
          <p:cNvSpPr>
            <a:spLocks noChangeShapeType="1"/>
          </p:cNvSpPr>
          <p:nvPr/>
        </p:nvSpPr>
        <p:spPr bwMode="auto">
          <a:xfrm flipV="1">
            <a:off x="4572000" y="1074928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6" name="Line 278"/>
          <p:cNvSpPr>
            <a:spLocks noChangeShapeType="1"/>
          </p:cNvSpPr>
          <p:nvPr/>
        </p:nvSpPr>
        <p:spPr bwMode="auto">
          <a:xfrm>
            <a:off x="4572000" y="2141728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7" name="Line 279"/>
          <p:cNvSpPr>
            <a:spLocks noChangeShapeType="1"/>
          </p:cNvSpPr>
          <p:nvPr/>
        </p:nvSpPr>
        <p:spPr bwMode="auto">
          <a:xfrm flipV="1">
            <a:off x="4572000" y="2217928"/>
            <a:ext cx="14478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8" name="Line 280"/>
          <p:cNvSpPr>
            <a:spLocks noChangeShapeType="1"/>
          </p:cNvSpPr>
          <p:nvPr/>
        </p:nvSpPr>
        <p:spPr bwMode="auto">
          <a:xfrm>
            <a:off x="4572000" y="3284728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9" name="Line 281"/>
          <p:cNvSpPr>
            <a:spLocks noChangeShapeType="1"/>
          </p:cNvSpPr>
          <p:nvPr/>
        </p:nvSpPr>
        <p:spPr bwMode="auto">
          <a:xfrm>
            <a:off x="4648200" y="922528"/>
            <a:ext cx="1371600" cy="2133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0" name="Line 282"/>
          <p:cNvSpPr>
            <a:spLocks noChangeShapeType="1"/>
          </p:cNvSpPr>
          <p:nvPr/>
        </p:nvSpPr>
        <p:spPr bwMode="auto">
          <a:xfrm flipV="1">
            <a:off x="4572000" y="1151128"/>
            <a:ext cx="1447800" cy="2057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1" name="Line 283"/>
          <p:cNvSpPr>
            <a:spLocks noChangeShapeType="1"/>
          </p:cNvSpPr>
          <p:nvPr/>
        </p:nvSpPr>
        <p:spPr bwMode="auto">
          <a:xfrm>
            <a:off x="6477000" y="922528"/>
            <a:ext cx="1295400" cy="3810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2" name="Line 284"/>
          <p:cNvSpPr>
            <a:spLocks noChangeShapeType="1"/>
          </p:cNvSpPr>
          <p:nvPr/>
        </p:nvSpPr>
        <p:spPr bwMode="auto">
          <a:xfrm>
            <a:off x="6477000" y="922528"/>
            <a:ext cx="12954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3" name="Line 285"/>
          <p:cNvSpPr>
            <a:spLocks noChangeShapeType="1"/>
          </p:cNvSpPr>
          <p:nvPr/>
        </p:nvSpPr>
        <p:spPr bwMode="auto">
          <a:xfrm flipV="1">
            <a:off x="6477000" y="1532128"/>
            <a:ext cx="1295400" cy="609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4" name="Line 286"/>
          <p:cNvSpPr>
            <a:spLocks noChangeShapeType="1"/>
          </p:cNvSpPr>
          <p:nvPr/>
        </p:nvSpPr>
        <p:spPr bwMode="auto">
          <a:xfrm>
            <a:off x="6477000" y="2141728"/>
            <a:ext cx="12192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5" name="Line 287"/>
          <p:cNvSpPr>
            <a:spLocks noChangeShapeType="1"/>
          </p:cNvSpPr>
          <p:nvPr/>
        </p:nvSpPr>
        <p:spPr bwMode="auto">
          <a:xfrm flipV="1">
            <a:off x="6477000" y="1608328"/>
            <a:ext cx="13716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6" name="Line 288"/>
          <p:cNvSpPr>
            <a:spLocks noChangeShapeType="1"/>
          </p:cNvSpPr>
          <p:nvPr/>
        </p:nvSpPr>
        <p:spPr bwMode="auto">
          <a:xfrm flipV="1">
            <a:off x="6477000" y="2751328"/>
            <a:ext cx="12954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7" name="Line 289"/>
          <p:cNvSpPr>
            <a:spLocks noChangeShapeType="1"/>
          </p:cNvSpPr>
          <p:nvPr/>
        </p:nvSpPr>
        <p:spPr bwMode="auto">
          <a:xfrm>
            <a:off x="2895600" y="2141728"/>
            <a:ext cx="1143000" cy="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8" name="Line 290"/>
          <p:cNvSpPr>
            <a:spLocks noChangeShapeType="1"/>
          </p:cNvSpPr>
          <p:nvPr/>
        </p:nvSpPr>
        <p:spPr bwMode="auto">
          <a:xfrm flipV="1">
            <a:off x="4572000" y="1074928"/>
            <a:ext cx="1371600" cy="10668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9" name="Line 291"/>
          <p:cNvSpPr>
            <a:spLocks noChangeShapeType="1"/>
          </p:cNvSpPr>
          <p:nvPr/>
        </p:nvSpPr>
        <p:spPr bwMode="auto">
          <a:xfrm>
            <a:off x="6477000" y="922528"/>
            <a:ext cx="1295400" cy="3810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0" name="Rectangle 292"/>
          <p:cNvSpPr>
            <a:spLocks noChangeArrowheads="1"/>
          </p:cNvSpPr>
          <p:nvPr/>
        </p:nvSpPr>
        <p:spPr bwMode="auto">
          <a:xfrm>
            <a:off x="3352800" y="18099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341" name="Rectangle 293"/>
          <p:cNvSpPr>
            <a:spLocks noChangeArrowheads="1"/>
          </p:cNvSpPr>
          <p:nvPr/>
        </p:nvSpPr>
        <p:spPr bwMode="auto">
          <a:xfrm>
            <a:off x="3200400" y="12765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342" name="Rectangle 294"/>
          <p:cNvSpPr>
            <a:spLocks noChangeArrowheads="1"/>
          </p:cNvSpPr>
          <p:nvPr/>
        </p:nvSpPr>
        <p:spPr bwMode="auto">
          <a:xfrm>
            <a:off x="5029200" y="998728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2343" name="Rectangle 295"/>
          <p:cNvSpPr>
            <a:spLocks noChangeArrowheads="1"/>
          </p:cNvSpPr>
          <p:nvPr/>
        </p:nvSpPr>
        <p:spPr bwMode="auto">
          <a:xfrm>
            <a:off x="4724400" y="51454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344" name="Rectangle 296"/>
          <p:cNvSpPr>
            <a:spLocks noChangeArrowheads="1"/>
          </p:cNvSpPr>
          <p:nvPr/>
        </p:nvSpPr>
        <p:spPr bwMode="auto">
          <a:xfrm>
            <a:off x="4648200" y="160039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345" name="Rectangle 297"/>
          <p:cNvSpPr>
            <a:spLocks noChangeArrowheads="1"/>
          </p:cNvSpPr>
          <p:nvPr/>
        </p:nvSpPr>
        <p:spPr bwMode="auto">
          <a:xfrm>
            <a:off x="4419600" y="112414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346" name="Rectangle 298"/>
          <p:cNvSpPr>
            <a:spLocks noChangeArrowheads="1"/>
          </p:cNvSpPr>
          <p:nvPr/>
        </p:nvSpPr>
        <p:spPr bwMode="auto">
          <a:xfrm>
            <a:off x="4800600" y="180994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347" name="Rectangle 299"/>
          <p:cNvSpPr>
            <a:spLocks noChangeArrowheads="1"/>
          </p:cNvSpPr>
          <p:nvPr/>
        </p:nvSpPr>
        <p:spPr bwMode="auto">
          <a:xfrm>
            <a:off x="4572000" y="229412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348" name="Rectangle 300"/>
          <p:cNvSpPr>
            <a:spLocks noChangeArrowheads="1"/>
          </p:cNvSpPr>
          <p:nvPr/>
        </p:nvSpPr>
        <p:spPr bwMode="auto">
          <a:xfrm>
            <a:off x="6781800" y="6669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349" name="Rectangle 301"/>
          <p:cNvSpPr>
            <a:spLocks noChangeArrowheads="1"/>
          </p:cNvSpPr>
          <p:nvPr/>
        </p:nvSpPr>
        <p:spPr bwMode="auto">
          <a:xfrm>
            <a:off x="4953000" y="287674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350" name="Rectangle 302"/>
          <p:cNvSpPr>
            <a:spLocks noChangeArrowheads="1"/>
          </p:cNvSpPr>
          <p:nvPr/>
        </p:nvSpPr>
        <p:spPr bwMode="auto">
          <a:xfrm>
            <a:off x="4724400" y="3208528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2351" name="Rectangle 303"/>
          <p:cNvSpPr>
            <a:spLocks noChangeArrowheads="1"/>
          </p:cNvSpPr>
          <p:nvPr/>
        </p:nvSpPr>
        <p:spPr bwMode="auto">
          <a:xfrm>
            <a:off x="4343400" y="2675128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352" name="Rectangle 304"/>
          <p:cNvSpPr>
            <a:spLocks noChangeArrowheads="1"/>
          </p:cNvSpPr>
          <p:nvPr/>
        </p:nvSpPr>
        <p:spPr bwMode="auto">
          <a:xfrm>
            <a:off x="6527800" y="12638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353" name="Rectangle 305"/>
          <p:cNvSpPr>
            <a:spLocks noChangeArrowheads="1"/>
          </p:cNvSpPr>
          <p:nvPr/>
        </p:nvSpPr>
        <p:spPr bwMode="auto">
          <a:xfrm>
            <a:off x="6629400" y="16575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354" name="Rectangle 306"/>
          <p:cNvSpPr>
            <a:spLocks noChangeArrowheads="1"/>
          </p:cNvSpPr>
          <p:nvPr/>
        </p:nvSpPr>
        <p:spPr bwMode="auto">
          <a:xfrm>
            <a:off x="6553200" y="22671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355" name="Rectangle 307"/>
          <p:cNvSpPr>
            <a:spLocks noChangeArrowheads="1"/>
          </p:cNvSpPr>
          <p:nvPr/>
        </p:nvSpPr>
        <p:spPr bwMode="auto">
          <a:xfrm>
            <a:off x="6464300" y="26735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356" name="Rectangle 308"/>
          <p:cNvSpPr>
            <a:spLocks noChangeArrowheads="1"/>
          </p:cNvSpPr>
          <p:nvPr/>
        </p:nvSpPr>
        <p:spPr bwMode="auto">
          <a:xfrm>
            <a:off x="6781800" y="3105341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357" name="Rectangle 309"/>
          <p:cNvSpPr>
            <a:spLocks noChangeArrowheads="1"/>
          </p:cNvSpPr>
          <p:nvPr/>
        </p:nvSpPr>
        <p:spPr bwMode="auto">
          <a:xfrm>
            <a:off x="8534400" y="13527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358" name="Rectangle 310"/>
          <p:cNvSpPr>
            <a:spLocks noChangeArrowheads="1"/>
          </p:cNvSpPr>
          <p:nvPr/>
        </p:nvSpPr>
        <p:spPr bwMode="auto">
          <a:xfrm>
            <a:off x="8458200" y="21909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359" name="Rectangle 311"/>
          <p:cNvSpPr>
            <a:spLocks noChangeArrowheads="1"/>
          </p:cNvSpPr>
          <p:nvPr/>
        </p:nvSpPr>
        <p:spPr bwMode="auto">
          <a:xfrm>
            <a:off x="3505200" y="2343341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60" name="Oval 312"/>
          <p:cNvSpPr>
            <a:spLocks noChangeArrowheads="1"/>
          </p:cNvSpPr>
          <p:nvPr/>
        </p:nvSpPr>
        <p:spPr bwMode="auto">
          <a:xfrm>
            <a:off x="5943600" y="1951228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361" name="Line 313"/>
          <p:cNvSpPr>
            <a:spLocks noChangeShapeType="1"/>
          </p:cNvSpPr>
          <p:nvPr/>
        </p:nvSpPr>
        <p:spPr bwMode="auto">
          <a:xfrm>
            <a:off x="8274050" y="1559116"/>
            <a:ext cx="1066800" cy="5334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" name="Line 314"/>
          <p:cNvSpPr>
            <a:spLocks noChangeShapeType="1"/>
          </p:cNvSpPr>
          <p:nvPr/>
        </p:nvSpPr>
        <p:spPr bwMode="auto">
          <a:xfrm flipV="1">
            <a:off x="8350250" y="2192528"/>
            <a:ext cx="990600" cy="4572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171881" y="4219766"/>
                <a:ext cx="3355919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81" y="4219766"/>
                <a:ext cx="3355919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3184962" y="5229048"/>
                <a:ext cx="3355919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962" y="5229048"/>
                <a:ext cx="3355919" cy="1025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32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8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内容占位符 5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Oval 262"/>
          <p:cNvSpPr>
            <a:spLocks noChangeArrowheads="1"/>
          </p:cNvSpPr>
          <p:nvPr/>
        </p:nvSpPr>
        <p:spPr bwMode="auto">
          <a:xfrm>
            <a:off x="2362200" y="23520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ea typeface="楷体_GB2312" pitchFamily="49" charset="-122"/>
              </a:rPr>
              <a:t>A</a:t>
            </a:r>
          </a:p>
        </p:txBody>
      </p:sp>
      <p:sp>
        <p:nvSpPr>
          <p:cNvPr id="3" name="Oval 263"/>
          <p:cNvSpPr>
            <a:spLocks noChangeArrowheads="1"/>
          </p:cNvSpPr>
          <p:nvPr/>
        </p:nvSpPr>
        <p:spPr bwMode="auto">
          <a:xfrm>
            <a:off x="4038600" y="22758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4" name="Oval 264"/>
          <p:cNvSpPr>
            <a:spLocks noChangeArrowheads="1"/>
          </p:cNvSpPr>
          <p:nvPr/>
        </p:nvSpPr>
        <p:spPr bwMode="auto">
          <a:xfrm>
            <a:off x="4114800" y="11328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5" name="Oval 265"/>
          <p:cNvSpPr>
            <a:spLocks noChangeArrowheads="1"/>
          </p:cNvSpPr>
          <p:nvPr/>
        </p:nvSpPr>
        <p:spPr bwMode="auto">
          <a:xfrm>
            <a:off x="4038600" y="34188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6" name="Oval 266"/>
          <p:cNvSpPr>
            <a:spLocks noChangeArrowheads="1"/>
          </p:cNvSpPr>
          <p:nvPr/>
        </p:nvSpPr>
        <p:spPr bwMode="auto">
          <a:xfrm>
            <a:off x="5943600" y="1132840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7" name="Oval 267"/>
          <p:cNvSpPr>
            <a:spLocks noChangeArrowheads="1"/>
          </p:cNvSpPr>
          <p:nvPr/>
        </p:nvSpPr>
        <p:spPr bwMode="auto">
          <a:xfrm>
            <a:off x="5943600" y="34188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8" name="Oval 268"/>
          <p:cNvSpPr>
            <a:spLocks noChangeArrowheads="1"/>
          </p:cNvSpPr>
          <p:nvPr/>
        </p:nvSpPr>
        <p:spPr bwMode="auto">
          <a:xfrm>
            <a:off x="7772400" y="1590040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9" name="Oval 269"/>
          <p:cNvSpPr>
            <a:spLocks noChangeArrowheads="1"/>
          </p:cNvSpPr>
          <p:nvPr/>
        </p:nvSpPr>
        <p:spPr bwMode="auto">
          <a:xfrm>
            <a:off x="7772400" y="2885440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0" name="Oval 270"/>
          <p:cNvSpPr>
            <a:spLocks noChangeArrowheads="1"/>
          </p:cNvSpPr>
          <p:nvPr/>
        </p:nvSpPr>
        <p:spPr bwMode="auto">
          <a:xfrm>
            <a:off x="9296400" y="235204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11" name="Line 271"/>
          <p:cNvSpPr>
            <a:spLocks noChangeShapeType="1"/>
          </p:cNvSpPr>
          <p:nvPr/>
        </p:nvSpPr>
        <p:spPr bwMode="auto">
          <a:xfrm flipV="1">
            <a:off x="2895600" y="1590040"/>
            <a:ext cx="12954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272"/>
          <p:cNvSpPr>
            <a:spLocks noChangeShapeType="1"/>
          </p:cNvSpPr>
          <p:nvPr/>
        </p:nvSpPr>
        <p:spPr bwMode="auto">
          <a:xfrm>
            <a:off x="2895600" y="2580640"/>
            <a:ext cx="11430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273"/>
          <p:cNvSpPr>
            <a:spLocks noChangeShapeType="1"/>
          </p:cNvSpPr>
          <p:nvPr/>
        </p:nvSpPr>
        <p:spPr bwMode="auto">
          <a:xfrm>
            <a:off x="2895600" y="2580640"/>
            <a:ext cx="12192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74"/>
          <p:cNvSpPr>
            <a:spLocks noChangeShapeType="1"/>
          </p:cNvSpPr>
          <p:nvPr/>
        </p:nvSpPr>
        <p:spPr bwMode="auto">
          <a:xfrm>
            <a:off x="4648200" y="1361440"/>
            <a:ext cx="12954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5"/>
          <p:cNvSpPr>
            <a:spLocks noChangeShapeType="1"/>
          </p:cNvSpPr>
          <p:nvPr/>
        </p:nvSpPr>
        <p:spPr bwMode="auto">
          <a:xfrm>
            <a:off x="4648200" y="1361440"/>
            <a:ext cx="12954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76"/>
          <p:cNvSpPr>
            <a:spLocks noChangeShapeType="1"/>
          </p:cNvSpPr>
          <p:nvPr/>
        </p:nvSpPr>
        <p:spPr bwMode="auto">
          <a:xfrm>
            <a:off x="4572000" y="2580640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77"/>
          <p:cNvSpPr>
            <a:spLocks noChangeShapeType="1"/>
          </p:cNvSpPr>
          <p:nvPr/>
        </p:nvSpPr>
        <p:spPr bwMode="auto">
          <a:xfrm flipV="1">
            <a:off x="4572000" y="1513840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78"/>
          <p:cNvSpPr>
            <a:spLocks noChangeShapeType="1"/>
          </p:cNvSpPr>
          <p:nvPr/>
        </p:nvSpPr>
        <p:spPr bwMode="auto">
          <a:xfrm>
            <a:off x="4572000" y="2580640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79"/>
          <p:cNvSpPr>
            <a:spLocks noChangeShapeType="1"/>
          </p:cNvSpPr>
          <p:nvPr/>
        </p:nvSpPr>
        <p:spPr bwMode="auto">
          <a:xfrm flipV="1">
            <a:off x="4572000" y="2656840"/>
            <a:ext cx="14478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80"/>
          <p:cNvSpPr>
            <a:spLocks noChangeShapeType="1"/>
          </p:cNvSpPr>
          <p:nvPr/>
        </p:nvSpPr>
        <p:spPr bwMode="auto">
          <a:xfrm>
            <a:off x="4572000" y="3723640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81"/>
          <p:cNvSpPr>
            <a:spLocks noChangeShapeType="1"/>
          </p:cNvSpPr>
          <p:nvPr/>
        </p:nvSpPr>
        <p:spPr bwMode="auto">
          <a:xfrm>
            <a:off x="4648200" y="1361440"/>
            <a:ext cx="1371600" cy="2133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82"/>
          <p:cNvSpPr>
            <a:spLocks noChangeShapeType="1"/>
          </p:cNvSpPr>
          <p:nvPr/>
        </p:nvSpPr>
        <p:spPr bwMode="auto">
          <a:xfrm flipV="1">
            <a:off x="4572000" y="1590040"/>
            <a:ext cx="1447800" cy="2057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83"/>
          <p:cNvSpPr>
            <a:spLocks noChangeShapeType="1"/>
          </p:cNvSpPr>
          <p:nvPr/>
        </p:nvSpPr>
        <p:spPr bwMode="auto">
          <a:xfrm>
            <a:off x="6477000" y="1361440"/>
            <a:ext cx="1295400" cy="3810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84"/>
          <p:cNvSpPr>
            <a:spLocks noChangeShapeType="1"/>
          </p:cNvSpPr>
          <p:nvPr/>
        </p:nvSpPr>
        <p:spPr bwMode="auto">
          <a:xfrm>
            <a:off x="6477000" y="1361440"/>
            <a:ext cx="12954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85"/>
          <p:cNvSpPr>
            <a:spLocks noChangeShapeType="1"/>
          </p:cNvSpPr>
          <p:nvPr/>
        </p:nvSpPr>
        <p:spPr bwMode="auto">
          <a:xfrm flipV="1">
            <a:off x="6477000" y="1971040"/>
            <a:ext cx="1295400" cy="609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86"/>
          <p:cNvSpPr>
            <a:spLocks noChangeShapeType="1"/>
          </p:cNvSpPr>
          <p:nvPr/>
        </p:nvSpPr>
        <p:spPr bwMode="auto">
          <a:xfrm>
            <a:off x="6477000" y="2580640"/>
            <a:ext cx="12192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87"/>
          <p:cNvSpPr>
            <a:spLocks noChangeShapeType="1"/>
          </p:cNvSpPr>
          <p:nvPr/>
        </p:nvSpPr>
        <p:spPr bwMode="auto">
          <a:xfrm flipV="1">
            <a:off x="6477000" y="2047240"/>
            <a:ext cx="13716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88"/>
          <p:cNvSpPr>
            <a:spLocks noChangeShapeType="1"/>
          </p:cNvSpPr>
          <p:nvPr/>
        </p:nvSpPr>
        <p:spPr bwMode="auto">
          <a:xfrm flipV="1">
            <a:off x="6477000" y="3190240"/>
            <a:ext cx="12954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89"/>
          <p:cNvSpPr>
            <a:spLocks noChangeShapeType="1"/>
          </p:cNvSpPr>
          <p:nvPr/>
        </p:nvSpPr>
        <p:spPr bwMode="auto">
          <a:xfrm>
            <a:off x="2895600" y="2580640"/>
            <a:ext cx="1143000" cy="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90"/>
          <p:cNvSpPr>
            <a:spLocks noChangeShapeType="1"/>
          </p:cNvSpPr>
          <p:nvPr/>
        </p:nvSpPr>
        <p:spPr bwMode="auto">
          <a:xfrm flipV="1">
            <a:off x="4572000" y="1513840"/>
            <a:ext cx="1371600" cy="10668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91"/>
          <p:cNvSpPr>
            <a:spLocks noChangeShapeType="1"/>
          </p:cNvSpPr>
          <p:nvPr/>
        </p:nvSpPr>
        <p:spPr bwMode="auto">
          <a:xfrm>
            <a:off x="6477000" y="1361440"/>
            <a:ext cx="1295400" cy="3810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292"/>
          <p:cNvSpPr>
            <a:spLocks noChangeArrowheads="1"/>
          </p:cNvSpPr>
          <p:nvPr/>
        </p:nvSpPr>
        <p:spPr bwMode="auto">
          <a:xfrm>
            <a:off x="3352800" y="22488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3" name="Rectangle 293"/>
          <p:cNvSpPr>
            <a:spLocks noChangeArrowheads="1"/>
          </p:cNvSpPr>
          <p:nvPr/>
        </p:nvSpPr>
        <p:spPr bwMode="auto">
          <a:xfrm>
            <a:off x="3200400" y="17154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" name="Rectangle 294"/>
          <p:cNvSpPr>
            <a:spLocks noChangeArrowheads="1"/>
          </p:cNvSpPr>
          <p:nvPr/>
        </p:nvSpPr>
        <p:spPr bwMode="auto">
          <a:xfrm>
            <a:off x="5029200" y="1437640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35" name="Rectangle 295"/>
          <p:cNvSpPr>
            <a:spLocks noChangeArrowheads="1"/>
          </p:cNvSpPr>
          <p:nvPr/>
        </p:nvSpPr>
        <p:spPr bwMode="auto">
          <a:xfrm>
            <a:off x="4724400" y="9534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6" name="Rectangle 296"/>
          <p:cNvSpPr>
            <a:spLocks noChangeArrowheads="1"/>
          </p:cNvSpPr>
          <p:nvPr/>
        </p:nvSpPr>
        <p:spPr bwMode="auto">
          <a:xfrm>
            <a:off x="4648200" y="203930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7" name="Rectangle 297"/>
          <p:cNvSpPr>
            <a:spLocks noChangeArrowheads="1"/>
          </p:cNvSpPr>
          <p:nvPr/>
        </p:nvSpPr>
        <p:spPr bwMode="auto">
          <a:xfrm>
            <a:off x="4419600" y="15630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8" name="Rectangle 298"/>
          <p:cNvSpPr>
            <a:spLocks noChangeArrowheads="1"/>
          </p:cNvSpPr>
          <p:nvPr/>
        </p:nvSpPr>
        <p:spPr bwMode="auto">
          <a:xfrm>
            <a:off x="4800600" y="22488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9" name="Rectangle 299"/>
          <p:cNvSpPr>
            <a:spLocks noChangeArrowheads="1"/>
          </p:cNvSpPr>
          <p:nvPr/>
        </p:nvSpPr>
        <p:spPr bwMode="auto">
          <a:xfrm>
            <a:off x="4572000" y="273304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0" name="Rectangle 300"/>
          <p:cNvSpPr>
            <a:spLocks noChangeArrowheads="1"/>
          </p:cNvSpPr>
          <p:nvPr/>
        </p:nvSpPr>
        <p:spPr bwMode="auto">
          <a:xfrm>
            <a:off x="6781800" y="11058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1" name="Rectangle 301"/>
          <p:cNvSpPr>
            <a:spLocks noChangeArrowheads="1"/>
          </p:cNvSpPr>
          <p:nvPr/>
        </p:nvSpPr>
        <p:spPr bwMode="auto">
          <a:xfrm>
            <a:off x="4953000" y="33156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42" name="Rectangle 303"/>
          <p:cNvSpPr>
            <a:spLocks noChangeArrowheads="1"/>
          </p:cNvSpPr>
          <p:nvPr/>
        </p:nvSpPr>
        <p:spPr bwMode="auto">
          <a:xfrm>
            <a:off x="4343400" y="3114040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43" name="Rectangle 304"/>
          <p:cNvSpPr>
            <a:spLocks noChangeArrowheads="1"/>
          </p:cNvSpPr>
          <p:nvPr/>
        </p:nvSpPr>
        <p:spPr bwMode="auto">
          <a:xfrm>
            <a:off x="6527800" y="17027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44" name="Rectangle 305"/>
          <p:cNvSpPr>
            <a:spLocks noChangeArrowheads="1"/>
          </p:cNvSpPr>
          <p:nvPr/>
        </p:nvSpPr>
        <p:spPr bwMode="auto">
          <a:xfrm>
            <a:off x="6629400" y="20964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5" name="Rectangle 306"/>
          <p:cNvSpPr>
            <a:spLocks noChangeArrowheads="1"/>
          </p:cNvSpPr>
          <p:nvPr/>
        </p:nvSpPr>
        <p:spPr bwMode="auto">
          <a:xfrm>
            <a:off x="6553200" y="27060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6" name="Rectangle 307"/>
          <p:cNvSpPr>
            <a:spLocks noChangeArrowheads="1"/>
          </p:cNvSpPr>
          <p:nvPr/>
        </p:nvSpPr>
        <p:spPr bwMode="auto">
          <a:xfrm>
            <a:off x="6464300" y="31124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7" name="Rectangle 308"/>
          <p:cNvSpPr>
            <a:spLocks noChangeArrowheads="1"/>
          </p:cNvSpPr>
          <p:nvPr/>
        </p:nvSpPr>
        <p:spPr bwMode="auto">
          <a:xfrm>
            <a:off x="6781800" y="35442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8" name="Rectangle 309"/>
          <p:cNvSpPr>
            <a:spLocks noChangeArrowheads="1"/>
          </p:cNvSpPr>
          <p:nvPr/>
        </p:nvSpPr>
        <p:spPr bwMode="auto">
          <a:xfrm>
            <a:off x="8534400" y="17916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9" name="Rectangle 310"/>
          <p:cNvSpPr>
            <a:spLocks noChangeArrowheads="1"/>
          </p:cNvSpPr>
          <p:nvPr/>
        </p:nvSpPr>
        <p:spPr bwMode="auto">
          <a:xfrm>
            <a:off x="8458200" y="26298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0" name="Rectangle 311"/>
          <p:cNvSpPr>
            <a:spLocks noChangeArrowheads="1"/>
          </p:cNvSpPr>
          <p:nvPr/>
        </p:nvSpPr>
        <p:spPr bwMode="auto">
          <a:xfrm>
            <a:off x="3505200" y="27822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1" name="Oval 312"/>
          <p:cNvSpPr>
            <a:spLocks noChangeArrowheads="1"/>
          </p:cNvSpPr>
          <p:nvPr/>
        </p:nvSpPr>
        <p:spPr bwMode="auto">
          <a:xfrm>
            <a:off x="5943600" y="23901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52" name="Line 313"/>
          <p:cNvSpPr>
            <a:spLocks noChangeShapeType="1"/>
          </p:cNvSpPr>
          <p:nvPr/>
        </p:nvSpPr>
        <p:spPr bwMode="auto">
          <a:xfrm>
            <a:off x="8274050" y="1998028"/>
            <a:ext cx="1066800" cy="5334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314"/>
          <p:cNvSpPr>
            <a:spLocks noChangeShapeType="1"/>
          </p:cNvSpPr>
          <p:nvPr/>
        </p:nvSpPr>
        <p:spPr bwMode="auto">
          <a:xfrm flipV="1">
            <a:off x="8350250" y="2631440"/>
            <a:ext cx="990600" cy="4572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497"/>
          <p:cNvSpPr>
            <a:spLocks noChangeArrowheads="1"/>
          </p:cNvSpPr>
          <p:nvPr/>
        </p:nvSpPr>
        <p:spPr bwMode="auto">
          <a:xfrm>
            <a:off x="2537270" y="4069776"/>
            <a:ext cx="6297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 sz="2400" dirty="0"/>
              <a:t>第二阶段（</a:t>
            </a:r>
            <a:r>
              <a:rPr kumimoji="1" lang="ru-RU" altLang="zh-CN" sz="2400" i="1" dirty="0"/>
              <a:t>B </a:t>
            </a:r>
            <a:r>
              <a:rPr kumimoji="1" lang="ru-RU" altLang="zh-CN" sz="2400" dirty="0"/>
              <a:t>→</a:t>
            </a:r>
            <a:r>
              <a:rPr kumimoji="1" lang="ru-RU" altLang="zh-CN" sz="2400" i="1" dirty="0"/>
              <a:t>C</a:t>
            </a:r>
            <a:r>
              <a:rPr kumimoji="1" lang="zh-CN" altLang="ru-RU" sz="2400" dirty="0"/>
              <a:t>）： </a:t>
            </a:r>
            <a:r>
              <a:rPr kumimoji="1" lang="ru-RU" altLang="zh-CN" sz="2400" i="1" dirty="0"/>
              <a:t>B </a:t>
            </a:r>
            <a:r>
              <a:rPr kumimoji="1" lang="zh-CN" altLang="ru-RU" sz="2400" dirty="0"/>
              <a:t>到</a:t>
            </a:r>
            <a:r>
              <a:rPr kumimoji="1" lang="ru-RU" altLang="zh-CN" sz="2400" i="1" dirty="0"/>
              <a:t>C </a:t>
            </a:r>
            <a:r>
              <a:rPr kumimoji="1" lang="zh-CN" altLang="ru-RU" sz="2400" dirty="0"/>
              <a:t>有 </a:t>
            </a:r>
            <a:r>
              <a:rPr kumimoji="1" lang="ru-RU" altLang="zh-CN" sz="2400" dirty="0"/>
              <a:t>9 </a:t>
            </a:r>
            <a:r>
              <a:rPr kumimoji="1" lang="zh-CN" altLang="ru-RU" sz="2400" dirty="0"/>
              <a:t>条路线。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921949" y="4596755"/>
                <a:ext cx="3355919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49" y="4596755"/>
                <a:ext cx="3355919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标题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4323080" y="4605258"/>
                <a:ext cx="3484159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80" y="4605258"/>
                <a:ext cx="3484159" cy="1025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480"/>
          <p:cNvSpPr>
            <a:spLocks noChangeArrowheads="1"/>
          </p:cNvSpPr>
          <p:nvPr/>
        </p:nvSpPr>
        <p:spPr bwMode="auto">
          <a:xfrm>
            <a:off x="4943549" y="3690945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 dirty="0">
                <a:ea typeface="宋体" panose="02010600030101010101" pitchFamily="2" charset="-122"/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7772400" y="4626988"/>
                <a:ext cx="3484159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4626988"/>
                <a:ext cx="3484159" cy="1025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61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0457-4CDC-4F0B-9240-4B37F73BB1A2}" type="slidenum">
              <a:rPr lang="ru-RU" altLang="zh-CN"/>
              <a:pPr/>
              <a:t>7</a:t>
            </a:fld>
            <a:endParaRPr lang="ru-RU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2726" name="Rectangle 678"/>
          <p:cNvSpPr>
            <a:spLocks noChangeArrowheads="1"/>
          </p:cNvSpPr>
          <p:nvPr/>
        </p:nvSpPr>
        <p:spPr bwMode="auto">
          <a:xfrm>
            <a:off x="2391156" y="4168013"/>
            <a:ext cx="6297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ru-RU" sz="2400" dirty="0"/>
              <a:t>第一阶段（</a:t>
            </a:r>
            <a:r>
              <a:rPr kumimoji="1" lang="ru-RU" altLang="zh-CN" sz="2400" i="1" dirty="0"/>
              <a:t>A </a:t>
            </a:r>
            <a:r>
              <a:rPr kumimoji="1" lang="ru-RU" altLang="zh-CN" sz="2400" dirty="0"/>
              <a:t>→</a:t>
            </a:r>
            <a:r>
              <a:rPr kumimoji="1" lang="ru-RU" altLang="zh-CN" sz="2400" i="1" dirty="0"/>
              <a:t>B</a:t>
            </a:r>
            <a:r>
              <a:rPr kumimoji="1" lang="zh-CN" altLang="ru-RU" sz="2400" dirty="0"/>
              <a:t>）： </a:t>
            </a:r>
            <a:r>
              <a:rPr kumimoji="1" lang="ru-RU" altLang="zh-CN" sz="2400" i="1" dirty="0"/>
              <a:t>A </a:t>
            </a:r>
            <a:r>
              <a:rPr kumimoji="1" lang="zh-CN" altLang="ru-RU" sz="2400" dirty="0"/>
              <a:t>到</a:t>
            </a:r>
            <a:r>
              <a:rPr kumimoji="1" lang="ru-RU" altLang="zh-CN" sz="2400" i="1" dirty="0"/>
              <a:t>B </a:t>
            </a:r>
            <a:r>
              <a:rPr kumimoji="1" lang="zh-CN" altLang="ru-RU" sz="2400" dirty="0"/>
              <a:t>有 </a:t>
            </a:r>
            <a:r>
              <a:rPr kumimoji="1" lang="ru-RU" altLang="zh-CN" sz="2400" dirty="0"/>
              <a:t>3 </a:t>
            </a:r>
            <a:r>
              <a:rPr kumimoji="1" lang="zh-CN" altLang="ru-RU" sz="2400" dirty="0"/>
              <a:t>条路线。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2502754" y="4916217"/>
                <a:ext cx="1175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754" y="4916217"/>
                <a:ext cx="11750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854" t="-28261" r="-1145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343400" y="4849924"/>
                <a:ext cx="1175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849924"/>
                <a:ext cx="11750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854" t="-28889" r="-1145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6517439" y="4795135"/>
                <a:ext cx="1175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439" y="4795135"/>
                <a:ext cx="11750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290" t="-28889" r="-1139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262"/>
          <p:cNvSpPr>
            <a:spLocks noChangeArrowheads="1"/>
          </p:cNvSpPr>
          <p:nvPr/>
        </p:nvSpPr>
        <p:spPr bwMode="auto">
          <a:xfrm>
            <a:off x="2362200" y="23520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ea typeface="楷体_GB2312" pitchFamily="49" charset="-122"/>
              </a:rPr>
              <a:t>A</a:t>
            </a:r>
          </a:p>
        </p:txBody>
      </p:sp>
      <p:sp>
        <p:nvSpPr>
          <p:cNvPr id="67" name="Oval 263"/>
          <p:cNvSpPr>
            <a:spLocks noChangeArrowheads="1"/>
          </p:cNvSpPr>
          <p:nvPr/>
        </p:nvSpPr>
        <p:spPr bwMode="auto">
          <a:xfrm>
            <a:off x="4038600" y="22758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68" name="Oval 264"/>
          <p:cNvSpPr>
            <a:spLocks noChangeArrowheads="1"/>
          </p:cNvSpPr>
          <p:nvPr/>
        </p:nvSpPr>
        <p:spPr bwMode="auto">
          <a:xfrm>
            <a:off x="4114800" y="11328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69" name="Oval 265"/>
          <p:cNvSpPr>
            <a:spLocks noChangeArrowheads="1"/>
          </p:cNvSpPr>
          <p:nvPr/>
        </p:nvSpPr>
        <p:spPr bwMode="auto">
          <a:xfrm>
            <a:off x="4038600" y="34188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70" name="Oval 266"/>
          <p:cNvSpPr>
            <a:spLocks noChangeArrowheads="1"/>
          </p:cNvSpPr>
          <p:nvPr/>
        </p:nvSpPr>
        <p:spPr bwMode="auto">
          <a:xfrm>
            <a:off x="5943600" y="1132840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71" name="Oval 267"/>
          <p:cNvSpPr>
            <a:spLocks noChangeArrowheads="1"/>
          </p:cNvSpPr>
          <p:nvPr/>
        </p:nvSpPr>
        <p:spPr bwMode="auto">
          <a:xfrm>
            <a:off x="5943600" y="34188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72" name="Oval 268"/>
          <p:cNvSpPr>
            <a:spLocks noChangeArrowheads="1"/>
          </p:cNvSpPr>
          <p:nvPr/>
        </p:nvSpPr>
        <p:spPr bwMode="auto">
          <a:xfrm>
            <a:off x="7772400" y="1590040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73" name="Oval 269"/>
          <p:cNvSpPr>
            <a:spLocks noChangeArrowheads="1"/>
          </p:cNvSpPr>
          <p:nvPr/>
        </p:nvSpPr>
        <p:spPr bwMode="auto">
          <a:xfrm>
            <a:off x="7772400" y="2885440"/>
            <a:ext cx="533400" cy="533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74" name="Oval 270"/>
          <p:cNvSpPr>
            <a:spLocks noChangeArrowheads="1"/>
          </p:cNvSpPr>
          <p:nvPr/>
        </p:nvSpPr>
        <p:spPr bwMode="auto">
          <a:xfrm>
            <a:off x="9296400" y="235204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75" name="Line 271"/>
          <p:cNvSpPr>
            <a:spLocks noChangeShapeType="1"/>
          </p:cNvSpPr>
          <p:nvPr/>
        </p:nvSpPr>
        <p:spPr bwMode="auto">
          <a:xfrm flipV="1">
            <a:off x="2895600" y="1590040"/>
            <a:ext cx="12954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272"/>
          <p:cNvSpPr>
            <a:spLocks noChangeShapeType="1"/>
          </p:cNvSpPr>
          <p:nvPr/>
        </p:nvSpPr>
        <p:spPr bwMode="auto">
          <a:xfrm>
            <a:off x="2895600" y="2580640"/>
            <a:ext cx="11430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273"/>
          <p:cNvSpPr>
            <a:spLocks noChangeShapeType="1"/>
          </p:cNvSpPr>
          <p:nvPr/>
        </p:nvSpPr>
        <p:spPr bwMode="auto">
          <a:xfrm>
            <a:off x="2895600" y="2580640"/>
            <a:ext cx="1219200" cy="990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274"/>
          <p:cNvSpPr>
            <a:spLocks noChangeShapeType="1"/>
          </p:cNvSpPr>
          <p:nvPr/>
        </p:nvSpPr>
        <p:spPr bwMode="auto">
          <a:xfrm>
            <a:off x="4648200" y="1361440"/>
            <a:ext cx="12954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275"/>
          <p:cNvSpPr>
            <a:spLocks noChangeShapeType="1"/>
          </p:cNvSpPr>
          <p:nvPr/>
        </p:nvSpPr>
        <p:spPr bwMode="auto">
          <a:xfrm>
            <a:off x="4648200" y="1361440"/>
            <a:ext cx="12954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276"/>
          <p:cNvSpPr>
            <a:spLocks noChangeShapeType="1"/>
          </p:cNvSpPr>
          <p:nvPr/>
        </p:nvSpPr>
        <p:spPr bwMode="auto">
          <a:xfrm>
            <a:off x="4572000" y="2580640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277"/>
          <p:cNvSpPr>
            <a:spLocks noChangeShapeType="1"/>
          </p:cNvSpPr>
          <p:nvPr/>
        </p:nvSpPr>
        <p:spPr bwMode="auto">
          <a:xfrm flipV="1">
            <a:off x="4572000" y="1513840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278"/>
          <p:cNvSpPr>
            <a:spLocks noChangeShapeType="1"/>
          </p:cNvSpPr>
          <p:nvPr/>
        </p:nvSpPr>
        <p:spPr bwMode="auto">
          <a:xfrm>
            <a:off x="4572000" y="2580640"/>
            <a:ext cx="13716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279"/>
          <p:cNvSpPr>
            <a:spLocks noChangeShapeType="1"/>
          </p:cNvSpPr>
          <p:nvPr/>
        </p:nvSpPr>
        <p:spPr bwMode="auto">
          <a:xfrm flipV="1">
            <a:off x="4572000" y="2656840"/>
            <a:ext cx="1447800" cy="10668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280"/>
          <p:cNvSpPr>
            <a:spLocks noChangeShapeType="1"/>
          </p:cNvSpPr>
          <p:nvPr/>
        </p:nvSpPr>
        <p:spPr bwMode="auto">
          <a:xfrm>
            <a:off x="4572000" y="3723640"/>
            <a:ext cx="1371600" cy="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81"/>
          <p:cNvSpPr>
            <a:spLocks noChangeShapeType="1"/>
          </p:cNvSpPr>
          <p:nvPr/>
        </p:nvSpPr>
        <p:spPr bwMode="auto">
          <a:xfrm>
            <a:off x="4648200" y="1361440"/>
            <a:ext cx="1371600" cy="2133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Line 282"/>
          <p:cNvSpPr>
            <a:spLocks noChangeShapeType="1"/>
          </p:cNvSpPr>
          <p:nvPr/>
        </p:nvSpPr>
        <p:spPr bwMode="auto">
          <a:xfrm flipV="1">
            <a:off x="4572000" y="1590040"/>
            <a:ext cx="1447800" cy="2057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283"/>
          <p:cNvSpPr>
            <a:spLocks noChangeShapeType="1"/>
          </p:cNvSpPr>
          <p:nvPr/>
        </p:nvSpPr>
        <p:spPr bwMode="auto">
          <a:xfrm>
            <a:off x="6477000" y="1361440"/>
            <a:ext cx="1295400" cy="3810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284"/>
          <p:cNvSpPr>
            <a:spLocks noChangeShapeType="1"/>
          </p:cNvSpPr>
          <p:nvPr/>
        </p:nvSpPr>
        <p:spPr bwMode="auto">
          <a:xfrm>
            <a:off x="6477000" y="1361440"/>
            <a:ext cx="12954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285"/>
          <p:cNvSpPr>
            <a:spLocks noChangeShapeType="1"/>
          </p:cNvSpPr>
          <p:nvPr/>
        </p:nvSpPr>
        <p:spPr bwMode="auto">
          <a:xfrm flipV="1">
            <a:off x="6477000" y="1971040"/>
            <a:ext cx="1295400" cy="6096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286"/>
          <p:cNvSpPr>
            <a:spLocks noChangeShapeType="1"/>
          </p:cNvSpPr>
          <p:nvPr/>
        </p:nvSpPr>
        <p:spPr bwMode="auto">
          <a:xfrm>
            <a:off x="6477000" y="2580640"/>
            <a:ext cx="12192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Line 287"/>
          <p:cNvSpPr>
            <a:spLocks noChangeShapeType="1"/>
          </p:cNvSpPr>
          <p:nvPr/>
        </p:nvSpPr>
        <p:spPr bwMode="auto">
          <a:xfrm flipV="1">
            <a:off x="6477000" y="2047240"/>
            <a:ext cx="1371600" cy="1676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288"/>
          <p:cNvSpPr>
            <a:spLocks noChangeShapeType="1"/>
          </p:cNvSpPr>
          <p:nvPr/>
        </p:nvSpPr>
        <p:spPr bwMode="auto">
          <a:xfrm flipV="1">
            <a:off x="6477000" y="3190240"/>
            <a:ext cx="1295400" cy="533400"/>
          </a:xfrm>
          <a:prstGeom prst="line">
            <a:avLst/>
          </a:prstGeom>
          <a:noFill/>
          <a:ln w="28575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Line 289"/>
          <p:cNvSpPr>
            <a:spLocks noChangeShapeType="1"/>
          </p:cNvSpPr>
          <p:nvPr/>
        </p:nvSpPr>
        <p:spPr bwMode="auto">
          <a:xfrm>
            <a:off x="2895600" y="2580640"/>
            <a:ext cx="1143000" cy="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Line 290"/>
          <p:cNvSpPr>
            <a:spLocks noChangeShapeType="1"/>
          </p:cNvSpPr>
          <p:nvPr/>
        </p:nvSpPr>
        <p:spPr bwMode="auto">
          <a:xfrm flipV="1">
            <a:off x="4572000" y="1513840"/>
            <a:ext cx="1371600" cy="10668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Line 291"/>
          <p:cNvSpPr>
            <a:spLocks noChangeShapeType="1"/>
          </p:cNvSpPr>
          <p:nvPr/>
        </p:nvSpPr>
        <p:spPr bwMode="auto">
          <a:xfrm>
            <a:off x="6477000" y="1361440"/>
            <a:ext cx="1295400" cy="381000"/>
          </a:xfrm>
          <a:prstGeom prst="line">
            <a:avLst/>
          </a:prstGeom>
          <a:noFill/>
          <a:ln w="38100" cap="flat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Rectangle 292"/>
          <p:cNvSpPr>
            <a:spLocks noChangeArrowheads="1"/>
          </p:cNvSpPr>
          <p:nvPr/>
        </p:nvSpPr>
        <p:spPr bwMode="auto">
          <a:xfrm>
            <a:off x="3352800" y="22488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" name="Rectangle 293"/>
          <p:cNvSpPr>
            <a:spLocks noChangeArrowheads="1"/>
          </p:cNvSpPr>
          <p:nvPr/>
        </p:nvSpPr>
        <p:spPr bwMode="auto">
          <a:xfrm>
            <a:off x="3200400" y="17154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8" name="Rectangle 294"/>
          <p:cNvSpPr>
            <a:spLocks noChangeArrowheads="1"/>
          </p:cNvSpPr>
          <p:nvPr/>
        </p:nvSpPr>
        <p:spPr bwMode="auto">
          <a:xfrm>
            <a:off x="5029200" y="1437640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99" name="Rectangle 295"/>
          <p:cNvSpPr>
            <a:spLocks noChangeArrowheads="1"/>
          </p:cNvSpPr>
          <p:nvPr/>
        </p:nvSpPr>
        <p:spPr bwMode="auto">
          <a:xfrm>
            <a:off x="4724400" y="9534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100" name="Rectangle 296"/>
          <p:cNvSpPr>
            <a:spLocks noChangeArrowheads="1"/>
          </p:cNvSpPr>
          <p:nvPr/>
        </p:nvSpPr>
        <p:spPr bwMode="auto">
          <a:xfrm>
            <a:off x="4648200" y="203930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01" name="Rectangle 297"/>
          <p:cNvSpPr>
            <a:spLocks noChangeArrowheads="1"/>
          </p:cNvSpPr>
          <p:nvPr/>
        </p:nvSpPr>
        <p:spPr bwMode="auto">
          <a:xfrm>
            <a:off x="4419600" y="15630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02" name="Rectangle 298"/>
          <p:cNvSpPr>
            <a:spLocks noChangeArrowheads="1"/>
          </p:cNvSpPr>
          <p:nvPr/>
        </p:nvSpPr>
        <p:spPr bwMode="auto">
          <a:xfrm>
            <a:off x="4800600" y="22488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03" name="Rectangle 299"/>
          <p:cNvSpPr>
            <a:spLocks noChangeArrowheads="1"/>
          </p:cNvSpPr>
          <p:nvPr/>
        </p:nvSpPr>
        <p:spPr bwMode="auto">
          <a:xfrm>
            <a:off x="4572000" y="2733040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04" name="Rectangle 300"/>
          <p:cNvSpPr>
            <a:spLocks noChangeArrowheads="1"/>
          </p:cNvSpPr>
          <p:nvPr/>
        </p:nvSpPr>
        <p:spPr bwMode="auto">
          <a:xfrm>
            <a:off x="6781800" y="11058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5" name="Rectangle 301"/>
          <p:cNvSpPr>
            <a:spLocks noChangeArrowheads="1"/>
          </p:cNvSpPr>
          <p:nvPr/>
        </p:nvSpPr>
        <p:spPr bwMode="auto">
          <a:xfrm>
            <a:off x="4953000" y="33156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106" name="Rectangle 303"/>
          <p:cNvSpPr>
            <a:spLocks noChangeArrowheads="1"/>
          </p:cNvSpPr>
          <p:nvPr/>
        </p:nvSpPr>
        <p:spPr bwMode="auto">
          <a:xfrm>
            <a:off x="4343400" y="3114040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07" name="Rectangle 304"/>
          <p:cNvSpPr>
            <a:spLocks noChangeArrowheads="1"/>
          </p:cNvSpPr>
          <p:nvPr/>
        </p:nvSpPr>
        <p:spPr bwMode="auto">
          <a:xfrm>
            <a:off x="6527800" y="17027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8" name="Rectangle 305"/>
          <p:cNvSpPr>
            <a:spLocks noChangeArrowheads="1"/>
          </p:cNvSpPr>
          <p:nvPr/>
        </p:nvSpPr>
        <p:spPr bwMode="auto">
          <a:xfrm>
            <a:off x="6629400" y="20964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09" name="Rectangle 306"/>
          <p:cNvSpPr>
            <a:spLocks noChangeArrowheads="1"/>
          </p:cNvSpPr>
          <p:nvPr/>
        </p:nvSpPr>
        <p:spPr bwMode="auto">
          <a:xfrm>
            <a:off x="6553200" y="27060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10" name="Rectangle 307"/>
          <p:cNvSpPr>
            <a:spLocks noChangeArrowheads="1"/>
          </p:cNvSpPr>
          <p:nvPr/>
        </p:nvSpPr>
        <p:spPr bwMode="auto">
          <a:xfrm>
            <a:off x="6464300" y="31124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11" name="Rectangle 308"/>
          <p:cNvSpPr>
            <a:spLocks noChangeArrowheads="1"/>
          </p:cNvSpPr>
          <p:nvPr/>
        </p:nvSpPr>
        <p:spPr bwMode="auto">
          <a:xfrm>
            <a:off x="6781800" y="3544253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12" name="Rectangle 309"/>
          <p:cNvSpPr>
            <a:spLocks noChangeArrowheads="1"/>
          </p:cNvSpPr>
          <p:nvPr/>
        </p:nvSpPr>
        <p:spPr bwMode="auto">
          <a:xfrm>
            <a:off x="8534400" y="17916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13" name="Rectangle 310"/>
          <p:cNvSpPr>
            <a:spLocks noChangeArrowheads="1"/>
          </p:cNvSpPr>
          <p:nvPr/>
        </p:nvSpPr>
        <p:spPr bwMode="auto">
          <a:xfrm>
            <a:off x="8458200" y="26298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4" name="Rectangle 311"/>
          <p:cNvSpPr>
            <a:spLocks noChangeArrowheads="1"/>
          </p:cNvSpPr>
          <p:nvPr/>
        </p:nvSpPr>
        <p:spPr bwMode="auto">
          <a:xfrm>
            <a:off x="3505200" y="2782253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5" name="Oval 312"/>
          <p:cNvSpPr>
            <a:spLocks noChangeArrowheads="1"/>
          </p:cNvSpPr>
          <p:nvPr/>
        </p:nvSpPr>
        <p:spPr bwMode="auto">
          <a:xfrm>
            <a:off x="5943600" y="2390140"/>
            <a:ext cx="533400" cy="533400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ru-RU" altLang="zh-CN" sz="2800" b="1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ru-RU" altLang="zh-CN" sz="2800" b="1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16" name="Line 313"/>
          <p:cNvSpPr>
            <a:spLocks noChangeShapeType="1"/>
          </p:cNvSpPr>
          <p:nvPr/>
        </p:nvSpPr>
        <p:spPr bwMode="auto">
          <a:xfrm>
            <a:off x="8274050" y="1998028"/>
            <a:ext cx="1066800" cy="5334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" name="Line 314"/>
          <p:cNvSpPr>
            <a:spLocks noChangeShapeType="1"/>
          </p:cNvSpPr>
          <p:nvPr/>
        </p:nvSpPr>
        <p:spPr bwMode="auto">
          <a:xfrm flipV="1">
            <a:off x="8350250" y="2631440"/>
            <a:ext cx="990600" cy="4572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" name="Rectangle 480"/>
          <p:cNvSpPr>
            <a:spLocks noChangeArrowheads="1"/>
          </p:cNvSpPr>
          <p:nvPr/>
        </p:nvSpPr>
        <p:spPr bwMode="auto">
          <a:xfrm>
            <a:off x="4943549" y="3690945"/>
            <a:ext cx="444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ru-RU" altLang="zh-CN" sz="2000" b="1" dirty="0">
                <a:ea typeface="宋体" panose="02010600030101010101" pitchFamily="2" charset="-122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3421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0" nodeType="clickEffect">
                                  <p:childTnLst>
                                    <p:animRot by="21600000" from="-2147483648" to="-2147483648">
                                      <p:cBhvr additive="base"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childTnLst>
                                    <p:animRot by="21600000" from="-2147483648" to="-2147483648">
                                      <p:cBhvr additive="base">
                                        <p:cTn id="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0" nodeType="withEffect">
                                  <p:childTnLst>
                                    <p:animRot by="21600000" from="-2147483648" to="-2147483648">
                                      <p:cBhvr additive="base">
                                        <p:cTn id="2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6" grpId="0"/>
      <p:bldP spid="62" grpId="0"/>
      <p:bldP spid="64" grpId="0"/>
      <p:bldP spid="65" grpId="0"/>
      <p:bldP spid="70" grpId="0" animBg="1"/>
      <p:bldP spid="72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25663" y="907635"/>
                <a:ext cx="1175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663" y="907635"/>
                <a:ext cx="11750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290" t="-28889" r="-1139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112491" y="907635"/>
                <a:ext cx="1175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91" y="907635"/>
                <a:ext cx="11750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854" t="-28889" r="-1145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240348" y="891587"/>
                <a:ext cx="1175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348" y="891587"/>
                <a:ext cx="11750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854" t="-28261" r="-1145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1097137" y="1356025"/>
            <a:ext cx="10334610" cy="1055898"/>
            <a:chOff x="1097137" y="1356025"/>
            <a:chExt cx="10334610" cy="10558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097137" y="1356025"/>
                  <a:ext cx="3355919" cy="1025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137" y="1356025"/>
                  <a:ext cx="3355919" cy="1025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4498268" y="1364528"/>
                  <a:ext cx="3484159" cy="1025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268" y="1364528"/>
                  <a:ext cx="3484159" cy="1025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947588" y="1386258"/>
                  <a:ext cx="3484159" cy="1025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88" y="1386258"/>
                  <a:ext cx="3484159" cy="1025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/>
          <p:cNvSpPr txBox="1"/>
          <p:nvPr/>
        </p:nvSpPr>
        <p:spPr>
          <a:xfrm>
            <a:off x="1967346" y="2358000"/>
            <a:ext cx="806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=11  c1-&gt;B2                                             = 13     c2-&gt;B3                                        =9  c3-&gt;B2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502937" y="2781666"/>
            <a:ext cx="8625603" cy="1048243"/>
            <a:chOff x="1502937" y="2781666"/>
            <a:chExt cx="8625603" cy="104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502937" y="2804244"/>
                  <a:ext cx="3355919" cy="1025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937" y="2804244"/>
                  <a:ext cx="3355919" cy="1025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6772621" y="2781666"/>
                  <a:ext cx="3355919" cy="1025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𝑜𝑝𝑡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621" y="2781666"/>
                  <a:ext cx="3355919" cy="1025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/>
          <p:cNvSpPr txBox="1"/>
          <p:nvPr/>
        </p:nvSpPr>
        <p:spPr>
          <a:xfrm>
            <a:off x="4665729" y="3132410"/>
            <a:ext cx="662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=14 D1-&gt;C1                                                                                =18  D2-&gt;c2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76870" y="4181673"/>
                <a:ext cx="3088859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70" y="4181673"/>
                <a:ext cx="3088859" cy="617861"/>
              </a:xfrm>
              <a:prstGeom prst="rect">
                <a:avLst/>
              </a:prstGeom>
              <a:blipFill rotWithShape="0">
                <a:blip r:embed="rId10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637226" y="431322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=19  E-&gt;D1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351678" y="5253986"/>
            <a:ext cx="338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最短路径为：</a:t>
            </a:r>
            <a:r>
              <a:rPr lang="en-US" altLang="zh-CN" dirty="0" smtClean="0"/>
              <a:t>A-&gt;B2-&gt;C1-&gt;</a:t>
            </a:r>
            <a:r>
              <a:rPr lang="en-US" altLang="zh-CN" dirty="0"/>
              <a:t>D1</a:t>
            </a:r>
            <a:r>
              <a:rPr lang="en-US" altLang="zh-CN" dirty="0" smtClean="0"/>
              <a:t>-&gt;</a:t>
            </a:r>
            <a:r>
              <a:rPr lang="en-US" altLang="zh-CN" dirty="0"/>
              <a:t>E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4843083" y="3626044"/>
            <a:ext cx="7467600" cy="3137602"/>
            <a:chOff x="2362200" y="1738543"/>
            <a:chExt cx="7467600" cy="3137602"/>
          </a:xfrm>
        </p:grpSpPr>
        <p:sp>
          <p:nvSpPr>
            <p:cNvPr id="19" name="Oval 262"/>
            <p:cNvSpPr>
              <a:spLocks noChangeArrowheads="1"/>
            </p:cNvSpPr>
            <p:nvPr/>
          </p:nvSpPr>
          <p:spPr bwMode="auto">
            <a:xfrm>
              <a:off x="2362200" y="3137130"/>
              <a:ext cx="533400" cy="533400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" name="Oval 263"/>
            <p:cNvSpPr>
              <a:spLocks noChangeArrowheads="1"/>
            </p:cNvSpPr>
            <p:nvPr/>
          </p:nvSpPr>
          <p:spPr bwMode="auto">
            <a:xfrm>
              <a:off x="4038600" y="3060930"/>
              <a:ext cx="533400" cy="533400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solidFill>
                    <a:schemeClr val="tx2"/>
                  </a:solidFill>
                  <a:ea typeface="楷体_GB2312" pitchFamily="49" charset="-122"/>
                </a:rPr>
                <a:t>B</a:t>
              </a:r>
              <a:r>
                <a:rPr kumimoji="1" lang="ru-RU" altLang="zh-CN" sz="2800" b="1" baseline="-25000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1" name="Oval 264"/>
            <p:cNvSpPr>
              <a:spLocks noChangeArrowheads="1"/>
            </p:cNvSpPr>
            <p:nvPr/>
          </p:nvSpPr>
          <p:spPr bwMode="auto">
            <a:xfrm>
              <a:off x="4114800" y="1917930"/>
              <a:ext cx="533400" cy="533400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solidFill>
                    <a:schemeClr val="tx2"/>
                  </a:solidFill>
                  <a:ea typeface="楷体_GB2312" pitchFamily="49" charset="-122"/>
                </a:rPr>
                <a:t>B</a:t>
              </a:r>
              <a:r>
                <a:rPr kumimoji="1" lang="ru-RU" altLang="zh-CN" sz="2800" b="1" baseline="-25000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2" name="Oval 265"/>
            <p:cNvSpPr>
              <a:spLocks noChangeArrowheads="1"/>
            </p:cNvSpPr>
            <p:nvPr/>
          </p:nvSpPr>
          <p:spPr bwMode="auto">
            <a:xfrm>
              <a:off x="4038600" y="4203930"/>
              <a:ext cx="533400" cy="533400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solidFill>
                    <a:schemeClr val="tx2"/>
                  </a:solidFill>
                  <a:ea typeface="楷体_GB2312" pitchFamily="49" charset="-122"/>
                </a:rPr>
                <a:t>B</a:t>
              </a:r>
              <a:r>
                <a:rPr kumimoji="1" lang="ru-RU" altLang="zh-CN" sz="2800" b="1" baseline="-25000">
                  <a:solidFill>
                    <a:schemeClr val="tx2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3" name="Oval 266"/>
            <p:cNvSpPr>
              <a:spLocks noChangeArrowheads="1"/>
            </p:cNvSpPr>
            <p:nvPr/>
          </p:nvSpPr>
          <p:spPr bwMode="auto">
            <a:xfrm>
              <a:off x="5943600" y="1917930"/>
              <a:ext cx="533400" cy="5334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 dirty="0">
                  <a:solidFill>
                    <a:schemeClr val="tx2"/>
                  </a:solidFill>
                  <a:ea typeface="楷体_GB2312" pitchFamily="49" charset="-122"/>
                </a:rPr>
                <a:t>C</a:t>
              </a:r>
              <a:r>
                <a:rPr kumimoji="1" lang="ru-RU" altLang="zh-CN" sz="2800" b="1" baseline="-25000" dirty="0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4" name="Oval 267"/>
            <p:cNvSpPr>
              <a:spLocks noChangeArrowheads="1"/>
            </p:cNvSpPr>
            <p:nvPr/>
          </p:nvSpPr>
          <p:spPr bwMode="auto">
            <a:xfrm>
              <a:off x="5943600" y="4203930"/>
              <a:ext cx="533400" cy="533400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solidFill>
                    <a:schemeClr val="tx2"/>
                  </a:solidFill>
                  <a:ea typeface="楷体_GB2312" pitchFamily="49" charset="-122"/>
                </a:rPr>
                <a:t>C</a:t>
              </a:r>
              <a:r>
                <a:rPr kumimoji="1" lang="ru-RU" altLang="zh-CN" sz="2800" b="1" baseline="-25000">
                  <a:solidFill>
                    <a:schemeClr val="tx2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5" name="Oval 268"/>
            <p:cNvSpPr>
              <a:spLocks noChangeArrowheads="1"/>
            </p:cNvSpPr>
            <p:nvPr/>
          </p:nvSpPr>
          <p:spPr bwMode="auto">
            <a:xfrm>
              <a:off x="7772400" y="2375130"/>
              <a:ext cx="533400" cy="5334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solidFill>
                    <a:schemeClr val="tx2"/>
                  </a:solidFill>
                  <a:ea typeface="楷体_GB2312" pitchFamily="49" charset="-122"/>
                </a:rPr>
                <a:t>D</a:t>
              </a:r>
              <a:r>
                <a:rPr kumimoji="1" lang="ru-RU" altLang="zh-CN" sz="2800" b="1" baseline="-25000">
                  <a:solidFill>
                    <a:schemeClr val="tx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6" name="Oval 269"/>
            <p:cNvSpPr>
              <a:spLocks noChangeArrowheads="1"/>
            </p:cNvSpPr>
            <p:nvPr/>
          </p:nvSpPr>
          <p:spPr bwMode="auto">
            <a:xfrm>
              <a:off x="7772400" y="3670530"/>
              <a:ext cx="533400" cy="5334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solidFill>
                    <a:schemeClr val="tx2"/>
                  </a:solidFill>
                  <a:ea typeface="楷体_GB2312" pitchFamily="49" charset="-122"/>
                </a:rPr>
                <a:t>D</a:t>
              </a:r>
              <a:r>
                <a:rPr kumimoji="1" lang="ru-RU" altLang="zh-CN" sz="2800" b="1" baseline="-25000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7" name="Oval 270"/>
            <p:cNvSpPr>
              <a:spLocks noChangeArrowheads="1"/>
            </p:cNvSpPr>
            <p:nvPr/>
          </p:nvSpPr>
          <p:spPr bwMode="auto">
            <a:xfrm>
              <a:off x="9296400" y="3137130"/>
              <a:ext cx="533400" cy="533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solidFill>
                    <a:schemeClr val="tx2"/>
                  </a:solidFill>
                  <a:ea typeface="楷体_GB2312" pitchFamily="49" charset="-122"/>
                </a:rPr>
                <a:t>E</a:t>
              </a:r>
            </a:p>
          </p:txBody>
        </p:sp>
        <p:sp>
          <p:nvSpPr>
            <p:cNvPr id="28" name="Line 271"/>
            <p:cNvSpPr>
              <a:spLocks noChangeShapeType="1"/>
            </p:cNvSpPr>
            <p:nvPr/>
          </p:nvSpPr>
          <p:spPr bwMode="auto">
            <a:xfrm flipV="1">
              <a:off x="2895600" y="2375130"/>
              <a:ext cx="1295400" cy="9906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72"/>
            <p:cNvSpPr>
              <a:spLocks noChangeShapeType="1"/>
            </p:cNvSpPr>
            <p:nvPr/>
          </p:nvSpPr>
          <p:spPr bwMode="auto">
            <a:xfrm>
              <a:off x="2895600" y="3365730"/>
              <a:ext cx="1143000" cy="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73"/>
            <p:cNvSpPr>
              <a:spLocks noChangeShapeType="1"/>
            </p:cNvSpPr>
            <p:nvPr/>
          </p:nvSpPr>
          <p:spPr bwMode="auto">
            <a:xfrm>
              <a:off x="2895600" y="3365730"/>
              <a:ext cx="1219200" cy="9906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74"/>
            <p:cNvSpPr>
              <a:spLocks noChangeShapeType="1"/>
            </p:cNvSpPr>
            <p:nvPr/>
          </p:nvSpPr>
          <p:spPr bwMode="auto">
            <a:xfrm>
              <a:off x="4648200" y="2146530"/>
              <a:ext cx="1295400" cy="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75"/>
            <p:cNvSpPr>
              <a:spLocks noChangeShapeType="1"/>
            </p:cNvSpPr>
            <p:nvPr/>
          </p:nvSpPr>
          <p:spPr bwMode="auto">
            <a:xfrm>
              <a:off x="4648200" y="2146530"/>
              <a:ext cx="1295400" cy="10668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76"/>
            <p:cNvSpPr>
              <a:spLocks noChangeShapeType="1"/>
            </p:cNvSpPr>
            <p:nvPr/>
          </p:nvSpPr>
          <p:spPr bwMode="auto">
            <a:xfrm>
              <a:off x="4572000" y="3365730"/>
              <a:ext cx="1371600" cy="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77"/>
            <p:cNvSpPr>
              <a:spLocks noChangeShapeType="1"/>
            </p:cNvSpPr>
            <p:nvPr/>
          </p:nvSpPr>
          <p:spPr bwMode="auto">
            <a:xfrm flipV="1">
              <a:off x="4572000" y="2298930"/>
              <a:ext cx="1371600" cy="10668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78"/>
            <p:cNvSpPr>
              <a:spLocks noChangeShapeType="1"/>
            </p:cNvSpPr>
            <p:nvPr/>
          </p:nvSpPr>
          <p:spPr bwMode="auto">
            <a:xfrm>
              <a:off x="4572000" y="3365730"/>
              <a:ext cx="1371600" cy="10668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79"/>
            <p:cNvSpPr>
              <a:spLocks noChangeShapeType="1"/>
            </p:cNvSpPr>
            <p:nvPr/>
          </p:nvSpPr>
          <p:spPr bwMode="auto">
            <a:xfrm flipV="1">
              <a:off x="4572000" y="3441930"/>
              <a:ext cx="1447800" cy="10668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80"/>
            <p:cNvSpPr>
              <a:spLocks noChangeShapeType="1"/>
            </p:cNvSpPr>
            <p:nvPr/>
          </p:nvSpPr>
          <p:spPr bwMode="auto">
            <a:xfrm>
              <a:off x="4572000" y="4508730"/>
              <a:ext cx="1371600" cy="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81"/>
            <p:cNvSpPr>
              <a:spLocks noChangeShapeType="1"/>
            </p:cNvSpPr>
            <p:nvPr/>
          </p:nvSpPr>
          <p:spPr bwMode="auto">
            <a:xfrm>
              <a:off x="4648200" y="2146530"/>
              <a:ext cx="1371600" cy="21336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82"/>
            <p:cNvSpPr>
              <a:spLocks noChangeShapeType="1"/>
            </p:cNvSpPr>
            <p:nvPr/>
          </p:nvSpPr>
          <p:spPr bwMode="auto">
            <a:xfrm flipV="1">
              <a:off x="4572000" y="2375130"/>
              <a:ext cx="1447800" cy="20574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83"/>
            <p:cNvSpPr>
              <a:spLocks noChangeShapeType="1"/>
            </p:cNvSpPr>
            <p:nvPr/>
          </p:nvSpPr>
          <p:spPr bwMode="auto">
            <a:xfrm>
              <a:off x="6477000" y="2146530"/>
              <a:ext cx="1295400" cy="3810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84"/>
            <p:cNvSpPr>
              <a:spLocks noChangeShapeType="1"/>
            </p:cNvSpPr>
            <p:nvPr/>
          </p:nvSpPr>
          <p:spPr bwMode="auto">
            <a:xfrm>
              <a:off x="6477000" y="2146530"/>
              <a:ext cx="1295400" cy="16764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85"/>
            <p:cNvSpPr>
              <a:spLocks noChangeShapeType="1"/>
            </p:cNvSpPr>
            <p:nvPr/>
          </p:nvSpPr>
          <p:spPr bwMode="auto">
            <a:xfrm flipV="1">
              <a:off x="6477000" y="2756130"/>
              <a:ext cx="1295400" cy="6096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86"/>
            <p:cNvSpPr>
              <a:spLocks noChangeShapeType="1"/>
            </p:cNvSpPr>
            <p:nvPr/>
          </p:nvSpPr>
          <p:spPr bwMode="auto">
            <a:xfrm>
              <a:off x="6477000" y="3365730"/>
              <a:ext cx="1219200" cy="5334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87"/>
            <p:cNvSpPr>
              <a:spLocks noChangeShapeType="1"/>
            </p:cNvSpPr>
            <p:nvPr/>
          </p:nvSpPr>
          <p:spPr bwMode="auto">
            <a:xfrm flipV="1">
              <a:off x="6477000" y="2832330"/>
              <a:ext cx="1371600" cy="16764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88"/>
            <p:cNvSpPr>
              <a:spLocks noChangeShapeType="1"/>
            </p:cNvSpPr>
            <p:nvPr/>
          </p:nvSpPr>
          <p:spPr bwMode="auto">
            <a:xfrm flipV="1">
              <a:off x="6477000" y="3975330"/>
              <a:ext cx="1295400" cy="533400"/>
            </a:xfrm>
            <a:prstGeom prst="line">
              <a:avLst/>
            </a:prstGeom>
            <a:noFill/>
            <a:ln w="28575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89"/>
            <p:cNvSpPr>
              <a:spLocks noChangeShapeType="1"/>
            </p:cNvSpPr>
            <p:nvPr/>
          </p:nvSpPr>
          <p:spPr bwMode="auto">
            <a:xfrm>
              <a:off x="2895600" y="3365730"/>
              <a:ext cx="1143000" cy="0"/>
            </a:xfrm>
            <a:prstGeom prst="line">
              <a:avLst/>
            </a:prstGeom>
            <a:noFill/>
            <a:ln w="38100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90"/>
            <p:cNvSpPr>
              <a:spLocks noChangeShapeType="1"/>
            </p:cNvSpPr>
            <p:nvPr/>
          </p:nvSpPr>
          <p:spPr bwMode="auto">
            <a:xfrm flipV="1">
              <a:off x="4572000" y="2298930"/>
              <a:ext cx="1371600" cy="1066800"/>
            </a:xfrm>
            <a:prstGeom prst="line">
              <a:avLst/>
            </a:prstGeom>
            <a:noFill/>
            <a:ln w="38100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91"/>
            <p:cNvSpPr>
              <a:spLocks noChangeShapeType="1"/>
            </p:cNvSpPr>
            <p:nvPr/>
          </p:nvSpPr>
          <p:spPr bwMode="auto">
            <a:xfrm>
              <a:off x="6477000" y="2146530"/>
              <a:ext cx="1295400" cy="381000"/>
            </a:xfrm>
            <a:prstGeom prst="line">
              <a:avLst/>
            </a:prstGeom>
            <a:noFill/>
            <a:ln w="38100" cap="flat" algn="ctr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292"/>
            <p:cNvSpPr>
              <a:spLocks noChangeArrowheads="1"/>
            </p:cNvSpPr>
            <p:nvPr/>
          </p:nvSpPr>
          <p:spPr bwMode="auto">
            <a:xfrm>
              <a:off x="3352800" y="30339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0" name="Rectangle 293"/>
            <p:cNvSpPr>
              <a:spLocks noChangeArrowheads="1"/>
            </p:cNvSpPr>
            <p:nvPr/>
          </p:nvSpPr>
          <p:spPr bwMode="auto">
            <a:xfrm>
              <a:off x="3200400" y="25005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" name="Rectangle 294"/>
            <p:cNvSpPr>
              <a:spLocks noChangeArrowheads="1"/>
            </p:cNvSpPr>
            <p:nvPr/>
          </p:nvSpPr>
          <p:spPr bwMode="auto">
            <a:xfrm>
              <a:off x="5029200" y="2222730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52" name="Rectangle 295"/>
            <p:cNvSpPr>
              <a:spLocks noChangeArrowheads="1"/>
            </p:cNvSpPr>
            <p:nvPr/>
          </p:nvSpPr>
          <p:spPr bwMode="auto">
            <a:xfrm>
              <a:off x="4724400" y="1738543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3" name="Rectangle 296"/>
            <p:cNvSpPr>
              <a:spLocks noChangeArrowheads="1"/>
            </p:cNvSpPr>
            <p:nvPr/>
          </p:nvSpPr>
          <p:spPr bwMode="auto">
            <a:xfrm>
              <a:off x="4648200" y="282439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4" name="Rectangle 297"/>
            <p:cNvSpPr>
              <a:spLocks noChangeArrowheads="1"/>
            </p:cNvSpPr>
            <p:nvPr/>
          </p:nvSpPr>
          <p:spPr bwMode="auto">
            <a:xfrm>
              <a:off x="4419600" y="2348143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55" name="Rectangle 298"/>
            <p:cNvSpPr>
              <a:spLocks noChangeArrowheads="1"/>
            </p:cNvSpPr>
            <p:nvPr/>
          </p:nvSpPr>
          <p:spPr bwMode="auto">
            <a:xfrm>
              <a:off x="4800600" y="3033943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56" name="Rectangle 299"/>
            <p:cNvSpPr>
              <a:spLocks noChangeArrowheads="1"/>
            </p:cNvSpPr>
            <p:nvPr/>
          </p:nvSpPr>
          <p:spPr bwMode="auto">
            <a:xfrm>
              <a:off x="4572000" y="3518130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7" name="Rectangle 300"/>
            <p:cNvSpPr>
              <a:spLocks noChangeArrowheads="1"/>
            </p:cNvSpPr>
            <p:nvPr/>
          </p:nvSpPr>
          <p:spPr bwMode="auto">
            <a:xfrm>
              <a:off x="6781800" y="18909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8" name="Rectangle 301"/>
            <p:cNvSpPr>
              <a:spLocks noChangeArrowheads="1"/>
            </p:cNvSpPr>
            <p:nvPr/>
          </p:nvSpPr>
          <p:spPr bwMode="auto">
            <a:xfrm>
              <a:off x="4953000" y="4100743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9" name="Rectangle 303"/>
            <p:cNvSpPr>
              <a:spLocks noChangeArrowheads="1"/>
            </p:cNvSpPr>
            <p:nvPr/>
          </p:nvSpPr>
          <p:spPr bwMode="auto">
            <a:xfrm>
              <a:off x="4343400" y="3899130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60" name="Rectangle 304"/>
            <p:cNvSpPr>
              <a:spLocks noChangeArrowheads="1"/>
            </p:cNvSpPr>
            <p:nvPr/>
          </p:nvSpPr>
          <p:spPr bwMode="auto">
            <a:xfrm>
              <a:off x="6527800" y="24878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61" name="Rectangle 305"/>
            <p:cNvSpPr>
              <a:spLocks noChangeArrowheads="1"/>
            </p:cNvSpPr>
            <p:nvPr/>
          </p:nvSpPr>
          <p:spPr bwMode="auto">
            <a:xfrm>
              <a:off x="6629400" y="28815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2" name="Rectangle 306"/>
            <p:cNvSpPr>
              <a:spLocks noChangeArrowheads="1"/>
            </p:cNvSpPr>
            <p:nvPr/>
          </p:nvSpPr>
          <p:spPr bwMode="auto">
            <a:xfrm>
              <a:off x="6553200" y="34911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3" name="Rectangle 307"/>
            <p:cNvSpPr>
              <a:spLocks noChangeArrowheads="1"/>
            </p:cNvSpPr>
            <p:nvPr/>
          </p:nvSpPr>
          <p:spPr bwMode="auto">
            <a:xfrm>
              <a:off x="6464300" y="38975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4" name="Rectangle 308"/>
            <p:cNvSpPr>
              <a:spLocks noChangeArrowheads="1"/>
            </p:cNvSpPr>
            <p:nvPr/>
          </p:nvSpPr>
          <p:spPr bwMode="auto">
            <a:xfrm>
              <a:off x="6781800" y="4329343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65" name="Rectangle 309"/>
            <p:cNvSpPr>
              <a:spLocks noChangeArrowheads="1"/>
            </p:cNvSpPr>
            <p:nvPr/>
          </p:nvSpPr>
          <p:spPr bwMode="auto">
            <a:xfrm>
              <a:off x="8534400" y="25767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6" name="Rectangle 310"/>
            <p:cNvSpPr>
              <a:spLocks noChangeArrowheads="1"/>
            </p:cNvSpPr>
            <p:nvPr/>
          </p:nvSpPr>
          <p:spPr bwMode="auto">
            <a:xfrm>
              <a:off x="8458200" y="34149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7" name="Rectangle 311"/>
            <p:cNvSpPr>
              <a:spLocks noChangeArrowheads="1"/>
            </p:cNvSpPr>
            <p:nvPr/>
          </p:nvSpPr>
          <p:spPr bwMode="auto">
            <a:xfrm>
              <a:off x="3505200" y="3567343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8" name="Oval 312"/>
            <p:cNvSpPr>
              <a:spLocks noChangeArrowheads="1"/>
            </p:cNvSpPr>
            <p:nvPr/>
          </p:nvSpPr>
          <p:spPr bwMode="auto">
            <a:xfrm>
              <a:off x="5943600" y="3175230"/>
              <a:ext cx="533400" cy="533400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ru-RU" altLang="zh-CN" sz="2800" b="1">
                  <a:solidFill>
                    <a:schemeClr val="tx2"/>
                  </a:solidFill>
                  <a:ea typeface="楷体_GB2312" pitchFamily="49" charset="-122"/>
                </a:rPr>
                <a:t>C</a:t>
              </a:r>
              <a:r>
                <a:rPr kumimoji="1" lang="ru-RU" altLang="zh-CN" sz="2800" b="1" baseline="-25000">
                  <a:solidFill>
                    <a:schemeClr val="tx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69" name="Line 313"/>
            <p:cNvSpPr>
              <a:spLocks noChangeShapeType="1"/>
            </p:cNvSpPr>
            <p:nvPr/>
          </p:nvSpPr>
          <p:spPr bwMode="auto">
            <a:xfrm>
              <a:off x="8274050" y="2783118"/>
              <a:ext cx="1066800" cy="533400"/>
            </a:xfrm>
            <a:prstGeom prst="line">
              <a:avLst/>
            </a:prstGeom>
            <a:noFill/>
            <a:ln w="38100" cap="flat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14"/>
            <p:cNvSpPr>
              <a:spLocks noChangeShapeType="1"/>
            </p:cNvSpPr>
            <p:nvPr/>
          </p:nvSpPr>
          <p:spPr bwMode="auto">
            <a:xfrm flipV="1">
              <a:off x="8350250" y="3416530"/>
              <a:ext cx="990600" cy="457200"/>
            </a:xfrm>
            <a:prstGeom prst="line">
              <a:avLst/>
            </a:prstGeom>
            <a:noFill/>
            <a:ln w="38100" cap="flat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480"/>
            <p:cNvSpPr>
              <a:spLocks noChangeArrowheads="1"/>
            </p:cNvSpPr>
            <p:nvPr/>
          </p:nvSpPr>
          <p:spPr bwMode="auto">
            <a:xfrm>
              <a:off x="4943549" y="4476035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sz="2000" b="1" dirty="0">
                  <a:ea typeface="宋体" panose="02010600030101010101" pitchFamily="2" charset="-122"/>
                </a:rPr>
                <a:t>11</a:t>
              </a:r>
            </a:p>
          </p:txBody>
        </p:sp>
      </p:grpSp>
      <p:sp>
        <p:nvSpPr>
          <p:cNvPr id="73" name="Line 313"/>
          <p:cNvSpPr>
            <a:spLocks noChangeShapeType="1"/>
          </p:cNvSpPr>
          <p:nvPr/>
        </p:nvSpPr>
        <p:spPr bwMode="auto">
          <a:xfrm>
            <a:off x="10752045" y="4657138"/>
            <a:ext cx="1066800" cy="5334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291"/>
          <p:cNvSpPr>
            <a:spLocks noChangeShapeType="1"/>
          </p:cNvSpPr>
          <p:nvPr/>
        </p:nvSpPr>
        <p:spPr bwMode="auto">
          <a:xfrm>
            <a:off x="8976121" y="4047525"/>
            <a:ext cx="1295400" cy="3810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289"/>
          <p:cNvSpPr>
            <a:spLocks noChangeShapeType="1"/>
          </p:cNvSpPr>
          <p:nvPr/>
        </p:nvSpPr>
        <p:spPr bwMode="auto">
          <a:xfrm>
            <a:off x="5391731" y="5267857"/>
            <a:ext cx="1143000" cy="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290"/>
          <p:cNvSpPr>
            <a:spLocks noChangeShapeType="1"/>
          </p:cNvSpPr>
          <p:nvPr/>
        </p:nvSpPr>
        <p:spPr bwMode="auto">
          <a:xfrm flipV="1">
            <a:off x="7076201" y="4172938"/>
            <a:ext cx="1371600" cy="1066800"/>
          </a:xfrm>
          <a:prstGeom prst="line">
            <a:avLst/>
          </a:prstGeom>
          <a:noFill/>
          <a:ln w="38100" cap="flat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8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  <p:bldP spid="73" grpId="0" animBg="1"/>
      <p:bldP spid="74" grpId="0" animBg="1"/>
      <p:bldP spid="77" grpId="0" animBg="1"/>
      <p:bldP spid="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投资分配问题：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4" name="Rectangle 702"/>
          <p:cNvSpPr>
            <a:spLocks noChangeArrowheads="1"/>
          </p:cNvSpPr>
          <p:nvPr/>
        </p:nvSpPr>
        <p:spPr bwMode="auto">
          <a:xfrm>
            <a:off x="1116852" y="1055114"/>
            <a:ext cx="10236948" cy="223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ru-RU" altLang="zh-CN" dirty="0">
                <a:solidFill>
                  <a:schemeClr val="tx2"/>
                </a:solidFill>
              </a:rPr>
              <a:t>     </a:t>
            </a:r>
            <a:r>
              <a:rPr kumimoji="1" lang="zh-CN" altLang="ru-RU" dirty="0">
                <a:solidFill>
                  <a:schemeClr val="tx2"/>
                </a:solidFill>
              </a:rPr>
              <a:t>现有数量为</a:t>
            </a:r>
            <a:r>
              <a:rPr kumimoji="1" lang="ru-RU" altLang="zh-CN" i="1" dirty="0">
                <a:solidFill>
                  <a:srgbClr val="0000FF"/>
                </a:solidFill>
              </a:rPr>
              <a:t>a</a:t>
            </a:r>
            <a:r>
              <a:rPr kumimoji="1" lang="zh-CN" altLang="ru-RU" dirty="0">
                <a:solidFill>
                  <a:schemeClr val="tx2"/>
                </a:solidFill>
              </a:rPr>
              <a:t>（万元）的资金，计划分配给</a:t>
            </a:r>
            <a:r>
              <a:rPr kumimoji="1" lang="ru-RU" altLang="zh-CN" i="1" dirty="0">
                <a:solidFill>
                  <a:schemeClr val="tx2"/>
                </a:solidFill>
              </a:rPr>
              <a:t>n </a:t>
            </a:r>
            <a:r>
              <a:rPr kumimoji="1" lang="zh-CN" altLang="ru-RU" dirty="0">
                <a:solidFill>
                  <a:schemeClr val="tx2"/>
                </a:solidFill>
              </a:rPr>
              <a:t>个工厂</a:t>
            </a:r>
            <a:r>
              <a:rPr kumimoji="1" lang="ru-RU" altLang="zh-CN" dirty="0">
                <a:solidFill>
                  <a:schemeClr val="tx2"/>
                </a:solidFill>
              </a:rPr>
              <a:t>,</a:t>
            </a:r>
            <a:r>
              <a:rPr kumimoji="1" lang="zh-CN" altLang="ru-RU" dirty="0">
                <a:solidFill>
                  <a:schemeClr val="tx2"/>
                </a:solidFill>
              </a:rPr>
              <a:t>用于扩大再生产。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ru-RU" dirty="0">
                <a:solidFill>
                  <a:schemeClr val="tx2"/>
                </a:solidFill>
              </a:rPr>
              <a:t>     假设：</a:t>
            </a:r>
            <a:r>
              <a:rPr kumimoji="1" lang="ru-RU" altLang="zh-CN" i="1" dirty="0">
                <a:solidFill>
                  <a:srgbClr val="0000FF"/>
                </a:solidFill>
              </a:rPr>
              <a:t>x</a:t>
            </a:r>
            <a:r>
              <a:rPr kumimoji="1" lang="ru-RU" altLang="zh-CN" i="1" baseline="-25000" dirty="0">
                <a:solidFill>
                  <a:srgbClr val="0000FF"/>
                </a:solidFill>
              </a:rPr>
              <a:t>i </a:t>
            </a:r>
            <a:r>
              <a:rPr kumimoji="1" lang="zh-CN" altLang="ru-RU" dirty="0">
                <a:solidFill>
                  <a:schemeClr val="tx2"/>
                </a:solidFill>
              </a:rPr>
              <a:t>为分配给第</a:t>
            </a:r>
            <a:r>
              <a:rPr kumimoji="1" lang="ru-RU" altLang="zh-CN" i="1" dirty="0">
                <a:solidFill>
                  <a:schemeClr val="tx2"/>
                </a:solidFill>
              </a:rPr>
              <a:t>i </a:t>
            </a:r>
            <a:r>
              <a:rPr kumimoji="1" lang="zh-CN" altLang="ru-RU" dirty="0">
                <a:solidFill>
                  <a:schemeClr val="tx2"/>
                </a:solidFill>
              </a:rPr>
              <a:t>个工厂的资金数量（万元）；</a:t>
            </a:r>
            <a:r>
              <a:rPr kumimoji="1" lang="ru-RU" altLang="zh-CN" i="1" dirty="0">
                <a:solidFill>
                  <a:srgbClr val="0000FF"/>
                </a:solidFill>
              </a:rPr>
              <a:t>g</a:t>
            </a:r>
            <a:r>
              <a:rPr kumimoji="1" lang="ru-RU" altLang="zh-CN" i="1" baseline="-25000" dirty="0">
                <a:solidFill>
                  <a:srgbClr val="0000FF"/>
                </a:solidFill>
              </a:rPr>
              <a:t>i</a:t>
            </a:r>
            <a:r>
              <a:rPr kumimoji="1" lang="ru-RU" altLang="zh-CN" dirty="0">
                <a:solidFill>
                  <a:srgbClr val="0000FF"/>
                </a:solidFill>
              </a:rPr>
              <a:t>(</a:t>
            </a:r>
            <a:r>
              <a:rPr kumimoji="1" lang="ru-RU" altLang="zh-CN" i="1" dirty="0">
                <a:solidFill>
                  <a:srgbClr val="0000FF"/>
                </a:solidFill>
              </a:rPr>
              <a:t>x</a:t>
            </a:r>
            <a:r>
              <a:rPr kumimoji="1" lang="ru-RU" altLang="zh-CN" i="1" baseline="-25000" dirty="0">
                <a:solidFill>
                  <a:srgbClr val="0000FF"/>
                </a:solidFill>
              </a:rPr>
              <a:t>i</a:t>
            </a:r>
            <a:r>
              <a:rPr kumimoji="1" lang="ru-RU" altLang="zh-CN" dirty="0">
                <a:solidFill>
                  <a:srgbClr val="0000FF"/>
                </a:solidFill>
              </a:rPr>
              <a:t>)</a:t>
            </a:r>
            <a:r>
              <a:rPr kumimoji="1" lang="zh-CN" altLang="ru-RU" dirty="0">
                <a:solidFill>
                  <a:schemeClr val="tx2"/>
                </a:solidFill>
              </a:rPr>
              <a:t>为第</a:t>
            </a:r>
            <a:r>
              <a:rPr kumimoji="1" lang="ru-RU" altLang="zh-CN" i="1" dirty="0">
                <a:solidFill>
                  <a:schemeClr val="tx2"/>
                </a:solidFill>
              </a:rPr>
              <a:t>i </a:t>
            </a:r>
            <a:r>
              <a:rPr kumimoji="1" lang="zh-CN" altLang="ru-RU" dirty="0">
                <a:solidFill>
                  <a:schemeClr val="tx2"/>
                </a:solidFill>
              </a:rPr>
              <a:t>个工厂得到资金后提供的利润值（万元）。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ru-RU" dirty="0">
                <a:solidFill>
                  <a:schemeClr val="tx2"/>
                </a:solidFill>
              </a:rPr>
              <a:t>     问题：如何确定各工厂的资金数，使得总的利润为最大。      </a:t>
            </a:r>
          </a:p>
        </p:txBody>
      </p:sp>
      <p:graphicFrame>
        <p:nvGraphicFramePr>
          <p:cNvPr id="5" name="Object 7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471060"/>
              </p:ext>
            </p:extLst>
          </p:nvPr>
        </p:nvGraphicFramePr>
        <p:xfrm>
          <a:off x="3885547" y="3193462"/>
          <a:ext cx="3843337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3" imgW="1538474" imgH="912697" progId="Equation.3">
                  <p:embed/>
                </p:oleObj>
              </mc:Choice>
              <mc:Fallback>
                <p:oleObj name="Equation" r:id="rId3" imgW="1538474" imgH="9126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5547" y="3193462"/>
                        <a:ext cx="3843337" cy="261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36525</TotalTime>
  <Words>2546</Words>
  <Application>Microsoft Office PowerPoint</Application>
  <PresentationFormat>宽屏</PresentationFormat>
  <Paragraphs>783</Paragraphs>
  <Slides>48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7" baseType="lpstr">
      <vt:lpstr>等线</vt:lpstr>
      <vt:lpstr>等线 Light</vt:lpstr>
      <vt:lpstr>黑体</vt:lpstr>
      <vt:lpstr>华文仿宋</vt:lpstr>
      <vt:lpstr>华文宋体</vt:lpstr>
      <vt:lpstr>华文中宋</vt:lpstr>
      <vt:lpstr>楷体_GB2312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公式</vt:lpstr>
      <vt:lpstr>Microsoft 公式 3.0</vt:lpstr>
      <vt:lpstr>最优化技术 -动态规划2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 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PowerPoint 演示文稿</vt:lpstr>
      <vt:lpstr>PowerPoint 演示文稿</vt:lpstr>
      <vt:lpstr>动态规划-排序问题</vt:lpstr>
      <vt:lpstr>PowerPoint 演示文稿</vt:lpstr>
      <vt:lpstr>动态规划-排序问题</vt:lpstr>
      <vt:lpstr>PowerPoint 演示文稿</vt:lpstr>
      <vt:lpstr>动态规划-排序问题</vt:lpstr>
      <vt:lpstr>动态规划-排序问题</vt:lpstr>
      <vt:lpstr>动态规划-排序问题</vt:lpstr>
      <vt:lpstr>动态规划-排序问题</vt:lpstr>
      <vt:lpstr>动态规划-排序问题</vt:lpstr>
      <vt:lpstr>PowerPoint 演示文稿</vt:lpstr>
      <vt:lpstr>动态规划-排序问题</vt:lpstr>
      <vt:lpstr>动态规划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最优化技术</dc:title>
  <dc:creator>wj</dc:creator>
  <cp:lastModifiedBy>Alice</cp:lastModifiedBy>
  <cp:revision>460</cp:revision>
  <dcterms:created xsi:type="dcterms:W3CDTF">2019-12-25T10:26:10Z</dcterms:created>
  <dcterms:modified xsi:type="dcterms:W3CDTF">2022-03-25T03:00:59Z</dcterms:modified>
</cp:coreProperties>
</file>