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3"/>
  </p:notesMasterIdLst>
  <p:sldIdLst>
    <p:sldId id="416" r:id="rId2"/>
    <p:sldId id="316" r:id="rId3"/>
    <p:sldId id="473" r:id="rId4"/>
    <p:sldId id="474" r:id="rId5"/>
    <p:sldId id="475" r:id="rId6"/>
    <p:sldId id="476" r:id="rId7"/>
    <p:sldId id="477" r:id="rId8"/>
    <p:sldId id="478" r:id="rId9"/>
    <p:sldId id="480" r:id="rId10"/>
    <p:sldId id="479" r:id="rId11"/>
    <p:sldId id="481" r:id="rId12"/>
    <p:sldId id="482" r:id="rId13"/>
    <p:sldId id="483" r:id="rId14"/>
    <p:sldId id="484"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611" r:id="rId28"/>
    <p:sldId id="612" r:id="rId29"/>
    <p:sldId id="613" r:id="rId30"/>
    <p:sldId id="614" r:id="rId31"/>
    <p:sldId id="497" r:id="rId32"/>
    <p:sldId id="616" r:id="rId33"/>
    <p:sldId id="617" r:id="rId34"/>
    <p:sldId id="618" r:id="rId35"/>
    <p:sldId id="619" r:id="rId36"/>
    <p:sldId id="620" r:id="rId37"/>
    <p:sldId id="621" r:id="rId38"/>
    <p:sldId id="498" r:id="rId39"/>
    <p:sldId id="499" r:id="rId40"/>
    <p:sldId id="500" r:id="rId41"/>
    <p:sldId id="623" r:id="rId42"/>
    <p:sldId id="624" r:id="rId43"/>
    <p:sldId id="625" r:id="rId44"/>
    <p:sldId id="501" r:id="rId45"/>
    <p:sldId id="627" r:id="rId46"/>
    <p:sldId id="628" r:id="rId47"/>
    <p:sldId id="629" r:id="rId48"/>
    <p:sldId id="630" r:id="rId49"/>
    <p:sldId id="502" r:id="rId50"/>
    <p:sldId id="632" r:id="rId51"/>
    <p:sldId id="633" r:id="rId52"/>
    <p:sldId id="503" r:id="rId53"/>
    <p:sldId id="504" r:id="rId54"/>
    <p:sldId id="505" r:id="rId55"/>
    <p:sldId id="635" r:id="rId56"/>
    <p:sldId id="636" r:id="rId57"/>
    <p:sldId id="637" r:id="rId58"/>
    <p:sldId id="638" r:id="rId59"/>
    <p:sldId id="639" r:id="rId60"/>
    <p:sldId id="640" r:id="rId61"/>
    <p:sldId id="641" r:id="rId62"/>
    <p:sldId id="642" r:id="rId63"/>
    <p:sldId id="643" r:id="rId64"/>
    <p:sldId id="644" r:id="rId65"/>
    <p:sldId id="645" r:id="rId66"/>
    <p:sldId id="506" r:id="rId67"/>
    <p:sldId id="647" r:id="rId68"/>
    <p:sldId id="648" r:id="rId69"/>
    <p:sldId id="649" r:id="rId70"/>
    <p:sldId id="650" r:id="rId71"/>
    <p:sldId id="651" r:id="rId72"/>
    <p:sldId id="652" r:id="rId73"/>
    <p:sldId id="507" r:id="rId74"/>
    <p:sldId id="508" r:id="rId75"/>
    <p:sldId id="654" r:id="rId76"/>
    <p:sldId id="655" r:id="rId77"/>
    <p:sldId id="656" r:id="rId78"/>
    <p:sldId id="657" r:id="rId79"/>
    <p:sldId id="658" r:id="rId80"/>
    <p:sldId id="659" r:id="rId81"/>
    <p:sldId id="509" r:id="rId82"/>
    <p:sldId id="661" r:id="rId83"/>
    <p:sldId id="662" r:id="rId84"/>
    <p:sldId id="663" r:id="rId85"/>
    <p:sldId id="664" r:id="rId86"/>
    <p:sldId id="510" r:id="rId87"/>
    <p:sldId id="666" r:id="rId88"/>
    <p:sldId id="667" r:id="rId89"/>
    <p:sldId id="511" r:id="rId90"/>
    <p:sldId id="669" r:id="rId91"/>
    <p:sldId id="670" r:id="rId92"/>
    <p:sldId id="512" r:id="rId93"/>
    <p:sldId id="672" r:id="rId94"/>
    <p:sldId id="673" r:id="rId95"/>
    <p:sldId id="513" r:id="rId96"/>
    <p:sldId id="675" r:id="rId97"/>
    <p:sldId id="676" r:id="rId98"/>
    <p:sldId id="514" r:id="rId99"/>
    <p:sldId id="678" r:id="rId100"/>
    <p:sldId id="679" r:id="rId101"/>
    <p:sldId id="515" r:id="rId102"/>
    <p:sldId id="681" r:id="rId103"/>
    <p:sldId id="682" r:id="rId104"/>
    <p:sldId id="516" r:id="rId105"/>
    <p:sldId id="684" r:id="rId106"/>
    <p:sldId id="685" r:id="rId107"/>
    <p:sldId id="517" r:id="rId108"/>
    <p:sldId id="687" r:id="rId109"/>
    <p:sldId id="688" r:id="rId110"/>
    <p:sldId id="518" r:id="rId111"/>
    <p:sldId id="690" r:id="rId112"/>
    <p:sldId id="691" r:id="rId113"/>
    <p:sldId id="519" r:id="rId114"/>
    <p:sldId id="693" r:id="rId115"/>
    <p:sldId id="694" r:id="rId116"/>
    <p:sldId id="520" r:id="rId117"/>
    <p:sldId id="696" r:id="rId118"/>
    <p:sldId id="697" r:id="rId119"/>
    <p:sldId id="698" r:id="rId120"/>
    <p:sldId id="699" r:id="rId121"/>
    <p:sldId id="700" r:id="rId122"/>
    <p:sldId id="701" r:id="rId123"/>
    <p:sldId id="521" r:id="rId124"/>
    <p:sldId id="703" r:id="rId125"/>
    <p:sldId id="704" r:id="rId126"/>
    <p:sldId id="522" r:id="rId127"/>
    <p:sldId id="706" r:id="rId128"/>
    <p:sldId id="707" r:id="rId129"/>
    <p:sldId id="523" r:id="rId130"/>
    <p:sldId id="709" r:id="rId131"/>
    <p:sldId id="710" r:id="rId132"/>
    <p:sldId id="711" r:id="rId133"/>
    <p:sldId id="712" r:id="rId134"/>
    <p:sldId id="713" r:id="rId135"/>
    <p:sldId id="714" r:id="rId136"/>
    <p:sldId id="715" r:id="rId137"/>
    <p:sldId id="716" r:id="rId138"/>
    <p:sldId id="524" r:id="rId139"/>
    <p:sldId id="718" r:id="rId140"/>
    <p:sldId id="719" r:id="rId141"/>
    <p:sldId id="525" r:id="rId142"/>
    <p:sldId id="592" r:id="rId143"/>
    <p:sldId id="593" r:id="rId144"/>
    <p:sldId id="594" r:id="rId145"/>
    <p:sldId id="595" r:id="rId146"/>
    <p:sldId id="596" r:id="rId147"/>
    <p:sldId id="597" r:id="rId148"/>
    <p:sldId id="598" r:id="rId149"/>
    <p:sldId id="599" r:id="rId150"/>
    <p:sldId id="600" r:id="rId151"/>
    <p:sldId id="601" r:id="rId152"/>
    <p:sldId id="602" r:id="rId153"/>
    <p:sldId id="606" r:id="rId154"/>
    <p:sldId id="603" r:id="rId155"/>
    <p:sldId id="604" r:id="rId156"/>
    <p:sldId id="605" r:id="rId157"/>
    <p:sldId id="607" r:id="rId158"/>
    <p:sldId id="608" r:id="rId159"/>
    <p:sldId id="609" r:id="rId160"/>
    <p:sldId id="575" r:id="rId161"/>
    <p:sldId id="577" r:id="rId162"/>
    <p:sldId id="576" r:id="rId163"/>
    <p:sldId id="579" r:id="rId164"/>
    <p:sldId id="721" r:id="rId165"/>
    <p:sldId id="722" r:id="rId166"/>
    <p:sldId id="580" r:id="rId167"/>
    <p:sldId id="582" r:id="rId168"/>
    <p:sldId id="724" r:id="rId169"/>
    <p:sldId id="584" r:id="rId170"/>
    <p:sldId id="726" r:id="rId171"/>
    <p:sldId id="727" r:id="rId172"/>
    <p:sldId id="585" r:id="rId173"/>
    <p:sldId id="729" r:id="rId174"/>
    <p:sldId id="586" r:id="rId175"/>
    <p:sldId id="587" r:id="rId176"/>
    <p:sldId id="588" r:id="rId177"/>
    <p:sldId id="733" r:id="rId178"/>
    <p:sldId id="589" r:id="rId179"/>
    <p:sldId id="731" r:id="rId180"/>
    <p:sldId id="590" r:id="rId181"/>
    <p:sldId id="591" r:id="rId18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3554" autoAdjust="0"/>
  </p:normalViewPr>
  <p:slideViewPr>
    <p:cSldViewPr>
      <p:cViewPr varScale="1">
        <p:scale>
          <a:sx n="82" d="100"/>
          <a:sy n="82" d="100"/>
        </p:scale>
        <p:origin x="1584"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zh-CN"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zh-CN" sz="1200">
                <a:latin typeface="+mn-lt"/>
                <a:ea typeface="+mn-ea"/>
              </a:defRPr>
            </a:lvl1pPr>
          </a:lstStyle>
          <a:p>
            <a:pPr>
              <a:defRPr/>
            </a:pPr>
            <a:fld id="{9DD08CF0-23E8-416F-A721-F028A5853673}" type="datetimeFigureOut">
              <a:rPr lang="zh-CN" altLang="en-US"/>
              <a:pPr>
                <a:defRPr/>
              </a:pPr>
              <a:t>2021/5/9</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zh-CN"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zh-CN" sz="1200">
                <a:latin typeface="+mn-lt"/>
                <a:ea typeface="+mn-ea"/>
              </a:defRPr>
            </a:lvl1pPr>
          </a:lstStyle>
          <a:p>
            <a:pPr>
              <a:defRPr/>
            </a:pPr>
            <a:fld id="{88682994-EB0C-41F9-B691-57AB368707D2}" type="slidenum">
              <a:rPr lang="en-US" altLang="zh-CN"/>
              <a:pPr>
                <a:defRPr/>
              </a:pPr>
              <a:t>‹#›</a:t>
            </a:fld>
            <a:endParaRPr/>
          </a:p>
        </p:txBody>
      </p:sp>
    </p:spTree>
    <p:extLst>
      <p:ext uri="{BB962C8B-B14F-4D97-AF65-F5344CB8AC3E}">
        <p14:creationId xmlns:p14="http://schemas.microsoft.com/office/powerpoint/2010/main" val="34509323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zh-CN" sz="1200" kern="1200">
        <a:solidFill>
          <a:schemeClr val="tx1"/>
        </a:solidFill>
        <a:latin typeface="+mn-lt"/>
        <a:ea typeface="+mn-ea"/>
        <a:cs typeface="+mn-cs"/>
      </a:defRPr>
    </a:lvl1pPr>
    <a:lvl2pPr marL="457200" algn="l" rtl="0" fontAlgn="base">
      <a:spcBef>
        <a:spcPct val="30000"/>
      </a:spcBef>
      <a:spcAft>
        <a:spcPct val="0"/>
      </a:spcAft>
      <a:defRPr lang="zh-CN" sz="1200" kern="1200">
        <a:solidFill>
          <a:schemeClr val="tx1"/>
        </a:solidFill>
        <a:latin typeface="+mn-lt"/>
        <a:ea typeface="+mn-ea"/>
        <a:cs typeface="+mn-cs"/>
      </a:defRPr>
    </a:lvl2pPr>
    <a:lvl3pPr marL="914400" algn="l" rtl="0" fontAlgn="base">
      <a:spcBef>
        <a:spcPct val="30000"/>
      </a:spcBef>
      <a:spcAft>
        <a:spcPct val="0"/>
      </a:spcAft>
      <a:defRPr lang="zh-CN" sz="1200" kern="1200">
        <a:solidFill>
          <a:schemeClr val="tx1"/>
        </a:solidFill>
        <a:latin typeface="+mn-lt"/>
        <a:ea typeface="+mn-ea"/>
        <a:cs typeface="+mn-cs"/>
      </a:defRPr>
    </a:lvl3pPr>
    <a:lvl4pPr marL="1371600" algn="l" rtl="0" fontAlgn="base">
      <a:spcBef>
        <a:spcPct val="30000"/>
      </a:spcBef>
      <a:spcAft>
        <a:spcPct val="0"/>
      </a:spcAft>
      <a:defRPr lang="zh-CN" sz="1200" kern="1200">
        <a:solidFill>
          <a:schemeClr val="tx1"/>
        </a:solidFill>
        <a:latin typeface="+mn-lt"/>
        <a:ea typeface="+mn-ea"/>
        <a:cs typeface="+mn-cs"/>
      </a:defRPr>
    </a:lvl4pPr>
    <a:lvl5pPr marL="1828800" algn="l" rtl="0" fontAlgn="base">
      <a:spcBef>
        <a:spcPct val="30000"/>
      </a:spcBef>
      <a:spcAft>
        <a:spcPct val="0"/>
      </a:spcAft>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altLang="en-US" smtClean="0">
                <a:ea typeface="宋体" charset="-122"/>
              </a:rPr>
              <a:t>本人是国际视觉电生理学会</a:t>
            </a:r>
            <a:r>
              <a:rPr lang="en-US" altLang="zh-CN" smtClean="0"/>
              <a:t>(ISCEV)</a:t>
            </a:r>
            <a:r>
              <a:rPr altLang="en-US" smtClean="0">
                <a:ea typeface="宋体" charset="-122"/>
              </a:rPr>
              <a:t>的会员。</a:t>
            </a:r>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080305F-3A1F-4CC5-B975-C4B99A852892}" type="slidenum">
              <a:rPr lang="en-US" altLang="zh-CN" smtClean="0"/>
              <a:pPr fontAlgn="base">
                <a:spcBef>
                  <a:spcPct val="0"/>
                </a:spcBef>
                <a:spcAft>
                  <a:spcPct val="0"/>
                </a:spcAft>
              </a:pPr>
              <a:t>1</a:t>
            </a:fld>
            <a:endParaRPr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altLang="zh-CN" smtClean="0"/>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0AD23BA-3E0A-443B-9119-E5D614B6F150}" type="slidenum">
              <a:rPr lang="en-US" altLang="zh-CN" smtClean="0"/>
              <a:pPr fontAlgn="base">
                <a:spcBef>
                  <a:spcPct val="0"/>
                </a:spcBef>
                <a:spcAft>
                  <a:spcPct val="0"/>
                </a:spcAft>
              </a:pPr>
              <a:t>2</a:t>
            </a:fld>
            <a:endParaRPr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8682994-EB0C-41F9-B691-57AB368707D2}" type="slidenum">
              <a:rPr lang="en-US" altLang="zh-CN" smtClean="0"/>
              <a:pPr>
                <a:defRPr/>
              </a:pPr>
              <a:t>5</a:t>
            </a:fld>
            <a:endParaRPr lang="en-US"/>
          </a:p>
        </p:txBody>
      </p:sp>
    </p:spTree>
    <p:extLst>
      <p:ext uri="{BB962C8B-B14F-4D97-AF65-F5344CB8AC3E}">
        <p14:creationId xmlns:p14="http://schemas.microsoft.com/office/powerpoint/2010/main" val="330325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8682994-EB0C-41F9-B691-57AB368707D2}" type="slidenum">
              <a:rPr lang="en-US" altLang="zh-CN" smtClean="0"/>
              <a:pPr>
                <a:defRPr/>
              </a:pPr>
              <a:t>159</a:t>
            </a:fld>
            <a:endParaRPr lang="en-US"/>
          </a:p>
        </p:txBody>
      </p:sp>
    </p:spTree>
    <p:extLst>
      <p:ext uri="{BB962C8B-B14F-4D97-AF65-F5344CB8AC3E}">
        <p14:creationId xmlns:p14="http://schemas.microsoft.com/office/powerpoint/2010/main" val="3016610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7"/>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8"/>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9"/>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10"/>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13"/>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itchFamily="34" charset="0"/>
                <a:ea typeface="+mn-ea"/>
                <a:cs typeface="+mn-cs"/>
              </a:defRPr>
            </a:lvl1pPr>
          </a:lstStyle>
          <a:p>
            <a:pPr lvl="0"/>
            <a:r>
              <a:rPr lang="en-US" altLang="zh-CN"/>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eaLnBrk="1" latinLnBrk="0" hangingPunct="1">
              <a:defRPr kumimoji="0" lang="zh-CN" sz="3600" b="1" kern="1200" baseline="0">
                <a:solidFill>
                  <a:schemeClr val="bg1"/>
                </a:solidFill>
                <a:latin typeface="Arial" pitchFamily="34" charset="0"/>
                <a:ea typeface="+mn-ea"/>
                <a:cs typeface="Arial" pitchFamily="34" charset="0"/>
              </a:defRPr>
            </a:lvl1pPr>
          </a:lstStyle>
          <a:p>
            <a:pPr lvl="0"/>
            <a:r>
              <a:rPr lang="zh-CN" altLang="en-US" smtClean="0"/>
              <a:t>单击此处编辑母版标题样式</a:t>
            </a:r>
            <a:endParaRPr/>
          </a:p>
        </p:txBody>
      </p:sp>
      <p:sp>
        <p:nvSpPr>
          <p:cNvPr id="10" name="Date Placeholder 3"/>
          <p:cNvSpPr>
            <a:spLocks noGrp="1"/>
          </p:cNvSpPr>
          <p:nvPr>
            <p:ph type="dt" sz="half" idx="15"/>
          </p:nvPr>
        </p:nvSpPr>
        <p:spPr/>
        <p:txBody>
          <a:bodyPr/>
          <a:lstStyle>
            <a:lvl1pPr eaLnBrk="1" latinLnBrk="0" hangingPunct="1">
              <a:defRPr kumimoji="0" lang="zh-CN">
                <a:solidFill>
                  <a:schemeClr val="bg1"/>
                </a:solidFill>
              </a:defRPr>
            </a:lvl1pPr>
          </a:lstStyle>
          <a:p>
            <a:pPr>
              <a:defRPr/>
            </a:pPr>
            <a:fld id="{F890CD6C-7E04-46EC-A57E-5634C3190357}" type="datetimeFigureOut">
              <a:rPr lang="zh-CN" altLang="en-US"/>
              <a:pPr>
                <a:defRPr/>
              </a:pPr>
              <a:t>2021/5/9</a:t>
            </a:fld>
            <a:endParaRPr/>
          </a:p>
        </p:txBody>
      </p:sp>
      <p:sp>
        <p:nvSpPr>
          <p:cNvPr id="11" name="Footer Placeholder 4"/>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2" name="Slide Number Placeholder 5"/>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86585287-F7D8-4E87-96C7-D1FD4EAEC93E}" type="slidenum">
              <a:rPr lang="en-US" altLang="zh-CN"/>
              <a:pPr>
                <a:defRPr/>
              </a:pPr>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7"/>
          <p:cNvSpPr/>
          <p:nvPr userDrawn="1"/>
        </p:nvSpPr>
        <p:spPr>
          <a:xfrm>
            <a:off x="1792288" y="4800600"/>
            <a:ext cx="5500687"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lvl="0"/>
            <a:r>
              <a:rPr lang="zh-CN" altLang="en-US" noProof="0" smtClean="0"/>
              <a:t>单击图标添加图片</a:t>
            </a:r>
            <a:endParaRPr lang="zh-CN" noProof="0"/>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eaLnBrk="1" latinLnBrk="0" hangingPunct="1">
              <a:defRPr kumimoji="0" lang="zh-CN">
                <a:solidFill>
                  <a:schemeClr val="bg1"/>
                </a:solidFill>
              </a:defRPr>
            </a:lvl1pPr>
          </a:lstStyle>
          <a:p>
            <a:pPr>
              <a:defRPr/>
            </a:pPr>
            <a:fld id="{19BC4248-3C4A-4BD1-B50B-1D5CC7A74DD2}" type="datetimeFigureOut">
              <a:rPr lang="zh-CN" altLang="en-US"/>
              <a:pPr>
                <a:defRPr/>
              </a:pPr>
              <a:t>2021/5/9</a:t>
            </a:fld>
            <a:endParaRPr/>
          </a:p>
        </p:txBody>
      </p:sp>
      <p:sp>
        <p:nvSpPr>
          <p:cNvPr id="7"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8"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18AF3AF5-BC5C-4D08-8081-E54EAB45C82B}" type="slidenum">
              <a:rPr lang="en-US" altLang="zh-CN"/>
              <a:pPr>
                <a:def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26988"/>
            <a:ext cx="9555163" cy="9271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152400" y="990600"/>
            <a:ext cx="4343400" cy="5334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990600"/>
            <a:ext cx="4343400" cy="5334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286000"/>
            <a:ext cx="7772400" cy="1143000"/>
          </a:xfrm>
          <a:solidFill>
            <a:srgbClr val="CCECFF"/>
          </a:solidFill>
          <a:ln>
            <a:solidFill>
              <a:schemeClr val="tx1"/>
            </a:solidFill>
          </a:ln>
          <a:effectLst>
            <a:outerShdw dist="107763" dir="2700000" algn="ctr" rotWithShape="0">
              <a:schemeClr val="bg2"/>
            </a:outerShdw>
          </a:effectLst>
        </p:spPr>
        <p:txBody>
          <a:bodyPr/>
          <a:lstStyle>
            <a:lvl1pPr>
              <a:defRPr u="none"/>
            </a:lvl1pPr>
          </a:lstStyle>
          <a:p>
            <a:r>
              <a:rPr lang="en-US" altLang="zh-CN"/>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5" name="Rectangle 7"/>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solidFill>
                  <a:srgbClr val="FF6600"/>
                </a:solidFill>
              </a:rPr>
              <a:t>           </a:t>
            </a:r>
          </a:p>
        </p:txBody>
      </p:sp>
      <p:sp>
        <p:nvSpPr>
          <p:cNvPr id="6"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2" name="Title 1"/>
          <p:cNvSpPr>
            <a:spLocks noGrp="1"/>
          </p:cNvSpPr>
          <p:nvPr>
            <p:ph type="title"/>
          </p:nvPr>
        </p:nvSpPr>
        <p:spPr>
          <a:xfrm>
            <a:off x="2971800" y="1992354"/>
            <a:ext cx="5867400" cy="1970046"/>
          </a:xfrm>
        </p:spPr>
        <p:txBody>
          <a:bodyPr>
            <a:normAutofit/>
          </a:bodyPr>
          <a:lstStyle>
            <a:lvl1pPr algn="l" eaLnBrk="1" latinLnBrk="0" hangingPunct="1">
              <a:defRPr kumimoji="0" lang="zh-CN" sz="3000" b="1" cap="all"/>
            </a:lvl1pPr>
          </a:lstStyle>
          <a:p>
            <a:r>
              <a:rPr lang="zh-CN" altLang="en-US" dirty="0" smtClean="0"/>
              <a:t>单击此处编辑母版标题样式</a:t>
            </a:r>
            <a:endParaRPr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a:r>
              <a:rPr lang="zh-CN" altLang="en-US" smtClean="0"/>
              <a:t>单击此处编辑母版文本样式</a:t>
            </a:r>
          </a:p>
        </p:txBody>
      </p:sp>
      <p:sp>
        <p:nvSpPr>
          <p:cNvPr id="7" name="Footer Placeholder 4"/>
          <p:cNvSpPr>
            <a:spLocks noGrp="1"/>
          </p:cNvSpPr>
          <p:nvPr>
            <p:ph type="ftr" sz="quarter" idx="10"/>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8" name="Slide Number Placeholder 5"/>
          <p:cNvSpPr>
            <a:spLocks noGrp="1"/>
          </p:cNvSpPr>
          <p:nvPr>
            <p:ph type="sldNum" sz="quarter" idx="11"/>
          </p:nvPr>
        </p:nvSpPr>
        <p:spPr/>
        <p:txBody>
          <a:bodyPr/>
          <a:lstStyle>
            <a:lvl1pPr eaLnBrk="1" latinLnBrk="0" hangingPunct="1">
              <a:defRPr kumimoji="0" lang="zh-CN">
                <a:solidFill>
                  <a:schemeClr val="tx1">
                    <a:lumMod val="85000"/>
                    <a:lumOff val="15000"/>
                  </a:schemeClr>
                </a:solidFill>
              </a:defRPr>
            </a:lvl1pPr>
          </a:lstStyle>
          <a:p>
            <a:pPr>
              <a:defRPr/>
            </a:pPr>
            <a:fld id="{1A7D97E4-1CAB-429A-9C09-5ECDC3B3DA60}" type="slidenum">
              <a:rPr lang="en-US" altLang="zh-CN"/>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ormAutofit/>
          </a:bodyPr>
          <a:lstStyle>
            <a:lvl1pPr algn="l" eaLnBrk="1" latinLnBrk="0" hangingPunct="1">
              <a:defRPr kumimoji="0" lang="zh-CN" sz="3000" b="0">
                <a:solidFill>
                  <a:schemeClr val="tx1">
                    <a:lumMod val="85000"/>
                    <a:lumOff val="15000"/>
                  </a:schemeClr>
                </a:solidFill>
              </a:defRPr>
            </a:lvl1pPr>
          </a:lstStyle>
          <a:p>
            <a:r>
              <a:rPr lang="zh-CN" altLang="en-US" smtClean="0"/>
              <a:t>单击此处编辑母版标题样式</a:t>
            </a:r>
            <a:endParaRPr/>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A675FE16-BAA7-40EB-B256-8084275634E8}" type="datetimeFigureOut">
              <a:rPr lang="zh-CN" altLang="en-US"/>
              <a:pPr>
                <a:defRPr/>
              </a:pPr>
              <a:t>2021/5/9</a:t>
            </a:fld>
            <a:endParaRPr/>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8CE9A9D9-C95D-4005-A6F5-ACFAAEDB303A}" type="slidenum">
              <a:rPr lang="en-US" altLang="zh-CN"/>
              <a:pPr>
                <a:defRPr/>
              </a:pPr>
              <a:t>‹#›</a:t>
            </a:fld>
            <a:endParaRPr/>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357A9BC9-F878-414F-A49F-B18BC01D62A8}" type="datetimeFigureOut">
              <a:rPr lang="zh-CN" altLang="en-US"/>
              <a:pPr>
                <a:defRPr/>
              </a:pPr>
              <a:t>2021/5/9</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7"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456FFDAA-915C-4FF2-A74D-CA8C641DADBD}" type="slidenum">
              <a:rPr lang="en-US" altLang="zh-CN"/>
              <a:pPr>
                <a:defRPr/>
              </a:pPr>
              <a:t>‹#›</a:t>
            </a:fld>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zh-CN" sz="2800">
                <a:solidFill>
                  <a:schemeClr val="bg1"/>
                </a:solidFill>
              </a:defRPr>
            </a:lvl1pPr>
          </a:lstStyle>
          <a:p>
            <a:r>
              <a:rPr lang="zh-CN" altLang="en-US" smtClean="0"/>
              <a:t>单击此处编辑母版标题样式</a:t>
            </a:r>
            <a:endParaRP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5" name="Date Placeholder 4"/>
          <p:cNvSpPr>
            <a:spLocks noGrp="1"/>
          </p:cNvSpPr>
          <p:nvPr>
            <p:ph type="dt" sz="half" idx="10"/>
          </p:nvPr>
        </p:nvSpPr>
        <p:spPr/>
        <p:txBody>
          <a:bodyPr/>
          <a:lstStyle>
            <a:lvl1pPr>
              <a:defRPr/>
            </a:lvl1pPr>
          </a:lstStyle>
          <a:p>
            <a:pPr>
              <a:defRPr/>
            </a:pPr>
            <a:fld id="{B0D296C9-975F-488A-8395-C34E15B3695B}" type="datetimeFigureOut">
              <a:rPr lang="zh-CN" altLang="en-US"/>
              <a:pPr>
                <a:defRPr/>
              </a:pPr>
              <a:t>2021/5/9</a:t>
            </a:fld>
            <a:endParaRPr/>
          </a:p>
        </p:txBody>
      </p:sp>
      <p:sp>
        <p:nvSpPr>
          <p:cNvPr id="6" name="Footer Placeholder 5"/>
          <p:cNvSpPr>
            <a:spLocks noGrp="1"/>
          </p:cNvSpPr>
          <p:nvPr>
            <p:ph type="ftr" sz="quarter" idx="11"/>
          </p:nvPr>
        </p:nvSpPr>
        <p:spPr/>
        <p:txBody>
          <a:bodyPr/>
          <a:lstStyle>
            <a:lvl1pPr>
              <a:defRPr/>
            </a:lvl1pPr>
          </a:lstStyle>
          <a:p>
            <a:pPr>
              <a:defRPr/>
            </a:pPr>
            <a:endParaRPr/>
          </a:p>
        </p:txBody>
      </p:sp>
      <p:sp>
        <p:nvSpPr>
          <p:cNvPr id="7" name="Slide Number Placeholder 6"/>
          <p:cNvSpPr>
            <a:spLocks noGrp="1"/>
          </p:cNvSpPr>
          <p:nvPr>
            <p:ph type="sldNum" sz="quarter" idx="12"/>
          </p:nvPr>
        </p:nvSpPr>
        <p:spPr/>
        <p:txBody>
          <a:bodyPr/>
          <a:lstStyle>
            <a:lvl1pPr>
              <a:defRPr/>
            </a:lvl1pPr>
          </a:lstStyle>
          <a:p>
            <a:pPr>
              <a:defRPr/>
            </a:pPr>
            <a:fld id="{538A2AF5-2CE5-48FE-B027-97A708A722F6}" type="slidenum">
              <a:rPr lang="en-US" altLang="zh-CN"/>
              <a:pPr>
                <a:defRPr/>
              </a:pPr>
              <a:t>‹#›</a:t>
            </a:fld>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3" cstate="print"/>
          <a:srcRect/>
          <a:stretch>
            <a:fillRect/>
          </a:stretch>
        </p:blipFill>
        <p:spPr bwMode="auto">
          <a:xfrm>
            <a:off x="0" y="762000"/>
            <a:ext cx="2444750" cy="2286000"/>
          </a:xfrm>
          <a:prstGeom prst="rect">
            <a:avLst/>
          </a:prstGeom>
          <a:noFill/>
          <a:ln w="9525">
            <a:noFill/>
            <a:miter lim="800000"/>
            <a:headEnd/>
            <a:tailEnd/>
          </a:ln>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zh-CN"/>
            </a:lvl1pPr>
          </a:lstStyle>
          <a:p>
            <a:r>
              <a:rPr lang="zh-CN" altLang="en-US" smtClean="0"/>
              <a:t>单击此处编辑母版标题样式</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bg1"/>
                </a:solidFill>
              </a:defRPr>
            </a:lvl1pPr>
          </a:lstStyle>
          <a:p>
            <a:pPr>
              <a:defRPr/>
            </a:pPr>
            <a:fld id="{C3F495B6-61C6-44EB-9FD8-C7F572EFC73E}" type="datetimeFigureOut">
              <a:rPr lang="zh-CN" altLang="en-US"/>
              <a:pPr>
                <a:defRPr/>
              </a:pPr>
              <a:t>2021/5/9</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6"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EB1416DD-CE18-4CBE-8CFC-92A3E676CC9A}" type="slidenum">
              <a:rPr lang="en-US" altLang="zh-CN"/>
              <a:pPr>
                <a:defRPr/>
              </a:pPr>
              <a:t>‹#›</a:t>
            </a:fld>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强调">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altLang="zh-CN"/>
              <a:t>Click to edit Master title style</a:t>
            </a:r>
            <a:endParaRPr lang="zh-CN"/>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a:r>
              <a:rPr lang="zh-CN" altLang="en-US" smtClean="0"/>
              <a:t>单击此处编辑母版文本样式</a:t>
            </a:r>
          </a:p>
        </p:txBody>
      </p:sp>
      <p:sp>
        <p:nvSpPr>
          <p:cNvPr id="4" name="Date Placeholder 1"/>
          <p:cNvSpPr>
            <a:spLocks noGrp="1"/>
          </p:cNvSpPr>
          <p:nvPr>
            <p:ph type="dt" sz="half" idx="10"/>
          </p:nvPr>
        </p:nvSpPr>
        <p:spPr/>
        <p:txBody>
          <a:bodyPr/>
          <a:lstStyle>
            <a:lvl1pPr>
              <a:defRPr/>
            </a:lvl1pPr>
          </a:lstStyle>
          <a:p>
            <a:pPr>
              <a:defRPr/>
            </a:pPr>
            <a:fld id="{7EBA8799-2A53-4B25-A0A4-6682AC567ECA}" type="datetimeFigureOut">
              <a:rPr lang="zh-CN" altLang="en-US"/>
              <a:pPr>
                <a:defRPr/>
              </a:pPr>
              <a:t>2021/5/9</a:t>
            </a:fld>
            <a:endParaRPr/>
          </a:p>
        </p:txBody>
      </p:sp>
      <p:sp>
        <p:nvSpPr>
          <p:cNvPr id="5" name="Footer Placeholder 2"/>
          <p:cNvSpPr>
            <a:spLocks noGrp="1"/>
          </p:cNvSpPr>
          <p:nvPr>
            <p:ph type="ftr" sz="quarter" idx="11"/>
          </p:nvPr>
        </p:nvSpPr>
        <p:spPr/>
        <p:txBody>
          <a:bodyPr/>
          <a:lstStyle>
            <a:lvl1pPr>
              <a:defRPr/>
            </a:lvl1pPr>
          </a:lstStyle>
          <a:p>
            <a:pPr>
              <a:defRPr/>
            </a:pPr>
            <a:endParaRPr/>
          </a:p>
        </p:txBody>
      </p:sp>
      <p:sp>
        <p:nvSpPr>
          <p:cNvPr id="8" name="Slide Number Placeholder 3"/>
          <p:cNvSpPr>
            <a:spLocks noGrp="1"/>
          </p:cNvSpPr>
          <p:nvPr>
            <p:ph type="sldNum" sz="quarter" idx="12"/>
          </p:nvPr>
        </p:nvSpPr>
        <p:spPr/>
        <p:txBody>
          <a:bodyPr/>
          <a:lstStyle>
            <a:lvl1pPr>
              <a:defRPr/>
            </a:lvl1pPr>
          </a:lstStyle>
          <a:p>
            <a:pPr>
              <a:defRPr/>
            </a:pPr>
            <a:fld id="{B92CB058-EBEC-42D8-8F80-AA45EA7FECC1}" type="slidenum">
              <a:rPr lang="en-US" altLang="zh-CN"/>
              <a:pPr>
                <a:defRPr/>
              </a:pPr>
              <a:t>‹#›</a:t>
            </a:fld>
            <a:endParaRPr/>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r>
              <a:rPr lang="zh-CN" altLang="en-US" smtClean="0"/>
              <a:t>单击此处编辑母版标题样式</a:t>
            </a:r>
            <a:endParaRPr/>
          </a:p>
        </p:txBody>
      </p:sp>
      <p:sp>
        <p:nvSpPr>
          <p:cNvPr id="10" name="Text Placeholder 15"/>
          <p:cNvSpPr>
            <a:spLocks noGrp="1"/>
          </p:cNvSpPr>
          <p:nvPr>
            <p:ph type="body" sz="quarter" idx="14"/>
          </p:nvPr>
        </p:nvSpPr>
        <p:spPr>
          <a:xfrm>
            <a:off x="4648200" y="664780"/>
            <a:ext cx="4191000" cy="381000"/>
          </a:xfrm>
        </p:spPr>
        <p:txBody>
          <a:bodyPr>
            <a:normAutofit/>
          </a:bodyPr>
          <a:lstStyle>
            <a:lvl1pPr algn="r" eaLnBrk="1" latinLnBrk="0" hangingPunct="1">
              <a:buNone/>
              <a:defRPr kumimoji="0" lang="zh-CN" sz="1800" b="1" kern="1200">
                <a:solidFill>
                  <a:schemeClr val="bg1">
                    <a:lumMod val="65000"/>
                  </a:schemeClr>
                </a:solidFill>
                <a:latin typeface="Calibri" pitchFamily="34" charset="0"/>
                <a:ea typeface="+mn-ea"/>
                <a:cs typeface="+mn-cs"/>
              </a:defRPr>
            </a:lvl1pPr>
          </a:lstStyle>
          <a:p>
            <a:pPr lvl="0"/>
            <a:r>
              <a:rPr lang="en-US" altLang="zh-CN"/>
              <a:t>Click to edit Master text styles</a:t>
            </a:r>
          </a:p>
        </p:txBody>
      </p:sp>
      <p:sp>
        <p:nvSpPr>
          <p:cNvPr id="5"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E94F9A83-B074-4FB1-A5DD-EDBABD505771}" type="datetimeFigureOut">
              <a:rPr lang="zh-CN" altLang="en-US"/>
              <a:pPr>
                <a:defRPr/>
              </a:pPr>
              <a:t>2021/5/9</a:t>
            </a:fld>
            <a:endParaRPr/>
          </a:p>
        </p:txBody>
      </p:sp>
      <p:sp>
        <p:nvSpPr>
          <p:cNvPr id="6"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7"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919124DF-2560-4728-8880-418814D79F5F}" type="slidenum">
              <a:rPr lang="en-US" altLang="zh-CN"/>
              <a:pPr>
                <a:defRPr/>
              </a:pPr>
              <a:t>‹#›</a:t>
            </a:fld>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媒体(带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5"/>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smtClean="0"/>
              <a:t>单击此处编辑母版标题样式</a:t>
            </a:r>
            <a:endParaRPr/>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eaLnBrk="1" latinLnBrk="0" hangingPunct="1">
              <a:buNone/>
              <a:defRPr kumimoji="0" lang="zh-CN"/>
            </a:lvl1pPr>
          </a:lstStyle>
          <a:p>
            <a:pPr lvl="0"/>
            <a:r>
              <a:rPr lang="zh-CN" altLang="en-US" noProof="0" smtClean="0"/>
              <a:t>单击图标添加媒体</a:t>
            </a:r>
            <a:endParaRPr lang="zh-CN" noProof="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zh-CN" sz="2400">
                <a:solidFill>
                  <a:schemeClr val="bg1"/>
                </a:solidFill>
              </a:defRPr>
            </a:lvl1pPr>
          </a:lstStyle>
          <a:p>
            <a:pPr lvl="0"/>
            <a:r>
              <a:rPr lang="zh-CN" altLang="en-US" smtClean="0"/>
              <a:t>单击此处编辑母版文本样式</a:t>
            </a:r>
          </a:p>
        </p:txBody>
      </p:sp>
      <p:sp>
        <p:nvSpPr>
          <p:cNvPr id="6"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F5E0B346-BC95-497C-9440-3445F0C94701}" type="datetimeFigureOut">
              <a:rPr lang="zh-CN" altLang="en-US"/>
              <a:pPr>
                <a:defRPr/>
              </a:pPr>
              <a:t>2021/5/9</a:t>
            </a:fld>
            <a:endParaRPr/>
          </a:p>
        </p:txBody>
      </p:sp>
      <p:sp>
        <p:nvSpPr>
          <p:cNvPr id="8"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0"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6DE678E5-C925-4B68-B9B4-7DC303FC2898}" type="slidenum">
              <a:rPr lang="en-US" altLang="zh-CN"/>
              <a:pPr>
                <a:defRPr/>
              </a:pPr>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B913E2FD-7E1B-4EAE-BBB2-EEA4D13506F5}" type="datetimeFigureOut">
              <a:rPr lang="zh-CN" altLang="en-US"/>
              <a:pPr>
                <a:defRPr/>
              </a:pPr>
              <a:t>2021/5/9</a:t>
            </a:fld>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9AC4BE1D-E8FC-4236-9299-B63C4E7100A8}" type="slidenum">
              <a:rPr lang="en-US" altLang="zh-CN"/>
              <a:pPr>
                <a:defRPr/>
              </a:pPr>
              <a:t>‹#›</a:t>
            </a:fld>
            <a:endParaRP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txStyles>
    <p:titleStyle>
      <a:lvl1pPr algn="ctr" rtl="0" fontAlgn="base">
        <a:spcBef>
          <a:spcPct val="0"/>
        </a:spcBef>
        <a:spcAft>
          <a:spcPct val="0"/>
        </a:spcAft>
        <a:defRPr lang="zh-CN"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lang="zh-CN"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lang="zh-CN"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lang="zh-CN"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lang="zh-CN"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038"/>
            <a:ext cx="4953000" cy="1416050"/>
          </a:xfrm>
        </p:spPr>
        <p:txBody>
          <a:bodyPr rtlCol="0"/>
          <a:lstStyle/>
          <a:p>
            <a:pPr fontAlgn="auto">
              <a:spcAft>
                <a:spcPts val="0"/>
              </a:spcAft>
              <a:buFont typeface="Arial" pitchFamily="34" charset="0"/>
              <a:buNone/>
              <a:defRPr/>
            </a:pPr>
            <a:r>
              <a:rPr lang="en-US" altLang="zh-CN" sz="1600" b="1" dirty="0" smtClean="0"/>
              <a:t>T&amp;R Team of Algorithm Design</a:t>
            </a:r>
          </a:p>
          <a:p>
            <a:pPr fontAlgn="auto">
              <a:spcAft>
                <a:spcPts val="0"/>
              </a:spcAft>
              <a:buFont typeface="Arial" pitchFamily="34" charset="0"/>
              <a:buNone/>
              <a:defRPr/>
            </a:pPr>
            <a:r>
              <a:rPr lang="en-US" altLang="zh-CN" sz="1600" b="1" dirty="0" smtClean="0"/>
              <a:t>College of Computer Science and Engineering, CQU</a:t>
            </a:r>
            <a:endParaRPr lang="en-US" altLang="zh-CN" sz="1600" b="1" dirty="0"/>
          </a:p>
        </p:txBody>
      </p:sp>
      <p:sp>
        <p:nvSpPr>
          <p:cNvPr id="5" name="Title 4"/>
          <p:cNvSpPr>
            <a:spLocks noGrp="1"/>
          </p:cNvSpPr>
          <p:nvPr>
            <p:ph type="title"/>
          </p:nvPr>
        </p:nvSpPr>
        <p:spPr>
          <a:xfrm>
            <a:off x="228600" y="3048000"/>
            <a:ext cx="7239000" cy="1828800"/>
          </a:xfrm>
        </p:spPr>
        <p:txBody>
          <a:bodyPr rtlCol="0">
            <a:normAutofit fontScale="90000"/>
          </a:bodyPr>
          <a:lstStyle/>
          <a:p>
            <a:pPr algn="l" fontAlgn="auto">
              <a:spcAft>
                <a:spcPts val="0"/>
              </a:spcAft>
              <a:defRPr/>
            </a:pPr>
            <a:r>
              <a:rPr lang="en-US" altLang="zh-CN" sz="4900" b="0" dirty="0">
                <a:solidFill>
                  <a:prstClr val="white"/>
                </a:solidFill>
              </a:rPr>
              <a:t>Algorithm Analysis &amp; Design </a:t>
            </a:r>
            <a:br>
              <a:rPr lang="en-US" altLang="zh-CN" sz="4900" b="0" dirty="0">
                <a:solidFill>
                  <a:prstClr val="white"/>
                </a:solidFill>
              </a:rPr>
            </a:br>
            <a:r>
              <a:rPr lang="en-US" altLang="zh-CN" sz="4800" dirty="0">
                <a:solidFill>
                  <a:srgbClr val="FFFF00"/>
                </a:solidFill>
                <a:latin typeface="华文楷体" pitchFamily="2" charset="-122"/>
                <a:ea typeface="华文楷体" pitchFamily="2" charset="-122"/>
              </a:rPr>
              <a:t>Introduction to Algorithm</a:t>
            </a:r>
            <a:endParaRPr dirty="0">
              <a:solidFill>
                <a:srgbClr val="FFFF00"/>
              </a:solidFill>
              <a:latin typeface="华文楷体" pitchFamily="2" charset="-122"/>
              <a:ea typeface="华文楷体" pitchFamily="2"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Recursive Solution</a:t>
            </a:r>
          </a:p>
        </p:txBody>
      </p:sp>
      <p:sp>
        <p:nvSpPr>
          <p:cNvPr id="2052" name="Rectangle 3"/>
          <p:cNvSpPr>
            <a:spLocks noGrp="1" noChangeArrowheads="1"/>
          </p:cNvSpPr>
          <p:nvPr>
            <p:ph type="body" idx="1"/>
          </p:nvPr>
        </p:nvSpPr>
        <p:spPr>
          <a:xfrm>
            <a:off x="304800" y="990600"/>
            <a:ext cx="8458200" cy="3276600"/>
          </a:xfrm>
        </p:spPr>
        <p:txBody>
          <a:bodyPr rtlCol="0">
            <a:normAutofit/>
          </a:bodyPr>
          <a:lstStyle/>
          <a:p>
            <a:pPr fontAlgn="auto">
              <a:spcAft>
                <a:spcPts val="0"/>
              </a:spcAft>
              <a:buFont typeface="Arial" pitchFamily="34" charset="0"/>
              <a:buChar char="•"/>
              <a:defRPr/>
            </a:pPr>
            <a:r>
              <a:rPr lang="en-US" altLang="zh-CN" smtClean="0"/>
              <a:t>Let </a:t>
            </a:r>
            <a:r>
              <a:rPr lang="en-US" altLang="zh-CN" i="1" smtClean="0">
                <a:solidFill>
                  <a:srgbClr val="CC3300"/>
                </a:solidFill>
              </a:rPr>
              <a:t>S</a:t>
            </a:r>
            <a:r>
              <a:rPr lang="en-US" altLang="zh-CN" baseline="-25000" smtClean="0">
                <a:solidFill>
                  <a:srgbClr val="CC3300"/>
                </a:solidFill>
              </a:rPr>
              <a:t>ij</a:t>
            </a:r>
            <a:r>
              <a:rPr lang="en-US" altLang="zh-CN" smtClean="0"/>
              <a:t> = subset of activities in </a:t>
            </a:r>
            <a:r>
              <a:rPr lang="en-US" altLang="zh-CN" i="1" smtClean="0"/>
              <a:t>S</a:t>
            </a:r>
            <a:r>
              <a:rPr lang="en-US" altLang="zh-CN" smtClean="0"/>
              <a:t> that start after </a:t>
            </a:r>
            <a:r>
              <a:rPr lang="en-US" altLang="zh-CN" i="1" smtClean="0"/>
              <a:t>a</a:t>
            </a:r>
            <a:r>
              <a:rPr lang="en-US" altLang="zh-CN" baseline="-25000" smtClean="0"/>
              <a:t>i</a:t>
            </a:r>
            <a:r>
              <a:rPr lang="en-US" altLang="zh-CN" smtClean="0"/>
              <a:t> finishes and finish before </a:t>
            </a:r>
            <a:r>
              <a:rPr lang="en-US" altLang="zh-CN" i="1" smtClean="0"/>
              <a:t>a</a:t>
            </a:r>
            <a:r>
              <a:rPr lang="en-US" altLang="zh-CN" baseline="-25000" smtClean="0"/>
              <a:t>j</a:t>
            </a:r>
            <a:r>
              <a:rPr lang="en-US" altLang="zh-CN" smtClean="0"/>
              <a:t> starts.</a:t>
            </a:r>
          </a:p>
          <a:p>
            <a:pPr fontAlgn="auto">
              <a:spcAft>
                <a:spcPts val="0"/>
              </a:spcAft>
              <a:buFont typeface="Arial" pitchFamily="34" charset="0"/>
              <a:buChar char="•"/>
              <a:defRPr/>
            </a:pPr>
            <a:r>
              <a:rPr lang="en-US" altLang="zh-CN" smtClean="0">
                <a:solidFill>
                  <a:srgbClr val="CC3300"/>
                </a:solidFill>
              </a:rPr>
              <a:t>Subproblems:</a:t>
            </a:r>
            <a:r>
              <a:rPr lang="en-US" altLang="zh-CN" smtClean="0"/>
              <a:t> Selecting maximum number of mutually compatible activities from </a:t>
            </a:r>
            <a:r>
              <a:rPr lang="en-US" altLang="zh-CN" i="1" smtClean="0"/>
              <a:t>S</a:t>
            </a:r>
            <a:r>
              <a:rPr lang="en-US" altLang="zh-CN" baseline="-25000" smtClean="0"/>
              <a:t>ij</a:t>
            </a:r>
            <a:r>
              <a:rPr lang="en-US" altLang="zh-CN" smtClean="0"/>
              <a:t>.</a:t>
            </a:r>
          </a:p>
          <a:p>
            <a:pPr fontAlgn="auto">
              <a:spcAft>
                <a:spcPts val="0"/>
              </a:spcAft>
              <a:buFont typeface="Arial" pitchFamily="34" charset="0"/>
              <a:buChar char="•"/>
              <a:defRPr/>
            </a:pPr>
            <a:r>
              <a:rPr lang="en-US" altLang="zh-CN" smtClean="0"/>
              <a:t>Let </a:t>
            </a:r>
            <a:r>
              <a:rPr lang="en-US" altLang="zh-CN" i="1" smtClean="0">
                <a:solidFill>
                  <a:srgbClr val="CC3300"/>
                </a:solidFill>
              </a:rPr>
              <a:t>c</a:t>
            </a:r>
            <a:r>
              <a:rPr lang="en-US" altLang="zh-CN" smtClean="0">
                <a:solidFill>
                  <a:srgbClr val="CC3300"/>
                </a:solidFill>
              </a:rPr>
              <a:t>[</a:t>
            </a:r>
            <a:r>
              <a:rPr lang="en-US" altLang="zh-CN" i="1" smtClean="0">
                <a:solidFill>
                  <a:srgbClr val="CC3300"/>
                </a:solidFill>
              </a:rPr>
              <a:t>i</a:t>
            </a:r>
            <a:r>
              <a:rPr lang="en-US" altLang="zh-CN" smtClean="0">
                <a:solidFill>
                  <a:srgbClr val="CC3300"/>
                </a:solidFill>
              </a:rPr>
              <a:t>, </a:t>
            </a:r>
            <a:r>
              <a:rPr lang="en-US" altLang="zh-CN" i="1" smtClean="0">
                <a:solidFill>
                  <a:srgbClr val="CC3300"/>
                </a:solidFill>
              </a:rPr>
              <a:t>j</a:t>
            </a:r>
            <a:r>
              <a:rPr lang="en-US" altLang="zh-CN" smtClean="0">
                <a:solidFill>
                  <a:srgbClr val="CC3300"/>
                </a:solidFill>
              </a:rPr>
              <a:t>]</a:t>
            </a:r>
            <a:r>
              <a:rPr lang="en-US" altLang="zh-CN" smtClean="0"/>
              <a:t> = size of maximum-size subset of mutually compatible activities in </a:t>
            </a:r>
            <a:r>
              <a:rPr lang="en-US" altLang="zh-CN" i="1" smtClean="0"/>
              <a:t>S</a:t>
            </a:r>
            <a:r>
              <a:rPr lang="en-US" altLang="zh-CN" baseline="-25000" smtClean="0"/>
              <a:t>ij</a:t>
            </a:r>
            <a:r>
              <a:rPr lang="en-US" altLang="zh-CN" smtClean="0"/>
              <a:t>.</a:t>
            </a:r>
          </a:p>
          <a:p>
            <a:pPr fontAlgn="auto">
              <a:spcAft>
                <a:spcPts val="0"/>
              </a:spcAft>
              <a:buFont typeface="Arial" pitchFamily="34" charset="0"/>
              <a:buChar char="•"/>
              <a:defRPr/>
            </a:pPr>
            <a:endParaRPr lang="en-US" altLang="zh-CN" smtClean="0"/>
          </a:p>
        </p:txBody>
      </p:sp>
      <p:graphicFrame>
        <p:nvGraphicFramePr>
          <p:cNvPr id="18481" name="Object 49"/>
          <p:cNvGraphicFramePr>
            <a:graphicFrameLocks noChangeAspect="1"/>
          </p:cNvGraphicFramePr>
          <p:nvPr/>
        </p:nvGraphicFramePr>
        <p:xfrm>
          <a:off x="2133600" y="4419600"/>
          <a:ext cx="5334000" cy="1066800"/>
        </p:xfrm>
        <a:graphic>
          <a:graphicData uri="http://schemas.openxmlformats.org/presentationml/2006/ole">
            <mc:AlternateContent xmlns:mc="http://schemas.openxmlformats.org/markup-compatibility/2006">
              <mc:Choice xmlns:v="urn:schemas-microsoft-com:vml" Requires="v">
                <p:oleObj spid="_x0000_s18503" name="Equation" r:id="rId3" imgW="5334000" imgH="1066800" progId="Equation.3">
                  <p:embed/>
                </p:oleObj>
              </mc:Choice>
              <mc:Fallback>
                <p:oleObj name="Equation" r:id="rId3" imgW="5334000" imgH="1066800" progId="Equation.3">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419600"/>
                        <a:ext cx="533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84" name="Text Box 5"/>
          <p:cNvSpPr txBox="1">
            <a:spLocks noChangeArrowheads="1"/>
          </p:cNvSpPr>
          <p:nvPr/>
        </p:nvSpPr>
        <p:spPr bwMode="auto">
          <a:xfrm>
            <a:off x="593725" y="4537075"/>
            <a:ext cx="1546225" cy="822325"/>
          </a:xfrm>
          <a:prstGeom prst="rect">
            <a:avLst/>
          </a:prstGeom>
          <a:noFill/>
          <a:ln w="9525">
            <a:noFill/>
            <a:miter lim="800000"/>
            <a:headEnd/>
            <a:tailEnd/>
          </a:ln>
        </p:spPr>
        <p:txBody>
          <a:bodyPr wrap="none">
            <a:spAutoFit/>
          </a:bodyPr>
          <a:lstStyle/>
          <a:p>
            <a:r>
              <a:rPr lang="en-US" altLang="zh-CN" sz="2400" b="1">
                <a:solidFill>
                  <a:schemeClr val="hlink"/>
                </a:solidFill>
                <a:latin typeface="Times New Roman" pitchFamily="18" charset="0"/>
              </a:rPr>
              <a:t>Recursive </a:t>
            </a:r>
          </a:p>
          <a:p>
            <a:r>
              <a:rPr lang="en-US" altLang="zh-CN" sz="2400" b="1">
                <a:solidFill>
                  <a:schemeClr val="hlink"/>
                </a:solidFill>
                <a:latin typeface="Times New Roman" pitchFamily="18" charset="0"/>
              </a:rPr>
              <a:t>Solution:</a:t>
            </a: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descr=" 50178"/>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(8)</a:t>
            </a:r>
          </a:p>
        </p:txBody>
      </p:sp>
      <p:sp>
        <p:nvSpPr>
          <p:cNvPr id="66562" name="Line 3" descr=" 6656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6563" name="Text Box 4" descr=" 66563"/>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6564" name="Line 5" descr=" 6656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65" name="Line 6" descr=" 6656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6566" name="Line 7" descr=" 6656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6567" name="Line 8" descr=" 6656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6568" name="Line 9" descr=" 6656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6569" name="Line 10" descr=" 6656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6570" name="Line 11" descr=" 6657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6571" name="Line 12" descr=" 6657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6572" name="Line 13" descr=" 6657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3" name="Line 14" descr=" 6657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4" name="Line 15" descr=" 6657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5" name="Line 16" descr=" 6657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6" name="Line 17" descr=" 6657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7" name="Text Box 18" descr=" 6657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78" name="Text Box 19" descr=" 6657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79" name="Text Box 20" descr=" 6657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0" name="Text Box 21" descr=" 6658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1" name="Text Box 22" descr=" 6658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2" name="Text Box 23" descr=" 6658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3" name="Text Box 24" descr=" 6658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6584" name="Text Box 25" descr=" 6658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5" name="Text Box 26" descr=" 6658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6586" name="Text Box 27" descr=" 6658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6587" name="Text Box 28" descr=" 6658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588" name="Text Box 29" descr=" 6658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6589" name="Text Box 30" descr=" 6658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6590" name="Text Box 31" descr=" 6659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6591" name="Text Box 32" descr=" 6659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2" name="Text Box 33" descr=" 6659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6593" name="Text Box 34" descr=" 6659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6594" name="Text Box 35" descr=" 6659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595" name="Text Box 36" descr=" 66595"/>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6" name="Text Box 37" descr=" 66596"/>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7" name="Text Box 38" descr=" 66597"/>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8" name="Text Box 39" descr=" 66598"/>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9" name="Text Box 40" descr=" 66599"/>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6600" name="Text Box 41" descr=" 66600"/>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6601" name="Text Box 42" descr=" 6660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6602" name="Text Box 43" descr=" 66602"/>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603" name="Text Box 44" descr=" 66603"/>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604" name="Text Box 45" descr=" 66604"/>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8" name="Line 46" descr=" 153646"/>
          <p:cNvSpPr>
            <a:spLocks noChangeShapeType="1"/>
          </p:cNvSpPr>
          <p:nvPr/>
        </p:nvSpPr>
        <p:spPr bwMode="auto">
          <a:xfrm>
            <a:off x="2362200" y="3124200"/>
            <a:ext cx="304800" cy="8382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606" name="Text Box 47" descr=" 66606"/>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607" name="Rectangle 48" descr=" 66607"/>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9" name="Text Box 49" descr=" 153649"/>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endParaRPr lang="en-US" altLang="zh-CN" sz="2400" u="sng">
              <a:latin typeface="Times New Roman" pitchFamily="18" charset="0"/>
            </a:endParaRPr>
          </a:p>
        </p:txBody>
      </p:sp>
    </p:spTree>
    <p:extLst>
      <p:ext uri="{BB962C8B-B14F-4D97-AF65-F5344CB8AC3E}">
        <p14:creationId xmlns:p14="http://schemas.microsoft.com/office/powerpoint/2010/main" val="271915486"/>
      </p:ext>
    </p:extLst>
  </p:cSld>
  <p:clrMapOvr>
    <a:masterClrMapping/>
  </p:clrMapOvr>
  <p:transition spd="slow">
    <p:cu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descr=" 5120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(9)</a:t>
            </a:r>
          </a:p>
        </p:txBody>
      </p:sp>
      <p:sp>
        <p:nvSpPr>
          <p:cNvPr id="67586" name="Line 3" descr=" 6758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7587" name="Text Box 4" descr=" 6758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7588" name="Line 5" descr=" 6758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89" name="Line 6" descr=" 6758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7590" name="Line 7" descr=" 6759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7591" name="Line 8" descr=" 6759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7592" name="Line 9" descr=" 6759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7593" name="Line 10" descr=" 6759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7594" name="Line 11" descr=" 6759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7595" name="Line 12" descr=" 6759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7596" name="Line 13" descr=" 6759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7" name="Line 14" descr=" 6759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8" name="Line 15" descr=" 6759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9" name="Line 16" descr=" 6759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600" name="Line 17" descr=" 6760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601" name="Text Box 18" descr=" 6760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2" name="Text Box 19" descr=" 6760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3" name="Text Box 20" descr=" 6760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4" name="Text Box 21" descr=" 6760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5" name="Text Box 22" descr=" 6760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6" name="Text Box 23" descr=" 6760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7" name="Text Box 24" descr=" 6760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7608" name="Text Box 25" descr=" 6760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9" name="Text Box 26" descr=" 6760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7610" name="Text Box 27" descr=" 6761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7611" name="Text Box 28" descr=" 6761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12" name="Text Box 29" descr=" 6761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7613" name="Text Box 30" descr=" 6761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7614" name="Text Box 31" descr=" 6761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7615" name="Text Box 32" descr=" 6761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16" name="Text Box 33" descr=" 6761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7617" name="Text Box 34" descr=" 6761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7618" name="Text Box 35" descr=" 6761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19" name="Text Box 36" descr=" 6761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0" name="Text Box 37" descr=" 6762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1" name="Text Box 38" descr=" 6762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2" name="Text Box 39" descr=" 6762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3" name="Text Box 40" descr=" 67623"/>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solidFill>
                  <a:srgbClr val="FF0000"/>
                </a:solidFill>
                <a:latin typeface="Times New Roman" pitchFamily="18" charset="0"/>
              </a:rPr>
              <a:t>i=2</a:t>
            </a:r>
            <a:endParaRPr lang="en-US" altLang="zh-CN" sz="2800" u="sng">
              <a:latin typeface="Times New Roman" pitchFamily="18" charset="0"/>
            </a:endParaRP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7624" name="Text Box 41" descr=" 67624"/>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7625" name="Text Box 42" descr=" 6762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7626" name="Text Box 43" descr=" 67626"/>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7" name="Text Box 44" descr=" 67627"/>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28" name="Text Box 45" descr=" 67628"/>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29" name="Rectangle 48" descr=" 67629"/>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7630" name="Text Box 49" descr=" 6763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31" name="Text Box 50" descr=" 6763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cSld>
  <p:clrMapOvr>
    <a:masterClrMapping/>
  </p:clrMapOvr>
  <p:transition spd="slow">
    <p:cu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descr=" 5120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(9)</a:t>
            </a:r>
          </a:p>
        </p:txBody>
      </p:sp>
      <p:sp>
        <p:nvSpPr>
          <p:cNvPr id="67586" name="Line 3" descr=" 6758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7587" name="Text Box 4" descr=" 6758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7588" name="Line 5" descr=" 6758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89" name="Line 6" descr=" 6758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7590" name="Line 7" descr=" 6759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7591" name="Line 8" descr=" 6759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7592" name="Line 9" descr=" 6759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7593" name="Line 10" descr=" 6759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7594" name="Line 11" descr=" 6759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7595" name="Line 12" descr=" 6759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7596" name="Line 13" descr=" 6759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7" name="Line 14" descr=" 6759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8" name="Line 15" descr=" 6759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9" name="Line 16" descr=" 6759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600" name="Line 17" descr=" 6760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601" name="Text Box 18" descr=" 6760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2" name="Text Box 19" descr=" 6760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3" name="Text Box 20" descr=" 6760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4" name="Text Box 21" descr=" 6760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5" name="Text Box 22" descr=" 6760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6" name="Text Box 23" descr=" 6760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7" name="Text Box 24" descr=" 6760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7608" name="Text Box 25" descr=" 6760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9" name="Text Box 26" descr=" 6760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7610" name="Text Box 27" descr=" 6761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7611" name="Text Box 28" descr=" 6761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12" name="Text Box 29" descr=" 6761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7613" name="Text Box 30" descr=" 6761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7614" name="Text Box 31" descr=" 6761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7615" name="Text Box 32" descr=" 6761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16" name="Text Box 33" descr=" 6761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7617" name="Text Box 34" descr=" 6761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7618" name="Text Box 35" descr=" 6761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19" name="Text Box 36" descr=" 6761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0" name="Text Box 37" descr=" 6762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1" name="Text Box 38" descr=" 6762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2" name="Text Box 39" descr=" 6762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3" name="Text Box 40" descr=" 67623"/>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solidFill>
                  <a:srgbClr val="FF0000"/>
                </a:solidFill>
                <a:latin typeface="Times New Roman" pitchFamily="18" charset="0"/>
              </a:rPr>
              <a:t>i=2</a:t>
            </a:r>
            <a:endParaRPr lang="en-US" altLang="zh-CN" sz="2800" u="sng">
              <a:latin typeface="Times New Roman" pitchFamily="18" charset="0"/>
            </a:endParaRP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7624" name="Text Box 41" descr=" 67624"/>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7625" name="Text Box 42" descr=" 6762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7626" name="Text Box 43" descr=" 67626"/>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7" name="Text Box 44" descr=" 67627"/>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28" name="Text Box 45" descr=" 67628"/>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29" name="Rectangle 48" descr=" 67629"/>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7630" name="Text Box 49" descr=" 6763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31" name="Text Box 50" descr=" 6763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9" name="Line 51" descr=" 154675"/>
          <p:cNvSpPr>
            <a:spLocks noChangeShapeType="1"/>
          </p:cNvSpPr>
          <p:nvPr/>
        </p:nvSpPr>
        <p:spPr bwMode="auto">
          <a:xfrm>
            <a:off x="3200400" y="22098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2094065254"/>
      </p:ext>
    </p:extLst>
  </p:cSld>
  <p:clrMapOvr>
    <a:masterClrMapping/>
  </p:clrMapOvr>
  <p:transition spd="slow">
    <p:cu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descr=" 5120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(9)</a:t>
            </a:r>
          </a:p>
        </p:txBody>
      </p:sp>
      <p:sp>
        <p:nvSpPr>
          <p:cNvPr id="67586" name="Line 3" descr=" 6758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7587" name="Text Box 4" descr=" 6758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7588" name="Line 5" descr=" 6758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89" name="Line 6" descr=" 6758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7590" name="Line 7" descr=" 6759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7591" name="Line 8" descr=" 6759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7592" name="Line 9" descr=" 6759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7593" name="Line 10" descr=" 6759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7594" name="Line 11" descr=" 6759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7595" name="Line 12" descr=" 6759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7596" name="Line 13" descr=" 6759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7" name="Line 14" descr=" 6759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8" name="Line 15" descr=" 6759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9" name="Line 16" descr=" 6759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600" name="Line 17" descr=" 6760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601" name="Text Box 18" descr=" 6760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2" name="Text Box 19" descr=" 6760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3" name="Text Box 20" descr=" 6760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4" name="Text Box 21" descr=" 6760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5" name="Text Box 22" descr=" 6760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6" name="Text Box 23" descr=" 6760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7" name="Text Box 24" descr=" 6760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7608" name="Text Box 25" descr=" 6760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9" name="Text Box 26" descr=" 6760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7610" name="Text Box 27" descr=" 6761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7611" name="Text Box 28" descr=" 6761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12" name="Text Box 29" descr=" 6761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7613" name="Text Box 30" descr=" 6761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7614" name="Text Box 31" descr=" 6761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7615" name="Text Box 32" descr=" 6761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16" name="Text Box 33" descr=" 6761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7617" name="Text Box 34" descr=" 6761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7618" name="Text Box 35" descr=" 6761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19" name="Text Box 36" descr=" 6761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0" name="Text Box 37" descr=" 6762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1" name="Text Box 38" descr=" 6762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2" name="Text Box 39" descr=" 6762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3" name="Text Box 40" descr=" 67623"/>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solidFill>
                  <a:srgbClr val="FF0000"/>
                </a:solidFill>
                <a:latin typeface="Times New Roman" pitchFamily="18" charset="0"/>
              </a:rPr>
              <a:t>i=2</a:t>
            </a:r>
            <a:endParaRPr lang="en-US" altLang="zh-CN" sz="2800" u="sng">
              <a:latin typeface="Times New Roman" pitchFamily="18" charset="0"/>
            </a:endParaRP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7624" name="Text Box 41" descr=" 67624"/>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7625" name="Text Box 42" descr=" 6762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7626" name="Text Box 43" descr=" 67626"/>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7" name="Text Box 44" descr=" 67627"/>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28" name="Text Box 45" descr=" 67628"/>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29" name="Rectangle 48" descr=" 67629"/>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7630" name="Text Box 49" descr=" 6763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31" name="Text Box 50" descr=" 6763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9" name="Line 51" descr=" 154675"/>
          <p:cNvSpPr>
            <a:spLocks noChangeShapeType="1"/>
          </p:cNvSpPr>
          <p:nvPr/>
        </p:nvSpPr>
        <p:spPr bwMode="auto">
          <a:xfrm>
            <a:off x="3200400" y="22098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0" name="Text Box 52" descr=" 154676"/>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endParaRPr lang="en-US" altLang="zh-CN" sz="2400" u="sng">
              <a:latin typeface="Times New Roman" pitchFamily="18" charset="0"/>
            </a:endParaRPr>
          </a:p>
        </p:txBody>
      </p:sp>
    </p:spTree>
    <p:extLst>
      <p:ext uri="{BB962C8B-B14F-4D97-AF65-F5344CB8AC3E}">
        <p14:creationId xmlns:p14="http://schemas.microsoft.com/office/powerpoint/2010/main" val="1511340386"/>
      </p:ext>
    </p:extLst>
  </p:cSld>
  <p:clrMapOvr>
    <a:masterClrMapping/>
  </p:clrMapOvr>
  <p:transition spd="slow">
    <p:cu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descr=" 52226"/>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(10)</a:t>
            </a:r>
          </a:p>
        </p:txBody>
      </p:sp>
      <p:sp>
        <p:nvSpPr>
          <p:cNvPr id="68610" name="Line 3" descr=" 68610"/>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8611" name="Text Box 4" descr=" 68611"/>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8612" name="Line 5" descr=" 68612"/>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13" name="Line 6" descr=" 68613"/>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8614" name="Line 7" descr=" 68614"/>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8615" name="Line 8" descr=" 68615"/>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8616" name="Line 9" descr=" 68616"/>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8617" name="Line 10" descr=" 68617"/>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8618" name="Line 11" descr=" 68618"/>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8619" name="Line 12" descr=" 68619"/>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8620" name="Line 13" descr=" 6862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1" name="Line 14" descr=" 6862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2" name="Line 15" descr=" 6862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3" name="Line 16" descr=" 6862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4" name="Line 17" descr=" 6862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5" name="Text Box 18" descr=" 6862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6" name="Text Box 19" descr=" 6862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7" name="Text Box 20" descr=" 6862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8" name="Text Box 21" descr=" 6862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9" name="Text Box 22" descr=" 68629"/>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0" name="Text Box 23" descr=" 68630"/>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1" name="Text Box 24" descr=" 68631"/>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8632" name="Text Box 25" descr=" 68632"/>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3" name="Text Box 26" descr=" 68633"/>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8634" name="Text Box 27" descr=" 68634"/>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8635" name="Text Box 28" descr=" 68635"/>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36" name="Text Box 29" descr=" 68636"/>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8637" name="Text Box 30" descr=" 68637"/>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8638" name="Text Box 31" descr=" 68638"/>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8639" name="Text Box 32" descr=" 68639"/>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0" name="Text Box 33" descr=" 68640"/>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8641" name="Text Box 34" descr=" 68641"/>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8642" name="Text Box 35" descr=" 68642"/>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43" name="Text Box 36" descr=" 68643"/>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4" name="Text Box 37" descr=" 68644"/>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5" name="Text Box 38" descr=" 68645"/>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6" name="Text Box 39" descr=" 68646"/>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7" name="Text Box 40" descr=" 68647"/>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2</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68648" name="Text Box 41" descr=" 68648"/>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8649" name="Text Box 42" descr=" 6864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8650" name="Text Box 43" descr=" 68650"/>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51" name="Text Box 44" descr=" 68651"/>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2" name="Text Box 45" descr=" 68652"/>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3" name="Rectangle 46" descr=" 68653"/>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8654" name="Text Box 47" descr=" 68654"/>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5" name="Text Box 48" descr=" 68655"/>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6" name="Text Box 50" descr=" 68656"/>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Tree>
  </p:cSld>
  <p:clrMapOvr>
    <a:masterClrMapping/>
  </p:clrMapOvr>
  <p:transition spd="slow">
    <p:cu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descr=" 52226"/>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(10)</a:t>
            </a:r>
          </a:p>
        </p:txBody>
      </p:sp>
      <p:sp>
        <p:nvSpPr>
          <p:cNvPr id="68610" name="Line 3" descr=" 68610"/>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8611" name="Text Box 4" descr=" 68611"/>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8612" name="Line 5" descr=" 68612"/>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13" name="Line 6" descr=" 68613"/>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8614" name="Line 7" descr=" 68614"/>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8615" name="Line 8" descr=" 68615"/>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8616" name="Line 9" descr=" 68616"/>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8617" name="Line 10" descr=" 68617"/>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8618" name="Line 11" descr=" 68618"/>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8619" name="Line 12" descr=" 68619"/>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8620" name="Line 13" descr=" 6862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1" name="Line 14" descr=" 6862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2" name="Line 15" descr=" 6862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3" name="Line 16" descr=" 6862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4" name="Line 17" descr=" 6862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5" name="Text Box 18" descr=" 6862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6" name="Text Box 19" descr=" 6862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7" name="Text Box 20" descr=" 6862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8" name="Text Box 21" descr=" 6862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9" name="Text Box 22" descr=" 68629"/>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0" name="Text Box 23" descr=" 68630"/>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1" name="Text Box 24" descr=" 68631"/>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8632" name="Text Box 25" descr=" 68632"/>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3" name="Text Box 26" descr=" 68633"/>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8634" name="Text Box 27" descr=" 68634"/>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8635" name="Text Box 28" descr=" 68635"/>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36" name="Text Box 29" descr=" 68636"/>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8637" name="Text Box 30" descr=" 68637"/>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8638" name="Text Box 31" descr=" 68638"/>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8639" name="Text Box 32" descr=" 68639"/>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0" name="Text Box 33" descr=" 68640"/>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8641" name="Text Box 34" descr=" 68641"/>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8642" name="Text Box 35" descr=" 68642"/>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43" name="Text Box 36" descr=" 68643"/>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4" name="Text Box 37" descr=" 68644"/>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5" name="Text Box 38" descr=" 68645"/>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6" name="Text Box 39" descr=" 68646"/>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7" name="Text Box 40" descr=" 68647"/>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2</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68648" name="Text Box 41" descr=" 68648"/>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8649" name="Text Box 42" descr=" 6864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8650" name="Text Box 43" descr=" 68650"/>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51" name="Text Box 44" descr=" 68651"/>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2" name="Text Box 45" descr=" 68652"/>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3" name="Rectangle 46" descr=" 68653"/>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8654" name="Text Box 47" descr=" 68654"/>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5" name="Text Box 48" descr=" 68655"/>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6" name="Text Box 50" descr=" 68656"/>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0" name="Line 51" descr=" 156723"/>
          <p:cNvSpPr>
            <a:spLocks noChangeShapeType="1"/>
          </p:cNvSpPr>
          <p:nvPr/>
        </p:nvSpPr>
        <p:spPr bwMode="auto">
          <a:xfrm>
            <a:off x="31242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3631006013"/>
      </p:ext>
    </p:extLst>
  </p:cSld>
  <p:clrMapOvr>
    <a:masterClrMapping/>
  </p:clrMapOvr>
  <p:transition spd="slow">
    <p:cu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descr=" 52226"/>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(10)</a:t>
            </a:r>
          </a:p>
        </p:txBody>
      </p:sp>
      <p:sp>
        <p:nvSpPr>
          <p:cNvPr id="68610" name="Line 3" descr=" 68610"/>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8611" name="Text Box 4" descr=" 68611"/>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8612" name="Line 5" descr=" 68612"/>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13" name="Line 6" descr=" 68613"/>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8614" name="Line 7" descr=" 68614"/>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8615" name="Line 8" descr=" 68615"/>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8616" name="Line 9" descr=" 68616"/>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8617" name="Line 10" descr=" 68617"/>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8618" name="Line 11" descr=" 68618"/>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8619" name="Line 12" descr=" 68619"/>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8620" name="Line 13" descr=" 6862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1" name="Line 14" descr=" 6862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2" name="Line 15" descr=" 6862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3" name="Line 16" descr=" 6862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4" name="Line 17" descr=" 6862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5" name="Text Box 18" descr=" 6862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6" name="Text Box 19" descr=" 6862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7" name="Text Box 20" descr=" 6862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8" name="Text Box 21" descr=" 6862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9" name="Text Box 22" descr=" 68629"/>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0" name="Text Box 23" descr=" 68630"/>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1" name="Text Box 24" descr=" 68631"/>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8632" name="Text Box 25" descr=" 68632"/>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3" name="Text Box 26" descr=" 68633"/>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8634" name="Text Box 27" descr=" 68634"/>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8635" name="Text Box 28" descr=" 68635"/>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36" name="Text Box 29" descr=" 68636"/>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8637" name="Text Box 30" descr=" 68637"/>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8638" name="Text Box 31" descr=" 68638"/>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8639" name="Text Box 32" descr=" 68639"/>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0" name="Text Box 33" descr=" 68640"/>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8641" name="Text Box 34" descr=" 68641"/>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8642" name="Text Box 35" descr=" 68642"/>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43" name="Text Box 36" descr=" 68643"/>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4" name="Text Box 37" descr=" 68644"/>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5" name="Text Box 38" descr=" 68645"/>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6" name="Text Box 39" descr=" 68646"/>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7" name="Text Box 40" descr=" 68647"/>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2</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68648" name="Text Box 41" descr=" 68648"/>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8649" name="Text Box 42" descr=" 6864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8650" name="Text Box 43" descr=" 68650"/>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51" name="Text Box 44" descr=" 68651"/>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2" name="Text Box 45" descr=" 68652"/>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3" name="Rectangle 46" descr=" 68653"/>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8654" name="Text Box 47" descr=" 68654"/>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5" name="Text Box 48" descr=" 68655"/>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6" name="Text Box 50" descr=" 68656"/>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0" name="Line 51" descr=" 156723"/>
          <p:cNvSpPr>
            <a:spLocks noChangeShapeType="1"/>
          </p:cNvSpPr>
          <p:nvPr/>
        </p:nvSpPr>
        <p:spPr bwMode="auto">
          <a:xfrm>
            <a:off x="31242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1" name="Text Box 52" descr=" 156724"/>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endParaRPr lang="en-US" altLang="zh-CN" sz="2400" u="sng">
              <a:latin typeface="Times New Roman" pitchFamily="18" charset="0"/>
            </a:endParaRPr>
          </a:p>
        </p:txBody>
      </p:sp>
    </p:spTree>
    <p:extLst>
      <p:ext uri="{BB962C8B-B14F-4D97-AF65-F5344CB8AC3E}">
        <p14:creationId xmlns:p14="http://schemas.microsoft.com/office/powerpoint/2010/main" val="613315813"/>
      </p:ext>
    </p:extLst>
  </p:cSld>
  <p:clrMapOvr>
    <a:masterClrMapping/>
  </p:clrMapOvr>
  <p:transition spd="slow">
    <p:cu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 53250"/>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(11)</a:t>
            </a:r>
          </a:p>
        </p:txBody>
      </p:sp>
      <p:sp>
        <p:nvSpPr>
          <p:cNvPr id="69634" name="Line 3" descr=" 69634"/>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9635" name="Text Box 4" descr=" 69635"/>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9636" name="Line 5" descr=" 69636"/>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37" name="Line 6" descr=" 69637"/>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9638" name="Line 7" descr=" 69638"/>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9639" name="Line 8" descr=" 69639"/>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9640" name="Line 9" descr=" 69640"/>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9641" name="Line 10" descr=" 69641"/>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9642" name="Line 11" descr=" 69642"/>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9643" name="Line 12" descr=" 69643"/>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9644" name="Line 13" descr=" 69644"/>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5" name="Line 14" descr=" 69645"/>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6" name="Line 15" descr=" 69646"/>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7" name="Line 16" descr=" 69647"/>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8" name="Line 17" descr=" 69648"/>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9" name="Text Box 18" descr=" 69649"/>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0" name="Text Box 19" descr=" 69650"/>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1" name="Text Box 20" descr=" 69651"/>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2" name="Text Box 21" descr=" 69652"/>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3" name="Text Box 22" descr=" 69653"/>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4" name="Text Box 23" descr=" 69654"/>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5" name="Text Box 24" descr=" 69655"/>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9656" name="Text Box 25" descr=" 69656"/>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7" name="Text Box 26" descr=" 69657"/>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9658" name="Text Box 27" descr=" 69658"/>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9659" name="Text Box 28" descr=" 69659"/>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60" name="Text Box 29" descr=" 69660"/>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9661" name="Text Box 30" descr=" 69661"/>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9662" name="Text Box 31" descr=" 69662"/>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9663" name="Text Box 32" descr=" 69663"/>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4" name="Text Box 33" descr=" 69664"/>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9665" name="Text Box 34" descr=" 69665"/>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9666" name="Text Box 35" descr=" 69666"/>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67" name="Text Box 36" descr=" 69667"/>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8" name="Text Box 37" descr=" 69668"/>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9" name="Text Box 38" descr=" 69669"/>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0" name="Text Box 39" descr=" 69670"/>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1" name="Text Box 40" descr=" 69671"/>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3</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=0</a:t>
            </a:r>
          </a:p>
        </p:txBody>
      </p:sp>
      <p:sp>
        <p:nvSpPr>
          <p:cNvPr id="69672" name="Text Box 41" descr=" 69672"/>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9673" name="Text Box 42" descr=" 69673"/>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9674" name="Text Box 43" descr=" 69674"/>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5" name="Text Box 44" descr=" 69675"/>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6" name="Text Box 45" descr=" 69676"/>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7" name="Rectangle 46" descr=" 69677"/>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9678" name="Text Box 47" descr=" 69678"/>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9" name="Text Box 48" descr=" 69679"/>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80" name="Text Box 49" descr=" 6968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81" name="Text Box 50" descr=" 6968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cSld>
  <p:clrMapOvr>
    <a:masterClrMapping/>
  </p:clrMapOvr>
  <p:transition spd="slow">
    <p:cu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 53250"/>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(11)</a:t>
            </a:r>
          </a:p>
        </p:txBody>
      </p:sp>
      <p:sp>
        <p:nvSpPr>
          <p:cNvPr id="69634" name="Line 3" descr=" 69634"/>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9635" name="Text Box 4" descr=" 69635"/>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9636" name="Line 5" descr=" 69636"/>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37" name="Line 6" descr=" 69637"/>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9638" name="Line 7" descr=" 69638"/>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9639" name="Line 8" descr=" 69639"/>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9640" name="Line 9" descr=" 69640"/>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9641" name="Line 10" descr=" 69641"/>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9642" name="Line 11" descr=" 69642"/>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9643" name="Line 12" descr=" 69643"/>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9644" name="Line 13" descr=" 69644"/>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5" name="Line 14" descr=" 69645"/>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6" name="Line 15" descr=" 69646"/>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7" name="Line 16" descr=" 69647"/>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8" name="Line 17" descr=" 69648"/>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9" name="Text Box 18" descr=" 69649"/>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0" name="Text Box 19" descr=" 69650"/>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1" name="Text Box 20" descr=" 69651"/>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2" name="Text Box 21" descr=" 69652"/>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3" name="Text Box 22" descr=" 69653"/>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4" name="Text Box 23" descr=" 69654"/>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5" name="Text Box 24" descr=" 69655"/>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9656" name="Text Box 25" descr=" 69656"/>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7" name="Text Box 26" descr=" 69657"/>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9658" name="Text Box 27" descr=" 69658"/>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9659" name="Text Box 28" descr=" 69659"/>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60" name="Text Box 29" descr=" 69660"/>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9661" name="Text Box 30" descr=" 69661"/>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9662" name="Text Box 31" descr=" 69662"/>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9663" name="Text Box 32" descr=" 69663"/>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4" name="Text Box 33" descr=" 69664"/>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9665" name="Text Box 34" descr=" 69665"/>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9666" name="Text Box 35" descr=" 69666"/>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67" name="Text Box 36" descr=" 69667"/>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8" name="Text Box 37" descr=" 69668"/>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9" name="Text Box 38" descr=" 69669"/>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0" name="Text Box 39" descr=" 69670"/>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1" name="Text Box 40" descr=" 69671"/>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3</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=0</a:t>
            </a:r>
          </a:p>
        </p:txBody>
      </p:sp>
      <p:sp>
        <p:nvSpPr>
          <p:cNvPr id="69672" name="Text Box 41" descr=" 69672"/>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9673" name="Text Box 42" descr=" 69673"/>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9674" name="Text Box 43" descr=" 69674"/>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5" name="Text Box 44" descr=" 69675"/>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6" name="Text Box 45" descr=" 69676"/>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7" name="Rectangle 46" descr=" 69677"/>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9678" name="Text Box 47" descr=" 69678"/>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9" name="Text Box 48" descr=" 69679"/>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80" name="Text Box 49" descr=" 6968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81" name="Text Box 50" descr=" 6968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51" name="Line 52" descr=" 157748"/>
          <p:cNvSpPr>
            <a:spLocks noChangeShapeType="1"/>
          </p:cNvSpPr>
          <p:nvPr/>
        </p:nvSpPr>
        <p:spPr bwMode="auto">
          <a:xfrm>
            <a:off x="3048000" y="1905000"/>
            <a:ext cx="533400" cy="114300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3121767269"/>
      </p:ext>
    </p:extLst>
  </p:cSld>
  <p:clrMapOvr>
    <a:masterClrMapping/>
  </p:clrMapOvr>
  <p:transition spd="slow">
    <p:cu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 53250"/>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(11)</a:t>
            </a:r>
          </a:p>
        </p:txBody>
      </p:sp>
      <p:sp>
        <p:nvSpPr>
          <p:cNvPr id="69634" name="Line 3" descr=" 69634"/>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9635" name="Text Box 4" descr=" 69635"/>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9636" name="Line 5" descr=" 69636"/>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37" name="Line 6" descr=" 69637"/>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9638" name="Line 7" descr=" 69638"/>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9639" name="Line 8" descr=" 69639"/>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9640" name="Line 9" descr=" 69640"/>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9641" name="Line 10" descr=" 69641"/>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9642" name="Line 11" descr=" 69642"/>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9643" name="Line 12" descr=" 69643"/>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9644" name="Line 13" descr=" 69644"/>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5" name="Line 14" descr=" 69645"/>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6" name="Line 15" descr=" 69646"/>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7" name="Line 16" descr=" 69647"/>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8" name="Line 17" descr=" 69648"/>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9" name="Text Box 18" descr=" 69649"/>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0" name="Text Box 19" descr=" 69650"/>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1" name="Text Box 20" descr=" 69651"/>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2" name="Text Box 21" descr=" 69652"/>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3" name="Text Box 22" descr=" 69653"/>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4" name="Text Box 23" descr=" 69654"/>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5" name="Text Box 24" descr=" 69655"/>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9656" name="Text Box 25" descr=" 69656"/>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7" name="Text Box 26" descr=" 69657"/>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9658" name="Text Box 27" descr=" 69658"/>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9659" name="Text Box 28" descr=" 69659"/>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60" name="Text Box 29" descr=" 69660"/>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9661" name="Text Box 30" descr=" 69661"/>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9662" name="Text Box 31" descr=" 69662"/>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9663" name="Text Box 32" descr=" 69663"/>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4" name="Text Box 33" descr=" 69664"/>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9665" name="Text Box 34" descr=" 69665"/>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9666" name="Text Box 35" descr=" 69666"/>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67" name="Text Box 36" descr=" 69667"/>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8" name="Text Box 37" descr=" 69668"/>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9" name="Text Box 38" descr=" 69669"/>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0" name="Text Box 39" descr=" 69670"/>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1" name="Text Box 40" descr=" 69671"/>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3</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=0</a:t>
            </a:r>
          </a:p>
        </p:txBody>
      </p:sp>
      <p:sp>
        <p:nvSpPr>
          <p:cNvPr id="69672" name="Text Box 41" descr=" 69672"/>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9673" name="Text Box 42" descr=" 69673"/>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9674" name="Text Box 43" descr=" 69674"/>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5" name="Text Box 44" descr=" 69675"/>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6" name="Text Box 45" descr=" 69676"/>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7" name="Rectangle 46" descr=" 69677"/>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9678" name="Text Box 47" descr=" 69678"/>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9" name="Text Box 48" descr=" 69679"/>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80" name="Text Box 49" descr=" 6968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81" name="Text Box 50" descr=" 6968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52" name="Text Box 51" descr=" 157747"/>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4</a:t>
            </a:r>
            <a:endParaRPr lang="en-US" altLang="zh-CN" sz="2400" u="sng">
              <a:latin typeface="Times New Roman" pitchFamily="18" charset="0"/>
            </a:endParaRPr>
          </a:p>
        </p:txBody>
      </p:sp>
      <p:sp>
        <p:nvSpPr>
          <p:cNvPr id="51" name="Line 52" descr=" 157748"/>
          <p:cNvSpPr>
            <a:spLocks noChangeShapeType="1"/>
          </p:cNvSpPr>
          <p:nvPr/>
        </p:nvSpPr>
        <p:spPr bwMode="auto">
          <a:xfrm>
            <a:off x="3048000" y="1905000"/>
            <a:ext cx="533400" cy="114300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4161544244"/>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Greedy Choice Property</a:t>
            </a:r>
          </a:p>
        </p:txBody>
      </p:sp>
      <p:sp>
        <p:nvSpPr>
          <p:cNvPr id="19459" name="Rectangle 3"/>
          <p:cNvSpPr>
            <a:spLocks noGrp="1" noChangeArrowheads="1"/>
          </p:cNvSpPr>
          <p:nvPr>
            <p:ph type="body" idx="1"/>
          </p:nvPr>
        </p:nvSpPr>
        <p:spPr/>
        <p:txBody>
          <a:bodyPr rtlCol="0">
            <a:normAutofit lnSpcReduction="10000"/>
          </a:bodyPr>
          <a:lstStyle/>
          <a:p>
            <a:pPr fontAlgn="auto">
              <a:spcAft>
                <a:spcPts val="0"/>
              </a:spcAft>
              <a:buFont typeface="Arial" pitchFamily="34" charset="0"/>
              <a:buChar char="•"/>
              <a:defRPr/>
            </a:pPr>
            <a:r>
              <a:rPr lang="en-US" altLang="zh-CN" dirty="0" smtClean="0"/>
              <a:t>Dynamic programming? Memoize? Yes, but…</a:t>
            </a:r>
          </a:p>
          <a:p>
            <a:pPr fontAlgn="auto">
              <a:spcAft>
                <a:spcPts val="0"/>
              </a:spcAft>
              <a:buFont typeface="Arial" pitchFamily="34" charset="0"/>
              <a:buChar char="•"/>
              <a:defRPr/>
            </a:pPr>
            <a:r>
              <a:rPr lang="en-US" altLang="zh-CN" dirty="0" smtClean="0"/>
              <a:t>Activity selection problem also exhibits the </a:t>
            </a:r>
            <a:r>
              <a:rPr lang="en-US" altLang="zh-CN" i="1" dirty="0" smtClean="0">
                <a:solidFill>
                  <a:schemeClr val="tx2"/>
                </a:solidFill>
              </a:rPr>
              <a:t>greedy choice</a:t>
            </a:r>
            <a:r>
              <a:rPr lang="en-US" altLang="zh-CN" dirty="0" smtClean="0"/>
              <a:t> property:</a:t>
            </a:r>
          </a:p>
          <a:p>
            <a:pPr lvl="1" fontAlgn="auto">
              <a:spcAft>
                <a:spcPts val="0"/>
              </a:spcAft>
              <a:buFont typeface="Arial" pitchFamily="34" charset="0"/>
              <a:buChar char="–"/>
              <a:defRPr/>
            </a:pPr>
            <a:r>
              <a:rPr lang="en-US" altLang="zh-CN" dirty="0" smtClean="0"/>
              <a:t>Locally optimal choice </a:t>
            </a:r>
            <a:r>
              <a:rPr lang="en-US" altLang="zh-CN" dirty="0" smtClean="0">
                <a:sym typeface="Symbol" pitchFamily="18" charset="2"/>
              </a:rPr>
              <a:t> globally optimal </a:t>
            </a:r>
            <a:r>
              <a:rPr lang="en-US" altLang="zh-CN" dirty="0" err="1" smtClean="0">
                <a:sym typeface="Symbol" pitchFamily="18" charset="2"/>
              </a:rPr>
              <a:t>sol’n</a:t>
            </a:r>
            <a:endParaRPr lang="en-US" altLang="zh-CN" dirty="0" smtClean="0">
              <a:sym typeface="Symbol" pitchFamily="18" charset="2"/>
            </a:endParaRPr>
          </a:p>
          <a:p>
            <a:pPr lvl="1" fontAlgn="auto">
              <a:spcAft>
                <a:spcPts val="0"/>
              </a:spcAft>
              <a:buFont typeface="Arial" pitchFamily="34" charset="0"/>
              <a:buChar char="–"/>
              <a:defRPr/>
            </a:pPr>
            <a:r>
              <a:rPr lang="en-US" altLang="zh-CN" dirty="0" smtClean="0"/>
              <a:t>Them 16.1: if </a:t>
            </a:r>
            <a:r>
              <a:rPr lang="en-US" altLang="zh-CN" i="1" dirty="0" smtClean="0"/>
              <a:t>S</a:t>
            </a:r>
            <a:r>
              <a:rPr lang="en-US" altLang="zh-CN" dirty="0" smtClean="0"/>
              <a:t> is an activity selection problem </a:t>
            </a:r>
            <a:r>
              <a:rPr lang="en-US" altLang="zh-CN" dirty="0" smtClean="0">
                <a:solidFill>
                  <a:srgbClr val="FF0000"/>
                </a:solidFill>
              </a:rPr>
              <a:t>sorted by finish time</a:t>
            </a:r>
            <a:r>
              <a:rPr lang="en-US" altLang="zh-CN" dirty="0" smtClean="0"/>
              <a:t>, then </a:t>
            </a:r>
            <a:r>
              <a:rPr lang="en-US" altLang="zh-CN" dirty="0" smtClean="0">
                <a:sym typeface="Symbol" pitchFamily="18" charset="2"/>
              </a:rPr>
              <a:t> optimal solution </a:t>
            </a:r>
            <a:br>
              <a:rPr lang="en-US" altLang="zh-CN" dirty="0" smtClean="0">
                <a:sym typeface="Symbol" pitchFamily="18" charset="2"/>
              </a:rPr>
            </a:br>
            <a:r>
              <a:rPr lang="en-US" altLang="zh-CN" i="1" dirty="0" smtClean="0">
                <a:sym typeface="Symbol" pitchFamily="18" charset="2"/>
              </a:rPr>
              <a:t>A</a:t>
            </a:r>
            <a:r>
              <a:rPr lang="en-US" altLang="zh-CN" dirty="0" smtClean="0">
                <a:sym typeface="Symbol" pitchFamily="18" charset="2"/>
              </a:rPr>
              <a:t>  </a:t>
            </a:r>
            <a:r>
              <a:rPr lang="en-US" altLang="zh-CN" i="1" dirty="0" smtClean="0">
                <a:sym typeface="Symbol" pitchFamily="18" charset="2"/>
              </a:rPr>
              <a:t>S</a:t>
            </a:r>
            <a:r>
              <a:rPr lang="en-US" altLang="zh-CN" dirty="0" smtClean="0">
                <a:sym typeface="Symbol" pitchFamily="18" charset="2"/>
              </a:rPr>
              <a:t> such that {1}</a:t>
            </a:r>
            <a:r>
              <a:rPr lang="en-US" altLang="zh-CN" i="1" dirty="0" smtClean="0">
                <a:sym typeface="Symbol" pitchFamily="18" charset="2"/>
              </a:rPr>
              <a:t> </a:t>
            </a:r>
            <a:r>
              <a:rPr lang="en-US" altLang="zh-CN" dirty="0" smtClean="0">
                <a:sym typeface="Symbol" pitchFamily="18" charset="2"/>
              </a:rPr>
              <a:t> </a:t>
            </a:r>
            <a:r>
              <a:rPr lang="en-US" altLang="zh-CN" i="1" dirty="0" smtClean="0">
                <a:sym typeface="Symbol" pitchFamily="18" charset="2"/>
              </a:rPr>
              <a:t>A</a:t>
            </a:r>
            <a:endParaRPr lang="en-US" altLang="zh-CN" dirty="0" smtClean="0">
              <a:sym typeface="Symbol" pitchFamily="18" charset="2"/>
            </a:endParaRPr>
          </a:p>
          <a:p>
            <a:pPr lvl="2" fontAlgn="auto">
              <a:spcAft>
                <a:spcPts val="0"/>
              </a:spcAft>
              <a:buFont typeface="Arial" pitchFamily="34" charset="0"/>
              <a:buChar char="•"/>
              <a:defRPr/>
            </a:pPr>
            <a:r>
              <a:rPr lang="en-US" altLang="zh-CN" dirty="0" smtClean="0"/>
              <a:t>Sketch of proof: if </a:t>
            </a:r>
            <a:r>
              <a:rPr lang="en-US" altLang="zh-CN" dirty="0" smtClean="0">
                <a:sym typeface="Symbol" pitchFamily="18" charset="2"/>
              </a:rPr>
              <a:t> optimal solution B that does not contain {1}, can always replace first activity in B with {1} (</a:t>
            </a:r>
            <a:r>
              <a:rPr lang="en-US" altLang="zh-CN" i="1" dirty="0" smtClean="0">
                <a:solidFill>
                  <a:schemeClr val="accent1"/>
                </a:solidFill>
                <a:sym typeface="Symbol" pitchFamily="18" charset="2"/>
              </a:rPr>
              <a:t>Why?</a:t>
            </a:r>
            <a:r>
              <a:rPr lang="en-US" altLang="zh-CN" dirty="0" smtClean="0">
                <a:sym typeface="Symbol" pitchFamily="18" charset="2"/>
              </a:rPr>
              <a:t>)</a:t>
            </a:r>
            <a:r>
              <a:rPr lang="en-US" altLang="zh-CN" i="1" dirty="0" smtClean="0">
                <a:sym typeface="Symbol" pitchFamily="18" charset="2"/>
              </a:rPr>
              <a:t>.</a:t>
            </a:r>
            <a:r>
              <a:rPr lang="en-US" altLang="zh-CN" dirty="0" smtClean="0">
                <a:sym typeface="Symbol" pitchFamily="18" charset="2"/>
              </a:rPr>
              <a:t>  Same number of activities, thus optimal.</a:t>
            </a:r>
          </a:p>
        </p:txBody>
      </p:sp>
    </p:spTree>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descr=" 5427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(12)</a:t>
            </a:r>
          </a:p>
        </p:txBody>
      </p:sp>
      <p:sp>
        <p:nvSpPr>
          <p:cNvPr id="70658" name="Line 3" descr=" 7065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0659" name="Text Box 4" descr=" 7065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0660" name="Line 5" descr=" 7066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61" name="Line 6" descr=" 7066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0662" name="Line 7" descr=" 7066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0663" name="Line 8" descr=" 7066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0664" name="Line 9" descr=" 7066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0665" name="Line 10" descr=" 7066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0666" name="Line 11" descr=" 7066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0667" name="Line 12" descr=" 7066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0668" name="Line 13" descr=" 7066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69" name="Line 14" descr=" 7066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0" name="Line 15" descr=" 7067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1" name="Line 16" descr=" 7067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2" name="Line 17" descr=" 7067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3" name="Text Box 18" descr=" 7067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4" name="Text Box 19" descr=" 7067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5" name="Text Box 20" descr=" 7067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6" name="Text Box 21" descr=" 7067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7" name="Text Box 22" descr=" 7067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8" name="Text Box 23" descr=" 7067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9" name="Text Box 24" descr=" 7067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0680" name="Text Box 25" descr=" 7068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81" name="Text Box 26" descr=" 7068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0682" name="Text Box 27" descr=" 7068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0683" name="Text Box 28" descr=" 7068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684" name="Text Box 29" descr=" 7068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0685" name="Text Box 30" descr=" 7068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0686" name="Text Box 31" descr=" 7068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0687" name="Text Box 32" descr=" 7068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88" name="Text Box 33" descr=" 7068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0689" name="Text Box 34" descr=" 7068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0690" name="Text Box 35" descr=" 7069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691" name="Text Box 36" descr=" 7069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2" name="Text Box 37" descr=" 7069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3" name="Text Box 38" descr=" 7069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4" name="Text Box 39" descr=" 7069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5" name="Text Box 40" descr=" 70695"/>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70696" name="Text Box 41" descr=" 7069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0697" name="Text Box 42" descr=" 7069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0698" name="Text Box 43" descr=" 7069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9" name="Text Box 44" descr=" 7069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0" name="Text Box 45" descr=" 7070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1" name="Rectangle 46" descr=" 70701"/>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0702" name="Text Box 47" descr=" 70702"/>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3" name="Text Box 48" descr=" 70703"/>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4" name="Text Box 49" descr=" 70704"/>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705" name="Text Box 50" descr=" 70705"/>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6" name="Text Box 51" descr=" 70706"/>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cSld>
  <p:clrMapOvr>
    <a:masterClrMapping/>
  </p:clrMapOvr>
  <p:transition spd="slow">
    <p:cu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descr=" 5427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(12)</a:t>
            </a:r>
          </a:p>
        </p:txBody>
      </p:sp>
      <p:sp>
        <p:nvSpPr>
          <p:cNvPr id="70658" name="Line 3" descr=" 7065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0659" name="Text Box 4" descr=" 7065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0660" name="Line 5" descr=" 7066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61" name="Line 6" descr=" 7066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0662" name="Line 7" descr=" 7066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0663" name="Line 8" descr=" 7066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0664" name="Line 9" descr=" 7066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0665" name="Line 10" descr=" 7066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0666" name="Line 11" descr=" 7066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0667" name="Line 12" descr=" 7066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0668" name="Line 13" descr=" 7066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69" name="Line 14" descr=" 7066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0" name="Line 15" descr=" 7067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1" name="Line 16" descr=" 7067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2" name="Line 17" descr=" 7067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3" name="Text Box 18" descr=" 7067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4" name="Text Box 19" descr=" 7067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5" name="Text Box 20" descr=" 7067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6" name="Text Box 21" descr=" 7067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7" name="Text Box 22" descr=" 7067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8" name="Text Box 23" descr=" 7067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9" name="Text Box 24" descr=" 7067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0680" name="Text Box 25" descr=" 7068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81" name="Text Box 26" descr=" 7068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0682" name="Text Box 27" descr=" 7068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0683" name="Text Box 28" descr=" 7068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684" name="Text Box 29" descr=" 7068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0685" name="Text Box 30" descr=" 7068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0686" name="Text Box 31" descr=" 7068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0687" name="Text Box 32" descr=" 7068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88" name="Text Box 33" descr=" 7068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0689" name="Text Box 34" descr=" 7068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0690" name="Text Box 35" descr=" 7069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691" name="Text Box 36" descr=" 7069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2" name="Text Box 37" descr=" 7069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3" name="Text Box 38" descr=" 7069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4" name="Text Box 39" descr=" 7069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5" name="Text Box 40" descr=" 70695"/>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70696" name="Text Box 41" descr=" 7069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0697" name="Text Box 42" descr=" 7069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0698" name="Text Box 43" descr=" 7069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9" name="Text Box 44" descr=" 7069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0" name="Text Box 45" descr=" 7070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1" name="Rectangle 46" descr=" 70701"/>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0702" name="Text Box 47" descr=" 70702"/>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3" name="Text Box 48" descr=" 70703"/>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4" name="Text Box 49" descr=" 70704"/>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705" name="Text Box 50" descr=" 70705"/>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6" name="Text Box 51" descr=" 70706"/>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52" name="Line 53" descr=" 158773"/>
          <p:cNvSpPr>
            <a:spLocks noChangeShapeType="1"/>
          </p:cNvSpPr>
          <p:nvPr/>
        </p:nvSpPr>
        <p:spPr bwMode="auto">
          <a:xfrm>
            <a:off x="3048000" y="2362200"/>
            <a:ext cx="533400" cy="114300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2020060188"/>
      </p:ext>
    </p:extLst>
  </p:cSld>
  <p:clrMapOvr>
    <a:masterClrMapping/>
  </p:clrMapOvr>
  <p:transition spd="slow">
    <p:cu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descr=" 5427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(12)</a:t>
            </a:r>
          </a:p>
        </p:txBody>
      </p:sp>
      <p:sp>
        <p:nvSpPr>
          <p:cNvPr id="70658" name="Line 3" descr=" 7065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0659" name="Text Box 4" descr=" 7065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0660" name="Line 5" descr=" 7066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61" name="Line 6" descr=" 7066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0662" name="Line 7" descr=" 7066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0663" name="Line 8" descr=" 7066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0664" name="Line 9" descr=" 7066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0665" name="Line 10" descr=" 7066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0666" name="Line 11" descr=" 7066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0667" name="Line 12" descr=" 7066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0668" name="Line 13" descr=" 7066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69" name="Line 14" descr=" 7066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0" name="Line 15" descr=" 7067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1" name="Line 16" descr=" 7067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2" name="Line 17" descr=" 7067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3" name="Text Box 18" descr=" 7067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4" name="Text Box 19" descr=" 7067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5" name="Text Box 20" descr=" 7067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6" name="Text Box 21" descr=" 7067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7" name="Text Box 22" descr=" 7067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8" name="Text Box 23" descr=" 7067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9" name="Text Box 24" descr=" 7067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0680" name="Text Box 25" descr=" 7068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81" name="Text Box 26" descr=" 7068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0682" name="Text Box 27" descr=" 7068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0683" name="Text Box 28" descr=" 7068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684" name="Text Box 29" descr=" 7068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0685" name="Text Box 30" descr=" 7068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0686" name="Text Box 31" descr=" 7068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0687" name="Text Box 32" descr=" 7068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88" name="Text Box 33" descr=" 7068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0689" name="Text Box 34" descr=" 7068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0690" name="Text Box 35" descr=" 7069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691" name="Text Box 36" descr=" 7069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2" name="Text Box 37" descr=" 7069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3" name="Text Box 38" descr=" 7069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4" name="Text Box 39" descr=" 7069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5" name="Text Box 40" descr=" 70695"/>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70696" name="Text Box 41" descr=" 7069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0697" name="Text Box 42" descr=" 7069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0698" name="Text Box 43" descr=" 7069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9" name="Text Box 44" descr=" 7069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0" name="Text Box 45" descr=" 7070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1" name="Rectangle 46" descr=" 70701"/>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0702" name="Text Box 47" descr=" 70702"/>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3" name="Text Box 48" descr=" 70703"/>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4" name="Text Box 49" descr=" 70704"/>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705" name="Text Box 50" descr=" 70705"/>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6" name="Text Box 51" descr=" 70706"/>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53" name="Text Box 52" descr=" 158772"/>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4</a:t>
            </a:r>
            <a:endParaRPr lang="en-US" altLang="zh-CN" sz="2400" u="sng">
              <a:latin typeface="Times New Roman" pitchFamily="18" charset="0"/>
            </a:endParaRPr>
          </a:p>
        </p:txBody>
      </p:sp>
      <p:sp>
        <p:nvSpPr>
          <p:cNvPr id="52" name="Line 53" descr=" 158773"/>
          <p:cNvSpPr>
            <a:spLocks noChangeShapeType="1"/>
          </p:cNvSpPr>
          <p:nvPr/>
        </p:nvSpPr>
        <p:spPr bwMode="auto">
          <a:xfrm>
            <a:off x="3048000" y="2362200"/>
            <a:ext cx="533400" cy="114300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3777767344"/>
      </p:ext>
    </p:extLst>
  </p:cSld>
  <p:clrMapOvr>
    <a:masterClrMapping/>
  </p:clrMapOvr>
  <p:transition spd="slow">
    <p:cut/>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descr=" 55298"/>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(13)</a:t>
            </a:r>
          </a:p>
        </p:txBody>
      </p:sp>
      <p:sp>
        <p:nvSpPr>
          <p:cNvPr id="71682" name="Line 3" descr=" 7168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1683" name="Text Box 4" descr=" 71683"/>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1684" name="Line 5" descr=" 7168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85" name="Line 6" descr=" 7168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1686" name="Line 7" descr=" 7168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1687" name="Line 8" descr=" 7168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1688" name="Line 9" descr=" 7168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1689" name="Line 10" descr=" 7168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1690" name="Line 11" descr=" 7169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1691" name="Line 12" descr=" 7169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1692" name="Line 13" descr=" 7169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3" name="Line 14" descr=" 7169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4" name="Line 15" descr=" 7169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5" name="Line 16" descr=" 7169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6" name="Line 17" descr=" 7169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7" name="Text Box 18" descr=" 7169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698" name="Text Box 19" descr=" 7169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699" name="Text Box 20" descr=" 7169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0" name="Text Box 21" descr=" 7170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1" name="Text Box 22" descr=" 7170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2" name="Text Box 23" descr=" 7170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3" name="Text Box 24" descr=" 7170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1704" name="Text Box 25" descr=" 7170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5" name="Text Box 26" descr=" 7170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1706" name="Text Box 27" descr=" 7170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1707" name="Text Box 28" descr=" 7170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08" name="Text Box 29" descr=" 7170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09" name="Text Box 30" descr=" 7170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1710" name="Text Box 31" descr=" 7171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1711" name="Text Box 32" descr=" 7171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2" name="Text Box 33" descr=" 7171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1713" name="Text Box 34" descr=" 7171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1714" name="Text Box 35" descr=" 7171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15" name="Text Box 36" descr=" 71715"/>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6" name="Text Box 37" descr=" 71716"/>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7" name="Text Box 38" descr=" 71717"/>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8" name="Text Box 39" descr=" 71718"/>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9" name="Text Box 40" descr=" 71719"/>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71720" name="Text Box 41" descr=" 71720"/>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1721" name="Text Box 42" descr=" 7172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22" name="Text Box 43" descr=" 71722"/>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23" name="Text Box 44" descr=" 71723"/>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4" name="Text Box 45" descr=" 71724"/>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5" name="Rectangle 46" descr=" 71725"/>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1726" name="Text Box 47" descr=" 71726"/>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7" name="Text Box 48" descr=" 71727"/>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8" name="Text Box 49" descr=" 71728"/>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29" name="Text Box 50" descr=" 71729"/>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30" name="Text Box 51" descr=" 71730"/>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31" name="Text Box 52" descr=" 71731"/>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cSld>
  <p:clrMapOvr>
    <a:masterClrMapping/>
  </p:clrMapOvr>
  <p:transition spd="slow">
    <p:cu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descr=" 55298"/>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(13)</a:t>
            </a:r>
          </a:p>
        </p:txBody>
      </p:sp>
      <p:sp>
        <p:nvSpPr>
          <p:cNvPr id="71682" name="Line 3" descr=" 7168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1683" name="Text Box 4" descr=" 71683"/>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1684" name="Line 5" descr=" 7168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85" name="Line 6" descr=" 7168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1686" name="Line 7" descr=" 7168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1687" name="Line 8" descr=" 7168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1688" name="Line 9" descr=" 7168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1689" name="Line 10" descr=" 7168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1690" name="Line 11" descr=" 7169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1691" name="Line 12" descr=" 7169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1692" name="Line 13" descr=" 7169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3" name="Line 14" descr=" 7169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4" name="Line 15" descr=" 7169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5" name="Line 16" descr=" 7169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6" name="Line 17" descr=" 7169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7" name="Text Box 18" descr=" 7169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698" name="Text Box 19" descr=" 7169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699" name="Text Box 20" descr=" 7169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0" name="Text Box 21" descr=" 7170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1" name="Text Box 22" descr=" 7170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2" name="Text Box 23" descr=" 7170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3" name="Text Box 24" descr=" 7170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1704" name="Text Box 25" descr=" 7170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5" name="Text Box 26" descr=" 7170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1706" name="Text Box 27" descr=" 7170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1707" name="Text Box 28" descr=" 7170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08" name="Text Box 29" descr=" 7170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09" name="Text Box 30" descr=" 7170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1710" name="Text Box 31" descr=" 7171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1711" name="Text Box 32" descr=" 7171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2" name="Text Box 33" descr=" 7171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1713" name="Text Box 34" descr=" 7171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1714" name="Text Box 35" descr=" 7171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15" name="Text Box 36" descr=" 71715"/>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6" name="Text Box 37" descr=" 71716"/>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7" name="Text Box 38" descr=" 71717"/>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8" name="Text Box 39" descr=" 71718"/>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9" name="Text Box 40" descr=" 71719"/>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71720" name="Text Box 41" descr=" 71720"/>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1721" name="Text Box 42" descr=" 7172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22" name="Text Box 43" descr=" 71722"/>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23" name="Text Box 44" descr=" 71723"/>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4" name="Text Box 45" descr=" 71724"/>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5" name="Rectangle 46" descr=" 71725"/>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1726" name="Text Box 47" descr=" 71726"/>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7" name="Text Box 48" descr=" 71727"/>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8" name="Text Box 49" descr=" 71728"/>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29" name="Text Box 50" descr=" 71729"/>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30" name="Text Box 51" descr=" 71730"/>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31" name="Text Box 52" descr=" 71731"/>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53" name="Line 54" descr=" 159798"/>
          <p:cNvSpPr>
            <a:spLocks noChangeShapeType="1"/>
          </p:cNvSpPr>
          <p:nvPr/>
        </p:nvSpPr>
        <p:spPr bwMode="auto">
          <a:xfrm>
            <a:off x="3048000" y="2819400"/>
            <a:ext cx="533400" cy="114300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2226393362"/>
      </p:ext>
    </p:extLst>
  </p:cSld>
  <p:clrMapOvr>
    <a:masterClrMapping/>
  </p:clrMapOvr>
  <p:transition spd="slow">
    <p:cu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descr=" 55298"/>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(13)</a:t>
            </a:r>
          </a:p>
        </p:txBody>
      </p:sp>
      <p:sp>
        <p:nvSpPr>
          <p:cNvPr id="71682" name="Line 3" descr=" 7168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1683" name="Text Box 4" descr=" 71683"/>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1684" name="Line 5" descr=" 7168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85" name="Line 6" descr=" 7168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1686" name="Line 7" descr=" 7168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1687" name="Line 8" descr=" 7168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1688" name="Line 9" descr=" 7168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1689" name="Line 10" descr=" 7168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1690" name="Line 11" descr=" 7169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1691" name="Line 12" descr=" 7169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1692" name="Line 13" descr=" 7169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3" name="Line 14" descr=" 7169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4" name="Line 15" descr=" 7169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5" name="Line 16" descr=" 7169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6" name="Line 17" descr=" 7169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7" name="Text Box 18" descr=" 7169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698" name="Text Box 19" descr=" 7169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699" name="Text Box 20" descr=" 7169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0" name="Text Box 21" descr=" 7170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1" name="Text Box 22" descr=" 7170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2" name="Text Box 23" descr=" 7170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3" name="Text Box 24" descr=" 7170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1704" name="Text Box 25" descr=" 7170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5" name="Text Box 26" descr=" 7170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1706" name="Text Box 27" descr=" 7170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1707" name="Text Box 28" descr=" 7170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08" name="Text Box 29" descr=" 7170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09" name="Text Box 30" descr=" 7170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1710" name="Text Box 31" descr=" 7171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1711" name="Text Box 32" descr=" 7171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2" name="Text Box 33" descr=" 7171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1713" name="Text Box 34" descr=" 7171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1714" name="Text Box 35" descr=" 7171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15" name="Text Box 36" descr=" 71715"/>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6" name="Text Box 37" descr=" 71716"/>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7" name="Text Box 38" descr=" 71717"/>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8" name="Text Box 39" descr=" 71718"/>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9" name="Text Box 40" descr=" 71719"/>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71720" name="Text Box 41" descr=" 71720"/>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1721" name="Text Box 42" descr=" 7172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22" name="Text Box 43" descr=" 71722"/>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23" name="Text Box 44" descr=" 71723"/>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4" name="Text Box 45" descr=" 71724"/>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5" name="Rectangle 46" descr=" 71725"/>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1726" name="Text Box 47" descr=" 71726"/>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7" name="Text Box 48" descr=" 71727"/>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8" name="Text Box 49" descr=" 71728"/>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29" name="Text Box 50" descr=" 71729"/>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30" name="Text Box 51" descr=" 71730"/>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31" name="Text Box 52" descr=" 71731"/>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54" name="Text Box 53" descr=" 159797"/>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7</a:t>
            </a:r>
            <a:endParaRPr lang="en-US" altLang="zh-CN" sz="2400" u="sng">
              <a:latin typeface="Times New Roman" pitchFamily="18" charset="0"/>
            </a:endParaRPr>
          </a:p>
        </p:txBody>
      </p:sp>
      <p:sp>
        <p:nvSpPr>
          <p:cNvPr id="53" name="Line 54" descr=" 159798"/>
          <p:cNvSpPr>
            <a:spLocks noChangeShapeType="1"/>
          </p:cNvSpPr>
          <p:nvPr/>
        </p:nvSpPr>
        <p:spPr bwMode="auto">
          <a:xfrm>
            <a:off x="3048000" y="2819400"/>
            <a:ext cx="533400" cy="114300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116522791"/>
      </p:ext>
    </p:extLst>
  </p:cSld>
  <p:clrMapOvr>
    <a:masterClrMapping/>
  </p:clrMapOvr>
  <p:transition spd="slow">
    <p:cu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descr=" 5632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(14)</a:t>
            </a:r>
          </a:p>
        </p:txBody>
      </p:sp>
      <p:sp>
        <p:nvSpPr>
          <p:cNvPr id="72706" name="Line 3" descr=" 7270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2707" name="Text Box 4" descr=" 7270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2708" name="Line 5" descr=" 7270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09" name="Line 6" descr=" 7270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2710" name="Line 7" descr=" 7271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2711" name="Line 8" descr=" 7271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2712" name="Line 9" descr=" 7271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2713" name="Line 10" descr=" 7271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2714" name="Line 11" descr=" 7271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2715" name="Line 12" descr=" 7271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2716" name="Line 13" descr=" 7271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7" name="Line 14" descr=" 7271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8" name="Line 15" descr=" 7271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9" name="Line 16" descr=" 7271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0" name="Line 17" descr=" 7272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1" name="Text Box 18" descr=" 7272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2" name="Text Box 19" descr=" 7272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3" name="Text Box 20" descr=" 7272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4" name="Text Box 21" descr=" 7272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5" name="Text Box 22" descr=" 7272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6" name="Text Box 23" descr=" 7272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7" name="Text Box 24" descr=" 7272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2728" name="Text Box 25" descr=" 7272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9" name="Text Box 26" descr=" 7272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0" name="Text Box 27" descr=" 7273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1" name="Text Box 28" descr=" 7273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2" name="Text Box 29" descr=" 7273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33" name="Text Box 30" descr=" 7273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2734" name="Text Box 31" descr=" 7273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2735" name="Text Box 32" descr=" 7273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36" name="Text Box 33" descr=" 7273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7" name="Text Box 34" descr=" 7273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8" name="Text Box 35" descr=" 7273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9" name="Text Box 36" descr=" 7273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0" name="Text Box 37" descr=" 7274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1" name="Text Box 38" descr=" 7274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2" name="Text Box 39" descr=" 7274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3" name="Text Box 40" descr=" 72743"/>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1..3</a:t>
            </a:r>
            <a:endParaRPr lang="en-US" altLang="zh-CN" sz="2800" u="sng">
              <a:latin typeface="Times New Roman" pitchFamily="18" charset="0"/>
            </a:endParaRPr>
          </a:p>
        </p:txBody>
      </p:sp>
      <p:sp>
        <p:nvSpPr>
          <p:cNvPr id="72744" name="Text Box 41" descr=" 72744"/>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2745" name="Text Box 42" descr=" 7274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46" name="Text Box 43" descr=" 72746"/>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7" name="Text Box 44" descr=" 72747"/>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8" name="Text Box 45" descr=" 72748"/>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9" name="Rectangle 46" descr=" 72749"/>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2750" name="Text Box 47" descr=" 7275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1" name="Text Box 48" descr=" 7275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2" name="Text Box 49" descr=" 727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3" name="Text Box 50" descr=" 72753"/>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4" name="Text Box 51" descr=" 72754"/>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5" name="Text Box 52" descr=" 72755"/>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6" name="Text Box 53" descr=" 72756"/>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7" name="Text Box 54" descr=" 72757"/>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Tree>
  </p:cSld>
  <p:clrMapOvr>
    <a:masterClrMapping/>
  </p:clrMapOvr>
  <p:transition spd="slow">
    <p:cu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descr=" 5632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(14)</a:t>
            </a:r>
          </a:p>
        </p:txBody>
      </p:sp>
      <p:sp>
        <p:nvSpPr>
          <p:cNvPr id="72706" name="Line 3" descr=" 7270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2707" name="Text Box 4" descr=" 7270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2708" name="Line 5" descr=" 7270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09" name="Line 6" descr=" 7270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2710" name="Line 7" descr=" 7271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2711" name="Line 8" descr=" 7271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2712" name="Line 9" descr=" 7271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2713" name="Line 10" descr=" 7271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2714" name="Line 11" descr=" 7271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2715" name="Line 12" descr=" 7271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2716" name="Line 13" descr=" 7271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7" name="Line 14" descr=" 7271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8" name="Line 15" descr=" 7271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9" name="Line 16" descr=" 7271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0" name="Line 17" descr=" 7272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1" name="Text Box 18" descr=" 7272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2" name="Text Box 19" descr=" 7272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3" name="Text Box 20" descr=" 7272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4" name="Text Box 21" descr=" 7272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5" name="Text Box 22" descr=" 7272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6" name="Text Box 23" descr=" 7272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7" name="Text Box 24" descr=" 7272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2728" name="Text Box 25" descr=" 7272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9" name="Text Box 26" descr=" 7272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0" name="Text Box 27" descr=" 7273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1" name="Text Box 28" descr=" 7273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2" name="Text Box 29" descr=" 7273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33" name="Text Box 30" descr=" 7273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2734" name="Text Box 31" descr=" 7273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2735" name="Text Box 32" descr=" 7273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36" name="Text Box 33" descr=" 7273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7" name="Text Box 34" descr=" 7273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8" name="Text Box 35" descr=" 7273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9" name="Text Box 36" descr=" 7273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0" name="Text Box 37" descr=" 7274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1" name="Text Box 38" descr=" 7274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2" name="Text Box 39" descr=" 7274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3" name="Text Box 40" descr=" 72743"/>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1..3</a:t>
            </a:r>
            <a:endParaRPr lang="en-US" altLang="zh-CN" sz="2800" u="sng">
              <a:latin typeface="Times New Roman" pitchFamily="18" charset="0"/>
            </a:endParaRPr>
          </a:p>
        </p:txBody>
      </p:sp>
      <p:sp>
        <p:nvSpPr>
          <p:cNvPr id="72744" name="Text Box 41" descr=" 72744"/>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2745" name="Text Box 42" descr=" 7274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46" name="Text Box 43" descr=" 72746"/>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7" name="Text Box 44" descr=" 72747"/>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8" name="Text Box 45" descr=" 72748"/>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9" name="Rectangle 46" descr=" 72749"/>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2750" name="Text Box 47" descr=" 7275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1" name="Text Box 48" descr=" 7275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2" name="Text Box 49" descr=" 727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3" name="Text Box 50" descr=" 72753"/>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4" name="Text Box 51" descr=" 72754"/>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5" name="Text Box 52" descr=" 72755"/>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6" name="Text Box 53" descr=" 72756"/>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7" name="Text Box 54" descr=" 72757"/>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55" name="Line 58" descr=" 160826"/>
          <p:cNvSpPr>
            <a:spLocks noChangeShapeType="1"/>
          </p:cNvSpPr>
          <p:nvPr/>
        </p:nvSpPr>
        <p:spPr bwMode="auto">
          <a:xfrm>
            <a:off x="39624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2686042623"/>
      </p:ext>
    </p:extLst>
  </p:cSld>
  <p:clrMapOvr>
    <a:masterClrMapping/>
  </p:clrMapOvr>
  <p:transition spd="slow">
    <p:cut/>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descr=" 5632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(14)</a:t>
            </a:r>
          </a:p>
        </p:txBody>
      </p:sp>
      <p:sp>
        <p:nvSpPr>
          <p:cNvPr id="72706" name="Line 3" descr=" 7270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2707" name="Text Box 4" descr=" 7270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2708" name="Line 5" descr=" 7270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09" name="Line 6" descr=" 7270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2710" name="Line 7" descr=" 7271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2711" name="Line 8" descr=" 7271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2712" name="Line 9" descr=" 7271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2713" name="Line 10" descr=" 7271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2714" name="Line 11" descr=" 7271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2715" name="Line 12" descr=" 7271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2716" name="Line 13" descr=" 7271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7" name="Line 14" descr=" 7271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8" name="Line 15" descr=" 7271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9" name="Line 16" descr=" 7271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0" name="Line 17" descr=" 7272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1" name="Text Box 18" descr=" 7272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2" name="Text Box 19" descr=" 7272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3" name="Text Box 20" descr=" 7272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4" name="Text Box 21" descr=" 7272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5" name="Text Box 22" descr=" 7272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6" name="Text Box 23" descr=" 7272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7" name="Text Box 24" descr=" 7272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2728" name="Text Box 25" descr=" 7272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9" name="Text Box 26" descr=" 7272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0" name="Text Box 27" descr=" 7273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1" name="Text Box 28" descr=" 7273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2" name="Text Box 29" descr=" 7273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33" name="Text Box 30" descr=" 7273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2734" name="Text Box 31" descr=" 7273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2735" name="Text Box 32" descr=" 7273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36" name="Text Box 33" descr=" 7273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7" name="Text Box 34" descr=" 7273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8" name="Text Box 35" descr=" 7273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9" name="Text Box 36" descr=" 7273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0" name="Text Box 37" descr=" 7274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1" name="Text Box 38" descr=" 7274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2" name="Text Box 39" descr=" 7274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3" name="Text Box 40" descr=" 72743"/>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1..3</a:t>
            </a:r>
            <a:endParaRPr lang="en-US" altLang="zh-CN" sz="2800" u="sng">
              <a:latin typeface="Times New Roman" pitchFamily="18" charset="0"/>
            </a:endParaRPr>
          </a:p>
        </p:txBody>
      </p:sp>
      <p:sp>
        <p:nvSpPr>
          <p:cNvPr id="72744" name="Text Box 41" descr=" 72744"/>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2745" name="Text Box 42" descr=" 7274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46" name="Text Box 43" descr=" 72746"/>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7" name="Text Box 44" descr=" 72747"/>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8" name="Text Box 45" descr=" 72748"/>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9" name="Rectangle 46" descr=" 72749"/>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2750" name="Text Box 47" descr=" 7275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1" name="Text Box 48" descr=" 7275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2" name="Text Box 49" descr=" 727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3" name="Text Box 50" descr=" 72753"/>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4" name="Text Box 51" descr=" 72754"/>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5" name="Text Box 52" descr=" 72755"/>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6" name="Text Box 53" descr=" 72756"/>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7" name="Text Box 54" descr=" 72757"/>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56" name="Text Box 55" descr=" 160823"/>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55" name="Line 58" descr=" 160826"/>
          <p:cNvSpPr>
            <a:spLocks noChangeShapeType="1"/>
          </p:cNvSpPr>
          <p:nvPr/>
        </p:nvSpPr>
        <p:spPr bwMode="auto">
          <a:xfrm>
            <a:off x="39624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46199750"/>
      </p:ext>
    </p:extLst>
  </p:cSld>
  <p:clrMapOvr>
    <a:masterClrMapping/>
  </p:clrMapOvr>
  <p:transition spd="slow">
    <p:cu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descr=" 5632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(14)</a:t>
            </a:r>
          </a:p>
        </p:txBody>
      </p:sp>
      <p:sp>
        <p:nvSpPr>
          <p:cNvPr id="72706" name="Line 3" descr=" 7270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2707" name="Text Box 4" descr=" 7270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2708" name="Line 5" descr=" 7270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09" name="Line 6" descr=" 7270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2710" name="Line 7" descr=" 7271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2711" name="Line 8" descr=" 7271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2712" name="Line 9" descr=" 7271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2713" name="Line 10" descr=" 7271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2714" name="Line 11" descr=" 7271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2715" name="Line 12" descr=" 7271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2716" name="Line 13" descr=" 7271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7" name="Line 14" descr=" 7271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8" name="Line 15" descr=" 7271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9" name="Line 16" descr=" 7271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0" name="Line 17" descr=" 7272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1" name="Text Box 18" descr=" 7272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2" name="Text Box 19" descr=" 7272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3" name="Text Box 20" descr=" 7272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4" name="Text Box 21" descr=" 7272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5" name="Text Box 22" descr=" 7272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6" name="Text Box 23" descr=" 7272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7" name="Text Box 24" descr=" 7272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2728" name="Text Box 25" descr=" 7272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9" name="Text Box 26" descr=" 7272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0" name="Text Box 27" descr=" 7273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1" name="Text Box 28" descr=" 7273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2" name="Text Box 29" descr=" 7273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33" name="Text Box 30" descr=" 7273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2734" name="Text Box 31" descr=" 7273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2735" name="Text Box 32" descr=" 7273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36" name="Text Box 33" descr=" 7273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7" name="Text Box 34" descr=" 7273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8" name="Text Box 35" descr=" 7273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9" name="Text Box 36" descr=" 7273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0" name="Text Box 37" descr=" 7274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1" name="Text Box 38" descr=" 7274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2" name="Text Box 39" descr=" 7274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3" name="Text Box 40" descr=" 72743"/>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1..3</a:t>
            </a:r>
            <a:endParaRPr lang="en-US" altLang="zh-CN" sz="2800" u="sng">
              <a:latin typeface="Times New Roman" pitchFamily="18" charset="0"/>
            </a:endParaRPr>
          </a:p>
        </p:txBody>
      </p:sp>
      <p:sp>
        <p:nvSpPr>
          <p:cNvPr id="72744" name="Text Box 41" descr=" 72744"/>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2745" name="Text Box 42" descr=" 7274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46" name="Text Box 43" descr=" 72746"/>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7" name="Text Box 44" descr=" 72747"/>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8" name="Text Box 45" descr=" 72748"/>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9" name="Rectangle 46" descr=" 72749"/>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2750" name="Text Box 47" descr=" 7275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1" name="Text Box 48" descr=" 7275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2" name="Text Box 49" descr=" 727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3" name="Text Box 50" descr=" 72753"/>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4" name="Text Box 51" descr=" 72754"/>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5" name="Text Box 52" descr=" 72755"/>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6" name="Text Box 53" descr=" 72756"/>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7" name="Text Box 54" descr=" 72757"/>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56" name="Text Box 55" descr=" 160823"/>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55" name="Line 58" descr=" 160826"/>
          <p:cNvSpPr>
            <a:spLocks noChangeShapeType="1"/>
          </p:cNvSpPr>
          <p:nvPr/>
        </p:nvSpPr>
        <p:spPr bwMode="auto">
          <a:xfrm>
            <a:off x="39624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 name="Line 59" descr=" 160827"/>
          <p:cNvSpPr>
            <a:spLocks noChangeShapeType="1"/>
          </p:cNvSpPr>
          <p:nvPr/>
        </p:nvSpPr>
        <p:spPr bwMode="auto">
          <a:xfrm>
            <a:off x="39624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1490817103"/>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Greedy-choice Property</a:t>
            </a:r>
          </a:p>
        </p:txBody>
      </p:sp>
      <p:sp>
        <p:nvSpPr>
          <p:cNvPr id="20483" name="Rectangle 3"/>
          <p:cNvSpPr>
            <a:spLocks noGrp="1" noChangeArrowheads="1"/>
          </p:cNvSpPr>
          <p:nvPr>
            <p:ph type="body" idx="1"/>
          </p:nvPr>
        </p:nvSpPr>
        <p:spPr/>
        <p:txBody>
          <a:bodyPr rtlCol="0">
            <a:normAutofit fontScale="85000" lnSpcReduction="10000"/>
          </a:bodyPr>
          <a:lstStyle/>
          <a:p>
            <a:pPr fontAlgn="auto">
              <a:lnSpc>
                <a:spcPct val="90000"/>
              </a:lnSpc>
              <a:spcAft>
                <a:spcPts val="0"/>
              </a:spcAft>
              <a:buFont typeface="Arial" pitchFamily="34" charset="0"/>
              <a:buChar char="•"/>
              <a:defRPr/>
            </a:pPr>
            <a:r>
              <a:rPr lang="en-US" altLang="zh-CN" smtClean="0"/>
              <a:t>The problem also exhibits the </a:t>
            </a:r>
            <a:r>
              <a:rPr lang="en-US" altLang="zh-CN" smtClean="0">
                <a:solidFill>
                  <a:srgbClr val="CC3300"/>
                </a:solidFill>
              </a:rPr>
              <a:t>greedy-choice property</a:t>
            </a:r>
            <a:r>
              <a:rPr lang="en-US" altLang="zh-CN" smtClean="0"/>
              <a:t>.</a:t>
            </a:r>
          </a:p>
          <a:p>
            <a:pPr lvl="1" fontAlgn="auto">
              <a:lnSpc>
                <a:spcPct val="90000"/>
              </a:lnSpc>
              <a:spcAft>
                <a:spcPts val="0"/>
              </a:spcAft>
              <a:buFont typeface="Arial" pitchFamily="34" charset="0"/>
              <a:buChar char="–"/>
              <a:defRPr/>
            </a:pPr>
            <a:r>
              <a:rPr lang="en-US" altLang="zh-CN" smtClean="0"/>
              <a:t>There is an optimal solution to the subproblem </a:t>
            </a:r>
            <a:r>
              <a:rPr lang="en-US" altLang="zh-CN" i="1" smtClean="0"/>
              <a:t>S</a:t>
            </a:r>
            <a:r>
              <a:rPr lang="en-US" altLang="zh-CN" baseline="-25000" smtClean="0"/>
              <a:t>ij</a:t>
            </a:r>
            <a:r>
              <a:rPr lang="en-US" altLang="zh-CN" smtClean="0"/>
              <a:t>, that includes the activity with the smallest finish time in set </a:t>
            </a:r>
            <a:r>
              <a:rPr lang="en-US" altLang="zh-CN" i="1" smtClean="0"/>
              <a:t>S</a:t>
            </a:r>
            <a:r>
              <a:rPr lang="en-US" altLang="zh-CN" baseline="-25000" smtClean="0"/>
              <a:t>ij</a:t>
            </a:r>
            <a:r>
              <a:rPr lang="en-US" altLang="zh-CN" smtClean="0"/>
              <a:t>.</a:t>
            </a:r>
          </a:p>
          <a:p>
            <a:pPr lvl="1" fontAlgn="auto">
              <a:lnSpc>
                <a:spcPct val="90000"/>
              </a:lnSpc>
              <a:spcAft>
                <a:spcPts val="0"/>
              </a:spcAft>
              <a:buFont typeface="Arial" pitchFamily="34" charset="0"/>
              <a:buChar char="–"/>
              <a:defRPr/>
            </a:pPr>
            <a:r>
              <a:rPr lang="en-US" altLang="zh-CN" smtClean="0"/>
              <a:t>Can be proved easily.</a:t>
            </a:r>
          </a:p>
          <a:p>
            <a:pPr fontAlgn="auto">
              <a:lnSpc>
                <a:spcPct val="90000"/>
              </a:lnSpc>
              <a:spcAft>
                <a:spcPts val="0"/>
              </a:spcAft>
              <a:buFont typeface="Arial" pitchFamily="34" charset="0"/>
              <a:buChar char="•"/>
              <a:defRPr/>
            </a:pPr>
            <a:r>
              <a:rPr lang="en-US" altLang="zh-CN" smtClean="0"/>
              <a:t>Hence, </a:t>
            </a:r>
            <a:r>
              <a:rPr lang="en-US" altLang="zh-CN" smtClean="0">
                <a:solidFill>
                  <a:schemeClr val="hlink"/>
                </a:solidFill>
              </a:rPr>
              <a:t>there is an optimal solution to S that includes </a:t>
            </a:r>
            <a:r>
              <a:rPr lang="en-US" altLang="zh-CN" i="1" smtClean="0">
                <a:solidFill>
                  <a:schemeClr val="hlink"/>
                </a:solidFill>
              </a:rPr>
              <a:t>a</a:t>
            </a:r>
            <a:r>
              <a:rPr lang="en-US" altLang="zh-CN" baseline="-25000" smtClean="0">
                <a:solidFill>
                  <a:schemeClr val="hlink"/>
                </a:solidFill>
              </a:rPr>
              <a:t>1</a:t>
            </a:r>
            <a:r>
              <a:rPr lang="en-US" altLang="zh-CN" smtClean="0"/>
              <a:t>.</a:t>
            </a:r>
          </a:p>
          <a:p>
            <a:pPr fontAlgn="auto">
              <a:lnSpc>
                <a:spcPct val="90000"/>
              </a:lnSpc>
              <a:spcAft>
                <a:spcPts val="0"/>
              </a:spcAft>
              <a:buFont typeface="Arial" pitchFamily="34" charset="0"/>
              <a:buChar char="•"/>
              <a:defRPr/>
            </a:pPr>
            <a:r>
              <a:rPr lang="en-US" altLang="zh-CN" smtClean="0"/>
              <a:t>Therefore, </a:t>
            </a:r>
            <a:r>
              <a:rPr lang="en-US" altLang="zh-CN" smtClean="0">
                <a:solidFill>
                  <a:srgbClr val="CC3300"/>
                </a:solidFill>
              </a:rPr>
              <a:t>make</a:t>
            </a:r>
            <a:r>
              <a:rPr lang="en-US" altLang="zh-CN" smtClean="0"/>
              <a:t> this </a:t>
            </a:r>
            <a:r>
              <a:rPr lang="en-US" altLang="zh-CN" smtClean="0">
                <a:solidFill>
                  <a:srgbClr val="CC3300"/>
                </a:solidFill>
              </a:rPr>
              <a:t>greedy choice</a:t>
            </a:r>
            <a:r>
              <a:rPr lang="en-US" altLang="zh-CN" smtClean="0"/>
              <a:t> without solving subproblems first and evaluating them.</a:t>
            </a:r>
          </a:p>
          <a:p>
            <a:pPr fontAlgn="auto">
              <a:lnSpc>
                <a:spcPct val="90000"/>
              </a:lnSpc>
              <a:spcAft>
                <a:spcPts val="0"/>
              </a:spcAft>
              <a:buFont typeface="Arial" pitchFamily="34" charset="0"/>
              <a:buChar char="•"/>
              <a:defRPr/>
            </a:pPr>
            <a:r>
              <a:rPr lang="en-US" altLang="zh-CN" smtClean="0"/>
              <a:t>Solve the subproblem that ensues as a result of making this greedy choice.</a:t>
            </a:r>
          </a:p>
          <a:p>
            <a:pPr fontAlgn="auto">
              <a:lnSpc>
                <a:spcPct val="90000"/>
              </a:lnSpc>
              <a:spcAft>
                <a:spcPts val="0"/>
              </a:spcAft>
              <a:buFont typeface="Arial" pitchFamily="34" charset="0"/>
              <a:buChar char="•"/>
              <a:defRPr/>
            </a:pPr>
            <a:r>
              <a:rPr lang="en-US" altLang="zh-CN" smtClean="0"/>
              <a:t>Combine the greedy choice and the solution to the subproblem.</a:t>
            </a:r>
          </a:p>
        </p:txBody>
      </p:sp>
    </p:spTree>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descr=" 5632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(14)</a:t>
            </a:r>
          </a:p>
        </p:txBody>
      </p:sp>
      <p:sp>
        <p:nvSpPr>
          <p:cNvPr id="72706" name="Line 3" descr=" 7270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2707" name="Text Box 4" descr=" 7270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2708" name="Line 5" descr=" 7270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09" name="Line 6" descr=" 7270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2710" name="Line 7" descr=" 7271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2711" name="Line 8" descr=" 7271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2712" name="Line 9" descr=" 7271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2713" name="Line 10" descr=" 7271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2714" name="Line 11" descr=" 7271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2715" name="Line 12" descr=" 7271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2716" name="Line 13" descr=" 7271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7" name="Line 14" descr=" 7271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8" name="Line 15" descr=" 7271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9" name="Line 16" descr=" 7271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0" name="Line 17" descr=" 7272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1" name="Text Box 18" descr=" 7272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2" name="Text Box 19" descr=" 7272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3" name="Text Box 20" descr=" 7272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4" name="Text Box 21" descr=" 7272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5" name="Text Box 22" descr=" 7272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6" name="Text Box 23" descr=" 7272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7" name="Text Box 24" descr=" 7272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2728" name="Text Box 25" descr=" 7272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9" name="Text Box 26" descr=" 7272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0" name="Text Box 27" descr=" 7273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1" name="Text Box 28" descr=" 7273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2" name="Text Box 29" descr=" 7273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33" name="Text Box 30" descr=" 7273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2734" name="Text Box 31" descr=" 7273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2735" name="Text Box 32" descr=" 7273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36" name="Text Box 33" descr=" 7273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7" name="Text Box 34" descr=" 7273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8" name="Text Box 35" descr=" 7273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9" name="Text Box 36" descr=" 7273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0" name="Text Box 37" descr=" 7274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1" name="Text Box 38" descr=" 7274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2" name="Text Box 39" descr=" 7274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3" name="Text Box 40" descr=" 72743"/>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1..3</a:t>
            </a:r>
            <a:endParaRPr lang="en-US" altLang="zh-CN" sz="2800" u="sng">
              <a:latin typeface="Times New Roman" pitchFamily="18" charset="0"/>
            </a:endParaRPr>
          </a:p>
        </p:txBody>
      </p:sp>
      <p:sp>
        <p:nvSpPr>
          <p:cNvPr id="72744" name="Text Box 41" descr=" 72744"/>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2745" name="Text Box 42" descr=" 7274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46" name="Text Box 43" descr=" 72746"/>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7" name="Text Box 44" descr=" 72747"/>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8" name="Text Box 45" descr=" 72748"/>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9" name="Rectangle 46" descr=" 72749"/>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2750" name="Text Box 47" descr=" 7275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1" name="Text Box 48" descr=" 7275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2" name="Text Box 49" descr=" 727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3" name="Text Box 50" descr=" 72753"/>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4" name="Text Box 51" descr=" 72754"/>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5" name="Text Box 52" descr=" 72755"/>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6" name="Text Box 53" descr=" 72756"/>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7" name="Text Box 54" descr=" 72757"/>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56" name="Text Box 55" descr=" 160823"/>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58" name="Text Box 56" descr=" 160824"/>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p>
        </p:txBody>
      </p:sp>
      <p:sp>
        <p:nvSpPr>
          <p:cNvPr id="55" name="Line 58" descr=" 160826"/>
          <p:cNvSpPr>
            <a:spLocks noChangeShapeType="1"/>
          </p:cNvSpPr>
          <p:nvPr/>
        </p:nvSpPr>
        <p:spPr bwMode="auto">
          <a:xfrm>
            <a:off x="39624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 name="Line 59" descr=" 160827"/>
          <p:cNvSpPr>
            <a:spLocks noChangeShapeType="1"/>
          </p:cNvSpPr>
          <p:nvPr/>
        </p:nvSpPr>
        <p:spPr bwMode="auto">
          <a:xfrm>
            <a:off x="39624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380095447"/>
      </p:ext>
    </p:extLst>
  </p:cSld>
  <p:clrMapOvr>
    <a:masterClrMapping/>
  </p:clrMapOvr>
  <p:transition spd="slow">
    <p:cut/>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descr=" 5632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(14)</a:t>
            </a:r>
          </a:p>
        </p:txBody>
      </p:sp>
      <p:sp>
        <p:nvSpPr>
          <p:cNvPr id="72706" name="Line 3" descr=" 7270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2707" name="Text Box 4" descr=" 7270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2708" name="Line 5" descr=" 7270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09" name="Line 6" descr=" 7270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2710" name="Line 7" descr=" 7271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2711" name="Line 8" descr=" 7271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2712" name="Line 9" descr=" 7271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2713" name="Line 10" descr=" 7271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2714" name="Line 11" descr=" 7271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2715" name="Line 12" descr=" 7271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2716" name="Line 13" descr=" 7271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7" name="Line 14" descr=" 7271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8" name="Line 15" descr=" 7271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9" name="Line 16" descr=" 7271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0" name="Line 17" descr=" 7272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1" name="Text Box 18" descr=" 7272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2" name="Text Box 19" descr=" 7272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3" name="Text Box 20" descr=" 7272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4" name="Text Box 21" descr=" 7272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5" name="Text Box 22" descr=" 7272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6" name="Text Box 23" descr=" 7272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7" name="Text Box 24" descr=" 7272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2728" name="Text Box 25" descr=" 7272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9" name="Text Box 26" descr=" 7272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0" name="Text Box 27" descr=" 7273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1" name="Text Box 28" descr=" 7273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2" name="Text Box 29" descr=" 7273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33" name="Text Box 30" descr=" 7273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2734" name="Text Box 31" descr=" 7273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2735" name="Text Box 32" descr=" 7273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36" name="Text Box 33" descr=" 7273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7" name="Text Box 34" descr=" 7273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8" name="Text Box 35" descr=" 7273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9" name="Text Box 36" descr=" 7273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0" name="Text Box 37" descr=" 7274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1" name="Text Box 38" descr=" 7274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2" name="Text Box 39" descr=" 7274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3" name="Text Box 40" descr=" 72743"/>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1..3</a:t>
            </a:r>
            <a:endParaRPr lang="en-US" altLang="zh-CN" sz="2800" u="sng">
              <a:latin typeface="Times New Roman" pitchFamily="18" charset="0"/>
            </a:endParaRPr>
          </a:p>
        </p:txBody>
      </p:sp>
      <p:sp>
        <p:nvSpPr>
          <p:cNvPr id="72744" name="Text Box 41" descr=" 72744"/>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2745" name="Text Box 42" descr=" 7274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46" name="Text Box 43" descr=" 72746"/>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7" name="Text Box 44" descr=" 72747"/>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8" name="Text Box 45" descr=" 72748"/>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9" name="Rectangle 46" descr=" 72749"/>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2750" name="Text Box 47" descr=" 7275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1" name="Text Box 48" descr=" 7275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2" name="Text Box 49" descr=" 727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3" name="Text Box 50" descr=" 72753"/>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4" name="Text Box 51" descr=" 72754"/>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5" name="Text Box 52" descr=" 72755"/>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6" name="Text Box 53" descr=" 72756"/>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7" name="Text Box 54" descr=" 72757"/>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56" name="Text Box 55" descr=" 160823"/>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58" name="Text Box 56" descr=" 160824"/>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p>
        </p:txBody>
      </p:sp>
      <p:sp>
        <p:nvSpPr>
          <p:cNvPr id="55" name="Line 58" descr=" 160826"/>
          <p:cNvSpPr>
            <a:spLocks noChangeShapeType="1"/>
          </p:cNvSpPr>
          <p:nvPr/>
        </p:nvSpPr>
        <p:spPr bwMode="auto">
          <a:xfrm>
            <a:off x="39624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 name="Line 59" descr=" 160827"/>
          <p:cNvSpPr>
            <a:spLocks noChangeShapeType="1"/>
          </p:cNvSpPr>
          <p:nvPr/>
        </p:nvSpPr>
        <p:spPr bwMode="auto">
          <a:xfrm>
            <a:off x="39624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9" name="Line 60" descr=" 160828"/>
          <p:cNvSpPr>
            <a:spLocks noChangeShapeType="1"/>
          </p:cNvSpPr>
          <p:nvPr/>
        </p:nvSpPr>
        <p:spPr bwMode="auto">
          <a:xfrm>
            <a:off x="3962400" y="31242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1837658641"/>
      </p:ext>
    </p:extLst>
  </p:cSld>
  <p:clrMapOvr>
    <a:masterClrMapping/>
  </p:clrMapOvr>
  <p:transition spd="slow">
    <p:cu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descr=" 5632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(14)</a:t>
            </a:r>
          </a:p>
        </p:txBody>
      </p:sp>
      <p:sp>
        <p:nvSpPr>
          <p:cNvPr id="72706" name="Line 3" descr=" 7270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2707" name="Text Box 4" descr=" 7270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2708" name="Line 5" descr=" 7270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09" name="Line 6" descr=" 7270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2710" name="Line 7" descr=" 7271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2711" name="Line 8" descr=" 7271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2712" name="Line 9" descr=" 7271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2713" name="Line 10" descr=" 7271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2714" name="Line 11" descr=" 7271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2715" name="Line 12" descr=" 7271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2716" name="Line 13" descr=" 7271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7" name="Line 14" descr=" 7271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8" name="Line 15" descr=" 7271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9" name="Line 16" descr=" 7271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0" name="Line 17" descr=" 7272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1" name="Text Box 18" descr=" 7272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2" name="Text Box 19" descr=" 7272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3" name="Text Box 20" descr=" 7272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4" name="Text Box 21" descr=" 7272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5" name="Text Box 22" descr=" 7272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6" name="Text Box 23" descr=" 7272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7" name="Text Box 24" descr=" 7272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2728" name="Text Box 25" descr=" 7272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9" name="Text Box 26" descr=" 7272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0" name="Text Box 27" descr=" 7273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1" name="Text Box 28" descr=" 7273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2" name="Text Box 29" descr=" 7273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33" name="Text Box 30" descr=" 7273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2734" name="Text Box 31" descr=" 7273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2735" name="Text Box 32" descr=" 7273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36" name="Text Box 33" descr=" 7273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7" name="Text Box 34" descr=" 7273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8" name="Text Box 35" descr=" 7273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9" name="Text Box 36" descr=" 7273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0" name="Text Box 37" descr=" 7274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1" name="Text Box 38" descr=" 7274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2" name="Text Box 39" descr=" 7274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3" name="Text Box 40" descr=" 72743"/>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1..3</a:t>
            </a:r>
            <a:endParaRPr lang="en-US" altLang="zh-CN" sz="2800" u="sng">
              <a:latin typeface="Times New Roman" pitchFamily="18" charset="0"/>
            </a:endParaRPr>
          </a:p>
        </p:txBody>
      </p:sp>
      <p:sp>
        <p:nvSpPr>
          <p:cNvPr id="72744" name="Text Box 41" descr=" 72744"/>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2745" name="Text Box 42" descr=" 7274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46" name="Text Box 43" descr=" 72746"/>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7" name="Text Box 44" descr=" 72747"/>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8" name="Text Box 45" descr=" 72748"/>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49" name="Rectangle 46" descr=" 72749"/>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2750" name="Text Box 47" descr=" 7275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1" name="Text Box 48" descr=" 7275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2" name="Text Box 49" descr=" 727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3" name="Text Box 50" descr=" 72753"/>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4" name="Text Box 51" descr=" 72754"/>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5" name="Text Box 52" descr=" 72755"/>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6" name="Text Box 53" descr=" 72756"/>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7" name="Text Box 54" descr=" 72757"/>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56" name="Text Box 55" descr=" 160823"/>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58" name="Text Box 56" descr=" 160824"/>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p>
        </p:txBody>
      </p:sp>
      <p:sp>
        <p:nvSpPr>
          <p:cNvPr id="60" name="Text Box 57" descr=" 160825"/>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4</a:t>
            </a:r>
          </a:p>
        </p:txBody>
      </p:sp>
      <p:sp>
        <p:nvSpPr>
          <p:cNvPr id="55" name="Line 58" descr=" 160826"/>
          <p:cNvSpPr>
            <a:spLocks noChangeShapeType="1"/>
          </p:cNvSpPr>
          <p:nvPr/>
        </p:nvSpPr>
        <p:spPr bwMode="auto">
          <a:xfrm>
            <a:off x="39624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 name="Line 59" descr=" 160827"/>
          <p:cNvSpPr>
            <a:spLocks noChangeShapeType="1"/>
          </p:cNvSpPr>
          <p:nvPr/>
        </p:nvSpPr>
        <p:spPr bwMode="auto">
          <a:xfrm>
            <a:off x="39624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9" name="Line 60" descr=" 160828"/>
          <p:cNvSpPr>
            <a:spLocks noChangeShapeType="1"/>
          </p:cNvSpPr>
          <p:nvPr/>
        </p:nvSpPr>
        <p:spPr bwMode="auto">
          <a:xfrm>
            <a:off x="3962400" y="31242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2093510392"/>
      </p:ext>
    </p:extLst>
  </p:cSld>
  <p:clrMapOvr>
    <a:masterClrMapping/>
  </p:clrMapOvr>
  <p:transition spd="slow">
    <p:cu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descr=" 57346"/>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(15)</a:t>
            </a:r>
          </a:p>
        </p:txBody>
      </p:sp>
      <p:sp>
        <p:nvSpPr>
          <p:cNvPr id="73730" name="Line 3" descr=" 73730"/>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3731" name="Text Box 4" descr=" 73731"/>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3732" name="Line 5" descr=" 73732"/>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33" name="Line 6" descr=" 73733"/>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3734" name="Line 7" descr=" 73734"/>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3735" name="Line 8" descr=" 73735"/>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3736" name="Line 9" descr=" 73736"/>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3737" name="Line 10" descr=" 73737"/>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3738" name="Line 11" descr=" 73738"/>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3739" name="Line 12" descr=" 73739"/>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3740" name="Line 13" descr=" 7374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1" name="Line 14" descr=" 7374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2" name="Line 15" descr=" 7374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3" name="Line 16" descr=" 7374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4" name="Line 17" descr=" 7374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5" name="Text Box 18" descr=" 7374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6" name="Text Box 19" descr=" 7374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7" name="Text Box 20" descr=" 7374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8" name="Text Box 21" descr=" 7374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9" name="Text Box 22" descr=" 73749"/>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0" name="Text Box 23" descr=" 73750"/>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1" name="Text Box 24" descr=" 73751"/>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3752" name="Text Box 25" descr=" 73752"/>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3" name="Text Box 26" descr=" 73753"/>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3754" name="Text Box 27" descr=" 73754"/>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3755" name="Text Box 28" descr=" 73755"/>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56" name="Text Box 29" descr=" 73756"/>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57" name="Text Box 30" descr=" 73757"/>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3758" name="Text Box 31" descr=" 73758"/>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3759" name="Text Box 32" descr=" 73759"/>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0" name="Text Box 33" descr=" 73760"/>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3761" name="Text Box 34" descr=" 73761"/>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3762" name="Text Box 35" descr=" 73762"/>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63" name="Text Box 36" descr=" 73763"/>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4" name="Text Box 37" descr=" 73764"/>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5" name="Text Box 38" descr=" 73765"/>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6" name="Text Box 39" descr=" 73766"/>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7" name="Text Box 40" descr=" 73767"/>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p>
          <a:p>
            <a:pPr>
              <a:lnSpc>
                <a:spcPct val="110000"/>
              </a:lnSpc>
            </a:pPr>
            <a:r>
              <a:rPr lang="en-US" altLang="zh-CN" sz="2800" u="sng">
                <a:latin typeface="Times New Roman" pitchFamily="18" charset="0"/>
              </a:rPr>
              <a:t>w- w</a:t>
            </a:r>
            <a:r>
              <a:rPr lang="en-US" altLang="zh-CN" sz="2800" u="sng" baseline="-25000">
                <a:latin typeface="Times New Roman" pitchFamily="18" charset="0"/>
              </a:rPr>
              <a:t>i</a:t>
            </a:r>
            <a:r>
              <a:rPr lang="en-US" altLang="zh-CN" sz="2800" u="sng">
                <a:latin typeface="Times New Roman" pitchFamily="18" charset="0"/>
              </a:rPr>
              <a:t>=0</a:t>
            </a:r>
          </a:p>
        </p:txBody>
      </p:sp>
      <p:sp>
        <p:nvSpPr>
          <p:cNvPr id="73768" name="Text Box 41" descr=" 73768"/>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3769" name="Text Box 42" descr=" 7376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0" name="Text Box 43" descr=" 73770"/>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1" name="Rectangle 46" descr=" 73771"/>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3772" name="Text Box 49" descr=" 7377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3" name="Text Box 50" descr=" 73773"/>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4" name="Text Box 51" descr=" 73774"/>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75" name="Text Box 52" descr=" 73775"/>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6" name="Text Box 53" descr=" 73776"/>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7" name="Text Box 54" descr=" 73777"/>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3778" name="Text Box 55" descr=" 73778"/>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9" name="Text Box 56" descr=" 73779"/>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0" name="Text Box 57" descr=" 73780"/>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83" name="Text Box 60" descr=" 73783"/>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4" name="Text Box 61" descr=" 73784"/>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5" name="Text Box 62" descr=" 73785"/>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6" name="Text Box 63" descr=" 73786"/>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cSld>
  <p:clrMapOvr>
    <a:masterClrMapping/>
  </p:clrMapOvr>
  <p:transition spd="slow">
    <p:cut/>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descr=" 57346"/>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(15)</a:t>
            </a:r>
          </a:p>
        </p:txBody>
      </p:sp>
      <p:sp>
        <p:nvSpPr>
          <p:cNvPr id="73730" name="Line 3" descr=" 73730"/>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3731" name="Text Box 4" descr=" 73731"/>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3732" name="Line 5" descr=" 73732"/>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33" name="Line 6" descr=" 73733"/>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3734" name="Line 7" descr=" 73734"/>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3735" name="Line 8" descr=" 73735"/>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3736" name="Line 9" descr=" 73736"/>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3737" name="Line 10" descr=" 73737"/>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3738" name="Line 11" descr=" 73738"/>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3739" name="Line 12" descr=" 73739"/>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3740" name="Line 13" descr=" 7374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1" name="Line 14" descr=" 7374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2" name="Line 15" descr=" 7374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3" name="Line 16" descr=" 7374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4" name="Line 17" descr=" 7374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5" name="Text Box 18" descr=" 7374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6" name="Text Box 19" descr=" 7374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7" name="Text Box 20" descr=" 7374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8" name="Text Box 21" descr=" 7374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9" name="Text Box 22" descr=" 73749"/>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0" name="Text Box 23" descr=" 73750"/>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1" name="Text Box 24" descr=" 73751"/>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3752" name="Text Box 25" descr=" 73752"/>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3" name="Text Box 26" descr=" 73753"/>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3754" name="Text Box 27" descr=" 73754"/>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3755" name="Text Box 28" descr=" 73755"/>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56" name="Text Box 29" descr=" 73756"/>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57" name="Text Box 30" descr=" 73757"/>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3758" name="Text Box 31" descr=" 73758"/>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3759" name="Text Box 32" descr=" 73759"/>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0" name="Text Box 33" descr=" 73760"/>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3761" name="Text Box 34" descr=" 73761"/>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3762" name="Text Box 35" descr=" 73762"/>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63" name="Text Box 36" descr=" 73763"/>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4" name="Text Box 37" descr=" 73764"/>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5" name="Text Box 38" descr=" 73765"/>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6" name="Text Box 39" descr=" 73766"/>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7" name="Text Box 40" descr=" 73767"/>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p>
          <a:p>
            <a:pPr>
              <a:lnSpc>
                <a:spcPct val="110000"/>
              </a:lnSpc>
            </a:pPr>
            <a:r>
              <a:rPr lang="en-US" altLang="zh-CN" sz="2800" u="sng">
                <a:latin typeface="Times New Roman" pitchFamily="18" charset="0"/>
              </a:rPr>
              <a:t>w- w</a:t>
            </a:r>
            <a:r>
              <a:rPr lang="en-US" altLang="zh-CN" sz="2800" u="sng" baseline="-25000">
                <a:latin typeface="Times New Roman" pitchFamily="18" charset="0"/>
              </a:rPr>
              <a:t>i</a:t>
            </a:r>
            <a:r>
              <a:rPr lang="en-US" altLang="zh-CN" sz="2800" u="sng">
                <a:latin typeface="Times New Roman" pitchFamily="18" charset="0"/>
              </a:rPr>
              <a:t>=0</a:t>
            </a:r>
          </a:p>
        </p:txBody>
      </p:sp>
      <p:sp>
        <p:nvSpPr>
          <p:cNvPr id="73768" name="Text Box 41" descr=" 73768"/>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3769" name="Text Box 42" descr=" 7376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0" name="Text Box 43" descr=" 73770"/>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1" name="Rectangle 46" descr=" 73771"/>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3772" name="Text Box 49" descr=" 7377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3" name="Text Box 50" descr=" 73773"/>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4" name="Text Box 51" descr=" 73774"/>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75" name="Text Box 52" descr=" 73775"/>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6" name="Text Box 53" descr=" 73776"/>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7" name="Text Box 54" descr=" 73777"/>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3778" name="Text Box 55" descr=" 73778"/>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9" name="Text Box 56" descr=" 73779"/>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0" name="Text Box 57" descr=" 73780"/>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58" name="Line 58" descr=" 161850"/>
          <p:cNvSpPr>
            <a:spLocks noChangeShapeType="1"/>
          </p:cNvSpPr>
          <p:nvPr/>
        </p:nvSpPr>
        <p:spPr bwMode="auto">
          <a:xfrm>
            <a:off x="3886200" y="1905000"/>
            <a:ext cx="533400" cy="16002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3783" name="Text Box 60" descr=" 73783"/>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4" name="Text Box 61" descr=" 73784"/>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5" name="Text Box 62" descr=" 73785"/>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6" name="Text Box 63" descr=" 73786"/>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3306262662"/>
      </p:ext>
    </p:extLst>
  </p:cSld>
  <p:clrMapOvr>
    <a:masterClrMapping/>
  </p:clrMapOvr>
  <p:transition spd="slow">
    <p:cut/>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descr=" 57346"/>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(15)</a:t>
            </a:r>
          </a:p>
        </p:txBody>
      </p:sp>
      <p:sp>
        <p:nvSpPr>
          <p:cNvPr id="73730" name="Line 3" descr=" 73730"/>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3731" name="Text Box 4" descr=" 73731"/>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3732" name="Line 5" descr=" 73732"/>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33" name="Line 6" descr=" 73733"/>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3734" name="Line 7" descr=" 73734"/>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3735" name="Line 8" descr=" 73735"/>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3736" name="Line 9" descr=" 73736"/>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3737" name="Line 10" descr=" 73737"/>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3738" name="Line 11" descr=" 73738"/>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3739" name="Line 12" descr=" 73739"/>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3740" name="Line 13" descr=" 7374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1" name="Line 14" descr=" 7374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2" name="Line 15" descr=" 7374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3" name="Line 16" descr=" 7374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4" name="Line 17" descr=" 7374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5" name="Text Box 18" descr=" 7374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6" name="Text Box 19" descr=" 7374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7" name="Text Box 20" descr=" 7374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8" name="Text Box 21" descr=" 7374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9" name="Text Box 22" descr=" 73749"/>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0" name="Text Box 23" descr=" 73750"/>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1" name="Text Box 24" descr=" 73751"/>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3752" name="Text Box 25" descr=" 73752"/>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3" name="Text Box 26" descr=" 73753"/>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3754" name="Text Box 27" descr=" 73754"/>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3755" name="Text Box 28" descr=" 73755"/>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56" name="Text Box 29" descr=" 73756"/>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57" name="Text Box 30" descr=" 73757"/>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3758" name="Text Box 31" descr=" 73758"/>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3759" name="Text Box 32" descr=" 73759"/>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0" name="Text Box 33" descr=" 73760"/>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3761" name="Text Box 34" descr=" 73761"/>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3762" name="Text Box 35" descr=" 73762"/>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63" name="Text Box 36" descr=" 73763"/>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4" name="Text Box 37" descr=" 73764"/>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5" name="Text Box 38" descr=" 73765"/>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6" name="Text Box 39" descr=" 73766"/>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7" name="Text Box 40" descr=" 73767"/>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p>
          <a:p>
            <a:pPr>
              <a:lnSpc>
                <a:spcPct val="110000"/>
              </a:lnSpc>
            </a:pPr>
            <a:r>
              <a:rPr lang="en-US" altLang="zh-CN" sz="2800" u="sng">
                <a:latin typeface="Times New Roman" pitchFamily="18" charset="0"/>
              </a:rPr>
              <a:t>w- w</a:t>
            </a:r>
            <a:r>
              <a:rPr lang="en-US" altLang="zh-CN" sz="2800" u="sng" baseline="-25000">
                <a:latin typeface="Times New Roman" pitchFamily="18" charset="0"/>
              </a:rPr>
              <a:t>i</a:t>
            </a:r>
            <a:r>
              <a:rPr lang="en-US" altLang="zh-CN" sz="2800" u="sng">
                <a:latin typeface="Times New Roman" pitchFamily="18" charset="0"/>
              </a:rPr>
              <a:t>=0</a:t>
            </a:r>
          </a:p>
        </p:txBody>
      </p:sp>
      <p:sp>
        <p:nvSpPr>
          <p:cNvPr id="73768" name="Text Box 41" descr=" 73768"/>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3769" name="Text Box 42" descr=" 7376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0" name="Text Box 43" descr=" 73770"/>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1" name="Rectangle 46" descr=" 73771"/>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3772" name="Text Box 49" descr=" 7377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3" name="Text Box 50" descr=" 73773"/>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4" name="Text Box 51" descr=" 73774"/>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75" name="Text Box 52" descr=" 73775"/>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6" name="Text Box 53" descr=" 73776"/>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7" name="Text Box 54" descr=" 73777"/>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3778" name="Text Box 55" descr=" 73778"/>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9" name="Text Box 56" descr=" 73779"/>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0" name="Text Box 57" descr=" 73780"/>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58" name="Line 58" descr=" 161850"/>
          <p:cNvSpPr>
            <a:spLocks noChangeShapeType="1"/>
          </p:cNvSpPr>
          <p:nvPr/>
        </p:nvSpPr>
        <p:spPr bwMode="auto">
          <a:xfrm>
            <a:off x="3886200" y="1905000"/>
            <a:ext cx="533400" cy="16002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9" name="Text Box 59" descr=" 161851"/>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5</a:t>
            </a:r>
            <a:endParaRPr lang="en-US" altLang="zh-CN" sz="2400" u="sng">
              <a:latin typeface="Times New Roman" pitchFamily="18" charset="0"/>
            </a:endParaRPr>
          </a:p>
        </p:txBody>
      </p:sp>
      <p:sp>
        <p:nvSpPr>
          <p:cNvPr id="73783" name="Text Box 60" descr=" 73783"/>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4" name="Text Box 61" descr=" 73784"/>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5" name="Text Box 62" descr=" 73785"/>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6" name="Text Box 63" descr=" 73786"/>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3613229212"/>
      </p:ext>
    </p:extLst>
  </p:cSld>
  <p:clrMapOvr>
    <a:masterClrMapping/>
  </p:clrMapOvr>
  <p:transition spd="slow">
    <p:cut/>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descr=" 58370"/>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(15)</a:t>
            </a:r>
          </a:p>
        </p:txBody>
      </p:sp>
      <p:sp>
        <p:nvSpPr>
          <p:cNvPr id="74754" name="Line 3" descr=" 74754"/>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4755" name="Text Box 4" descr=" 74755"/>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a:t>
            </a:r>
            <a:r>
              <a:rPr lang="en-US" altLang="zh-CN" sz="2000" u="sng">
                <a:solidFill>
                  <a:srgbClr val="FF0000"/>
                </a:solidFill>
                <a:latin typeface="Times New Roman" pitchFamily="18" charset="0"/>
              </a:rPr>
              <a:t>else</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B[i-1,w]</a:t>
            </a:r>
            <a:endParaRPr lang="en-US" altLang="zh-CN" sz="2000" u="sng">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4756" name="Line 5" descr=" 74756"/>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57" name="Line 6" descr=" 74757"/>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4758" name="Line 7" descr=" 74758"/>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4759" name="Line 8" descr=" 74759"/>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4760" name="Line 9" descr=" 74760"/>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4761" name="Line 10" descr=" 74761"/>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4762" name="Line 11" descr=" 74762"/>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4763" name="Line 12" descr=" 74763"/>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4764" name="Line 13" descr=" 74764"/>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5" name="Line 14" descr=" 74765"/>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6" name="Line 15" descr=" 74766"/>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7" name="Line 16" descr=" 74767"/>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8" name="Line 17" descr=" 74768"/>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9" name="Text Box 18" descr=" 74769"/>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0" name="Text Box 19" descr=" 74770"/>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1" name="Text Box 20" descr=" 74771"/>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2" name="Text Box 21" descr=" 74772"/>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3" name="Text Box 22" descr=" 74773"/>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4" name="Text Box 23" descr=" 74774"/>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5" name="Text Box 24" descr=" 74775"/>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4776" name="Text Box 25" descr=" 74776"/>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7" name="Text Box 26" descr=" 74777"/>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4778" name="Text Box 27" descr=" 74778"/>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4779" name="Text Box 28" descr=" 74779"/>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80" name="Text Box 29" descr=" 74780"/>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781" name="Text Box 30" descr=" 74781"/>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4782" name="Text Box 31" descr=" 74782"/>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4783" name="Text Box 32" descr=" 74783"/>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4" name="Text Box 33" descr=" 74784"/>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4785" name="Text Box 34" descr=" 74785"/>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4786" name="Text Box 35" descr=" 74786"/>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87" name="Text Box 36" descr=" 74787"/>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8" name="Text Box 37" descr=" 74788"/>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9" name="Text Box 38" descr=" 74789"/>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0" name="Text Box 39" descr=" 74790"/>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1" name="Text Box 40" descr=" 74791"/>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p>
          <a:p>
            <a:pPr>
              <a:lnSpc>
                <a:spcPct val="110000"/>
              </a:lnSpc>
            </a:pPr>
            <a:r>
              <a:rPr lang="en-US" altLang="zh-CN" sz="2800" u="sng">
                <a:latin typeface="Times New Roman" pitchFamily="18" charset="0"/>
              </a:rPr>
              <a:t>w- w</a:t>
            </a:r>
            <a:r>
              <a:rPr lang="en-US" altLang="zh-CN" sz="2800" u="sng" baseline="-25000">
                <a:latin typeface="Times New Roman" pitchFamily="18" charset="0"/>
              </a:rPr>
              <a:t>i</a:t>
            </a:r>
            <a:r>
              <a:rPr lang="en-US" altLang="zh-CN" sz="2800" u="sng">
                <a:latin typeface="Times New Roman" pitchFamily="18" charset="0"/>
              </a:rPr>
              <a:t>=1</a:t>
            </a:r>
          </a:p>
        </p:txBody>
      </p:sp>
      <p:sp>
        <p:nvSpPr>
          <p:cNvPr id="74792" name="Text Box 41" descr=" 74792"/>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4793" name="Text Box 42" descr=" 74793"/>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794" name="Text Box 43" descr=" 74794"/>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5" name="Rectangle 46" descr=" 74795"/>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4796" name="Text Box 49" descr=" 74796"/>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7" name="Text Box 50" descr=" 74797"/>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8" name="Text Box 51" descr=" 74798"/>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99" name="Text Box 52" descr=" 74799"/>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800" name="Text Box 53" descr=" 74800"/>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801" name="Text Box 54" descr=" 74801"/>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4802" name="Text Box 55" descr=" 74802"/>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803" name="Text Box 56" descr=" 74803"/>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04" name="Text Box 57" descr=" 74804"/>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806" name="Text Box 59" descr=" 74806"/>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4808" name="Text Box 61" descr=" 74808"/>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09" name="Text Box 62" descr=" 74809"/>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10" name="Text Box 63" descr=" 7481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11" name="Text Box 64" descr=" 7481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cSld>
  <p:clrMapOvr>
    <a:masterClrMapping/>
  </p:clrMapOvr>
  <p:transition spd="slow">
    <p:cut/>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descr=" 58370"/>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(15)</a:t>
            </a:r>
          </a:p>
        </p:txBody>
      </p:sp>
      <p:sp>
        <p:nvSpPr>
          <p:cNvPr id="74754" name="Line 3" descr=" 74754"/>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4755" name="Text Box 4" descr=" 74755"/>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a:t>
            </a:r>
            <a:r>
              <a:rPr lang="en-US" altLang="zh-CN" sz="2000" u="sng">
                <a:solidFill>
                  <a:srgbClr val="FF0000"/>
                </a:solidFill>
                <a:latin typeface="Times New Roman" pitchFamily="18" charset="0"/>
              </a:rPr>
              <a:t>else</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B[i-1,w]</a:t>
            </a:r>
            <a:endParaRPr lang="en-US" altLang="zh-CN" sz="2000" u="sng">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4756" name="Line 5" descr=" 74756"/>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57" name="Line 6" descr=" 74757"/>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4758" name="Line 7" descr=" 74758"/>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4759" name="Line 8" descr=" 74759"/>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4760" name="Line 9" descr=" 74760"/>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4761" name="Line 10" descr=" 74761"/>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4762" name="Line 11" descr=" 74762"/>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4763" name="Line 12" descr=" 74763"/>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4764" name="Line 13" descr=" 74764"/>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5" name="Line 14" descr=" 74765"/>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6" name="Line 15" descr=" 74766"/>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7" name="Line 16" descr=" 74767"/>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8" name="Line 17" descr=" 74768"/>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9" name="Text Box 18" descr=" 74769"/>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0" name="Text Box 19" descr=" 74770"/>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1" name="Text Box 20" descr=" 74771"/>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2" name="Text Box 21" descr=" 74772"/>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3" name="Text Box 22" descr=" 74773"/>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4" name="Text Box 23" descr=" 74774"/>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5" name="Text Box 24" descr=" 74775"/>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4776" name="Text Box 25" descr=" 74776"/>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7" name="Text Box 26" descr=" 74777"/>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4778" name="Text Box 27" descr=" 74778"/>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4779" name="Text Box 28" descr=" 74779"/>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80" name="Text Box 29" descr=" 74780"/>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781" name="Text Box 30" descr=" 74781"/>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4782" name="Text Box 31" descr=" 74782"/>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4783" name="Text Box 32" descr=" 74783"/>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4" name="Text Box 33" descr=" 74784"/>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4785" name="Text Box 34" descr=" 74785"/>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4786" name="Text Box 35" descr=" 74786"/>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87" name="Text Box 36" descr=" 74787"/>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8" name="Text Box 37" descr=" 74788"/>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9" name="Text Box 38" descr=" 74789"/>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0" name="Text Box 39" descr=" 74790"/>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1" name="Text Box 40" descr=" 74791"/>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p>
          <a:p>
            <a:pPr>
              <a:lnSpc>
                <a:spcPct val="110000"/>
              </a:lnSpc>
            </a:pPr>
            <a:r>
              <a:rPr lang="en-US" altLang="zh-CN" sz="2800" u="sng">
                <a:latin typeface="Times New Roman" pitchFamily="18" charset="0"/>
              </a:rPr>
              <a:t>w- w</a:t>
            </a:r>
            <a:r>
              <a:rPr lang="en-US" altLang="zh-CN" sz="2800" u="sng" baseline="-25000">
                <a:latin typeface="Times New Roman" pitchFamily="18" charset="0"/>
              </a:rPr>
              <a:t>i</a:t>
            </a:r>
            <a:r>
              <a:rPr lang="en-US" altLang="zh-CN" sz="2800" u="sng">
                <a:latin typeface="Times New Roman" pitchFamily="18" charset="0"/>
              </a:rPr>
              <a:t>=1</a:t>
            </a:r>
          </a:p>
        </p:txBody>
      </p:sp>
      <p:sp>
        <p:nvSpPr>
          <p:cNvPr id="74792" name="Text Box 41" descr=" 74792"/>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4793" name="Text Box 42" descr=" 74793"/>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794" name="Text Box 43" descr=" 74794"/>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5" name="Rectangle 46" descr=" 74795"/>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4796" name="Text Box 49" descr=" 74796"/>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7" name="Text Box 50" descr=" 74797"/>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8" name="Text Box 51" descr=" 74798"/>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99" name="Text Box 52" descr=" 74799"/>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800" name="Text Box 53" descr=" 74800"/>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801" name="Text Box 54" descr=" 74801"/>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4802" name="Text Box 55" descr=" 74802"/>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803" name="Text Box 56" descr=" 74803"/>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04" name="Text Box 57" descr=" 74804"/>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59" name="Line 58" descr=" 162874"/>
          <p:cNvSpPr>
            <a:spLocks noChangeShapeType="1"/>
          </p:cNvSpPr>
          <p:nvPr/>
        </p:nvSpPr>
        <p:spPr bwMode="auto">
          <a:xfrm>
            <a:off x="4038600" y="40386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4806" name="Text Box 59" descr=" 74806"/>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4808" name="Text Box 61" descr=" 74808"/>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09" name="Text Box 62" descr=" 74809"/>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10" name="Text Box 63" descr=" 7481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11" name="Text Box 64" descr=" 7481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3901944326"/>
      </p:ext>
    </p:extLst>
  </p:cSld>
  <p:clrMapOvr>
    <a:masterClrMapping/>
  </p:clrMapOvr>
  <p:transition spd="slow">
    <p:cut/>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descr=" 58370"/>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(15)</a:t>
            </a:r>
          </a:p>
        </p:txBody>
      </p:sp>
      <p:sp>
        <p:nvSpPr>
          <p:cNvPr id="74754" name="Line 3" descr=" 74754"/>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4755" name="Text Box 4" descr=" 74755"/>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a:t>
            </a:r>
            <a:r>
              <a:rPr lang="en-US" altLang="zh-CN" sz="2000" u="sng">
                <a:solidFill>
                  <a:srgbClr val="FF0000"/>
                </a:solidFill>
                <a:latin typeface="Times New Roman" pitchFamily="18" charset="0"/>
              </a:rPr>
              <a:t>else</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B[i-1,w]</a:t>
            </a:r>
            <a:endParaRPr lang="en-US" altLang="zh-CN" sz="2000" u="sng">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4756" name="Line 5" descr=" 74756"/>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57" name="Line 6" descr=" 74757"/>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4758" name="Line 7" descr=" 74758"/>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4759" name="Line 8" descr=" 74759"/>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4760" name="Line 9" descr=" 74760"/>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4761" name="Line 10" descr=" 74761"/>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4762" name="Line 11" descr=" 74762"/>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4763" name="Line 12" descr=" 74763"/>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4764" name="Line 13" descr=" 74764"/>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5" name="Line 14" descr=" 74765"/>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6" name="Line 15" descr=" 74766"/>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7" name="Line 16" descr=" 74767"/>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8" name="Line 17" descr=" 74768"/>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9" name="Text Box 18" descr=" 74769"/>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0" name="Text Box 19" descr=" 74770"/>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1" name="Text Box 20" descr=" 74771"/>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2" name="Text Box 21" descr=" 74772"/>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3" name="Text Box 22" descr=" 74773"/>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4" name="Text Box 23" descr=" 74774"/>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5" name="Text Box 24" descr=" 74775"/>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4776" name="Text Box 25" descr=" 74776"/>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7" name="Text Box 26" descr=" 74777"/>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4778" name="Text Box 27" descr=" 74778"/>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4779" name="Text Box 28" descr=" 74779"/>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80" name="Text Box 29" descr=" 74780"/>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781" name="Text Box 30" descr=" 74781"/>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4782" name="Text Box 31" descr=" 74782"/>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4783" name="Text Box 32" descr=" 74783"/>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4" name="Text Box 33" descr=" 74784"/>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4785" name="Text Box 34" descr=" 74785"/>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4786" name="Text Box 35" descr=" 74786"/>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87" name="Text Box 36" descr=" 74787"/>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8" name="Text Box 37" descr=" 74788"/>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9" name="Text Box 38" descr=" 74789"/>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0" name="Text Box 39" descr=" 74790"/>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1" name="Text Box 40" descr=" 74791"/>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p>
          <a:p>
            <a:pPr>
              <a:lnSpc>
                <a:spcPct val="110000"/>
              </a:lnSpc>
            </a:pPr>
            <a:r>
              <a:rPr lang="en-US" altLang="zh-CN" sz="2800" u="sng">
                <a:latin typeface="Times New Roman" pitchFamily="18" charset="0"/>
              </a:rPr>
              <a:t>w- w</a:t>
            </a:r>
            <a:r>
              <a:rPr lang="en-US" altLang="zh-CN" sz="2800" u="sng" baseline="-25000">
                <a:latin typeface="Times New Roman" pitchFamily="18" charset="0"/>
              </a:rPr>
              <a:t>i</a:t>
            </a:r>
            <a:r>
              <a:rPr lang="en-US" altLang="zh-CN" sz="2800" u="sng">
                <a:latin typeface="Times New Roman" pitchFamily="18" charset="0"/>
              </a:rPr>
              <a:t>=1</a:t>
            </a:r>
          </a:p>
        </p:txBody>
      </p:sp>
      <p:sp>
        <p:nvSpPr>
          <p:cNvPr id="74792" name="Text Box 41" descr=" 74792"/>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4793" name="Text Box 42" descr=" 74793"/>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794" name="Text Box 43" descr=" 74794"/>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5" name="Rectangle 46" descr=" 74795"/>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4796" name="Text Box 49" descr=" 74796"/>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7" name="Text Box 50" descr=" 74797"/>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8" name="Text Box 51" descr=" 74798"/>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99" name="Text Box 52" descr=" 74799"/>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800" name="Text Box 53" descr=" 74800"/>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801" name="Text Box 54" descr=" 74801"/>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4802" name="Text Box 55" descr=" 74802"/>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803" name="Text Box 56" descr=" 74803"/>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04" name="Text Box 57" descr=" 74804"/>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59" name="Line 58" descr=" 162874"/>
          <p:cNvSpPr>
            <a:spLocks noChangeShapeType="1"/>
          </p:cNvSpPr>
          <p:nvPr/>
        </p:nvSpPr>
        <p:spPr bwMode="auto">
          <a:xfrm>
            <a:off x="4038600" y="40386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4806" name="Text Box 59" descr=" 74806"/>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0" name="Text Box 60" descr=" 162876"/>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7</a:t>
            </a:r>
            <a:endParaRPr lang="en-US" altLang="zh-CN" sz="2400" u="sng">
              <a:latin typeface="Times New Roman" pitchFamily="18" charset="0"/>
            </a:endParaRPr>
          </a:p>
        </p:txBody>
      </p:sp>
      <p:sp>
        <p:nvSpPr>
          <p:cNvPr id="74808" name="Text Box 61" descr=" 74808"/>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09" name="Text Box 62" descr=" 74809"/>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10" name="Text Box 63" descr=" 74810"/>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11" name="Text Box 64" descr=" 74811"/>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1898159249"/>
      </p:ext>
    </p:extLst>
  </p:cSld>
  <p:clrMapOvr>
    <a:masterClrMapping/>
  </p:clrMapOvr>
  <p:transition spd="slow">
    <p:cut/>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 5939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(16)</a:t>
            </a:r>
          </a:p>
        </p:txBody>
      </p:sp>
      <p:sp>
        <p:nvSpPr>
          <p:cNvPr id="75778" name="Line 3" descr=" 7577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5779" name="Text Box 4" descr=" 7577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5780" name="Line 5" descr=" 7578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1" name="Line 6" descr=" 7578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5782" name="Line 7" descr=" 7578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5783" name="Line 8" descr=" 7578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5784" name="Line 9" descr=" 7578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5785" name="Line 10" descr=" 7578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5786" name="Line 11" descr=" 7578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5787" name="Line 12" descr=" 7578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5788" name="Line 13" descr=" 7578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9" name="Line 14" descr=" 7578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0" name="Line 15" descr=" 7579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1" name="Line 16" descr=" 7579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2" name="Line 17" descr=" 7579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3" name="Text Box 18" descr=" 7579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4" name="Text Box 19" descr=" 7579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5" name="Text Box 20" descr=" 7579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6" name="Text Box 21" descr=" 7579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7" name="Text Box 22" descr=" 7579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8" name="Text Box 23" descr=" 7579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9" name="Text Box 24" descr=" 7579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5800" name="Text Box 25" descr=" 7580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1" name="Text Box 26" descr=" 7580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2" name="Text Box 27" descr=" 7580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03" name="Text Box 28" descr=" 7580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04" name="Text Box 29" descr=" 7580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05" name="Text Box 30" descr=" 7580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06" name="Text Box 31" descr=" 7580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5807" name="Text Box 32" descr=" 7580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8" name="Text Box 33" descr=" 7580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9" name="Text Box 34" descr=" 7580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10" name="Text Box 35" descr=" 7581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11" name="Text Box 36" descr=" 7581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2" name="Text Box 37" descr=" 7581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3" name="Text Box 38" descr=" 7581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4" name="Text Box 39" descr=" 7581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5" name="Text Box 40" descr=" 75815"/>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1..4</a:t>
            </a:r>
          </a:p>
        </p:txBody>
      </p:sp>
      <p:sp>
        <p:nvSpPr>
          <p:cNvPr id="75816" name="Text Box 41" descr=" 7581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5817" name="Text Box 42" descr=" 7581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18" name="Text Box 43" descr=" 7581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9" name="Rectangle 46" descr=" 75819"/>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5820" name="Text Box 49" descr=" 7582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1" name="Text Box 50" descr=" 75821"/>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2" name="Text Box 51" descr=" 7582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3" name="Text Box 52" descr=" 75823"/>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4" name="Text Box 53" descr=" 75824"/>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5" name="Text Box 54" descr=" 75825"/>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5826" name="Text Box 55" descr=" 75826"/>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7" name="Text Box 56" descr=" 75827"/>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8" name="Text Box 57" descr=" 75828"/>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9" name="Text Box 59" descr=" 7582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30" name="Text Box 60" descr=" 7583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5839" name="Text Box 69" descr=" 7583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0" name="Text Box 70" descr=" 7584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1" name="Text Box 71" descr=" 7584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2" name="Text Box 72" descr=" 7584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Recursive Algorithm</a:t>
            </a:r>
          </a:p>
        </p:txBody>
      </p:sp>
      <p:sp>
        <p:nvSpPr>
          <p:cNvPr id="12291" name="Rectangle 3"/>
          <p:cNvSpPr>
            <a:spLocks noGrp="1" noChangeArrowheads="1"/>
          </p:cNvSpPr>
          <p:nvPr>
            <p:ph type="body" idx="1"/>
          </p:nvPr>
        </p:nvSpPr>
        <p:spPr>
          <a:xfrm>
            <a:off x="304800" y="990600"/>
            <a:ext cx="6858000" cy="3276600"/>
          </a:xfrm>
          <a:solidFill>
            <a:srgbClr val="CCECFF"/>
          </a:solidFill>
          <a:ln>
            <a:solidFill>
              <a:schemeClr val="tx1"/>
            </a:solidFill>
          </a:ln>
          <a:effectLst>
            <a:outerShdw dist="107763" dir="2700000" algn="ctr" rotWithShape="0">
              <a:schemeClr val="bg2"/>
            </a:outerShdw>
          </a:effectLst>
        </p:spPr>
        <p:txBody>
          <a:bodyPr rtlCol="0">
            <a:normAutofit/>
          </a:bodyPr>
          <a:lstStyle/>
          <a:p>
            <a:pPr marL="533400" indent="-533400" fontAlgn="auto">
              <a:lnSpc>
                <a:spcPct val="90000"/>
              </a:lnSpc>
              <a:spcAft>
                <a:spcPts val="0"/>
              </a:spcAft>
              <a:buFont typeface="Wingdings" pitchFamily="2" charset="2"/>
              <a:buNone/>
              <a:defRPr/>
            </a:pPr>
            <a:r>
              <a:rPr lang="en-US" altLang="zh-CN" sz="2400" b="1" u="sng" smtClean="0">
                <a:solidFill>
                  <a:srgbClr val="CC3300"/>
                </a:solidFill>
              </a:rPr>
              <a:t>Recursive-Activity-Selector (</a:t>
            </a:r>
            <a:r>
              <a:rPr lang="en-US" altLang="zh-CN" sz="2400" b="1" i="1" u="sng" smtClean="0">
                <a:solidFill>
                  <a:srgbClr val="CC3300"/>
                </a:solidFill>
              </a:rPr>
              <a:t>s</a:t>
            </a:r>
            <a:r>
              <a:rPr lang="en-US" altLang="zh-CN" sz="2400" b="1" u="sng" smtClean="0">
                <a:solidFill>
                  <a:srgbClr val="CC3300"/>
                </a:solidFill>
              </a:rPr>
              <a:t>, </a:t>
            </a:r>
            <a:r>
              <a:rPr lang="en-US" altLang="zh-CN" sz="2400" b="1" i="1" u="sng" smtClean="0">
                <a:solidFill>
                  <a:srgbClr val="CC3300"/>
                </a:solidFill>
              </a:rPr>
              <a:t>f</a:t>
            </a:r>
            <a:r>
              <a:rPr lang="en-US" altLang="zh-CN" sz="2400" b="1" u="sng" smtClean="0">
                <a:solidFill>
                  <a:srgbClr val="CC3300"/>
                </a:solidFill>
              </a:rPr>
              <a:t>, </a:t>
            </a:r>
            <a:r>
              <a:rPr lang="en-US" altLang="zh-CN" sz="2400" b="1" i="1" u="sng" smtClean="0">
                <a:solidFill>
                  <a:srgbClr val="CC3300"/>
                </a:solidFill>
              </a:rPr>
              <a:t>i</a:t>
            </a:r>
            <a:r>
              <a:rPr lang="en-US" altLang="zh-CN" sz="2400" b="1" u="sng" smtClean="0">
                <a:solidFill>
                  <a:srgbClr val="CC3300"/>
                </a:solidFill>
              </a:rPr>
              <a:t>, </a:t>
            </a:r>
            <a:r>
              <a:rPr lang="en-US" altLang="zh-CN" sz="2400" b="1" i="1" u="sng" smtClean="0">
                <a:solidFill>
                  <a:srgbClr val="CC3300"/>
                </a:solidFill>
              </a:rPr>
              <a:t>j</a:t>
            </a:r>
            <a:r>
              <a:rPr lang="en-US" altLang="zh-CN" sz="2400" b="1" u="sng" smtClean="0">
                <a:solidFill>
                  <a:srgbClr val="CC3300"/>
                </a:solidFill>
              </a:rPr>
              <a:t>)</a:t>
            </a:r>
          </a:p>
          <a:p>
            <a:pPr marL="533400" indent="-533400" fontAlgn="auto">
              <a:lnSpc>
                <a:spcPct val="90000"/>
              </a:lnSpc>
              <a:spcAft>
                <a:spcPts val="0"/>
              </a:spcAft>
              <a:buFont typeface="Wingdings" pitchFamily="2" charset="2"/>
              <a:buAutoNum type="arabicPeriod"/>
              <a:defRPr/>
            </a:pPr>
            <a:r>
              <a:rPr lang="en-US" altLang="zh-CN" sz="2400" i="1" smtClean="0"/>
              <a:t>m</a:t>
            </a:r>
            <a:r>
              <a:rPr lang="en-US" altLang="zh-CN" sz="2400" smtClean="0"/>
              <a:t> </a:t>
            </a:r>
            <a:r>
              <a:rPr lang="en-US" altLang="zh-CN" sz="2400" smtClean="0">
                <a:sym typeface="Symbol" pitchFamily="18" charset="2"/>
              </a:rPr>
              <a:t> </a:t>
            </a:r>
            <a:r>
              <a:rPr lang="en-US" altLang="zh-CN" sz="2400" i="1" smtClean="0">
                <a:sym typeface="Symbol" pitchFamily="18" charset="2"/>
              </a:rPr>
              <a:t>i</a:t>
            </a:r>
            <a:r>
              <a:rPr lang="en-US" altLang="zh-CN" sz="2400" smtClean="0">
                <a:sym typeface="Symbol" pitchFamily="18" charset="2"/>
              </a:rPr>
              <a:t>+1</a:t>
            </a:r>
          </a:p>
          <a:p>
            <a:pPr marL="533400" indent="-533400" fontAlgn="auto">
              <a:lnSpc>
                <a:spcPct val="90000"/>
              </a:lnSpc>
              <a:spcAft>
                <a:spcPts val="0"/>
              </a:spcAft>
              <a:buFont typeface="Wingdings" pitchFamily="2" charset="2"/>
              <a:buAutoNum type="arabicPeriod"/>
              <a:defRPr/>
            </a:pPr>
            <a:r>
              <a:rPr lang="en-US" altLang="zh-CN" sz="2400" b="1" smtClean="0">
                <a:sym typeface="Symbol" pitchFamily="18" charset="2"/>
              </a:rPr>
              <a:t>while</a:t>
            </a:r>
            <a:r>
              <a:rPr lang="en-US" altLang="zh-CN" sz="2400" smtClean="0">
                <a:sym typeface="Symbol" pitchFamily="18" charset="2"/>
              </a:rPr>
              <a:t> </a:t>
            </a:r>
            <a:r>
              <a:rPr lang="en-US" altLang="zh-CN" sz="2400" i="1" smtClean="0">
                <a:sym typeface="Symbol" pitchFamily="18" charset="2"/>
              </a:rPr>
              <a:t>m</a:t>
            </a:r>
            <a:r>
              <a:rPr lang="en-US" altLang="zh-CN" sz="2400" smtClean="0">
                <a:sym typeface="Symbol" pitchFamily="18" charset="2"/>
              </a:rPr>
              <a:t> &lt; </a:t>
            </a:r>
            <a:r>
              <a:rPr lang="en-US" altLang="zh-CN" sz="2400" i="1" smtClean="0">
                <a:sym typeface="Symbol" pitchFamily="18" charset="2"/>
              </a:rPr>
              <a:t>j</a:t>
            </a:r>
            <a:r>
              <a:rPr lang="en-US" altLang="zh-CN" sz="2400" smtClean="0">
                <a:sym typeface="Symbol" pitchFamily="18" charset="2"/>
              </a:rPr>
              <a:t> and </a:t>
            </a:r>
            <a:r>
              <a:rPr lang="en-US" altLang="zh-CN" sz="2400" i="1" smtClean="0">
                <a:sym typeface="Symbol" pitchFamily="18" charset="2"/>
              </a:rPr>
              <a:t>s</a:t>
            </a:r>
            <a:r>
              <a:rPr lang="en-US" altLang="zh-CN" sz="2400" baseline="-25000" smtClean="0">
                <a:sym typeface="Symbol" pitchFamily="18" charset="2"/>
              </a:rPr>
              <a:t>m</a:t>
            </a:r>
            <a:r>
              <a:rPr lang="en-US" altLang="zh-CN" sz="2400" smtClean="0">
                <a:sym typeface="Symbol" pitchFamily="18" charset="2"/>
              </a:rPr>
              <a:t> &lt; </a:t>
            </a:r>
            <a:r>
              <a:rPr lang="en-US" altLang="zh-CN" sz="2400" i="1" smtClean="0">
                <a:sym typeface="Symbol" pitchFamily="18" charset="2"/>
              </a:rPr>
              <a:t>f</a:t>
            </a:r>
            <a:r>
              <a:rPr lang="en-US" altLang="zh-CN" sz="2400" baseline="-25000" smtClean="0">
                <a:sym typeface="Symbol" pitchFamily="18" charset="2"/>
              </a:rPr>
              <a:t>i</a:t>
            </a:r>
          </a:p>
          <a:p>
            <a:pPr marL="533400" indent="-533400" fontAlgn="auto">
              <a:lnSpc>
                <a:spcPct val="90000"/>
              </a:lnSpc>
              <a:spcAft>
                <a:spcPts val="0"/>
              </a:spcAft>
              <a:buFont typeface="Wingdings" pitchFamily="2" charset="2"/>
              <a:buAutoNum type="arabicPeriod"/>
              <a:defRPr/>
            </a:pPr>
            <a:r>
              <a:rPr lang="en-US" altLang="zh-CN" sz="2400" b="1" smtClean="0">
                <a:sym typeface="Symbol" pitchFamily="18" charset="2"/>
              </a:rPr>
              <a:t>    do</a:t>
            </a:r>
            <a:r>
              <a:rPr lang="en-US" altLang="zh-CN" sz="2400" smtClean="0">
                <a:sym typeface="Symbol" pitchFamily="18" charset="2"/>
              </a:rPr>
              <a:t> </a:t>
            </a:r>
            <a:r>
              <a:rPr lang="en-US" altLang="zh-CN" sz="2400" i="1" smtClean="0">
                <a:sym typeface="Symbol" pitchFamily="18" charset="2"/>
              </a:rPr>
              <a:t>m </a:t>
            </a:r>
            <a:r>
              <a:rPr lang="en-US" altLang="zh-CN" sz="2400" smtClean="0">
                <a:sym typeface="Symbol" pitchFamily="18" charset="2"/>
              </a:rPr>
              <a:t> </a:t>
            </a:r>
            <a:r>
              <a:rPr lang="en-US" altLang="zh-CN" sz="2400" i="1" smtClean="0">
                <a:sym typeface="Symbol" pitchFamily="18" charset="2"/>
              </a:rPr>
              <a:t>m</a:t>
            </a:r>
            <a:r>
              <a:rPr lang="en-US" altLang="zh-CN" sz="2400" smtClean="0">
                <a:sym typeface="Symbol" pitchFamily="18" charset="2"/>
              </a:rPr>
              <a:t>+1</a:t>
            </a:r>
          </a:p>
          <a:p>
            <a:pPr marL="533400" indent="-533400" fontAlgn="auto">
              <a:lnSpc>
                <a:spcPct val="90000"/>
              </a:lnSpc>
              <a:spcAft>
                <a:spcPts val="0"/>
              </a:spcAft>
              <a:buFont typeface="Wingdings" pitchFamily="2" charset="2"/>
              <a:buAutoNum type="arabicPeriod"/>
              <a:defRPr/>
            </a:pPr>
            <a:r>
              <a:rPr lang="en-US" altLang="zh-CN" sz="2400" b="1" smtClean="0">
                <a:sym typeface="Symbol" pitchFamily="18" charset="2"/>
              </a:rPr>
              <a:t>if</a:t>
            </a:r>
            <a:r>
              <a:rPr lang="en-US" altLang="zh-CN" sz="2400" smtClean="0">
                <a:sym typeface="Symbol" pitchFamily="18" charset="2"/>
              </a:rPr>
              <a:t>  </a:t>
            </a:r>
            <a:r>
              <a:rPr lang="en-US" altLang="zh-CN" sz="2400" i="1" smtClean="0">
                <a:sym typeface="Symbol" pitchFamily="18" charset="2"/>
              </a:rPr>
              <a:t>m</a:t>
            </a:r>
            <a:r>
              <a:rPr lang="en-US" altLang="zh-CN" sz="2400" smtClean="0">
                <a:sym typeface="Symbol" pitchFamily="18" charset="2"/>
              </a:rPr>
              <a:t> &lt; </a:t>
            </a:r>
            <a:r>
              <a:rPr lang="en-US" altLang="zh-CN" sz="2400" i="1" smtClean="0">
                <a:sym typeface="Symbol" pitchFamily="18" charset="2"/>
              </a:rPr>
              <a:t>j</a:t>
            </a:r>
          </a:p>
          <a:p>
            <a:pPr marL="533400" indent="-533400" fontAlgn="auto">
              <a:lnSpc>
                <a:spcPct val="90000"/>
              </a:lnSpc>
              <a:spcAft>
                <a:spcPts val="0"/>
              </a:spcAft>
              <a:buFont typeface="Wingdings" pitchFamily="2" charset="2"/>
              <a:buAutoNum type="arabicPeriod"/>
              <a:defRPr/>
            </a:pPr>
            <a:r>
              <a:rPr lang="en-US" altLang="zh-CN" sz="2400" smtClean="0">
                <a:sym typeface="Symbol" pitchFamily="18" charset="2"/>
              </a:rPr>
              <a:t>    </a:t>
            </a:r>
            <a:r>
              <a:rPr lang="en-US" altLang="zh-CN" sz="2400" b="1" smtClean="0">
                <a:sym typeface="Symbol" pitchFamily="18" charset="2"/>
              </a:rPr>
              <a:t>then</a:t>
            </a:r>
            <a:r>
              <a:rPr lang="en-US" altLang="zh-CN" sz="2400" smtClean="0">
                <a:sym typeface="Symbol" pitchFamily="18" charset="2"/>
              </a:rPr>
              <a:t> </a:t>
            </a:r>
            <a:r>
              <a:rPr lang="en-US" altLang="zh-CN" sz="2400" b="1" smtClean="0">
                <a:sym typeface="Symbol" pitchFamily="18" charset="2"/>
              </a:rPr>
              <a:t>return</a:t>
            </a:r>
            <a:r>
              <a:rPr lang="en-US" altLang="zh-CN" sz="2400" smtClean="0">
                <a:sym typeface="Symbol" pitchFamily="18" charset="2"/>
              </a:rPr>
              <a:t> {</a:t>
            </a:r>
            <a:r>
              <a:rPr lang="en-US" altLang="zh-CN" sz="2400" i="1" smtClean="0">
                <a:sym typeface="Symbol" pitchFamily="18" charset="2"/>
              </a:rPr>
              <a:t>a</a:t>
            </a:r>
            <a:r>
              <a:rPr lang="en-US" altLang="zh-CN" sz="2400" baseline="-25000" smtClean="0">
                <a:sym typeface="Symbol" pitchFamily="18" charset="2"/>
              </a:rPr>
              <a:t>m</a:t>
            </a:r>
            <a:r>
              <a:rPr lang="en-US" altLang="zh-CN" sz="2400" smtClean="0">
                <a:sym typeface="Symbol" pitchFamily="18" charset="2"/>
              </a:rPr>
              <a:t>}  </a:t>
            </a:r>
          </a:p>
          <a:p>
            <a:pPr marL="533400" indent="-533400" fontAlgn="auto">
              <a:lnSpc>
                <a:spcPct val="90000"/>
              </a:lnSpc>
              <a:spcAft>
                <a:spcPts val="0"/>
              </a:spcAft>
              <a:buFont typeface="Wingdings" pitchFamily="2" charset="2"/>
              <a:buNone/>
              <a:defRPr/>
            </a:pPr>
            <a:r>
              <a:rPr lang="en-US" altLang="zh-CN" sz="2400" smtClean="0">
                <a:sym typeface="Symbol" pitchFamily="18" charset="2"/>
              </a:rPr>
              <a:t>                    Recursive-Activity-Selector(</a:t>
            </a:r>
            <a:r>
              <a:rPr lang="en-US" altLang="zh-CN" sz="2400" i="1" smtClean="0">
                <a:sym typeface="Symbol" pitchFamily="18" charset="2"/>
              </a:rPr>
              <a:t>s</a:t>
            </a:r>
            <a:r>
              <a:rPr lang="en-US" altLang="zh-CN" sz="2400" smtClean="0">
                <a:sym typeface="Symbol" pitchFamily="18" charset="2"/>
              </a:rPr>
              <a:t>, </a:t>
            </a:r>
            <a:r>
              <a:rPr lang="en-US" altLang="zh-CN" sz="2400" i="1" smtClean="0">
                <a:sym typeface="Symbol" pitchFamily="18" charset="2"/>
              </a:rPr>
              <a:t>f</a:t>
            </a:r>
            <a:r>
              <a:rPr lang="en-US" altLang="zh-CN" sz="2400" smtClean="0">
                <a:sym typeface="Symbol" pitchFamily="18" charset="2"/>
              </a:rPr>
              <a:t>, </a:t>
            </a:r>
            <a:r>
              <a:rPr lang="en-US" altLang="zh-CN" sz="2400" i="1" smtClean="0">
                <a:sym typeface="Symbol" pitchFamily="18" charset="2"/>
              </a:rPr>
              <a:t>m</a:t>
            </a:r>
            <a:r>
              <a:rPr lang="en-US" altLang="zh-CN" sz="2400" smtClean="0">
                <a:sym typeface="Symbol" pitchFamily="18" charset="2"/>
              </a:rPr>
              <a:t>, </a:t>
            </a:r>
            <a:r>
              <a:rPr lang="en-US" altLang="zh-CN" sz="2400" i="1" smtClean="0">
                <a:sym typeface="Symbol" pitchFamily="18" charset="2"/>
              </a:rPr>
              <a:t>j</a:t>
            </a:r>
            <a:r>
              <a:rPr lang="en-US" altLang="zh-CN" sz="2400" smtClean="0">
                <a:sym typeface="Symbol" pitchFamily="18" charset="2"/>
              </a:rPr>
              <a:t>)</a:t>
            </a:r>
          </a:p>
          <a:p>
            <a:pPr marL="533400" indent="-533400" fontAlgn="auto">
              <a:lnSpc>
                <a:spcPct val="90000"/>
              </a:lnSpc>
              <a:spcAft>
                <a:spcPts val="0"/>
              </a:spcAft>
              <a:buFont typeface="Wingdings" pitchFamily="2" charset="2"/>
              <a:buAutoNum type="arabicPeriod" startAt="6"/>
              <a:defRPr/>
            </a:pPr>
            <a:r>
              <a:rPr lang="en-US" altLang="zh-CN" sz="2400" smtClean="0">
                <a:sym typeface="Symbol" pitchFamily="18" charset="2"/>
              </a:rPr>
              <a:t>    else return </a:t>
            </a:r>
            <a:endParaRPr lang="en-US" altLang="zh-CN" sz="2400" b="1" smtClean="0">
              <a:sym typeface="Symbol" pitchFamily="18" charset="2"/>
            </a:endParaRPr>
          </a:p>
        </p:txBody>
      </p:sp>
      <p:sp>
        <p:nvSpPr>
          <p:cNvPr id="31747" name="Text Box 4"/>
          <p:cNvSpPr txBox="1">
            <a:spLocks noChangeArrowheads="1"/>
          </p:cNvSpPr>
          <p:nvPr/>
        </p:nvSpPr>
        <p:spPr bwMode="auto">
          <a:xfrm>
            <a:off x="381000" y="4572000"/>
            <a:ext cx="6653213" cy="457200"/>
          </a:xfrm>
          <a:prstGeom prst="rect">
            <a:avLst/>
          </a:prstGeom>
          <a:noFill/>
          <a:ln w="9525">
            <a:noFill/>
            <a:miter lim="800000"/>
            <a:headEnd/>
            <a:tailEnd/>
          </a:ln>
        </p:spPr>
        <p:txBody>
          <a:bodyPr wrap="none">
            <a:spAutoFit/>
          </a:bodyPr>
          <a:lstStyle/>
          <a:p>
            <a:r>
              <a:rPr lang="en-US" altLang="zh-CN" sz="2400" u="sng">
                <a:solidFill>
                  <a:srgbClr val="CC3300"/>
                </a:solidFill>
                <a:latin typeface="Times New Roman" pitchFamily="18" charset="0"/>
              </a:rPr>
              <a:t>Initial Call:</a:t>
            </a:r>
            <a:r>
              <a:rPr lang="en-US" altLang="zh-CN" sz="2400">
                <a:latin typeface="Times New Roman" pitchFamily="18" charset="0"/>
              </a:rPr>
              <a:t> Recursive-Activity-Selector (s, f, 0, n+1)</a:t>
            </a:r>
          </a:p>
        </p:txBody>
      </p:sp>
      <p:sp>
        <p:nvSpPr>
          <p:cNvPr id="31748" name="Text Box 5"/>
          <p:cNvSpPr txBox="1">
            <a:spLocks noChangeArrowheads="1"/>
          </p:cNvSpPr>
          <p:nvPr/>
        </p:nvSpPr>
        <p:spPr bwMode="auto">
          <a:xfrm>
            <a:off x="457200" y="5105400"/>
            <a:ext cx="2362200" cy="457200"/>
          </a:xfrm>
          <a:prstGeom prst="rect">
            <a:avLst/>
          </a:prstGeom>
          <a:noFill/>
          <a:ln w="9525">
            <a:noFill/>
            <a:miter lim="800000"/>
            <a:headEnd/>
            <a:tailEnd/>
          </a:ln>
        </p:spPr>
        <p:txBody>
          <a:bodyPr wrap="none">
            <a:spAutoFit/>
          </a:bodyPr>
          <a:lstStyle/>
          <a:p>
            <a:r>
              <a:rPr lang="en-US" altLang="zh-CN" sz="2400" u="sng">
                <a:solidFill>
                  <a:srgbClr val="CC3300"/>
                </a:solidFill>
                <a:latin typeface="Times New Roman" pitchFamily="18" charset="0"/>
              </a:rPr>
              <a:t>Complexity:</a:t>
            </a:r>
            <a:r>
              <a:rPr lang="en-US" altLang="zh-CN" sz="2400">
                <a:latin typeface="Times New Roman" pitchFamily="18" charset="0"/>
              </a:rPr>
              <a:t> </a:t>
            </a:r>
            <a:r>
              <a:rPr lang="en-US" altLang="zh-CN" sz="2400">
                <a:latin typeface="Times New Roman" pitchFamily="18" charset="0"/>
                <a:sym typeface="Symbol" pitchFamily="18" charset="2"/>
              </a:rPr>
              <a:t></a:t>
            </a:r>
            <a:r>
              <a:rPr lang="en-US" altLang="zh-CN" sz="2400">
                <a:latin typeface="Times New Roman" pitchFamily="18" charset="0"/>
              </a:rPr>
              <a:t>(n)</a:t>
            </a:r>
          </a:p>
        </p:txBody>
      </p:sp>
      <p:sp>
        <p:nvSpPr>
          <p:cNvPr id="31749" name="Text Box 6"/>
          <p:cNvSpPr txBox="1">
            <a:spLocks noChangeArrowheads="1"/>
          </p:cNvSpPr>
          <p:nvPr/>
        </p:nvSpPr>
        <p:spPr bwMode="auto">
          <a:xfrm>
            <a:off x="517525" y="5680075"/>
            <a:ext cx="7532688" cy="461963"/>
          </a:xfrm>
          <a:prstGeom prst="rect">
            <a:avLst/>
          </a:prstGeom>
          <a:noFill/>
          <a:ln w="9525">
            <a:noFill/>
            <a:miter lim="800000"/>
            <a:headEnd/>
            <a:tailEnd/>
          </a:ln>
        </p:spPr>
        <p:txBody>
          <a:bodyPr wrap="none">
            <a:spAutoFit/>
          </a:bodyPr>
          <a:lstStyle/>
          <a:p>
            <a:r>
              <a:rPr lang="en-US" altLang="zh-CN" sz="2400">
                <a:solidFill>
                  <a:schemeClr val="hlink"/>
                </a:solidFill>
                <a:latin typeface="Times New Roman" pitchFamily="18" charset="0"/>
              </a:rPr>
              <a:t>Straightforward to convert the algorithm to an iterative one.</a:t>
            </a:r>
          </a:p>
        </p:txBody>
      </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 5939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(16)</a:t>
            </a:r>
          </a:p>
        </p:txBody>
      </p:sp>
      <p:sp>
        <p:nvSpPr>
          <p:cNvPr id="75778" name="Line 3" descr=" 7577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5779" name="Text Box 4" descr=" 7577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5780" name="Line 5" descr=" 7578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1" name="Line 6" descr=" 7578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5782" name="Line 7" descr=" 7578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5783" name="Line 8" descr=" 7578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5784" name="Line 9" descr=" 7578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5785" name="Line 10" descr=" 7578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5786" name="Line 11" descr=" 7578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5787" name="Line 12" descr=" 7578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5788" name="Line 13" descr=" 7578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9" name="Line 14" descr=" 7578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0" name="Line 15" descr=" 7579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1" name="Line 16" descr=" 7579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2" name="Line 17" descr=" 7579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3" name="Text Box 18" descr=" 7579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4" name="Text Box 19" descr=" 7579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5" name="Text Box 20" descr=" 7579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6" name="Text Box 21" descr=" 7579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7" name="Text Box 22" descr=" 7579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8" name="Text Box 23" descr=" 7579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9" name="Text Box 24" descr=" 7579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5800" name="Text Box 25" descr=" 7580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1" name="Text Box 26" descr=" 7580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2" name="Text Box 27" descr=" 7580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03" name="Text Box 28" descr=" 7580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04" name="Text Box 29" descr=" 7580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05" name="Text Box 30" descr=" 7580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06" name="Text Box 31" descr=" 7580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5807" name="Text Box 32" descr=" 7580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8" name="Text Box 33" descr=" 7580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9" name="Text Box 34" descr=" 7580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10" name="Text Box 35" descr=" 7581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11" name="Text Box 36" descr=" 7581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2" name="Text Box 37" descr=" 7581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3" name="Text Box 38" descr=" 7581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4" name="Text Box 39" descr=" 7581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5" name="Text Box 40" descr=" 75815"/>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1..4</a:t>
            </a:r>
          </a:p>
        </p:txBody>
      </p:sp>
      <p:sp>
        <p:nvSpPr>
          <p:cNvPr id="75816" name="Text Box 41" descr=" 7581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5817" name="Text Box 42" descr=" 7581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18" name="Text Box 43" descr=" 7581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9" name="Rectangle 46" descr=" 75819"/>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5820" name="Text Box 49" descr=" 7582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1" name="Text Box 50" descr=" 75821"/>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2" name="Text Box 51" descr=" 7582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3" name="Text Box 52" descr=" 75823"/>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4" name="Text Box 53" descr=" 75824"/>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5" name="Text Box 54" descr=" 75825"/>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5826" name="Text Box 55" descr=" 75826"/>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7" name="Text Box 56" descr=" 75827"/>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8" name="Text Box 57" descr=" 75828"/>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9" name="Text Box 59" descr=" 7582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30" name="Text Box 60" descr=" 7583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60" name="Line 65" descr=" 16390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5839" name="Text Box 69" descr=" 7583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0" name="Text Box 70" descr=" 7584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1" name="Text Box 71" descr=" 7584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2" name="Text Box 72" descr=" 7584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2128961324"/>
      </p:ext>
    </p:extLst>
  </p:cSld>
  <p:clrMapOvr>
    <a:masterClrMapping/>
  </p:clrMapOvr>
  <p:transition spd="slow">
    <p:cut/>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 5939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(16)</a:t>
            </a:r>
          </a:p>
        </p:txBody>
      </p:sp>
      <p:sp>
        <p:nvSpPr>
          <p:cNvPr id="75778" name="Line 3" descr=" 7577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5779" name="Text Box 4" descr=" 7577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5780" name="Line 5" descr=" 7578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1" name="Line 6" descr=" 7578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5782" name="Line 7" descr=" 7578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5783" name="Line 8" descr=" 7578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5784" name="Line 9" descr=" 7578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5785" name="Line 10" descr=" 7578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5786" name="Line 11" descr=" 7578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5787" name="Line 12" descr=" 7578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5788" name="Line 13" descr=" 7578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9" name="Line 14" descr=" 7578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0" name="Line 15" descr=" 7579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1" name="Line 16" descr=" 7579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2" name="Line 17" descr=" 7579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3" name="Text Box 18" descr=" 7579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4" name="Text Box 19" descr=" 7579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5" name="Text Box 20" descr=" 7579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6" name="Text Box 21" descr=" 7579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7" name="Text Box 22" descr=" 7579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8" name="Text Box 23" descr=" 7579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9" name="Text Box 24" descr=" 7579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5800" name="Text Box 25" descr=" 7580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1" name="Text Box 26" descr=" 7580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2" name="Text Box 27" descr=" 7580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03" name="Text Box 28" descr=" 7580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04" name="Text Box 29" descr=" 7580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05" name="Text Box 30" descr=" 7580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06" name="Text Box 31" descr=" 7580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5807" name="Text Box 32" descr=" 7580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8" name="Text Box 33" descr=" 7580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9" name="Text Box 34" descr=" 7580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10" name="Text Box 35" descr=" 7581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11" name="Text Box 36" descr=" 7581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2" name="Text Box 37" descr=" 7581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3" name="Text Box 38" descr=" 7581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4" name="Text Box 39" descr=" 7581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5" name="Text Box 40" descr=" 75815"/>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1..4</a:t>
            </a:r>
          </a:p>
        </p:txBody>
      </p:sp>
      <p:sp>
        <p:nvSpPr>
          <p:cNvPr id="75816" name="Text Box 41" descr=" 7581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5817" name="Text Box 42" descr=" 7581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18" name="Text Box 43" descr=" 7581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9" name="Rectangle 46" descr=" 75819"/>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5820" name="Text Box 49" descr=" 7582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1" name="Text Box 50" descr=" 75821"/>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2" name="Text Box 51" descr=" 7582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3" name="Text Box 52" descr=" 75823"/>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4" name="Text Box 53" descr=" 75824"/>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5" name="Text Box 54" descr=" 75825"/>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5826" name="Text Box 55" descr=" 75826"/>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7" name="Text Box 56" descr=" 75827"/>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8" name="Text Box 57" descr=" 75828"/>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9" name="Text Box 59" descr=" 7582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30" name="Text Box 60" descr=" 7583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61" name="Text Box 61" descr=" 16390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60" name="Line 65" descr=" 16390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5839" name="Text Box 69" descr=" 7583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0" name="Text Box 70" descr=" 7584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1" name="Text Box 71" descr=" 7584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2" name="Text Box 72" descr=" 7584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2165024460"/>
      </p:ext>
    </p:extLst>
  </p:cSld>
  <p:clrMapOvr>
    <a:masterClrMapping/>
  </p:clrMapOvr>
  <p:transition spd="slow">
    <p:cu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 5939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(16)</a:t>
            </a:r>
          </a:p>
        </p:txBody>
      </p:sp>
      <p:sp>
        <p:nvSpPr>
          <p:cNvPr id="75778" name="Line 3" descr=" 7577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5779" name="Text Box 4" descr=" 7577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5780" name="Line 5" descr=" 7578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1" name="Line 6" descr=" 7578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5782" name="Line 7" descr=" 7578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5783" name="Line 8" descr=" 7578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5784" name="Line 9" descr=" 7578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5785" name="Line 10" descr=" 7578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5786" name="Line 11" descr=" 7578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5787" name="Line 12" descr=" 7578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5788" name="Line 13" descr=" 7578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9" name="Line 14" descr=" 7578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0" name="Line 15" descr=" 7579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1" name="Line 16" descr=" 7579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2" name="Line 17" descr=" 7579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3" name="Text Box 18" descr=" 7579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4" name="Text Box 19" descr=" 7579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5" name="Text Box 20" descr=" 7579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6" name="Text Box 21" descr=" 7579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7" name="Text Box 22" descr=" 7579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8" name="Text Box 23" descr=" 7579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9" name="Text Box 24" descr=" 7579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5800" name="Text Box 25" descr=" 7580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1" name="Text Box 26" descr=" 7580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2" name="Text Box 27" descr=" 7580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03" name="Text Box 28" descr=" 7580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04" name="Text Box 29" descr=" 7580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05" name="Text Box 30" descr=" 7580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06" name="Text Box 31" descr=" 7580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5807" name="Text Box 32" descr=" 7580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8" name="Text Box 33" descr=" 7580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9" name="Text Box 34" descr=" 7580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10" name="Text Box 35" descr=" 7581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11" name="Text Box 36" descr=" 7581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2" name="Text Box 37" descr=" 7581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3" name="Text Box 38" descr=" 7581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4" name="Text Box 39" descr=" 7581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5" name="Text Box 40" descr=" 75815"/>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1..4</a:t>
            </a:r>
          </a:p>
        </p:txBody>
      </p:sp>
      <p:sp>
        <p:nvSpPr>
          <p:cNvPr id="75816" name="Text Box 41" descr=" 7581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5817" name="Text Box 42" descr=" 7581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18" name="Text Box 43" descr=" 7581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9" name="Rectangle 46" descr=" 75819"/>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5820" name="Text Box 49" descr=" 7582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1" name="Text Box 50" descr=" 75821"/>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2" name="Text Box 51" descr=" 7582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3" name="Text Box 52" descr=" 75823"/>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4" name="Text Box 53" descr=" 75824"/>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5" name="Text Box 54" descr=" 75825"/>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5826" name="Text Box 55" descr=" 75826"/>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7" name="Text Box 56" descr=" 75827"/>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8" name="Text Box 57" descr=" 75828"/>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9" name="Text Box 59" descr=" 7582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30" name="Text Box 60" descr=" 7583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61" name="Text Box 61" descr=" 16390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60" name="Line 65" descr=" 16390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2" name="Line 66" descr=" 163906"/>
          <p:cNvSpPr>
            <a:spLocks noChangeShapeType="1"/>
          </p:cNvSpPr>
          <p:nvPr/>
        </p:nvSpPr>
        <p:spPr bwMode="auto">
          <a:xfrm>
            <a:off x="48006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5839" name="Text Box 69" descr=" 7583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0" name="Text Box 70" descr=" 7584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1" name="Text Box 71" descr=" 7584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2" name="Text Box 72" descr=" 7584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4078477072"/>
      </p:ext>
    </p:extLst>
  </p:cSld>
  <p:clrMapOvr>
    <a:masterClrMapping/>
  </p:clrMapOvr>
  <p:transition spd="slow">
    <p:cut/>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 5939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(16)</a:t>
            </a:r>
          </a:p>
        </p:txBody>
      </p:sp>
      <p:sp>
        <p:nvSpPr>
          <p:cNvPr id="75778" name="Line 3" descr=" 7577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5779" name="Text Box 4" descr=" 7577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5780" name="Line 5" descr=" 7578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1" name="Line 6" descr=" 7578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5782" name="Line 7" descr=" 7578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5783" name="Line 8" descr=" 7578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5784" name="Line 9" descr=" 7578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5785" name="Line 10" descr=" 7578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5786" name="Line 11" descr=" 7578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5787" name="Line 12" descr=" 7578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5788" name="Line 13" descr=" 7578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9" name="Line 14" descr=" 7578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0" name="Line 15" descr=" 7579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1" name="Line 16" descr=" 7579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2" name="Line 17" descr=" 7579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3" name="Text Box 18" descr=" 7579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4" name="Text Box 19" descr=" 7579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5" name="Text Box 20" descr=" 7579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6" name="Text Box 21" descr=" 7579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7" name="Text Box 22" descr=" 7579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8" name="Text Box 23" descr=" 7579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9" name="Text Box 24" descr=" 7579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5800" name="Text Box 25" descr=" 7580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1" name="Text Box 26" descr=" 7580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2" name="Text Box 27" descr=" 7580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03" name="Text Box 28" descr=" 7580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04" name="Text Box 29" descr=" 7580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05" name="Text Box 30" descr=" 7580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06" name="Text Box 31" descr=" 7580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5807" name="Text Box 32" descr=" 7580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8" name="Text Box 33" descr=" 7580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9" name="Text Box 34" descr=" 7580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10" name="Text Box 35" descr=" 7581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11" name="Text Box 36" descr=" 7581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2" name="Text Box 37" descr=" 7581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3" name="Text Box 38" descr=" 7581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4" name="Text Box 39" descr=" 7581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5" name="Text Box 40" descr=" 75815"/>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1..4</a:t>
            </a:r>
          </a:p>
        </p:txBody>
      </p:sp>
      <p:sp>
        <p:nvSpPr>
          <p:cNvPr id="75816" name="Text Box 41" descr=" 7581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5817" name="Text Box 42" descr=" 7581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18" name="Text Box 43" descr=" 7581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9" name="Rectangle 46" descr=" 75819"/>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5820" name="Text Box 49" descr=" 7582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1" name="Text Box 50" descr=" 75821"/>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2" name="Text Box 51" descr=" 7582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3" name="Text Box 52" descr=" 75823"/>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4" name="Text Box 53" descr=" 75824"/>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5" name="Text Box 54" descr=" 75825"/>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5826" name="Text Box 55" descr=" 75826"/>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7" name="Text Box 56" descr=" 75827"/>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8" name="Text Box 57" descr=" 75828"/>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9" name="Text Box 59" descr=" 7582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30" name="Text Box 60" descr=" 7583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61" name="Text Box 61" descr=" 16390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63" name="Text Box 62" descr=" 163902"/>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p>
        </p:txBody>
      </p:sp>
      <p:sp>
        <p:nvSpPr>
          <p:cNvPr id="60" name="Line 65" descr=" 16390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2" name="Line 66" descr=" 163906"/>
          <p:cNvSpPr>
            <a:spLocks noChangeShapeType="1"/>
          </p:cNvSpPr>
          <p:nvPr/>
        </p:nvSpPr>
        <p:spPr bwMode="auto">
          <a:xfrm>
            <a:off x="48006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5839" name="Text Box 69" descr=" 7583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0" name="Text Box 70" descr=" 7584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1" name="Text Box 71" descr=" 7584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2" name="Text Box 72" descr=" 7584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3245129536"/>
      </p:ext>
    </p:extLst>
  </p:cSld>
  <p:clrMapOvr>
    <a:masterClrMapping/>
  </p:clrMapOvr>
  <p:transition spd="slow">
    <p:cut/>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 5939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(16)</a:t>
            </a:r>
          </a:p>
        </p:txBody>
      </p:sp>
      <p:sp>
        <p:nvSpPr>
          <p:cNvPr id="75778" name="Line 3" descr=" 7577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5779" name="Text Box 4" descr=" 7577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5780" name="Line 5" descr=" 7578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1" name="Line 6" descr=" 7578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5782" name="Line 7" descr=" 7578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5783" name="Line 8" descr=" 7578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5784" name="Line 9" descr=" 7578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5785" name="Line 10" descr=" 7578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5786" name="Line 11" descr=" 7578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5787" name="Line 12" descr=" 7578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5788" name="Line 13" descr=" 7578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9" name="Line 14" descr=" 7578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0" name="Line 15" descr=" 7579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1" name="Line 16" descr=" 7579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2" name="Line 17" descr=" 7579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3" name="Text Box 18" descr=" 7579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4" name="Text Box 19" descr=" 7579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5" name="Text Box 20" descr=" 7579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6" name="Text Box 21" descr=" 7579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7" name="Text Box 22" descr=" 7579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8" name="Text Box 23" descr=" 7579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9" name="Text Box 24" descr=" 7579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5800" name="Text Box 25" descr=" 7580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1" name="Text Box 26" descr=" 7580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2" name="Text Box 27" descr=" 7580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03" name="Text Box 28" descr=" 7580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04" name="Text Box 29" descr=" 7580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05" name="Text Box 30" descr=" 7580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06" name="Text Box 31" descr=" 7580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5807" name="Text Box 32" descr=" 7580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8" name="Text Box 33" descr=" 7580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9" name="Text Box 34" descr=" 7580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10" name="Text Box 35" descr=" 7581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11" name="Text Box 36" descr=" 7581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2" name="Text Box 37" descr=" 7581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3" name="Text Box 38" descr=" 7581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4" name="Text Box 39" descr=" 7581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5" name="Text Box 40" descr=" 75815"/>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1..4</a:t>
            </a:r>
          </a:p>
        </p:txBody>
      </p:sp>
      <p:sp>
        <p:nvSpPr>
          <p:cNvPr id="75816" name="Text Box 41" descr=" 7581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5817" name="Text Box 42" descr=" 7581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18" name="Text Box 43" descr=" 7581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9" name="Rectangle 46" descr=" 75819"/>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5820" name="Text Box 49" descr=" 7582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1" name="Text Box 50" descr=" 75821"/>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2" name="Text Box 51" descr=" 7582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3" name="Text Box 52" descr=" 75823"/>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4" name="Text Box 53" descr=" 75824"/>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5" name="Text Box 54" descr=" 75825"/>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5826" name="Text Box 55" descr=" 75826"/>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7" name="Text Box 56" descr=" 75827"/>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8" name="Text Box 57" descr=" 75828"/>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9" name="Text Box 59" descr=" 7582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30" name="Text Box 60" descr=" 7583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61" name="Text Box 61" descr=" 16390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63" name="Text Box 62" descr=" 163902"/>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p>
        </p:txBody>
      </p:sp>
      <p:sp>
        <p:nvSpPr>
          <p:cNvPr id="60" name="Line 65" descr=" 16390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2" name="Line 66" descr=" 163906"/>
          <p:cNvSpPr>
            <a:spLocks noChangeShapeType="1"/>
          </p:cNvSpPr>
          <p:nvPr/>
        </p:nvSpPr>
        <p:spPr bwMode="auto">
          <a:xfrm>
            <a:off x="48006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4" name="Line 67" descr=" 163907"/>
          <p:cNvSpPr>
            <a:spLocks noChangeShapeType="1"/>
          </p:cNvSpPr>
          <p:nvPr/>
        </p:nvSpPr>
        <p:spPr bwMode="auto">
          <a:xfrm>
            <a:off x="4800600" y="31242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5839" name="Text Box 69" descr=" 7583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0" name="Text Box 70" descr=" 7584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1" name="Text Box 71" descr=" 7584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2" name="Text Box 72" descr=" 7584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1304180497"/>
      </p:ext>
    </p:extLst>
  </p:cSld>
  <p:clrMapOvr>
    <a:masterClrMapping/>
  </p:clrMapOvr>
  <p:transition spd="slow">
    <p:cut/>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 5939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(16)</a:t>
            </a:r>
          </a:p>
        </p:txBody>
      </p:sp>
      <p:sp>
        <p:nvSpPr>
          <p:cNvPr id="75778" name="Line 3" descr=" 7577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5779" name="Text Box 4" descr=" 7577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5780" name="Line 5" descr=" 7578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1" name="Line 6" descr=" 7578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5782" name="Line 7" descr=" 7578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5783" name="Line 8" descr=" 7578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5784" name="Line 9" descr=" 7578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5785" name="Line 10" descr=" 7578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5786" name="Line 11" descr=" 7578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5787" name="Line 12" descr=" 7578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5788" name="Line 13" descr=" 7578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9" name="Line 14" descr=" 7578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0" name="Line 15" descr=" 7579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1" name="Line 16" descr=" 7579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2" name="Line 17" descr=" 7579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3" name="Text Box 18" descr=" 7579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4" name="Text Box 19" descr=" 7579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5" name="Text Box 20" descr=" 7579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6" name="Text Box 21" descr=" 7579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7" name="Text Box 22" descr=" 7579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8" name="Text Box 23" descr=" 7579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9" name="Text Box 24" descr=" 7579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5800" name="Text Box 25" descr=" 7580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1" name="Text Box 26" descr=" 7580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2" name="Text Box 27" descr=" 7580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03" name="Text Box 28" descr=" 7580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04" name="Text Box 29" descr=" 7580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05" name="Text Box 30" descr=" 7580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06" name="Text Box 31" descr=" 7580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5807" name="Text Box 32" descr=" 7580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8" name="Text Box 33" descr=" 7580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9" name="Text Box 34" descr=" 7580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10" name="Text Box 35" descr=" 7581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11" name="Text Box 36" descr=" 7581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2" name="Text Box 37" descr=" 7581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3" name="Text Box 38" descr=" 7581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4" name="Text Box 39" descr=" 7581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5" name="Text Box 40" descr=" 75815"/>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1..4</a:t>
            </a:r>
          </a:p>
        </p:txBody>
      </p:sp>
      <p:sp>
        <p:nvSpPr>
          <p:cNvPr id="75816" name="Text Box 41" descr=" 7581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5817" name="Text Box 42" descr=" 7581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18" name="Text Box 43" descr=" 7581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9" name="Rectangle 46" descr=" 75819"/>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5820" name="Text Box 49" descr=" 7582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1" name="Text Box 50" descr=" 75821"/>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2" name="Text Box 51" descr=" 7582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3" name="Text Box 52" descr=" 75823"/>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4" name="Text Box 53" descr=" 75824"/>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5" name="Text Box 54" descr=" 75825"/>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5826" name="Text Box 55" descr=" 75826"/>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7" name="Text Box 56" descr=" 75827"/>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8" name="Text Box 57" descr=" 75828"/>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9" name="Text Box 59" descr=" 7582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30" name="Text Box 60" descr=" 7583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61" name="Text Box 61" descr=" 16390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63" name="Text Box 62" descr=" 163902"/>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p>
        </p:txBody>
      </p:sp>
      <p:sp>
        <p:nvSpPr>
          <p:cNvPr id="65" name="Text Box 63" descr=" 163903"/>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4</a:t>
            </a:r>
          </a:p>
        </p:txBody>
      </p:sp>
      <p:sp>
        <p:nvSpPr>
          <p:cNvPr id="60" name="Line 65" descr=" 16390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2" name="Line 66" descr=" 163906"/>
          <p:cNvSpPr>
            <a:spLocks noChangeShapeType="1"/>
          </p:cNvSpPr>
          <p:nvPr/>
        </p:nvSpPr>
        <p:spPr bwMode="auto">
          <a:xfrm>
            <a:off x="48006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4" name="Line 67" descr=" 163907"/>
          <p:cNvSpPr>
            <a:spLocks noChangeShapeType="1"/>
          </p:cNvSpPr>
          <p:nvPr/>
        </p:nvSpPr>
        <p:spPr bwMode="auto">
          <a:xfrm>
            <a:off x="4800600" y="31242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5839" name="Text Box 69" descr=" 7583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0" name="Text Box 70" descr=" 7584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1" name="Text Box 71" descr=" 7584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2" name="Text Box 72" descr=" 7584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377965765"/>
      </p:ext>
    </p:extLst>
  </p:cSld>
  <p:clrMapOvr>
    <a:masterClrMapping/>
  </p:clrMapOvr>
  <p:transition spd="slow">
    <p:cut/>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 5939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(16)</a:t>
            </a:r>
          </a:p>
        </p:txBody>
      </p:sp>
      <p:sp>
        <p:nvSpPr>
          <p:cNvPr id="75778" name="Line 3" descr=" 7577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5779" name="Text Box 4" descr=" 7577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5780" name="Line 5" descr=" 7578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1" name="Line 6" descr=" 7578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5782" name="Line 7" descr=" 7578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5783" name="Line 8" descr=" 7578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5784" name="Line 9" descr=" 7578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5785" name="Line 10" descr=" 7578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5786" name="Line 11" descr=" 7578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5787" name="Line 12" descr=" 7578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5788" name="Line 13" descr=" 7578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9" name="Line 14" descr=" 7578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0" name="Line 15" descr=" 7579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1" name="Line 16" descr=" 7579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2" name="Line 17" descr=" 7579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3" name="Text Box 18" descr=" 7579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4" name="Text Box 19" descr=" 7579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5" name="Text Box 20" descr=" 7579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6" name="Text Box 21" descr=" 7579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7" name="Text Box 22" descr=" 7579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8" name="Text Box 23" descr=" 7579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9" name="Text Box 24" descr=" 7579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5800" name="Text Box 25" descr=" 7580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1" name="Text Box 26" descr=" 7580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2" name="Text Box 27" descr=" 7580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03" name="Text Box 28" descr=" 7580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04" name="Text Box 29" descr=" 7580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05" name="Text Box 30" descr=" 7580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06" name="Text Box 31" descr=" 7580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5807" name="Text Box 32" descr=" 7580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8" name="Text Box 33" descr=" 7580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9" name="Text Box 34" descr=" 7580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10" name="Text Box 35" descr=" 7581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11" name="Text Box 36" descr=" 7581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2" name="Text Box 37" descr=" 7581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3" name="Text Box 38" descr=" 7581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4" name="Text Box 39" descr=" 7581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5" name="Text Box 40" descr=" 75815"/>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1..4</a:t>
            </a:r>
          </a:p>
        </p:txBody>
      </p:sp>
      <p:sp>
        <p:nvSpPr>
          <p:cNvPr id="75816" name="Text Box 41" descr=" 7581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5817" name="Text Box 42" descr=" 7581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18" name="Text Box 43" descr=" 7581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9" name="Rectangle 46" descr=" 75819"/>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5820" name="Text Box 49" descr=" 7582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1" name="Text Box 50" descr=" 75821"/>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2" name="Text Box 51" descr=" 7582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3" name="Text Box 52" descr=" 75823"/>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4" name="Text Box 53" descr=" 75824"/>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5" name="Text Box 54" descr=" 75825"/>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5826" name="Text Box 55" descr=" 75826"/>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7" name="Text Box 56" descr=" 75827"/>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8" name="Text Box 57" descr=" 75828"/>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9" name="Text Box 59" descr=" 7582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30" name="Text Box 60" descr=" 7583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61" name="Text Box 61" descr=" 16390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63" name="Text Box 62" descr=" 163902"/>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p>
        </p:txBody>
      </p:sp>
      <p:sp>
        <p:nvSpPr>
          <p:cNvPr id="65" name="Text Box 63" descr=" 163903"/>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4</a:t>
            </a:r>
          </a:p>
        </p:txBody>
      </p:sp>
      <p:sp>
        <p:nvSpPr>
          <p:cNvPr id="60" name="Line 65" descr=" 16390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2" name="Line 66" descr=" 163906"/>
          <p:cNvSpPr>
            <a:spLocks noChangeShapeType="1"/>
          </p:cNvSpPr>
          <p:nvPr/>
        </p:nvSpPr>
        <p:spPr bwMode="auto">
          <a:xfrm>
            <a:off x="48006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4" name="Line 67" descr=" 163907"/>
          <p:cNvSpPr>
            <a:spLocks noChangeShapeType="1"/>
          </p:cNvSpPr>
          <p:nvPr/>
        </p:nvSpPr>
        <p:spPr bwMode="auto">
          <a:xfrm>
            <a:off x="4800600" y="31242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 name="Line 68" descr=" 163908"/>
          <p:cNvSpPr>
            <a:spLocks noChangeShapeType="1"/>
          </p:cNvSpPr>
          <p:nvPr/>
        </p:nvSpPr>
        <p:spPr bwMode="auto">
          <a:xfrm>
            <a:off x="4800600" y="35814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5839" name="Text Box 69" descr=" 7583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0" name="Text Box 70" descr=" 7584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1" name="Text Box 71" descr=" 7584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2" name="Text Box 72" descr=" 7584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2979665779"/>
      </p:ext>
    </p:extLst>
  </p:cSld>
  <p:clrMapOvr>
    <a:masterClrMapping/>
  </p:clrMapOvr>
  <p:transition spd="slow">
    <p:cut/>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 5939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(16)</a:t>
            </a:r>
          </a:p>
        </p:txBody>
      </p:sp>
      <p:sp>
        <p:nvSpPr>
          <p:cNvPr id="75778" name="Line 3" descr=" 7577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5779" name="Text Box 4" descr=" 7577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5780" name="Line 5" descr=" 7578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1" name="Line 6" descr=" 7578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5782" name="Line 7" descr=" 7578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5783" name="Line 8" descr=" 7578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5784" name="Line 9" descr=" 7578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5785" name="Line 10" descr=" 7578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5786" name="Line 11" descr=" 7578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5787" name="Line 12" descr=" 7578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5788" name="Line 13" descr=" 7578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89" name="Line 14" descr=" 7578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0" name="Line 15" descr=" 7579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1" name="Line 16" descr=" 7579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2" name="Line 17" descr=" 7579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5793" name="Text Box 18" descr=" 7579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4" name="Text Box 19" descr=" 7579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5" name="Text Box 20" descr=" 7579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6" name="Text Box 21" descr=" 7579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7" name="Text Box 22" descr=" 7579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8" name="Text Box 23" descr=" 7579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799" name="Text Box 24" descr=" 7579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5800" name="Text Box 25" descr=" 7580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1" name="Text Box 26" descr=" 7580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2" name="Text Box 27" descr=" 7580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03" name="Text Box 28" descr=" 7580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04" name="Text Box 29" descr=" 7580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05" name="Text Box 30" descr=" 7580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06" name="Text Box 31" descr=" 7580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5807" name="Text Box 32" descr=" 7580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08" name="Text Box 33" descr=" 7580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5809" name="Text Box 34" descr=" 7580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5810" name="Text Box 35" descr=" 7581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11" name="Text Box 36" descr=" 7581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2" name="Text Box 37" descr=" 7581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3" name="Text Box 38" descr=" 7581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4" name="Text Box 39" descr=" 7581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5" name="Text Box 40" descr=" 75815"/>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1..4</a:t>
            </a:r>
          </a:p>
        </p:txBody>
      </p:sp>
      <p:sp>
        <p:nvSpPr>
          <p:cNvPr id="75816" name="Text Box 41" descr=" 7581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5817" name="Text Box 42" descr=" 7581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18" name="Text Box 43" descr=" 7581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19" name="Rectangle 46" descr=" 75819"/>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5820" name="Text Box 49" descr=" 7582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1" name="Text Box 50" descr=" 75821"/>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2" name="Text Box 51" descr=" 7582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3" name="Text Box 52" descr=" 75823"/>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4" name="Text Box 53" descr=" 75824"/>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5" name="Text Box 54" descr=" 75825"/>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5826" name="Text Box 55" descr=" 75826"/>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5827" name="Text Box 56" descr=" 75827"/>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28" name="Text Box 57" descr=" 75828"/>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5829" name="Text Box 59" descr=" 7582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5830" name="Text Box 60" descr=" 7583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61" name="Text Box 61" descr=" 16390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63" name="Text Box 62" descr=" 163902"/>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p>
        </p:txBody>
      </p:sp>
      <p:sp>
        <p:nvSpPr>
          <p:cNvPr id="65" name="Text Box 63" descr=" 163903"/>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4</a:t>
            </a:r>
          </a:p>
        </p:txBody>
      </p:sp>
      <p:sp>
        <p:nvSpPr>
          <p:cNvPr id="67" name="Text Box 64" descr=" 163904"/>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5</a:t>
            </a:r>
          </a:p>
        </p:txBody>
      </p:sp>
      <p:sp>
        <p:nvSpPr>
          <p:cNvPr id="60" name="Line 65" descr=" 16390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2" name="Line 66" descr=" 163906"/>
          <p:cNvSpPr>
            <a:spLocks noChangeShapeType="1"/>
          </p:cNvSpPr>
          <p:nvPr/>
        </p:nvSpPr>
        <p:spPr bwMode="auto">
          <a:xfrm>
            <a:off x="48006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4" name="Line 67" descr=" 163907"/>
          <p:cNvSpPr>
            <a:spLocks noChangeShapeType="1"/>
          </p:cNvSpPr>
          <p:nvPr/>
        </p:nvSpPr>
        <p:spPr bwMode="auto">
          <a:xfrm>
            <a:off x="4800600" y="31242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 name="Line 68" descr=" 163908"/>
          <p:cNvSpPr>
            <a:spLocks noChangeShapeType="1"/>
          </p:cNvSpPr>
          <p:nvPr/>
        </p:nvSpPr>
        <p:spPr bwMode="auto">
          <a:xfrm>
            <a:off x="4800600" y="35814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5839" name="Text Box 69" descr=" 7583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0" name="Text Box 70" descr=" 7584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1" name="Text Box 71" descr=" 7584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5842" name="Text Box 72" descr=" 7584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1867537451"/>
      </p:ext>
    </p:extLst>
  </p:cSld>
  <p:clrMapOvr>
    <a:masterClrMapping/>
  </p:clrMapOvr>
  <p:transition spd="slow">
    <p:cut/>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descr=" 60418"/>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(17)</a:t>
            </a:r>
          </a:p>
        </p:txBody>
      </p:sp>
      <p:sp>
        <p:nvSpPr>
          <p:cNvPr id="76802" name="Line 3" descr=" 7680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6803" name="Text Box 4" descr=" 76803"/>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a:t>
            </a:r>
            <a:r>
              <a:rPr lang="en-US" altLang="zh-CN" sz="2000" u="sng">
                <a:solidFill>
                  <a:srgbClr val="FF0000"/>
                </a:solidFill>
                <a:latin typeface="Times New Roman" pitchFamily="18" charset="0"/>
              </a:rPr>
              <a:t>else</a:t>
            </a:r>
            <a:endParaRPr lang="en-US" altLang="zh-CN" sz="2000" u="sng">
              <a:latin typeface="Times New Roman" pitchFamily="18" charset="0"/>
            </a:endParaRPr>
          </a:p>
          <a:p>
            <a:r>
              <a:rPr lang="en-US" altLang="zh-CN" sz="2000" u="sng">
                <a:latin typeface="Times New Roman" pitchFamily="18" charset="0"/>
              </a:rPr>
              <a:t>            </a:t>
            </a:r>
            <a:r>
              <a:rPr lang="en-US" altLang="zh-CN" sz="2000" b="1" u="sng">
                <a:solidFill>
                  <a:srgbClr val="FF0000"/>
                </a:solidFill>
                <a:latin typeface="Times New Roman" pitchFamily="18" charset="0"/>
              </a:rPr>
              <a:t>B[i,w] = B[i-1,w]</a:t>
            </a:r>
            <a:endParaRPr lang="en-US" altLang="zh-CN" sz="2000" u="sng">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6804" name="Line 5" descr=" 7680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05" name="Line 6" descr=" 7680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6806" name="Line 7" descr=" 7680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6807" name="Line 8" descr=" 7680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6808" name="Line 9" descr=" 7680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6809" name="Line 10" descr=" 7680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6810" name="Line 11" descr=" 7681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6811" name="Line 12" descr=" 7681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6812" name="Line 13" descr=" 7681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3" name="Line 14" descr=" 7681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4" name="Line 15" descr=" 7681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5" name="Line 16" descr=" 7681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6" name="Line 17" descr=" 7681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7" name="Text Box 18" descr=" 7681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18" name="Text Box 19" descr=" 7681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19" name="Text Box 20" descr=" 7681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0" name="Text Box 21" descr=" 7682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1" name="Text Box 22" descr=" 7682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2" name="Text Box 23" descr=" 7682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3" name="Text Box 24" descr=" 7682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6824" name="Text Box 25" descr=" 7682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5" name="Text Box 26" descr=" 7682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6826" name="Text Box 27" descr=" 7682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6827" name="Text Box 28" descr=" 7682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28" name="Text Box 29" descr=" 7682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29" name="Text Box 30" descr=" 7682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6830" name="Text Box 31" descr=" 7683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6831" name="Text Box 32" descr=" 7683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2" name="Text Box 33" descr=" 7683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6833" name="Text Box 34" descr=" 7683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6834" name="Text Box 35" descr=" 7683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35" name="Text Box 36" descr=" 76835"/>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6" name="Text Box 37" descr=" 76836"/>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7" name="Text Box 38" descr=" 76837"/>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8" name="Text Box 39" descr=" 76838"/>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9" name="Text Box 40" descr=" 76839"/>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p>
          <a:p>
            <a:pPr>
              <a:lnSpc>
                <a:spcPct val="110000"/>
              </a:lnSpc>
            </a:pPr>
            <a:endParaRPr lang="en-US" altLang="zh-CN" sz="2800" u="sng">
              <a:solidFill>
                <a:srgbClr val="FF0000"/>
              </a:solidFill>
              <a:latin typeface="Times New Roman" pitchFamily="18" charset="0"/>
            </a:endParaRPr>
          </a:p>
        </p:txBody>
      </p:sp>
      <p:sp>
        <p:nvSpPr>
          <p:cNvPr id="76840" name="Text Box 41" descr=" 76840"/>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6841" name="Text Box 42" descr=" 7684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42" name="Text Box 43" descr=" 76842"/>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43" name="Rectangle 46" descr=" 76843"/>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6844" name="Text Box 49" descr=" 76844"/>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45" name="Text Box 50" descr=" 76845"/>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46" name="Text Box 51" descr=" 76846"/>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47" name="Text Box 52" descr=" 76847"/>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48" name="Text Box 53" descr=" 76848"/>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49" name="Text Box 54" descr=" 76849"/>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6850" name="Text Box 55" descr=" 76850"/>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51" name="Text Box 56" descr=" 76851"/>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52" name="Text Box 57" descr=" 76852"/>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53" name="Text Box 58" descr=" 76853"/>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6854" name="Text Box 59" descr=" 76854"/>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6855" name="Text Box 60" descr=" 76855"/>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56" name="Text Box 61" descr=" 76856"/>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57" name="Text Box 62" descr=" 76857"/>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58" name="Text Box 63" descr=" 76858"/>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6861" name="Text Box 69" descr=" 76861"/>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62" name="Text Box 70" descr=" 76862"/>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63" name="Text Box 71" descr=" 76863"/>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64" name="Text Box 72" descr=" 76864"/>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cSld>
  <p:clrMapOvr>
    <a:masterClrMapping/>
  </p:clrMapOvr>
  <p:transition spd="slow">
    <p:cut/>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descr=" 60418"/>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(17)</a:t>
            </a:r>
          </a:p>
        </p:txBody>
      </p:sp>
      <p:sp>
        <p:nvSpPr>
          <p:cNvPr id="76802" name="Line 3" descr=" 7680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6803" name="Text Box 4" descr=" 76803"/>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a:t>
            </a:r>
            <a:r>
              <a:rPr lang="en-US" altLang="zh-CN" sz="2000" u="sng">
                <a:solidFill>
                  <a:srgbClr val="FF0000"/>
                </a:solidFill>
                <a:latin typeface="Times New Roman" pitchFamily="18" charset="0"/>
              </a:rPr>
              <a:t>else</a:t>
            </a:r>
            <a:endParaRPr lang="en-US" altLang="zh-CN" sz="2000" u="sng">
              <a:latin typeface="Times New Roman" pitchFamily="18" charset="0"/>
            </a:endParaRPr>
          </a:p>
          <a:p>
            <a:r>
              <a:rPr lang="en-US" altLang="zh-CN" sz="2000" u="sng">
                <a:latin typeface="Times New Roman" pitchFamily="18" charset="0"/>
              </a:rPr>
              <a:t>            </a:t>
            </a:r>
            <a:r>
              <a:rPr lang="en-US" altLang="zh-CN" sz="2000" b="1" u="sng">
                <a:solidFill>
                  <a:srgbClr val="FF0000"/>
                </a:solidFill>
                <a:latin typeface="Times New Roman" pitchFamily="18" charset="0"/>
              </a:rPr>
              <a:t>B[i,w] = B[i-1,w]</a:t>
            </a:r>
            <a:endParaRPr lang="en-US" altLang="zh-CN" sz="2000" u="sng">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6804" name="Line 5" descr=" 7680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05" name="Line 6" descr=" 7680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6806" name="Line 7" descr=" 7680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6807" name="Line 8" descr=" 7680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6808" name="Line 9" descr=" 7680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6809" name="Line 10" descr=" 7680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6810" name="Line 11" descr=" 7681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6811" name="Line 12" descr=" 7681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6812" name="Line 13" descr=" 7681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3" name="Line 14" descr=" 7681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4" name="Line 15" descr=" 7681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5" name="Line 16" descr=" 7681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6" name="Line 17" descr=" 7681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7" name="Text Box 18" descr=" 7681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18" name="Text Box 19" descr=" 7681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19" name="Text Box 20" descr=" 7681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0" name="Text Box 21" descr=" 7682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1" name="Text Box 22" descr=" 7682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2" name="Text Box 23" descr=" 7682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3" name="Text Box 24" descr=" 7682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6824" name="Text Box 25" descr=" 7682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5" name="Text Box 26" descr=" 7682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6826" name="Text Box 27" descr=" 7682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6827" name="Text Box 28" descr=" 7682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28" name="Text Box 29" descr=" 7682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29" name="Text Box 30" descr=" 7682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6830" name="Text Box 31" descr=" 7683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6831" name="Text Box 32" descr=" 7683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2" name="Text Box 33" descr=" 7683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6833" name="Text Box 34" descr=" 7683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6834" name="Text Box 35" descr=" 7683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35" name="Text Box 36" descr=" 76835"/>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6" name="Text Box 37" descr=" 76836"/>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7" name="Text Box 38" descr=" 76837"/>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8" name="Text Box 39" descr=" 76838"/>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9" name="Text Box 40" descr=" 76839"/>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p>
          <a:p>
            <a:pPr>
              <a:lnSpc>
                <a:spcPct val="110000"/>
              </a:lnSpc>
            </a:pPr>
            <a:endParaRPr lang="en-US" altLang="zh-CN" sz="2800" u="sng">
              <a:solidFill>
                <a:srgbClr val="FF0000"/>
              </a:solidFill>
              <a:latin typeface="Times New Roman" pitchFamily="18" charset="0"/>
            </a:endParaRPr>
          </a:p>
        </p:txBody>
      </p:sp>
      <p:sp>
        <p:nvSpPr>
          <p:cNvPr id="76840" name="Text Box 41" descr=" 76840"/>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6841" name="Text Box 42" descr=" 7684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42" name="Text Box 43" descr=" 76842"/>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43" name="Rectangle 46" descr=" 76843"/>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6844" name="Text Box 49" descr=" 76844"/>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45" name="Text Box 50" descr=" 76845"/>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46" name="Text Box 51" descr=" 76846"/>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47" name="Text Box 52" descr=" 76847"/>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48" name="Text Box 53" descr=" 76848"/>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49" name="Text Box 54" descr=" 76849"/>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6850" name="Text Box 55" descr=" 76850"/>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51" name="Text Box 56" descr=" 76851"/>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52" name="Text Box 57" descr=" 76852"/>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53" name="Text Box 58" descr=" 76853"/>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6854" name="Text Box 59" descr=" 76854"/>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6855" name="Text Box 60" descr=" 76855"/>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56" name="Text Box 61" descr=" 76856"/>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57" name="Text Box 62" descr=" 76857"/>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58" name="Text Box 63" descr=" 76858"/>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4" name="Line 67" descr=" 164931"/>
          <p:cNvSpPr>
            <a:spLocks noChangeShapeType="1"/>
          </p:cNvSpPr>
          <p:nvPr/>
        </p:nvSpPr>
        <p:spPr bwMode="auto">
          <a:xfrm>
            <a:off x="4800600" y="40386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6861" name="Text Box 69" descr=" 76861"/>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62" name="Text Box 70" descr=" 76862"/>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63" name="Text Box 71" descr=" 76863"/>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64" name="Text Box 72" descr=" 76864"/>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586107613"/>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Typical Steps</a:t>
            </a:r>
          </a:p>
        </p:txBody>
      </p:sp>
      <p:sp>
        <p:nvSpPr>
          <p:cNvPr id="22531" name="Rectangle 3"/>
          <p:cNvSpPr>
            <a:spLocks noGrp="1" noChangeArrowheads="1"/>
          </p:cNvSpPr>
          <p:nvPr>
            <p:ph type="body" idx="1"/>
          </p:nvPr>
        </p:nvSpPr>
        <p:spPr/>
        <p:txBody>
          <a:bodyPr rtlCol="0">
            <a:normAutofit fontScale="92500" lnSpcReduction="20000"/>
          </a:bodyPr>
          <a:lstStyle/>
          <a:p>
            <a:pPr fontAlgn="auto">
              <a:lnSpc>
                <a:spcPct val="90000"/>
              </a:lnSpc>
              <a:spcAft>
                <a:spcPts val="0"/>
              </a:spcAft>
              <a:buFont typeface="Arial" pitchFamily="34" charset="0"/>
              <a:buChar char="•"/>
              <a:defRPr/>
            </a:pPr>
            <a:r>
              <a:rPr lang="en-US" altLang="zh-CN" smtClean="0"/>
              <a:t>Cast the optimization problem as one in which we make a choice and are left with one subproblem to solve.</a:t>
            </a:r>
          </a:p>
          <a:p>
            <a:pPr fontAlgn="auto">
              <a:lnSpc>
                <a:spcPct val="90000"/>
              </a:lnSpc>
              <a:spcAft>
                <a:spcPts val="0"/>
              </a:spcAft>
              <a:buFont typeface="Arial" pitchFamily="34" charset="0"/>
              <a:buChar char="•"/>
              <a:defRPr/>
            </a:pPr>
            <a:r>
              <a:rPr lang="en-US" altLang="zh-CN" smtClean="0">
                <a:solidFill>
                  <a:srgbClr val="CC3300"/>
                </a:solidFill>
              </a:rPr>
              <a:t>Prove that there’s always an optimal solution that makes the greedy choice</a:t>
            </a:r>
            <a:r>
              <a:rPr lang="en-US" altLang="zh-CN" smtClean="0"/>
              <a:t>, so that the greedy choice is always safe.</a:t>
            </a:r>
          </a:p>
          <a:p>
            <a:pPr fontAlgn="auto">
              <a:lnSpc>
                <a:spcPct val="90000"/>
              </a:lnSpc>
              <a:spcAft>
                <a:spcPts val="0"/>
              </a:spcAft>
              <a:buFont typeface="Arial" pitchFamily="34" charset="0"/>
              <a:buChar char="•"/>
              <a:defRPr/>
            </a:pPr>
            <a:r>
              <a:rPr lang="en-US" altLang="zh-CN" smtClean="0"/>
              <a:t>Show that greedy choice and optimal solution to subproblem </a:t>
            </a:r>
            <a:r>
              <a:rPr lang="en-US" altLang="zh-CN" smtClean="0">
                <a:latin typeface="MTSYN" charset="-127"/>
                <a:sym typeface="Symbol" pitchFamily="18" charset="2"/>
              </a:rPr>
              <a:t></a:t>
            </a:r>
            <a:r>
              <a:rPr lang="en-US" altLang="zh-CN" smtClean="0">
                <a:latin typeface="MTSYN" charset="-127"/>
              </a:rPr>
              <a:t> </a:t>
            </a:r>
            <a:r>
              <a:rPr lang="en-US" altLang="zh-CN" smtClean="0"/>
              <a:t>optimal solution to the problem.</a:t>
            </a:r>
          </a:p>
          <a:p>
            <a:pPr fontAlgn="auto">
              <a:lnSpc>
                <a:spcPct val="90000"/>
              </a:lnSpc>
              <a:spcAft>
                <a:spcPts val="0"/>
              </a:spcAft>
              <a:buFont typeface="Arial" pitchFamily="34" charset="0"/>
              <a:buChar char="•"/>
              <a:defRPr/>
            </a:pPr>
            <a:r>
              <a:rPr lang="en-US" altLang="zh-CN" smtClean="0"/>
              <a:t>Make the greedy choice and </a:t>
            </a:r>
            <a:r>
              <a:rPr lang="en-US" altLang="zh-CN" b="1" smtClean="0">
                <a:solidFill>
                  <a:srgbClr val="CC3300"/>
                </a:solidFill>
              </a:rPr>
              <a:t>solve top-down</a:t>
            </a:r>
            <a:r>
              <a:rPr lang="en-US" altLang="zh-CN" smtClean="0"/>
              <a:t>.</a:t>
            </a:r>
          </a:p>
          <a:p>
            <a:pPr fontAlgn="auto">
              <a:lnSpc>
                <a:spcPct val="90000"/>
              </a:lnSpc>
              <a:spcAft>
                <a:spcPts val="0"/>
              </a:spcAft>
              <a:buFont typeface="Arial" pitchFamily="34" charset="0"/>
              <a:buChar char="•"/>
              <a:defRPr/>
            </a:pPr>
            <a:r>
              <a:rPr lang="en-US" altLang="zh-CN" smtClean="0"/>
              <a:t>May have to </a:t>
            </a:r>
            <a:r>
              <a:rPr lang="en-US" altLang="zh-CN" smtClean="0">
                <a:solidFill>
                  <a:srgbClr val="CC3300"/>
                </a:solidFill>
              </a:rPr>
              <a:t>preprocess input to put it into greedy order</a:t>
            </a:r>
            <a:r>
              <a:rPr lang="en-US" altLang="zh-CN" smtClean="0"/>
              <a:t>.</a:t>
            </a:r>
          </a:p>
          <a:p>
            <a:pPr lvl="1" fontAlgn="auto">
              <a:lnSpc>
                <a:spcPct val="90000"/>
              </a:lnSpc>
              <a:spcAft>
                <a:spcPts val="0"/>
              </a:spcAft>
              <a:buFont typeface="Arial" pitchFamily="34" charset="0"/>
              <a:buChar char="–"/>
              <a:defRPr/>
            </a:pPr>
            <a:r>
              <a:rPr lang="en-US" altLang="zh-CN" u="sng" smtClean="0">
                <a:solidFill>
                  <a:schemeClr val="hlink"/>
                </a:solidFill>
              </a:rPr>
              <a:t>Example:</a:t>
            </a:r>
            <a:r>
              <a:rPr lang="en-US" altLang="zh-CN" smtClean="0"/>
              <a:t> Sorting activities by finish time.</a:t>
            </a:r>
          </a:p>
          <a:p>
            <a:pPr fontAlgn="auto">
              <a:lnSpc>
                <a:spcPct val="90000"/>
              </a:lnSpc>
              <a:spcAft>
                <a:spcPts val="0"/>
              </a:spcAft>
              <a:buFont typeface="Arial" pitchFamily="34" charset="0"/>
              <a:buChar char="•"/>
              <a:defRPr/>
            </a:pPr>
            <a:endParaRPr lang="en-US" altLang="zh-CN" smtClean="0"/>
          </a:p>
        </p:txBody>
      </p:sp>
    </p:spTree>
  </p:cSld>
  <p:clrMapOvr>
    <a:masterClrMapping/>
  </p:clrMapOvr>
  <p:transition spd="slow"/>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descr=" 60418"/>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(17)</a:t>
            </a:r>
          </a:p>
        </p:txBody>
      </p:sp>
      <p:sp>
        <p:nvSpPr>
          <p:cNvPr id="76802" name="Line 3" descr=" 7680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6803" name="Text Box 4" descr=" 76803"/>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a:t>
            </a:r>
            <a:r>
              <a:rPr lang="en-US" altLang="zh-CN" sz="2000" u="sng">
                <a:solidFill>
                  <a:srgbClr val="FF0000"/>
                </a:solidFill>
                <a:latin typeface="Times New Roman" pitchFamily="18" charset="0"/>
              </a:rPr>
              <a:t>else</a:t>
            </a:r>
            <a:endParaRPr lang="en-US" altLang="zh-CN" sz="2000" u="sng">
              <a:latin typeface="Times New Roman" pitchFamily="18" charset="0"/>
            </a:endParaRPr>
          </a:p>
          <a:p>
            <a:r>
              <a:rPr lang="en-US" altLang="zh-CN" sz="2000" u="sng">
                <a:latin typeface="Times New Roman" pitchFamily="18" charset="0"/>
              </a:rPr>
              <a:t>            </a:t>
            </a:r>
            <a:r>
              <a:rPr lang="en-US" altLang="zh-CN" sz="2000" b="1" u="sng">
                <a:solidFill>
                  <a:srgbClr val="FF0000"/>
                </a:solidFill>
                <a:latin typeface="Times New Roman" pitchFamily="18" charset="0"/>
              </a:rPr>
              <a:t>B[i,w] = B[i-1,w]</a:t>
            </a:r>
            <a:endParaRPr lang="en-US" altLang="zh-CN" sz="2000" u="sng">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6804" name="Line 5" descr=" 7680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05" name="Line 6" descr=" 7680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6806" name="Line 7" descr=" 7680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6807" name="Line 8" descr=" 7680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6808" name="Line 9" descr=" 7680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6809" name="Line 10" descr=" 7680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6810" name="Line 11" descr=" 7681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6811" name="Line 12" descr=" 7681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6812" name="Line 13" descr=" 7681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3" name="Line 14" descr=" 7681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4" name="Line 15" descr=" 7681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5" name="Line 16" descr=" 7681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6" name="Line 17" descr=" 7681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6817" name="Text Box 18" descr=" 7681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18" name="Text Box 19" descr=" 7681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19" name="Text Box 20" descr=" 7681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0" name="Text Box 21" descr=" 7682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1" name="Text Box 22" descr=" 7682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2" name="Text Box 23" descr=" 7682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3" name="Text Box 24" descr=" 7682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6824" name="Text Box 25" descr=" 7682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25" name="Text Box 26" descr=" 7682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6826" name="Text Box 27" descr=" 7682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6827" name="Text Box 28" descr=" 7682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28" name="Text Box 29" descr=" 7682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29" name="Text Box 30" descr=" 7682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6830" name="Text Box 31" descr=" 7683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6831" name="Text Box 32" descr=" 7683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2" name="Text Box 33" descr=" 7683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6833" name="Text Box 34" descr=" 7683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6834" name="Text Box 35" descr=" 7683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35" name="Text Box 36" descr=" 76835"/>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6" name="Text Box 37" descr=" 76836"/>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7" name="Text Box 38" descr=" 76837"/>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8" name="Text Box 39" descr=" 76838"/>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39" name="Text Box 40" descr=" 76839"/>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p>
          <a:p>
            <a:pPr>
              <a:lnSpc>
                <a:spcPct val="110000"/>
              </a:lnSpc>
            </a:pPr>
            <a:endParaRPr lang="en-US" altLang="zh-CN" sz="2800" u="sng">
              <a:solidFill>
                <a:srgbClr val="FF0000"/>
              </a:solidFill>
              <a:latin typeface="Times New Roman" pitchFamily="18" charset="0"/>
            </a:endParaRPr>
          </a:p>
        </p:txBody>
      </p:sp>
      <p:sp>
        <p:nvSpPr>
          <p:cNvPr id="76840" name="Text Box 41" descr=" 76840"/>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6841" name="Text Box 42" descr=" 7684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42" name="Text Box 43" descr=" 76842"/>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43" name="Rectangle 46" descr=" 76843"/>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6844" name="Text Box 49" descr=" 76844"/>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45" name="Text Box 50" descr=" 76845"/>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46" name="Text Box 51" descr=" 76846"/>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47" name="Text Box 52" descr=" 76847"/>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48" name="Text Box 53" descr=" 76848"/>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49" name="Text Box 54" descr=" 76849"/>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6850" name="Text Box 55" descr=" 76850"/>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51" name="Text Box 56" descr=" 76851"/>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52" name="Text Box 57" descr=" 76852"/>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53" name="Text Box 58" descr=" 76853"/>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6854" name="Text Box 59" descr=" 76854"/>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6855" name="Text Box 60" descr=" 76855"/>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6856" name="Text Box 61" descr=" 76856"/>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57" name="Text Box 62" descr=" 76857"/>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6858" name="Text Box 63" descr=" 76858"/>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4" name="Line 67" descr=" 164931"/>
          <p:cNvSpPr>
            <a:spLocks noChangeShapeType="1"/>
          </p:cNvSpPr>
          <p:nvPr/>
        </p:nvSpPr>
        <p:spPr bwMode="auto">
          <a:xfrm>
            <a:off x="4800600" y="40386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5" name="Text Box 68" descr=" 164932"/>
          <p:cNvSpPr txBox="1">
            <a:spLocks noChangeArrowheads="1"/>
          </p:cNvSpPr>
          <p:nvPr/>
        </p:nvSpPr>
        <p:spPr bwMode="auto">
          <a:xfrm>
            <a:off x="5334000" y="38100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7</a:t>
            </a:r>
          </a:p>
        </p:txBody>
      </p:sp>
      <p:sp>
        <p:nvSpPr>
          <p:cNvPr id="76861" name="Text Box 69" descr=" 76861"/>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62" name="Text Box 70" descr=" 76862"/>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63" name="Text Box 71" descr=" 76863"/>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6864" name="Text Box 72" descr=" 76864"/>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extLst>
      <p:ext uri="{BB962C8B-B14F-4D97-AF65-F5344CB8AC3E}">
        <p14:creationId xmlns:p14="http://schemas.microsoft.com/office/powerpoint/2010/main" val="2001896739"/>
      </p:ext>
    </p:extLst>
  </p:cSld>
  <p:clrMapOvr>
    <a:masterClrMapping/>
  </p:clrMapOvr>
  <p:transition spd="slow">
    <p:cut/>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219200" y="228600"/>
            <a:ext cx="7772400" cy="838200"/>
          </a:xfrm>
        </p:spPr>
        <p:txBody>
          <a:bodyPr rtlCol="0"/>
          <a:lstStyle/>
          <a:p>
            <a:pPr fontAlgn="auto">
              <a:spcAft>
                <a:spcPts val="0"/>
              </a:spcAft>
              <a:defRPr/>
            </a:pPr>
            <a:r>
              <a:rPr lang="en-US" altLang="zh-CN" smtClean="0"/>
              <a:t>Comments</a:t>
            </a:r>
          </a:p>
        </p:txBody>
      </p:sp>
      <p:sp>
        <p:nvSpPr>
          <p:cNvPr id="61443" name="Rectangle 3"/>
          <p:cNvSpPr>
            <a:spLocks noGrp="1" noChangeArrowheads="1"/>
          </p:cNvSpPr>
          <p:nvPr>
            <p:ph type="body" idx="1"/>
          </p:nvPr>
        </p:nvSpPr>
        <p:spPr>
          <a:xfrm>
            <a:off x="1173163" y="1600200"/>
            <a:ext cx="7772400" cy="4495800"/>
          </a:xfrm>
        </p:spPr>
        <p:txBody>
          <a:bodyPr rtlCol="0">
            <a:normAutofit/>
          </a:bodyPr>
          <a:lstStyle/>
          <a:p>
            <a:pPr fontAlgn="auto">
              <a:spcAft>
                <a:spcPts val="0"/>
              </a:spcAft>
              <a:buFont typeface="Arial" pitchFamily="34" charset="0"/>
              <a:buChar char="•"/>
              <a:defRPr/>
            </a:pPr>
            <a:r>
              <a:rPr lang="en-US" altLang="zh-CN" smtClean="0"/>
              <a:t>This algorithm only finds the max possible value that can be carried in the knapsack</a:t>
            </a:r>
          </a:p>
          <a:p>
            <a:pPr fontAlgn="auto">
              <a:spcAft>
                <a:spcPts val="0"/>
              </a:spcAft>
              <a:buFont typeface="Arial" pitchFamily="34" charset="0"/>
              <a:buChar char="•"/>
              <a:defRPr/>
            </a:pPr>
            <a:r>
              <a:rPr lang="en-US" altLang="zh-CN" smtClean="0"/>
              <a:t>To know the items that make this maximum value, an addition to this algorithm is necessary</a:t>
            </a:r>
          </a:p>
          <a:p>
            <a:pPr fontAlgn="auto">
              <a:spcAft>
                <a:spcPts val="0"/>
              </a:spcAft>
              <a:buFont typeface="Arial" pitchFamily="34" charset="0"/>
              <a:buChar char="•"/>
              <a:defRPr/>
            </a:pPr>
            <a:r>
              <a:rPr lang="en-US" altLang="zh-CN" smtClean="0"/>
              <a:t>Please see LCS algorithm from the previous lecture for the example how to extract this data from the table we built</a:t>
            </a:r>
          </a:p>
        </p:txBody>
      </p:sp>
    </p:spTree>
  </p:cSld>
  <p:clrMapOvr>
    <a:masterClrMapping/>
  </p:clrMapOvr>
  <p:transition spd="slow"/>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rtlCol="0">
            <a:normAutofit/>
          </a:bodyPr>
          <a:lstStyle/>
          <a:p>
            <a:pPr fontAlgn="auto">
              <a:spcAft>
                <a:spcPts val="0"/>
              </a:spcAft>
              <a:defRPr/>
            </a:pPr>
            <a:r>
              <a:rPr lang="en-US" altLang="zh-CN" dirty="0" smtClean="0"/>
              <a:t>Change-Making Problem</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612845"/>
            <a:ext cx="7416824" cy="5632311"/>
          </a:xfrm>
          <a:prstGeom prst="rect">
            <a:avLst/>
          </a:prstGeom>
        </p:spPr>
        <p:txBody>
          <a:bodyPr wrap="square">
            <a:spAutoFit/>
          </a:bodyPr>
          <a:lstStyle/>
          <a:p>
            <a:r>
              <a:rPr lang="en-US" altLang="zh-CN" sz="2400" dirty="0" smtClean="0"/>
              <a:t>Change-Making Problem</a:t>
            </a:r>
          </a:p>
          <a:p>
            <a:endParaRPr lang="en-US" altLang="zh-CN" sz="2400" dirty="0" smtClean="0"/>
          </a:p>
          <a:p>
            <a:r>
              <a:rPr lang="en-US" altLang="zh-CN" sz="2400" dirty="0" smtClean="0"/>
              <a:t>Finding the number of ways of making changes</a:t>
            </a:r>
          </a:p>
          <a:p>
            <a:r>
              <a:rPr lang="en-US" altLang="zh-CN" sz="2400" dirty="0" smtClean="0"/>
              <a:t>for a particular amount of cents, </a:t>
            </a:r>
            <a:r>
              <a:rPr lang="en-US" altLang="zh-CN" sz="2400" i="1" dirty="0" smtClean="0"/>
              <a:t>n, using a given</a:t>
            </a:r>
          </a:p>
          <a:p>
            <a:r>
              <a:rPr lang="en-US" altLang="zh-CN" sz="2400" dirty="0" smtClean="0"/>
              <a:t>set of denominations C={c1…</a:t>
            </a:r>
            <a:r>
              <a:rPr lang="en-US" altLang="zh-CN" sz="2400" dirty="0" err="1" smtClean="0"/>
              <a:t>cd</a:t>
            </a:r>
            <a:r>
              <a:rPr lang="en-US" altLang="zh-CN" sz="2400" dirty="0" smtClean="0"/>
              <a:t>} (</a:t>
            </a:r>
            <a:r>
              <a:rPr lang="en-US" altLang="zh-CN" sz="2400" dirty="0" err="1" smtClean="0"/>
              <a:t>e.g</a:t>
            </a:r>
            <a:r>
              <a:rPr lang="en-US" altLang="zh-CN" sz="2400" dirty="0" smtClean="0"/>
              <a:t>, the US</a:t>
            </a:r>
          </a:p>
          <a:p>
            <a:r>
              <a:rPr lang="en-US" altLang="zh-CN" sz="2400" dirty="0" smtClean="0"/>
              <a:t>coin system: {1, 5, 10, 25, 50, 100})</a:t>
            </a:r>
          </a:p>
          <a:p>
            <a:endParaRPr lang="en-US" altLang="zh-CN" sz="2400" dirty="0" smtClean="0"/>
          </a:p>
          <a:p>
            <a:r>
              <a:rPr lang="en-US" altLang="zh-CN" sz="2400" dirty="0" smtClean="0"/>
              <a:t>– An example: n = 4,C = {1,2,3}, solutions: {1,1,1,1},</a:t>
            </a:r>
          </a:p>
          <a:p>
            <a:r>
              <a:rPr lang="en-US" altLang="zh-CN" sz="2400" dirty="0" smtClean="0"/>
              <a:t>{1,1,2},{2,2},{1,3}.</a:t>
            </a:r>
          </a:p>
          <a:p>
            <a:r>
              <a:rPr lang="en-US" altLang="zh-CN" sz="2400" dirty="0" smtClean="0"/>
              <a:t> </a:t>
            </a:r>
            <a:r>
              <a:rPr lang="en-US" altLang="zh-CN" sz="2400" dirty="0" smtClean="0">
                <a:solidFill>
                  <a:srgbClr val="FF0000"/>
                </a:solidFill>
              </a:rPr>
              <a:t>Minimizing the number of coins </a:t>
            </a:r>
            <a:r>
              <a:rPr lang="en-US" altLang="zh-CN" sz="2400" dirty="0" smtClean="0"/>
              <a:t>returned for a</a:t>
            </a:r>
          </a:p>
          <a:p>
            <a:r>
              <a:rPr lang="en-US" altLang="zh-CN" sz="2400" dirty="0" smtClean="0"/>
              <a:t>particular quantity of change </a:t>
            </a:r>
            <a:r>
              <a:rPr lang="en-US" altLang="zh-CN" sz="2400" b="1" dirty="0" smtClean="0"/>
              <a:t>(available coins</a:t>
            </a:r>
          </a:p>
          <a:p>
            <a:r>
              <a:rPr lang="en-US" altLang="zh-CN" sz="2400" b="1" dirty="0" smtClean="0"/>
              <a:t>{1, 5, 10, 25})</a:t>
            </a:r>
          </a:p>
          <a:p>
            <a:r>
              <a:rPr lang="en-US" altLang="zh-CN" sz="2400" dirty="0" smtClean="0"/>
              <a:t>– 30 Cents (solution: 25 + 5, two coins)</a:t>
            </a:r>
          </a:p>
          <a:p>
            <a:r>
              <a:rPr lang="en-US" altLang="zh-CN" sz="2400" dirty="0" smtClean="0"/>
              <a:t>– 67 Cents ?</a:t>
            </a:r>
          </a:p>
          <a:p>
            <a:r>
              <a:rPr lang="en-US" altLang="zh-CN" sz="2400" dirty="0" smtClean="0"/>
              <a:t> 17 cents given denominations = {1, 2, 3, 4}?</a:t>
            </a:r>
            <a:endParaRPr lang="zh-CN" altLang="en-US" sz="240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cstate="print"/>
          <a:srcRect/>
          <a:stretch>
            <a:fillRect/>
          </a:stretch>
        </p:blipFill>
        <p:spPr bwMode="auto">
          <a:xfrm>
            <a:off x="611560" y="332656"/>
            <a:ext cx="7632848" cy="60486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cstate="print"/>
          <a:srcRect/>
          <a:stretch>
            <a:fillRect/>
          </a:stretch>
        </p:blipFill>
        <p:spPr bwMode="auto">
          <a:xfrm>
            <a:off x="899592" y="188640"/>
            <a:ext cx="7848872" cy="62646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899592" y="476672"/>
            <a:ext cx="7632848" cy="59046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cstate="print"/>
          <a:srcRect/>
          <a:stretch>
            <a:fillRect/>
          </a:stretch>
        </p:blipFill>
        <p:spPr bwMode="auto">
          <a:xfrm>
            <a:off x="683568" y="332656"/>
            <a:ext cx="8064896" cy="60486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cstate="print"/>
          <a:srcRect/>
          <a:stretch>
            <a:fillRect/>
          </a:stretch>
        </p:blipFill>
        <p:spPr bwMode="auto">
          <a:xfrm>
            <a:off x="0" y="980728"/>
            <a:ext cx="9145016" cy="5579339"/>
          </a:xfrm>
          <a:prstGeom prst="rect">
            <a:avLst/>
          </a:prstGeom>
          <a:noFill/>
          <a:ln w="9525">
            <a:noFill/>
            <a:miter lim="800000"/>
            <a:headEnd/>
            <a:tailEnd/>
          </a:ln>
        </p:spPr>
      </p:pic>
      <p:sp>
        <p:nvSpPr>
          <p:cNvPr id="4" name="TextBox 3"/>
          <p:cNvSpPr txBox="1"/>
          <p:nvPr/>
        </p:nvSpPr>
        <p:spPr>
          <a:xfrm>
            <a:off x="539552" y="188640"/>
            <a:ext cx="4392488" cy="523220"/>
          </a:xfrm>
          <a:prstGeom prst="rect">
            <a:avLst/>
          </a:prstGeom>
          <a:noFill/>
        </p:spPr>
        <p:txBody>
          <a:bodyPr wrap="square" rtlCol="0">
            <a:spAutoFit/>
          </a:bodyPr>
          <a:lstStyle/>
          <a:p>
            <a:r>
              <a:rPr lang="en-US" altLang="zh-CN" sz="2800" dirty="0" smtClean="0"/>
              <a:t>Dynamic Programming </a:t>
            </a:r>
            <a:endParaRPr lang="zh-CN" altLang="en-US" sz="2800"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88640"/>
            <a:ext cx="4392488" cy="523220"/>
          </a:xfrm>
          <a:prstGeom prst="rect">
            <a:avLst/>
          </a:prstGeom>
          <a:noFill/>
        </p:spPr>
        <p:txBody>
          <a:bodyPr wrap="square" rtlCol="0">
            <a:spAutoFit/>
          </a:bodyPr>
          <a:lstStyle/>
          <a:p>
            <a:r>
              <a:rPr lang="en-US" altLang="zh-CN" sz="2800" dirty="0" smtClean="0"/>
              <a:t>Dynamic Programming </a:t>
            </a:r>
            <a:endParaRPr lang="zh-CN" altLang="en-US" sz="2800" dirty="0"/>
          </a:p>
        </p:txBody>
      </p:sp>
      <p:pic>
        <p:nvPicPr>
          <p:cNvPr id="72706" name="Picture 2"/>
          <p:cNvPicPr>
            <a:picLocks noChangeAspect="1" noChangeArrowheads="1"/>
          </p:cNvPicPr>
          <p:nvPr/>
        </p:nvPicPr>
        <p:blipFill>
          <a:blip r:embed="rId2" cstate="print"/>
          <a:srcRect/>
          <a:stretch>
            <a:fillRect/>
          </a:stretch>
        </p:blipFill>
        <p:spPr bwMode="auto">
          <a:xfrm>
            <a:off x="827584" y="908720"/>
            <a:ext cx="7128792"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88" y="228600"/>
            <a:ext cx="9142412" cy="608013"/>
          </a:xfrm>
        </p:spPr>
        <p:txBody>
          <a:bodyPr rtlCol="0"/>
          <a:lstStyle/>
          <a:p>
            <a:pPr fontAlgn="auto">
              <a:spcAft>
                <a:spcPts val="0"/>
              </a:spcAft>
              <a:defRPr/>
            </a:pPr>
            <a:r>
              <a:rPr lang="en-US" altLang="zh-CN" dirty="0" smtClean="0"/>
              <a:t>Activity Selection: A Greedy Algorithm</a:t>
            </a:r>
          </a:p>
        </p:txBody>
      </p:sp>
      <p:sp>
        <p:nvSpPr>
          <p:cNvPr id="23555" name="Rectangle 3"/>
          <p:cNvSpPr>
            <a:spLocks noGrp="1" noChangeArrowheads="1"/>
          </p:cNvSpPr>
          <p:nvPr>
            <p:ph type="body" idx="1"/>
          </p:nvPr>
        </p:nvSpPr>
        <p:spPr>
          <a:xfrm>
            <a:off x="381000" y="1752600"/>
            <a:ext cx="8458200" cy="5105400"/>
          </a:xfrm>
        </p:spPr>
        <p:txBody>
          <a:bodyPr rtlCol="0">
            <a:normAutofit/>
          </a:bodyPr>
          <a:lstStyle/>
          <a:p>
            <a:pPr fontAlgn="auto">
              <a:spcAft>
                <a:spcPts val="0"/>
              </a:spcAft>
              <a:buFont typeface="Arial" pitchFamily="34" charset="0"/>
              <a:buChar char="•"/>
              <a:defRPr/>
            </a:pPr>
            <a:r>
              <a:rPr lang="en-US" altLang="zh-CN" dirty="0" smtClean="0"/>
              <a:t>So actual algorithm is simple:</a:t>
            </a:r>
          </a:p>
          <a:p>
            <a:pPr lvl="1" fontAlgn="auto">
              <a:spcAft>
                <a:spcPts val="0"/>
              </a:spcAft>
              <a:buFont typeface="Arial" pitchFamily="34" charset="0"/>
              <a:buChar char="–"/>
              <a:defRPr/>
            </a:pPr>
            <a:r>
              <a:rPr lang="en-US" altLang="zh-CN" dirty="0" smtClean="0"/>
              <a:t>Sort the activities by finish time</a:t>
            </a:r>
          </a:p>
          <a:p>
            <a:pPr lvl="1" fontAlgn="auto">
              <a:spcAft>
                <a:spcPts val="0"/>
              </a:spcAft>
              <a:buFont typeface="Arial" pitchFamily="34" charset="0"/>
              <a:buChar char="–"/>
              <a:defRPr/>
            </a:pPr>
            <a:r>
              <a:rPr lang="en-US" altLang="zh-CN" dirty="0" smtClean="0"/>
              <a:t>Schedule the first activity</a:t>
            </a:r>
          </a:p>
          <a:p>
            <a:pPr lvl="1" fontAlgn="auto">
              <a:spcAft>
                <a:spcPts val="0"/>
              </a:spcAft>
              <a:buFont typeface="Arial" pitchFamily="34" charset="0"/>
              <a:buChar char="–"/>
              <a:defRPr/>
            </a:pPr>
            <a:r>
              <a:rPr lang="en-US" altLang="zh-CN" dirty="0" smtClean="0"/>
              <a:t>Then schedule the next activity in sorted list which starts after previous activity finishes</a:t>
            </a:r>
          </a:p>
          <a:p>
            <a:pPr lvl="1" fontAlgn="auto">
              <a:spcAft>
                <a:spcPts val="0"/>
              </a:spcAft>
              <a:buFont typeface="Arial" pitchFamily="34" charset="0"/>
              <a:buChar char="–"/>
              <a:defRPr/>
            </a:pPr>
            <a:r>
              <a:rPr lang="en-US" altLang="zh-CN" dirty="0" smtClean="0"/>
              <a:t>Repeat until no more activities</a:t>
            </a:r>
          </a:p>
          <a:p>
            <a:pPr fontAlgn="auto">
              <a:spcAft>
                <a:spcPts val="0"/>
              </a:spcAft>
              <a:buFont typeface="Arial" pitchFamily="34" charset="0"/>
              <a:buChar char="•"/>
              <a:defRPr/>
            </a:pPr>
            <a:r>
              <a:rPr lang="en-US" altLang="zh-CN" dirty="0" smtClean="0"/>
              <a:t>Intuition is even more simple:</a:t>
            </a:r>
          </a:p>
          <a:p>
            <a:pPr lvl="1" fontAlgn="auto">
              <a:spcAft>
                <a:spcPts val="0"/>
              </a:spcAft>
              <a:buFont typeface="Arial" pitchFamily="34" charset="0"/>
              <a:buChar char="–"/>
              <a:defRPr/>
            </a:pPr>
            <a:r>
              <a:rPr lang="en-US" altLang="zh-CN" dirty="0" smtClean="0"/>
              <a:t>Always pick the shortest ride available at the time</a:t>
            </a:r>
          </a:p>
        </p:txBody>
      </p:sp>
    </p:spTree>
  </p:cSld>
  <p:clrMapOvr>
    <a:masterClrMapping/>
  </p:clrMapOvr>
  <p:transition spd="slow"/>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88640"/>
            <a:ext cx="4392488" cy="523220"/>
          </a:xfrm>
          <a:prstGeom prst="rect">
            <a:avLst/>
          </a:prstGeom>
          <a:noFill/>
        </p:spPr>
        <p:txBody>
          <a:bodyPr wrap="square" rtlCol="0">
            <a:spAutoFit/>
          </a:bodyPr>
          <a:lstStyle/>
          <a:p>
            <a:r>
              <a:rPr lang="en-US" altLang="zh-CN" sz="2800" dirty="0" smtClean="0"/>
              <a:t>Dynamic Programming </a:t>
            </a:r>
            <a:endParaRPr lang="zh-CN" altLang="en-US" sz="2800" dirty="0"/>
          </a:p>
        </p:txBody>
      </p:sp>
      <p:pic>
        <p:nvPicPr>
          <p:cNvPr id="72706" name="Picture 2"/>
          <p:cNvPicPr>
            <a:picLocks noChangeAspect="1" noChangeArrowheads="1"/>
          </p:cNvPicPr>
          <p:nvPr/>
        </p:nvPicPr>
        <p:blipFill>
          <a:blip r:embed="rId2" cstate="print"/>
          <a:srcRect/>
          <a:stretch>
            <a:fillRect/>
          </a:stretch>
        </p:blipFill>
        <p:spPr bwMode="auto">
          <a:xfrm>
            <a:off x="827584" y="908720"/>
            <a:ext cx="7128792" cy="4752528"/>
          </a:xfrm>
          <a:prstGeom prst="rect">
            <a:avLst/>
          </a:prstGeom>
          <a:noFill/>
          <a:ln w="9525">
            <a:noFill/>
            <a:miter lim="800000"/>
            <a:headEnd/>
            <a:tailEnd/>
          </a:ln>
        </p:spPr>
      </p:pic>
      <p:pic>
        <p:nvPicPr>
          <p:cNvPr id="73730" name="Picture 2"/>
          <p:cNvPicPr>
            <a:picLocks noChangeAspect="1" noChangeArrowheads="1"/>
          </p:cNvPicPr>
          <p:nvPr/>
        </p:nvPicPr>
        <p:blipFill>
          <a:blip r:embed="rId3" cstate="print"/>
          <a:srcRect/>
          <a:stretch>
            <a:fillRect/>
          </a:stretch>
        </p:blipFill>
        <p:spPr bwMode="auto">
          <a:xfrm>
            <a:off x="539552" y="4581128"/>
            <a:ext cx="8337768"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88640"/>
            <a:ext cx="4392488" cy="523220"/>
          </a:xfrm>
          <a:prstGeom prst="rect">
            <a:avLst/>
          </a:prstGeom>
          <a:noFill/>
        </p:spPr>
        <p:txBody>
          <a:bodyPr wrap="square" rtlCol="0">
            <a:spAutoFit/>
          </a:bodyPr>
          <a:lstStyle/>
          <a:p>
            <a:r>
              <a:rPr lang="en-US" altLang="zh-CN" sz="2800" dirty="0" smtClean="0"/>
              <a:t>Dynamic Programming </a:t>
            </a:r>
            <a:endParaRPr lang="zh-CN" altLang="en-US" sz="2800" dirty="0"/>
          </a:p>
        </p:txBody>
      </p:sp>
      <p:pic>
        <p:nvPicPr>
          <p:cNvPr id="74754" name="Picture 2"/>
          <p:cNvPicPr>
            <a:picLocks noChangeAspect="1" noChangeArrowheads="1"/>
          </p:cNvPicPr>
          <p:nvPr/>
        </p:nvPicPr>
        <p:blipFill>
          <a:blip r:embed="rId2" cstate="print"/>
          <a:srcRect/>
          <a:stretch>
            <a:fillRect/>
          </a:stretch>
        </p:blipFill>
        <p:spPr bwMode="auto">
          <a:xfrm>
            <a:off x="611560" y="764704"/>
            <a:ext cx="7792294"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88640"/>
            <a:ext cx="4392488" cy="523220"/>
          </a:xfrm>
          <a:prstGeom prst="rect">
            <a:avLst/>
          </a:prstGeom>
          <a:noFill/>
        </p:spPr>
        <p:txBody>
          <a:bodyPr wrap="square" rtlCol="0">
            <a:spAutoFit/>
          </a:bodyPr>
          <a:lstStyle/>
          <a:p>
            <a:r>
              <a:rPr lang="en-US" altLang="zh-CN" sz="2800" dirty="0" smtClean="0"/>
              <a:t>Dynamic Programming </a:t>
            </a:r>
            <a:endParaRPr lang="zh-CN" altLang="en-US" sz="2800" dirty="0"/>
          </a:p>
        </p:txBody>
      </p:sp>
      <p:pic>
        <p:nvPicPr>
          <p:cNvPr id="75778" name="Picture 2"/>
          <p:cNvPicPr>
            <a:picLocks noChangeAspect="1" noChangeArrowheads="1"/>
          </p:cNvPicPr>
          <p:nvPr/>
        </p:nvPicPr>
        <p:blipFill>
          <a:blip r:embed="rId2" cstate="print"/>
          <a:srcRect l="27637" t="20680" r="24641" b="27240"/>
          <a:stretch>
            <a:fillRect/>
          </a:stretch>
        </p:blipFill>
        <p:spPr bwMode="auto">
          <a:xfrm>
            <a:off x="611560" y="1340768"/>
            <a:ext cx="7272808"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827584" y="404664"/>
            <a:ext cx="7200800" cy="59733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cstate="print"/>
          <a:srcRect l="16770" t="14800" r="14718" b="7081"/>
          <a:stretch>
            <a:fillRect/>
          </a:stretch>
        </p:blipFill>
        <p:spPr bwMode="auto">
          <a:xfrm>
            <a:off x="12158" y="593304"/>
            <a:ext cx="9024338" cy="57880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111618" name="矩形 3"/>
          <p:cNvSpPr>
            <a:spLocks noChangeArrowheads="1"/>
          </p:cNvSpPr>
          <p:nvPr/>
        </p:nvSpPr>
        <p:spPr bwMode="auto">
          <a:xfrm>
            <a:off x="323850" y="1268413"/>
            <a:ext cx="8208963" cy="3785652"/>
          </a:xfrm>
          <a:prstGeom prst="rect">
            <a:avLst/>
          </a:prstGeom>
          <a:noFill/>
          <a:ln w="9525">
            <a:noFill/>
            <a:miter lim="800000"/>
            <a:headEnd/>
            <a:tailEnd/>
          </a:ln>
        </p:spPr>
        <p:txBody>
          <a:bodyPr>
            <a:spAutoFit/>
          </a:bodyPr>
          <a:lstStyle/>
          <a:p>
            <a:r>
              <a:rPr lang="en-US" altLang="zh-CN" sz="4000" b="1" i="1" dirty="0">
                <a:latin typeface="Calibri" pitchFamily="34" charset="0"/>
              </a:rPr>
              <a:t>CLRS </a:t>
            </a:r>
            <a:r>
              <a:rPr lang="en-US" altLang="zh-CN" sz="4000" b="1" i="1" dirty="0" smtClean="0">
                <a:latin typeface="Calibri" pitchFamily="34" charset="0"/>
              </a:rPr>
              <a:t>16.1-2</a:t>
            </a:r>
          </a:p>
          <a:p>
            <a:r>
              <a:rPr lang="en-US" altLang="zh-CN" sz="4000" b="1" i="1" dirty="0" smtClean="0">
                <a:latin typeface="Calibri" pitchFamily="34" charset="0"/>
              </a:rPr>
              <a:t>CLRS 16.1-5</a:t>
            </a:r>
          </a:p>
          <a:p>
            <a:r>
              <a:rPr lang="en-US" altLang="zh-CN" sz="4000" b="1" i="1" dirty="0" smtClean="0">
                <a:latin typeface="Calibri" pitchFamily="34" charset="0"/>
              </a:rPr>
              <a:t>CLRS 16.2-7</a:t>
            </a:r>
          </a:p>
          <a:p>
            <a:endParaRPr lang="en-US" altLang="zh-CN" sz="4000" b="1" i="1" dirty="0" smtClean="0">
              <a:latin typeface="Calibri" pitchFamily="34" charset="0"/>
            </a:endParaRPr>
          </a:p>
          <a:p>
            <a:endParaRPr lang="en-US" altLang="zh-CN" sz="4000" b="1" i="1" dirty="0">
              <a:latin typeface="Calibri" pitchFamily="34" charset="0"/>
            </a:endParaRPr>
          </a:p>
          <a:p>
            <a:endParaRPr lang="zh-CN" altLang="en-US" sz="4000" dirty="0">
              <a:latin typeface="Calibri" pitchFamily="34" charset="0"/>
            </a:endParaRPr>
          </a:p>
        </p:txBody>
      </p:sp>
    </p:spTree>
  </p:cSld>
  <p:clrMapOvr>
    <a:masterClrMapping/>
  </p:clrMapOvr>
  <p:transition spd="slow"/>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en-US" dirty="0" smtClean="0"/>
              <a:t>Exercise in Class</a:t>
            </a:r>
            <a:endParaRPr altLang="en-US" dirty="0"/>
          </a:p>
        </p:txBody>
      </p:sp>
      <p:sp>
        <p:nvSpPr>
          <p:cNvPr id="111618" name="矩形 3"/>
          <p:cNvSpPr>
            <a:spLocks noChangeArrowheads="1"/>
          </p:cNvSpPr>
          <p:nvPr/>
        </p:nvSpPr>
        <p:spPr bwMode="auto">
          <a:xfrm>
            <a:off x="323850" y="1268413"/>
            <a:ext cx="8208963" cy="3170099"/>
          </a:xfrm>
          <a:prstGeom prst="rect">
            <a:avLst/>
          </a:prstGeom>
          <a:noFill/>
          <a:ln w="9525">
            <a:noFill/>
            <a:miter lim="800000"/>
            <a:headEnd/>
            <a:tailEnd/>
          </a:ln>
        </p:spPr>
        <p:txBody>
          <a:bodyPr>
            <a:spAutoFit/>
          </a:bodyPr>
          <a:lstStyle/>
          <a:p>
            <a:r>
              <a:rPr lang="en-US" altLang="zh-CN" sz="4000" dirty="0" smtClean="0">
                <a:latin typeface="Calibri" pitchFamily="34" charset="0"/>
              </a:rPr>
              <a:t>Prove that Greedy algorithm outputs optimal solution for coin values 18,6,3,1  </a:t>
            </a:r>
            <a:r>
              <a:rPr lang="en-US" altLang="zh-CN" sz="4000" b="1" i="1" dirty="0" smtClean="0">
                <a:latin typeface="Calibri" pitchFamily="34" charset="0"/>
              </a:rPr>
              <a:t> </a:t>
            </a:r>
          </a:p>
          <a:p>
            <a:endParaRPr lang="en-US" altLang="zh-CN" sz="4000" b="1" i="1" dirty="0">
              <a:latin typeface="Calibri" pitchFamily="34" charset="0"/>
            </a:endParaRPr>
          </a:p>
          <a:p>
            <a:endParaRPr lang="zh-CN" altLang="en-US" sz="4000" dirty="0">
              <a:latin typeface="Calibri" pitchFamily="34" charset="0"/>
            </a:endParaRPr>
          </a:p>
        </p:txBody>
      </p:sp>
    </p:spTree>
  </p:cSld>
  <p:clrMapOvr>
    <a:masterClrMapping/>
  </p:clrMapOvr>
  <p:transition spd="slow"/>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t>礼品分组</a:t>
            </a:r>
            <a:endParaRPr lang="en-US" altLang="zh-CN" b="1" dirty="0" smtClean="0"/>
          </a:p>
          <a:p>
            <a:pPr marL="0" indent="0">
              <a:buNone/>
            </a:pPr>
            <a:endParaRPr lang="en-US" altLang="zh-CN" dirty="0"/>
          </a:p>
          <a:p>
            <a:pPr marL="0" indent="0">
              <a:buNone/>
            </a:pPr>
            <a:r>
              <a:rPr lang="en-US" altLang="zh-CN" sz="3600" dirty="0" smtClean="0"/>
              <a:t>N</a:t>
            </a:r>
            <a:r>
              <a:rPr lang="zh-CN" altLang="en-US" sz="3600" dirty="0" smtClean="0"/>
              <a:t>个礼品，每个礼品的价格不一样。</a:t>
            </a:r>
            <a:r>
              <a:rPr lang="zh-CN" altLang="en-US" sz="3600" dirty="0"/>
              <a:t>现</a:t>
            </a:r>
            <a:r>
              <a:rPr lang="zh-CN" altLang="en-US" sz="3600" dirty="0" smtClean="0"/>
              <a:t>要把所有礼品分组，每组的礼品数量不超过</a:t>
            </a:r>
            <a:r>
              <a:rPr lang="en-US" altLang="zh-CN" sz="3600" dirty="0" smtClean="0"/>
              <a:t>2</a:t>
            </a:r>
            <a:r>
              <a:rPr lang="zh-CN" altLang="en-US" sz="3600" dirty="0" smtClean="0"/>
              <a:t>个，且礼品总价格不超过</a:t>
            </a:r>
            <a:r>
              <a:rPr lang="en-US" altLang="zh-CN" sz="3600" dirty="0"/>
              <a:t>C</a:t>
            </a:r>
            <a:r>
              <a:rPr lang="en-US" altLang="zh-CN" sz="3600" dirty="0" smtClean="0"/>
              <a:t> (C&gt;0)</a:t>
            </a:r>
            <a:r>
              <a:rPr lang="zh-CN" altLang="en-US" sz="3600" dirty="0" smtClean="0"/>
              <a:t>，求分组的数目最少的分法。</a:t>
            </a:r>
            <a:endParaRPr lang="zh-CN" altLang="en-US" sz="3600" dirty="0"/>
          </a:p>
        </p:txBody>
      </p:sp>
    </p:spTree>
    <p:extLst>
      <p:ext uri="{BB962C8B-B14F-4D97-AF65-F5344CB8AC3E}">
        <p14:creationId xmlns:p14="http://schemas.microsoft.com/office/powerpoint/2010/main" val="1621624231"/>
      </p:ext>
    </p:extLst>
  </p:cSld>
  <p:clrMapOvr>
    <a:masterClrMapping/>
  </p:clrMapOvr>
  <p:transition spd="slow"/>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t>堆积木</a:t>
            </a:r>
            <a:endParaRPr lang="en-US" altLang="zh-CN" b="1" dirty="0" smtClean="0"/>
          </a:p>
          <a:p>
            <a:pPr marL="0" indent="0">
              <a:buNone/>
            </a:pPr>
            <a:endParaRPr lang="en-US" altLang="zh-CN" dirty="0" smtClean="0"/>
          </a:p>
          <a:p>
            <a:pPr marL="0" indent="0">
              <a:buNone/>
            </a:pPr>
            <a:r>
              <a:rPr lang="zh-CN" altLang="en-US" dirty="0" smtClean="0"/>
              <a:t>老师给每个小朋友分了些积木块，但每个小朋友手上的积木都不足以堆成想要的形状。现在你手上有一些积木，你可以全部交给某个小朋友让他有足够的积木堆成形状，堆完后再收回所有的积木。你最多可以让多少小朋友堆成积木。</a:t>
            </a:r>
            <a:endParaRPr lang="en-US" altLang="zh-CN" dirty="0"/>
          </a:p>
        </p:txBody>
      </p:sp>
    </p:spTree>
    <p:extLst>
      <p:ext uri="{BB962C8B-B14F-4D97-AF65-F5344CB8AC3E}">
        <p14:creationId xmlns:p14="http://schemas.microsoft.com/office/powerpoint/2010/main" val="3458596414"/>
      </p:ext>
    </p:extLst>
  </p:cSld>
  <p:clrMapOvr>
    <a:masterClrMapping/>
  </p:clrMapOvr>
  <p:transition spd="slow"/>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内容占位符 2"/>
          <p:cNvSpPr>
            <a:spLocks noGrp="1"/>
          </p:cNvSpPr>
          <p:nvPr>
            <p:ph idx="1"/>
          </p:nvPr>
        </p:nvSpPr>
        <p:spPr/>
        <p:txBody>
          <a:bodyPr/>
          <a:lstStyle/>
          <a:p>
            <a:pPr marL="0" indent="0">
              <a:buNone/>
            </a:pPr>
            <a:r>
              <a:rPr lang="en-US" altLang="zh-CN" b="1" dirty="0"/>
              <a:t>PK</a:t>
            </a:r>
            <a:r>
              <a:rPr lang="zh-CN" altLang="en-US" b="1" dirty="0"/>
              <a:t>赛</a:t>
            </a:r>
            <a:endParaRPr lang="en-US" altLang="zh-CN" b="1" dirty="0" smtClean="0"/>
          </a:p>
          <a:p>
            <a:pPr marL="0" indent="0">
              <a:buNone/>
            </a:pPr>
            <a:endParaRPr lang="en-US" altLang="zh-CN" dirty="0" smtClean="0"/>
          </a:p>
          <a:p>
            <a:pPr marL="0" indent="0">
              <a:buNone/>
            </a:pPr>
            <a:r>
              <a:rPr lang="zh-CN" altLang="en-US" dirty="0" smtClean="0"/>
              <a:t>工科系男生寝室</a:t>
            </a:r>
            <a:r>
              <a:rPr lang="en-US" altLang="zh-CN" dirty="0" smtClean="0"/>
              <a:t>A</a:t>
            </a:r>
            <a:r>
              <a:rPr lang="zh-CN" altLang="en-US" dirty="0" smtClean="0"/>
              <a:t>和寝室</a:t>
            </a:r>
            <a:r>
              <a:rPr lang="en-US" altLang="zh-CN" dirty="0" smtClean="0"/>
              <a:t>B</a:t>
            </a:r>
            <a:r>
              <a:rPr lang="zh-CN" altLang="en-US" dirty="0" smtClean="0"/>
              <a:t>的人数都是</a:t>
            </a:r>
            <a:r>
              <a:rPr lang="en-US" altLang="zh-CN" dirty="0" smtClean="0"/>
              <a:t>N</a:t>
            </a:r>
            <a:r>
              <a:rPr lang="zh-CN" altLang="en-US" dirty="0" smtClean="0"/>
              <a:t>，为了争夺和文艺系女生寝室的联谊权，决定举行一场扳手劲的</a:t>
            </a:r>
            <a:r>
              <a:rPr lang="en-US" altLang="zh-CN" dirty="0" smtClean="0"/>
              <a:t>PK</a:t>
            </a:r>
            <a:r>
              <a:rPr lang="zh-CN" altLang="en-US" dirty="0" smtClean="0"/>
              <a:t>赛。比赛要进行</a:t>
            </a:r>
            <a:r>
              <a:rPr lang="en-US" altLang="zh-CN" dirty="0" smtClean="0"/>
              <a:t>N</a:t>
            </a:r>
            <a:r>
              <a:rPr lang="zh-CN" altLang="en-US" dirty="0" smtClean="0"/>
              <a:t>轮，每轮由双方寝室各派出一位男生参加，但每人只能比赛一次。假设寝室</a:t>
            </a:r>
            <a:r>
              <a:rPr lang="en-US" altLang="zh-CN" dirty="0" smtClean="0"/>
              <a:t>B</a:t>
            </a:r>
            <a:r>
              <a:rPr lang="zh-CN" altLang="en-US" dirty="0" smtClean="0"/>
              <a:t>的室长知道双方学生的实力，他如何安排寝室</a:t>
            </a:r>
            <a:r>
              <a:rPr lang="en-US" altLang="zh-CN" dirty="0" smtClean="0"/>
              <a:t>B</a:t>
            </a:r>
            <a:r>
              <a:rPr lang="zh-CN" altLang="en-US" dirty="0" smtClean="0"/>
              <a:t>学生的比赛顺序才能取得最多的胜利。</a:t>
            </a:r>
            <a:endParaRPr lang="en-US" altLang="zh-CN" dirty="0" smtClean="0"/>
          </a:p>
        </p:txBody>
      </p:sp>
    </p:spTree>
    <p:extLst>
      <p:ext uri="{BB962C8B-B14F-4D97-AF65-F5344CB8AC3E}">
        <p14:creationId xmlns:p14="http://schemas.microsoft.com/office/powerpoint/2010/main" val="2055799543"/>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2"/>
          <p:cNvSpPr txBox="1">
            <a:spLocks noChangeArrowheads="1"/>
          </p:cNvSpPr>
          <p:nvPr/>
        </p:nvSpPr>
        <p:spPr bwMode="auto">
          <a:xfrm>
            <a:off x="0" y="0"/>
            <a:ext cx="9144000" cy="776288"/>
          </a:xfrm>
          <a:prstGeom prst="rect">
            <a:avLst/>
          </a:prstGeom>
          <a:noFill/>
          <a:ln w="9525">
            <a:noFill/>
            <a:miter lim="800000"/>
            <a:headEnd/>
            <a:tailEnd/>
          </a:ln>
        </p:spPr>
        <p:txBody>
          <a:bodyPr>
            <a:spAutoFit/>
          </a:bodyPr>
          <a:lstStyle/>
          <a:p>
            <a:pPr algn="ctr">
              <a:spcBef>
                <a:spcPct val="20000"/>
              </a:spcBef>
            </a:pPr>
            <a:r>
              <a:rPr lang="en-US" altLang="zh-CN" sz="900" b="1" u="sng"/>
              <a:t>Copyright </a:t>
            </a:r>
            <a:r>
              <a:rPr lang="en-US" altLang="zh-CN" sz="900" b="1" u="sng">
                <a:cs typeface="Arial" charset="0"/>
              </a:rPr>
              <a:t>© The McGraw-Hill Companies, Inc. Permission required for reproduction or display.</a:t>
            </a:r>
            <a:endParaRPr lang="en-US" altLang="zh-CN" sz="900" b="1" u="sng"/>
          </a:p>
          <a:p>
            <a:pPr>
              <a:spcBef>
                <a:spcPct val="50000"/>
              </a:spcBef>
            </a:pPr>
            <a:endParaRPr lang="en-US" altLang="zh-CN" sz="2400" u="sng">
              <a:latin typeface="Times New Roman" pitchFamily="18" charset="0"/>
            </a:endParaRPr>
          </a:p>
        </p:txBody>
      </p:sp>
      <p:pic>
        <p:nvPicPr>
          <p:cNvPr id="34818" name="Picture 8" descr="D:\McGraw-Hill Projects\Cormen\algorithms\greedy_activity_selector.gif"/>
          <p:cNvPicPr>
            <a:picLocks noChangeAspect="1" noChangeArrowheads="1"/>
          </p:cNvPicPr>
          <p:nvPr/>
        </p:nvPicPr>
        <p:blipFill>
          <a:blip r:embed="rId2" cstate="print"/>
          <a:srcRect/>
          <a:stretch>
            <a:fillRect/>
          </a:stretch>
        </p:blipFill>
        <p:spPr bwMode="auto">
          <a:xfrm>
            <a:off x="0" y="395288"/>
            <a:ext cx="9144000" cy="6157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rtlCol="0">
            <a:normAutofit/>
          </a:bodyPr>
          <a:lstStyle/>
          <a:p>
            <a:pPr fontAlgn="auto">
              <a:spcAft>
                <a:spcPts val="0"/>
              </a:spcAft>
              <a:defRPr/>
            </a:pPr>
            <a:r>
              <a:rPr lang="en-US" altLang="zh-CN" dirty="0" smtClean="0"/>
              <a:t>Huffman Codes</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smtClean="0"/>
              <a:t>Data Compression</a:t>
            </a:r>
            <a:endParaRPr altLang="en-US" dirty="0"/>
          </a:p>
        </p:txBody>
      </p:sp>
      <p:sp>
        <p:nvSpPr>
          <p:cNvPr id="79874" name="矩形 9"/>
          <p:cNvSpPr>
            <a:spLocks noChangeArrowheads="1"/>
          </p:cNvSpPr>
          <p:nvPr/>
        </p:nvSpPr>
        <p:spPr bwMode="auto">
          <a:xfrm>
            <a:off x="179388" y="981075"/>
            <a:ext cx="8785225" cy="4154488"/>
          </a:xfrm>
          <a:prstGeom prst="rect">
            <a:avLst/>
          </a:prstGeom>
          <a:noFill/>
          <a:ln w="9525">
            <a:noFill/>
            <a:miter lim="800000"/>
            <a:headEnd/>
            <a:tailEnd/>
          </a:ln>
        </p:spPr>
        <p:txBody>
          <a:bodyPr>
            <a:spAutoFit/>
          </a:bodyPr>
          <a:lstStyle/>
          <a:p>
            <a:r>
              <a:rPr lang="en-US" altLang="zh-CN" sz="2400">
                <a:solidFill>
                  <a:srgbClr val="FF0000"/>
                </a:solidFill>
                <a:latin typeface="Calibri" pitchFamily="34" charset="0"/>
              </a:rPr>
              <a:t>Q. </a:t>
            </a:r>
            <a:r>
              <a:rPr lang="en-US" altLang="zh-CN" sz="2400">
                <a:latin typeface="Calibri" pitchFamily="34" charset="0"/>
              </a:rPr>
              <a:t>Given a text that uses 32 symbols (26 different letters, space, and</a:t>
            </a:r>
          </a:p>
          <a:p>
            <a:r>
              <a:rPr lang="en-US" altLang="zh-CN" sz="2400">
                <a:latin typeface="Calibri" pitchFamily="34" charset="0"/>
              </a:rPr>
              <a:t>some punctuation characters), how can we encode this text in bits?</a:t>
            </a:r>
          </a:p>
          <a:p>
            <a:endParaRPr lang="en-US" altLang="zh-CN" sz="2400">
              <a:latin typeface="Calibri" pitchFamily="34" charset="0"/>
            </a:endParaRPr>
          </a:p>
          <a:p>
            <a:r>
              <a:rPr lang="en-US" altLang="zh-CN" sz="2400">
                <a:solidFill>
                  <a:srgbClr val="FF0000"/>
                </a:solidFill>
                <a:latin typeface="Calibri" pitchFamily="34" charset="0"/>
              </a:rPr>
              <a:t>Q. </a:t>
            </a:r>
            <a:r>
              <a:rPr lang="en-US" altLang="zh-CN" sz="2400">
                <a:latin typeface="Calibri" pitchFamily="34" charset="0"/>
              </a:rPr>
              <a:t>Some symbols (e, t, a, o, i, n) are used far more often than others.</a:t>
            </a:r>
          </a:p>
          <a:p>
            <a:r>
              <a:rPr lang="en-US" altLang="zh-CN" sz="2400">
                <a:latin typeface="Calibri" pitchFamily="34" charset="0"/>
              </a:rPr>
              <a:t>How can we use this to reduce our encoding?</a:t>
            </a:r>
          </a:p>
          <a:p>
            <a:endParaRPr lang="en-US" altLang="zh-CN" sz="2400">
              <a:latin typeface="Calibri" pitchFamily="34" charset="0"/>
            </a:endParaRPr>
          </a:p>
          <a:p>
            <a:r>
              <a:rPr lang="en-US" altLang="zh-CN" sz="2400">
                <a:solidFill>
                  <a:srgbClr val="FF0000"/>
                </a:solidFill>
                <a:latin typeface="Calibri" pitchFamily="34" charset="0"/>
              </a:rPr>
              <a:t>Q. </a:t>
            </a:r>
            <a:r>
              <a:rPr lang="en-US" altLang="zh-CN" sz="2400">
                <a:latin typeface="Calibri" pitchFamily="34" charset="0"/>
              </a:rPr>
              <a:t>How do we know when the next symbol begins?</a:t>
            </a:r>
          </a:p>
          <a:p>
            <a:endParaRPr lang="en-US" altLang="zh-CN" sz="2400">
              <a:latin typeface="Calibri" pitchFamily="34" charset="0"/>
            </a:endParaRPr>
          </a:p>
          <a:p>
            <a:r>
              <a:rPr lang="en-US" altLang="zh-CN" sz="2400">
                <a:latin typeface="Calibri" pitchFamily="34" charset="0"/>
              </a:rPr>
              <a:t>Ex.       c(a) = 01 	What is 0101?</a:t>
            </a:r>
          </a:p>
          <a:p>
            <a:r>
              <a:rPr lang="en-US" altLang="zh-CN" sz="2400">
                <a:latin typeface="Calibri" pitchFamily="34" charset="0"/>
              </a:rPr>
              <a:t>            c(b) = 010</a:t>
            </a:r>
          </a:p>
          <a:p>
            <a:r>
              <a:rPr lang="en-US" altLang="zh-CN" sz="2400">
                <a:latin typeface="Calibri" pitchFamily="34" charset="0"/>
              </a:rPr>
              <a:t>            c(e) = 1</a:t>
            </a:r>
            <a:endParaRPr lang="zh-CN" altLang="en-US" sz="2200">
              <a:latin typeface="Calibri" pitchFamily="34"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smtClean="0"/>
              <a:t>Data Compression</a:t>
            </a:r>
            <a:endParaRPr altLang="en-US" dirty="0"/>
          </a:p>
        </p:txBody>
      </p:sp>
      <p:sp>
        <p:nvSpPr>
          <p:cNvPr id="10" name="矩形 9"/>
          <p:cNvSpPr/>
          <p:nvPr/>
        </p:nvSpPr>
        <p:spPr>
          <a:xfrm>
            <a:off x="179388" y="981075"/>
            <a:ext cx="8785225" cy="5509200"/>
          </a:xfrm>
          <a:prstGeom prst="rect">
            <a:avLst/>
          </a:prstGeom>
        </p:spPr>
        <p:txBody>
          <a:bodyPr>
            <a:spAutoFit/>
          </a:bodyPr>
          <a:lstStyle/>
          <a:p>
            <a:pPr fontAlgn="auto">
              <a:spcBef>
                <a:spcPts val="0"/>
              </a:spcBef>
              <a:spcAft>
                <a:spcPts val="0"/>
              </a:spcAft>
              <a:defRPr/>
            </a:pPr>
            <a:r>
              <a:rPr lang="en-US" altLang="zh-CN" sz="2200" dirty="0">
                <a:solidFill>
                  <a:srgbClr val="FF0000"/>
                </a:solidFill>
                <a:latin typeface="+mn-lt"/>
                <a:ea typeface="+mn-ea"/>
              </a:rPr>
              <a:t>Q.</a:t>
            </a:r>
            <a:r>
              <a:rPr lang="en-US" altLang="zh-CN" sz="2200" dirty="0">
                <a:latin typeface="+mn-lt"/>
                <a:ea typeface="+mn-ea"/>
              </a:rPr>
              <a:t>    Given a text that uses 32 symbols (26 different letters, space, and some punctuation characters), how can we encode this text in bits?</a:t>
            </a:r>
          </a:p>
          <a:p>
            <a:pPr fontAlgn="auto">
              <a:spcBef>
                <a:spcPts val="0"/>
              </a:spcBef>
              <a:spcAft>
                <a:spcPts val="0"/>
              </a:spcAft>
              <a:defRPr/>
            </a:pPr>
            <a:r>
              <a:rPr lang="en-US" altLang="zh-CN" sz="2200" dirty="0">
                <a:solidFill>
                  <a:srgbClr val="FF0000"/>
                </a:solidFill>
                <a:latin typeface="+mn-lt"/>
                <a:ea typeface="+mn-ea"/>
              </a:rPr>
              <a:t>A.</a:t>
            </a:r>
            <a:r>
              <a:rPr lang="en-US" altLang="zh-CN" sz="2200" dirty="0">
                <a:latin typeface="+mn-lt"/>
                <a:ea typeface="+mn-ea"/>
              </a:rPr>
              <a:t>    We can encode </a:t>
            </a:r>
            <a:r>
              <a:rPr lang="en-US" altLang="zh-CN" sz="2200" dirty="0" smtClean="0">
                <a:latin typeface="+mn-lt"/>
                <a:ea typeface="+mn-ea"/>
              </a:rPr>
              <a:t>32 </a:t>
            </a:r>
            <a:r>
              <a:rPr lang="en-US" altLang="zh-CN" sz="2200" dirty="0">
                <a:latin typeface="+mn-lt"/>
                <a:ea typeface="+mn-ea"/>
              </a:rPr>
              <a:t>different symbols using a fixed length of 5 bits per symbol. This is called fixed length encoding.</a:t>
            </a:r>
          </a:p>
          <a:p>
            <a:pPr marL="457200" indent="-457200" fontAlgn="auto">
              <a:spcBef>
                <a:spcPts val="0"/>
              </a:spcBef>
              <a:spcAft>
                <a:spcPts val="0"/>
              </a:spcAft>
              <a:buFontTx/>
              <a:buAutoNum type="alphaUcPeriod"/>
              <a:defRPr/>
            </a:pPr>
            <a:endParaRPr lang="en-US" altLang="zh-CN" sz="2200" dirty="0">
              <a:latin typeface="+mn-lt"/>
              <a:ea typeface="+mn-ea"/>
            </a:endParaRPr>
          </a:p>
          <a:p>
            <a:pPr fontAlgn="auto">
              <a:spcBef>
                <a:spcPts val="0"/>
              </a:spcBef>
              <a:spcAft>
                <a:spcPts val="0"/>
              </a:spcAft>
              <a:defRPr/>
            </a:pPr>
            <a:r>
              <a:rPr lang="en-US" altLang="zh-CN" sz="2200" dirty="0">
                <a:solidFill>
                  <a:srgbClr val="FF0000"/>
                </a:solidFill>
                <a:latin typeface="+mn-lt"/>
                <a:ea typeface="+mn-ea"/>
              </a:rPr>
              <a:t>Q.</a:t>
            </a:r>
            <a:r>
              <a:rPr lang="en-US" altLang="zh-CN" sz="2200" dirty="0">
                <a:latin typeface="+mn-lt"/>
                <a:ea typeface="+mn-ea"/>
              </a:rPr>
              <a:t>   Some symbols (e, t, a, o, i, n) are used far more often than others.</a:t>
            </a:r>
          </a:p>
          <a:p>
            <a:pPr fontAlgn="auto">
              <a:spcBef>
                <a:spcPts val="0"/>
              </a:spcBef>
              <a:spcAft>
                <a:spcPts val="0"/>
              </a:spcAft>
              <a:defRPr/>
            </a:pPr>
            <a:r>
              <a:rPr lang="en-US" altLang="zh-CN" sz="2200" dirty="0">
                <a:latin typeface="+mn-lt"/>
                <a:ea typeface="+mn-ea"/>
              </a:rPr>
              <a:t>How can we use this to reduce our encoding?</a:t>
            </a:r>
          </a:p>
          <a:p>
            <a:pPr fontAlgn="auto">
              <a:spcBef>
                <a:spcPts val="0"/>
              </a:spcBef>
              <a:spcAft>
                <a:spcPts val="0"/>
              </a:spcAft>
              <a:defRPr/>
            </a:pPr>
            <a:r>
              <a:rPr lang="en-US" altLang="zh-CN" sz="2200" dirty="0">
                <a:solidFill>
                  <a:srgbClr val="FF0000"/>
                </a:solidFill>
                <a:latin typeface="+mn-lt"/>
                <a:ea typeface="+mn-ea"/>
              </a:rPr>
              <a:t>A.</a:t>
            </a:r>
            <a:r>
              <a:rPr lang="en-US" altLang="zh-CN" sz="2200" dirty="0">
                <a:latin typeface="+mn-lt"/>
                <a:ea typeface="+mn-ea"/>
              </a:rPr>
              <a:t>   Encode these characters with fewer bits, and the others with more bits.</a:t>
            </a:r>
          </a:p>
          <a:p>
            <a:pPr fontAlgn="auto">
              <a:spcBef>
                <a:spcPts val="0"/>
              </a:spcBef>
              <a:spcAft>
                <a:spcPts val="0"/>
              </a:spcAft>
              <a:defRPr/>
            </a:pPr>
            <a:endParaRPr lang="en-US" altLang="zh-CN" sz="2200" dirty="0">
              <a:latin typeface="+mn-lt"/>
              <a:ea typeface="+mn-ea"/>
            </a:endParaRPr>
          </a:p>
          <a:p>
            <a:pPr fontAlgn="auto">
              <a:spcBef>
                <a:spcPts val="0"/>
              </a:spcBef>
              <a:spcAft>
                <a:spcPts val="0"/>
              </a:spcAft>
              <a:defRPr/>
            </a:pPr>
            <a:r>
              <a:rPr lang="en-US" altLang="zh-CN" sz="2200" dirty="0">
                <a:solidFill>
                  <a:srgbClr val="FF0000"/>
                </a:solidFill>
                <a:latin typeface="+mn-lt"/>
                <a:ea typeface="+mn-ea"/>
              </a:rPr>
              <a:t>Q.   </a:t>
            </a:r>
            <a:r>
              <a:rPr lang="en-US" altLang="zh-CN" sz="2200" dirty="0">
                <a:latin typeface="+mn-lt"/>
                <a:ea typeface="+mn-ea"/>
              </a:rPr>
              <a:t>How do we know when the next symbol begins?</a:t>
            </a:r>
          </a:p>
          <a:p>
            <a:pPr fontAlgn="auto">
              <a:spcBef>
                <a:spcPts val="0"/>
              </a:spcBef>
              <a:spcAft>
                <a:spcPts val="0"/>
              </a:spcAft>
              <a:defRPr/>
            </a:pPr>
            <a:r>
              <a:rPr lang="en-US" altLang="zh-CN" sz="2200" dirty="0">
                <a:solidFill>
                  <a:srgbClr val="FF0000"/>
                </a:solidFill>
                <a:latin typeface="+mn-lt"/>
                <a:ea typeface="+mn-ea"/>
              </a:rPr>
              <a:t>A.   </a:t>
            </a:r>
            <a:r>
              <a:rPr lang="en-US" altLang="zh-CN" sz="2200" dirty="0">
                <a:latin typeface="+mn-lt"/>
                <a:ea typeface="+mn-ea"/>
              </a:rPr>
              <a:t>Use a separation symbol (like the pause in Morse), or make sure </a:t>
            </a:r>
            <a:r>
              <a:rPr lang="en-US" altLang="zh-CN" sz="2200" dirty="0" smtClean="0">
                <a:latin typeface="+mn-lt"/>
                <a:ea typeface="+mn-ea"/>
              </a:rPr>
              <a:t>that there </a:t>
            </a:r>
            <a:r>
              <a:rPr lang="en-US" altLang="zh-CN" sz="2200" dirty="0">
                <a:latin typeface="+mn-lt"/>
                <a:ea typeface="+mn-ea"/>
              </a:rPr>
              <a:t>is no ambiguity by ensuring that no code is a prefix of another one.</a:t>
            </a:r>
          </a:p>
          <a:p>
            <a:pPr fontAlgn="auto">
              <a:spcBef>
                <a:spcPts val="0"/>
              </a:spcBef>
              <a:spcAft>
                <a:spcPts val="0"/>
              </a:spcAft>
              <a:defRPr/>
            </a:pPr>
            <a:endParaRPr lang="en-US" altLang="zh-CN" sz="2200" dirty="0">
              <a:latin typeface="+mn-lt"/>
              <a:ea typeface="+mn-ea"/>
            </a:endParaRPr>
          </a:p>
          <a:p>
            <a:pPr fontAlgn="auto">
              <a:spcBef>
                <a:spcPts val="0"/>
              </a:spcBef>
              <a:spcAft>
                <a:spcPts val="0"/>
              </a:spcAft>
              <a:defRPr/>
            </a:pPr>
            <a:r>
              <a:rPr lang="en-US" altLang="zh-CN" sz="2200" dirty="0">
                <a:latin typeface="+mn-lt"/>
                <a:ea typeface="+mn-ea"/>
              </a:rPr>
              <a:t>Ex.      c(a) = 01 What is 0101?</a:t>
            </a:r>
          </a:p>
          <a:p>
            <a:pPr fontAlgn="auto">
              <a:spcBef>
                <a:spcPts val="0"/>
              </a:spcBef>
              <a:spcAft>
                <a:spcPts val="0"/>
              </a:spcAft>
              <a:defRPr/>
            </a:pPr>
            <a:r>
              <a:rPr lang="en-US" altLang="zh-CN" sz="2200" dirty="0">
                <a:latin typeface="+mn-lt"/>
                <a:ea typeface="+mn-ea"/>
              </a:rPr>
              <a:t>           c(b) = 010</a:t>
            </a:r>
          </a:p>
          <a:p>
            <a:pPr fontAlgn="auto">
              <a:spcBef>
                <a:spcPts val="0"/>
              </a:spcBef>
              <a:spcAft>
                <a:spcPts val="0"/>
              </a:spcAft>
              <a:defRPr/>
            </a:pPr>
            <a:r>
              <a:rPr lang="en-US" altLang="zh-CN" sz="2200" dirty="0">
                <a:latin typeface="+mn-lt"/>
                <a:ea typeface="+mn-ea"/>
              </a:rPr>
              <a:t>           c(e) = 1</a:t>
            </a:r>
            <a:endParaRPr lang="zh-CN" altLang="en-US" sz="2200" dirty="0">
              <a:latin typeface="+mn-lt"/>
              <a:ea typeface="+mn-ea"/>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Prefix </a:t>
            </a:r>
            <a:r>
              <a:rPr lang="en-US" altLang="zh-CN" dirty="0"/>
              <a:t>Codes</a:t>
            </a:r>
            <a:endParaRPr altLang="en-US" dirty="0"/>
          </a:p>
        </p:txBody>
      </p:sp>
      <p:sp>
        <p:nvSpPr>
          <p:cNvPr id="10" name="矩形 9" descr=" 10"/>
          <p:cNvSpPr/>
          <p:nvPr/>
        </p:nvSpPr>
        <p:spPr>
          <a:xfrm>
            <a:off x="179388" y="981075"/>
            <a:ext cx="8785225" cy="5632450"/>
          </a:xfrm>
          <a:prstGeom prst="rect">
            <a:avLst/>
          </a:prstGeom>
        </p:spPr>
        <p:txBody>
          <a:bodyPr>
            <a:spAutoFit/>
          </a:bodyPr>
          <a:lstStyle/>
          <a:p>
            <a:pPr fontAlgn="auto">
              <a:spcBef>
                <a:spcPts val="0"/>
              </a:spcBef>
              <a:spcAft>
                <a:spcPts val="0"/>
              </a:spcAft>
              <a:defRPr/>
            </a:pPr>
            <a:r>
              <a:rPr lang="en-US" altLang="zh-CN" sz="2400" dirty="0">
                <a:solidFill>
                  <a:srgbClr val="0070C0"/>
                </a:solidFill>
                <a:latin typeface="+mn-lt"/>
                <a:ea typeface="+mn-ea"/>
              </a:rPr>
              <a:t>Definition.</a:t>
            </a:r>
            <a:r>
              <a:rPr lang="en-US" altLang="zh-CN" sz="2400" dirty="0">
                <a:latin typeface="+mn-lt"/>
                <a:ea typeface="+mn-ea"/>
              </a:rPr>
              <a:t>   A </a:t>
            </a:r>
            <a:r>
              <a:rPr lang="en-US" altLang="zh-CN" sz="2400" dirty="0">
                <a:solidFill>
                  <a:srgbClr val="FF0000"/>
                </a:solidFill>
                <a:latin typeface="+mn-lt"/>
                <a:ea typeface="+mn-ea"/>
              </a:rPr>
              <a:t>prefix code </a:t>
            </a:r>
            <a:r>
              <a:rPr lang="en-US" altLang="zh-CN" sz="2400" dirty="0">
                <a:latin typeface="+mn-lt"/>
                <a:ea typeface="+mn-ea"/>
              </a:rPr>
              <a:t>for a set S is a function c that maps each </a:t>
            </a:r>
            <a:r>
              <a:rPr lang="en-US" altLang="zh-CN" sz="2400" dirty="0" err="1">
                <a:latin typeface="+mn-lt"/>
                <a:ea typeface="+mn-ea"/>
              </a:rPr>
              <a:t>x∈S</a:t>
            </a:r>
            <a:r>
              <a:rPr lang="en-US" altLang="zh-CN" sz="2400" dirty="0">
                <a:latin typeface="+mn-lt"/>
                <a:ea typeface="+mn-ea"/>
              </a:rPr>
              <a:t> to 1s and 0s in such a way that for </a:t>
            </a:r>
            <a:r>
              <a:rPr lang="en-US" altLang="zh-CN" sz="2400" dirty="0" err="1">
                <a:latin typeface="+mn-lt"/>
                <a:ea typeface="+mn-ea"/>
              </a:rPr>
              <a:t>x,y∈S</a:t>
            </a:r>
            <a:r>
              <a:rPr lang="en-US" altLang="zh-CN" sz="2400" dirty="0">
                <a:latin typeface="+mn-lt"/>
                <a:ea typeface="+mn-ea"/>
              </a:rPr>
              <a:t>, </a:t>
            </a:r>
            <a:r>
              <a:rPr lang="en-US" altLang="zh-CN" sz="2400" dirty="0" err="1">
                <a:latin typeface="+mn-lt"/>
                <a:ea typeface="+mn-ea"/>
              </a:rPr>
              <a:t>x≠y</a:t>
            </a:r>
            <a:r>
              <a:rPr lang="en-US" altLang="zh-CN" sz="2400" dirty="0">
                <a:latin typeface="+mn-lt"/>
                <a:ea typeface="+mn-ea"/>
              </a:rPr>
              <a:t>, c(x) is not a prefix of c(y).</a:t>
            </a:r>
          </a:p>
          <a:p>
            <a:pPr fontAlgn="auto">
              <a:spcBef>
                <a:spcPts val="0"/>
              </a:spcBef>
              <a:spcAft>
                <a:spcPts val="0"/>
              </a:spcAft>
              <a:defRPr/>
            </a:pPr>
            <a:r>
              <a:rPr lang="en-US" altLang="zh-CN" sz="2400" dirty="0">
                <a:solidFill>
                  <a:srgbClr val="0070C0"/>
                </a:solidFill>
                <a:latin typeface="+mn-lt"/>
                <a:ea typeface="+mn-ea"/>
              </a:rPr>
              <a:t>Ex.	 </a:t>
            </a:r>
            <a:r>
              <a:rPr lang="en-US" altLang="zh-CN" sz="2400" dirty="0">
                <a:latin typeface="+mn-lt"/>
                <a:ea typeface="+mn-ea"/>
              </a:rPr>
              <a:t>c(a) = 11</a:t>
            </a:r>
          </a:p>
          <a:p>
            <a:pPr fontAlgn="auto">
              <a:spcBef>
                <a:spcPts val="0"/>
              </a:spcBef>
              <a:spcAft>
                <a:spcPts val="0"/>
              </a:spcAft>
              <a:defRPr/>
            </a:pPr>
            <a:r>
              <a:rPr lang="en-US" altLang="zh-CN" sz="2400" dirty="0">
                <a:latin typeface="+mn-lt"/>
                <a:ea typeface="+mn-ea"/>
              </a:rPr>
              <a:t>	c(e) = 01</a:t>
            </a:r>
          </a:p>
          <a:p>
            <a:pPr fontAlgn="auto">
              <a:spcBef>
                <a:spcPts val="0"/>
              </a:spcBef>
              <a:spcAft>
                <a:spcPts val="0"/>
              </a:spcAft>
              <a:defRPr/>
            </a:pPr>
            <a:r>
              <a:rPr lang="en-US" altLang="zh-CN" sz="2400" dirty="0">
                <a:latin typeface="+mn-lt"/>
                <a:ea typeface="+mn-ea"/>
              </a:rPr>
              <a:t>	c(k) = 001</a:t>
            </a:r>
          </a:p>
          <a:p>
            <a:pPr fontAlgn="auto">
              <a:spcBef>
                <a:spcPts val="0"/>
              </a:spcBef>
              <a:spcAft>
                <a:spcPts val="0"/>
              </a:spcAft>
              <a:defRPr/>
            </a:pPr>
            <a:r>
              <a:rPr lang="en-US" altLang="zh-CN" sz="2400" dirty="0">
                <a:latin typeface="+mn-lt"/>
                <a:ea typeface="+mn-ea"/>
              </a:rPr>
              <a:t>	c(l) = 10</a:t>
            </a:r>
          </a:p>
          <a:p>
            <a:pPr fontAlgn="auto">
              <a:spcBef>
                <a:spcPts val="0"/>
              </a:spcBef>
              <a:spcAft>
                <a:spcPts val="0"/>
              </a:spcAft>
              <a:defRPr/>
            </a:pPr>
            <a:r>
              <a:rPr lang="en-US" altLang="zh-CN" sz="2400" dirty="0">
                <a:latin typeface="+mn-lt"/>
                <a:ea typeface="+mn-ea"/>
              </a:rPr>
              <a:t>	c(u) = 000</a:t>
            </a:r>
          </a:p>
          <a:p>
            <a:pPr fontAlgn="auto">
              <a:spcBef>
                <a:spcPts val="0"/>
              </a:spcBef>
              <a:spcAft>
                <a:spcPts val="0"/>
              </a:spcAft>
              <a:defRPr/>
            </a:pPr>
            <a:r>
              <a:rPr lang="en-US" altLang="zh-CN" sz="2400" dirty="0">
                <a:solidFill>
                  <a:srgbClr val="0070C0"/>
                </a:solidFill>
                <a:latin typeface="+mn-lt"/>
                <a:ea typeface="+mn-ea"/>
              </a:rPr>
              <a:t>Q. </a:t>
            </a:r>
            <a:r>
              <a:rPr lang="en-US" altLang="zh-CN" sz="2400" dirty="0">
                <a:latin typeface="+mn-lt"/>
                <a:ea typeface="+mn-ea"/>
              </a:rPr>
              <a:t>What is the meaning of 1001000001 ?</a:t>
            </a:r>
          </a:p>
          <a:p>
            <a:pPr marL="342900" indent="-342900" fontAlgn="auto">
              <a:spcBef>
                <a:spcPts val="0"/>
              </a:spcBef>
              <a:spcAft>
                <a:spcPts val="0"/>
              </a:spcAft>
              <a:buChar char=" "/>
              <a:defRPr/>
            </a:pPr>
            <a:r>
              <a:rPr lang="en-US" altLang="zh-CN" sz="2400" smtClean="0">
                <a:solidFill>
                  <a:srgbClr val="0070C0"/>
                </a:solidFill>
                <a:latin typeface="+mn-lt"/>
                <a:ea typeface="+mn-ea"/>
              </a:rPr>
              <a:t>   </a:t>
            </a:r>
            <a:r>
              <a:rPr lang="en-US" altLang="zh-CN" sz="2400" smtClean="0">
                <a:latin typeface="+mn-lt"/>
                <a:ea typeface="+mn-ea"/>
              </a:rPr>
              <a:t>      </a:t>
            </a:r>
            <a:endParaRPr lang="en-US" altLang="zh-CN" sz="2400" dirty="0">
              <a:latin typeface="+mn-lt"/>
              <a:ea typeface="+mn-ea"/>
            </a:endParaRPr>
          </a:p>
          <a:p>
            <a:pPr marL="457200" indent="-457200" fontAlgn="auto">
              <a:spcBef>
                <a:spcPts val="0"/>
              </a:spcBef>
              <a:spcAft>
                <a:spcPts val="0"/>
              </a:spcAft>
              <a:buFontTx/>
              <a:buAutoNum type="alphaUcPeriod"/>
              <a:defRPr/>
            </a:pPr>
            <a:endParaRPr lang="en-US" altLang="zh-CN" sz="2400" dirty="0">
              <a:latin typeface="+mn-lt"/>
              <a:ea typeface="+mn-ea"/>
            </a:endParaRPr>
          </a:p>
          <a:p>
            <a:pPr fontAlgn="auto">
              <a:spcBef>
                <a:spcPts val="0"/>
              </a:spcBef>
              <a:spcAft>
                <a:spcPts val="0"/>
              </a:spcAft>
              <a:defRPr/>
            </a:pPr>
            <a:r>
              <a:rPr lang="en-US" altLang="zh-CN" sz="2400" dirty="0">
                <a:latin typeface="+mn-lt"/>
                <a:ea typeface="+mn-ea"/>
              </a:rPr>
              <a:t>Suppose frequencies are known in a text of 1G:</a:t>
            </a:r>
          </a:p>
          <a:p>
            <a:pPr fontAlgn="auto">
              <a:spcBef>
                <a:spcPts val="0"/>
              </a:spcBef>
              <a:spcAft>
                <a:spcPts val="0"/>
              </a:spcAft>
              <a:defRPr/>
            </a:pPr>
            <a:r>
              <a:rPr lang="it-IT" altLang="zh-CN" sz="2400" dirty="0">
                <a:latin typeface="+mn-lt"/>
                <a:ea typeface="+mn-ea"/>
              </a:rPr>
              <a:t>fa=0.4, fe=0.2, fk=0.2, fl=0.1, fu=0.1</a:t>
            </a:r>
          </a:p>
          <a:p>
            <a:pPr fontAlgn="auto">
              <a:spcBef>
                <a:spcPts val="0"/>
              </a:spcBef>
              <a:spcAft>
                <a:spcPts val="0"/>
              </a:spcAft>
              <a:defRPr/>
            </a:pPr>
            <a:r>
              <a:rPr lang="en-US" altLang="zh-CN" sz="2400" dirty="0">
                <a:solidFill>
                  <a:srgbClr val="0070C0"/>
                </a:solidFill>
                <a:latin typeface="+mn-lt"/>
                <a:ea typeface="+mn-ea"/>
              </a:rPr>
              <a:t>Q. </a:t>
            </a:r>
            <a:r>
              <a:rPr lang="en-US" altLang="zh-CN" sz="2400" dirty="0">
                <a:latin typeface="+mn-lt"/>
                <a:ea typeface="+mn-ea"/>
              </a:rPr>
              <a:t>What is the size of the encoded text?</a:t>
            </a:r>
          </a:p>
          <a:p>
            <a:pPr marL="342900" indent="-342900" fontAlgn="auto">
              <a:spcBef>
                <a:spcPts val="0"/>
              </a:spcBef>
              <a:spcAft>
                <a:spcPts val="0"/>
              </a:spcAft>
              <a:buChar char=" "/>
              <a:defRPr/>
            </a:pPr>
            <a:r>
              <a:rPr lang="it-IT" altLang="zh-CN" sz="2400" smtClean="0">
                <a:solidFill>
                  <a:srgbClr val="0070C0"/>
                </a:solidFill>
                <a:latin typeface="+mn-lt"/>
                <a:ea typeface="+mn-ea"/>
              </a:rPr>
              <a:t>  </a:t>
            </a:r>
            <a:r>
              <a:rPr lang="it-IT" altLang="zh-CN" sz="2400" smtClean="0">
                <a:latin typeface="+mn-lt"/>
                <a:ea typeface="+mn-ea"/>
              </a:rPr>
              <a:t>                                        </a:t>
            </a:r>
            <a:endParaRPr lang="zh-CN" altLang="en-US" sz="2200" dirty="0">
              <a:latin typeface="+mn-lt"/>
              <a:ea typeface="+mn-ea"/>
            </a:endParaRPr>
          </a:p>
        </p:txBody>
      </p:sp>
    </p:spTree>
  </p:cSld>
  <p:clrMapOvr>
    <a:masterClrMapping/>
  </p:clrMapOvr>
  <p:transition spd="slow">
    <p:cut/>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Prefix </a:t>
            </a:r>
            <a:r>
              <a:rPr lang="en-US" altLang="zh-CN" dirty="0"/>
              <a:t>Codes</a:t>
            </a:r>
            <a:endParaRPr altLang="en-US" dirty="0"/>
          </a:p>
        </p:txBody>
      </p:sp>
      <p:sp>
        <p:nvSpPr>
          <p:cNvPr id="10" name="矩形 9" descr=" 10"/>
          <p:cNvSpPr/>
          <p:nvPr/>
        </p:nvSpPr>
        <p:spPr>
          <a:xfrm>
            <a:off x="179388" y="981074"/>
            <a:ext cx="8785225" cy="5632450"/>
          </a:xfrm>
          <a:prstGeom prst="rect">
            <a:avLst/>
          </a:prstGeom>
        </p:spPr>
        <p:txBody>
          <a:bodyPr>
            <a:spAutoFit/>
          </a:bodyPr>
          <a:lstStyle/>
          <a:p>
            <a:pPr fontAlgn="auto">
              <a:spcBef>
                <a:spcPts val="0"/>
              </a:spcBef>
              <a:spcAft>
                <a:spcPts val="0"/>
              </a:spcAft>
              <a:defRPr/>
            </a:pPr>
            <a:r>
              <a:rPr lang="en-US" altLang="zh-CN" sz="2400" dirty="0">
                <a:solidFill>
                  <a:srgbClr val="0070C0"/>
                </a:solidFill>
                <a:latin typeface="+mn-lt"/>
                <a:ea typeface="+mn-ea"/>
              </a:rPr>
              <a:t>Definition.</a:t>
            </a:r>
            <a:r>
              <a:rPr lang="en-US" altLang="zh-CN" sz="2400" dirty="0">
                <a:latin typeface="+mn-lt"/>
                <a:ea typeface="+mn-ea"/>
              </a:rPr>
              <a:t>   A </a:t>
            </a:r>
            <a:r>
              <a:rPr lang="en-US" altLang="zh-CN" sz="2400" dirty="0">
                <a:solidFill>
                  <a:srgbClr val="FF0000"/>
                </a:solidFill>
                <a:latin typeface="+mn-lt"/>
                <a:ea typeface="+mn-ea"/>
              </a:rPr>
              <a:t>prefix code </a:t>
            </a:r>
            <a:r>
              <a:rPr lang="en-US" altLang="zh-CN" sz="2400" dirty="0">
                <a:latin typeface="+mn-lt"/>
                <a:ea typeface="+mn-ea"/>
              </a:rPr>
              <a:t>for a set S is a function c that maps each </a:t>
            </a:r>
            <a:r>
              <a:rPr lang="en-US" altLang="zh-CN" sz="2400" dirty="0" err="1">
                <a:latin typeface="+mn-lt"/>
                <a:ea typeface="+mn-ea"/>
              </a:rPr>
              <a:t>x∈S</a:t>
            </a:r>
            <a:r>
              <a:rPr lang="en-US" altLang="zh-CN" sz="2400" dirty="0">
                <a:latin typeface="+mn-lt"/>
                <a:ea typeface="+mn-ea"/>
              </a:rPr>
              <a:t> to 1s and 0s in such a way that for </a:t>
            </a:r>
            <a:r>
              <a:rPr lang="en-US" altLang="zh-CN" sz="2400" dirty="0" err="1">
                <a:latin typeface="+mn-lt"/>
                <a:ea typeface="+mn-ea"/>
              </a:rPr>
              <a:t>x,y∈S</a:t>
            </a:r>
            <a:r>
              <a:rPr lang="en-US" altLang="zh-CN" sz="2400" dirty="0">
                <a:latin typeface="+mn-lt"/>
                <a:ea typeface="+mn-ea"/>
              </a:rPr>
              <a:t>, </a:t>
            </a:r>
            <a:r>
              <a:rPr lang="en-US" altLang="zh-CN" sz="2400" dirty="0" err="1">
                <a:latin typeface="+mn-lt"/>
                <a:ea typeface="+mn-ea"/>
              </a:rPr>
              <a:t>x≠y</a:t>
            </a:r>
            <a:r>
              <a:rPr lang="en-US" altLang="zh-CN" sz="2400" dirty="0">
                <a:latin typeface="+mn-lt"/>
                <a:ea typeface="+mn-ea"/>
              </a:rPr>
              <a:t>, c(x) is not a prefix of c(y).</a:t>
            </a:r>
          </a:p>
          <a:p>
            <a:pPr fontAlgn="auto">
              <a:spcBef>
                <a:spcPts val="0"/>
              </a:spcBef>
              <a:spcAft>
                <a:spcPts val="0"/>
              </a:spcAft>
              <a:defRPr/>
            </a:pPr>
            <a:r>
              <a:rPr lang="en-US" altLang="zh-CN" sz="2400" dirty="0">
                <a:solidFill>
                  <a:srgbClr val="0070C0"/>
                </a:solidFill>
                <a:latin typeface="+mn-lt"/>
                <a:ea typeface="+mn-ea"/>
              </a:rPr>
              <a:t>Ex.	 </a:t>
            </a:r>
            <a:r>
              <a:rPr lang="en-US" altLang="zh-CN" sz="2400" dirty="0">
                <a:latin typeface="+mn-lt"/>
                <a:ea typeface="+mn-ea"/>
              </a:rPr>
              <a:t>c(a) = 11</a:t>
            </a:r>
          </a:p>
          <a:p>
            <a:pPr fontAlgn="auto">
              <a:spcBef>
                <a:spcPts val="0"/>
              </a:spcBef>
              <a:spcAft>
                <a:spcPts val="0"/>
              </a:spcAft>
              <a:defRPr/>
            </a:pPr>
            <a:r>
              <a:rPr lang="en-US" altLang="zh-CN" sz="2400" dirty="0">
                <a:latin typeface="+mn-lt"/>
                <a:ea typeface="+mn-ea"/>
              </a:rPr>
              <a:t>	c(e) = 01</a:t>
            </a:r>
          </a:p>
          <a:p>
            <a:pPr fontAlgn="auto">
              <a:spcBef>
                <a:spcPts val="0"/>
              </a:spcBef>
              <a:spcAft>
                <a:spcPts val="0"/>
              </a:spcAft>
              <a:defRPr/>
            </a:pPr>
            <a:r>
              <a:rPr lang="en-US" altLang="zh-CN" sz="2400" dirty="0">
                <a:latin typeface="+mn-lt"/>
                <a:ea typeface="+mn-ea"/>
              </a:rPr>
              <a:t>	c(k) = 001</a:t>
            </a:r>
          </a:p>
          <a:p>
            <a:pPr fontAlgn="auto">
              <a:spcBef>
                <a:spcPts val="0"/>
              </a:spcBef>
              <a:spcAft>
                <a:spcPts val="0"/>
              </a:spcAft>
              <a:defRPr/>
            </a:pPr>
            <a:r>
              <a:rPr lang="en-US" altLang="zh-CN" sz="2400" dirty="0">
                <a:latin typeface="+mn-lt"/>
                <a:ea typeface="+mn-ea"/>
              </a:rPr>
              <a:t>	c(l) = 10</a:t>
            </a:r>
          </a:p>
          <a:p>
            <a:pPr fontAlgn="auto">
              <a:spcBef>
                <a:spcPts val="0"/>
              </a:spcBef>
              <a:spcAft>
                <a:spcPts val="0"/>
              </a:spcAft>
              <a:defRPr/>
            </a:pPr>
            <a:r>
              <a:rPr lang="en-US" altLang="zh-CN" sz="2400" dirty="0">
                <a:latin typeface="+mn-lt"/>
                <a:ea typeface="+mn-ea"/>
              </a:rPr>
              <a:t>	c(u) = 000</a:t>
            </a:r>
          </a:p>
          <a:p>
            <a:pPr fontAlgn="auto">
              <a:spcBef>
                <a:spcPts val="0"/>
              </a:spcBef>
              <a:spcAft>
                <a:spcPts val="0"/>
              </a:spcAft>
              <a:defRPr/>
            </a:pPr>
            <a:r>
              <a:rPr lang="en-US" altLang="zh-CN" sz="2400" dirty="0">
                <a:solidFill>
                  <a:srgbClr val="0070C0"/>
                </a:solidFill>
                <a:latin typeface="+mn-lt"/>
                <a:ea typeface="+mn-ea"/>
              </a:rPr>
              <a:t>Q. </a:t>
            </a:r>
            <a:r>
              <a:rPr lang="en-US" altLang="zh-CN" sz="2400" dirty="0">
                <a:latin typeface="+mn-lt"/>
                <a:ea typeface="+mn-ea"/>
              </a:rPr>
              <a:t>What is the meaning of 1001000001 ?</a:t>
            </a:r>
          </a:p>
          <a:p>
            <a:pPr fontAlgn="auto">
              <a:spcBef>
                <a:spcPts val="0"/>
              </a:spcBef>
              <a:spcAft>
                <a:spcPts val="0"/>
              </a:spcAft>
              <a:defRPr/>
            </a:pPr>
            <a:r>
              <a:rPr lang="en-US" altLang="zh-CN" sz="2400" smtClean="0">
                <a:solidFill>
                  <a:srgbClr val="0070C0"/>
                </a:solidFill>
                <a:latin typeface="Calibri" panose="020F0502020204030204" pitchFamily="34" charset="0"/>
                <a:ea typeface="宋体" panose="02010600030101010101" pitchFamily="2" charset="-122"/>
              </a:rPr>
              <a:t>A. </a:t>
            </a:r>
            <a:r>
              <a:rPr lang="en-US" altLang="zh-CN" sz="2400" smtClean="0">
                <a:solidFill>
                  <a:schemeClr val="tx1">
                    <a:lumMod val="100000"/>
                  </a:schemeClr>
                </a:solidFill>
                <a:latin typeface="Calibri" panose="020F0502020204030204" pitchFamily="34" charset="0"/>
                <a:ea typeface="宋体" panose="02010600030101010101" pitchFamily="2" charset="-122"/>
              </a:rPr>
              <a:t>“leuk”</a:t>
            </a:r>
          </a:p>
          <a:p>
            <a:pPr marL="457200" indent="-457200" fontAlgn="auto">
              <a:spcBef>
                <a:spcPts val="0"/>
              </a:spcBef>
              <a:spcAft>
                <a:spcPts val="0"/>
              </a:spcAft>
              <a:buFontTx/>
              <a:buAutoNum type="alphaUcPeriod"/>
              <a:defRPr/>
            </a:pPr>
            <a:endParaRPr lang="en-US" altLang="zh-CN" sz="2400" dirty="0">
              <a:latin typeface="+mn-lt"/>
              <a:ea typeface="+mn-ea"/>
            </a:endParaRPr>
          </a:p>
          <a:p>
            <a:pPr fontAlgn="auto">
              <a:spcBef>
                <a:spcPts val="0"/>
              </a:spcBef>
              <a:spcAft>
                <a:spcPts val="0"/>
              </a:spcAft>
              <a:defRPr/>
            </a:pPr>
            <a:r>
              <a:rPr lang="en-US" altLang="zh-CN" sz="2400" dirty="0">
                <a:latin typeface="+mn-lt"/>
                <a:ea typeface="+mn-ea"/>
              </a:rPr>
              <a:t>Suppose frequencies are known in a text of 1G:</a:t>
            </a:r>
          </a:p>
          <a:p>
            <a:pPr fontAlgn="auto">
              <a:spcBef>
                <a:spcPts val="0"/>
              </a:spcBef>
              <a:spcAft>
                <a:spcPts val="0"/>
              </a:spcAft>
              <a:defRPr/>
            </a:pPr>
            <a:r>
              <a:rPr lang="it-IT" altLang="zh-CN" sz="2400" dirty="0">
                <a:latin typeface="+mn-lt"/>
                <a:ea typeface="+mn-ea"/>
              </a:rPr>
              <a:t>fa=0.4, fe=0.2, fk=0.2, fl=0.1, fu=0.1</a:t>
            </a:r>
          </a:p>
          <a:p>
            <a:pPr fontAlgn="auto">
              <a:spcBef>
                <a:spcPts val="0"/>
              </a:spcBef>
              <a:spcAft>
                <a:spcPts val="0"/>
              </a:spcAft>
              <a:defRPr/>
            </a:pPr>
            <a:r>
              <a:rPr lang="en-US" altLang="zh-CN" sz="2400" dirty="0">
                <a:solidFill>
                  <a:srgbClr val="0070C0"/>
                </a:solidFill>
                <a:latin typeface="+mn-lt"/>
                <a:ea typeface="+mn-ea"/>
              </a:rPr>
              <a:t>Q. </a:t>
            </a:r>
            <a:r>
              <a:rPr lang="en-US" altLang="zh-CN" sz="2400" dirty="0">
                <a:latin typeface="+mn-lt"/>
                <a:ea typeface="+mn-ea"/>
              </a:rPr>
              <a:t>What is the size of the encoded text?</a:t>
            </a:r>
          </a:p>
          <a:p>
            <a:pPr marL="342900" indent="-342900" fontAlgn="auto">
              <a:spcBef>
                <a:spcPts val="0"/>
              </a:spcBef>
              <a:spcAft>
                <a:spcPts val="0"/>
              </a:spcAft>
              <a:buChar char=" "/>
              <a:defRPr/>
            </a:pPr>
            <a:r>
              <a:rPr lang="it-IT" altLang="zh-CN" sz="2400" smtClean="0">
                <a:solidFill>
                  <a:srgbClr val="0070C0"/>
                </a:solidFill>
                <a:latin typeface="+mn-lt"/>
                <a:ea typeface="+mn-ea"/>
              </a:rPr>
              <a:t>  </a:t>
            </a:r>
            <a:r>
              <a:rPr lang="it-IT" altLang="zh-CN" sz="2400" smtClean="0">
                <a:latin typeface="+mn-lt"/>
                <a:ea typeface="+mn-ea"/>
              </a:rPr>
              <a:t>                                        </a:t>
            </a:r>
            <a:endParaRPr lang="zh-CN" altLang="en-US" sz="2200" dirty="0">
              <a:latin typeface="+mn-lt"/>
              <a:ea typeface="+mn-ea"/>
            </a:endParaRPr>
          </a:p>
        </p:txBody>
      </p:sp>
    </p:spTree>
    <p:extLst>
      <p:ext uri="{BB962C8B-B14F-4D97-AF65-F5344CB8AC3E}">
        <p14:creationId xmlns:p14="http://schemas.microsoft.com/office/powerpoint/2010/main" val="4155957117"/>
      </p:ext>
    </p:extLst>
  </p:cSld>
  <p:clrMapOvr>
    <a:masterClrMapping/>
  </p:clrMapOvr>
  <p:transition spd="slow">
    <p:cut/>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Prefix </a:t>
            </a:r>
            <a:r>
              <a:rPr lang="en-US" altLang="zh-CN" dirty="0"/>
              <a:t>Codes</a:t>
            </a:r>
            <a:endParaRPr altLang="en-US" dirty="0"/>
          </a:p>
        </p:txBody>
      </p:sp>
      <p:sp>
        <p:nvSpPr>
          <p:cNvPr id="10" name="矩形 9" descr=" 10"/>
          <p:cNvSpPr/>
          <p:nvPr/>
        </p:nvSpPr>
        <p:spPr>
          <a:xfrm>
            <a:off x="179388" y="981074"/>
            <a:ext cx="8785225" cy="5970865"/>
          </a:xfrm>
          <a:prstGeom prst="rect">
            <a:avLst/>
          </a:prstGeom>
        </p:spPr>
        <p:txBody>
          <a:bodyPr>
            <a:spAutoFit/>
          </a:bodyPr>
          <a:lstStyle/>
          <a:p>
            <a:pPr fontAlgn="auto">
              <a:spcBef>
                <a:spcPts val="0"/>
              </a:spcBef>
              <a:spcAft>
                <a:spcPts val="0"/>
              </a:spcAft>
              <a:defRPr/>
            </a:pPr>
            <a:r>
              <a:rPr lang="en-US" altLang="zh-CN" sz="2400" dirty="0">
                <a:solidFill>
                  <a:srgbClr val="0070C0"/>
                </a:solidFill>
                <a:latin typeface="+mn-lt"/>
                <a:ea typeface="+mn-ea"/>
              </a:rPr>
              <a:t>Definition.</a:t>
            </a:r>
            <a:r>
              <a:rPr lang="en-US" altLang="zh-CN" sz="2400" dirty="0">
                <a:latin typeface="+mn-lt"/>
                <a:ea typeface="+mn-ea"/>
              </a:rPr>
              <a:t>   A </a:t>
            </a:r>
            <a:r>
              <a:rPr lang="en-US" altLang="zh-CN" sz="2400" dirty="0">
                <a:solidFill>
                  <a:srgbClr val="FF0000"/>
                </a:solidFill>
                <a:latin typeface="+mn-lt"/>
                <a:ea typeface="+mn-ea"/>
              </a:rPr>
              <a:t>prefix code </a:t>
            </a:r>
            <a:r>
              <a:rPr lang="en-US" altLang="zh-CN" sz="2400" dirty="0">
                <a:latin typeface="+mn-lt"/>
                <a:ea typeface="+mn-ea"/>
              </a:rPr>
              <a:t>for a set S is a function c that maps each </a:t>
            </a:r>
            <a:r>
              <a:rPr lang="en-US" altLang="zh-CN" sz="2400" dirty="0" err="1">
                <a:latin typeface="+mn-lt"/>
                <a:ea typeface="+mn-ea"/>
              </a:rPr>
              <a:t>x∈S</a:t>
            </a:r>
            <a:r>
              <a:rPr lang="en-US" altLang="zh-CN" sz="2400" dirty="0">
                <a:latin typeface="+mn-lt"/>
                <a:ea typeface="+mn-ea"/>
              </a:rPr>
              <a:t> to 1s and 0s in such a way that for </a:t>
            </a:r>
            <a:r>
              <a:rPr lang="en-US" altLang="zh-CN" sz="2400" dirty="0" err="1">
                <a:latin typeface="+mn-lt"/>
                <a:ea typeface="+mn-ea"/>
              </a:rPr>
              <a:t>x,y∈S</a:t>
            </a:r>
            <a:r>
              <a:rPr lang="en-US" altLang="zh-CN" sz="2400" dirty="0">
                <a:latin typeface="+mn-lt"/>
                <a:ea typeface="+mn-ea"/>
              </a:rPr>
              <a:t>, </a:t>
            </a:r>
            <a:r>
              <a:rPr lang="en-US" altLang="zh-CN" sz="2400" dirty="0" err="1">
                <a:latin typeface="+mn-lt"/>
                <a:ea typeface="+mn-ea"/>
              </a:rPr>
              <a:t>x≠y</a:t>
            </a:r>
            <a:r>
              <a:rPr lang="en-US" altLang="zh-CN" sz="2400" dirty="0">
                <a:latin typeface="+mn-lt"/>
                <a:ea typeface="+mn-ea"/>
              </a:rPr>
              <a:t>, c(x) is not a prefix of c(y).</a:t>
            </a:r>
          </a:p>
          <a:p>
            <a:pPr fontAlgn="auto">
              <a:spcBef>
                <a:spcPts val="0"/>
              </a:spcBef>
              <a:spcAft>
                <a:spcPts val="0"/>
              </a:spcAft>
              <a:defRPr/>
            </a:pPr>
            <a:r>
              <a:rPr lang="en-US" altLang="zh-CN" sz="2400" dirty="0">
                <a:solidFill>
                  <a:srgbClr val="0070C0"/>
                </a:solidFill>
                <a:latin typeface="+mn-lt"/>
                <a:ea typeface="+mn-ea"/>
              </a:rPr>
              <a:t>Ex.	 </a:t>
            </a:r>
            <a:r>
              <a:rPr lang="en-US" altLang="zh-CN" sz="2400" dirty="0">
                <a:latin typeface="+mn-lt"/>
                <a:ea typeface="+mn-ea"/>
              </a:rPr>
              <a:t>c(a) = 11</a:t>
            </a:r>
          </a:p>
          <a:p>
            <a:pPr fontAlgn="auto">
              <a:spcBef>
                <a:spcPts val="0"/>
              </a:spcBef>
              <a:spcAft>
                <a:spcPts val="0"/>
              </a:spcAft>
              <a:defRPr/>
            </a:pPr>
            <a:r>
              <a:rPr lang="en-US" altLang="zh-CN" sz="2400" dirty="0">
                <a:latin typeface="+mn-lt"/>
                <a:ea typeface="+mn-ea"/>
              </a:rPr>
              <a:t>	c(e) = 01</a:t>
            </a:r>
          </a:p>
          <a:p>
            <a:pPr fontAlgn="auto">
              <a:spcBef>
                <a:spcPts val="0"/>
              </a:spcBef>
              <a:spcAft>
                <a:spcPts val="0"/>
              </a:spcAft>
              <a:defRPr/>
            </a:pPr>
            <a:r>
              <a:rPr lang="en-US" altLang="zh-CN" sz="2400" dirty="0">
                <a:latin typeface="+mn-lt"/>
                <a:ea typeface="+mn-ea"/>
              </a:rPr>
              <a:t>	c(k) = 001</a:t>
            </a:r>
          </a:p>
          <a:p>
            <a:pPr fontAlgn="auto">
              <a:spcBef>
                <a:spcPts val="0"/>
              </a:spcBef>
              <a:spcAft>
                <a:spcPts val="0"/>
              </a:spcAft>
              <a:defRPr/>
            </a:pPr>
            <a:r>
              <a:rPr lang="en-US" altLang="zh-CN" sz="2400" dirty="0">
                <a:latin typeface="+mn-lt"/>
                <a:ea typeface="+mn-ea"/>
              </a:rPr>
              <a:t>	c(l) = 10</a:t>
            </a:r>
          </a:p>
          <a:p>
            <a:pPr fontAlgn="auto">
              <a:spcBef>
                <a:spcPts val="0"/>
              </a:spcBef>
              <a:spcAft>
                <a:spcPts val="0"/>
              </a:spcAft>
              <a:defRPr/>
            </a:pPr>
            <a:r>
              <a:rPr lang="en-US" altLang="zh-CN" sz="2400" dirty="0">
                <a:latin typeface="+mn-lt"/>
                <a:ea typeface="+mn-ea"/>
              </a:rPr>
              <a:t>	c(u) = 000</a:t>
            </a:r>
          </a:p>
          <a:p>
            <a:pPr fontAlgn="auto">
              <a:spcBef>
                <a:spcPts val="0"/>
              </a:spcBef>
              <a:spcAft>
                <a:spcPts val="0"/>
              </a:spcAft>
              <a:defRPr/>
            </a:pPr>
            <a:r>
              <a:rPr lang="en-US" altLang="zh-CN" sz="2400" dirty="0">
                <a:solidFill>
                  <a:srgbClr val="0070C0"/>
                </a:solidFill>
                <a:latin typeface="+mn-lt"/>
                <a:ea typeface="+mn-ea"/>
              </a:rPr>
              <a:t>Q. </a:t>
            </a:r>
            <a:r>
              <a:rPr lang="en-US" altLang="zh-CN" sz="2400" dirty="0">
                <a:latin typeface="+mn-lt"/>
                <a:ea typeface="+mn-ea"/>
              </a:rPr>
              <a:t>What is the meaning of 1001000001 ?</a:t>
            </a:r>
          </a:p>
          <a:p>
            <a:pPr fontAlgn="auto">
              <a:spcBef>
                <a:spcPts val="0"/>
              </a:spcBef>
              <a:spcAft>
                <a:spcPts val="0"/>
              </a:spcAft>
              <a:defRPr/>
            </a:pPr>
            <a:r>
              <a:rPr lang="en-US" altLang="zh-CN" sz="2400" smtClean="0">
                <a:solidFill>
                  <a:srgbClr val="0070C0"/>
                </a:solidFill>
                <a:latin typeface="Calibri" panose="020F0502020204030204" pitchFamily="34" charset="0"/>
                <a:ea typeface="宋体" panose="02010600030101010101" pitchFamily="2" charset="-122"/>
              </a:rPr>
              <a:t>A. </a:t>
            </a:r>
            <a:r>
              <a:rPr lang="en-US" altLang="zh-CN" sz="2400" smtClean="0">
                <a:solidFill>
                  <a:schemeClr val="tx1">
                    <a:lumMod val="100000"/>
                  </a:schemeClr>
                </a:solidFill>
                <a:latin typeface="Calibri" panose="020F0502020204030204" pitchFamily="34" charset="0"/>
                <a:ea typeface="宋体" panose="02010600030101010101" pitchFamily="2" charset="-122"/>
              </a:rPr>
              <a:t>“leuk”</a:t>
            </a:r>
          </a:p>
          <a:p>
            <a:pPr marL="457200" indent="-457200" fontAlgn="auto">
              <a:spcBef>
                <a:spcPts val="0"/>
              </a:spcBef>
              <a:spcAft>
                <a:spcPts val="0"/>
              </a:spcAft>
              <a:buFontTx/>
              <a:buAutoNum type="alphaUcPeriod"/>
              <a:defRPr/>
            </a:pPr>
            <a:endParaRPr lang="en-US" altLang="zh-CN" sz="2400" dirty="0">
              <a:latin typeface="+mn-lt"/>
              <a:ea typeface="+mn-ea"/>
            </a:endParaRPr>
          </a:p>
          <a:p>
            <a:pPr fontAlgn="auto">
              <a:spcBef>
                <a:spcPts val="0"/>
              </a:spcBef>
              <a:spcAft>
                <a:spcPts val="0"/>
              </a:spcAft>
              <a:defRPr/>
            </a:pPr>
            <a:r>
              <a:rPr lang="en-US" altLang="zh-CN" sz="2400" dirty="0">
                <a:latin typeface="+mn-lt"/>
                <a:ea typeface="+mn-ea"/>
              </a:rPr>
              <a:t>Suppose frequencies are known in a text of 1G:</a:t>
            </a:r>
          </a:p>
          <a:p>
            <a:pPr fontAlgn="auto">
              <a:spcBef>
                <a:spcPts val="0"/>
              </a:spcBef>
              <a:spcAft>
                <a:spcPts val="0"/>
              </a:spcAft>
              <a:defRPr/>
            </a:pPr>
            <a:r>
              <a:rPr lang="it-IT" altLang="zh-CN" sz="2400" dirty="0">
                <a:latin typeface="+mn-lt"/>
                <a:ea typeface="+mn-ea"/>
              </a:rPr>
              <a:t>fa=0.4, fe=0.2, fk=0.2, fl=0.1, fu=0.1</a:t>
            </a:r>
          </a:p>
          <a:p>
            <a:pPr fontAlgn="auto">
              <a:spcBef>
                <a:spcPts val="0"/>
              </a:spcBef>
              <a:spcAft>
                <a:spcPts val="0"/>
              </a:spcAft>
              <a:defRPr/>
            </a:pPr>
            <a:r>
              <a:rPr lang="en-US" altLang="zh-CN" sz="2400" dirty="0">
                <a:solidFill>
                  <a:srgbClr val="0070C0"/>
                </a:solidFill>
                <a:latin typeface="+mn-lt"/>
                <a:ea typeface="+mn-ea"/>
              </a:rPr>
              <a:t>Q. </a:t>
            </a:r>
            <a:r>
              <a:rPr lang="en-US" altLang="zh-CN" sz="2400" dirty="0">
                <a:latin typeface="+mn-lt"/>
                <a:ea typeface="+mn-ea"/>
              </a:rPr>
              <a:t>What is the size of the encoded text?</a:t>
            </a:r>
          </a:p>
          <a:p>
            <a:pPr fontAlgn="auto">
              <a:spcBef>
                <a:spcPts val="0"/>
              </a:spcBef>
              <a:spcAft>
                <a:spcPts val="0"/>
              </a:spcAft>
              <a:defRPr/>
            </a:pPr>
            <a:r>
              <a:rPr lang="it-IT" altLang="zh-CN" sz="2400" smtClean="0">
                <a:solidFill>
                  <a:srgbClr val="0070C0"/>
                </a:solidFill>
                <a:latin typeface="Calibri" panose="020F0502020204030204" pitchFamily="34" charset="0"/>
                <a:ea typeface="宋体" panose="02010600030101010101" pitchFamily="2" charset="-122"/>
              </a:rPr>
              <a:t>A.</a:t>
            </a:r>
            <a:r>
              <a:rPr lang="it-IT" altLang="zh-CN" sz="2400" smtClean="0">
                <a:solidFill>
                  <a:schemeClr val="tx1">
                    <a:lumMod val="100000"/>
                  </a:schemeClr>
                </a:solidFill>
                <a:latin typeface="Calibri" panose="020F0502020204030204" pitchFamily="34" charset="0"/>
                <a:ea typeface="宋体" panose="02010600030101010101" pitchFamily="2" charset="-122"/>
              </a:rPr>
              <a:t> 2*fa + 2*fe + 3*fk + 2*fl + 4*fu = 2.4G</a:t>
            </a:r>
            <a:endParaRPr lang="zh-CN" altLang="en-US" sz="2200" dirty="0">
              <a:latin typeface="+mn-lt"/>
              <a:ea typeface="+mn-ea"/>
            </a:endParaRPr>
          </a:p>
        </p:txBody>
      </p:sp>
    </p:spTree>
    <p:extLst>
      <p:ext uri="{BB962C8B-B14F-4D97-AF65-F5344CB8AC3E}">
        <p14:creationId xmlns:p14="http://schemas.microsoft.com/office/powerpoint/2010/main" val="3019546783"/>
      </p:ext>
    </p:extLst>
  </p:cSld>
  <p:clrMapOvr>
    <a:masterClrMapping/>
  </p:clrMapOvr>
  <p:transition spd="slow">
    <p:cut/>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Optimal Prefix Codes</a:t>
            </a:r>
            <a:endParaRPr altLang="en-US" dirty="0"/>
          </a:p>
        </p:txBody>
      </p:sp>
      <p:sp>
        <p:nvSpPr>
          <p:cNvPr id="82946" name="矩形 9"/>
          <p:cNvSpPr>
            <a:spLocks noChangeArrowheads="1"/>
          </p:cNvSpPr>
          <p:nvPr/>
        </p:nvSpPr>
        <p:spPr bwMode="auto">
          <a:xfrm>
            <a:off x="179388" y="981075"/>
            <a:ext cx="8785225" cy="1200150"/>
          </a:xfrm>
          <a:prstGeom prst="rect">
            <a:avLst/>
          </a:prstGeom>
          <a:noFill/>
          <a:ln w="9525">
            <a:noFill/>
            <a:miter lim="800000"/>
            <a:headEnd/>
            <a:tailEnd/>
          </a:ln>
        </p:spPr>
        <p:txBody>
          <a:bodyPr>
            <a:spAutoFit/>
          </a:bodyPr>
          <a:lstStyle/>
          <a:p>
            <a:r>
              <a:rPr lang="en-US" altLang="zh-CN" sz="2400">
                <a:solidFill>
                  <a:srgbClr val="0070C0"/>
                </a:solidFill>
                <a:latin typeface="Calibri" pitchFamily="34" charset="0"/>
              </a:rPr>
              <a:t>Definition. </a:t>
            </a:r>
            <a:r>
              <a:rPr lang="en-US" altLang="zh-CN" sz="2400">
                <a:latin typeface="Calibri" pitchFamily="34" charset="0"/>
              </a:rPr>
              <a:t>The average bits per letter of a prefix code c is the sum</a:t>
            </a:r>
          </a:p>
          <a:p>
            <a:r>
              <a:rPr lang="en-US" altLang="zh-CN" sz="2400">
                <a:latin typeface="Calibri" pitchFamily="34" charset="0"/>
              </a:rPr>
              <a:t>over all symbols of its frequency times the number of bits of its</a:t>
            </a:r>
          </a:p>
          <a:p>
            <a:r>
              <a:rPr lang="en-US" altLang="zh-CN" sz="2400">
                <a:latin typeface="Calibri" pitchFamily="34" charset="0"/>
              </a:rPr>
              <a:t>encoding:</a:t>
            </a:r>
            <a:endParaRPr lang="zh-CN" altLang="en-US" sz="2200">
              <a:latin typeface="Calibri" pitchFamily="34" charset="0"/>
            </a:endParaRPr>
          </a:p>
        </p:txBody>
      </p:sp>
      <p:pic>
        <p:nvPicPr>
          <p:cNvPr id="82947" name="Picture 1" descr="C:\Users\hp\AppData\Roaming\Tencent\Users\648774553\QQ\WinTemp\RichOle\`59IG1PU`{W9]VRR9]E[[)0.jpg"/>
          <p:cNvPicPr>
            <a:picLocks noChangeAspect="1" noChangeArrowheads="1"/>
          </p:cNvPicPr>
          <p:nvPr/>
        </p:nvPicPr>
        <p:blipFill>
          <a:blip r:embed="rId2" cstate="print"/>
          <a:srcRect/>
          <a:stretch>
            <a:fillRect/>
          </a:stretch>
        </p:blipFill>
        <p:spPr bwMode="auto">
          <a:xfrm>
            <a:off x="1908175" y="2349500"/>
            <a:ext cx="4191000" cy="1028700"/>
          </a:xfrm>
          <a:prstGeom prst="rect">
            <a:avLst/>
          </a:prstGeom>
          <a:noFill/>
          <a:ln w="9525">
            <a:noFill/>
            <a:miter lim="800000"/>
            <a:headEnd/>
            <a:tailEnd/>
          </a:ln>
        </p:spPr>
      </p:pic>
      <p:sp>
        <p:nvSpPr>
          <p:cNvPr id="82948" name="矩形 1"/>
          <p:cNvSpPr>
            <a:spLocks noChangeArrowheads="1"/>
          </p:cNvSpPr>
          <p:nvPr/>
        </p:nvSpPr>
        <p:spPr bwMode="auto">
          <a:xfrm>
            <a:off x="250825" y="3716338"/>
            <a:ext cx="8497888" cy="1201737"/>
          </a:xfrm>
          <a:prstGeom prst="rect">
            <a:avLst/>
          </a:prstGeom>
          <a:noFill/>
          <a:ln w="9525">
            <a:noFill/>
            <a:miter lim="800000"/>
            <a:headEnd/>
            <a:tailEnd/>
          </a:ln>
        </p:spPr>
        <p:txBody>
          <a:bodyPr>
            <a:spAutoFit/>
          </a:bodyPr>
          <a:lstStyle/>
          <a:p>
            <a:r>
              <a:rPr lang="en-US" altLang="zh-CN" sz="2400">
                <a:latin typeface="Calibri" pitchFamily="34" charset="0"/>
              </a:rPr>
              <a:t>We would like to find a prefix code that is has the lowest possible</a:t>
            </a:r>
          </a:p>
          <a:p>
            <a:r>
              <a:rPr lang="en-US" altLang="zh-CN" sz="2400">
                <a:latin typeface="Calibri" pitchFamily="34" charset="0"/>
              </a:rPr>
              <a:t>average bits per letter.</a:t>
            </a:r>
          </a:p>
          <a:p>
            <a:r>
              <a:rPr lang="en-US" altLang="zh-CN" sz="2400">
                <a:latin typeface="Calibri" pitchFamily="34" charset="0"/>
              </a:rPr>
              <a:t>Suppose we model a code in a binary tree…</a:t>
            </a:r>
            <a:endParaRPr lang="zh-CN" altLang="en-US" sz="2400">
              <a:latin typeface="Calibri" pitchFamily="34" charset="0"/>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a:t>Representing Prefix Codes using Binary Trees</a:t>
            </a:r>
            <a:endParaRPr altLang="en-US" dirty="0"/>
          </a:p>
        </p:txBody>
      </p:sp>
      <p:pic>
        <p:nvPicPr>
          <p:cNvPr id="83970" name="Picture 1" descr=" 83970"/>
          <p:cNvPicPr>
            <a:picLocks noChangeAspect="1" noChangeArrowheads="1"/>
          </p:cNvPicPr>
          <p:nvPr/>
        </p:nvPicPr>
        <p:blipFill>
          <a:blip r:embed="rId2" cstate="print"/>
          <a:srcRect/>
          <a:stretch>
            <a:fillRect/>
          </a:stretch>
        </p:blipFill>
        <p:spPr bwMode="auto">
          <a:xfrm>
            <a:off x="611188" y="1341438"/>
            <a:ext cx="6697662" cy="3529012"/>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a:t>Representing Prefix Codes using Binary Trees</a:t>
            </a:r>
            <a:endParaRPr altLang="en-US" dirty="0"/>
          </a:p>
        </p:txBody>
      </p:sp>
      <p:pic>
        <p:nvPicPr>
          <p:cNvPr id="83970" name="Picture 1" descr=" 83970"/>
          <p:cNvPicPr>
            <a:picLocks noChangeAspect="1" noChangeArrowheads="1"/>
          </p:cNvPicPr>
          <p:nvPr/>
        </p:nvPicPr>
        <p:blipFill>
          <a:blip r:embed="rId2" cstate="print"/>
          <a:srcRect/>
          <a:stretch>
            <a:fillRect/>
          </a:stretch>
        </p:blipFill>
        <p:spPr bwMode="auto">
          <a:xfrm>
            <a:off x="611188" y="1341438"/>
            <a:ext cx="6697662" cy="3529012"/>
          </a:xfrm>
          <a:prstGeom prst="rect">
            <a:avLst/>
          </a:prstGeom>
          <a:noFill/>
          <a:ln w="9525">
            <a:noFill/>
            <a:miter lim="800000"/>
            <a:headEnd/>
            <a:tailEnd/>
          </a:ln>
        </p:spPr>
      </p:pic>
      <p:sp>
        <p:nvSpPr>
          <p:cNvPr id="5" name="矩形 4" descr=" 2"/>
          <p:cNvSpPr>
            <a:spLocks noChangeArrowheads="1"/>
          </p:cNvSpPr>
          <p:nvPr/>
        </p:nvSpPr>
        <p:spPr bwMode="auto">
          <a:xfrm>
            <a:off x="576263" y="4886325"/>
            <a:ext cx="7740650" cy="1446213"/>
          </a:xfrm>
          <a:prstGeom prst="rect">
            <a:avLst/>
          </a:prstGeom>
          <a:noFill/>
          <a:ln w="9525">
            <a:noFill/>
            <a:miter lim="800000"/>
            <a:headEnd/>
            <a:tailEnd/>
          </a:ln>
        </p:spPr>
        <p:txBody>
          <a:bodyPr>
            <a:spAutoFit/>
          </a:bodyPr>
          <a:lstStyle/>
          <a:p>
            <a:r>
              <a:rPr lang="en-US" altLang="zh-CN" sz="2200">
                <a:solidFill>
                  <a:srgbClr val="0070C0"/>
                </a:solidFill>
                <a:latin typeface="Calibri" pitchFamily="34" charset="0"/>
              </a:rPr>
              <a:t>Q. </a:t>
            </a:r>
            <a:r>
              <a:rPr lang="en-US" altLang="zh-CN" sz="2200">
                <a:latin typeface="Calibri" pitchFamily="34" charset="0"/>
              </a:rPr>
              <a:t>How does the tree of a prefix code look?</a:t>
            </a:r>
          </a:p>
          <a:p>
            <a:r>
              <a:rPr lang="en-US" altLang="zh-CN" sz="2200">
                <a:solidFill>
                  <a:srgbClr val="0070C0"/>
                </a:solidFill>
                <a:latin typeface="Calibri" pitchFamily="34" charset="0"/>
              </a:rPr>
              <a:t>A. </a:t>
            </a:r>
            <a:r>
              <a:rPr lang="en-US" altLang="zh-CN" sz="2200">
                <a:latin typeface="Calibri" pitchFamily="34" charset="0"/>
              </a:rPr>
              <a:t>Only the leaves have a label.</a:t>
            </a:r>
          </a:p>
          <a:p>
            <a:r>
              <a:rPr lang="en-US" altLang="zh-CN" sz="2200">
                <a:solidFill>
                  <a:srgbClr val="0070C0"/>
                </a:solidFill>
                <a:latin typeface="Calibri" pitchFamily="34" charset="0"/>
              </a:rPr>
              <a:t>Pf. </a:t>
            </a:r>
            <a:r>
              <a:rPr lang="en-US" altLang="zh-CN" sz="2200">
                <a:latin typeface="Calibri" pitchFamily="34" charset="0"/>
              </a:rPr>
              <a:t>An encoding of x is a prefix of an encoding of y if and only if the</a:t>
            </a:r>
          </a:p>
          <a:p>
            <a:r>
              <a:rPr lang="en-US" altLang="zh-CN" sz="2200">
                <a:latin typeface="Calibri" pitchFamily="34" charset="0"/>
              </a:rPr>
              <a:t>path of x is a prefix of the path of y.</a:t>
            </a:r>
            <a:endParaRPr lang="zh-CN" altLang="en-US" sz="2200">
              <a:latin typeface="Calibri" pitchFamily="34" charset="0"/>
            </a:endParaRPr>
          </a:p>
        </p:txBody>
      </p:sp>
    </p:spTree>
    <p:extLst>
      <p:ext uri="{BB962C8B-B14F-4D97-AF65-F5344CB8AC3E}">
        <p14:creationId xmlns:p14="http://schemas.microsoft.com/office/powerpoint/2010/main" val="3408028697"/>
      </p:ext>
    </p:extLst>
  </p:cSld>
  <p:clrMapOvr>
    <a:masterClrMapping/>
  </p:clrMapOvr>
  <p:transition spd="slow">
    <p:cut/>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a:t>Representing Prefix Codes using Binary Trees</a:t>
            </a:r>
            <a:endParaRPr altLang="en-US" dirty="0"/>
          </a:p>
        </p:txBody>
      </p:sp>
      <p:sp>
        <p:nvSpPr>
          <p:cNvPr id="84994" name="矩形 1" descr=" 84994"/>
          <p:cNvSpPr>
            <a:spLocks noChangeArrowheads="1"/>
          </p:cNvSpPr>
          <p:nvPr/>
        </p:nvSpPr>
        <p:spPr bwMode="auto">
          <a:xfrm>
            <a:off x="323850" y="1196975"/>
            <a:ext cx="3671888" cy="1200150"/>
          </a:xfrm>
          <a:prstGeom prst="rect">
            <a:avLst/>
          </a:prstGeom>
          <a:noFill/>
          <a:ln w="9525">
            <a:noFill/>
            <a:miter lim="800000"/>
            <a:headEnd/>
            <a:tailEnd/>
          </a:ln>
        </p:spPr>
        <p:txBody>
          <a:bodyPr>
            <a:spAutoFit/>
          </a:bodyPr>
          <a:lstStyle/>
          <a:p>
            <a:r>
              <a:rPr lang="en-US" altLang="zh-CN" sz="2400">
                <a:solidFill>
                  <a:srgbClr val="0070C0"/>
                </a:solidFill>
                <a:latin typeface="Calibri" pitchFamily="34" charset="0"/>
              </a:rPr>
              <a:t>Q. </a:t>
            </a:r>
            <a:r>
              <a:rPr lang="en-US" altLang="zh-CN" sz="2400">
                <a:latin typeface="Calibri" pitchFamily="34" charset="0"/>
              </a:rPr>
              <a:t>What is the meaning of</a:t>
            </a:r>
          </a:p>
          <a:p>
            <a:r>
              <a:rPr lang="en-US" altLang="zh-CN" sz="2400">
                <a:latin typeface="Calibri" pitchFamily="34" charset="0"/>
              </a:rPr>
              <a:t>111010001111101000 ?</a:t>
            </a:r>
          </a:p>
          <a:p>
            <a:r>
              <a:rPr lang="en-US" altLang="zh-CN" sz="2400">
                <a:solidFill>
                  <a:srgbClr val="0070C0"/>
                </a:solidFill>
                <a:latin typeface="Calibri" pitchFamily="34" charset="0"/>
              </a:rPr>
              <a:t>A. </a:t>
            </a:r>
            <a:r>
              <a:rPr lang="en-US" altLang="zh-CN" sz="2400">
                <a:latin typeface="Calibri" pitchFamily="34" charset="0"/>
              </a:rPr>
              <a:t>“simpel”</a:t>
            </a:r>
            <a:endParaRPr lang="zh-CN" altLang="en-US" sz="2400">
              <a:latin typeface="Calibri" pitchFamily="34" charset="0"/>
            </a:endParaRPr>
          </a:p>
        </p:txBody>
      </p:sp>
      <p:pic>
        <p:nvPicPr>
          <p:cNvPr id="84995" name="Picture 1" descr=" 84995"/>
          <p:cNvPicPr>
            <a:picLocks noChangeAspect="1" noChangeArrowheads="1"/>
          </p:cNvPicPr>
          <p:nvPr/>
        </p:nvPicPr>
        <p:blipFill>
          <a:blip r:embed="rId2" cstate="print"/>
          <a:srcRect/>
          <a:stretch>
            <a:fillRect/>
          </a:stretch>
        </p:blipFill>
        <p:spPr bwMode="auto">
          <a:xfrm>
            <a:off x="395288" y="2678113"/>
            <a:ext cx="3671887" cy="815975"/>
          </a:xfrm>
          <a:prstGeom prst="rect">
            <a:avLst/>
          </a:prstGeom>
          <a:noFill/>
          <a:ln w="9525">
            <a:noFill/>
            <a:miter lim="800000"/>
            <a:headEnd/>
            <a:tailEnd/>
          </a:ln>
        </p:spPr>
      </p:pic>
      <p:pic>
        <p:nvPicPr>
          <p:cNvPr id="84996" name="Picture 2" descr=" 84996"/>
          <p:cNvPicPr>
            <a:picLocks noChangeAspect="1" noChangeArrowheads="1"/>
          </p:cNvPicPr>
          <p:nvPr/>
        </p:nvPicPr>
        <p:blipFill>
          <a:blip r:embed="rId3" cstate="print"/>
          <a:srcRect/>
          <a:stretch>
            <a:fillRect/>
          </a:stretch>
        </p:blipFill>
        <p:spPr bwMode="auto">
          <a:xfrm>
            <a:off x="4067175" y="1116013"/>
            <a:ext cx="4795838" cy="4473575"/>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Elements of Greedy Algorithms</a:t>
            </a:r>
          </a:p>
        </p:txBody>
      </p:sp>
      <p:sp>
        <p:nvSpPr>
          <p:cNvPr id="25603"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mtClean="0"/>
              <a:t>Greedy-choice Property.</a:t>
            </a:r>
          </a:p>
          <a:p>
            <a:pPr lvl="1" fontAlgn="auto">
              <a:spcAft>
                <a:spcPts val="0"/>
              </a:spcAft>
              <a:buFont typeface="Arial" pitchFamily="34" charset="0"/>
              <a:buChar char="–"/>
              <a:defRPr/>
            </a:pPr>
            <a:r>
              <a:rPr lang="en-US" altLang="zh-CN" smtClean="0"/>
              <a:t>A globally optimal solution can be arrived at by making a locally optimal (greedy) choice.</a:t>
            </a:r>
          </a:p>
          <a:p>
            <a:pPr fontAlgn="auto">
              <a:spcAft>
                <a:spcPts val="0"/>
              </a:spcAft>
              <a:buFont typeface="Arial" pitchFamily="34" charset="0"/>
              <a:buChar char="•"/>
              <a:defRPr/>
            </a:pPr>
            <a:r>
              <a:rPr lang="en-US" altLang="zh-CN" smtClean="0"/>
              <a:t>Optimal Substructure.</a:t>
            </a:r>
          </a:p>
        </p:txBody>
      </p:sp>
    </p:spTree>
  </p:cSld>
  <p:clrMapOvr>
    <a:masterClrMapping/>
  </p:clrMapOvr>
  <p:transition spd="slow"/>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a:t>Representing Prefix Codes using Binary Trees</a:t>
            </a:r>
            <a:endParaRPr altLang="en-US" dirty="0"/>
          </a:p>
        </p:txBody>
      </p:sp>
      <p:sp>
        <p:nvSpPr>
          <p:cNvPr id="84994" name="矩形 1" descr=" 84994"/>
          <p:cNvSpPr>
            <a:spLocks noChangeArrowheads="1"/>
          </p:cNvSpPr>
          <p:nvPr/>
        </p:nvSpPr>
        <p:spPr bwMode="auto">
          <a:xfrm>
            <a:off x="323850" y="1196975"/>
            <a:ext cx="3671888" cy="1200150"/>
          </a:xfrm>
          <a:prstGeom prst="rect">
            <a:avLst/>
          </a:prstGeom>
          <a:noFill/>
          <a:ln w="9525">
            <a:noFill/>
            <a:miter lim="800000"/>
            <a:headEnd/>
            <a:tailEnd/>
          </a:ln>
        </p:spPr>
        <p:txBody>
          <a:bodyPr>
            <a:spAutoFit/>
          </a:bodyPr>
          <a:lstStyle/>
          <a:p>
            <a:r>
              <a:rPr lang="en-US" altLang="zh-CN" sz="2400">
                <a:solidFill>
                  <a:srgbClr val="0070C0"/>
                </a:solidFill>
                <a:latin typeface="Calibri" pitchFamily="34" charset="0"/>
              </a:rPr>
              <a:t>Q. </a:t>
            </a:r>
            <a:r>
              <a:rPr lang="en-US" altLang="zh-CN" sz="2400">
                <a:latin typeface="Calibri" pitchFamily="34" charset="0"/>
              </a:rPr>
              <a:t>What is the meaning of</a:t>
            </a:r>
          </a:p>
          <a:p>
            <a:r>
              <a:rPr lang="en-US" altLang="zh-CN" sz="2400">
                <a:latin typeface="Calibri" pitchFamily="34" charset="0"/>
              </a:rPr>
              <a:t>111010001111101000 ?</a:t>
            </a:r>
          </a:p>
          <a:p>
            <a:r>
              <a:rPr lang="en-US" altLang="zh-CN" sz="2400">
                <a:solidFill>
                  <a:srgbClr val="0070C0"/>
                </a:solidFill>
                <a:latin typeface="Calibri" pitchFamily="34" charset="0"/>
              </a:rPr>
              <a:t>A. </a:t>
            </a:r>
            <a:r>
              <a:rPr lang="en-US" altLang="zh-CN" sz="2400">
                <a:latin typeface="Calibri" pitchFamily="34" charset="0"/>
              </a:rPr>
              <a:t>“simpel”</a:t>
            </a:r>
            <a:endParaRPr lang="zh-CN" altLang="en-US" sz="2400">
              <a:latin typeface="Calibri" pitchFamily="34" charset="0"/>
            </a:endParaRPr>
          </a:p>
        </p:txBody>
      </p:sp>
      <p:pic>
        <p:nvPicPr>
          <p:cNvPr id="84995" name="Picture 1" descr=" 84995"/>
          <p:cNvPicPr>
            <a:picLocks noChangeAspect="1" noChangeArrowheads="1"/>
          </p:cNvPicPr>
          <p:nvPr/>
        </p:nvPicPr>
        <p:blipFill>
          <a:blip r:embed="rId2" cstate="print"/>
          <a:srcRect/>
          <a:stretch>
            <a:fillRect/>
          </a:stretch>
        </p:blipFill>
        <p:spPr bwMode="auto">
          <a:xfrm>
            <a:off x="395288" y="2678113"/>
            <a:ext cx="3671887" cy="815975"/>
          </a:xfrm>
          <a:prstGeom prst="rect">
            <a:avLst/>
          </a:prstGeom>
          <a:noFill/>
          <a:ln w="9525">
            <a:noFill/>
            <a:miter lim="800000"/>
            <a:headEnd/>
            <a:tailEnd/>
          </a:ln>
        </p:spPr>
      </p:pic>
      <p:pic>
        <p:nvPicPr>
          <p:cNvPr id="84996" name="Picture 2" descr=" 84996"/>
          <p:cNvPicPr>
            <a:picLocks noChangeAspect="1" noChangeArrowheads="1"/>
          </p:cNvPicPr>
          <p:nvPr/>
        </p:nvPicPr>
        <p:blipFill>
          <a:blip r:embed="rId3" cstate="print"/>
          <a:srcRect/>
          <a:stretch>
            <a:fillRect/>
          </a:stretch>
        </p:blipFill>
        <p:spPr bwMode="auto">
          <a:xfrm>
            <a:off x="4067175" y="1116013"/>
            <a:ext cx="4795838" cy="4473575"/>
          </a:xfrm>
          <a:prstGeom prst="rect">
            <a:avLst/>
          </a:prstGeom>
          <a:noFill/>
          <a:ln w="9525">
            <a:noFill/>
            <a:miter lim="800000"/>
            <a:headEnd/>
            <a:tailEnd/>
          </a:ln>
        </p:spPr>
      </p:pic>
      <p:sp>
        <p:nvSpPr>
          <p:cNvPr id="6" name="矩形 5" descr=" 3"/>
          <p:cNvSpPr>
            <a:spLocks noChangeArrowheads="1"/>
          </p:cNvSpPr>
          <p:nvPr/>
        </p:nvSpPr>
        <p:spPr bwMode="auto">
          <a:xfrm>
            <a:off x="347663" y="5380038"/>
            <a:ext cx="6586537" cy="460375"/>
          </a:xfrm>
          <a:prstGeom prst="rect">
            <a:avLst/>
          </a:prstGeom>
          <a:noFill/>
          <a:ln w="9525">
            <a:noFill/>
            <a:miter lim="800000"/>
            <a:headEnd/>
            <a:tailEnd/>
          </a:ln>
        </p:spPr>
        <p:txBody>
          <a:bodyPr>
            <a:spAutoFit/>
          </a:bodyPr>
          <a:lstStyle/>
          <a:p>
            <a:r>
              <a:rPr lang="en-US" altLang="zh-CN" sz="2400">
                <a:solidFill>
                  <a:srgbClr val="0070C0"/>
                </a:solidFill>
                <a:latin typeface="Calibri" pitchFamily="34" charset="0"/>
              </a:rPr>
              <a:t>Q. </a:t>
            </a:r>
            <a:r>
              <a:rPr lang="en-US" altLang="zh-CN" sz="2400">
                <a:latin typeface="Calibri" pitchFamily="34" charset="0"/>
              </a:rPr>
              <a:t>How can this prefix code be made more efficient?</a:t>
            </a:r>
            <a:endParaRPr lang="zh-CN" altLang="en-US" sz="2400">
              <a:latin typeface="Calibri" pitchFamily="34" charset="0"/>
            </a:endParaRPr>
          </a:p>
        </p:txBody>
      </p:sp>
    </p:spTree>
    <p:extLst>
      <p:ext uri="{BB962C8B-B14F-4D97-AF65-F5344CB8AC3E}">
        <p14:creationId xmlns:p14="http://schemas.microsoft.com/office/powerpoint/2010/main" val="3800014166"/>
      </p:ext>
    </p:extLst>
  </p:cSld>
  <p:clrMapOvr>
    <a:masterClrMapping/>
  </p:clrMapOvr>
  <p:transition spd="slow">
    <p:cut/>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a:t>Representing Prefix Codes using Binary Trees</a:t>
            </a:r>
            <a:endParaRPr altLang="en-US" dirty="0"/>
          </a:p>
        </p:txBody>
      </p:sp>
      <p:sp>
        <p:nvSpPr>
          <p:cNvPr id="84994" name="矩形 1" descr=" 84994"/>
          <p:cNvSpPr>
            <a:spLocks noChangeArrowheads="1"/>
          </p:cNvSpPr>
          <p:nvPr/>
        </p:nvSpPr>
        <p:spPr bwMode="auto">
          <a:xfrm>
            <a:off x="323850" y="1196975"/>
            <a:ext cx="3671888" cy="1200150"/>
          </a:xfrm>
          <a:prstGeom prst="rect">
            <a:avLst/>
          </a:prstGeom>
          <a:noFill/>
          <a:ln w="9525">
            <a:noFill/>
            <a:miter lim="800000"/>
            <a:headEnd/>
            <a:tailEnd/>
          </a:ln>
        </p:spPr>
        <p:txBody>
          <a:bodyPr>
            <a:spAutoFit/>
          </a:bodyPr>
          <a:lstStyle/>
          <a:p>
            <a:r>
              <a:rPr lang="en-US" altLang="zh-CN" sz="2400">
                <a:solidFill>
                  <a:srgbClr val="0070C0"/>
                </a:solidFill>
                <a:latin typeface="Calibri" pitchFamily="34" charset="0"/>
              </a:rPr>
              <a:t>Q. </a:t>
            </a:r>
            <a:r>
              <a:rPr lang="en-US" altLang="zh-CN" sz="2400">
                <a:latin typeface="Calibri" pitchFamily="34" charset="0"/>
              </a:rPr>
              <a:t>What is the meaning of</a:t>
            </a:r>
          </a:p>
          <a:p>
            <a:r>
              <a:rPr lang="en-US" altLang="zh-CN" sz="2400">
                <a:latin typeface="Calibri" pitchFamily="34" charset="0"/>
              </a:rPr>
              <a:t>111010001111101000 ?</a:t>
            </a:r>
          </a:p>
          <a:p>
            <a:r>
              <a:rPr lang="en-US" altLang="zh-CN" sz="2400">
                <a:solidFill>
                  <a:srgbClr val="0070C0"/>
                </a:solidFill>
                <a:latin typeface="Calibri" pitchFamily="34" charset="0"/>
              </a:rPr>
              <a:t>A. </a:t>
            </a:r>
            <a:r>
              <a:rPr lang="en-US" altLang="zh-CN" sz="2400">
                <a:latin typeface="Calibri" pitchFamily="34" charset="0"/>
              </a:rPr>
              <a:t>“simpel”</a:t>
            </a:r>
            <a:endParaRPr lang="zh-CN" altLang="en-US" sz="2400">
              <a:latin typeface="Calibri" pitchFamily="34" charset="0"/>
            </a:endParaRPr>
          </a:p>
        </p:txBody>
      </p:sp>
      <p:pic>
        <p:nvPicPr>
          <p:cNvPr id="84995" name="Picture 1" descr=" 84995"/>
          <p:cNvPicPr>
            <a:picLocks noChangeAspect="1" noChangeArrowheads="1"/>
          </p:cNvPicPr>
          <p:nvPr/>
        </p:nvPicPr>
        <p:blipFill>
          <a:blip r:embed="rId2" cstate="print"/>
          <a:srcRect/>
          <a:stretch>
            <a:fillRect/>
          </a:stretch>
        </p:blipFill>
        <p:spPr bwMode="auto">
          <a:xfrm>
            <a:off x="395288" y="2678113"/>
            <a:ext cx="3671887" cy="815975"/>
          </a:xfrm>
          <a:prstGeom prst="rect">
            <a:avLst/>
          </a:prstGeom>
          <a:noFill/>
          <a:ln w="9525">
            <a:noFill/>
            <a:miter lim="800000"/>
            <a:headEnd/>
            <a:tailEnd/>
          </a:ln>
        </p:spPr>
      </p:pic>
      <p:pic>
        <p:nvPicPr>
          <p:cNvPr id="84996" name="Picture 2" descr=" 84996"/>
          <p:cNvPicPr>
            <a:picLocks noChangeAspect="1" noChangeArrowheads="1"/>
          </p:cNvPicPr>
          <p:nvPr/>
        </p:nvPicPr>
        <p:blipFill>
          <a:blip r:embed="rId3" cstate="print"/>
          <a:srcRect/>
          <a:stretch>
            <a:fillRect/>
          </a:stretch>
        </p:blipFill>
        <p:spPr bwMode="auto">
          <a:xfrm>
            <a:off x="4067175" y="1116013"/>
            <a:ext cx="4795838" cy="4473575"/>
          </a:xfrm>
          <a:prstGeom prst="rect">
            <a:avLst/>
          </a:prstGeom>
          <a:noFill/>
          <a:ln w="9525">
            <a:noFill/>
            <a:miter lim="800000"/>
            <a:headEnd/>
            <a:tailEnd/>
          </a:ln>
        </p:spPr>
      </p:pic>
      <p:sp>
        <p:nvSpPr>
          <p:cNvPr id="6" name="矩形 5" descr=" 3"/>
          <p:cNvSpPr>
            <a:spLocks noChangeArrowheads="1"/>
          </p:cNvSpPr>
          <p:nvPr/>
        </p:nvSpPr>
        <p:spPr bwMode="auto">
          <a:xfrm>
            <a:off x="347663" y="5380038"/>
            <a:ext cx="6586537" cy="460375"/>
          </a:xfrm>
          <a:prstGeom prst="rect">
            <a:avLst/>
          </a:prstGeom>
          <a:noFill/>
          <a:ln w="9525">
            <a:noFill/>
            <a:miter lim="800000"/>
            <a:headEnd/>
            <a:tailEnd/>
          </a:ln>
        </p:spPr>
        <p:txBody>
          <a:bodyPr>
            <a:spAutoFit/>
          </a:bodyPr>
          <a:lstStyle/>
          <a:p>
            <a:r>
              <a:rPr lang="en-US" altLang="zh-CN" sz="2400">
                <a:solidFill>
                  <a:srgbClr val="0070C0"/>
                </a:solidFill>
                <a:latin typeface="Calibri" pitchFamily="34" charset="0"/>
              </a:rPr>
              <a:t>Q. </a:t>
            </a:r>
            <a:r>
              <a:rPr lang="en-US" altLang="zh-CN" sz="2400">
                <a:latin typeface="Calibri" pitchFamily="34" charset="0"/>
              </a:rPr>
              <a:t>How can this prefix code be made more efficient?</a:t>
            </a:r>
            <a:endParaRPr lang="zh-CN" altLang="en-US" sz="2400">
              <a:latin typeface="Calibri" pitchFamily="34" charset="0"/>
            </a:endParaRPr>
          </a:p>
        </p:txBody>
      </p:sp>
      <p:sp>
        <p:nvSpPr>
          <p:cNvPr id="7" name="矩形 6" descr=" 5"/>
          <p:cNvSpPr>
            <a:spLocks noChangeArrowheads="1"/>
          </p:cNvSpPr>
          <p:nvPr/>
        </p:nvSpPr>
        <p:spPr bwMode="auto">
          <a:xfrm>
            <a:off x="368300" y="5881688"/>
            <a:ext cx="7416800" cy="830262"/>
          </a:xfrm>
          <a:prstGeom prst="rect">
            <a:avLst/>
          </a:prstGeom>
          <a:noFill/>
          <a:ln w="9525">
            <a:noFill/>
            <a:miter lim="800000"/>
            <a:headEnd/>
            <a:tailEnd/>
          </a:ln>
        </p:spPr>
        <p:txBody>
          <a:bodyPr>
            <a:spAutoFit/>
          </a:bodyPr>
          <a:lstStyle/>
          <a:p>
            <a:r>
              <a:rPr lang="en-US" altLang="zh-CN" sz="2400">
                <a:solidFill>
                  <a:srgbClr val="0070C0"/>
                </a:solidFill>
                <a:latin typeface="Calibri" pitchFamily="34" charset="0"/>
              </a:rPr>
              <a:t>A. </a:t>
            </a:r>
            <a:r>
              <a:rPr lang="en-US" altLang="zh-CN" sz="2400">
                <a:latin typeface="Calibri" pitchFamily="34" charset="0"/>
              </a:rPr>
              <a:t>Change encoding of p and s to a shorter one.</a:t>
            </a:r>
          </a:p>
          <a:p>
            <a:r>
              <a:rPr lang="en-US" altLang="zh-CN" sz="2400">
                <a:latin typeface="Calibri" pitchFamily="34" charset="0"/>
              </a:rPr>
              <a:t>This tree is now </a:t>
            </a:r>
            <a:r>
              <a:rPr lang="en-US" altLang="zh-CN" sz="2400">
                <a:solidFill>
                  <a:srgbClr val="FF0000"/>
                </a:solidFill>
                <a:latin typeface="Calibri" pitchFamily="34" charset="0"/>
              </a:rPr>
              <a:t>full.</a:t>
            </a:r>
            <a:endParaRPr lang="zh-CN" altLang="en-US" sz="2400">
              <a:solidFill>
                <a:srgbClr val="FF0000"/>
              </a:solidFill>
              <a:latin typeface="Calibri" pitchFamily="34" charset="0"/>
            </a:endParaRPr>
          </a:p>
        </p:txBody>
      </p:sp>
    </p:spTree>
    <p:extLst>
      <p:ext uri="{BB962C8B-B14F-4D97-AF65-F5344CB8AC3E}">
        <p14:creationId xmlns:p14="http://schemas.microsoft.com/office/powerpoint/2010/main" val="1756505030"/>
      </p:ext>
    </p:extLst>
  </p:cSld>
  <p:clrMapOvr>
    <a:masterClrMapping/>
  </p:clrMapOvr>
  <p:transition spd="slow">
    <p:cut/>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1" descr=" 86017"/>
          <p:cNvPicPr>
            <a:picLocks noChangeAspect="1" noChangeArrowheads="1"/>
          </p:cNvPicPr>
          <p:nvPr/>
        </p:nvPicPr>
        <p:blipFill>
          <a:blip r:embed="rId2" cstate="print"/>
          <a:srcRect/>
          <a:stretch>
            <a:fillRect/>
          </a:stretch>
        </p:blipFill>
        <p:spPr bwMode="auto">
          <a:xfrm>
            <a:off x="6813550" y="2308225"/>
            <a:ext cx="2286000" cy="3200400"/>
          </a:xfrm>
          <a:prstGeom prst="rect">
            <a:avLst/>
          </a:prstGeom>
          <a:noFill/>
          <a:ln w="9525">
            <a:noFill/>
            <a:miter lim="800000"/>
            <a:headEnd/>
            <a:tailEnd/>
          </a:ln>
        </p:spPr>
      </p:pic>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a:t>Representing Prefix Codes using Binary Trees</a:t>
            </a:r>
            <a:endParaRPr altLang="en-US" dirty="0"/>
          </a:p>
        </p:txBody>
      </p:sp>
      <p:sp>
        <p:nvSpPr>
          <p:cNvPr id="2" name="矩形 1" descr=" 2"/>
          <p:cNvSpPr/>
          <p:nvPr/>
        </p:nvSpPr>
        <p:spPr>
          <a:xfrm>
            <a:off x="179388" y="1052513"/>
            <a:ext cx="8713787" cy="4708525"/>
          </a:xfrm>
          <a:prstGeom prst="rect">
            <a:avLst/>
          </a:prstGeom>
        </p:spPr>
        <p:txBody>
          <a:bodyPr>
            <a:spAutoFit/>
          </a:bodyPr>
          <a:lstStyle/>
          <a:p>
            <a:pPr fontAlgn="auto">
              <a:spcBef>
                <a:spcPts val="0"/>
              </a:spcBef>
              <a:spcAft>
                <a:spcPts val="0"/>
              </a:spcAft>
              <a:defRPr/>
            </a:pPr>
            <a:r>
              <a:rPr lang="en-US" altLang="zh-CN" sz="2000" dirty="0">
                <a:solidFill>
                  <a:srgbClr val="0070C0"/>
                </a:solidFill>
                <a:latin typeface="+mn-lt"/>
                <a:ea typeface="+mn-ea"/>
              </a:rPr>
              <a:t>Definition.</a:t>
            </a:r>
            <a:r>
              <a:rPr lang="en-US" altLang="zh-CN" sz="2000" dirty="0">
                <a:latin typeface="+mn-lt"/>
                <a:ea typeface="+mn-ea"/>
              </a:rPr>
              <a:t> A tree is full if every node that is not a leaf has two</a:t>
            </a:r>
          </a:p>
          <a:p>
            <a:pPr fontAlgn="auto">
              <a:spcBef>
                <a:spcPts val="0"/>
              </a:spcBef>
              <a:spcAft>
                <a:spcPts val="0"/>
              </a:spcAft>
              <a:defRPr/>
            </a:pPr>
            <a:r>
              <a:rPr lang="en-US" altLang="zh-CN" sz="2000" dirty="0">
                <a:latin typeface="+mn-lt"/>
                <a:ea typeface="+mn-ea"/>
              </a:rPr>
              <a:t>children.</a:t>
            </a:r>
          </a:p>
          <a:p>
            <a:pPr fontAlgn="auto">
              <a:spcBef>
                <a:spcPts val="0"/>
              </a:spcBef>
              <a:spcAft>
                <a:spcPts val="0"/>
              </a:spcAft>
              <a:defRPr/>
            </a:pPr>
            <a:endParaRPr lang="en-US" altLang="zh-CN" sz="2000" dirty="0">
              <a:latin typeface="+mn-lt"/>
              <a:ea typeface="+mn-ea"/>
            </a:endParaRPr>
          </a:p>
          <a:p>
            <a:pPr fontAlgn="auto">
              <a:spcBef>
                <a:spcPts val="0"/>
              </a:spcBef>
              <a:spcAft>
                <a:spcPts val="0"/>
              </a:spcAft>
              <a:defRPr/>
            </a:pPr>
            <a:r>
              <a:rPr lang="en-US" altLang="zh-CN" sz="2000" dirty="0">
                <a:solidFill>
                  <a:srgbClr val="0070C0"/>
                </a:solidFill>
                <a:latin typeface="+mn-lt"/>
                <a:ea typeface="+mn-ea"/>
              </a:rPr>
              <a:t>Claim. </a:t>
            </a:r>
            <a:r>
              <a:rPr lang="en-US" altLang="zh-CN" sz="2000" dirty="0">
                <a:latin typeface="+mn-lt"/>
                <a:ea typeface="+mn-ea"/>
              </a:rPr>
              <a:t>The binary tree corresponding to the optimal prefix code is full.</a:t>
            </a:r>
          </a:p>
          <a:p>
            <a:pPr marL="342900" indent="-342900" fontAlgn="auto">
              <a:spcBef>
                <a:spcPts val="0"/>
              </a:spcBef>
              <a:spcAft>
                <a:spcPts val="0"/>
              </a:spcAft>
              <a:buChar char=" "/>
              <a:defRPr/>
            </a:pPr>
            <a:r>
              <a:rPr lang="en-US" altLang="zh-CN" sz="2000" smtClean="0">
                <a:solidFill>
                  <a:srgbClr val="0070C0"/>
                </a:solidFill>
                <a:latin typeface="+mn-lt"/>
                <a:ea typeface="+mn-ea"/>
              </a:rPr>
              <a:t>    </a:t>
            </a:r>
            <a:r>
              <a:rPr lang="en-US" altLang="zh-CN" sz="2000" smtClean="0">
                <a:latin typeface="+mn-lt"/>
                <a:ea typeface="+mn-ea"/>
              </a:rPr>
              <a:t>                  </a:t>
            </a:r>
            <a:endParaRPr lang="en-US" altLang="zh-CN" sz="2000" dirty="0">
              <a:latin typeface="+mn-lt"/>
              <a:ea typeface="+mn-ea"/>
            </a:endParaRPr>
          </a:p>
          <a:p>
            <a:pPr marL="342900" indent="-342900" fontAlgn="auto">
              <a:spcBef>
                <a:spcPts val="0"/>
              </a:spcBef>
              <a:spcAft>
                <a:spcPts val="0"/>
              </a:spcAft>
              <a:buChar char=" "/>
              <a:defRPr/>
            </a:pPr>
            <a:r>
              <a:rPr lang="en-US" altLang="zh-CN" sz="2000" smtClean="0">
                <a:latin typeface="+mn-lt"/>
                <a:ea typeface="+mn-ea"/>
              </a:rPr>
              <a:t>                                                                </a:t>
            </a:r>
            <a:endParaRPr lang="en-US" altLang="zh-CN" sz="2000" dirty="0">
              <a:latin typeface="+mn-lt"/>
              <a:ea typeface="+mn-ea"/>
            </a:endParaRPr>
          </a:p>
          <a:p>
            <a:pPr marL="342900" indent="-342900" fontAlgn="auto">
              <a:spcBef>
                <a:spcPts val="0"/>
              </a:spcBef>
              <a:spcAft>
                <a:spcPts val="0"/>
              </a:spcAft>
              <a:buChar char=" "/>
              <a:defRPr/>
            </a:pPr>
            <a:r>
              <a:rPr lang="en-US" altLang="zh-CN" sz="2000" smtClean="0">
                <a:latin typeface="+mn-lt"/>
                <a:ea typeface="+mn-ea"/>
              </a:rPr>
              <a:t>                                                   </a:t>
            </a:r>
            <a:endParaRPr lang="en-US" altLang="zh-CN" sz="2000" dirty="0">
              <a:latin typeface="+mn-lt"/>
              <a:ea typeface="+mn-ea"/>
            </a:endParaRPr>
          </a:p>
          <a:p>
            <a:pPr fontAlgn="auto">
              <a:spcBef>
                <a:spcPts val="0"/>
              </a:spcBef>
              <a:spcAft>
                <a:spcPts val="0"/>
              </a:spcAft>
              <a:defRPr/>
            </a:pPr>
            <a:endParaRPr lang="en-US" altLang="zh-CN" sz="2000" dirty="0">
              <a:latin typeface="+mn-lt"/>
              <a:ea typeface="+mn-ea"/>
            </a:endParaRPr>
          </a:p>
          <a:p>
            <a:pPr marL="342900" indent="-342900" fontAlgn="auto">
              <a:spcBef>
                <a:spcPts val="0"/>
              </a:spcBef>
              <a:spcAft>
                <a:spcPts val="0"/>
              </a:spcAft>
              <a:buFont typeface="Arial" pitchFamily="34" charset="0"/>
              <a:buChar char=" "/>
              <a:defRPr/>
            </a:pPr>
            <a:r>
              <a:rPr lang="en-US" altLang="zh-CN" sz="2000" smtClean="0">
                <a:latin typeface="+mn-lt"/>
                <a:ea typeface="+mn-ea"/>
              </a:rPr>
              <a:t>                                                     </a:t>
            </a:r>
            <a:endParaRPr lang="en-US" altLang="zh-CN" sz="2000" dirty="0">
              <a:latin typeface="+mn-lt"/>
              <a:ea typeface="+mn-ea"/>
            </a:endParaRPr>
          </a:p>
          <a:p>
            <a:pPr marL="342900" indent="-342900" fontAlgn="auto">
              <a:spcBef>
                <a:spcPts val="0"/>
              </a:spcBef>
              <a:spcAft>
                <a:spcPts val="0"/>
              </a:spcAft>
              <a:buFont typeface="Arial" pitchFamily="34" charset="0"/>
              <a:buChar char=" "/>
              <a:defRPr/>
            </a:pPr>
            <a:r>
              <a:rPr lang="en-US" altLang="zh-CN" sz="2000" smtClean="0">
                <a:latin typeface="+mn-lt"/>
                <a:ea typeface="+mn-ea"/>
              </a:rPr>
              <a:t>                         </a:t>
            </a:r>
            <a:endParaRPr lang="en-US" altLang="zh-CN" sz="2000" dirty="0">
              <a:latin typeface="+mn-lt"/>
              <a:ea typeface="+mn-ea"/>
            </a:endParaRPr>
          </a:p>
          <a:p>
            <a:pPr marL="342900" indent="-342900" fontAlgn="auto">
              <a:spcBef>
                <a:spcPts val="0"/>
              </a:spcBef>
              <a:spcAft>
                <a:spcPts val="0"/>
              </a:spcAft>
              <a:buChar char=" "/>
              <a:defRPr/>
            </a:pPr>
            <a:r>
              <a:rPr lang="en-US" altLang="zh-CN" sz="2000" smtClean="0">
                <a:latin typeface="+mn-lt"/>
                <a:ea typeface="+mn-ea"/>
              </a:rPr>
              <a:t>                           </a:t>
            </a:r>
            <a:endParaRPr lang="en-US" altLang="zh-CN" sz="2000" dirty="0">
              <a:latin typeface="+mn-lt"/>
              <a:ea typeface="+mn-ea"/>
            </a:endParaRPr>
          </a:p>
          <a:p>
            <a:pPr marL="342900" indent="-342900" fontAlgn="auto">
              <a:spcBef>
                <a:spcPts val="0"/>
              </a:spcBef>
              <a:spcAft>
                <a:spcPts val="0"/>
              </a:spcAft>
              <a:buChar char=" "/>
              <a:defRPr/>
            </a:pPr>
            <a:r>
              <a:rPr lang="en-US" altLang="zh-CN" sz="2000" smtClean="0">
                <a:latin typeface="+mn-lt"/>
                <a:ea typeface="+mn-ea"/>
              </a:rPr>
              <a:t>                                                    </a:t>
            </a:r>
            <a:endParaRPr lang="en-US" altLang="zh-CN" sz="2000" dirty="0">
              <a:latin typeface="+mn-lt"/>
              <a:ea typeface="+mn-ea"/>
            </a:endParaRPr>
          </a:p>
          <a:p>
            <a:pPr marL="342900" indent="-342900" fontAlgn="auto">
              <a:spcBef>
                <a:spcPts val="0"/>
              </a:spcBef>
              <a:spcAft>
                <a:spcPts val="0"/>
              </a:spcAft>
              <a:buFont typeface="Arial" pitchFamily="34" charset="0"/>
              <a:buChar char=" "/>
              <a:defRPr/>
            </a:pPr>
            <a:r>
              <a:rPr lang="en-US" altLang="zh-CN" sz="2000" smtClean="0">
                <a:latin typeface="+mn-lt"/>
                <a:ea typeface="+mn-ea"/>
              </a:rPr>
              <a:t>                                                                 </a:t>
            </a:r>
            <a:endParaRPr lang="en-US" altLang="zh-CN" sz="2000" dirty="0">
              <a:latin typeface="+mn-lt"/>
              <a:ea typeface="+mn-ea"/>
            </a:endParaRPr>
          </a:p>
          <a:p>
            <a:pPr marL="342900" indent="-342900" fontAlgn="auto">
              <a:spcBef>
                <a:spcPts val="0"/>
              </a:spcBef>
              <a:spcAft>
                <a:spcPts val="0"/>
              </a:spcAft>
              <a:buChar char=" "/>
              <a:defRPr/>
            </a:pPr>
            <a:r>
              <a:rPr lang="en-US" altLang="zh-CN" sz="2000" smtClean="0">
                <a:latin typeface="+mn-lt"/>
                <a:ea typeface="+mn-ea"/>
              </a:rPr>
              <a:t>                                                                </a:t>
            </a:r>
            <a:endParaRPr lang="en-US" altLang="zh-CN" sz="2000" dirty="0">
              <a:latin typeface="+mn-lt"/>
              <a:ea typeface="+mn-ea"/>
            </a:endParaRPr>
          </a:p>
          <a:p>
            <a:pPr marL="342900" indent="-342900" fontAlgn="auto">
              <a:spcBef>
                <a:spcPts val="0"/>
              </a:spcBef>
              <a:spcAft>
                <a:spcPts val="0"/>
              </a:spcAft>
              <a:buFont typeface="Arial" pitchFamily="34" charset="0"/>
              <a:buChar char=" "/>
              <a:defRPr/>
            </a:pPr>
            <a:r>
              <a:rPr lang="en-US" altLang="zh-CN" sz="2000" smtClean="0">
                <a:latin typeface="+mn-lt"/>
                <a:ea typeface="+mn-ea"/>
              </a:rPr>
              <a:t>                                                                 </a:t>
            </a:r>
            <a:endParaRPr lang="zh-CN" altLang="en-US" sz="2000" dirty="0">
              <a:latin typeface="+mn-lt"/>
              <a:ea typeface="+mn-ea"/>
            </a:endParaRPr>
          </a:p>
        </p:txBody>
      </p:sp>
    </p:spTree>
  </p:cSld>
  <p:clrMapOvr>
    <a:masterClrMapping/>
  </p:clrMapOvr>
  <p:transition spd="slow">
    <p:cut/>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1" descr=" 86017"/>
          <p:cNvPicPr>
            <a:picLocks noChangeAspect="1" noChangeArrowheads="1"/>
          </p:cNvPicPr>
          <p:nvPr/>
        </p:nvPicPr>
        <p:blipFill>
          <a:blip r:embed="rId2" cstate="print"/>
          <a:srcRect/>
          <a:stretch>
            <a:fillRect/>
          </a:stretch>
        </p:blipFill>
        <p:spPr bwMode="auto">
          <a:xfrm>
            <a:off x="6813550" y="2308225"/>
            <a:ext cx="2286000" cy="3200400"/>
          </a:xfrm>
          <a:prstGeom prst="rect">
            <a:avLst/>
          </a:prstGeom>
          <a:noFill/>
          <a:ln w="9525">
            <a:noFill/>
            <a:miter lim="800000"/>
            <a:headEnd/>
            <a:tailEnd/>
          </a:ln>
        </p:spPr>
      </p:pic>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a:t>Representing Prefix Codes using Binary Trees</a:t>
            </a:r>
            <a:endParaRPr altLang="en-US" dirty="0"/>
          </a:p>
        </p:txBody>
      </p:sp>
      <p:sp>
        <p:nvSpPr>
          <p:cNvPr id="2" name="矩形 1" descr=" 2"/>
          <p:cNvSpPr/>
          <p:nvPr/>
        </p:nvSpPr>
        <p:spPr>
          <a:xfrm>
            <a:off x="179388" y="1052512"/>
            <a:ext cx="8713787" cy="5016758"/>
          </a:xfrm>
          <a:prstGeom prst="rect">
            <a:avLst/>
          </a:prstGeom>
        </p:spPr>
        <p:txBody>
          <a:bodyPr>
            <a:spAutoFit/>
          </a:bodyPr>
          <a:lstStyle/>
          <a:p>
            <a:pPr fontAlgn="auto">
              <a:spcBef>
                <a:spcPts val="0"/>
              </a:spcBef>
              <a:spcAft>
                <a:spcPts val="0"/>
              </a:spcAft>
              <a:defRPr/>
            </a:pPr>
            <a:r>
              <a:rPr lang="en-US" altLang="zh-CN" sz="2000" dirty="0">
                <a:solidFill>
                  <a:srgbClr val="0070C0"/>
                </a:solidFill>
                <a:latin typeface="+mn-lt"/>
                <a:ea typeface="+mn-ea"/>
              </a:rPr>
              <a:t>Definition.</a:t>
            </a:r>
            <a:r>
              <a:rPr lang="en-US" altLang="zh-CN" sz="2000" dirty="0">
                <a:latin typeface="+mn-lt"/>
                <a:ea typeface="+mn-ea"/>
              </a:rPr>
              <a:t> A tree is full if every node that is not a leaf has two</a:t>
            </a:r>
          </a:p>
          <a:p>
            <a:pPr fontAlgn="auto">
              <a:spcBef>
                <a:spcPts val="0"/>
              </a:spcBef>
              <a:spcAft>
                <a:spcPts val="0"/>
              </a:spcAft>
              <a:defRPr/>
            </a:pPr>
            <a:r>
              <a:rPr lang="en-US" altLang="zh-CN" sz="2000" dirty="0">
                <a:latin typeface="+mn-lt"/>
                <a:ea typeface="+mn-ea"/>
              </a:rPr>
              <a:t>children.</a:t>
            </a:r>
          </a:p>
          <a:p>
            <a:pPr fontAlgn="auto">
              <a:spcBef>
                <a:spcPts val="0"/>
              </a:spcBef>
              <a:spcAft>
                <a:spcPts val="0"/>
              </a:spcAft>
              <a:defRPr/>
            </a:pPr>
            <a:endParaRPr lang="en-US" altLang="zh-CN" sz="2000" dirty="0">
              <a:latin typeface="+mn-lt"/>
              <a:ea typeface="+mn-ea"/>
            </a:endParaRPr>
          </a:p>
          <a:p>
            <a:pPr fontAlgn="auto">
              <a:spcBef>
                <a:spcPts val="0"/>
              </a:spcBef>
              <a:spcAft>
                <a:spcPts val="0"/>
              </a:spcAft>
              <a:defRPr/>
            </a:pPr>
            <a:r>
              <a:rPr lang="en-US" altLang="zh-CN" sz="2000" dirty="0">
                <a:solidFill>
                  <a:srgbClr val="0070C0"/>
                </a:solidFill>
                <a:latin typeface="+mn-lt"/>
                <a:ea typeface="+mn-ea"/>
              </a:rPr>
              <a:t>Claim. </a:t>
            </a:r>
            <a:r>
              <a:rPr lang="en-US" altLang="zh-CN" sz="2000" dirty="0">
                <a:latin typeface="+mn-lt"/>
                <a:ea typeface="+mn-ea"/>
              </a:rPr>
              <a:t>The binary tree corresponding to the optimal prefix code is full.</a:t>
            </a:r>
          </a:p>
          <a:p>
            <a:pPr fontAlgn="auto">
              <a:spcBef>
                <a:spcPts val="0"/>
              </a:spcBef>
              <a:spcAft>
                <a:spcPts val="0"/>
              </a:spcAft>
              <a:defRPr/>
            </a:pPr>
            <a:r>
              <a:rPr lang="en-US" altLang="zh-CN" sz="2000" smtClean="0">
                <a:solidFill>
                  <a:srgbClr val="0070C0"/>
                </a:solidFill>
                <a:latin typeface="Calibri" panose="020F0502020204030204" pitchFamily="34" charset="0"/>
                <a:ea typeface="宋体" panose="02010600030101010101" pitchFamily="2" charset="-122"/>
              </a:rPr>
              <a:t>Pf. </a:t>
            </a:r>
            <a:r>
              <a:rPr lang="en-US" altLang="zh-CN" sz="2000" smtClean="0">
                <a:solidFill>
                  <a:schemeClr val="tx1">
                    <a:lumMod val="100000"/>
                  </a:schemeClr>
                </a:solidFill>
                <a:latin typeface="Calibri" panose="020F0502020204030204" pitchFamily="34" charset="0"/>
                <a:ea typeface="宋体" panose="02010600030101010101" pitchFamily="2" charset="-122"/>
              </a:rPr>
              <a:t>(by contradiction)</a:t>
            </a:r>
          </a:p>
          <a:p>
            <a:pPr fontAlgn="auto">
              <a:spcBef>
                <a:spcPts val="0"/>
              </a:spcBef>
              <a:spcAft>
                <a:spcPts val="0"/>
              </a:spcAft>
              <a:defRPr/>
            </a:pPr>
            <a:r>
              <a:rPr lang="en-US" altLang="zh-CN" sz="2000" smtClean="0">
                <a:solidFill>
                  <a:schemeClr val="tx1">
                    <a:lumMod val="100000"/>
                  </a:schemeClr>
                </a:solidFill>
                <a:latin typeface="Calibri" panose="020F0502020204030204" pitchFamily="34" charset="0"/>
                <a:ea typeface="宋体" panose="02010600030101010101" pitchFamily="2" charset="-122"/>
              </a:rPr>
              <a:t>Suppose T is binary tree of optimal prefix code and is not full.</a:t>
            </a:r>
          </a:p>
          <a:p>
            <a:pPr fontAlgn="auto">
              <a:spcBef>
                <a:spcPts val="0"/>
              </a:spcBef>
              <a:spcAft>
                <a:spcPts val="0"/>
              </a:spcAft>
              <a:defRPr/>
            </a:pPr>
            <a:r>
              <a:rPr lang="en-US" altLang="zh-CN" sz="2000" smtClean="0">
                <a:solidFill>
                  <a:schemeClr val="tx1">
                    <a:lumMod val="100000"/>
                  </a:schemeClr>
                </a:solidFill>
                <a:latin typeface="Calibri" panose="020F0502020204030204" pitchFamily="34" charset="0"/>
                <a:ea typeface="宋体" panose="02010600030101010101" pitchFamily="2" charset="-122"/>
              </a:rPr>
              <a:t>This means there is a node u with only one child v.</a:t>
            </a:r>
          </a:p>
          <a:p>
            <a:pPr fontAlgn="auto">
              <a:spcBef>
                <a:spcPts val="0"/>
              </a:spcBef>
              <a:spcAft>
                <a:spcPts val="0"/>
              </a:spcAft>
              <a:defRPr/>
            </a:pPr>
            <a:endParaRPr lang="en-US" altLang="zh-CN" sz="2000" dirty="0">
              <a:latin typeface="+mn-lt"/>
              <a:ea typeface="+mn-ea"/>
            </a:endParaRPr>
          </a:p>
          <a:p>
            <a:pPr marL="342900" indent="-342900" fontAlgn="auto">
              <a:spcBef>
                <a:spcPts val="0"/>
              </a:spcBef>
              <a:spcAft>
                <a:spcPts val="0"/>
              </a:spcAft>
              <a:buFont typeface="Arial" pitchFamily="34" charset="0"/>
              <a:buChar char="•"/>
              <a:defRPr/>
            </a:pPr>
            <a:r>
              <a:rPr lang="en-US" altLang="zh-CN" sz="2000" smtClean="0">
                <a:solidFill>
                  <a:schemeClr val="tx1">
                    <a:lumMod val="100000"/>
                  </a:schemeClr>
                </a:solidFill>
                <a:latin typeface="Calibri" panose="020F0502020204030204" pitchFamily="34" charset="0"/>
                <a:ea typeface="宋体" panose="02010600030101010101" pitchFamily="2" charset="-122"/>
              </a:rPr>
              <a:t>Case 1: u is the root; delete u and use v as the root</a:t>
            </a:r>
          </a:p>
          <a:p>
            <a:pPr marL="342900" indent="-342900" fontAlgn="auto">
              <a:spcBef>
                <a:spcPts val="0"/>
              </a:spcBef>
              <a:spcAft>
                <a:spcPts val="0"/>
              </a:spcAft>
              <a:buFont typeface="Arial" pitchFamily="34" charset="0"/>
              <a:buChar char="•"/>
              <a:defRPr/>
            </a:pPr>
            <a:r>
              <a:rPr lang="en-US" altLang="zh-CN" sz="2000" smtClean="0">
                <a:solidFill>
                  <a:schemeClr val="tx1">
                    <a:lumMod val="100000"/>
                  </a:schemeClr>
                </a:solidFill>
                <a:latin typeface="Calibri" panose="020F0502020204030204" pitchFamily="34" charset="0"/>
                <a:ea typeface="宋体" panose="02010600030101010101" pitchFamily="2" charset="-122"/>
              </a:rPr>
              <a:t>Case 2: u is not the root</a:t>
            </a:r>
          </a:p>
          <a:p>
            <a:pPr fontAlgn="auto">
              <a:spcBef>
                <a:spcPts val="0"/>
              </a:spcBef>
              <a:spcAft>
                <a:spcPts val="0"/>
              </a:spcAft>
              <a:defRPr/>
            </a:pPr>
            <a:r>
              <a:rPr lang="en-US" altLang="zh-CN" sz="2000" smtClean="0">
                <a:solidFill>
                  <a:schemeClr val="tx1">
                    <a:lumMod val="100000"/>
                  </a:schemeClr>
                </a:solidFill>
                <a:latin typeface="Calibri" panose="020F0502020204030204" pitchFamily="34" charset="0"/>
                <a:ea typeface="宋体" panose="02010600030101010101" pitchFamily="2" charset="-122"/>
              </a:rPr>
              <a:t>	– let w be the parent of u</a:t>
            </a:r>
          </a:p>
          <a:p>
            <a:pPr fontAlgn="auto">
              <a:spcBef>
                <a:spcPts val="0"/>
              </a:spcBef>
              <a:spcAft>
                <a:spcPts val="0"/>
              </a:spcAft>
              <a:defRPr/>
            </a:pPr>
            <a:r>
              <a:rPr lang="en-US" altLang="zh-CN" sz="2000" smtClean="0">
                <a:solidFill>
                  <a:schemeClr val="tx1">
                    <a:lumMod val="100000"/>
                  </a:schemeClr>
                </a:solidFill>
                <a:latin typeface="Calibri" panose="020F0502020204030204" pitchFamily="34" charset="0"/>
                <a:ea typeface="宋体" panose="02010600030101010101" pitchFamily="2" charset="-122"/>
              </a:rPr>
              <a:t>	– delete u and make v be a child of w in place of u</a:t>
            </a:r>
          </a:p>
          <a:p>
            <a:pPr marL="342900" indent="-342900" fontAlgn="auto">
              <a:spcBef>
                <a:spcPts val="0"/>
              </a:spcBef>
              <a:spcAft>
                <a:spcPts val="0"/>
              </a:spcAft>
              <a:buFont typeface="Arial" pitchFamily="34" charset="0"/>
              <a:buChar char="•"/>
              <a:defRPr/>
            </a:pPr>
            <a:r>
              <a:rPr lang="en-US" altLang="zh-CN" sz="2000" smtClean="0">
                <a:solidFill>
                  <a:schemeClr val="tx1">
                    <a:lumMod val="100000"/>
                  </a:schemeClr>
                </a:solidFill>
                <a:latin typeface="Calibri" panose="020F0502020204030204" pitchFamily="34" charset="0"/>
                <a:ea typeface="宋体" panose="02010600030101010101" pitchFamily="2" charset="-122"/>
              </a:rPr>
              <a:t>In both cases the number of bits needed to encode any leaf in the</a:t>
            </a:r>
          </a:p>
          <a:p>
            <a:pPr fontAlgn="auto">
              <a:spcBef>
                <a:spcPts val="0"/>
              </a:spcBef>
              <a:spcAft>
                <a:spcPts val="0"/>
              </a:spcAft>
              <a:defRPr/>
            </a:pPr>
            <a:r>
              <a:rPr lang="en-US" altLang="zh-CN" sz="2000" smtClean="0">
                <a:solidFill>
                  <a:schemeClr val="tx1">
                    <a:lumMod val="100000"/>
                  </a:schemeClr>
                </a:solidFill>
                <a:latin typeface="Calibri" panose="020F0502020204030204" pitchFamily="34" charset="0"/>
                <a:ea typeface="宋体" panose="02010600030101010101" pitchFamily="2" charset="-122"/>
              </a:rPr>
              <a:t>subtree of v is decreased. The rest of the tree is not affected.</a:t>
            </a:r>
          </a:p>
          <a:p>
            <a:pPr marL="342900" indent="-342900" fontAlgn="auto">
              <a:spcBef>
                <a:spcPts val="0"/>
              </a:spcBef>
              <a:spcAft>
                <a:spcPts val="0"/>
              </a:spcAft>
              <a:buFont typeface="Arial" pitchFamily="34" charset="0"/>
              <a:buChar char="•"/>
              <a:defRPr/>
            </a:pPr>
            <a:r>
              <a:rPr lang="en-US" altLang="zh-CN" sz="2000" smtClean="0">
                <a:solidFill>
                  <a:schemeClr val="tx1">
                    <a:lumMod val="100000"/>
                  </a:schemeClr>
                </a:solidFill>
                <a:latin typeface="Calibri" panose="020F0502020204030204" pitchFamily="34" charset="0"/>
                <a:ea typeface="宋体" panose="02010600030101010101" pitchFamily="2" charset="-122"/>
              </a:rPr>
              <a:t>Clearly this new tree T’ has a smaller ABL than T. Contradiction.</a:t>
            </a:r>
            <a:endParaRPr lang="zh-CN" altLang="en-US" sz="2000" dirty="0">
              <a:latin typeface="+mn-lt"/>
              <a:ea typeface="+mn-ea"/>
            </a:endParaRPr>
          </a:p>
        </p:txBody>
      </p:sp>
    </p:spTree>
    <p:extLst>
      <p:ext uri="{BB962C8B-B14F-4D97-AF65-F5344CB8AC3E}">
        <p14:creationId xmlns:p14="http://schemas.microsoft.com/office/powerpoint/2010/main" val="548642960"/>
      </p:ext>
    </p:extLst>
  </p:cSld>
  <p:clrMapOvr>
    <a:masterClrMapping/>
  </p:clrMapOvr>
  <p:transition spd="slow">
    <p:cut/>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Optimal Prefix Codes: False Start</a:t>
            </a:r>
            <a:endParaRPr altLang="en-US" dirty="0"/>
          </a:p>
        </p:txBody>
      </p:sp>
      <p:sp>
        <p:nvSpPr>
          <p:cNvPr id="2" name="矩形 1"/>
          <p:cNvSpPr/>
          <p:nvPr/>
        </p:nvSpPr>
        <p:spPr>
          <a:xfrm>
            <a:off x="179388" y="1052513"/>
            <a:ext cx="8713787" cy="2246312"/>
          </a:xfrm>
          <a:prstGeom prst="rect">
            <a:avLst/>
          </a:prstGeom>
        </p:spPr>
        <p:txBody>
          <a:bodyPr>
            <a:spAutoFit/>
          </a:bodyPr>
          <a:lstStyle/>
          <a:p>
            <a:pPr fontAlgn="auto">
              <a:spcBef>
                <a:spcPts val="0"/>
              </a:spcBef>
              <a:spcAft>
                <a:spcPts val="0"/>
              </a:spcAft>
              <a:defRPr/>
            </a:pPr>
            <a:r>
              <a:rPr lang="en-US" altLang="zh-CN" sz="2000" dirty="0">
                <a:solidFill>
                  <a:srgbClr val="0070C0"/>
                </a:solidFill>
                <a:latin typeface="+mn-lt"/>
                <a:ea typeface="+mn-ea"/>
              </a:rPr>
              <a:t>Q. </a:t>
            </a:r>
            <a:r>
              <a:rPr lang="en-US" altLang="zh-CN" sz="2000" dirty="0">
                <a:latin typeface="+mn-lt"/>
                <a:ea typeface="+mn-ea"/>
              </a:rPr>
              <a:t>Where in the tree of an optimal prefix code should letters be placed</a:t>
            </a:r>
          </a:p>
          <a:p>
            <a:pPr fontAlgn="auto">
              <a:spcBef>
                <a:spcPts val="0"/>
              </a:spcBef>
              <a:spcAft>
                <a:spcPts val="0"/>
              </a:spcAft>
              <a:defRPr/>
            </a:pPr>
            <a:r>
              <a:rPr lang="en-US" altLang="zh-CN" sz="2000" dirty="0">
                <a:latin typeface="+mn-lt"/>
                <a:ea typeface="+mn-ea"/>
              </a:rPr>
              <a:t>with a high frequency?</a:t>
            </a:r>
          </a:p>
          <a:p>
            <a:pPr fontAlgn="auto">
              <a:spcBef>
                <a:spcPts val="0"/>
              </a:spcBef>
              <a:spcAft>
                <a:spcPts val="0"/>
              </a:spcAft>
              <a:defRPr/>
            </a:pPr>
            <a:r>
              <a:rPr lang="en-US" altLang="zh-CN" sz="2000" dirty="0">
                <a:solidFill>
                  <a:srgbClr val="0070C0"/>
                </a:solidFill>
                <a:latin typeface="+mn-lt"/>
                <a:ea typeface="+mn-ea"/>
              </a:rPr>
              <a:t>A. </a:t>
            </a:r>
            <a:r>
              <a:rPr lang="en-US" altLang="zh-CN" sz="2000" dirty="0">
                <a:latin typeface="+mn-lt"/>
                <a:ea typeface="+mn-ea"/>
              </a:rPr>
              <a:t>Near the top.</a:t>
            </a:r>
          </a:p>
          <a:p>
            <a:pPr marL="457200" indent="-457200" fontAlgn="auto">
              <a:spcBef>
                <a:spcPts val="0"/>
              </a:spcBef>
              <a:spcAft>
                <a:spcPts val="0"/>
              </a:spcAft>
              <a:buFontTx/>
              <a:buAutoNum type="alphaUcPeriod"/>
              <a:defRPr/>
            </a:pPr>
            <a:endParaRPr lang="en-US" altLang="zh-CN" sz="2000" dirty="0">
              <a:latin typeface="+mn-lt"/>
              <a:ea typeface="+mn-ea"/>
            </a:endParaRPr>
          </a:p>
          <a:p>
            <a:pPr fontAlgn="auto">
              <a:spcBef>
                <a:spcPts val="0"/>
              </a:spcBef>
              <a:spcAft>
                <a:spcPts val="0"/>
              </a:spcAft>
              <a:defRPr/>
            </a:pPr>
            <a:r>
              <a:rPr lang="en-US" altLang="zh-CN" sz="2000" dirty="0">
                <a:solidFill>
                  <a:srgbClr val="0070C0"/>
                </a:solidFill>
                <a:latin typeface="+mn-lt"/>
                <a:ea typeface="+mn-ea"/>
              </a:rPr>
              <a:t>Greedy template. </a:t>
            </a:r>
            <a:r>
              <a:rPr lang="en-US" altLang="zh-CN" sz="2000" dirty="0">
                <a:latin typeface="+mn-lt"/>
                <a:ea typeface="+mn-ea"/>
              </a:rPr>
              <a:t>Create tree </a:t>
            </a:r>
            <a:r>
              <a:rPr lang="en-US" altLang="zh-CN" sz="2000" dirty="0">
                <a:solidFill>
                  <a:srgbClr val="FF0000"/>
                </a:solidFill>
                <a:latin typeface="+mn-lt"/>
                <a:ea typeface="+mn-ea"/>
              </a:rPr>
              <a:t>top-down</a:t>
            </a:r>
            <a:r>
              <a:rPr lang="en-US" altLang="zh-CN" sz="2000" dirty="0">
                <a:latin typeface="+mn-lt"/>
                <a:ea typeface="+mn-ea"/>
              </a:rPr>
              <a:t>, split S into two sets S1 and S2</a:t>
            </a:r>
          </a:p>
          <a:p>
            <a:pPr fontAlgn="auto">
              <a:spcBef>
                <a:spcPts val="0"/>
              </a:spcBef>
              <a:spcAft>
                <a:spcPts val="0"/>
              </a:spcAft>
              <a:defRPr/>
            </a:pPr>
            <a:r>
              <a:rPr lang="en-US" altLang="zh-CN" sz="2000" dirty="0">
                <a:latin typeface="+mn-lt"/>
                <a:ea typeface="+mn-ea"/>
              </a:rPr>
              <a:t>with (almost) equal frequencies. Recursively build tree for S1 and S2.</a:t>
            </a:r>
          </a:p>
          <a:p>
            <a:pPr fontAlgn="auto">
              <a:spcBef>
                <a:spcPts val="0"/>
              </a:spcBef>
              <a:spcAft>
                <a:spcPts val="0"/>
              </a:spcAft>
              <a:defRPr/>
            </a:pPr>
            <a:r>
              <a:rPr lang="it-IT" altLang="zh-CN" sz="2000" dirty="0">
                <a:latin typeface="+mn-lt"/>
                <a:ea typeface="+mn-ea"/>
              </a:rPr>
              <a:t>[Shannon-Fano, 1949] 	f</a:t>
            </a:r>
            <a:r>
              <a:rPr lang="it-IT" altLang="zh-CN" sz="2000" baseline="-25000" dirty="0">
                <a:latin typeface="+mn-lt"/>
                <a:ea typeface="+mn-ea"/>
              </a:rPr>
              <a:t>a</a:t>
            </a:r>
            <a:r>
              <a:rPr lang="it-IT" altLang="zh-CN" sz="2000" dirty="0">
                <a:latin typeface="+mn-lt"/>
                <a:ea typeface="+mn-ea"/>
              </a:rPr>
              <a:t>=0.32, f</a:t>
            </a:r>
            <a:r>
              <a:rPr lang="it-IT" altLang="zh-CN" sz="2000" baseline="-25000" dirty="0">
                <a:latin typeface="+mn-lt"/>
                <a:ea typeface="+mn-ea"/>
              </a:rPr>
              <a:t>e</a:t>
            </a:r>
            <a:r>
              <a:rPr lang="it-IT" altLang="zh-CN" sz="2000" dirty="0">
                <a:latin typeface="+mn-lt"/>
                <a:ea typeface="+mn-ea"/>
              </a:rPr>
              <a:t>=0.25, f</a:t>
            </a:r>
            <a:r>
              <a:rPr lang="it-IT" altLang="zh-CN" sz="2000" baseline="-25000" dirty="0">
                <a:latin typeface="+mn-lt"/>
                <a:ea typeface="+mn-ea"/>
              </a:rPr>
              <a:t>k</a:t>
            </a:r>
            <a:r>
              <a:rPr lang="it-IT" altLang="zh-CN" sz="2000" dirty="0">
                <a:latin typeface="+mn-lt"/>
                <a:ea typeface="+mn-ea"/>
              </a:rPr>
              <a:t>=0.20, f</a:t>
            </a:r>
            <a:r>
              <a:rPr lang="it-IT" altLang="zh-CN" sz="2000" baseline="-25000" dirty="0">
                <a:latin typeface="+mn-lt"/>
                <a:ea typeface="+mn-ea"/>
              </a:rPr>
              <a:t>l</a:t>
            </a:r>
            <a:r>
              <a:rPr lang="it-IT" altLang="zh-CN" sz="2000" dirty="0">
                <a:latin typeface="+mn-lt"/>
                <a:ea typeface="+mn-ea"/>
              </a:rPr>
              <a:t>=0.18, f</a:t>
            </a:r>
            <a:r>
              <a:rPr lang="it-IT" altLang="zh-CN" sz="2000" baseline="-25000" dirty="0">
                <a:latin typeface="+mn-lt"/>
                <a:ea typeface="+mn-ea"/>
              </a:rPr>
              <a:t>u</a:t>
            </a:r>
            <a:r>
              <a:rPr lang="it-IT" altLang="zh-CN" sz="2000" dirty="0">
                <a:latin typeface="+mn-lt"/>
                <a:ea typeface="+mn-ea"/>
              </a:rPr>
              <a:t>=0.05</a:t>
            </a:r>
            <a:endParaRPr lang="zh-CN" altLang="en-US" sz="2000" dirty="0">
              <a:latin typeface="+mn-lt"/>
              <a:ea typeface="+mn-ea"/>
            </a:endParaRPr>
          </a:p>
        </p:txBody>
      </p:sp>
      <p:pic>
        <p:nvPicPr>
          <p:cNvPr id="87043" name="Picture 1" descr="C:\Users\hp\AppData\Roaming\Tencent\Users\648774553\QQ\WinTemp\RichOle\{I%GIU4XD[4R]66MKRPDN]3.jpg"/>
          <p:cNvPicPr>
            <a:picLocks noChangeAspect="1" noChangeArrowheads="1"/>
          </p:cNvPicPr>
          <p:nvPr/>
        </p:nvPicPr>
        <p:blipFill>
          <a:blip r:embed="rId2" cstate="print"/>
          <a:srcRect/>
          <a:stretch>
            <a:fillRect/>
          </a:stretch>
        </p:blipFill>
        <p:spPr bwMode="auto">
          <a:xfrm>
            <a:off x="395288" y="3298825"/>
            <a:ext cx="7745412" cy="2938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fr-FR" altLang="zh-CN" dirty="0"/>
              <a:t>Optimal Prefix Codes: Huffman Encoding</a:t>
            </a:r>
            <a:endParaRPr altLang="en-US" dirty="0"/>
          </a:p>
        </p:txBody>
      </p:sp>
      <p:sp>
        <p:nvSpPr>
          <p:cNvPr id="88066" name="矩形 2"/>
          <p:cNvSpPr>
            <a:spLocks noChangeArrowheads="1"/>
          </p:cNvSpPr>
          <p:nvPr/>
        </p:nvSpPr>
        <p:spPr bwMode="auto">
          <a:xfrm>
            <a:off x="17463" y="1041400"/>
            <a:ext cx="8748712" cy="4708525"/>
          </a:xfrm>
          <a:prstGeom prst="rect">
            <a:avLst/>
          </a:prstGeom>
          <a:noFill/>
          <a:ln w="9525">
            <a:noFill/>
            <a:miter lim="800000"/>
            <a:headEnd/>
            <a:tailEnd/>
          </a:ln>
        </p:spPr>
        <p:txBody>
          <a:bodyPr>
            <a:spAutoFit/>
          </a:bodyPr>
          <a:lstStyle/>
          <a:p>
            <a:r>
              <a:rPr lang="en-US" altLang="zh-CN" sz="2000" dirty="0">
                <a:solidFill>
                  <a:srgbClr val="0070C0"/>
                </a:solidFill>
                <a:latin typeface="Calibri" pitchFamily="34" charset="0"/>
              </a:rPr>
              <a:t>Observation. </a:t>
            </a:r>
            <a:r>
              <a:rPr lang="en-US" altLang="zh-CN" sz="2000" dirty="0">
                <a:latin typeface="Calibri" pitchFamily="34" charset="0"/>
              </a:rPr>
              <a:t>Lowest frequency items should be at the lowest level in</a:t>
            </a:r>
          </a:p>
          <a:p>
            <a:r>
              <a:rPr lang="en-US" altLang="zh-CN" sz="2000" dirty="0">
                <a:latin typeface="Calibri" pitchFamily="34" charset="0"/>
              </a:rPr>
              <a:t>tree of optimal prefix code.</a:t>
            </a:r>
          </a:p>
          <a:p>
            <a:endParaRPr lang="en-US" altLang="zh-CN" sz="2000" dirty="0">
              <a:latin typeface="Calibri" pitchFamily="34" charset="0"/>
            </a:endParaRPr>
          </a:p>
          <a:p>
            <a:r>
              <a:rPr lang="en-US" altLang="zh-CN" sz="2000" dirty="0">
                <a:solidFill>
                  <a:srgbClr val="0070C0"/>
                </a:solidFill>
                <a:latin typeface="Calibri" pitchFamily="34" charset="0"/>
              </a:rPr>
              <a:t>Observation. </a:t>
            </a:r>
            <a:r>
              <a:rPr lang="en-US" altLang="zh-CN" sz="2000" dirty="0">
                <a:latin typeface="Calibri" pitchFamily="34" charset="0"/>
              </a:rPr>
              <a:t>For n &gt; 1, the lowest level always contains at least two</a:t>
            </a:r>
          </a:p>
          <a:p>
            <a:r>
              <a:rPr lang="en-US" altLang="zh-CN" sz="2000" dirty="0">
                <a:latin typeface="Calibri" pitchFamily="34" charset="0"/>
              </a:rPr>
              <a:t>leaves.</a:t>
            </a:r>
          </a:p>
          <a:p>
            <a:endParaRPr lang="en-US" altLang="zh-CN" sz="2000" dirty="0">
              <a:latin typeface="Calibri" pitchFamily="34" charset="0"/>
            </a:endParaRPr>
          </a:p>
          <a:p>
            <a:r>
              <a:rPr lang="en-US" altLang="zh-CN" sz="2000" dirty="0">
                <a:solidFill>
                  <a:srgbClr val="0070C0"/>
                </a:solidFill>
                <a:latin typeface="Calibri" pitchFamily="34" charset="0"/>
              </a:rPr>
              <a:t>Observation. </a:t>
            </a:r>
            <a:r>
              <a:rPr lang="en-US" altLang="zh-CN" sz="2000" dirty="0">
                <a:latin typeface="Calibri" pitchFamily="34" charset="0"/>
              </a:rPr>
              <a:t>The order in which items appear in a level does not</a:t>
            </a:r>
          </a:p>
          <a:p>
            <a:r>
              <a:rPr lang="en-US" altLang="zh-CN" sz="2000" dirty="0">
                <a:latin typeface="Calibri" pitchFamily="34" charset="0"/>
              </a:rPr>
              <a:t>matter.</a:t>
            </a:r>
          </a:p>
          <a:p>
            <a:endParaRPr lang="en-US" altLang="zh-CN" sz="2000" dirty="0">
              <a:latin typeface="Calibri" pitchFamily="34" charset="0"/>
            </a:endParaRPr>
          </a:p>
          <a:p>
            <a:r>
              <a:rPr lang="en-US" altLang="zh-CN" sz="2000" dirty="0">
                <a:solidFill>
                  <a:srgbClr val="0070C0"/>
                </a:solidFill>
                <a:latin typeface="Calibri" pitchFamily="34" charset="0"/>
              </a:rPr>
              <a:t>Claim. </a:t>
            </a:r>
            <a:r>
              <a:rPr lang="en-US" altLang="zh-CN" sz="2000" dirty="0">
                <a:latin typeface="Calibri" pitchFamily="34" charset="0"/>
              </a:rPr>
              <a:t>There is an optimal prefix code with tree T* where the </a:t>
            </a:r>
            <a:r>
              <a:rPr lang="en-US" altLang="zh-CN" sz="2000" dirty="0">
                <a:solidFill>
                  <a:srgbClr val="FF0000"/>
                </a:solidFill>
                <a:latin typeface="Calibri" pitchFamily="34" charset="0"/>
              </a:rPr>
              <a:t>two</a:t>
            </a:r>
          </a:p>
          <a:p>
            <a:r>
              <a:rPr lang="en-US" altLang="zh-CN" sz="2000" dirty="0">
                <a:solidFill>
                  <a:srgbClr val="FF0000"/>
                </a:solidFill>
                <a:latin typeface="Calibri" pitchFamily="34" charset="0"/>
              </a:rPr>
              <a:t>lowest-frequency letters</a:t>
            </a:r>
            <a:r>
              <a:rPr lang="en-US" altLang="zh-CN" sz="2000" dirty="0">
                <a:latin typeface="Calibri" pitchFamily="34" charset="0"/>
              </a:rPr>
              <a:t> are assigned to leaves that are siblings in T*.</a:t>
            </a:r>
          </a:p>
          <a:p>
            <a:endParaRPr lang="en-US" altLang="zh-CN" sz="2000" dirty="0">
              <a:latin typeface="Calibri" pitchFamily="34" charset="0"/>
            </a:endParaRPr>
          </a:p>
          <a:p>
            <a:r>
              <a:rPr lang="en-US" altLang="zh-CN" sz="2000" dirty="0">
                <a:solidFill>
                  <a:srgbClr val="0070C0"/>
                </a:solidFill>
                <a:latin typeface="Calibri" pitchFamily="34" charset="0"/>
              </a:rPr>
              <a:t>Greedy template.</a:t>
            </a:r>
            <a:r>
              <a:rPr lang="en-US" altLang="zh-CN" sz="2000" dirty="0">
                <a:latin typeface="Calibri" pitchFamily="34" charset="0"/>
              </a:rPr>
              <a:t> [Huffman, 1952] Create tree bottom-up.</a:t>
            </a:r>
          </a:p>
          <a:p>
            <a:r>
              <a:rPr lang="en-US" altLang="zh-CN" sz="2000" dirty="0">
                <a:latin typeface="Calibri" pitchFamily="34" charset="0"/>
              </a:rPr>
              <a:t>Make two leaves for two lowest-frequency letters y and z.</a:t>
            </a:r>
          </a:p>
          <a:p>
            <a:r>
              <a:rPr lang="en-US" altLang="zh-CN" sz="2000" dirty="0">
                <a:latin typeface="Calibri" pitchFamily="34" charset="0"/>
              </a:rPr>
              <a:t>Recursively build tree for the rest using a meta-letter for </a:t>
            </a:r>
            <a:r>
              <a:rPr lang="en-US" altLang="zh-CN" sz="2000" dirty="0" err="1">
                <a:latin typeface="Calibri" pitchFamily="34" charset="0"/>
              </a:rPr>
              <a:t>yz</a:t>
            </a:r>
            <a:r>
              <a:rPr lang="en-US" altLang="zh-CN" sz="2000" dirty="0">
                <a:latin typeface="Calibri" pitchFamily="34" charset="0"/>
              </a:rPr>
              <a:t>.</a:t>
            </a:r>
            <a:endParaRPr lang="zh-CN" altLang="en-US" sz="2000" dirty="0">
              <a:latin typeface="Calibri" pitchFamily="34" charset="0"/>
            </a:endParaRPr>
          </a:p>
        </p:txBody>
      </p:sp>
      <p:pic>
        <p:nvPicPr>
          <p:cNvPr id="88067" name="Picture 1" descr="C:\Users\hp\AppData\Roaming\Tencent\Users\648774553\QQ\WinTemp\RichOle\TRA@6V5N$[F1[3U$`M(7GBK.jpg"/>
          <p:cNvPicPr>
            <a:picLocks noChangeAspect="1" noChangeArrowheads="1"/>
          </p:cNvPicPr>
          <p:nvPr/>
        </p:nvPicPr>
        <p:blipFill>
          <a:blip r:embed="rId2" cstate="print"/>
          <a:srcRect/>
          <a:stretch>
            <a:fillRect/>
          </a:stretch>
        </p:blipFill>
        <p:spPr bwMode="auto">
          <a:xfrm>
            <a:off x="7524750" y="4686300"/>
            <a:ext cx="1455738"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fr-FR" altLang="zh-CN" dirty="0"/>
              <a:t>Optimal Prefix Codes: Huffman Encoding</a:t>
            </a:r>
            <a:endParaRPr altLang="en-US" dirty="0"/>
          </a:p>
        </p:txBody>
      </p:sp>
      <p:pic>
        <p:nvPicPr>
          <p:cNvPr id="89090" name="Picture 1" descr="C:\Users\hp\AppData\Roaming\Tencent\Users\648774553\QQ\WinTemp\RichOle\EFY)B9_RD(JJVFODS0EZQ~9.jpg"/>
          <p:cNvPicPr>
            <a:picLocks noChangeAspect="1" noChangeArrowheads="1"/>
          </p:cNvPicPr>
          <p:nvPr/>
        </p:nvPicPr>
        <p:blipFill>
          <a:blip r:embed="rId2" cstate="print"/>
          <a:srcRect/>
          <a:stretch>
            <a:fillRect/>
          </a:stretch>
        </p:blipFill>
        <p:spPr bwMode="auto">
          <a:xfrm>
            <a:off x="755650" y="1125538"/>
            <a:ext cx="7429500" cy="3667125"/>
          </a:xfrm>
          <a:prstGeom prst="rect">
            <a:avLst/>
          </a:prstGeom>
          <a:noFill/>
          <a:ln w="9525">
            <a:noFill/>
            <a:miter lim="800000"/>
            <a:headEnd/>
            <a:tailEnd/>
          </a:ln>
        </p:spPr>
      </p:pic>
      <p:sp>
        <p:nvSpPr>
          <p:cNvPr id="89091" name="矩形 1"/>
          <p:cNvSpPr>
            <a:spLocks noChangeArrowheads="1"/>
          </p:cNvSpPr>
          <p:nvPr/>
        </p:nvSpPr>
        <p:spPr bwMode="auto">
          <a:xfrm>
            <a:off x="323850" y="5084763"/>
            <a:ext cx="8208963" cy="1323975"/>
          </a:xfrm>
          <a:prstGeom prst="rect">
            <a:avLst/>
          </a:prstGeom>
          <a:noFill/>
          <a:ln w="9525">
            <a:noFill/>
            <a:miter lim="800000"/>
            <a:headEnd/>
            <a:tailEnd/>
          </a:ln>
        </p:spPr>
        <p:txBody>
          <a:bodyPr>
            <a:spAutoFit/>
          </a:bodyPr>
          <a:lstStyle/>
          <a:p>
            <a:r>
              <a:rPr lang="en-US" altLang="zh-CN" sz="2000">
                <a:solidFill>
                  <a:srgbClr val="0070C0"/>
                </a:solidFill>
                <a:latin typeface="Calibri" pitchFamily="34" charset="0"/>
              </a:rPr>
              <a:t>Q. </a:t>
            </a:r>
            <a:r>
              <a:rPr lang="en-US" altLang="zh-CN" sz="2000">
                <a:latin typeface="Calibri" pitchFamily="34" charset="0"/>
              </a:rPr>
              <a:t>What is the time complexity?</a:t>
            </a:r>
          </a:p>
          <a:p>
            <a:r>
              <a:rPr lang="en-US" altLang="zh-CN" sz="2000">
                <a:solidFill>
                  <a:srgbClr val="0070C0"/>
                </a:solidFill>
                <a:latin typeface="Calibri" pitchFamily="34" charset="0"/>
              </a:rPr>
              <a:t>A. </a:t>
            </a:r>
            <a:r>
              <a:rPr lang="en-US" altLang="zh-CN" sz="2000">
                <a:latin typeface="Calibri" pitchFamily="34" charset="0"/>
              </a:rPr>
              <a:t>T(n) = T(n-1) + O(n) so O(n</a:t>
            </a:r>
            <a:r>
              <a:rPr lang="en-US" altLang="zh-CN" sz="2000" baseline="30000">
                <a:latin typeface="Calibri" pitchFamily="34" charset="0"/>
              </a:rPr>
              <a:t>2</a:t>
            </a:r>
            <a:r>
              <a:rPr lang="en-US" altLang="zh-CN" sz="2000">
                <a:latin typeface="Calibri" pitchFamily="34" charset="0"/>
              </a:rPr>
              <a:t>)</a:t>
            </a:r>
          </a:p>
          <a:p>
            <a:r>
              <a:rPr lang="en-US" altLang="zh-CN" sz="2000">
                <a:solidFill>
                  <a:srgbClr val="0070C0"/>
                </a:solidFill>
                <a:latin typeface="Calibri" pitchFamily="34" charset="0"/>
              </a:rPr>
              <a:t>Q. </a:t>
            </a:r>
            <a:r>
              <a:rPr lang="en-US" altLang="zh-CN" sz="2000">
                <a:latin typeface="Calibri" pitchFamily="34" charset="0"/>
              </a:rPr>
              <a:t>How to implement finding lowest-frequency letters efficiently?</a:t>
            </a:r>
          </a:p>
          <a:p>
            <a:r>
              <a:rPr lang="pt-BR" altLang="zh-CN" sz="2000">
                <a:solidFill>
                  <a:srgbClr val="0070C0"/>
                </a:solidFill>
                <a:latin typeface="Calibri" pitchFamily="34" charset="0"/>
              </a:rPr>
              <a:t>A. </a:t>
            </a:r>
            <a:r>
              <a:rPr lang="pt-BR" altLang="zh-CN" sz="2000">
                <a:latin typeface="Calibri" pitchFamily="34" charset="0"/>
              </a:rPr>
              <a:t>Use priority queue for S: T(n) = T(n-1) + O(log n) so O(n log n)</a:t>
            </a:r>
            <a:endParaRPr lang="zh-CN" altLang="en-US" sz="2000">
              <a:latin typeface="Calibri" pitchFamily="34" charset="0"/>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507288" cy="4997152"/>
          </a:xfrm>
        </p:spPr>
        <p:txBody>
          <a:bodyPr/>
          <a:lstStyle/>
          <a:p>
            <a:endParaRPr lang="zh-CN" altLang="en-US" dirty="0"/>
          </a:p>
        </p:txBody>
      </p:sp>
      <p:pic>
        <p:nvPicPr>
          <p:cNvPr id="4" name="图片 3"/>
          <p:cNvPicPr>
            <a:picLocks noChangeAspect="1"/>
          </p:cNvPicPr>
          <p:nvPr/>
        </p:nvPicPr>
        <p:blipFill>
          <a:blip r:embed="rId2"/>
          <a:stretch>
            <a:fillRect/>
          </a:stretch>
        </p:blipFill>
        <p:spPr>
          <a:xfrm>
            <a:off x="0" y="404664"/>
            <a:ext cx="9072492" cy="5976664"/>
          </a:xfrm>
          <a:prstGeom prst="rect">
            <a:avLst/>
          </a:prstGeom>
        </p:spPr>
      </p:pic>
    </p:spTree>
    <p:extLst>
      <p:ext uri="{BB962C8B-B14F-4D97-AF65-F5344CB8AC3E}">
        <p14:creationId xmlns:p14="http://schemas.microsoft.com/office/powerpoint/2010/main" val="397394857"/>
      </p:ext>
    </p:extLst>
  </p:cSld>
  <p:clrMapOvr>
    <a:masterClrMapping/>
  </p:clrMapOvr>
  <p:transition spd="slow"/>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a:t>Huffman Encoding: Greedy Analysis</a:t>
            </a:r>
            <a:endParaRPr altLang="en-US" dirty="0"/>
          </a:p>
        </p:txBody>
      </p:sp>
      <p:sp>
        <p:nvSpPr>
          <p:cNvPr id="90114" name="矩形 2" descr=" 90114"/>
          <p:cNvSpPr>
            <a:spLocks noChangeArrowheads="1"/>
          </p:cNvSpPr>
          <p:nvPr/>
        </p:nvSpPr>
        <p:spPr bwMode="auto">
          <a:xfrm>
            <a:off x="250825" y="981075"/>
            <a:ext cx="8497888" cy="708025"/>
          </a:xfrm>
          <a:prstGeom prst="rect">
            <a:avLst/>
          </a:prstGeom>
          <a:noFill/>
          <a:ln w="9525">
            <a:noFill/>
            <a:miter lim="800000"/>
            <a:headEnd/>
            <a:tailEnd/>
          </a:ln>
        </p:spPr>
        <p:txBody>
          <a:bodyPr>
            <a:spAutoFit/>
          </a:bodyPr>
          <a:lstStyle/>
          <a:p>
            <a:r>
              <a:rPr lang="en-US" altLang="zh-CN" sz="2000">
                <a:solidFill>
                  <a:srgbClr val="0070C0"/>
                </a:solidFill>
                <a:latin typeface="Calibri" pitchFamily="34" charset="0"/>
              </a:rPr>
              <a:t>Claim. </a:t>
            </a:r>
            <a:r>
              <a:rPr lang="en-US" altLang="zh-CN" sz="2000">
                <a:latin typeface="Calibri" pitchFamily="34" charset="0"/>
              </a:rPr>
              <a:t>Huffman code for S achieves the minimum ABL of any prefix code.</a:t>
            </a:r>
          </a:p>
          <a:p>
            <a:r>
              <a:rPr lang="en-US" altLang="zh-CN" sz="2000">
                <a:solidFill>
                  <a:srgbClr val="0070C0"/>
                </a:solidFill>
                <a:latin typeface="Calibri" pitchFamily="34" charset="0"/>
              </a:rPr>
              <a:t>Pf. </a:t>
            </a:r>
            <a:r>
              <a:rPr lang="en-US" altLang="zh-CN" sz="2000">
                <a:latin typeface="Calibri" pitchFamily="34" charset="0"/>
              </a:rPr>
              <a:t>by induction, based on optimality of T’ (y and z removed, ω added)</a:t>
            </a:r>
          </a:p>
        </p:txBody>
      </p:sp>
      <p:sp>
        <p:nvSpPr>
          <p:cNvPr id="90115" name="AutoShape 2" descr=" 90115"/>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6" name="AutoShape 3" descr=" 90116"/>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7" name="AutoShape 4" descr=" 90117"/>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8" name="AutoShape 5" descr=" 90118"/>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9" name="AutoShape 6" descr=" 90119"/>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Tree>
  </p:cSld>
  <p:clrMapOvr>
    <a:masterClrMapping/>
  </p:clrMapOvr>
  <p:transition spd="slow">
    <p:cut/>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 4"/>
          <p:cNvSpPr>
            <a:spLocks noGrp="1"/>
          </p:cNvSpPr>
          <p:nvPr>
            <p:ph type="title"/>
          </p:nvPr>
        </p:nvSpPr>
        <p:spPr>
          <a:xfrm>
            <a:off x="436563" y="76200"/>
            <a:ext cx="8402637" cy="685800"/>
          </a:xfrm>
        </p:spPr>
        <p:txBody>
          <a:bodyPr rtlCol="0"/>
          <a:lstStyle/>
          <a:p>
            <a:pPr fontAlgn="auto">
              <a:spcAft>
                <a:spcPts val="0"/>
              </a:spcAft>
              <a:defRPr/>
            </a:pPr>
            <a:r>
              <a:rPr lang="en-US" altLang="zh-CN" dirty="0"/>
              <a:t>Huffman Encoding: Greedy Analysis</a:t>
            </a:r>
            <a:endParaRPr altLang="en-US" dirty="0"/>
          </a:p>
        </p:txBody>
      </p:sp>
      <p:sp>
        <p:nvSpPr>
          <p:cNvPr id="90114" name="矩形 2" descr=" 90114"/>
          <p:cNvSpPr>
            <a:spLocks noChangeArrowheads="1"/>
          </p:cNvSpPr>
          <p:nvPr/>
        </p:nvSpPr>
        <p:spPr bwMode="auto">
          <a:xfrm>
            <a:off x="250825" y="981075"/>
            <a:ext cx="8497888" cy="708025"/>
          </a:xfrm>
          <a:prstGeom prst="rect">
            <a:avLst/>
          </a:prstGeom>
          <a:noFill/>
          <a:ln w="9525">
            <a:noFill/>
            <a:miter lim="800000"/>
            <a:headEnd/>
            <a:tailEnd/>
          </a:ln>
        </p:spPr>
        <p:txBody>
          <a:bodyPr>
            <a:spAutoFit/>
          </a:bodyPr>
          <a:lstStyle/>
          <a:p>
            <a:r>
              <a:rPr lang="en-US" altLang="zh-CN" sz="2000">
                <a:solidFill>
                  <a:srgbClr val="0070C0"/>
                </a:solidFill>
                <a:latin typeface="Calibri" pitchFamily="34" charset="0"/>
              </a:rPr>
              <a:t>Claim. </a:t>
            </a:r>
            <a:r>
              <a:rPr lang="en-US" altLang="zh-CN" sz="2000">
                <a:latin typeface="Calibri" pitchFamily="34" charset="0"/>
              </a:rPr>
              <a:t>Huffman code for S achieves the minimum ABL of any prefix code.</a:t>
            </a:r>
          </a:p>
          <a:p>
            <a:r>
              <a:rPr lang="en-US" altLang="zh-CN" sz="2000">
                <a:solidFill>
                  <a:srgbClr val="0070C0"/>
                </a:solidFill>
                <a:latin typeface="Calibri" pitchFamily="34" charset="0"/>
              </a:rPr>
              <a:t>Pf. </a:t>
            </a:r>
            <a:r>
              <a:rPr lang="en-US" altLang="zh-CN" sz="2000">
                <a:latin typeface="Calibri" pitchFamily="34" charset="0"/>
              </a:rPr>
              <a:t>by induction, based on optimality of T’ (y and z removed, ω added)</a:t>
            </a:r>
          </a:p>
        </p:txBody>
      </p:sp>
      <p:sp>
        <p:nvSpPr>
          <p:cNvPr id="90115" name="AutoShape 2" descr=" 90115"/>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6" name="AutoShape 3" descr=" 90116"/>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7" name="AutoShape 4" descr=" 90117"/>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8" name="AutoShape 5" descr=" 90118"/>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9" name="AutoShape 6" descr=" 90119"/>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9" name="Picture 7" descr=" 133127"/>
          <p:cNvPicPr>
            <a:picLocks noChangeAspect="1" noChangeArrowheads="1"/>
          </p:cNvPicPr>
          <p:nvPr/>
        </p:nvPicPr>
        <p:blipFill>
          <a:blip r:embed="rId2" cstate="print"/>
          <a:srcRect/>
          <a:stretch>
            <a:fillRect/>
          </a:stretch>
        </p:blipFill>
        <p:spPr bwMode="auto">
          <a:xfrm>
            <a:off x="762000" y="2276475"/>
            <a:ext cx="6929438" cy="3624263"/>
          </a:xfrm>
          <a:prstGeom prst="rect">
            <a:avLst/>
          </a:prstGeom>
          <a:noFill/>
          <a:ln w="9525">
            <a:noFill/>
            <a:miter lim="800000"/>
            <a:headEnd/>
            <a:tailEnd/>
          </a:ln>
        </p:spPr>
      </p:pic>
    </p:spTree>
    <p:extLst>
      <p:ext uri="{BB962C8B-B14F-4D97-AF65-F5344CB8AC3E}">
        <p14:creationId xmlns:p14="http://schemas.microsoft.com/office/powerpoint/2010/main" val="2035870129"/>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rtlCol="0">
            <a:normAutofit/>
          </a:bodyPr>
          <a:lstStyle/>
          <a:p>
            <a:pPr fontAlgn="auto">
              <a:spcAft>
                <a:spcPts val="0"/>
              </a:spcAft>
              <a:defRPr/>
            </a:pPr>
            <a:r>
              <a:rPr lang="en-US" altLang="zh-CN" dirty="0" smtClean="0"/>
              <a:t>Knapsack Problem</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Huffman Encoding: Greedy Analysis</a:t>
            </a:r>
            <a:endParaRPr altLang="en-US" dirty="0"/>
          </a:p>
        </p:txBody>
      </p:sp>
      <p:sp>
        <p:nvSpPr>
          <p:cNvPr id="3" name="矩形 2"/>
          <p:cNvSpPr/>
          <p:nvPr/>
        </p:nvSpPr>
        <p:spPr>
          <a:xfrm>
            <a:off x="250825" y="981075"/>
            <a:ext cx="8497888" cy="4524375"/>
          </a:xfrm>
          <a:prstGeom prst="rect">
            <a:avLst/>
          </a:prstGeom>
        </p:spPr>
        <p:txBody>
          <a:bodyPr>
            <a:spAutoFit/>
          </a:bodyPr>
          <a:lstStyle/>
          <a:p>
            <a:pPr fontAlgn="auto">
              <a:spcBef>
                <a:spcPts val="0"/>
              </a:spcBef>
              <a:spcAft>
                <a:spcPts val="0"/>
              </a:spcAft>
              <a:defRPr/>
            </a:pPr>
            <a:r>
              <a:rPr lang="en-US" altLang="zh-CN" sz="2400" dirty="0">
                <a:solidFill>
                  <a:srgbClr val="0070C0"/>
                </a:solidFill>
                <a:latin typeface="+mn-lt"/>
                <a:ea typeface="+mn-ea"/>
              </a:rPr>
              <a:t>Claim. </a:t>
            </a:r>
            <a:r>
              <a:rPr lang="en-US" altLang="zh-CN" sz="2400" dirty="0">
                <a:latin typeface="+mn-lt"/>
                <a:ea typeface="+mn-ea"/>
              </a:rPr>
              <a:t>Huffman code for S achieves the minimum ABL of any prefix</a:t>
            </a:r>
          </a:p>
          <a:p>
            <a:pPr fontAlgn="auto">
              <a:spcBef>
                <a:spcPts val="0"/>
              </a:spcBef>
              <a:spcAft>
                <a:spcPts val="0"/>
              </a:spcAft>
              <a:defRPr/>
            </a:pPr>
            <a:r>
              <a:rPr lang="en-US" altLang="zh-CN" sz="2400" dirty="0">
                <a:latin typeface="+mn-lt"/>
                <a:ea typeface="+mn-ea"/>
              </a:rPr>
              <a:t>code.</a:t>
            </a:r>
          </a:p>
          <a:p>
            <a:pPr fontAlgn="auto">
              <a:spcBef>
                <a:spcPts val="0"/>
              </a:spcBef>
              <a:spcAft>
                <a:spcPts val="0"/>
              </a:spcAft>
              <a:defRPr/>
            </a:pPr>
            <a:r>
              <a:rPr lang="en-US" altLang="zh-CN" sz="2400" dirty="0">
                <a:solidFill>
                  <a:srgbClr val="0070C0"/>
                </a:solidFill>
                <a:latin typeface="+mn-lt"/>
                <a:ea typeface="+mn-ea"/>
              </a:rPr>
              <a:t>Pf. </a:t>
            </a:r>
            <a:r>
              <a:rPr lang="en-US" altLang="zh-CN" sz="2400" dirty="0">
                <a:latin typeface="+mn-lt"/>
                <a:ea typeface="+mn-ea"/>
              </a:rPr>
              <a:t>(by induction)</a:t>
            </a:r>
          </a:p>
          <a:p>
            <a:pPr fontAlgn="auto">
              <a:spcBef>
                <a:spcPts val="0"/>
              </a:spcBef>
              <a:spcAft>
                <a:spcPts val="0"/>
              </a:spcAft>
              <a:defRPr/>
            </a:pPr>
            <a:r>
              <a:rPr lang="en-US" altLang="zh-CN" sz="2400" b="1" dirty="0">
                <a:latin typeface="+mn-lt"/>
                <a:ea typeface="+mn-ea"/>
              </a:rPr>
              <a:t>Base: </a:t>
            </a:r>
            <a:r>
              <a:rPr lang="en-US" altLang="zh-CN" sz="2400" dirty="0">
                <a:latin typeface="+mn-lt"/>
                <a:ea typeface="+mn-ea"/>
              </a:rPr>
              <a:t>For n=2 there is no shorter code than root and two leaves.</a:t>
            </a:r>
          </a:p>
          <a:p>
            <a:pPr fontAlgn="auto">
              <a:spcBef>
                <a:spcPts val="0"/>
              </a:spcBef>
              <a:spcAft>
                <a:spcPts val="0"/>
              </a:spcAft>
              <a:defRPr/>
            </a:pPr>
            <a:r>
              <a:rPr lang="en-US" altLang="zh-CN" sz="2400" b="1" dirty="0">
                <a:latin typeface="+mn-lt"/>
                <a:ea typeface="+mn-ea"/>
              </a:rPr>
              <a:t>Hypothesis: </a:t>
            </a:r>
            <a:r>
              <a:rPr lang="en-US" altLang="zh-CN" sz="2400" dirty="0">
                <a:latin typeface="+mn-lt"/>
                <a:ea typeface="+mn-ea"/>
              </a:rPr>
              <a:t>Suppose Huffman tree T’ for S’ of size n-1 with ω instead of y and z is optimal. (IH)</a:t>
            </a:r>
          </a:p>
          <a:p>
            <a:pPr fontAlgn="auto">
              <a:spcBef>
                <a:spcPts val="0"/>
              </a:spcBef>
              <a:spcAft>
                <a:spcPts val="0"/>
              </a:spcAft>
              <a:defRPr/>
            </a:pPr>
            <a:r>
              <a:rPr lang="en-US" altLang="zh-CN" sz="2400" b="1" dirty="0">
                <a:latin typeface="+mn-lt"/>
                <a:ea typeface="+mn-ea"/>
              </a:rPr>
              <a:t>Step: </a:t>
            </a:r>
            <a:r>
              <a:rPr lang="en-US" altLang="zh-CN" sz="2400" dirty="0">
                <a:latin typeface="+mn-lt"/>
                <a:ea typeface="+mn-ea"/>
              </a:rPr>
              <a:t>(by contradiction)</a:t>
            </a:r>
          </a:p>
          <a:p>
            <a:pPr fontAlgn="auto">
              <a:spcBef>
                <a:spcPts val="0"/>
              </a:spcBef>
              <a:spcAft>
                <a:spcPts val="0"/>
              </a:spcAft>
              <a:defRPr/>
            </a:pPr>
            <a:endParaRPr lang="en-US" altLang="zh-CN" sz="2400" dirty="0">
              <a:latin typeface="+mn-lt"/>
              <a:ea typeface="+mn-ea"/>
            </a:endParaRPr>
          </a:p>
          <a:p>
            <a:pPr marL="342900" indent="-342900" fontAlgn="auto">
              <a:spcBef>
                <a:spcPts val="0"/>
              </a:spcBef>
              <a:spcAft>
                <a:spcPts val="0"/>
              </a:spcAft>
              <a:buFont typeface="Arial" pitchFamily="34" charset="0"/>
              <a:buChar char="•"/>
              <a:defRPr/>
            </a:pPr>
            <a:r>
              <a:rPr lang="en-US" altLang="zh-CN" sz="2400" dirty="0">
                <a:latin typeface="+mn-lt"/>
                <a:ea typeface="+mn-ea"/>
              </a:rPr>
              <a:t>Idea of proof:</a:t>
            </a:r>
          </a:p>
          <a:p>
            <a:pPr fontAlgn="auto">
              <a:spcBef>
                <a:spcPts val="0"/>
              </a:spcBef>
              <a:spcAft>
                <a:spcPts val="0"/>
              </a:spcAft>
              <a:defRPr/>
            </a:pPr>
            <a:r>
              <a:rPr lang="en-US" altLang="zh-CN" sz="2400" dirty="0">
                <a:latin typeface="+mn-lt"/>
                <a:ea typeface="+mn-ea"/>
              </a:rPr>
              <a:t>– Suppose other tree Z of size n is better.</a:t>
            </a:r>
          </a:p>
          <a:p>
            <a:pPr fontAlgn="auto">
              <a:spcBef>
                <a:spcPts val="0"/>
              </a:spcBef>
              <a:spcAft>
                <a:spcPts val="0"/>
              </a:spcAft>
              <a:defRPr/>
            </a:pPr>
            <a:r>
              <a:rPr lang="en-US" altLang="zh-CN" sz="2400" dirty="0">
                <a:latin typeface="+mn-lt"/>
                <a:ea typeface="+mn-ea"/>
              </a:rPr>
              <a:t>– Delete lowest frequency items y and z from Z creating Z’</a:t>
            </a:r>
          </a:p>
          <a:p>
            <a:pPr fontAlgn="auto">
              <a:spcBef>
                <a:spcPts val="0"/>
              </a:spcBef>
              <a:spcAft>
                <a:spcPts val="0"/>
              </a:spcAft>
              <a:defRPr/>
            </a:pPr>
            <a:r>
              <a:rPr lang="en-US" altLang="zh-CN" sz="2400" dirty="0">
                <a:latin typeface="+mn-lt"/>
                <a:ea typeface="+mn-ea"/>
              </a:rPr>
              <a:t>– Z’ cannot be better than T’ by IH.</a:t>
            </a:r>
          </a:p>
        </p:txBody>
      </p:sp>
      <p:sp>
        <p:nvSpPr>
          <p:cNvPr id="91139" name="AutoShape 2" descr="C:\Users\hp\AppData\Roaming\Tencent\Users\648774553\QQ\WinTemp\RichOle\_WRTP07KD(W(DFIZ7@S6.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1140" name="AutoShape 3" descr="C:\Users\hp\AppData\Roaming\Tencent\Users\648774553\QQ\WinTemp\RichOle\_WRTP07KD(W(DFIZ7@S6.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1141" name="AutoShape 4" descr="C:\Users\hp\AppData\Roaming\Tencent\Users\648774553\QQ\WinTemp\RichOle\_WRTP07KD(W(DFIZ7@S6.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1142" name="AutoShape 5" descr="C:\Users\hp\AppData\Roaming\Tencent\Users\648774553\QQ\WinTemp\RichOle\_WRTP07KD(W(DFIZ7@S6.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1143" name="AutoShape 6" descr="C:\Users\hp\AppData\Roaming\Tencent\Users\648774553\QQ\WinTemp\RichOle\_WRTP07KD(W(DFIZ7@S6.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Huffman Encoding: Greedy Analysis</a:t>
            </a:r>
            <a:endParaRPr altLang="en-US" dirty="0"/>
          </a:p>
        </p:txBody>
      </p:sp>
      <p:sp>
        <p:nvSpPr>
          <p:cNvPr id="3" name="矩形 2"/>
          <p:cNvSpPr/>
          <p:nvPr/>
        </p:nvSpPr>
        <p:spPr>
          <a:xfrm>
            <a:off x="250825" y="981075"/>
            <a:ext cx="8497888" cy="5016500"/>
          </a:xfrm>
          <a:prstGeom prst="rect">
            <a:avLst/>
          </a:prstGeom>
        </p:spPr>
        <p:txBody>
          <a:bodyPr>
            <a:spAutoFit/>
          </a:bodyPr>
          <a:lstStyle/>
          <a:p>
            <a:pPr fontAlgn="auto">
              <a:spcBef>
                <a:spcPts val="0"/>
              </a:spcBef>
              <a:spcAft>
                <a:spcPts val="0"/>
              </a:spcAft>
              <a:defRPr/>
            </a:pPr>
            <a:r>
              <a:rPr lang="en-US" altLang="zh-CN" sz="2000" dirty="0">
                <a:solidFill>
                  <a:srgbClr val="0070C0"/>
                </a:solidFill>
                <a:latin typeface="+mn-lt"/>
                <a:ea typeface="+mn-ea"/>
              </a:rPr>
              <a:t>Claim. </a:t>
            </a:r>
            <a:r>
              <a:rPr lang="en-US" altLang="zh-CN" sz="2000" dirty="0">
                <a:latin typeface="+mn-lt"/>
                <a:ea typeface="+mn-ea"/>
              </a:rPr>
              <a:t>Huffman code for S achieves the minimum ABL of any prefix</a:t>
            </a:r>
          </a:p>
          <a:p>
            <a:pPr fontAlgn="auto">
              <a:spcBef>
                <a:spcPts val="0"/>
              </a:spcBef>
              <a:spcAft>
                <a:spcPts val="0"/>
              </a:spcAft>
              <a:defRPr/>
            </a:pPr>
            <a:r>
              <a:rPr lang="en-US" altLang="zh-CN" sz="2000" dirty="0">
                <a:latin typeface="+mn-lt"/>
                <a:ea typeface="+mn-ea"/>
              </a:rPr>
              <a:t>code.</a:t>
            </a:r>
          </a:p>
          <a:p>
            <a:pPr fontAlgn="auto">
              <a:spcBef>
                <a:spcPts val="0"/>
              </a:spcBef>
              <a:spcAft>
                <a:spcPts val="0"/>
              </a:spcAft>
              <a:defRPr/>
            </a:pPr>
            <a:r>
              <a:rPr lang="en-US" altLang="zh-CN" sz="2000" dirty="0">
                <a:solidFill>
                  <a:srgbClr val="0070C0"/>
                </a:solidFill>
                <a:latin typeface="+mn-lt"/>
                <a:ea typeface="+mn-ea"/>
              </a:rPr>
              <a:t>Pf. </a:t>
            </a:r>
            <a:r>
              <a:rPr lang="en-US" altLang="zh-CN" sz="2000" dirty="0">
                <a:latin typeface="+mn-lt"/>
                <a:ea typeface="+mn-ea"/>
              </a:rPr>
              <a:t>(by induction)</a:t>
            </a:r>
          </a:p>
          <a:p>
            <a:pPr fontAlgn="auto">
              <a:spcBef>
                <a:spcPts val="0"/>
              </a:spcBef>
              <a:spcAft>
                <a:spcPts val="0"/>
              </a:spcAft>
              <a:defRPr/>
            </a:pPr>
            <a:r>
              <a:rPr lang="en-US" altLang="zh-CN" sz="2000" b="1" dirty="0">
                <a:latin typeface="+mn-lt"/>
                <a:ea typeface="+mn-ea"/>
              </a:rPr>
              <a:t>Base: </a:t>
            </a:r>
            <a:r>
              <a:rPr lang="en-US" altLang="zh-CN" sz="2000" dirty="0">
                <a:latin typeface="+mn-lt"/>
                <a:ea typeface="+mn-ea"/>
              </a:rPr>
              <a:t>For n=2 there is no shorter code than root and two leaves.</a:t>
            </a:r>
          </a:p>
          <a:p>
            <a:pPr fontAlgn="auto">
              <a:spcBef>
                <a:spcPts val="0"/>
              </a:spcBef>
              <a:spcAft>
                <a:spcPts val="0"/>
              </a:spcAft>
              <a:defRPr/>
            </a:pPr>
            <a:r>
              <a:rPr lang="en-US" altLang="zh-CN" sz="2000" b="1" dirty="0">
                <a:latin typeface="+mn-lt"/>
                <a:ea typeface="+mn-ea"/>
              </a:rPr>
              <a:t>Hypothesis: </a:t>
            </a:r>
            <a:r>
              <a:rPr lang="en-US" altLang="zh-CN" sz="2000" dirty="0">
                <a:latin typeface="+mn-lt"/>
                <a:ea typeface="+mn-ea"/>
              </a:rPr>
              <a:t>Suppose Huffman tree T’ for S’ with ω instead of y and z is optimal. (IH)</a:t>
            </a:r>
          </a:p>
          <a:p>
            <a:pPr fontAlgn="auto">
              <a:spcBef>
                <a:spcPts val="0"/>
              </a:spcBef>
              <a:spcAft>
                <a:spcPts val="0"/>
              </a:spcAft>
              <a:defRPr/>
            </a:pPr>
            <a:r>
              <a:rPr lang="en-US" altLang="zh-CN" sz="2000" b="1" dirty="0">
                <a:latin typeface="+mn-lt"/>
                <a:ea typeface="+mn-ea"/>
              </a:rPr>
              <a:t>Step: </a:t>
            </a:r>
            <a:r>
              <a:rPr lang="en-US" altLang="zh-CN" sz="2000" dirty="0">
                <a:latin typeface="+mn-lt"/>
                <a:ea typeface="+mn-ea"/>
              </a:rPr>
              <a:t>(by contradiction)</a:t>
            </a:r>
          </a:p>
          <a:p>
            <a:pPr marL="342900" indent="-342900" fontAlgn="auto">
              <a:spcBef>
                <a:spcPts val="0"/>
              </a:spcBef>
              <a:spcAft>
                <a:spcPts val="0"/>
              </a:spcAft>
              <a:buFont typeface="Arial" pitchFamily="34" charset="0"/>
              <a:buChar char="•"/>
              <a:defRPr/>
            </a:pPr>
            <a:r>
              <a:rPr lang="en-US" altLang="zh-CN" sz="2000" dirty="0">
                <a:latin typeface="+mn-lt"/>
                <a:ea typeface="+mn-ea"/>
              </a:rPr>
              <a:t>Suppose Huffman tree T for S is not optimal.</a:t>
            </a:r>
          </a:p>
          <a:p>
            <a:pPr marL="342900" indent="-342900" fontAlgn="auto">
              <a:spcBef>
                <a:spcPts val="0"/>
              </a:spcBef>
              <a:spcAft>
                <a:spcPts val="0"/>
              </a:spcAft>
              <a:buFont typeface="Arial" pitchFamily="34" charset="0"/>
              <a:buChar char="•"/>
              <a:defRPr/>
            </a:pPr>
            <a:r>
              <a:rPr lang="en-US" altLang="zh-CN" sz="2000" dirty="0">
                <a:latin typeface="+mn-lt"/>
                <a:ea typeface="+mn-ea"/>
              </a:rPr>
              <a:t>So there is some tree Z such that ABL(Z) &lt; ABL(T).</a:t>
            </a:r>
          </a:p>
          <a:p>
            <a:pPr marL="342900" indent="-342900" fontAlgn="auto">
              <a:spcBef>
                <a:spcPts val="0"/>
              </a:spcBef>
              <a:spcAft>
                <a:spcPts val="0"/>
              </a:spcAft>
              <a:buFont typeface="Arial" pitchFamily="34" charset="0"/>
              <a:buChar char="•"/>
              <a:defRPr/>
            </a:pPr>
            <a:r>
              <a:rPr lang="en-US" altLang="zh-CN" sz="2000" dirty="0">
                <a:latin typeface="+mn-lt"/>
                <a:ea typeface="+mn-ea"/>
              </a:rPr>
              <a:t>Then there is also a tree Z for which leaves y and z exist that are</a:t>
            </a:r>
          </a:p>
          <a:p>
            <a:pPr fontAlgn="auto">
              <a:spcBef>
                <a:spcPts val="0"/>
              </a:spcBef>
              <a:spcAft>
                <a:spcPts val="0"/>
              </a:spcAft>
              <a:defRPr/>
            </a:pPr>
            <a:r>
              <a:rPr lang="en-US" altLang="zh-CN" sz="2000" dirty="0">
                <a:latin typeface="+mn-lt"/>
                <a:ea typeface="+mn-ea"/>
              </a:rPr>
              <a:t>siblings and have the lowest frequency (see observation).</a:t>
            </a:r>
          </a:p>
          <a:p>
            <a:pPr marL="342900" indent="-342900" fontAlgn="auto">
              <a:spcBef>
                <a:spcPts val="0"/>
              </a:spcBef>
              <a:spcAft>
                <a:spcPts val="0"/>
              </a:spcAft>
              <a:buFont typeface="Arial" pitchFamily="34" charset="0"/>
              <a:buChar char="•"/>
              <a:defRPr/>
            </a:pPr>
            <a:r>
              <a:rPr lang="en-US" altLang="zh-CN" sz="2000" dirty="0">
                <a:latin typeface="+mn-lt"/>
                <a:ea typeface="+mn-ea"/>
              </a:rPr>
              <a:t>Let Z’ be Z with y and z deleted, and their former parent labeled ω.</a:t>
            </a:r>
          </a:p>
          <a:p>
            <a:pPr marL="342900" indent="-342900" fontAlgn="auto">
              <a:spcBef>
                <a:spcPts val="0"/>
              </a:spcBef>
              <a:spcAft>
                <a:spcPts val="0"/>
              </a:spcAft>
              <a:buFont typeface="Arial" pitchFamily="34" charset="0"/>
              <a:buChar char="•"/>
              <a:defRPr/>
            </a:pPr>
            <a:r>
              <a:rPr lang="en-US" altLang="zh-CN" sz="2000" dirty="0">
                <a:latin typeface="+mn-lt"/>
                <a:ea typeface="+mn-ea"/>
              </a:rPr>
              <a:t>Similar T’ is derived from S’ in our algorithm.</a:t>
            </a:r>
          </a:p>
          <a:p>
            <a:pPr marL="342900" indent="-342900" fontAlgn="auto">
              <a:spcBef>
                <a:spcPts val="0"/>
              </a:spcBef>
              <a:spcAft>
                <a:spcPts val="0"/>
              </a:spcAft>
              <a:buFont typeface="Arial" pitchFamily="34" charset="0"/>
              <a:buChar char="•"/>
              <a:defRPr/>
            </a:pPr>
            <a:r>
              <a:rPr lang="en-US" altLang="zh-CN" sz="2000" dirty="0">
                <a:latin typeface="+mn-lt"/>
                <a:ea typeface="+mn-ea"/>
              </a:rPr>
              <a:t>We know that ABL(Z’)=ABL(Z)-</a:t>
            </a:r>
            <a:r>
              <a:rPr lang="en-US" altLang="zh-CN" sz="2000" dirty="0" err="1">
                <a:latin typeface="+mn-lt"/>
                <a:ea typeface="+mn-ea"/>
              </a:rPr>
              <a:t>fω</a:t>
            </a:r>
            <a:r>
              <a:rPr lang="en-US" altLang="zh-CN" sz="2000" dirty="0">
                <a:latin typeface="+mn-lt"/>
                <a:ea typeface="+mn-ea"/>
              </a:rPr>
              <a:t>, as well as ABL(T’)=ABL(T)-</a:t>
            </a:r>
            <a:r>
              <a:rPr lang="en-US" altLang="zh-CN" sz="2000" dirty="0" err="1">
                <a:latin typeface="+mn-lt"/>
                <a:ea typeface="+mn-ea"/>
              </a:rPr>
              <a:t>fω</a:t>
            </a:r>
            <a:r>
              <a:rPr lang="en-US" altLang="zh-CN" sz="2000" dirty="0">
                <a:latin typeface="+mn-lt"/>
                <a:ea typeface="+mn-ea"/>
              </a:rPr>
              <a:t>.</a:t>
            </a:r>
          </a:p>
          <a:p>
            <a:pPr marL="342900" indent="-342900" fontAlgn="auto">
              <a:spcBef>
                <a:spcPts val="0"/>
              </a:spcBef>
              <a:spcAft>
                <a:spcPts val="0"/>
              </a:spcAft>
              <a:buFont typeface="Arial" pitchFamily="34" charset="0"/>
              <a:buChar char="•"/>
              <a:defRPr/>
            </a:pPr>
            <a:r>
              <a:rPr lang="en-US" altLang="zh-CN" sz="2000" dirty="0">
                <a:latin typeface="+mn-lt"/>
                <a:ea typeface="+mn-ea"/>
              </a:rPr>
              <a:t>But also ABL(Z) &lt; ABL(T), so ABL(Z’) &lt; ABL(T’).</a:t>
            </a:r>
          </a:p>
          <a:p>
            <a:pPr marL="342900" indent="-342900" fontAlgn="auto">
              <a:spcBef>
                <a:spcPts val="0"/>
              </a:spcBef>
              <a:spcAft>
                <a:spcPts val="0"/>
              </a:spcAft>
              <a:buFont typeface="Arial" pitchFamily="34" charset="0"/>
              <a:buChar char="•"/>
              <a:defRPr/>
            </a:pPr>
            <a:r>
              <a:rPr lang="en-US" altLang="zh-CN" sz="2000" dirty="0">
                <a:latin typeface="+mn-lt"/>
                <a:ea typeface="+mn-ea"/>
              </a:rPr>
              <a:t>Contradiction with IH.</a:t>
            </a:r>
          </a:p>
        </p:txBody>
      </p:sp>
      <p:sp>
        <p:nvSpPr>
          <p:cNvPr id="92163" name="AutoShape 2" descr="C:\Users\hp\AppData\Roaming\Tencent\Users\648774553\QQ\WinTemp\RichOle\_WRTP07KD(W(DFIZ7@S6.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2164" name="AutoShape 3" descr="C:\Users\hp\AppData\Roaming\Tencent\Users\648774553\QQ\WinTemp\RichOle\_WRTP07KD(W(DFIZ7@S6.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2165" name="AutoShape 4" descr="C:\Users\hp\AppData\Roaming\Tencent\Users\648774553\QQ\WinTemp\RichOle\_WRTP07KD(W(DFIZ7@S6.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2166" name="AutoShape 5" descr="C:\Users\hp\AppData\Roaming\Tencent\Users\648774553\QQ\WinTemp\RichOle\_WRTP07KD(W(DFIZ7@S6.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2167" name="AutoShape 6" descr="C:\Users\hp\AppData\Roaming\Tencent\Users\648774553\QQ\WinTemp\RichOle\_WRTP07KD(W(DFIZ7@S6.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6563" y="76200"/>
            <a:ext cx="8402637" cy="685800"/>
          </a:xfrm>
        </p:spPr>
        <p:txBody>
          <a:bodyPr rtlCol="0">
            <a:normAutofit fontScale="90000"/>
          </a:bodyPr>
          <a:lstStyle/>
          <a:p>
            <a:pPr fontAlgn="auto">
              <a:spcAft>
                <a:spcPts val="0"/>
              </a:spcAft>
              <a:defRPr/>
            </a:pPr>
            <a:r>
              <a:rPr lang="en-US" altLang="zh-CN" smtClean="0"/>
              <a:t> </a:t>
            </a:r>
            <a:br>
              <a:rPr lang="en-US" altLang="zh-CN" smtClean="0"/>
            </a:br>
            <a:r>
              <a:rPr lang="en-US" altLang="zh-CN" smtClean="0"/>
              <a:t>The Knapsack Problem</a:t>
            </a:r>
          </a:p>
        </p:txBody>
      </p:sp>
      <p:sp>
        <p:nvSpPr>
          <p:cNvPr id="27651" name="Rectangle 3"/>
          <p:cNvSpPr>
            <a:spLocks noGrp="1" noChangeArrowheads="1"/>
          </p:cNvSpPr>
          <p:nvPr>
            <p:ph type="body" idx="1"/>
          </p:nvPr>
        </p:nvSpPr>
        <p:spPr>
          <a:xfrm>
            <a:off x="304800" y="1295400"/>
            <a:ext cx="8458200" cy="5105400"/>
          </a:xfrm>
        </p:spPr>
        <p:txBody>
          <a:bodyPr rtlCol="0">
            <a:normAutofit/>
          </a:bodyPr>
          <a:lstStyle/>
          <a:p>
            <a:pPr fontAlgn="auto">
              <a:spcAft>
                <a:spcPts val="0"/>
              </a:spcAft>
              <a:buFont typeface="Arial" pitchFamily="34" charset="0"/>
              <a:buChar char="•"/>
              <a:defRPr/>
            </a:pPr>
            <a:r>
              <a:rPr lang="en-US" altLang="zh-CN" smtClean="0"/>
              <a:t>The famous </a:t>
            </a:r>
            <a:r>
              <a:rPr lang="en-US" altLang="zh-CN" i="1" smtClean="0">
                <a:solidFill>
                  <a:schemeClr val="tx2"/>
                </a:solidFill>
              </a:rPr>
              <a:t>knapsack problem</a:t>
            </a:r>
            <a:r>
              <a:rPr lang="en-US" altLang="zh-CN" smtClean="0"/>
              <a:t>:</a:t>
            </a:r>
          </a:p>
          <a:p>
            <a:pPr lvl="1" fontAlgn="auto">
              <a:spcAft>
                <a:spcPts val="0"/>
              </a:spcAft>
              <a:buFont typeface="Arial" pitchFamily="34" charset="0"/>
              <a:buChar char="–"/>
              <a:defRPr/>
            </a:pPr>
            <a:r>
              <a:rPr lang="en-US" altLang="zh-CN" smtClean="0"/>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13"/>
            <a:ext cx="5867400" cy="1970087"/>
          </a:xfrm>
        </p:spPr>
        <p:txBody>
          <a:bodyPr rtlCol="0">
            <a:noAutofit/>
          </a:bodyPr>
          <a:lstStyle/>
          <a:p>
            <a:pPr fontAlgn="auto">
              <a:spcBef>
                <a:spcPts val="0"/>
              </a:spcBef>
              <a:spcAft>
                <a:spcPts val="0"/>
              </a:spcAft>
              <a:defRPr/>
            </a:pPr>
            <a:r>
              <a:rPr lang="en-US" altLang="zh-CN" sz="4000" dirty="0" smtClean="0"/>
              <a:t>GREEDY ALGORITHM</a:t>
            </a:r>
            <a:endParaRPr sz="4000" dirty="0"/>
          </a:p>
        </p:txBody>
      </p:sp>
      <p:sp>
        <p:nvSpPr>
          <p:cNvPr id="27650" name="Text Placeholder 4"/>
          <p:cNvSpPr>
            <a:spLocks noGrp="1"/>
          </p:cNvSpPr>
          <p:nvPr>
            <p:ph type="body" idx="1"/>
          </p:nvPr>
        </p:nvSpPr>
        <p:spPr>
          <a:xfrm>
            <a:off x="381000" y="5105400"/>
            <a:ext cx="8229600" cy="376238"/>
          </a:xfrm>
        </p:spPr>
        <p:txBody>
          <a:bodyPr/>
          <a:lstStyle/>
          <a:p>
            <a:pPr>
              <a:spcBef>
                <a:spcPct val="0"/>
              </a:spcBef>
            </a:pPr>
            <a:r>
              <a:rPr lang="en-US" altLang="zh-CN" sz="1700" b="1" smtClean="0">
                <a:solidFill>
                  <a:srgbClr val="404040"/>
                </a:solidFill>
              </a:rPr>
              <a:t>Locally optimal choice</a:t>
            </a:r>
            <a:endParaRPr altLang="zh-CN" sz="1700" b="1" smtClean="0">
              <a:solidFill>
                <a:srgbClr val="404040"/>
              </a:solidFill>
            </a:endParaRPr>
          </a:p>
        </p:txBody>
      </p:sp>
      <p:sp>
        <p:nvSpPr>
          <p:cNvPr id="6" name="TextBox 5"/>
          <p:cNvSpPr txBox="1"/>
          <p:nvPr/>
        </p:nvSpPr>
        <p:spPr>
          <a:xfrm>
            <a:off x="1115616" y="2132856"/>
            <a:ext cx="3666632" cy="1569660"/>
          </a:xfrm>
          <a:prstGeom prst="rect">
            <a:avLst/>
          </a:prstGeom>
          <a:noFill/>
        </p:spPr>
        <p:txBody>
          <a:bodyPr>
            <a:spAutoFit/>
          </a:bodyPr>
          <a:lstStyle/>
          <a:p>
            <a:pPr fontAlgn="auto">
              <a:spcBef>
                <a:spcPts val="0"/>
              </a:spcBef>
              <a:spcAft>
                <a:spcPts val="0"/>
              </a:spcAft>
              <a:defRPr/>
            </a:pPr>
            <a:r>
              <a:rPr lang="en-US" altLang="zh-CN" sz="9600" b="1" dirty="0">
                <a:solidFill>
                  <a:srgbClr val="002060">
                    <a:alpha val="40000"/>
                  </a:srgbClr>
                </a:solidFill>
                <a:latin typeface="+mn-lt"/>
                <a:ea typeface="+mn-ea"/>
                <a:cs typeface="Arial" pitchFamily="34" charset="0"/>
              </a:rPr>
              <a:t>16</a:t>
            </a:r>
            <a:endParaRPr lang="zh-CN" sz="9600" b="1" dirty="0">
              <a:solidFill>
                <a:srgbClr val="002060">
                  <a:alpha val="40000"/>
                </a:srgbClr>
              </a:solidFill>
              <a:latin typeface="+mn-lt"/>
              <a:ea typeface="+mn-ea"/>
              <a:cs typeface="Arial" pitchFamily="34"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23528" y="0"/>
            <a:ext cx="7772400" cy="1143000"/>
          </a:xfrm>
        </p:spPr>
        <p:txBody>
          <a:bodyPr rtlCol="0"/>
          <a:lstStyle/>
          <a:p>
            <a:pPr fontAlgn="auto">
              <a:spcAft>
                <a:spcPts val="0"/>
              </a:spcAft>
              <a:defRPr/>
            </a:pPr>
            <a:r>
              <a:rPr lang="en-US" altLang="zh-CN" dirty="0" smtClean="0"/>
              <a:t>0-1 Knapsack problem</a:t>
            </a:r>
          </a:p>
        </p:txBody>
      </p:sp>
      <p:sp>
        <p:nvSpPr>
          <p:cNvPr id="28675" name="Rectangle 3"/>
          <p:cNvSpPr>
            <a:spLocks noGrp="1" noChangeArrowheads="1"/>
          </p:cNvSpPr>
          <p:nvPr>
            <p:ph type="body" idx="1"/>
          </p:nvPr>
        </p:nvSpPr>
        <p:spPr/>
        <p:txBody>
          <a:bodyPr rtlCol="0">
            <a:normAutofit/>
          </a:bodyPr>
          <a:lstStyle/>
          <a:p>
            <a:pPr fontAlgn="auto">
              <a:lnSpc>
                <a:spcPct val="110000"/>
              </a:lnSpc>
              <a:spcAft>
                <a:spcPts val="0"/>
              </a:spcAft>
              <a:buFont typeface="Arial" pitchFamily="34" charset="0"/>
              <a:buChar char="•"/>
              <a:defRPr/>
            </a:pPr>
            <a:r>
              <a:rPr lang="en-US" altLang="zh-CN" smtClean="0"/>
              <a:t>Given a knapsack with maximum capacity </a:t>
            </a:r>
            <a:r>
              <a:rPr lang="en-US" altLang="zh-CN" i="1" smtClean="0"/>
              <a:t>W</a:t>
            </a:r>
            <a:r>
              <a:rPr lang="en-US" altLang="zh-CN" smtClean="0"/>
              <a:t>, and a set </a:t>
            </a:r>
            <a:r>
              <a:rPr lang="en-US" altLang="zh-CN" i="1" smtClean="0"/>
              <a:t>S</a:t>
            </a:r>
            <a:r>
              <a:rPr lang="en-US" altLang="zh-CN" smtClean="0"/>
              <a:t> consisting of </a:t>
            </a:r>
            <a:r>
              <a:rPr lang="en-US" altLang="zh-CN" i="1" smtClean="0"/>
              <a:t>n</a:t>
            </a:r>
            <a:r>
              <a:rPr lang="en-US" altLang="zh-CN" smtClean="0"/>
              <a:t> items</a:t>
            </a:r>
          </a:p>
          <a:p>
            <a:pPr fontAlgn="auto">
              <a:lnSpc>
                <a:spcPct val="110000"/>
              </a:lnSpc>
              <a:spcAft>
                <a:spcPts val="0"/>
              </a:spcAft>
              <a:buFont typeface="Arial" pitchFamily="34" charset="0"/>
              <a:buChar char="•"/>
              <a:defRPr/>
            </a:pPr>
            <a:r>
              <a:rPr lang="en-US" altLang="zh-CN" smtClean="0"/>
              <a:t>Each item </a:t>
            </a:r>
            <a:r>
              <a:rPr lang="en-US" altLang="zh-CN" i="1" smtClean="0"/>
              <a:t>i</a:t>
            </a:r>
            <a:r>
              <a:rPr lang="en-US" altLang="zh-CN" smtClean="0"/>
              <a:t> has some weight </a:t>
            </a:r>
            <a:r>
              <a:rPr lang="en-US" altLang="zh-CN" i="1" smtClean="0"/>
              <a:t>w</a:t>
            </a:r>
            <a:r>
              <a:rPr lang="en-US" altLang="zh-CN" i="1" baseline="-25000" smtClean="0"/>
              <a:t>i</a:t>
            </a:r>
            <a:r>
              <a:rPr lang="en-US" altLang="zh-CN" smtClean="0"/>
              <a:t> and benefit value </a:t>
            </a:r>
            <a:r>
              <a:rPr lang="en-US" altLang="zh-CN" i="1" smtClean="0"/>
              <a:t>b</a:t>
            </a:r>
            <a:r>
              <a:rPr lang="en-US" altLang="zh-CN" i="1" baseline="-25000" smtClean="0"/>
              <a:t>i</a:t>
            </a:r>
            <a:r>
              <a:rPr lang="en-US" altLang="zh-CN" baseline="-25000" smtClean="0"/>
              <a:t>  </a:t>
            </a:r>
            <a:r>
              <a:rPr lang="en-US" altLang="zh-CN" smtClean="0"/>
              <a:t>(all </a:t>
            </a:r>
            <a:r>
              <a:rPr lang="en-US" altLang="zh-CN" i="1" smtClean="0"/>
              <a:t>w</a:t>
            </a:r>
            <a:r>
              <a:rPr lang="en-US" altLang="zh-CN" i="1" baseline="-25000" smtClean="0"/>
              <a:t>i</a:t>
            </a:r>
            <a:r>
              <a:rPr lang="en-US" altLang="zh-CN" i="1" smtClean="0"/>
              <a:t> , b</a:t>
            </a:r>
            <a:r>
              <a:rPr lang="en-US" altLang="zh-CN" i="1" baseline="-25000" smtClean="0"/>
              <a:t>i</a:t>
            </a:r>
            <a:r>
              <a:rPr lang="en-US" altLang="zh-CN" baseline="-25000" smtClean="0"/>
              <a:t> </a:t>
            </a:r>
            <a:r>
              <a:rPr lang="en-US" altLang="zh-CN" smtClean="0"/>
              <a:t>and </a:t>
            </a:r>
            <a:r>
              <a:rPr lang="en-US" altLang="zh-CN" i="1" smtClean="0"/>
              <a:t>W</a:t>
            </a:r>
            <a:r>
              <a:rPr lang="en-US" altLang="zh-CN" smtClean="0"/>
              <a:t> are integer values)</a:t>
            </a:r>
          </a:p>
          <a:p>
            <a:pPr fontAlgn="auto">
              <a:lnSpc>
                <a:spcPct val="110000"/>
              </a:lnSpc>
              <a:spcAft>
                <a:spcPts val="0"/>
              </a:spcAft>
              <a:buFont typeface="Arial" pitchFamily="34" charset="0"/>
              <a:buChar char="•"/>
              <a:defRPr/>
            </a:pPr>
            <a:r>
              <a:rPr lang="en-US" altLang="zh-CN" u="sng" smtClean="0"/>
              <a:t>Problem</a:t>
            </a:r>
            <a:r>
              <a:rPr lang="en-US" altLang="zh-CN" smtClean="0"/>
              <a:t>: How to pack the knapsack to achieve maximum total value of packed items?</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33847" y="249619"/>
            <a:ext cx="8676456" cy="1143000"/>
          </a:xfrm>
        </p:spPr>
        <p:txBody>
          <a:bodyPr rtlCol="0"/>
          <a:lstStyle/>
          <a:p>
            <a:pPr fontAlgn="auto">
              <a:spcAft>
                <a:spcPts val="0"/>
              </a:spcAft>
              <a:defRPr/>
            </a:pPr>
            <a:r>
              <a:rPr lang="en-US" altLang="zh-CN" dirty="0" smtClean="0"/>
              <a:t>0-1 Knapsack problem:</a:t>
            </a:r>
            <a:br>
              <a:rPr lang="en-US" altLang="zh-CN" dirty="0" smtClean="0"/>
            </a:br>
            <a:r>
              <a:rPr lang="en-US" altLang="zh-CN" dirty="0" smtClean="0"/>
              <a:t>a picture</a:t>
            </a:r>
          </a:p>
        </p:txBody>
      </p:sp>
      <p:grpSp>
        <p:nvGrpSpPr>
          <p:cNvPr id="39938" name="Group 15"/>
          <p:cNvGrpSpPr>
            <a:grpSpLocks/>
          </p:cNvGrpSpPr>
          <p:nvPr/>
        </p:nvGrpSpPr>
        <p:grpSpPr bwMode="auto">
          <a:xfrm>
            <a:off x="1676400" y="4114800"/>
            <a:ext cx="1371600" cy="2133600"/>
            <a:chOff x="1008" y="1824"/>
            <a:chExt cx="864" cy="1344"/>
          </a:xfrm>
        </p:grpSpPr>
        <p:sp>
          <p:nvSpPr>
            <p:cNvPr id="39960" name="Line 4"/>
            <p:cNvSpPr>
              <a:spLocks noChangeShapeType="1"/>
            </p:cNvSpPr>
            <p:nvPr/>
          </p:nvSpPr>
          <p:spPr bwMode="auto">
            <a:xfrm>
              <a:off x="1008" y="1824"/>
              <a:ext cx="0" cy="1344"/>
            </a:xfrm>
            <a:prstGeom prst="line">
              <a:avLst/>
            </a:prstGeom>
            <a:noFill/>
            <a:ln w="9525">
              <a:solidFill>
                <a:schemeClr val="tx1"/>
              </a:solidFill>
              <a:round/>
              <a:headEnd/>
              <a:tailEnd/>
            </a:ln>
          </p:spPr>
          <p:txBody>
            <a:bodyPr wrap="none" anchor="ctr"/>
            <a:lstStyle/>
            <a:p>
              <a:endParaRPr lang="zh-CN" altLang="en-US"/>
            </a:p>
          </p:txBody>
        </p:sp>
        <p:sp>
          <p:nvSpPr>
            <p:cNvPr id="39961" name="Line 5"/>
            <p:cNvSpPr>
              <a:spLocks noChangeShapeType="1"/>
            </p:cNvSpPr>
            <p:nvPr/>
          </p:nvSpPr>
          <p:spPr bwMode="auto">
            <a:xfrm>
              <a:off x="1008" y="3168"/>
              <a:ext cx="864" cy="0"/>
            </a:xfrm>
            <a:prstGeom prst="line">
              <a:avLst/>
            </a:prstGeom>
            <a:noFill/>
            <a:ln w="9525">
              <a:solidFill>
                <a:schemeClr val="tx1"/>
              </a:solidFill>
              <a:round/>
              <a:headEnd/>
              <a:tailEnd/>
            </a:ln>
          </p:spPr>
          <p:txBody>
            <a:bodyPr wrap="none" anchor="ctr"/>
            <a:lstStyle/>
            <a:p>
              <a:endParaRPr lang="zh-CN" altLang="en-US"/>
            </a:p>
          </p:txBody>
        </p:sp>
        <p:sp>
          <p:nvSpPr>
            <p:cNvPr id="39962" name="Line 6"/>
            <p:cNvSpPr>
              <a:spLocks noChangeShapeType="1"/>
            </p:cNvSpPr>
            <p:nvPr/>
          </p:nvSpPr>
          <p:spPr bwMode="auto">
            <a:xfrm flipV="1">
              <a:off x="1872" y="1824"/>
              <a:ext cx="0" cy="1344"/>
            </a:xfrm>
            <a:prstGeom prst="line">
              <a:avLst/>
            </a:prstGeom>
            <a:noFill/>
            <a:ln w="9525">
              <a:solidFill>
                <a:schemeClr val="tx1"/>
              </a:solidFill>
              <a:round/>
              <a:headEnd/>
              <a:tailEnd/>
            </a:ln>
          </p:spPr>
          <p:txBody>
            <a:bodyPr wrap="none" anchor="ctr"/>
            <a:lstStyle/>
            <a:p>
              <a:endParaRPr lang="zh-CN" altLang="en-US"/>
            </a:p>
          </p:txBody>
        </p:sp>
        <p:sp>
          <p:nvSpPr>
            <p:cNvPr id="39963" name="Text Box 7"/>
            <p:cNvSpPr txBox="1">
              <a:spLocks noChangeArrowheads="1"/>
            </p:cNvSpPr>
            <p:nvPr/>
          </p:nvSpPr>
          <p:spPr bwMode="auto">
            <a:xfrm>
              <a:off x="1046" y="2106"/>
              <a:ext cx="789" cy="327"/>
            </a:xfrm>
            <a:prstGeom prst="rect">
              <a:avLst/>
            </a:prstGeom>
            <a:noFill/>
            <a:ln w="9525">
              <a:noFill/>
              <a:miter lim="800000"/>
              <a:headEnd/>
              <a:tailEnd/>
            </a:ln>
          </p:spPr>
          <p:txBody>
            <a:bodyPr wrap="none">
              <a:spAutoFit/>
            </a:bodyPr>
            <a:lstStyle/>
            <a:p>
              <a:r>
                <a:rPr lang="en-US" altLang="zh-CN" sz="2800" u="sng">
                  <a:latin typeface="Times New Roman" pitchFamily="18" charset="0"/>
                </a:rPr>
                <a:t>W = 20</a:t>
              </a:r>
              <a:endParaRPr lang="en-US" altLang="zh-CN" sz="2400" u="sng">
                <a:latin typeface="Times New Roman" pitchFamily="18" charset="0"/>
              </a:endParaRPr>
            </a:p>
          </p:txBody>
        </p:sp>
      </p:grpSp>
      <p:sp>
        <p:nvSpPr>
          <p:cNvPr id="39939" name="Rectangle 8"/>
          <p:cNvSpPr>
            <a:spLocks noChangeArrowheads="1"/>
          </p:cNvSpPr>
          <p:nvPr/>
        </p:nvSpPr>
        <p:spPr bwMode="auto">
          <a:xfrm>
            <a:off x="4267200" y="5029200"/>
            <a:ext cx="838200" cy="12192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0" name="Rectangle 9"/>
          <p:cNvSpPr>
            <a:spLocks noChangeArrowheads="1"/>
          </p:cNvSpPr>
          <p:nvPr/>
        </p:nvSpPr>
        <p:spPr bwMode="auto">
          <a:xfrm>
            <a:off x="4267200" y="4191000"/>
            <a:ext cx="838200" cy="6858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1" name="Rectangle 10"/>
          <p:cNvSpPr>
            <a:spLocks noChangeArrowheads="1"/>
          </p:cNvSpPr>
          <p:nvPr/>
        </p:nvSpPr>
        <p:spPr bwMode="auto">
          <a:xfrm>
            <a:off x="4267200" y="36576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2" name="Rectangle 11"/>
          <p:cNvSpPr>
            <a:spLocks noChangeArrowheads="1"/>
          </p:cNvSpPr>
          <p:nvPr/>
        </p:nvSpPr>
        <p:spPr bwMode="auto">
          <a:xfrm>
            <a:off x="4267200" y="2743200"/>
            <a:ext cx="838200" cy="2286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3" name="Text Box 12"/>
          <p:cNvSpPr txBox="1">
            <a:spLocks noChangeArrowheads="1"/>
          </p:cNvSpPr>
          <p:nvPr/>
        </p:nvSpPr>
        <p:spPr bwMode="auto">
          <a:xfrm>
            <a:off x="5715000" y="17526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39944" name="Text Box 13"/>
          <p:cNvSpPr txBox="1">
            <a:spLocks noChangeArrowheads="1"/>
          </p:cNvSpPr>
          <p:nvPr/>
        </p:nvSpPr>
        <p:spPr bwMode="auto">
          <a:xfrm>
            <a:off x="7315200" y="17272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39945" name="Rectangle 16"/>
          <p:cNvSpPr>
            <a:spLocks noChangeArrowheads="1"/>
          </p:cNvSpPr>
          <p:nvPr/>
        </p:nvSpPr>
        <p:spPr bwMode="auto">
          <a:xfrm>
            <a:off x="4267200" y="31242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9946" name="Text Box 17"/>
          <p:cNvSpPr txBox="1">
            <a:spLocks noChangeArrowheads="1"/>
          </p:cNvSpPr>
          <p:nvPr/>
        </p:nvSpPr>
        <p:spPr bwMode="auto">
          <a:xfrm>
            <a:off x="7299325" y="5527675"/>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39947" name="Text Box 18"/>
          <p:cNvSpPr txBox="1">
            <a:spLocks noChangeArrowheads="1"/>
          </p:cNvSpPr>
          <p:nvPr/>
        </p:nvSpPr>
        <p:spPr bwMode="auto">
          <a:xfrm>
            <a:off x="5867400" y="5562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39948" name="Text Box 19"/>
          <p:cNvSpPr txBox="1">
            <a:spLocks noChangeArrowheads="1"/>
          </p:cNvSpPr>
          <p:nvPr/>
        </p:nvSpPr>
        <p:spPr bwMode="auto">
          <a:xfrm>
            <a:off x="7315200" y="4267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39949" name="Text Box 20"/>
          <p:cNvSpPr txBox="1">
            <a:spLocks noChangeArrowheads="1"/>
          </p:cNvSpPr>
          <p:nvPr/>
        </p:nvSpPr>
        <p:spPr bwMode="auto">
          <a:xfrm>
            <a:off x="5867400" y="4343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9950" name="Text Box 21"/>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9951" name="Text Box 22"/>
          <p:cNvSpPr txBox="1">
            <a:spLocks noChangeArrowheads="1"/>
          </p:cNvSpPr>
          <p:nvPr/>
        </p:nvSpPr>
        <p:spPr bwMode="auto">
          <a:xfrm>
            <a:off x="5867400" y="3657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9952" name="Text Box 23"/>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9953" name="Text Box 24"/>
          <p:cNvSpPr txBox="1">
            <a:spLocks noChangeArrowheads="1"/>
          </p:cNvSpPr>
          <p:nvPr/>
        </p:nvSpPr>
        <p:spPr bwMode="auto">
          <a:xfrm>
            <a:off x="5867400" y="3124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9954" name="Text Box 25"/>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9955" name="Text Box 26"/>
          <p:cNvSpPr txBox="1">
            <a:spLocks noChangeArrowheads="1"/>
          </p:cNvSpPr>
          <p:nvPr/>
        </p:nvSpPr>
        <p:spPr bwMode="auto">
          <a:xfrm>
            <a:off x="5867400" y="2667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39956" name="Text Box 27"/>
          <p:cNvSpPr txBox="1">
            <a:spLocks noChangeArrowheads="1"/>
          </p:cNvSpPr>
          <p:nvPr/>
        </p:nvSpPr>
        <p:spPr bwMode="auto">
          <a:xfrm>
            <a:off x="5257800" y="1295400"/>
            <a:ext cx="1228725"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Weight</a:t>
            </a:r>
            <a:endParaRPr lang="en-US" altLang="zh-CN" sz="2400" u="sng">
              <a:latin typeface="Times New Roman" pitchFamily="18" charset="0"/>
            </a:endParaRPr>
          </a:p>
        </p:txBody>
      </p:sp>
      <p:sp>
        <p:nvSpPr>
          <p:cNvPr id="39957" name="Text Box 29"/>
          <p:cNvSpPr txBox="1">
            <a:spLocks noChangeArrowheads="1"/>
          </p:cNvSpPr>
          <p:nvPr/>
        </p:nvSpPr>
        <p:spPr bwMode="auto">
          <a:xfrm>
            <a:off x="6934200" y="1295400"/>
            <a:ext cx="2085975"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Benefit value</a:t>
            </a:r>
            <a:endParaRPr lang="en-US" altLang="zh-CN" sz="2400" u="sng">
              <a:latin typeface="Times New Roman" pitchFamily="18" charset="0"/>
            </a:endParaRPr>
          </a:p>
        </p:txBody>
      </p:sp>
      <p:sp>
        <p:nvSpPr>
          <p:cNvPr id="39958" name="Text Box 30"/>
          <p:cNvSpPr txBox="1">
            <a:spLocks noChangeArrowheads="1"/>
          </p:cNvSpPr>
          <p:nvPr/>
        </p:nvSpPr>
        <p:spPr bwMode="auto">
          <a:xfrm>
            <a:off x="914400" y="3048000"/>
            <a:ext cx="3146425" cy="946150"/>
          </a:xfrm>
          <a:prstGeom prst="rect">
            <a:avLst/>
          </a:prstGeom>
          <a:noFill/>
          <a:ln w="9525">
            <a:noFill/>
            <a:miter lim="800000"/>
            <a:headEnd/>
            <a:tailEnd/>
          </a:ln>
        </p:spPr>
        <p:txBody>
          <a:bodyPr wrap="none">
            <a:spAutoFit/>
          </a:bodyPr>
          <a:lstStyle/>
          <a:p>
            <a:r>
              <a:rPr lang="en-US" altLang="zh-CN" sz="2800" u="sng">
                <a:latin typeface="Times New Roman" pitchFamily="18" charset="0"/>
              </a:rPr>
              <a:t>This is a knapsack</a:t>
            </a:r>
          </a:p>
          <a:p>
            <a:r>
              <a:rPr lang="en-US" altLang="zh-CN" sz="2800" u="sng">
                <a:latin typeface="Times New Roman" pitchFamily="18" charset="0"/>
              </a:rPr>
              <a:t>Max weight: W = 20</a:t>
            </a:r>
            <a:endParaRPr lang="en-US" altLang="zh-CN" sz="2400" u="sng">
              <a:latin typeface="Times New Roman" pitchFamily="18" charset="0"/>
            </a:endParaRPr>
          </a:p>
        </p:txBody>
      </p:sp>
      <p:sp>
        <p:nvSpPr>
          <p:cNvPr id="39959" name="Text Box 31"/>
          <p:cNvSpPr txBox="1">
            <a:spLocks noChangeArrowheads="1"/>
          </p:cNvSpPr>
          <p:nvPr/>
        </p:nvSpPr>
        <p:spPr bwMode="auto">
          <a:xfrm>
            <a:off x="4191000" y="1981200"/>
            <a:ext cx="973138"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endParaRPr lang="en-US" altLang="zh-CN" sz="2400" u="sng">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The Knapsack Problem</a:t>
            </a:r>
          </a:p>
        </p:txBody>
      </p:sp>
      <p:sp>
        <p:nvSpPr>
          <p:cNvPr id="30723" name="Rectangle 3"/>
          <p:cNvSpPr>
            <a:spLocks noGrp="1" noChangeArrowheads="1"/>
          </p:cNvSpPr>
          <p:nvPr>
            <p:ph type="body" idx="1"/>
          </p:nvPr>
        </p:nvSpPr>
        <p:spPr/>
        <p:txBody>
          <a:bodyPr rtlCol="0">
            <a:normAutofit lnSpcReduction="10000"/>
          </a:bodyPr>
          <a:lstStyle/>
          <a:p>
            <a:pPr fontAlgn="auto">
              <a:spcAft>
                <a:spcPts val="0"/>
              </a:spcAft>
              <a:buFont typeface="Arial" pitchFamily="34" charset="0"/>
              <a:buChar char="•"/>
              <a:defRPr/>
            </a:pPr>
            <a:r>
              <a:rPr lang="en-US" altLang="zh-CN" dirty="0" smtClean="0"/>
              <a:t>More formally, the </a:t>
            </a:r>
            <a:r>
              <a:rPr lang="en-US" altLang="zh-CN" i="1" dirty="0" smtClean="0">
                <a:solidFill>
                  <a:schemeClr val="tx2"/>
                </a:solidFill>
              </a:rPr>
              <a:t>0-1 knapsack problem</a:t>
            </a:r>
            <a:r>
              <a:rPr lang="en-US" altLang="zh-CN" dirty="0" smtClean="0"/>
              <a:t>:</a:t>
            </a:r>
          </a:p>
          <a:p>
            <a:pPr lvl="1" fontAlgn="auto">
              <a:spcAft>
                <a:spcPts val="0"/>
              </a:spcAft>
              <a:buFont typeface="Arial" pitchFamily="34" charset="0"/>
              <a:buChar char="–"/>
              <a:defRPr/>
            </a:pPr>
            <a:r>
              <a:rPr lang="en-US" altLang="zh-CN" dirty="0" smtClean="0"/>
              <a:t>The thief must choose among </a:t>
            </a:r>
            <a:r>
              <a:rPr lang="en-US" altLang="zh-CN" i="1" dirty="0" smtClean="0"/>
              <a:t>n</a:t>
            </a:r>
            <a:r>
              <a:rPr lang="en-US" altLang="zh-CN" dirty="0" smtClean="0"/>
              <a:t> items, where the </a:t>
            </a:r>
            <a:r>
              <a:rPr lang="en-US" altLang="zh-CN" i="1" dirty="0" err="1" smtClean="0"/>
              <a:t>i</a:t>
            </a:r>
            <a:r>
              <a:rPr lang="en-US" altLang="zh-CN" dirty="0" err="1" smtClean="0"/>
              <a:t>th</a:t>
            </a:r>
            <a:r>
              <a:rPr lang="en-US" altLang="zh-CN" dirty="0" smtClean="0"/>
              <a:t> item worth </a:t>
            </a:r>
            <a:r>
              <a:rPr lang="en-US" altLang="zh-CN" i="1" dirty="0" smtClean="0"/>
              <a:t>v</a:t>
            </a:r>
            <a:r>
              <a:rPr lang="en-US" altLang="zh-CN" i="1" baseline="-25000" dirty="0" smtClean="0"/>
              <a:t>i</a:t>
            </a:r>
            <a:r>
              <a:rPr lang="en-US" altLang="zh-CN" i="1" dirty="0" smtClean="0"/>
              <a:t> </a:t>
            </a:r>
            <a:r>
              <a:rPr lang="en-US" altLang="zh-CN" dirty="0" smtClean="0"/>
              <a:t>dollars and weighs </a:t>
            </a:r>
            <a:r>
              <a:rPr lang="en-US" altLang="zh-CN" i="1" dirty="0" err="1" smtClean="0"/>
              <a:t>w</a:t>
            </a:r>
            <a:r>
              <a:rPr lang="en-US" altLang="zh-CN" i="1" baseline="-25000" dirty="0" err="1" smtClean="0"/>
              <a:t>i</a:t>
            </a:r>
            <a:r>
              <a:rPr lang="en-US" altLang="zh-CN" dirty="0" smtClean="0"/>
              <a:t> pounds</a:t>
            </a:r>
          </a:p>
          <a:p>
            <a:pPr lvl="1" fontAlgn="auto">
              <a:spcAft>
                <a:spcPts val="0"/>
              </a:spcAft>
              <a:buFont typeface="Arial" pitchFamily="34" charset="0"/>
              <a:buChar char="–"/>
              <a:defRPr/>
            </a:pPr>
            <a:r>
              <a:rPr lang="en-US" altLang="zh-CN" dirty="0" smtClean="0"/>
              <a:t>Carrying at most </a:t>
            </a:r>
            <a:r>
              <a:rPr lang="en-US" altLang="zh-CN" i="1" dirty="0" smtClean="0"/>
              <a:t>W</a:t>
            </a:r>
            <a:r>
              <a:rPr lang="en-US" altLang="zh-CN" dirty="0" smtClean="0"/>
              <a:t> pounds, maximize value</a:t>
            </a:r>
          </a:p>
          <a:p>
            <a:pPr lvl="2" fontAlgn="auto">
              <a:spcAft>
                <a:spcPts val="0"/>
              </a:spcAft>
              <a:buFont typeface="Arial" pitchFamily="34" charset="0"/>
              <a:buChar char="•"/>
              <a:defRPr/>
            </a:pPr>
            <a:r>
              <a:rPr lang="en-US" altLang="zh-CN" dirty="0" smtClean="0"/>
              <a:t>Note: assume </a:t>
            </a:r>
            <a:r>
              <a:rPr lang="en-US" altLang="zh-CN" i="1" dirty="0" smtClean="0"/>
              <a:t>v</a:t>
            </a:r>
            <a:r>
              <a:rPr lang="en-US" altLang="zh-CN" i="1" baseline="-25000" dirty="0" smtClean="0"/>
              <a:t>i</a:t>
            </a:r>
            <a:r>
              <a:rPr lang="en-US" altLang="zh-CN" i="1" dirty="0" smtClean="0"/>
              <a:t>, </a:t>
            </a:r>
            <a:r>
              <a:rPr lang="en-US" altLang="zh-CN" i="1" dirty="0" err="1" smtClean="0"/>
              <a:t>w</a:t>
            </a:r>
            <a:r>
              <a:rPr lang="en-US" altLang="zh-CN" i="1" baseline="-25000" dirty="0" err="1" smtClean="0"/>
              <a:t>i</a:t>
            </a:r>
            <a:r>
              <a:rPr lang="en-US" altLang="zh-CN" i="1" dirty="0" smtClean="0"/>
              <a:t>, </a:t>
            </a:r>
            <a:r>
              <a:rPr lang="en-US" altLang="zh-CN" dirty="0" smtClean="0"/>
              <a:t>and </a:t>
            </a:r>
            <a:r>
              <a:rPr lang="en-US" altLang="zh-CN" i="1" dirty="0" smtClean="0"/>
              <a:t>W </a:t>
            </a:r>
            <a:r>
              <a:rPr lang="en-US" altLang="zh-CN" dirty="0" smtClean="0"/>
              <a:t>are all integers</a:t>
            </a:r>
          </a:p>
          <a:p>
            <a:pPr lvl="2" fontAlgn="auto">
              <a:spcAft>
                <a:spcPts val="0"/>
              </a:spcAft>
              <a:buFont typeface="Arial" pitchFamily="34" charset="0"/>
              <a:buChar char="•"/>
              <a:defRPr/>
            </a:pPr>
            <a:r>
              <a:rPr lang="en-US" altLang="zh-CN" dirty="0" smtClean="0"/>
              <a:t>“0-1” b/c each item must be taken or left in entirety</a:t>
            </a:r>
          </a:p>
          <a:p>
            <a:pPr fontAlgn="auto">
              <a:spcAft>
                <a:spcPts val="0"/>
              </a:spcAft>
              <a:buFont typeface="Arial" pitchFamily="34" charset="0"/>
              <a:buChar char="•"/>
              <a:defRPr/>
            </a:pPr>
            <a:r>
              <a:rPr lang="en-US" altLang="zh-CN" dirty="0" smtClean="0"/>
              <a:t>A variation, the </a:t>
            </a:r>
            <a:r>
              <a:rPr lang="en-US" altLang="zh-CN" i="1" dirty="0" smtClean="0">
                <a:solidFill>
                  <a:schemeClr val="tx2"/>
                </a:solidFill>
              </a:rPr>
              <a:t>fractional knapsack problem</a:t>
            </a:r>
            <a:r>
              <a:rPr lang="en-US" altLang="zh-CN" dirty="0" smtClean="0"/>
              <a:t>:</a:t>
            </a:r>
          </a:p>
          <a:p>
            <a:pPr lvl="1" fontAlgn="auto">
              <a:spcAft>
                <a:spcPts val="0"/>
              </a:spcAft>
              <a:buFont typeface="Arial" pitchFamily="34" charset="0"/>
              <a:buChar char="–"/>
              <a:defRPr/>
            </a:pPr>
            <a:r>
              <a:rPr lang="en-US" altLang="zh-CN" dirty="0" smtClean="0"/>
              <a:t>Thief can take fractions of items</a:t>
            </a:r>
          </a:p>
          <a:p>
            <a:pPr lvl="1" fontAlgn="auto">
              <a:spcAft>
                <a:spcPts val="0"/>
              </a:spcAft>
              <a:buFont typeface="Arial" pitchFamily="34" charset="0"/>
              <a:buChar char="–"/>
              <a:defRPr/>
            </a:pPr>
            <a:r>
              <a:rPr lang="en-US" altLang="zh-CN" dirty="0" smtClean="0"/>
              <a:t>Think of items in 0-1 problem as gold ingots, in fractional problem as buckets of gold dust</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95300" y="-76200"/>
            <a:ext cx="7772400" cy="1143000"/>
          </a:xfrm>
        </p:spPr>
        <p:txBody>
          <a:bodyPr rtlCol="0"/>
          <a:lstStyle/>
          <a:p>
            <a:pPr fontAlgn="auto">
              <a:spcAft>
                <a:spcPts val="0"/>
              </a:spcAft>
              <a:defRPr/>
            </a:pPr>
            <a:r>
              <a:rPr lang="en-US" altLang="zh-CN" dirty="0" smtClean="0"/>
              <a:t>0-1 Knapsack problem</a:t>
            </a:r>
          </a:p>
        </p:txBody>
      </p:sp>
      <p:sp>
        <p:nvSpPr>
          <p:cNvPr id="3076" name="Rectangle 3"/>
          <p:cNvSpPr>
            <a:spLocks noGrp="1" noChangeArrowheads="1"/>
          </p:cNvSpPr>
          <p:nvPr>
            <p:ph type="body" idx="1"/>
          </p:nvPr>
        </p:nvSpPr>
        <p:spPr>
          <a:xfrm>
            <a:off x="1143000" y="1371600"/>
            <a:ext cx="7666038" cy="685800"/>
          </a:xfrm>
        </p:spPr>
        <p:txBody>
          <a:bodyPr rtlCol="0">
            <a:normAutofit/>
          </a:bodyPr>
          <a:lstStyle/>
          <a:p>
            <a:pPr fontAlgn="auto">
              <a:spcAft>
                <a:spcPts val="0"/>
              </a:spcAft>
              <a:buFont typeface="Arial" pitchFamily="34" charset="0"/>
              <a:buChar char="•"/>
              <a:defRPr/>
            </a:pPr>
            <a:r>
              <a:rPr lang="en-US" altLang="zh-CN" smtClean="0"/>
              <a:t>Problem, in other words, is to find</a:t>
            </a:r>
          </a:p>
        </p:txBody>
      </p:sp>
      <p:graphicFrame>
        <p:nvGraphicFramePr>
          <p:cNvPr id="19502" name="Object 46"/>
          <p:cNvGraphicFramePr>
            <a:graphicFrameLocks noChangeAspect="1"/>
          </p:cNvGraphicFramePr>
          <p:nvPr/>
        </p:nvGraphicFramePr>
        <p:xfrm>
          <a:off x="1268413" y="1981200"/>
          <a:ext cx="6226175" cy="1128713"/>
        </p:xfrm>
        <a:graphic>
          <a:graphicData uri="http://schemas.openxmlformats.org/presentationml/2006/ole">
            <mc:AlternateContent xmlns:mc="http://schemas.openxmlformats.org/markup-compatibility/2006">
              <mc:Choice xmlns:v="urn:schemas-microsoft-com:vml" Requires="v">
                <p:oleObj spid="_x0000_s19524" name="Equation" r:id="rId3" imgW="1879600" imgH="342900" progId="Equation.3">
                  <p:embed/>
                </p:oleObj>
              </mc:Choice>
              <mc:Fallback>
                <p:oleObj name="Equation" r:id="rId3" imgW="1879600" imgH="34290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1981200"/>
                        <a:ext cx="6226175" cy="112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05" name="Rectangle 6"/>
          <p:cNvSpPr>
            <a:spLocks noChangeArrowheads="1"/>
          </p:cNvSpPr>
          <p:nvPr/>
        </p:nvSpPr>
        <p:spPr bwMode="auto">
          <a:xfrm>
            <a:off x="1173163" y="3200400"/>
            <a:ext cx="7666037" cy="29718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a:latin typeface="Calibri" pitchFamily="34" charset="0"/>
              </a:rPr>
              <a:t>The problem is called a </a:t>
            </a:r>
            <a:r>
              <a:rPr kumimoji="1" lang="en-US" altLang="zh-CN" sz="3200" i="1">
                <a:latin typeface="Calibri" pitchFamily="34" charset="0"/>
              </a:rPr>
              <a:t>“0-1”</a:t>
            </a:r>
            <a:r>
              <a:rPr kumimoji="1" lang="en-US" altLang="zh-CN" sz="3200">
                <a:latin typeface="Calibri" pitchFamily="34" charset="0"/>
              </a:rPr>
              <a:t> problem, because each item must be entirely accepted or rejected.</a:t>
            </a:r>
          </a:p>
          <a:p>
            <a:pPr marL="342900" indent="-342900">
              <a:spcBef>
                <a:spcPct val="20000"/>
              </a:spcBef>
              <a:buClr>
                <a:schemeClr val="accent1"/>
              </a:buClr>
              <a:buSzPct val="70000"/>
              <a:buFont typeface="Monotype Sorts"/>
              <a:buChar char="n"/>
            </a:pPr>
            <a:r>
              <a:rPr kumimoji="1" lang="en-US" altLang="zh-CN" sz="3200">
                <a:latin typeface="Calibri" pitchFamily="34" charset="0"/>
              </a:rPr>
              <a:t>Just another version of this problem is the “</a:t>
            </a:r>
            <a:r>
              <a:rPr kumimoji="1" lang="en-US" altLang="zh-CN" sz="3200" i="1">
                <a:latin typeface="Calibri" pitchFamily="34" charset="0"/>
              </a:rPr>
              <a:t>Fractional Knapsack Problem</a:t>
            </a:r>
            <a:r>
              <a:rPr kumimoji="1" lang="en-US" altLang="zh-CN" sz="3200">
                <a:latin typeface="Calibri" pitchFamily="34" charset="0"/>
              </a:rPr>
              <a:t>”, where we can take fractions of items. </a:t>
            </a:r>
            <a:endParaRPr kumimoji="1" lang="en-US" altLang="zh-CN" sz="400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7504" y="-99392"/>
            <a:ext cx="7772400" cy="1295400"/>
          </a:xfrm>
        </p:spPr>
        <p:txBody>
          <a:bodyPr rtlCol="0"/>
          <a:lstStyle/>
          <a:p>
            <a:pPr fontAlgn="auto">
              <a:spcAft>
                <a:spcPts val="0"/>
              </a:spcAft>
              <a:defRPr/>
            </a:pPr>
            <a:r>
              <a:rPr lang="en-US" altLang="zh-CN" dirty="0" smtClean="0"/>
              <a:t>0-1 Knapsack problem: brute-force approach</a:t>
            </a:r>
          </a:p>
        </p:txBody>
      </p:sp>
      <p:sp>
        <p:nvSpPr>
          <p:cNvPr id="31747" name="Rectangle 3"/>
          <p:cNvSpPr>
            <a:spLocks noGrp="1" noChangeArrowheads="1"/>
          </p:cNvSpPr>
          <p:nvPr>
            <p:ph type="body" idx="1"/>
          </p:nvPr>
        </p:nvSpPr>
        <p:spPr>
          <a:xfrm>
            <a:off x="1173163" y="1752600"/>
            <a:ext cx="7772400" cy="4343400"/>
          </a:xfrm>
        </p:spPr>
        <p:txBody>
          <a:bodyPr rtlCol="0">
            <a:normAutofit/>
          </a:bodyPr>
          <a:lstStyle/>
          <a:p>
            <a:pPr algn="ctr" fontAlgn="auto">
              <a:spcAft>
                <a:spcPts val="0"/>
              </a:spcAft>
              <a:buFont typeface="Monotype Sorts" pitchFamily="2" charset="2"/>
              <a:buNone/>
              <a:defRPr/>
            </a:pPr>
            <a:r>
              <a:rPr lang="en-US" altLang="zh-CN" smtClean="0"/>
              <a:t>Let’s first solve this problem with a straightforward algorithm</a:t>
            </a:r>
          </a:p>
          <a:p>
            <a:pPr fontAlgn="auto">
              <a:spcAft>
                <a:spcPts val="0"/>
              </a:spcAft>
              <a:buFont typeface="Arial" pitchFamily="34" charset="0"/>
              <a:buChar char="•"/>
              <a:defRPr/>
            </a:pPr>
            <a:r>
              <a:rPr lang="en-US" altLang="zh-CN" smtClean="0"/>
              <a:t>Since there are </a:t>
            </a:r>
            <a:r>
              <a:rPr lang="en-US" altLang="zh-CN" i="1" smtClean="0"/>
              <a:t>n</a:t>
            </a:r>
            <a:r>
              <a:rPr lang="en-US" altLang="zh-CN" smtClean="0"/>
              <a:t> items, there are </a:t>
            </a:r>
            <a:r>
              <a:rPr lang="en-US" altLang="zh-CN" i="1" smtClean="0"/>
              <a:t>2</a:t>
            </a:r>
            <a:r>
              <a:rPr lang="en-US" altLang="zh-CN" i="1" baseline="30000" smtClean="0"/>
              <a:t>n</a:t>
            </a:r>
            <a:r>
              <a:rPr lang="en-US" altLang="zh-CN" smtClean="0"/>
              <a:t> possible combinations of items.</a:t>
            </a:r>
          </a:p>
          <a:p>
            <a:pPr fontAlgn="auto">
              <a:spcAft>
                <a:spcPts val="0"/>
              </a:spcAft>
              <a:buFont typeface="Arial" pitchFamily="34" charset="0"/>
              <a:buChar char="•"/>
              <a:defRPr/>
            </a:pPr>
            <a:r>
              <a:rPr lang="en-US" altLang="zh-CN" smtClean="0"/>
              <a:t>We go through all combinations and find the one with the most total value and with total weight less or equal to </a:t>
            </a:r>
            <a:r>
              <a:rPr lang="en-US" altLang="zh-CN" i="1" smtClean="0"/>
              <a:t>W</a:t>
            </a:r>
            <a:endParaRPr lang="en-US" altLang="zh-CN" smtClean="0"/>
          </a:p>
          <a:p>
            <a:pPr fontAlgn="auto">
              <a:spcAft>
                <a:spcPts val="0"/>
              </a:spcAft>
              <a:buFont typeface="Arial" pitchFamily="34" charset="0"/>
              <a:buChar char="•"/>
              <a:defRPr/>
            </a:pPr>
            <a:r>
              <a:rPr lang="en-US" altLang="zh-CN" smtClean="0"/>
              <a:t>Running time will be </a:t>
            </a:r>
            <a:r>
              <a:rPr lang="en-US" altLang="zh-CN" i="1" smtClean="0"/>
              <a:t>O(2</a:t>
            </a:r>
            <a:r>
              <a:rPr lang="en-US" altLang="zh-CN" i="1" baseline="30000" smtClean="0"/>
              <a:t>n</a:t>
            </a:r>
            <a:r>
              <a:rPr lang="en-US" altLang="zh-CN" i="1" smtClean="0"/>
              <a:t>)</a:t>
            </a:r>
            <a:endParaRPr lang="en-US" altLang="zh-CN" smtClean="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43000" y="0"/>
            <a:ext cx="7772400" cy="1295400"/>
          </a:xfrm>
        </p:spPr>
        <p:txBody>
          <a:bodyPr rtlCol="0"/>
          <a:lstStyle/>
          <a:p>
            <a:pPr fontAlgn="auto">
              <a:spcAft>
                <a:spcPts val="0"/>
              </a:spcAft>
              <a:defRPr/>
            </a:pPr>
            <a:r>
              <a:rPr lang="en-US" altLang="zh-CN" smtClean="0"/>
              <a:t>0-1 Knapsack problem: brute-force approach</a:t>
            </a:r>
          </a:p>
        </p:txBody>
      </p:sp>
      <p:sp>
        <p:nvSpPr>
          <p:cNvPr id="32771" name="Rectangle 3"/>
          <p:cNvSpPr>
            <a:spLocks noGrp="1" noChangeArrowheads="1"/>
          </p:cNvSpPr>
          <p:nvPr>
            <p:ph type="body" idx="1"/>
          </p:nvPr>
        </p:nvSpPr>
        <p:spPr>
          <a:xfrm>
            <a:off x="1219200" y="1447800"/>
            <a:ext cx="7772400" cy="2743200"/>
          </a:xfrm>
        </p:spPr>
        <p:txBody>
          <a:bodyPr rtlCol="0">
            <a:normAutofit/>
          </a:bodyPr>
          <a:lstStyle/>
          <a:p>
            <a:pPr fontAlgn="auto">
              <a:spcAft>
                <a:spcPts val="0"/>
              </a:spcAft>
              <a:buFont typeface="Arial" pitchFamily="34" charset="0"/>
              <a:buChar char="•"/>
              <a:defRPr/>
            </a:pPr>
            <a:r>
              <a:rPr lang="en-US" altLang="zh-CN" smtClean="0"/>
              <a:t>Can we do better? </a:t>
            </a:r>
          </a:p>
          <a:p>
            <a:pPr fontAlgn="auto">
              <a:spcAft>
                <a:spcPts val="0"/>
              </a:spcAft>
              <a:buFont typeface="Arial" pitchFamily="34" charset="0"/>
              <a:buChar char="•"/>
              <a:defRPr/>
            </a:pPr>
            <a:r>
              <a:rPr lang="en-US" altLang="zh-CN" smtClean="0"/>
              <a:t>Yes, with an algorithm based on dynamic programming</a:t>
            </a:r>
          </a:p>
          <a:p>
            <a:pPr fontAlgn="auto">
              <a:spcAft>
                <a:spcPts val="0"/>
              </a:spcAft>
              <a:buFont typeface="Arial" pitchFamily="34" charset="0"/>
              <a:buChar char="•"/>
              <a:defRPr/>
            </a:pPr>
            <a:r>
              <a:rPr lang="en-US" altLang="zh-CN" smtClean="0"/>
              <a:t>We need to carefully identify the subproblems</a:t>
            </a:r>
          </a:p>
        </p:txBody>
      </p:sp>
      <p:sp>
        <p:nvSpPr>
          <p:cNvPr id="45059" name="Text Box 4"/>
          <p:cNvSpPr txBox="1">
            <a:spLocks noChangeArrowheads="1"/>
          </p:cNvSpPr>
          <p:nvPr/>
        </p:nvSpPr>
        <p:spPr bwMode="auto">
          <a:xfrm>
            <a:off x="1066800" y="4267200"/>
            <a:ext cx="7331075" cy="2041525"/>
          </a:xfrm>
          <a:prstGeom prst="rect">
            <a:avLst/>
          </a:prstGeom>
          <a:noFill/>
          <a:ln w="9525">
            <a:noFill/>
            <a:miter lim="800000"/>
            <a:headEnd/>
            <a:tailEnd/>
          </a:ln>
        </p:spPr>
        <p:txBody>
          <a:bodyPr wrap="none">
            <a:spAutoFit/>
          </a:bodyPr>
          <a:lstStyle/>
          <a:p>
            <a:r>
              <a:rPr lang="en-US" altLang="zh-CN" sz="3200" u="sng">
                <a:latin typeface="Times New Roman" pitchFamily="18" charset="0"/>
              </a:rPr>
              <a:t>Let’s try this:</a:t>
            </a:r>
          </a:p>
          <a:p>
            <a:r>
              <a:rPr lang="en-US" altLang="zh-CN" sz="3200" u="sng">
                <a:solidFill>
                  <a:schemeClr val="accent1"/>
                </a:solidFill>
                <a:latin typeface="Times New Roman" pitchFamily="18" charset="0"/>
              </a:rPr>
              <a:t>If items are labeled </a:t>
            </a:r>
            <a:r>
              <a:rPr lang="en-US" altLang="zh-CN" sz="3200" i="1" u="sng">
                <a:solidFill>
                  <a:schemeClr val="accent1"/>
                </a:solidFill>
                <a:latin typeface="Times New Roman" pitchFamily="18" charset="0"/>
              </a:rPr>
              <a:t>1..n</a:t>
            </a:r>
            <a:r>
              <a:rPr lang="en-US" altLang="zh-CN" sz="3200" u="sng">
                <a:solidFill>
                  <a:schemeClr val="accent1"/>
                </a:solidFill>
                <a:latin typeface="Times New Roman" pitchFamily="18" charset="0"/>
              </a:rPr>
              <a:t>, then a subproblem </a:t>
            </a:r>
          </a:p>
          <a:p>
            <a:r>
              <a:rPr lang="en-US" altLang="zh-CN" sz="3200" u="sng">
                <a:solidFill>
                  <a:schemeClr val="accent1"/>
                </a:solidFill>
                <a:latin typeface="Times New Roman" pitchFamily="18" charset="0"/>
              </a:rPr>
              <a:t>would be to find an optimal solution for </a:t>
            </a:r>
          </a:p>
          <a:p>
            <a:r>
              <a:rPr lang="en-US" altLang="zh-CN" sz="3200" i="1" u="sng">
                <a:solidFill>
                  <a:schemeClr val="accent1"/>
                </a:solidFill>
                <a:latin typeface="Times New Roman" pitchFamily="18" charset="0"/>
              </a:rPr>
              <a:t>S</a:t>
            </a:r>
            <a:r>
              <a:rPr lang="en-US" altLang="zh-CN" sz="3200" i="1" u="sng" baseline="-25000">
                <a:solidFill>
                  <a:schemeClr val="accent1"/>
                </a:solidFill>
                <a:latin typeface="Times New Roman" pitchFamily="18" charset="0"/>
              </a:rPr>
              <a:t>k</a:t>
            </a:r>
            <a:r>
              <a:rPr lang="en-US" altLang="zh-CN" sz="3200" i="1" u="sng">
                <a:solidFill>
                  <a:schemeClr val="accent1"/>
                </a:solidFill>
                <a:latin typeface="Times New Roman" pitchFamily="18" charset="0"/>
              </a:rPr>
              <a:t> = {items labeled 1, 2, .. k}</a:t>
            </a:r>
            <a:endParaRPr lang="en-US" altLang="zh-CN" sz="2400" u="sng">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descr=" 33794"/>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Defining a Subproblem </a:t>
            </a:r>
          </a:p>
        </p:txBody>
      </p:sp>
      <p:sp>
        <p:nvSpPr>
          <p:cNvPr id="112643" name="Rectangle 3" descr=" 112643"/>
          <p:cNvSpPr>
            <a:spLocks noGrp="1" noChangeArrowheads="1"/>
          </p:cNvSpPr>
          <p:nvPr>
            <p:ph type="body" idx="1"/>
          </p:nvPr>
        </p:nvSpPr>
        <p:spPr>
          <a:xfrm>
            <a:off x="1173163" y="1219200"/>
            <a:ext cx="7772400" cy="4876800"/>
          </a:xfrm>
        </p:spPr>
        <p:txBody>
          <a:bodyPr rtlCol="0">
            <a:normAutofit/>
          </a:bodyPr>
          <a:lstStyle/>
          <a:p>
            <a:pPr algn="ctr" fontAlgn="auto">
              <a:spcAft>
                <a:spcPts val="0"/>
              </a:spcAft>
              <a:buFont typeface="Monotype Sorts" pitchFamily="2" charset="2"/>
              <a:buChar char=" "/>
              <a:defRPr/>
            </a:pPr>
            <a:r>
              <a:rPr lang="en-US" altLang="zh-CN" smtClean="0">
                <a:solidFill>
                  <a:schemeClr val="accent1"/>
                </a:solidFill>
              </a:rPr>
              <a:t>                     </a:t>
            </a:r>
            <a:r>
              <a:rPr lang="en-US" altLang="zh-CN" i="1" smtClean="0">
                <a:solidFill>
                  <a:schemeClr val="accent1"/>
                </a:solidFill>
              </a:rPr>
              <a:t>    </a:t>
            </a:r>
            <a:r>
              <a:rPr lang="en-US" altLang="zh-CN" smtClean="0">
                <a:solidFill>
                  <a:schemeClr val="accent1"/>
                </a:solidFill>
              </a:rPr>
              <a:t>                    </a:t>
            </a:r>
            <a:br>
              <a:rPr lang="en-US" altLang="zh-CN" smtClean="0">
                <a:solidFill>
                  <a:schemeClr val="accent1"/>
                </a:solidFill>
              </a:rPr>
            </a:br>
            <a:r>
              <a:rPr lang="en-US" altLang="zh-CN" smtClean="0">
                <a:solidFill>
                  <a:schemeClr val="accent1"/>
                </a:solidFill>
              </a:rPr>
              <a:t>                                         </a:t>
            </a:r>
            <a:r>
              <a:rPr lang="en-US" altLang="zh-CN" i="1" smtClean="0">
                <a:solidFill>
                  <a:schemeClr val="accent1"/>
                </a:solidFill>
              </a:rPr>
              <a:t> </a:t>
            </a:r>
            <a:r>
              <a:rPr lang="en-US" altLang="zh-CN" i="1" baseline="-25000" smtClean="0">
                <a:solidFill>
                  <a:schemeClr val="accent1"/>
                </a:solidFill>
              </a:rPr>
              <a:t> </a:t>
            </a:r>
            <a:r>
              <a:rPr lang="en-US" altLang="zh-CN" i="1" smtClean="0">
                <a:solidFill>
                  <a:schemeClr val="accent1"/>
                </a:solidFill>
              </a:rPr>
              <a:t> </a:t>
            </a:r>
            <a:br>
              <a:rPr lang="en-US" altLang="zh-CN" i="1" smtClean="0">
                <a:solidFill>
                  <a:schemeClr val="accent1"/>
                </a:solidFill>
              </a:rPr>
            </a:br>
            <a:r>
              <a:rPr lang="en-US" altLang="zh-CN" i="1" smtClean="0">
                <a:solidFill>
                  <a:schemeClr val="accent1"/>
                </a:solidFill>
              </a:rPr>
              <a:t>                            </a:t>
            </a:r>
          </a:p>
          <a:p>
            <a:pPr fontAlgn="auto">
              <a:spcAft>
                <a:spcPts val="0"/>
              </a:spcAft>
              <a:buFont typeface="Arial" pitchFamily="34" charset="0"/>
              <a:buChar char=" "/>
              <a:defRPr/>
            </a:pPr>
            <a:r>
              <a:rPr lang="en-US" altLang="zh-CN" smtClean="0"/>
              <a:t>                                      </a:t>
            </a:r>
          </a:p>
          <a:p>
            <a:pPr fontAlgn="auto">
              <a:lnSpc>
                <a:spcPct val="110000"/>
              </a:lnSpc>
              <a:spcAft>
                <a:spcPts val="0"/>
              </a:spcAft>
              <a:buFont typeface="Arial" pitchFamily="34" charset="0"/>
              <a:buChar char=" "/>
              <a:defRPr/>
            </a:pPr>
            <a:r>
              <a:rPr lang="en-US" altLang="zh-CN" smtClean="0"/>
              <a:t>                                           </a:t>
            </a:r>
            <a:br>
              <a:rPr lang="en-US" altLang="zh-CN" smtClean="0"/>
            </a:br>
            <a:r>
              <a:rPr lang="en-US" altLang="zh-CN" smtClean="0"/>
              <a:t>          </a:t>
            </a:r>
            <a:r>
              <a:rPr lang="en-US" altLang="zh-CN" i="1" smtClean="0">
                <a:solidFill>
                  <a:schemeClr val="accent1"/>
                </a:solidFill>
              </a:rPr>
              <a:t> </a:t>
            </a:r>
            <a:r>
              <a:rPr lang="en-US" altLang="zh-CN" i="1" baseline="-25000" smtClean="0">
                <a:solidFill>
                  <a:schemeClr val="accent1"/>
                </a:solidFill>
              </a:rPr>
              <a:t> </a:t>
            </a:r>
            <a:r>
              <a:rPr lang="en-US" altLang="zh-CN" i="1" smtClean="0">
                <a:solidFill>
                  <a:schemeClr val="accent1"/>
                </a:solidFill>
              </a:rPr>
              <a:t> </a:t>
            </a:r>
            <a:r>
              <a:rPr lang="en-US" altLang="zh-CN" smtClean="0"/>
              <a:t>                           </a:t>
            </a:r>
            <a:r>
              <a:rPr lang="en-US" altLang="zh-CN" i="1" smtClean="0">
                <a:solidFill>
                  <a:schemeClr val="accent1"/>
                </a:solidFill>
              </a:rPr>
              <a:t> </a:t>
            </a:r>
            <a:r>
              <a:rPr lang="en-US" altLang="zh-CN" i="1" baseline="-25000" smtClean="0">
                <a:solidFill>
                  <a:schemeClr val="accent1"/>
                </a:solidFill>
              </a:rPr>
              <a:t> </a:t>
            </a:r>
            <a:r>
              <a:rPr lang="en-US" altLang="zh-CN" smtClean="0"/>
              <a:t>   </a:t>
            </a:r>
          </a:p>
          <a:p>
            <a:pPr fontAlgn="auto">
              <a:lnSpc>
                <a:spcPct val="110000"/>
              </a:lnSpc>
              <a:spcAft>
                <a:spcPts val="0"/>
              </a:spcAft>
              <a:buFont typeface="Arial" pitchFamily="34" charset="0"/>
              <a:buChar char=" "/>
              <a:defRPr/>
            </a:pPr>
            <a:r>
              <a:rPr lang="en-US" altLang="zh-CN" smtClean="0"/>
              <a:t>                  </a:t>
            </a:r>
            <a:r>
              <a:rPr lang="en-US" altLang="zh-CN" u="sng" smtClean="0"/>
              <a:t>     </a:t>
            </a:r>
            <a:r>
              <a:rPr lang="en-US" altLang="zh-CN" smtClean="0"/>
              <a:t>          </a:t>
            </a:r>
            <a:br>
              <a:rPr lang="en-US" altLang="zh-CN" smtClean="0"/>
            </a:br>
            <a:r>
              <a:rPr lang="en-US" altLang="zh-CN" smtClean="0"/>
              <a:t>                     </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descr=" 33794"/>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Defining a Subproblem </a:t>
            </a:r>
          </a:p>
        </p:txBody>
      </p:sp>
      <p:sp>
        <p:nvSpPr>
          <p:cNvPr id="112643" name="Rectangle 3" descr=" 112643"/>
          <p:cNvSpPr>
            <a:spLocks noGrp="1" noChangeArrowheads="1"/>
          </p:cNvSpPr>
          <p:nvPr>
            <p:ph type="body" idx="1"/>
          </p:nvPr>
        </p:nvSpPr>
        <p:spPr>
          <a:xfrm>
            <a:off x="1173163" y="1219200"/>
            <a:ext cx="7772400" cy="4876800"/>
          </a:xfrm>
        </p:spPr>
        <p:txBody>
          <a:bodyPr rtlCol="0">
            <a:normAutofit/>
          </a:bodyPr>
          <a:lstStyle/>
          <a:p>
            <a:pPr algn="ctr" fontAlgn="auto">
              <a:spcAft>
                <a:spcPts val="0"/>
              </a:spcAft>
              <a:buNone/>
              <a:defRPr/>
            </a:pPr>
            <a:r>
              <a:rPr lang="en-US" altLang="zh-CN" smtClean="0">
                <a:solidFill>
                  <a:schemeClr val="accent1">
                    <a:lumMod val="100000"/>
                  </a:schemeClr>
                </a:solidFill>
                <a:latin typeface="Calibri" panose="020F0502020204030204" pitchFamily="34" charset="0"/>
              </a:rPr>
              <a:t>If items are labeled </a:t>
            </a:r>
            <a:r>
              <a:rPr lang="en-US" altLang="zh-CN" i="1" smtClean="0">
                <a:solidFill>
                  <a:schemeClr val="accent1">
                    <a:lumMod val="100000"/>
                  </a:schemeClr>
                </a:solidFill>
                <a:latin typeface="Calibri" panose="020F0502020204030204" pitchFamily="34" charset="0"/>
              </a:rPr>
              <a:t>1..n</a:t>
            </a:r>
            <a:r>
              <a:rPr lang="en-US" altLang="zh-CN" smtClean="0">
                <a:solidFill>
                  <a:schemeClr val="accent1">
                    <a:lumMod val="100000"/>
                  </a:schemeClr>
                </a:solidFill>
                <a:latin typeface="Calibri" panose="020F0502020204030204" pitchFamily="34" charset="0"/>
              </a:rPr>
              <a:t>, then a subproblem would be to find an optimal solution for </a:t>
            </a:r>
            <a:r>
              <a:rPr lang="en-US" altLang="zh-CN" i="1" smtClean="0">
                <a:solidFill>
                  <a:schemeClr val="accent1">
                    <a:lumMod val="100000"/>
                  </a:schemeClr>
                </a:solidFill>
                <a:latin typeface="Calibri" panose="020F0502020204030204" pitchFamily="34" charset="0"/>
              </a:rPr>
              <a:t>S</a:t>
            </a:r>
            <a:r>
              <a:rPr lang="en-US" altLang="zh-CN" i="1" baseline="-25000" smtClean="0">
                <a:solidFill>
                  <a:schemeClr val="accent1">
                    <a:lumMod val="100000"/>
                  </a:schemeClr>
                </a:solidFill>
                <a:latin typeface="Calibri" panose="020F0502020204030204" pitchFamily="34" charset="0"/>
              </a:rPr>
              <a:t>k</a:t>
            </a:r>
            <a:r>
              <a:rPr lang="en-US" altLang="zh-CN" i="1" smtClean="0">
                <a:solidFill>
                  <a:schemeClr val="accent1">
                    <a:lumMod val="100000"/>
                  </a:schemeClr>
                </a:solidFill>
                <a:latin typeface="Calibri" panose="020F0502020204030204" pitchFamily="34" charset="0"/>
              </a:rPr>
              <a:t> = {items labeled 1, 2, .. k}</a:t>
            </a:r>
          </a:p>
          <a:p>
            <a:pPr fontAlgn="auto">
              <a:spcAft>
                <a:spcPts val="0"/>
              </a:spcAft>
              <a:buFont typeface="Arial" pitchFamily="34" charset="0"/>
              <a:buChar char=" "/>
              <a:defRPr/>
            </a:pPr>
            <a:r>
              <a:rPr lang="en-US" altLang="zh-CN" smtClean="0"/>
              <a:t>                                      </a:t>
            </a:r>
          </a:p>
          <a:p>
            <a:pPr fontAlgn="auto">
              <a:lnSpc>
                <a:spcPct val="110000"/>
              </a:lnSpc>
              <a:spcAft>
                <a:spcPts val="0"/>
              </a:spcAft>
              <a:buFont typeface="Arial" pitchFamily="34" charset="0"/>
              <a:buChar char=" "/>
              <a:defRPr/>
            </a:pPr>
            <a:r>
              <a:rPr lang="en-US" altLang="zh-CN" smtClean="0"/>
              <a:t>                                           </a:t>
            </a:r>
            <a:br>
              <a:rPr lang="en-US" altLang="zh-CN" smtClean="0"/>
            </a:br>
            <a:r>
              <a:rPr lang="en-US" altLang="zh-CN" smtClean="0"/>
              <a:t>          </a:t>
            </a:r>
            <a:r>
              <a:rPr lang="en-US" altLang="zh-CN" i="1" smtClean="0">
                <a:solidFill>
                  <a:schemeClr val="accent1"/>
                </a:solidFill>
              </a:rPr>
              <a:t> </a:t>
            </a:r>
            <a:r>
              <a:rPr lang="en-US" altLang="zh-CN" i="1" baseline="-25000" smtClean="0">
                <a:solidFill>
                  <a:schemeClr val="accent1"/>
                </a:solidFill>
              </a:rPr>
              <a:t> </a:t>
            </a:r>
            <a:r>
              <a:rPr lang="en-US" altLang="zh-CN" i="1" smtClean="0">
                <a:solidFill>
                  <a:schemeClr val="accent1"/>
                </a:solidFill>
              </a:rPr>
              <a:t> </a:t>
            </a:r>
            <a:r>
              <a:rPr lang="en-US" altLang="zh-CN" smtClean="0"/>
              <a:t>                           </a:t>
            </a:r>
            <a:r>
              <a:rPr lang="en-US" altLang="zh-CN" i="1" smtClean="0">
                <a:solidFill>
                  <a:schemeClr val="accent1"/>
                </a:solidFill>
              </a:rPr>
              <a:t> </a:t>
            </a:r>
            <a:r>
              <a:rPr lang="en-US" altLang="zh-CN" i="1" baseline="-25000" smtClean="0">
                <a:solidFill>
                  <a:schemeClr val="accent1"/>
                </a:solidFill>
              </a:rPr>
              <a:t> </a:t>
            </a:r>
            <a:r>
              <a:rPr lang="en-US" altLang="zh-CN" smtClean="0"/>
              <a:t>   </a:t>
            </a:r>
          </a:p>
          <a:p>
            <a:pPr fontAlgn="auto">
              <a:lnSpc>
                <a:spcPct val="110000"/>
              </a:lnSpc>
              <a:spcAft>
                <a:spcPts val="0"/>
              </a:spcAft>
              <a:buFont typeface="Arial" pitchFamily="34" charset="0"/>
              <a:buChar char=" "/>
              <a:defRPr/>
            </a:pPr>
            <a:r>
              <a:rPr lang="en-US" altLang="zh-CN" smtClean="0"/>
              <a:t>                  </a:t>
            </a:r>
            <a:r>
              <a:rPr lang="en-US" altLang="zh-CN" u="sng" smtClean="0"/>
              <a:t>     </a:t>
            </a:r>
            <a:r>
              <a:rPr lang="en-US" altLang="zh-CN" smtClean="0"/>
              <a:t>          </a:t>
            </a:r>
            <a:br>
              <a:rPr lang="en-US" altLang="zh-CN" smtClean="0"/>
            </a:br>
            <a:r>
              <a:rPr lang="en-US" altLang="zh-CN" smtClean="0"/>
              <a:t>                     </a:t>
            </a:r>
          </a:p>
        </p:txBody>
      </p:sp>
    </p:spTree>
    <p:extLst>
      <p:ext uri="{BB962C8B-B14F-4D97-AF65-F5344CB8AC3E}">
        <p14:creationId xmlns:p14="http://schemas.microsoft.com/office/powerpoint/2010/main" val="113470847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descr=" 33794"/>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Defining a Subproblem </a:t>
            </a:r>
          </a:p>
        </p:txBody>
      </p:sp>
      <p:sp>
        <p:nvSpPr>
          <p:cNvPr id="112643" name="Rectangle 3" descr=" 112643"/>
          <p:cNvSpPr>
            <a:spLocks noGrp="1" noChangeArrowheads="1"/>
          </p:cNvSpPr>
          <p:nvPr>
            <p:ph type="body" idx="1"/>
          </p:nvPr>
        </p:nvSpPr>
        <p:spPr>
          <a:xfrm>
            <a:off x="1173163" y="1219200"/>
            <a:ext cx="7772400" cy="4876800"/>
          </a:xfrm>
        </p:spPr>
        <p:txBody>
          <a:bodyPr rtlCol="0">
            <a:normAutofit/>
          </a:bodyPr>
          <a:lstStyle/>
          <a:p>
            <a:pPr algn="ctr" fontAlgn="auto">
              <a:spcAft>
                <a:spcPts val="0"/>
              </a:spcAft>
              <a:buNone/>
              <a:defRPr/>
            </a:pPr>
            <a:r>
              <a:rPr lang="en-US" altLang="zh-CN" smtClean="0">
                <a:solidFill>
                  <a:schemeClr val="accent1">
                    <a:lumMod val="100000"/>
                  </a:schemeClr>
                </a:solidFill>
                <a:latin typeface="Calibri" panose="020F0502020204030204" pitchFamily="34" charset="0"/>
              </a:rPr>
              <a:t>If items are labeled </a:t>
            </a:r>
            <a:r>
              <a:rPr lang="en-US" altLang="zh-CN" i="1" smtClean="0">
                <a:solidFill>
                  <a:schemeClr val="accent1">
                    <a:lumMod val="100000"/>
                  </a:schemeClr>
                </a:solidFill>
                <a:latin typeface="Calibri" panose="020F0502020204030204" pitchFamily="34" charset="0"/>
              </a:rPr>
              <a:t>1..n</a:t>
            </a:r>
            <a:r>
              <a:rPr lang="en-US" altLang="zh-CN" smtClean="0">
                <a:solidFill>
                  <a:schemeClr val="accent1">
                    <a:lumMod val="100000"/>
                  </a:schemeClr>
                </a:solidFill>
                <a:latin typeface="Calibri" panose="020F0502020204030204" pitchFamily="34" charset="0"/>
              </a:rPr>
              <a:t>, then a subproblem would be to find an optimal solution for </a:t>
            </a:r>
            <a:r>
              <a:rPr lang="en-US" altLang="zh-CN" i="1" smtClean="0">
                <a:solidFill>
                  <a:schemeClr val="accent1">
                    <a:lumMod val="100000"/>
                  </a:schemeClr>
                </a:solidFill>
                <a:latin typeface="Calibri" panose="020F0502020204030204" pitchFamily="34" charset="0"/>
              </a:rPr>
              <a:t>S</a:t>
            </a:r>
            <a:r>
              <a:rPr lang="en-US" altLang="zh-CN" i="1" baseline="-25000" smtClean="0">
                <a:solidFill>
                  <a:schemeClr val="accent1">
                    <a:lumMod val="100000"/>
                  </a:schemeClr>
                </a:solidFill>
                <a:latin typeface="Calibri" panose="020F0502020204030204" pitchFamily="34" charset="0"/>
              </a:rPr>
              <a:t>k</a:t>
            </a:r>
            <a:r>
              <a:rPr lang="en-US" altLang="zh-CN" i="1" smtClean="0">
                <a:solidFill>
                  <a:schemeClr val="accent1">
                    <a:lumMod val="100000"/>
                  </a:schemeClr>
                </a:solidFill>
                <a:latin typeface="Calibri" panose="020F0502020204030204" pitchFamily="34" charset="0"/>
              </a:rPr>
              <a:t> = {items labeled 1, 2, .. k}</a:t>
            </a:r>
          </a:p>
          <a:p>
            <a:pPr fontAlgn="auto">
              <a:spcAft>
                <a:spcPts val="0"/>
              </a:spcAft>
              <a:buFont typeface="Arial" pitchFamily="34" charset="0"/>
              <a:buChar char="•"/>
              <a:defRPr/>
            </a:pPr>
            <a:r>
              <a:rPr lang="en-US" altLang="zh-CN" smtClean="0">
                <a:latin typeface="Calibri" panose="020F0502020204030204" pitchFamily="34" charset="0"/>
              </a:rPr>
              <a:t>This is a valid subproblem definition.</a:t>
            </a:r>
          </a:p>
          <a:p>
            <a:pPr fontAlgn="auto">
              <a:lnSpc>
                <a:spcPct val="110000"/>
              </a:lnSpc>
              <a:spcAft>
                <a:spcPts val="0"/>
              </a:spcAft>
              <a:buFont typeface="Arial" pitchFamily="34" charset="0"/>
              <a:buChar char=" "/>
              <a:defRPr/>
            </a:pPr>
            <a:r>
              <a:rPr lang="en-US" altLang="zh-CN" smtClean="0"/>
              <a:t>                                           </a:t>
            </a:r>
            <a:br>
              <a:rPr lang="en-US" altLang="zh-CN" smtClean="0"/>
            </a:br>
            <a:r>
              <a:rPr lang="en-US" altLang="zh-CN" smtClean="0"/>
              <a:t>          </a:t>
            </a:r>
            <a:r>
              <a:rPr lang="en-US" altLang="zh-CN" i="1" smtClean="0">
                <a:solidFill>
                  <a:schemeClr val="accent1"/>
                </a:solidFill>
              </a:rPr>
              <a:t> </a:t>
            </a:r>
            <a:r>
              <a:rPr lang="en-US" altLang="zh-CN" i="1" baseline="-25000" smtClean="0">
                <a:solidFill>
                  <a:schemeClr val="accent1"/>
                </a:solidFill>
              </a:rPr>
              <a:t> </a:t>
            </a:r>
            <a:r>
              <a:rPr lang="en-US" altLang="zh-CN" i="1" smtClean="0">
                <a:solidFill>
                  <a:schemeClr val="accent1"/>
                </a:solidFill>
              </a:rPr>
              <a:t> </a:t>
            </a:r>
            <a:r>
              <a:rPr lang="en-US" altLang="zh-CN" smtClean="0"/>
              <a:t>                           </a:t>
            </a:r>
            <a:r>
              <a:rPr lang="en-US" altLang="zh-CN" i="1" smtClean="0">
                <a:solidFill>
                  <a:schemeClr val="accent1"/>
                </a:solidFill>
              </a:rPr>
              <a:t> </a:t>
            </a:r>
            <a:r>
              <a:rPr lang="en-US" altLang="zh-CN" i="1" baseline="-25000" smtClean="0">
                <a:solidFill>
                  <a:schemeClr val="accent1"/>
                </a:solidFill>
              </a:rPr>
              <a:t> </a:t>
            </a:r>
            <a:r>
              <a:rPr lang="en-US" altLang="zh-CN" smtClean="0"/>
              <a:t>   </a:t>
            </a:r>
          </a:p>
          <a:p>
            <a:pPr fontAlgn="auto">
              <a:lnSpc>
                <a:spcPct val="110000"/>
              </a:lnSpc>
              <a:spcAft>
                <a:spcPts val="0"/>
              </a:spcAft>
              <a:buFont typeface="Arial" pitchFamily="34" charset="0"/>
              <a:buChar char=" "/>
              <a:defRPr/>
            </a:pPr>
            <a:r>
              <a:rPr lang="en-US" altLang="zh-CN" smtClean="0"/>
              <a:t>                  </a:t>
            </a:r>
            <a:r>
              <a:rPr lang="en-US" altLang="zh-CN" u="sng" smtClean="0"/>
              <a:t>     </a:t>
            </a:r>
            <a:r>
              <a:rPr lang="en-US" altLang="zh-CN" smtClean="0"/>
              <a:t>          </a:t>
            </a:r>
            <a:br>
              <a:rPr lang="en-US" altLang="zh-CN" smtClean="0"/>
            </a:br>
            <a:r>
              <a:rPr lang="en-US" altLang="zh-CN" smtClean="0"/>
              <a:t>                     </a:t>
            </a:r>
          </a:p>
        </p:txBody>
      </p:sp>
    </p:spTree>
    <p:extLst>
      <p:ext uri="{BB962C8B-B14F-4D97-AF65-F5344CB8AC3E}">
        <p14:creationId xmlns:p14="http://schemas.microsoft.com/office/powerpoint/2010/main" val="3787326893"/>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descr=" 33794"/>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Defining a Subproblem </a:t>
            </a:r>
          </a:p>
        </p:txBody>
      </p:sp>
      <p:sp>
        <p:nvSpPr>
          <p:cNvPr id="112643" name="Rectangle 3" descr=" 112643"/>
          <p:cNvSpPr>
            <a:spLocks noGrp="1" noChangeArrowheads="1"/>
          </p:cNvSpPr>
          <p:nvPr>
            <p:ph type="body" idx="1"/>
          </p:nvPr>
        </p:nvSpPr>
        <p:spPr>
          <a:xfrm>
            <a:off x="1173163" y="1219200"/>
            <a:ext cx="7772400" cy="4876800"/>
          </a:xfrm>
        </p:spPr>
        <p:txBody>
          <a:bodyPr rtlCol="0">
            <a:normAutofit/>
          </a:bodyPr>
          <a:lstStyle/>
          <a:p>
            <a:pPr algn="ctr" fontAlgn="auto">
              <a:spcAft>
                <a:spcPts val="0"/>
              </a:spcAft>
              <a:buNone/>
              <a:defRPr/>
            </a:pPr>
            <a:r>
              <a:rPr lang="en-US" altLang="zh-CN" smtClean="0">
                <a:solidFill>
                  <a:schemeClr val="accent1">
                    <a:lumMod val="100000"/>
                  </a:schemeClr>
                </a:solidFill>
                <a:latin typeface="Calibri" panose="020F0502020204030204" pitchFamily="34" charset="0"/>
              </a:rPr>
              <a:t>If items are labeled </a:t>
            </a:r>
            <a:r>
              <a:rPr lang="en-US" altLang="zh-CN" i="1" smtClean="0">
                <a:solidFill>
                  <a:schemeClr val="accent1">
                    <a:lumMod val="100000"/>
                  </a:schemeClr>
                </a:solidFill>
                <a:latin typeface="Calibri" panose="020F0502020204030204" pitchFamily="34" charset="0"/>
              </a:rPr>
              <a:t>1..n</a:t>
            </a:r>
            <a:r>
              <a:rPr lang="en-US" altLang="zh-CN" smtClean="0">
                <a:solidFill>
                  <a:schemeClr val="accent1">
                    <a:lumMod val="100000"/>
                  </a:schemeClr>
                </a:solidFill>
                <a:latin typeface="Calibri" panose="020F0502020204030204" pitchFamily="34" charset="0"/>
              </a:rPr>
              <a:t>, then a subproblem would be to find an optimal solution for </a:t>
            </a:r>
            <a:r>
              <a:rPr lang="en-US" altLang="zh-CN" i="1" smtClean="0">
                <a:solidFill>
                  <a:schemeClr val="accent1">
                    <a:lumMod val="100000"/>
                  </a:schemeClr>
                </a:solidFill>
                <a:latin typeface="Calibri" panose="020F0502020204030204" pitchFamily="34" charset="0"/>
              </a:rPr>
              <a:t>S</a:t>
            </a:r>
            <a:r>
              <a:rPr lang="en-US" altLang="zh-CN" i="1" baseline="-25000" smtClean="0">
                <a:solidFill>
                  <a:schemeClr val="accent1">
                    <a:lumMod val="100000"/>
                  </a:schemeClr>
                </a:solidFill>
                <a:latin typeface="Calibri" panose="020F0502020204030204" pitchFamily="34" charset="0"/>
              </a:rPr>
              <a:t>k</a:t>
            </a:r>
            <a:r>
              <a:rPr lang="en-US" altLang="zh-CN" i="1" smtClean="0">
                <a:solidFill>
                  <a:schemeClr val="accent1">
                    <a:lumMod val="100000"/>
                  </a:schemeClr>
                </a:solidFill>
                <a:latin typeface="Calibri" panose="020F0502020204030204" pitchFamily="34" charset="0"/>
              </a:rPr>
              <a:t> = {items labeled 1, 2, .. k}</a:t>
            </a:r>
          </a:p>
          <a:p>
            <a:pPr fontAlgn="auto">
              <a:spcAft>
                <a:spcPts val="0"/>
              </a:spcAft>
              <a:buFont typeface="Arial" pitchFamily="34" charset="0"/>
              <a:buChar char="•"/>
              <a:defRPr/>
            </a:pPr>
            <a:r>
              <a:rPr lang="en-US" altLang="zh-CN" smtClean="0">
                <a:latin typeface="Calibri" panose="020F0502020204030204" pitchFamily="34" charset="0"/>
              </a:rPr>
              <a:t>This is a valid subproblem definition.</a:t>
            </a:r>
          </a:p>
          <a:p>
            <a:pPr fontAlgn="auto">
              <a:lnSpc>
                <a:spcPct val="110000"/>
              </a:lnSpc>
              <a:spcAft>
                <a:spcPts val="0"/>
              </a:spcAft>
              <a:buFont typeface="Arial" pitchFamily="34" charset="0"/>
              <a:buChar char="•"/>
              <a:defRPr/>
            </a:pPr>
            <a:r>
              <a:rPr lang="en-US" altLang="zh-CN" smtClean="0">
                <a:latin typeface="Calibri" panose="020F0502020204030204" pitchFamily="34" charset="0"/>
              </a:rPr>
              <a:t>The question is: can we describe the final solution (</a:t>
            </a:r>
            <a:r>
              <a:rPr lang="en-US" altLang="zh-CN" i="1" smtClean="0">
                <a:solidFill>
                  <a:schemeClr val="accent1">
                    <a:lumMod val="100000"/>
                  </a:schemeClr>
                </a:solidFill>
                <a:latin typeface="Calibri" panose="020F0502020204030204" pitchFamily="34" charset="0"/>
              </a:rPr>
              <a:t>S</a:t>
            </a:r>
            <a:r>
              <a:rPr lang="en-US" altLang="zh-CN" i="1" baseline="-25000" smtClean="0">
                <a:solidFill>
                  <a:schemeClr val="accent1">
                    <a:lumMod val="100000"/>
                  </a:schemeClr>
                </a:solidFill>
                <a:latin typeface="Calibri" panose="020F0502020204030204" pitchFamily="34" charset="0"/>
              </a:rPr>
              <a:t>n</a:t>
            </a:r>
            <a:r>
              <a:rPr lang="en-US" altLang="zh-CN" i="1" smtClean="0">
                <a:solidFill>
                  <a:schemeClr val="accent1">
                    <a:lumMod val="100000"/>
                  </a:schemeClr>
                </a:solidFill>
                <a:latin typeface="Calibri" panose="020F0502020204030204" pitchFamily="34" charset="0"/>
              </a:rPr>
              <a:t> </a:t>
            </a:r>
            <a:r>
              <a:rPr lang="en-US" altLang="zh-CN" smtClean="0">
                <a:latin typeface="Calibri" panose="020F0502020204030204" pitchFamily="34" charset="0"/>
              </a:rPr>
              <a:t>) in terms of subproblems (</a:t>
            </a:r>
            <a:r>
              <a:rPr lang="en-US" altLang="zh-CN" i="1" smtClean="0">
                <a:solidFill>
                  <a:schemeClr val="accent1">
                    <a:lumMod val="100000"/>
                  </a:schemeClr>
                </a:solidFill>
                <a:latin typeface="Calibri" panose="020F0502020204030204" pitchFamily="34" charset="0"/>
              </a:rPr>
              <a:t>S</a:t>
            </a:r>
            <a:r>
              <a:rPr lang="en-US" altLang="zh-CN" i="1" baseline="-25000" smtClean="0">
                <a:solidFill>
                  <a:schemeClr val="accent1">
                    <a:lumMod val="100000"/>
                  </a:schemeClr>
                </a:solidFill>
                <a:latin typeface="Calibri" panose="020F0502020204030204" pitchFamily="34" charset="0"/>
              </a:rPr>
              <a:t>k</a:t>
            </a:r>
            <a:r>
              <a:rPr lang="en-US" altLang="zh-CN" smtClean="0">
                <a:latin typeface="Calibri" panose="020F0502020204030204" pitchFamily="34" charset="0"/>
              </a:rPr>
              <a:t>)? </a:t>
            </a:r>
          </a:p>
          <a:p>
            <a:pPr fontAlgn="auto">
              <a:lnSpc>
                <a:spcPct val="110000"/>
              </a:lnSpc>
              <a:spcAft>
                <a:spcPts val="0"/>
              </a:spcAft>
              <a:buFont typeface="Arial" pitchFamily="34" charset="0"/>
              <a:buChar char=" "/>
              <a:defRPr/>
            </a:pPr>
            <a:r>
              <a:rPr lang="en-US" altLang="zh-CN" smtClean="0"/>
              <a:t>                  </a:t>
            </a:r>
            <a:r>
              <a:rPr lang="en-US" altLang="zh-CN" u="sng" smtClean="0"/>
              <a:t>     </a:t>
            </a:r>
            <a:r>
              <a:rPr lang="en-US" altLang="zh-CN" smtClean="0"/>
              <a:t>          </a:t>
            </a:r>
            <a:br>
              <a:rPr lang="en-US" altLang="zh-CN" smtClean="0"/>
            </a:br>
            <a:r>
              <a:rPr lang="en-US" altLang="zh-CN" smtClean="0"/>
              <a:t>                     </a:t>
            </a:r>
          </a:p>
        </p:txBody>
      </p:sp>
    </p:spTree>
    <p:extLst>
      <p:ext uri="{BB962C8B-B14F-4D97-AF65-F5344CB8AC3E}">
        <p14:creationId xmlns:p14="http://schemas.microsoft.com/office/powerpoint/2010/main" val="1479580926"/>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Overview</a:t>
            </a:r>
          </a:p>
        </p:txBody>
      </p:sp>
      <p:sp>
        <p:nvSpPr>
          <p:cNvPr id="13315" name="Rectangle 3"/>
          <p:cNvSpPr>
            <a:spLocks noGrp="1" noChangeArrowheads="1"/>
          </p:cNvSpPr>
          <p:nvPr>
            <p:ph type="body" idx="1"/>
          </p:nvPr>
        </p:nvSpPr>
        <p:spPr>
          <a:xfrm>
            <a:off x="468313" y="1196975"/>
            <a:ext cx="8229600" cy="4525963"/>
          </a:xfrm>
        </p:spPr>
        <p:txBody>
          <a:bodyPr rtlCol="0">
            <a:normAutofit fontScale="92500" lnSpcReduction="10000"/>
          </a:bodyPr>
          <a:lstStyle/>
          <a:p>
            <a:pPr fontAlgn="auto">
              <a:spcAft>
                <a:spcPts val="0"/>
              </a:spcAft>
              <a:buFont typeface="Arial" pitchFamily="34" charset="0"/>
              <a:buChar char="•"/>
              <a:defRPr/>
            </a:pPr>
            <a:r>
              <a:rPr lang="en-US" altLang="zh-CN" dirty="0" smtClean="0"/>
              <a:t>Like dynamic programming, used to solve optimization problems.</a:t>
            </a:r>
          </a:p>
          <a:p>
            <a:pPr fontAlgn="auto">
              <a:spcAft>
                <a:spcPts val="0"/>
              </a:spcAft>
              <a:buFont typeface="Arial" pitchFamily="34" charset="0"/>
              <a:buChar char="•"/>
              <a:defRPr/>
            </a:pPr>
            <a:r>
              <a:rPr lang="en-US" altLang="zh-CN" dirty="0" smtClean="0"/>
              <a:t>Dynamic programming can be overkill; greedy algorithms tend to be easier to code</a:t>
            </a:r>
          </a:p>
          <a:p>
            <a:pPr fontAlgn="auto">
              <a:spcAft>
                <a:spcPts val="0"/>
              </a:spcAft>
              <a:buFont typeface="Arial" pitchFamily="34" charset="0"/>
              <a:buChar char="•"/>
              <a:defRPr/>
            </a:pPr>
            <a:r>
              <a:rPr lang="en-US" altLang="zh-CN" dirty="0" smtClean="0"/>
              <a:t>Problems exhibit optimal substructure (like DP).</a:t>
            </a:r>
          </a:p>
          <a:p>
            <a:pPr fontAlgn="auto">
              <a:spcAft>
                <a:spcPts val="0"/>
              </a:spcAft>
              <a:buFont typeface="Arial" pitchFamily="34" charset="0"/>
              <a:buChar char="•"/>
              <a:defRPr/>
            </a:pPr>
            <a:r>
              <a:rPr lang="en-US" altLang="zh-CN" dirty="0" smtClean="0"/>
              <a:t>Problems also exhibit the </a:t>
            </a:r>
            <a:r>
              <a:rPr lang="en-US" altLang="zh-CN" b="1" dirty="0" smtClean="0">
                <a:solidFill>
                  <a:srgbClr val="CC3300"/>
                </a:solidFill>
              </a:rPr>
              <a:t>greedy-choice</a:t>
            </a:r>
            <a:r>
              <a:rPr lang="en-US" altLang="zh-CN" dirty="0" smtClean="0"/>
              <a:t> property.</a:t>
            </a:r>
          </a:p>
          <a:p>
            <a:pPr lvl="1" fontAlgn="auto">
              <a:spcAft>
                <a:spcPts val="0"/>
              </a:spcAft>
              <a:buFont typeface="Arial" pitchFamily="34" charset="0"/>
              <a:buChar char="–"/>
              <a:defRPr/>
            </a:pPr>
            <a:r>
              <a:rPr lang="en-US" altLang="zh-CN" dirty="0" smtClean="0"/>
              <a:t>When we have a choice to make, make the one that looks best </a:t>
            </a:r>
            <a:r>
              <a:rPr lang="en-US" altLang="zh-CN" i="1" dirty="0" smtClean="0"/>
              <a:t>right now</a:t>
            </a:r>
            <a:r>
              <a:rPr lang="en-US" altLang="zh-CN" dirty="0" smtClean="0"/>
              <a:t>.</a:t>
            </a:r>
          </a:p>
          <a:p>
            <a:pPr lvl="1" fontAlgn="auto">
              <a:spcAft>
                <a:spcPts val="0"/>
              </a:spcAft>
              <a:buFont typeface="Arial" pitchFamily="34" charset="0"/>
              <a:buChar char="–"/>
              <a:defRPr/>
            </a:pPr>
            <a:r>
              <a:rPr lang="en-US" altLang="zh-CN" dirty="0" smtClean="0"/>
              <a:t>Make a </a:t>
            </a:r>
            <a:r>
              <a:rPr lang="en-US" altLang="zh-CN" b="1" dirty="0" smtClean="0">
                <a:solidFill>
                  <a:srgbClr val="CC3300"/>
                </a:solidFill>
              </a:rPr>
              <a:t>locally optimal choice</a:t>
            </a:r>
            <a:r>
              <a:rPr lang="en-US" altLang="zh-CN" i="1" dirty="0" smtClean="0"/>
              <a:t> </a:t>
            </a:r>
            <a:r>
              <a:rPr lang="en-US" altLang="zh-CN" dirty="0" smtClean="0"/>
              <a:t>in hope of getting a </a:t>
            </a:r>
            <a:r>
              <a:rPr lang="en-US" altLang="zh-CN" b="1" dirty="0" smtClean="0">
                <a:solidFill>
                  <a:srgbClr val="CC3300"/>
                </a:solidFill>
              </a:rPr>
              <a:t>globally optimal solution</a:t>
            </a:r>
            <a:r>
              <a:rPr lang="en-US" altLang="zh-CN" dirty="0" smtClean="0"/>
              <a:t>.</a:t>
            </a:r>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descr=" 33794"/>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Defining a Subproblem </a:t>
            </a:r>
          </a:p>
        </p:txBody>
      </p:sp>
      <p:sp>
        <p:nvSpPr>
          <p:cNvPr id="112643" name="Rectangle 3" descr=" 112643"/>
          <p:cNvSpPr>
            <a:spLocks noGrp="1" noChangeArrowheads="1"/>
          </p:cNvSpPr>
          <p:nvPr>
            <p:ph type="body" idx="1"/>
          </p:nvPr>
        </p:nvSpPr>
        <p:spPr>
          <a:xfrm>
            <a:off x="1173163" y="1219200"/>
            <a:ext cx="7772400" cy="4876800"/>
          </a:xfrm>
        </p:spPr>
        <p:txBody>
          <a:bodyPr rtlCol="0">
            <a:normAutofit/>
          </a:bodyPr>
          <a:lstStyle/>
          <a:p>
            <a:pPr algn="ctr" fontAlgn="auto">
              <a:spcAft>
                <a:spcPts val="0"/>
              </a:spcAft>
              <a:buNone/>
              <a:defRPr/>
            </a:pPr>
            <a:r>
              <a:rPr lang="en-US" altLang="zh-CN" smtClean="0">
                <a:solidFill>
                  <a:schemeClr val="accent1">
                    <a:lumMod val="100000"/>
                  </a:schemeClr>
                </a:solidFill>
                <a:latin typeface="Calibri" panose="020F0502020204030204" pitchFamily="34" charset="0"/>
              </a:rPr>
              <a:t>If items are labeled </a:t>
            </a:r>
            <a:r>
              <a:rPr lang="en-US" altLang="zh-CN" i="1" smtClean="0">
                <a:solidFill>
                  <a:schemeClr val="accent1">
                    <a:lumMod val="100000"/>
                  </a:schemeClr>
                </a:solidFill>
                <a:latin typeface="Calibri" panose="020F0502020204030204" pitchFamily="34" charset="0"/>
              </a:rPr>
              <a:t>1..n</a:t>
            </a:r>
            <a:r>
              <a:rPr lang="en-US" altLang="zh-CN" smtClean="0">
                <a:solidFill>
                  <a:schemeClr val="accent1">
                    <a:lumMod val="100000"/>
                  </a:schemeClr>
                </a:solidFill>
                <a:latin typeface="Calibri" panose="020F0502020204030204" pitchFamily="34" charset="0"/>
              </a:rPr>
              <a:t>, then a subproblem would be to find an optimal solution for </a:t>
            </a:r>
            <a:r>
              <a:rPr lang="en-US" altLang="zh-CN" i="1" smtClean="0">
                <a:solidFill>
                  <a:schemeClr val="accent1">
                    <a:lumMod val="100000"/>
                  </a:schemeClr>
                </a:solidFill>
                <a:latin typeface="Calibri" panose="020F0502020204030204" pitchFamily="34" charset="0"/>
              </a:rPr>
              <a:t>S</a:t>
            </a:r>
            <a:r>
              <a:rPr lang="en-US" altLang="zh-CN" i="1" baseline="-25000" smtClean="0">
                <a:solidFill>
                  <a:schemeClr val="accent1">
                    <a:lumMod val="100000"/>
                  </a:schemeClr>
                </a:solidFill>
                <a:latin typeface="Calibri" panose="020F0502020204030204" pitchFamily="34" charset="0"/>
              </a:rPr>
              <a:t>k</a:t>
            </a:r>
            <a:r>
              <a:rPr lang="en-US" altLang="zh-CN" i="1" smtClean="0">
                <a:solidFill>
                  <a:schemeClr val="accent1">
                    <a:lumMod val="100000"/>
                  </a:schemeClr>
                </a:solidFill>
                <a:latin typeface="Calibri" panose="020F0502020204030204" pitchFamily="34" charset="0"/>
              </a:rPr>
              <a:t> = {items labeled 1, 2, .. k}</a:t>
            </a:r>
          </a:p>
          <a:p>
            <a:pPr fontAlgn="auto">
              <a:spcAft>
                <a:spcPts val="0"/>
              </a:spcAft>
              <a:buFont typeface="Arial" pitchFamily="34" charset="0"/>
              <a:buChar char="•"/>
              <a:defRPr/>
            </a:pPr>
            <a:r>
              <a:rPr lang="en-US" altLang="zh-CN" smtClean="0">
                <a:latin typeface="Calibri" panose="020F0502020204030204" pitchFamily="34" charset="0"/>
              </a:rPr>
              <a:t>This is a valid subproblem definition.</a:t>
            </a:r>
          </a:p>
          <a:p>
            <a:pPr fontAlgn="auto">
              <a:lnSpc>
                <a:spcPct val="110000"/>
              </a:lnSpc>
              <a:spcAft>
                <a:spcPts val="0"/>
              </a:spcAft>
              <a:buFont typeface="Arial" pitchFamily="34" charset="0"/>
              <a:buChar char="•"/>
              <a:defRPr/>
            </a:pPr>
            <a:r>
              <a:rPr lang="en-US" altLang="zh-CN" smtClean="0">
                <a:latin typeface="Calibri" panose="020F0502020204030204" pitchFamily="34" charset="0"/>
              </a:rPr>
              <a:t>The question is: can we describe the final solution (</a:t>
            </a:r>
            <a:r>
              <a:rPr lang="en-US" altLang="zh-CN" i="1" smtClean="0">
                <a:solidFill>
                  <a:schemeClr val="accent1">
                    <a:lumMod val="100000"/>
                  </a:schemeClr>
                </a:solidFill>
                <a:latin typeface="Calibri" panose="020F0502020204030204" pitchFamily="34" charset="0"/>
              </a:rPr>
              <a:t>S</a:t>
            </a:r>
            <a:r>
              <a:rPr lang="en-US" altLang="zh-CN" i="1" baseline="-25000" smtClean="0">
                <a:solidFill>
                  <a:schemeClr val="accent1">
                    <a:lumMod val="100000"/>
                  </a:schemeClr>
                </a:solidFill>
                <a:latin typeface="Calibri" panose="020F0502020204030204" pitchFamily="34" charset="0"/>
              </a:rPr>
              <a:t>n</a:t>
            </a:r>
            <a:r>
              <a:rPr lang="en-US" altLang="zh-CN" i="1" smtClean="0">
                <a:solidFill>
                  <a:schemeClr val="accent1">
                    <a:lumMod val="100000"/>
                  </a:schemeClr>
                </a:solidFill>
                <a:latin typeface="Calibri" panose="020F0502020204030204" pitchFamily="34" charset="0"/>
              </a:rPr>
              <a:t> </a:t>
            </a:r>
            <a:r>
              <a:rPr lang="en-US" altLang="zh-CN" smtClean="0">
                <a:latin typeface="Calibri" panose="020F0502020204030204" pitchFamily="34" charset="0"/>
              </a:rPr>
              <a:t>) in terms of subproblems (</a:t>
            </a:r>
            <a:r>
              <a:rPr lang="en-US" altLang="zh-CN" i="1" smtClean="0">
                <a:solidFill>
                  <a:schemeClr val="accent1">
                    <a:lumMod val="100000"/>
                  </a:schemeClr>
                </a:solidFill>
                <a:latin typeface="Calibri" panose="020F0502020204030204" pitchFamily="34" charset="0"/>
              </a:rPr>
              <a:t>S</a:t>
            </a:r>
            <a:r>
              <a:rPr lang="en-US" altLang="zh-CN" i="1" baseline="-25000" smtClean="0">
                <a:solidFill>
                  <a:schemeClr val="accent1">
                    <a:lumMod val="100000"/>
                  </a:schemeClr>
                </a:solidFill>
                <a:latin typeface="Calibri" panose="020F0502020204030204" pitchFamily="34" charset="0"/>
              </a:rPr>
              <a:t>k</a:t>
            </a:r>
            <a:r>
              <a:rPr lang="en-US" altLang="zh-CN" smtClean="0">
                <a:latin typeface="Calibri" panose="020F0502020204030204" pitchFamily="34" charset="0"/>
              </a:rPr>
              <a:t>)? </a:t>
            </a:r>
          </a:p>
          <a:p>
            <a:pPr fontAlgn="auto">
              <a:lnSpc>
                <a:spcPct val="110000"/>
              </a:lnSpc>
              <a:spcAft>
                <a:spcPts val="0"/>
              </a:spcAft>
              <a:buFont typeface="Arial" pitchFamily="34" charset="0"/>
              <a:buChar char="•"/>
              <a:defRPr/>
            </a:pPr>
            <a:r>
              <a:rPr lang="en-US" altLang="zh-CN" smtClean="0">
                <a:latin typeface="Calibri" panose="020F0502020204030204" pitchFamily="34" charset="0"/>
              </a:rPr>
              <a:t>Unfortunately, we </a:t>
            </a:r>
            <a:r>
              <a:rPr lang="en-US" altLang="zh-CN" u="sng" smtClean="0">
                <a:latin typeface="Calibri" panose="020F0502020204030204" pitchFamily="34" charset="0"/>
              </a:rPr>
              <a:t>can’t</a:t>
            </a:r>
            <a:r>
              <a:rPr lang="en-US" altLang="zh-CN" smtClean="0">
                <a:latin typeface="Calibri" panose="020F0502020204030204" pitchFamily="34" charset="0"/>
              </a:rPr>
              <a:t> do that. Explanation follows….</a:t>
            </a:r>
            <a:endParaRPr lang="en-US" altLang="zh-CN" smtClean="0"/>
          </a:p>
        </p:txBody>
      </p:sp>
    </p:spTree>
    <p:extLst>
      <p:ext uri="{BB962C8B-B14F-4D97-AF65-F5344CB8AC3E}">
        <p14:creationId xmlns:p14="http://schemas.microsoft.com/office/powerpoint/2010/main" val="1523275559"/>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1143000" y="152400"/>
            <a:ext cx="7772400" cy="838200"/>
          </a:xfrm>
        </p:spPr>
        <p:txBody>
          <a:bodyPr rtlCol="0"/>
          <a:lstStyle/>
          <a:p>
            <a:pPr fontAlgn="auto">
              <a:spcAft>
                <a:spcPts val="0"/>
              </a:spcAft>
              <a:defRPr/>
            </a:pPr>
            <a:r>
              <a:rPr lang="en-US" altLang="zh-CN" smtClean="0"/>
              <a:t>Defining a Subproblem</a:t>
            </a:r>
          </a:p>
        </p:txBody>
      </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4</a:t>
            </a:r>
            <a:endParaRPr lang="en-US" altLang="zh-CN" sz="2400" u="sng">
              <a:latin typeface="Times New Roman" pitchFamily="18" charset="0"/>
            </a:endParaRP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5</a:t>
            </a:r>
            <a:endParaRPr lang="en-US" altLang="zh-CN" sz="2400" u="sng">
              <a:latin typeface="Times New Roman" pitchFamily="18" charset="0"/>
            </a:endParaRPr>
          </a:p>
        </p:txBody>
      </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1143000" y="152400"/>
            <a:ext cx="7772400" cy="838200"/>
          </a:xfrm>
        </p:spPr>
        <p:txBody>
          <a:bodyPr rtlCol="0"/>
          <a:lstStyle/>
          <a:p>
            <a:pPr fontAlgn="auto">
              <a:spcAft>
                <a:spcPts val="0"/>
              </a:spcAft>
              <a:defRPr/>
            </a:pPr>
            <a:r>
              <a:rPr lang="en-US" altLang="zh-CN" smtClean="0"/>
              <a:t>Defining a Subproblem</a:t>
            </a:r>
          </a:p>
        </p:txBody>
      </p:sp>
      <p:grpSp>
        <p:nvGrpSpPr>
          <p:cNvPr id="31" name="Group 60" descr=" 2"/>
          <p:cNvGrpSpPr>
            <a:grpSpLocks/>
          </p:cNvGrpSpPr>
          <p:nvPr/>
        </p:nvGrpSpPr>
        <p:grpSpPr bwMode="auto">
          <a:xfrm>
            <a:off x="990600" y="1066800"/>
            <a:ext cx="4343400" cy="1066800"/>
            <a:chOff x="624" y="672"/>
            <a:chExt cx="2736" cy="672"/>
          </a:xfrm>
        </p:grpSpPr>
        <p:sp>
          <p:nvSpPr>
            <p:cNvPr id="32"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4"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5"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6"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7"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38"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39"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40"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=3</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=4</a:t>
              </a:r>
              <a:endParaRPr lang="en-US" altLang="zh-CN" sz="2400" u="sng">
                <a:latin typeface="Times New Roman" pitchFamily="18" charset="0"/>
              </a:endParaRPr>
            </a:p>
          </p:txBody>
        </p:sp>
      </p:gr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4</a:t>
            </a:r>
            <a:endParaRPr lang="en-US" altLang="zh-CN" sz="2400" u="sng">
              <a:latin typeface="Times New Roman" pitchFamily="18" charset="0"/>
            </a:endParaRP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5</a:t>
            </a:r>
            <a:endParaRPr lang="en-US" altLang="zh-CN" sz="2400" u="sng">
              <a:latin typeface="Times New Roman" pitchFamily="18" charset="0"/>
            </a:endParaRPr>
          </a:p>
        </p:txBody>
      </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116435203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1143000" y="152400"/>
            <a:ext cx="7772400" cy="838200"/>
          </a:xfrm>
        </p:spPr>
        <p:txBody>
          <a:bodyPr rtlCol="0"/>
          <a:lstStyle/>
          <a:p>
            <a:pPr fontAlgn="auto">
              <a:spcAft>
                <a:spcPts val="0"/>
              </a:spcAft>
              <a:defRPr/>
            </a:pPr>
            <a:r>
              <a:rPr lang="en-US" altLang="zh-CN" smtClean="0"/>
              <a:t>Defining a Subproblem</a:t>
            </a:r>
          </a:p>
        </p:txBody>
      </p:sp>
      <p:sp>
        <p:nvSpPr>
          <p:cNvPr id="41" name="Text Box 9" descr=" 113673"/>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grpSp>
        <p:nvGrpSpPr>
          <p:cNvPr id="31" name="Group 60" descr=" 2"/>
          <p:cNvGrpSpPr>
            <a:grpSpLocks/>
          </p:cNvGrpSpPr>
          <p:nvPr/>
        </p:nvGrpSpPr>
        <p:grpSpPr bwMode="auto">
          <a:xfrm>
            <a:off x="990600" y="1066800"/>
            <a:ext cx="4343400" cy="1066800"/>
            <a:chOff x="624" y="672"/>
            <a:chExt cx="2736" cy="672"/>
          </a:xfrm>
        </p:grpSpPr>
        <p:sp>
          <p:nvSpPr>
            <p:cNvPr id="32"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4"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5"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6"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7"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38"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39"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40"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=3</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=4</a:t>
              </a:r>
              <a:endParaRPr lang="en-US" altLang="zh-CN" sz="2400" u="sng">
                <a:latin typeface="Times New Roman" pitchFamily="18" charset="0"/>
              </a:endParaRPr>
            </a:p>
          </p:txBody>
        </p:sp>
      </p:gr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4</a:t>
            </a:r>
            <a:endParaRPr lang="en-US" altLang="zh-CN" sz="2400" u="sng">
              <a:latin typeface="Times New Roman" pitchFamily="18" charset="0"/>
            </a:endParaRP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5</a:t>
            </a:r>
            <a:endParaRPr lang="en-US" altLang="zh-CN" sz="2400" u="sng">
              <a:latin typeface="Times New Roman" pitchFamily="18" charset="0"/>
            </a:endParaRPr>
          </a:p>
        </p:txBody>
      </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1399025634"/>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1143000" y="152400"/>
            <a:ext cx="7772400" cy="838200"/>
          </a:xfrm>
        </p:spPr>
        <p:txBody>
          <a:bodyPr rtlCol="0"/>
          <a:lstStyle/>
          <a:p>
            <a:pPr fontAlgn="auto">
              <a:spcAft>
                <a:spcPts val="0"/>
              </a:spcAft>
              <a:defRPr/>
            </a:pPr>
            <a:r>
              <a:rPr lang="en-US" altLang="zh-CN" smtClean="0"/>
              <a:t>Defining a Subproblem</a:t>
            </a:r>
          </a:p>
        </p:txBody>
      </p:sp>
      <p:sp>
        <p:nvSpPr>
          <p:cNvPr id="41" name="Text Box 9" descr=" 113673"/>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grpSp>
        <p:nvGrpSpPr>
          <p:cNvPr id="31" name="Group 60" descr=" 2"/>
          <p:cNvGrpSpPr>
            <a:grpSpLocks/>
          </p:cNvGrpSpPr>
          <p:nvPr/>
        </p:nvGrpSpPr>
        <p:grpSpPr bwMode="auto">
          <a:xfrm>
            <a:off x="990600" y="1066800"/>
            <a:ext cx="4343400" cy="1066800"/>
            <a:chOff x="624" y="672"/>
            <a:chExt cx="2736" cy="672"/>
          </a:xfrm>
        </p:grpSpPr>
        <p:sp>
          <p:nvSpPr>
            <p:cNvPr id="32"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4"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5"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6"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7"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38"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39"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40"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=3</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=4</a:t>
              </a:r>
              <a:endParaRPr lang="en-US" altLang="zh-CN" sz="2400" u="sng">
                <a:latin typeface="Times New Roman" pitchFamily="18" charset="0"/>
              </a:endParaRPr>
            </a:p>
          </p:txBody>
        </p:sp>
      </p:gr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4</a:t>
            </a:r>
            <a:endParaRPr lang="en-US" altLang="zh-CN" sz="2400" u="sng">
              <a:latin typeface="Times New Roman" pitchFamily="18" charset="0"/>
            </a:endParaRP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5</a:t>
            </a:r>
            <a:endParaRPr lang="en-US" altLang="zh-CN" sz="2400" u="sng">
              <a:latin typeface="Times New Roman" pitchFamily="18" charset="0"/>
            </a:endParaRPr>
          </a:p>
        </p:txBody>
      </p:sp>
      <p:grpSp>
        <p:nvGrpSpPr>
          <p:cNvPr id="42" name="Group 61" descr=" 3"/>
          <p:cNvGrpSpPr>
            <a:grpSpLocks/>
          </p:cNvGrpSpPr>
          <p:nvPr/>
        </p:nvGrpSpPr>
        <p:grpSpPr bwMode="auto">
          <a:xfrm>
            <a:off x="1066800" y="4267200"/>
            <a:ext cx="4343400" cy="1066800"/>
            <a:chOff x="672" y="2688"/>
            <a:chExt cx="2736" cy="672"/>
          </a:xfrm>
        </p:grpSpPr>
        <p:sp>
          <p:nvSpPr>
            <p:cNvPr id="4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8" name="Text Box 52"/>
            <p:cNvSpPr txBox="1">
              <a:spLocks noChangeArrowheads="1"/>
            </p:cNvSpPr>
            <p:nvPr/>
          </p:nvSpPr>
          <p:spPr bwMode="auto">
            <a:xfrm>
              <a:off x="1152" y="2736"/>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49" name="Text Box 53"/>
            <p:cNvSpPr txBox="1">
              <a:spLocks noChangeArrowheads="1"/>
            </p:cNvSpPr>
            <p:nvPr/>
          </p:nvSpPr>
          <p:spPr bwMode="auto">
            <a:xfrm>
              <a:off x="1728" y="2736"/>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50" name="Text Box 54"/>
            <p:cNvSpPr txBox="1">
              <a:spLocks noChangeArrowheads="1"/>
            </p:cNvSpPr>
            <p:nvPr/>
          </p:nvSpPr>
          <p:spPr bwMode="auto">
            <a:xfrm>
              <a:off x="2304" y="2736"/>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=9</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=10</a:t>
              </a:r>
              <a:endParaRPr lang="en-US" altLang="zh-CN" sz="2400" u="sng">
                <a:latin typeface="Times New Roman" pitchFamily="18" charset="0"/>
              </a:endParaRPr>
            </a:p>
          </p:txBody>
        </p:sp>
      </p:gr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175583482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1143000" y="152400"/>
            <a:ext cx="7772400" cy="838200"/>
          </a:xfrm>
        </p:spPr>
        <p:txBody>
          <a:bodyPr rtlCol="0"/>
          <a:lstStyle/>
          <a:p>
            <a:pPr fontAlgn="auto">
              <a:spcAft>
                <a:spcPts val="0"/>
              </a:spcAft>
              <a:defRPr/>
            </a:pPr>
            <a:r>
              <a:rPr lang="en-US" altLang="zh-CN" smtClean="0"/>
              <a:t>Defining a Subproblem</a:t>
            </a:r>
          </a:p>
        </p:txBody>
      </p:sp>
      <p:sp>
        <p:nvSpPr>
          <p:cNvPr id="41" name="Text Box 9" descr=" 113673"/>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grpSp>
        <p:nvGrpSpPr>
          <p:cNvPr id="31" name="Group 60" descr=" 2"/>
          <p:cNvGrpSpPr>
            <a:grpSpLocks/>
          </p:cNvGrpSpPr>
          <p:nvPr/>
        </p:nvGrpSpPr>
        <p:grpSpPr bwMode="auto">
          <a:xfrm>
            <a:off x="990600" y="1066800"/>
            <a:ext cx="4343400" cy="1066800"/>
            <a:chOff x="624" y="672"/>
            <a:chExt cx="2736" cy="672"/>
          </a:xfrm>
        </p:grpSpPr>
        <p:sp>
          <p:nvSpPr>
            <p:cNvPr id="32"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4"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5"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6"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7"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38"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39"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40"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=3</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=4</a:t>
              </a:r>
              <a:endParaRPr lang="en-US" altLang="zh-CN" sz="2400" u="sng">
                <a:latin typeface="Times New Roman" pitchFamily="18" charset="0"/>
              </a:endParaRPr>
            </a:p>
          </p:txBody>
        </p:sp>
      </p:gr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4</a:t>
            </a:r>
            <a:endParaRPr lang="en-US" altLang="zh-CN" sz="2400" u="sng">
              <a:latin typeface="Times New Roman" pitchFamily="18" charset="0"/>
            </a:endParaRP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5</a:t>
            </a:r>
            <a:endParaRPr lang="en-US" altLang="zh-CN" sz="2400" u="sng">
              <a:latin typeface="Times New Roman" pitchFamily="18" charset="0"/>
            </a:endParaRPr>
          </a:p>
        </p:txBody>
      </p:sp>
      <p:grpSp>
        <p:nvGrpSpPr>
          <p:cNvPr id="42" name="Group 61" descr=" 3"/>
          <p:cNvGrpSpPr>
            <a:grpSpLocks/>
          </p:cNvGrpSpPr>
          <p:nvPr/>
        </p:nvGrpSpPr>
        <p:grpSpPr bwMode="auto">
          <a:xfrm>
            <a:off x="1066800" y="4267200"/>
            <a:ext cx="4343400" cy="1066800"/>
            <a:chOff x="672" y="2688"/>
            <a:chExt cx="2736" cy="672"/>
          </a:xfrm>
        </p:grpSpPr>
        <p:sp>
          <p:nvSpPr>
            <p:cNvPr id="4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8" name="Text Box 52"/>
            <p:cNvSpPr txBox="1">
              <a:spLocks noChangeArrowheads="1"/>
            </p:cNvSpPr>
            <p:nvPr/>
          </p:nvSpPr>
          <p:spPr bwMode="auto">
            <a:xfrm>
              <a:off x="1152" y="2736"/>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49" name="Text Box 53"/>
            <p:cNvSpPr txBox="1">
              <a:spLocks noChangeArrowheads="1"/>
            </p:cNvSpPr>
            <p:nvPr/>
          </p:nvSpPr>
          <p:spPr bwMode="auto">
            <a:xfrm>
              <a:off x="1728" y="2736"/>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50" name="Text Box 54"/>
            <p:cNvSpPr txBox="1">
              <a:spLocks noChangeArrowheads="1"/>
            </p:cNvSpPr>
            <p:nvPr/>
          </p:nvSpPr>
          <p:spPr bwMode="auto">
            <a:xfrm>
              <a:off x="2304" y="2736"/>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=9</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=10</a:t>
              </a:r>
              <a:endParaRPr lang="en-US" altLang="zh-CN" sz="2400" u="sng">
                <a:latin typeface="Times New Roman" pitchFamily="18" charset="0"/>
              </a:endParaRPr>
            </a:p>
          </p:txBody>
        </p:sp>
      </p:gr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
        <p:nvSpPr>
          <p:cNvPr id="51" name="Text Box 56" descr=" 113720"/>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5</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20</a:t>
            </a:r>
          </a:p>
          <a:p>
            <a:r>
              <a:rPr lang="en-US" altLang="zh-CN" sz="2400" u="sng">
                <a:latin typeface="Times New Roman" pitchFamily="18" charset="0"/>
              </a:rPr>
              <a:t>total benefit: 26</a:t>
            </a:r>
          </a:p>
        </p:txBody>
      </p:sp>
    </p:spTree>
    <p:extLst>
      <p:ext uri="{BB962C8B-B14F-4D97-AF65-F5344CB8AC3E}">
        <p14:creationId xmlns:p14="http://schemas.microsoft.com/office/powerpoint/2010/main" val="2039926278"/>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1143000" y="152400"/>
            <a:ext cx="7772400" cy="838200"/>
          </a:xfrm>
        </p:spPr>
        <p:txBody>
          <a:bodyPr rtlCol="0"/>
          <a:lstStyle/>
          <a:p>
            <a:pPr fontAlgn="auto">
              <a:spcAft>
                <a:spcPts val="0"/>
              </a:spcAft>
              <a:defRPr/>
            </a:pPr>
            <a:r>
              <a:rPr lang="en-US" altLang="zh-CN" smtClean="0"/>
              <a:t>Defining a Subproblem</a:t>
            </a:r>
          </a:p>
        </p:txBody>
      </p:sp>
      <p:sp>
        <p:nvSpPr>
          <p:cNvPr id="41" name="Text Box 9" descr=" 113673"/>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grpSp>
        <p:nvGrpSpPr>
          <p:cNvPr id="31" name="Group 60" descr=" 2"/>
          <p:cNvGrpSpPr>
            <a:grpSpLocks/>
          </p:cNvGrpSpPr>
          <p:nvPr/>
        </p:nvGrpSpPr>
        <p:grpSpPr bwMode="auto">
          <a:xfrm>
            <a:off x="990600" y="1066800"/>
            <a:ext cx="4343400" cy="1066800"/>
            <a:chOff x="624" y="672"/>
            <a:chExt cx="2736" cy="672"/>
          </a:xfrm>
        </p:grpSpPr>
        <p:sp>
          <p:nvSpPr>
            <p:cNvPr id="32"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4"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5"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6"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7"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38"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39"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40"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=3</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=4</a:t>
              </a:r>
              <a:endParaRPr lang="en-US" altLang="zh-CN" sz="2400" u="sng">
                <a:latin typeface="Times New Roman" pitchFamily="18" charset="0"/>
              </a:endParaRPr>
            </a:p>
          </p:txBody>
        </p:sp>
      </p:gr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4</a:t>
            </a:r>
            <a:endParaRPr lang="en-US" altLang="zh-CN" sz="2400" u="sng">
              <a:latin typeface="Times New Roman" pitchFamily="18" charset="0"/>
            </a:endParaRP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5</a:t>
            </a:r>
            <a:endParaRPr lang="en-US" altLang="zh-CN" sz="2400" u="sng">
              <a:latin typeface="Times New Roman" pitchFamily="18" charset="0"/>
            </a:endParaRPr>
          </a:p>
        </p:txBody>
      </p:sp>
      <p:grpSp>
        <p:nvGrpSpPr>
          <p:cNvPr id="42" name="Group 61" descr=" 3"/>
          <p:cNvGrpSpPr>
            <a:grpSpLocks/>
          </p:cNvGrpSpPr>
          <p:nvPr/>
        </p:nvGrpSpPr>
        <p:grpSpPr bwMode="auto">
          <a:xfrm>
            <a:off x="1066800" y="4267200"/>
            <a:ext cx="4343400" cy="1066800"/>
            <a:chOff x="672" y="2688"/>
            <a:chExt cx="2736" cy="672"/>
          </a:xfrm>
        </p:grpSpPr>
        <p:sp>
          <p:nvSpPr>
            <p:cNvPr id="4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8" name="Text Box 52"/>
            <p:cNvSpPr txBox="1">
              <a:spLocks noChangeArrowheads="1"/>
            </p:cNvSpPr>
            <p:nvPr/>
          </p:nvSpPr>
          <p:spPr bwMode="auto">
            <a:xfrm>
              <a:off x="1152" y="2736"/>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49" name="Text Box 53"/>
            <p:cNvSpPr txBox="1">
              <a:spLocks noChangeArrowheads="1"/>
            </p:cNvSpPr>
            <p:nvPr/>
          </p:nvSpPr>
          <p:spPr bwMode="auto">
            <a:xfrm>
              <a:off x="1728" y="2736"/>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50" name="Text Box 54"/>
            <p:cNvSpPr txBox="1">
              <a:spLocks noChangeArrowheads="1"/>
            </p:cNvSpPr>
            <p:nvPr/>
          </p:nvSpPr>
          <p:spPr bwMode="auto">
            <a:xfrm>
              <a:off x="2304" y="2736"/>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=9</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=10</a:t>
              </a:r>
              <a:endParaRPr lang="en-US" altLang="zh-CN" sz="2400" u="sng">
                <a:latin typeface="Times New Roman" pitchFamily="18" charset="0"/>
              </a:endParaRPr>
            </a:p>
          </p:txBody>
        </p:sp>
      </p:gr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
        <p:nvSpPr>
          <p:cNvPr id="51" name="Text Box 56" descr=" 113720"/>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5</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20</a:t>
            </a:r>
          </a:p>
          <a:p>
            <a:r>
              <a:rPr lang="en-US" altLang="zh-CN" sz="2400" u="sng">
                <a:latin typeface="Times New Roman" pitchFamily="18" charset="0"/>
              </a:rPr>
              <a:t>total benefit: 26</a:t>
            </a:r>
          </a:p>
        </p:txBody>
      </p:sp>
      <p:sp>
        <p:nvSpPr>
          <p:cNvPr id="52" name="Text Box 57" descr=" 113721"/>
          <p:cNvSpPr txBox="1">
            <a:spLocks noChangeArrowheads="1"/>
          </p:cNvSpPr>
          <p:nvPr/>
        </p:nvSpPr>
        <p:spPr bwMode="auto">
          <a:xfrm>
            <a:off x="5638800" y="5029200"/>
            <a:ext cx="3124200" cy="1554163"/>
          </a:xfrm>
          <a:prstGeom prst="rect">
            <a:avLst/>
          </a:prstGeom>
          <a:noFill/>
          <a:ln w="9525">
            <a:noFill/>
            <a:miter lim="800000"/>
            <a:headEnd/>
            <a:tailEnd/>
          </a:ln>
        </p:spPr>
        <p:txBody>
          <a:bodyPr>
            <a:spAutoFit/>
          </a:bodyPr>
          <a:lstStyle/>
          <a:p>
            <a:pPr>
              <a:spcBef>
                <a:spcPct val="50000"/>
              </a:spcBef>
            </a:pPr>
            <a:r>
              <a:rPr lang="en-US" altLang="zh-CN" sz="3200" u="sng">
                <a:solidFill>
                  <a:srgbClr val="FF0000"/>
                </a:solidFill>
                <a:latin typeface="Times New Roman" pitchFamily="18" charset="0"/>
              </a:rPr>
              <a:t>Solution for S</a:t>
            </a:r>
            <a:r>
              <a:rPr lang="en-US" altLang="zh-CN" sz="3200" u="sng" baseline="-25000">
                <a:solidFill>
                  <a:srgbClr val="FF0000"/>
                </a:solidFill>
                <a:latin typeface="Times New Roman" pitchFamily="18" charset="0"/>
              </a:rPr>
              <a:t>4</a:t>
            </a:r>
            <a:r>
              <a:rPr lang="en-US" altLang="zh-CN" sz="3200" u="sng">
                <a:solidFill>
                  <a:srgbClr val="FF0000"/>
                </a:solidFill>
                <a:latin typeface="Times New Roman" pitchFamily="18" charset="0"/>
              </a:rPr>
              <a:t> is not part of the solution for S</a:t>
            </a:r>
            <a:r>
              <a:rPr lang="en-US" altLang="zh-CN" sz="3200" u="sng" baseline="-25000">
                <a:solidFill>
                  <a:srgbClr val="FF0000"/>
                </a:solidFill>
                <a:latin typeface="Times New Roman" pitchFamily="18" charset="0"/>
              </a:rPr>
              <a:t>5</a:t>
            </a:r>
            <a:r>
              <a:rPr lang="en-US" altLang="zh-CN" sz="3200" u="sng">
                <a:solidFill>
                  <a:srgbClr val="FF0000"/>
                </a:solidFill>
                <a:latin typeface="Times New Roman" pitchFamily="18" charset="0"/>
              </a:rPr>
              <a:t>!!!</a:t>
            </a:r>
            <a:endParaRPr lang="en-US" altLang="zh-CN" sz="2400" u="sng">
              <a:solidFill>
                <a:srgbClr val="FF0000"/>
              </a:solidFill>
              <a:latin typeface="Times New Roman" pitchFamily="18" charset="0"/>
            </a:endParaRPr>
          </a:p>
        </p:txBody>
      </p:sp>
    </p:spTree>
    <p:extLst>
      <p:ext uri="{BB962C8B-B14F-4D97-AF65-F5344CB8AC3E}">
        <p14:creationId xmlns:p14="http://schemas.microsoft.com/office/powerpoint/2010/main" val="223291691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descr=" 34818"/>
          <p:cNvSpPr>
            <a:spLocks noGrp="1" noChangeArrowheads="1"/>
          </p:cNvSpPr>
          <p:nvPr>
            <p:ph type="title"/>
          </p:nvPr>
        </p:nvSpPr>
        <p:spPr>
          <a:xfrm>
            <a:off x="1143000" y="152400"/>
            <a:ext cx="7772400" cy="838200"/>
          </a:xfrm>
        </p:spPr>
        <p:txBody>
          <a:bodyPr rtlCol="0"/>
          <a:lstStyle/>
          <a:p>
            <a:pPr fontAlgn="auto">
              <a:spcAft>
                <a:spcPts val="0"/>
              </a:spcAft>
              <a:defRPr/>
            </a:pPr>
            <a:r>
              <a:rPr lang="en-US" altLang="zh-CN" smtClean="0"/>
              <a:t>Defining a Subproblem</a:t>
            </a:r>
          </a:p>
        </p:txBody>
      </p:sp>
      <p:sp>
        <p:nvSpPr>
          <p:cNvPr id="41" name="Text Box 9" descr=" 113673"/>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grpSp>
        <p:nvGrpSpPr>
          <p:cNvPr id="31" name="Group 60" descr=" 2"/>
          <p:cNvGrpSpPr>
            <a:grpSpLocks/>
          </p:cNvGrpSpPr>
          <p:nvPr/>
        </p:nvGrpSpPr>
        <p:grpSpPr bwMode="auto">
          <a:xfrm>
            <a:off x="990600" y="1066800"/>
            <a:ext cx="4343400" cy="1066800"/>
            <a:chOff x="624" y="672"/>
            <a:chExt cx="2736" cy="672"/>
          </a:xfrm>
        </p:grpSpPr>
        <p:sp>
          <p:nvSpPr>
            <p:cNvPr id="32"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3"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4"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5"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6"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37"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38"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39"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40"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=3</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=4</a:t>
              </a:r>
              <a:endParaRPr lang="en-US" altLang="zh-CN" sz="2400" u="sng">
                <a:latin typeface="Times New Roman" pitchFamily="18" charset="0"/>
              </a:endParaRPr>
            </a:p>
          </p:txBody>
        </p:sp>
      </p:grpSp>
      <p:sp>
        <p:nvSpPr>
          <p:cNvPr id="47108" name="Text Box 18" descr=" 4710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7109" name="Text Box 19" descr=" 4710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7110" name="Text Box 20" descr=" 4711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7111" name="Text Box 21" descr=" 4711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7112" name="Text Box 22" descr=" 4711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3" name="Text Box 23" descr=" 4711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7114" name="Text Box 24" descr=" 4711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5" name="Text Box 25" descr=" 4711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7116" name="Text Box 26" descr=" 4711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7" name="Text Box 27" descr=" 4711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118" name="Text Box 28" descr=" 4711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7119" name="Text Box 29" descr=" 4711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7120" name="Text Box 30" descr=" 4712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7121" name="Text Box 31" descr=" 4712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7122" name="Line 32" descr=" 4712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7123" name="Line 33" descr=" 4712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7124" name="Text Box 34" descr=" 4712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7125" name="Text Box 36" descr=" 47125"/>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7126" name="Text Box 37" descr=" 47126"/>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7127" name="Text Box 38" descr=" 47127"/>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7128" name="Text Box 39" descr=" 47128"/>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7129" name="Text Box 40" descr=" 47129"/>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7130" name="Text Box 41" descr=" 47130"/>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7131" name="Freeform 42" descr=" 47131"/>
          <p:cNvSpPr>
            <a:spLocks/>
          </p:cNvSpPr>
          <p:nvPr/>
        </p:nvSpPr>
        <p:spPr bwMode="auto">
          <a:xfrm>
            <a:off x="6032500" y="2044700"/>
            <a:ext cx="520700" cy="2197100"/>
          </a:xfrm>
          <a:custGeom>
            <a:avLst/>
            <a:gdLst>
              <a:gd name="T0" fmla="*/ 705643686 w 328"/>
              <a:gd name="T1" fmla="*/ 20161249 h 1384"/>
              <a:gd name="T2" fmla="*/ 221773767 w 328"/>
              <a:gd name="T3" fmla="*/ 504031271 h 1384"/>
              <a:gd name="T4" fmla="*/ 100806237 w 328"/>
              <a:gd name="T5" fmla="*/ 2147483647 h 1384"/>
              <a:gd name="T6" fmla="*/ 826611141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7132" name="Text Box 43" descr=" 47132"/>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4</a:t>
            </a:r>
            <a:endParaRPr lang="en-US" altLang="zh-CN" sz="2400" u="sng">
              <a:latin typeface="Times New Roman" pitchFamily="18" charset="0"/>
            </a:endParaRPr>
          </a:p>
        </p:txBody>
      </p:sp>
      <p:sp>
        <p:nvSpPr>
          <p:cNvPr id="47133" name="Freeform 44" descr=" 47133"/>
          <p:cNvSpPr>
            <a:spLocks/>
          </p:cNvSpPr>
          <p:nvPr/>
        </p:nvSpPr>
        <p:spPr bwMode="auto">
          <a:xfrm>
            <a:off x="5562600" y="2057400"/>
            <a:ext cx="1066800" cy="2641600"/>
          </a:xfrm>
          <a:custGeom>
            <a:avLst/>
            <a:gdLst>
              <a:gd name="T0" fmla="*/ 1209674957 w 672"/>
              <a:gd name="T1" fmla="*/ 0 h 1664"/>
              <a:gd name="T2" fmla="*/ 241935011 w 672"/>
              <a:gd name="T3" fmla="*/ 604837521 h 1664"/>
              <a:gd name="T4" fmla="*/ 241935011 w 672"/>
              <a:gd name="T5" fmla="*/ 2147483647 h 1664"/>
              <a:gd name="T6" fmla="*/ 1693545178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7134" name="Text Box 45" descr=" 47134"/>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5</a:t>
            </a:r>
            <a:endParaRPr lang="en-US" altLang="zh-CN" sz="2400" u="sng">
              <a:latin typeface="Times New Roman" pitchFamily="18" charset="0"/>
            </a:endParaRPr>
          </a:p>
        </p:txBody>
      </p:sp>
      <p:grpSp>
        <p:nvGrpSpPr>
          <p:cNvPr id="42" name="Group 61" descr=" 3"/>
          <p:cNvGrpSpPr>
            <a:grpSpLocks/>
          </p:cNvGrpSpPr>
          <p:nvPr/>
        </p:nvGrpSpPr>
        <p:grpSpPr bwMode="auto">
          <a:xfrm>
            <a:off x="1066800" y="4267200"/>
            <a:ext cx="4343400" cy="1066800"/>
            <a:chOff x="672" y="2688"/>
            <a:chExt cx="2736" cy="672"/>
          </a:xfrm>
        </p:grpSpPr>
        <p:sp>
          <p:nvSpPr>
            <p:cNvPr id="4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8" name="Text Box 52"/>
            <p:cNvSpPr txBox="1">
              <a:spLocks noChangeArrowheads="1"/>
            </p:cNvSpPr>
            <p:nvPr/>
          </p:nvSpPr>
          <p:spPr bwMode="auto">
            <a:xfrm>
              <a:off x="1152" y="2736"/>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49" name="Text Box 53"/>
            <p:cNvSpPr txBox="1">
              <a:spLocks noChangeArrowheads="1"/>
            </p:cNvSpPr>
            <p:nvPr/>
          </p:nvSpPr>
          <p:spPr bwMode="auto">
            <a:xfrm>
              <a:off x="1728" y="2736"/>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50" name="Text Box 54"/>
            <p:cNvSpPr txBox="1">
              <a:spLocks noChangeArrowheads="1"/>
            </p:cNvSpPr>
            <p:nvPr/>
          </p:nvSpPr>
          <p:spPr bwMode="auto">
            <a:xfrm>
              <a:off x="2304" y="2736"/>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=9</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=10</a:t>
              </a:r>
              <a:endParaRPr lang="en-US" altLang="zh-CN" sz="2400" u="sng">
                <a:latin typeface="Times New Roman" pitchFamily="18" charset="0"/>
              </a:endParaRPr>
            </a:p>
          </p:txBody>
        </p:sp>
      </p:grpSp>
      <p:sp>
        <p:nvSpPr>
          <p:cNvPr id="47136" name="Line 55" descr=" 47136"/>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
        <p:nvSpPr>
          <p:cNvPr id="51" name="Text Box 56" descr=" 113720"/>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5</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20</a:t>
            </a:r>
          </a:p>
          <a:p>
            <a:r>
              <a:rPr lang="en-US" altLang="zh-CN" sz="2400" u="sng">
                <a:latin typeface="Times New Roman" pitchFamily="18" charset="0"/>
              </a:rPr>
              <a:t>total benefit: 26</a:t>
            </a:r>
          </a:p>
        </p:txBody>
      </p:sp>
      <p:sp>
        <p:nvSpPr>
          <p:cNvPr id="52" name="Text Box 57" descr=" 113721"/>
          <p:cNvSpPr txBox="1">
            <a:spLocks noChangeArrowheads="1"/>
          </p:cNvSpPr>
          <p:nvPr/>
        </p:nvSpPr>
        <p:spPr bwMode="auto">
          <a:xfrm>
            <a:off x="5638800" y="5029200"/>
            <a:ext cx="3124200" cy="1554163"/>
          </a:xfrm>
          <a:prstGeom prst="rect">
            <a:avLst/>
          </a:prstGeom>
          <a:noFill/>
          <a:ln w="9525">
            <a:noFill/>
            <a:miter lim="800000"/>
            <a:headEnd/>
            <a:tailEnd/>
          </a:ln>
        </p:spPr>
        <p:txBody>
          <a:bodyPr>
            <a:spAutoFit/>
          </a:bodyPr>
          <a:lstStyle/>
          <a:p>
            <a:pPr>
              <a:spcBef>
                <a:spcPct val="50000"/>
              </a:spcBef>
            </a:pPr>
            <a:r>
              <a:rPr lang="en-US" altLang="zh-CN" sz="3200" u="sng">
                <a:solidFill>
                  <a:srgbClr val="FF0000"/>
                </a:solidFill>
                <a:latin typeface="Times New Roman" pitchFamily="18" charset="0"/>
              </a:rPr>
              <a:t>Solution for S</a:t>
            </a:r>
            <a:r>
              <a:rPr lang="en-US" altLang="zh-CN" sz="3200" u="sng" baseline="-25000">
                <a:solidFill>
                  <a:srgbClr val="FF0000"/>
                </a:solidFill>
                <a:latin typeface="Times New Roman" pitchFamily="18" charset="0"/>
              </a:rPr>
              <a:t>4</a:t>
            </a:r>
            <a:r>
              <a:rPr lang="en-US" altLang="zh-CN" sz="3200" u="sng">
                <a:solidFill>
                  <a:srgbClr val="FF0000"/>
                </a:solidFill>
                <a:latin typeface="Times New Roman" pitchFamily="18" charset="0"/>
              </a:rPr>
              <a:t> is not part of the solution for S</a:t>
            </a:r>
            <a:r>
              <a:rPr lang="en-US" altLang="zh-CN" sz="3200" u="sng" baseline="-25000">
                <a:solidFill>
                  <a:srgbClr val="FF0000"/>
                </a:solidFill>
                <a:latin typeface="Times New Roman" pitchFamily="18" charset="0"/>
              </a:rPr>
              <a:t>5</a:t>
            </a:r>
            <a:r>
              <a:rPr lang="en-US" altLang="zh-CN" sz="3200" u="sng">
                <a:solidFill>
                  <a:srgbClr val="FF0000"/>
                </a:solidFill>
                <a:latin typeface="Times New Roman" pitchFamily="18" charset="0"/>
              </a:rPr>
              <a:t>!!!</a:t>
            </a:r>
            <a:endParaRPr lang="en-US" altLang="zh-CN" sz="2400" u="sng">
              <a:solidFill>
                <a:srgbClr val="FF0000"/>
              </a:solidFill>
              <a:latin typeface="Times New Roman" pitchFamily="18" charset="0"/>
            </a:endParaRPr>
          </a:p>
        </p:txBody>
      </p:sp>
      <p:sp>
        <p:nvSpPr>
          <p:cNvPr id="53" name="Text Box 59" descr=" 113723"/>
          <p:cNvSpPr txBox="1">
            <a:spLocks noChangeArrowheads="1"/>
          </p:cNvSpPr>
          <p:nvPr/>
        </p:nvSpPr>
        <p:spPr bwMode="auto">
          <a:xfrm>
            <a:off x="3733800" y="1676400"/>
            <a:ext cx="557213" cy="823913"/>
          </a:xfrm>
          <a:prstGeom prst="rect">
            <a:avLst/>
          </a:prstGeom>
          <a:noFill/>
          <a:ln w="9525">
            <a:noFill/>
            <a:miter lim="800000"/>
            <a:headEnd/>
            <a:tailEnd/>
          </a:ln>
        </p:spPr>
        <p:txBody>
          <a:bodyPr wrap="none">
            <a:spAutoFit/>
          </a:bodyPr>
          <a:lstStyle/>
          <a:p>
            <a:r>
              <a:rPr lang="en-US" altLang="zh-CN" sz="4800" b="1" u="sng">
                <a:solidFill>
                  <a:srgbClr val="FF0000"/>
                </a:solidFill>
              </a:rPr>
              <a:t>?</a:t>
            </a:r>
            <a:endParaRPr lang="en-US" altLang="zh-CN" sz="2400" u="sng">
              <a:latin typeface="Times New Roman" pitchFamily="18" charset="0"/>
            </a:endParaRPr>
          </a:p>
        </p:txBody>
      </p:sp>
    </p:spTree>
    <p:extLst>
      <p:ext uri="{BB962C8B-B14F-4D97-AF65-F5344CB8AC3E}">
        <p14:creationId xmlns:p14="http://schemas.microsoft.com/office/powerpoint/2010/main" val="837518068"/>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7504" y="-35478"/>
            <a:ext cx="7818437" cy="1371600"/>
          </a:xfrm>
        </p:spPr>
        <p:txBody>
          <a:bodyPr rtlCol="0"/>
          <a:lstStyle/>
          <a:p>
            <a:pPr fontAlgn="auto">
              <a:spcAft>
                <a:spcPts val="0"/>
              </a:spcAft>
              <a:defRPr/>
            </a:pPr>
            <a:r>
              <a:rPr lang="en-US" altLang="zh-CN" dirty="0" smtClean="0"/>
              <a:t>Defining a </a:t>
            </a:r>
            <a:r>
              <a:rPr lang="en-US" altLang="zh-CN" dirty="0" err="1" smtClean="0"/>
              <a:t>Subproblem</a:t>
            </a:r>
            <a:r>
              <a:rPr lang="en-US" altLang="zh-CN" dirty="0" smtClean="0"/>
              <a:t> (continued)</a:t>
            </a:r>
          </a:p>
        </p:txBody>
      </p:sp>
      <p:sp>
        <p:nvSpPr>
          <p:cNvPr id="35843" name="Rectangle 3"/>
          <p:cNvSpPr>
            <a:spLocks noGrp="1" noChangeArrowheads="1"/>
          </p:cNvSpPr>
          <p:nvPr>
            <p:ph type="body" idx="1"/>
          </p:nvPr>
        </p:nvSpPr>
        <p:spPr>
          <a:xfrm>
            <a:off x="1173163" y="1676400"/>
            <a:ext cx="7666037" cy="4648200"/>
          </a:xfrm>
        </p:spPr>
        <p:txBody>
          <a:bodyPr rtlCol="0">
            <a:normAutofit lnSpcReduction="10000"/>
          </a:bodyPr>
          <a:lstStyle/>
          <a:p>
            <a:pPr fontAlgn="auto">
              <a:spcAft>
                <a:spcPts val="0"/>
              </a:spcAft>
              <a:buFont typeface="Arial" pitchFamily="34" charset="0"/>
              <a:buChar char="•"/>
              <a:defRPr/>
            </a:pPr>
            <a:r>
              <a:rPr lang="en-US" altLang="zh-CN" smtClean="0"/>
              <a:t>As we have seen, the solution for </a:t>
            </a:r>
            <a:r>
              <a:rPr lang="en-US" altLang="zh-CN" i="1" smtClean="0"/>
              <a:t>S</a:t>
            </a:r>
            <a:r>
              <a:rPr lang="en-US" altLang="zh-CN" i="1" baseline="-25000" smtClean="0"/>
              <a:t>4</a:t>
            </a:r>
            <a:r>
              <a:rPr lang="en-US" altLang="zh-CN" smtClean="0"/>
              <a:t> is not part of the solution for </a:t>
            </a:r>
            <a:r>
              <a:rPr lang="en-US" altLang="zh-CN" i="1" smtClean="0"/>
              <a:t>S</a:t>
            </a:r>
            <a:r>
              <a:rPr lang="en-US" altLang="zh-CN" i="1" baseline="-25000" smtClean="0"/>
              <a:t>5</a:t>
            </a:r>
          </a:p>
          <a:p>
            <a:pPr fontAlgn="auto">
              <a:spcAft>
                <a:spcPts val="0"/>
              </a:spcAft>
              <a:buFont typeface="Arial" pitchFamily="34" charset="0"/>
              <a:buChar char="•"/>
              <a:defRPr/>
            </a:pPr>
            <a:r>
              <a:rPr lang="en-US" altLang="zh-CN" smtClean="0"/>
              <a:t>So our definition of a subproblem is flawed and we need another one!</a:t>
            </a:r>
          </a:p>
          <a:p>
            <a:pPr fontAlgn="auto">
              <a:spcAft>
                <a:spcPts val="0"/>
              </a:spcAft>
              <a:buFont typeface="Arial" pitchFamily="34" charset="0"/>
              <a:buChar char="•"/>
              <a:defRPr/>
            </a:pPr>
            <a:r>
              <a:rPr lang="en-US" altLang="zh-CN" smtClean="0"/>
              <a:t>Let’s add another parameter: </a:t>
            </a:r>
            <a:r>
              <a:rPr lang="en-US" altLang="zh-CN" i="1" smtClean="0"/>
              <a:t>w</a:t>
            </a:r>
            <a:r>
              <a:rPr lang="en-US" altLang="zh-CN" smtClean="0"/>
              <a:t>, which will represent the </a:t>
            </a:r>
            <a:r>
              <a:rPr lang="en-US" altLang="zh-CN" u="sng" smtClean="0"/>
              <a:t>exact</a:t>
            </a:r>
            <a:r>
              <a:rPr lang="en-US" altLang="zh-CN" smtClean="0"/>
              <a:t> weight for each subset of items</a:t>
            </a:r>
          </a:p>
          <a:p>
            <a:pPr fontAlgn="auto">
              <a:spcAft>
                <a:spcPts val="0"/>
              </a:spcAft>
              <a:buFont typeface="Arial" pitchFamily="34" charset="0"/>
              <a:buChar char="•"/>
              <a:defRPr/>
            </a:pPr>
            <a:r>
              <a:rPr lang="en-US" altLang="zh-CN" smtClean="0">
                <a:solidFill>
                  <a:schemeClr val="accent2"/>
                </a:solidFill>
              </a:rPr>
              <a:t>The subproblem then will be to compute </a:t>
            </a:r>
            <a:r>
              <a:rPr lang="en-US" altLang="zh-CN" i="1" smtClean="0">
                <a:solidFill>
                  <a:schemeClr val="accent2"/>
                </a:solidFill>
              </a:rPr>
              <a:t>B[k,w]</a:t>
            </a:r>
            <a:endParaRPr lang="en-US" altLang="zh-CN" sz="4000" baseline="-25000" smtClean="0">
              <a:solidFill>
                <a:srgbClr val="FF0000"/>
              </a:solidFill>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143000" y="0"/>
            <a:ext cx="7818438" cy="1143000"/>
          </a:xfrm>
        </p:spPr>
        <p:txBody>
          <a:bodyPr rtlCol="0"/>
          <a:lstStyle/>
          <a:p>
            <a:pPr fontAlgn="auto">
              <a:spcAft>
                <a:spcPts val="0"/>
              </a:spcAft>
              <a:defRPr/>
            </a:pPr>
            <a:r>
              <a:rPr lang="en-US" altLang="zh-CN" smtClean="0"/>
              <a:t>Recursive Formula for subproblems</a:t>
            </a:r>
          </a:p>
        </p:txBody>
      </p:sp>
      <p:sp>
        <p:nvSpPr>
          <p:cNvPr id="4100" name="Rectangle 3"/>
          <p:cNvSpPr>
            <a:spLocks noGrp="1" noChangeArrowheads="1"/>
          </p:cNvSpPr>
          <p:nvPr>
            <p:ph type="body" idx="1"/>
          </p:nvPr>
        </p:nvSpPr>
        <p:spPr>
          <a:xfrm>
            <a:off x="1219200" y="3124200"/>
            <a:ext cx="7696200" cy="3200400"/>
          </a:xfrm>
        </p:spPr>
        <p:txBody>
          <a:bodyPr rtlCol="0">
            <a:normAutofit lnSpcReduction="10000"/>
          </a:bodyPr>
          <a:lstStyle/>
          <a:p>
            <a:pPr fontAlgn="auto">
              <a:spcAft>
                <a:spcPts val="0"/>
              </a:spcAft>
              <a:buFont typeface="Arial" pitchFamily="34" charset="0"/>
              <a:buChar char="•"/>
              <a:defRPr/>
            </a:pPr>
            <a:r>
              <a:rPr lang="en-US" altLang="zh-CN" smtClean="0"/>
              <a:t>It means, that the best subset of </a:t>
            </a:r>
            <a:r>
              <a:rPr lang="en-US" altLang="zh-CN" i="1" smtClean="0"/>
              <a:t>S</a:t>
            </a:r>
            <a:r>
              <a:rPr lang="en-US" altLang="zh-CN" i="1" baseline="-25000" smtClean="0"/>
              <a:t>k</a:t>
            </a:r>
            <a:r>
              <a:rPr lang="en-US" altLang="zh-CN" smtClean="0"/>
              <a:t> that has total weight </a:t>
            </a:r>
            <a:r>
              <a:rPr lang="en-US" altLang="zh-CN" i="1" smtClean="0"/>
              <a:t>w</a:t>
            </a:r>
            <a:r>
              <a:rPr lang="en-US" altLang="zh-CN" smtClean="0"/>
              <a:t> is one of the two:</a:t>
            </a:r>
          </a:p>
          <a:p>
            <a:pPr fontAlgn="auto">
              <a:spcAft>
                <a:spcPts val="0"/>
              </a:spcAft>
              <a:buFont typeface="Monotype Sorts" pitchFamily="2" charset="2"/>
              <a:buNone/>
              <a:defRPr/>
            </a:pPr>
            <a:r>
              <a:rPr lang="en-US" altLang="zh-CN" smtClean="0"/>
              <a:t>1) the best subset of </a:t>
            </a:r>
            <a:r>
              <a:rPr lang="en-US" altLang="zh-CN" i="1" smtClean="0"/>
              <a:t>S</a:t>
            </a:r>
            <a:r>
              <a:rPr lang="en-US" altLang="zh-CN" i="1" baseline="-25000" smtClean="0"/>
              <a:t>k-1</a:t>
            </a:r>
            <a:r>
              <a:rPr lang="en-US" altLang="zh-CN" smtClean="0"/>
              <a:t> that has total weight </a:t>
            </a:r>
            <a:r>
              <a:rPr lang="en-US" altLang="zh-CN" i="1" smtClean="0"/>
              <a:t>w</a:t>
            </a:r>
            <a:r>
              <a:rPr lang="en-US" altLang="zh-CN" smtClean="0"/>
              <a:t>,    </a:t>
            </a:r>
            <a:r>
              <a:rPr lang="en-US" altLang="zh-CN" b="1" smtClean="0"/>
              <a:t>or</a:t>
            </a:r>
            <a:endParaRPr lang="en-US" altLang="zh-CN" smtClean="0"/>
          </a:p>
          <a:p>
            <a:pPr fontAlgn="auto">
              <a:spcAft>
                <a:spcPts val="0"/>
              </a:spcAft>
              <a:buFont typeface="Monotype Sorts" pitchFamily="2" charset="2"/>
              <a:buNone/>
              <a:defRPr/>
            </a:pPr>
            <a:r>
              <a:rPr lang="en-US" altLang="zh-CN" smtClean="0"/>
              <a:t>2) the best subset of </a:t>
            </a:r>
            <a:r>
              <a:rPr lang="en-US" altLang="zh-CN" i="1" smtClean="0"/>
              <a:t>S</a:t>
            </a:r>
            <a:r>
              <a:rPr lang="en-US" altLang="zh-CN" i="1" baseline="-25000" smtClean="0"/>
              <a:t>k-1</a:t>
            </a:r>
            <a:r>
              <a:rPr lang="en-US" altLang="zh-CN" smtClean="0"/>
              <a:t> that has total weight </a:t>
            </a:r>
            <a:r>
              <a:rPr lang="en-US" altLang="zh-CN" i="1" smtClean="0"/>
              <a:t>w-w</a:t>
            </a:r>
            <a:r>
              <a:rPr lang="en-US" altLang="zh-CN" i="1" baseline="-25000" smtClean="0"/>
              <a:t>k</a:t>
            </a:r>
            <a:r>
              <a:rPr lang="en-US" altLang="zh-CN" smtClean="0"/>
              <a:t> plus the item </a:t>
            </a:r>
            <a:r>
              <a:rPr lang="en-US" altLang="zh-CN" i="1" smtClean="0"/>
              <a:t>k</a:t>
            </a:r>
            <a:endParaRPr lang="en-US" altLang="zh-CN" smtClean="0"/>
          </a:p>
        </p:txBody>
      </p:sp>
      <p:graphicFrame>
        <p:nvGraphicFramePr>
          <p:cNvPr id="20526" name="Object 46"/>
          <p:cNvGraphicFramePr>
            <a:graphicFrameLocks noChangeAspect="1"/>
          </p:cNvGraphicFramePr>
          <p:nvPr/>
        </p:nvGraphicFramePr>
        <p:xfrm>
          <a:off x="1219200" y="1905000"/>
          <a:ext cx="7924800" cy="1114425"/>
        </p:xfrm>
        <a:graphic>
          <a:graphicData uri="http://schemas.openxmlformats.org/presentationml/2006/ole">
            <mc:AlternateContent xmlns:mc="http://schemas.openxmlformats.org/markup-compatibility/2006">
              <mc:Choice xmlns:v="urn:schemas-microsoft-com:vml" Requires="v">
                <p:oleObj spid="_x0000_s20548" name="Equation" r:id="rId3" imgW="3238500" imgH="482600" progId="Equation.3">
                  <p:embed/>
                </p:oleObj>
              </mc:Choice>
              <mc:Fallback>
                <p:oleObj name="Equation" r:id="rId3" imgW="3238500" imgH="48260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05000"/>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9" name="Rectangle 5"/>
          <p:cNvSpPr>
            <a:spLocks noChangeArrowheads="1"/>
          </p:cNvSpPr>
          <p:nvPr/>
        </p:nvSpPr>
        <p:spPr bwMode="auto">
          <a:xfrm>
            <a:off x="1219200" y="1371600"/>
            <a:ext cx="7666038" cy="6096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a:latin typeface="Calibri" pitchFamily="34" charset="0"/>
              </a:rPr>
              <a:t>Recursive formula for subproblems:</a:t>
            </a:r>
            <a:endParaRPr kumimoji="1" lang="en-US" altLang="zh-CN" sz="400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Greedy Strategy</a:t>
            </a:r>
          </a:p>
        </p:txBody>
      </p:sp>
      <p:sp>
        <p:nvSpPr>
          <p:cNvPr id="14339"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dirty="0" smtClean="0">
                <a:solidFill>
                  <a:srgbClr val="CC3300"/>
                </a:solidFill>
              </a:rPr>
              <a:t>The choice that seems best at the moment is the one we go with.</a:t>
            </a:r>
          </a:p>
          <a:p>
            <a:pPr lvl="1" fontAlgn="auto">
              <a:spcAft>
                <a:spcPts val="0"/>
              </a:spcAft>
              <a:buFont typeface="Arial" pitchFamily="34" charset="0"/>
              <a:buChar char="–"/>
              <a:defRPr/>
            </a:pPr>
            <a:r>
              <a:rPr lang="en-US" altLang="zh-CN" dirty="0" smtClean="0"/>
              <a:t>Prove that when there is a choice to make, one of the optimal choices is the greedy choice. Therefore, it’s always safe to make the greedy choice.</a:t>
            </a:r>
          </a:p>
          <a:p>
            <a:pPr lvl="1" fontAlgn="auto">
              <a:spcAft>
                <a:spcPts val="0"/>
              </a:spcAft>
              <a:buFont typeface="Arial" pitchFamily="34" charset="0"/>
              <a:buChar char="–"/>
              <a:defRPr/>
            </a:pPr>
            <a:r>
              <a:rPr lang="en-US" altLang="zh-CN" dirty="0" smtClean="0"/>
              <a:t>Show that all but one of the </a:t>
            </a:r>
            <a:r>
              <a:rPr lang="en-US" altLang="zh-CN" dirty="0" err="1" smtClean="0"/>
              <a:t>subproblems</a:t>
            </a:r>
            <a:r>
              <a:rPr lang="en-US" altLang="zh-CN" dirty="0" smtClean="0"/>
              <a:t> resulting from the greedy choice are empty.</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descr=" 5123"/>
          <p:cNvSpPr>
            <a:spLocks noGrp="1" noChangeArrowheads="1"/>
          </p:cNvSpPr>
          <p:nvPr>
            <p:ph type="title"/>
          </p:nvPr>
        </p:nvSpPr>
        <p:spPr>
          <a:xfrm>
            <a:off x="1143000" y="152400"/>
            <a:ext cx="7772400" cy="685800"/>
          </a:xfrm>
        </p:spPr>
        <p:txBody>
          <a:bodyPr rtlCol="0"/>
          <a:lstStyle/>
          <a:p>
            <a:pPr fontAlgn="auto">
              <a:spcAft>
                <a:spcPts val="0"/>
              </a:spcAft>
              <a:defRPr/>
            </a:pPr>
            <a:r>
              <a:rPr lang="en-US" altLang="zh-CN" smtClean="0"/>
              <a:t>Recursive Formula</a:t>
            </a:r>
          </a:p>
        </p:txBody>
      </p:sp>
      <p:sp>
        <p:nvSpPr>
          <p:cNvPr id="117763" name="Rectangle 3" descr=" 117763"/>
          <p:cNvSpPr>
            <a:spLocks noGrp="1" noChangeArrowheads="1"/>
          </p:cNvSpPr>
          <p:nvPr>
            <p:ph type="body" idx="1"/>
          </p:nvPr>
        </p:nvSpPr>
        <p:spPr>
          <a:xfrm>
            <a:off x="1173163" y="2133600"/>
            <a:ext cx="7666037" cy="4191000"/>
          </a:xfrm>
        </p:spPr>
        <p:txBody>
          <a:bodyPr rtlCol="0">
            <a:normAutofit/>
          </a:bodyPr>
          <a:lstStyle/>
          <a:p>
            <a:pPr fontAlgn="auto">
              <a:spcAft>
                <a:spcPts val="0"/>
              </a:spcAft>
              <a:buFont typeface="Arial" pitchFamily="34" charset="0"/>
              <a:buChar char=" "/>
              <a:defRPr/>
            </a:pPr>
            <a:r>
              <a:rPr lang="en-US" altLang="zh-CN" smtClean="0"/>
              <a:t>                   </a:t>
            </a:r>
            <a:r>
              <a:rPr lang="en-US" altLang="zh-CN" i="1" smtClean="0"/>
              <a:t> </a:t>
            </a:r>
            <a:r>
              <a:rPr lang="en-US" altLang="zh-CN" i="1" baseline="-25000" smtClean="0"/>
              <a:t> </a:t>
            </a:r>
            <a:r>
              <a:rPr lang="en-US" altLang="zh-CN" smtClean="0"/>
              <a:t>                    </a:t>
            </a:r>
            <a:br>
              <a:rPr lang="en-US" altLang="zh-CN" smtClean="0"/>
            </a:br>
            <a:r>
              <a:rPr lang="en-US" altLang="zh-CN" smtClean="0"/>
              <a:t>       </a:t>
            </a:r>
            <a:r>
              <a:rPr lang="en-US" altLang="zh-CN" i="1" smtClean="0"/>
              <a:t>  </a:t>
            </a:r>
            <a:r>
              <a:rPr lang="en-US" altLang="zh-CN" smtClean="0"/>
              <a:t>                      </a:t>
            </a:r>
            <a:r>
              <a:rPr lang="en-US" altLang="zh-CN" i="1" smtClean="0"/>
              <a:t> </a:t>
            </a:r>
            <a:r>
              <a:rPr lang="en-US" altLang="zh-CN" smtClean="0"/>
              <a:t>        </a:t>
            </a:r>
          </a:p>
          <a:p>
            <a:pPr fontAlgn="auto">
              <a:spcAft>
                <a:spcPts val="0"/>
              </a:spcAft>
              <a:buFont typeface="Arial" pitchFamily="34" charset="0"/>
              <a:buChar char=" "/>
              <a:defRPr/>
            </a:pPr>
            <a:r>
              <a:rPr lang="en-US" altLang="zh-CN" smtClean="0"/>
              <a:t>            </a:t>
            </a:r>
            <a:r>
              <a:rPr lang="en-US" altLang="zh-CN" i="1" smtClean="0"/>
              <a:t> </a:t>
            </a:r>
            <a:r>
              <a:rPr lang="en-US" altLang="zh-CN" i="1" baseline="-25000" smtClean="0"/>
              <a:t> </a:t>
            </a:r>
            <a:r>
              <a:rPr lang="en-US" altLang="zh-CN" i="1" smtClean="0"/>
              <a:t>  </a:t>
            </a:r>
            <a:r>
              <a:rPr lang="en-US" altLang="zh-CN" smtClean="0"/>
              <a:t>       </a:t>
            </a:r>
            <a:r>
              <a:rPr lang="en-US" altLang="zh-CN" i="1" smtClean="0"/>
              <a:t> </a:t>
            </a:r>
            <a:r>
              <a:rPr lang="en-US" altLang="zh-CN" smtClean="0"/>
              <a:t>                      </a:t>
            </a:r>
            <a:br>
              <a:rPr lang="en-US" altLang="zh-CN" smtClean="0"/>
            </a:br>
            <a:r>
              <a:rPr lang="en-US" altLang="zh-CN" smtClean="0"/>
              <a:t>                                            </a:t>
            </a:r>
            <a:br>
              <a:rPr lang="en-US" altLang="zh-CN" smtClean="0"/>
            </a:br>
            <a:r>
              <a:rPr lang="en-US" altLang="zh-CN" smtClean="0"/>
              <a:t>         </a:t>
            </a:r>
            <a:r>
              <a:rPr lang="en-US" altLang="zh-CN" i="1" smtClean="0"/>
              <a:t>   </a:t>
            </a:r>
            <a:r>
              <a:rPr lang="en-US" altLang="zh-CN" smtClean="0"/>
              <a:t>                       </a:t>
            </a:r>
          </a:p>
          <a:p>
            <a:pPr fontAlgn="auto">
              <a:spcAft>
                <a:spcPts val="0"/>
              </a:spcAft>
              <a:buFont typeface="Arial" pitchFamily="34" charset="0"/>
              <a:buChar char=" "/>
              <a:defRPr/>
            </a:pPr>
            <a:r>
              <a:rPr lang="en-US" altLang="zh-CN" smtClean="0"/>
              <a:t>             </a:t>
            </a:r>
            <a:r>
              <a:rPr lang="en-US" altLang="zh-CN" i="1" smtClean="0"/>
              <a:t> </a:t>
            </a:r>
            <a:r>
              <a:rPr lang="en-US" altLang="zh-CN" i="1" baseline="-25000" smtClean="0"/>
              <a:t> </a:t>
            </a:r>
            <a:r>
              <a:rPr lang="en-US" altLang="zh-CN" i="1" smtClean="0"/>
              <a:t>    </a:t>
            </a:r>
            <a:r>
              <a:rPr lang="en-US" altLang="zh-CN" smtClean="0"/>
              <a:t>                </a:t>
            </a:r>
            <a:r>
              <a:rPr lang="en-US" altLang="zh-CN" i="1" smtClean="0"/>
              <a:t> </a:t>
            </a:r>
            <a:r>
              <a:rPr lang="en-US" altLang="zh-CN" smtClean="0"/>
              <a:t> </a:t>
            </a:r>
            <a:r>
              <a:rPr lang="en-US" altLang="zh-CN" u="sng" smtClean="0"/>
              <a:t>   </a:t>
            </a:r>
            <a:r>
              <a:rPr lang="en-US" altLang="zh-CN" smtClean="0"/>
              <a:t> </a:t>
            </a:r>
            <a:br>
              <a:rPr lang="en-US" altLang="zh-CN" smtClean="0"/>
            </a:br>
            <a:r>
              <a:rPr lang="en-US" altLang="zh-CN" smtClean="0"/>
              <a:t>                                           </a:t>
            </a:r>
            <a:br>
              <a:rPr lang="en-US" altLang="zh-CN" smtClean="0"/>
            </a:br>
            <a:r>
              <a:rPr lang="en-US" altLang="zh-CN" smtClean="0"/>
              <a:t>                  </a:t>
            </a:r>
          </a:p>
        </p:txBody>
      </p:sp>
      <p:graphicFrame>
        <p:nvGraphicFramePr>
          <p:cNvPr id="21550" name="Object 46" descr=" 21550"/>
          <p:cNvGraphicFramePr>
            <a:graphicFrameLocks noChangeAspect="1"/>
          </p:cNvGraphicFramePr>
          <p:nvPr>
            <p:extLst>
              <p:ext uri="{D42A27DB-BD31-4B8C-83A1-F6EECF244321}">
                <p14:modId xmlns:p14="http://schemas.microsoft.com/office/powerpoint/2010/main" val="2004898516"/>
              </p:ext>
            </p:extLst>
          </p:nvPr>
        </p:nvGraphicFramePr>
        <p:xfrm>
          <a:off x="1219200" y="914400"/>
          <a:ext cx="7924800" cy="1114425"/>
        </p:xfrm>
        <a:graphic>
          <a:graphicData uri="http://schemas.openxmlformats.org/presentationml/2006/ole">
            <mc:AlternateContent xmlns:mc="http://schemas.openxmlformats.org/markup-compatibility/2006">
              <mc:Choice xmlns:v="urn:schemas-microsoft-com:vml" Requires="v">
                <p:oleObj spid="_x0000_s21572" name="Equation" r:id="rId3" imgW="3238500" imgH="482600" progId="Equation.3">
                  <p:embed/>
                </p:oleObj>
              </mc:Choice>
              <mc:Fallback>
                <p:oleObj name="Equation" r:id="rId3" imgW="3238500" imgH="48260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14400"/>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descr=" 5123"/>
          <p:cNvSpPr>
            <a:spLocks noGrp="1" noChangeArrowheads="1"/>
          </p:cNvSpPr>
          <p:nvPr>
            <p:ph type="title"/>
          </p:nvPr>
        </p:nvSpPr>
        <p:spPr>
          <a:xfrm>
            <a:off x="1143000" y="152400"/>
            <a:ext cx="7772400" cy="685800"/>
          </a:xfrm>
        </p:spPr>
        <p:txBody>
          <a:bodyPr rtlCol="0"/>
          <a:lstStyle/>
          <a:p>
            <a:pPr fontAlgn="auto">
              <a:spcAft>
                <a:spcPts val="0"/>
              </a:spcAft>
              <a:defRPr/>
            </a:pPr>
            <a:r>
              <a:rPr lang="en-US" altLang="zh-CN" smtClean="0"/>
              <a:t>Recursive Formula</a:t>
            </a:r>
          </a:p>
        </p:txBody>
      </p:sp>
      <p:sp>
        <p:nvSpPr>
          <p:cNvPr id="117763" name="Rectangle 3" descr=" 117763"/>
          <p:cNvSpPr>
            <a:spLocks noGrp="1" noChangeArrowheads="1"/>
          </p:cNvSpPr>
          <p:nvPr>
            <p:ph type="body" idx="1"/>
          </p:nvPr>
        </p:nvSpPr>
        <p:spPr>
          <a:xfrm>
            <a:off x="1173163" y="2133600"/>
            <a:ext cx="7666037" cy="4191000"/>
          </a:xfrm>
        </p:spPr>
        <p:txBody>
          <a:bodyPr rtlCol="0">
            <a:normAutofit/>
          </a:bodyPr>
          <a:lstStyle/>
          <a:p>
            <a:pPr fontAlgn="auto">
              <a:spcAft>
                <a:spcPts val="0"/>
              </a:spcAft>
              <a:buFont typeface="Arial" pitchFamily="34" charset="0"/>
              <a:buChar char="•"/>
              <a:defRPr/>
            </a:pPr>
            <a:r>
              <a:rPr lang="en-US" altLang="zh-CN" smtClean="0">
                <a:latin typeface="Calibri" panose="020F0502020204030204" pitchFamily="34" charset="0"/>
              </a:rPr>
              <a:t>The best subset of </a:t>
            </a:r>
            <a:r>
              <a:rPr lang="en-US" altLang="zh-CN" i="1" smtClean="0">
                <a:latin typeface="Calibri" panose="020F0502020204030204" pitchFamily="34" charset="0"/>
              </a:rPr>
              <a:t>S</a:t>
            </a:r>
            <a:r>
              <a:rPr lang="en-US" altLang="zh-CN" i="1" baseline="-25000" smtClean="0">
                <a:latin typeface="Calibri" panose="020F0502020204030204" pitchFamily="34" charset="0"/>
              </a:rPr>
              <a:t>k</a:t>
            </a:r>
            <a:r>
              <a:rPr lang="en-US" altLang="zh-CN" smtClean="0">
                <a:latin typeface="Calibri" panose="020F0502020204030204" pitchFamily="34" charset="0"/>
              </a:rPr>
              <a:t> that has the total weight </a:t>
            </a:r>
            <a:r>
              <a:rPr lang="en-US" altLang="zh-CN" i="1" smtClean="0">
                <a:latin typeface="Calibri" panose="020F0502020204030204" pitchFamily="34" charset="0"/>
              </a:rPr>
              <a:t>w,</a:t>
            </a:r>
            <a:r>
              <a:rPr lang="en-US" altLang="zh-CN" smtClean="0">
                <a:latin typeface="Calibri" panose="020F0502020204030204" pitchFamily="34" charset="0"/>
              </a:rPr>
              <a:t> either contains item </a:t>
            </a:r>
            <a:r>
              <a:rPr lang="en-US" altLang="zh-CN" i="1" smtClean="0">
                <a:latin typeface="Calibri" panose="020F0502020204030204" pitchFamily="34" charset="0"/>
              </a:rPr>
              <a:t>k</a:t>
            </a:r>
            <a:r>
              <a:rPr lang="en-US" altLang="zh-CN" smtClean="0">
                <a:latin typeface="Calibri" panose="020F0502020204030204" pitchFamily="34" charset="0"/>
              </a:rPr>
              <a:t> or not.</a:t>
            </a:r>
          </a:p>
          <a:p>
            <a:pPr fontAlgn="auto">
              <a:spcAft>
                <a:spcPts val="0"/>
              </a:spcAft>
              <a:buFont typeface="Arial" pitchFamily="34" charset="0"/>
              <a:buChar char=" "/>
              <a:defRPr/>
            </a:pPr>
            <a:r>
              <a:rPr lang="en-US" altLang="zh-CN" smtClean="0"/>
              <a:t>            </a:t>
            </a:r>
            <a:r>
              <a:rPr lang="en-US" altLang="zh-CN" i="1" smtClean="0"/>
              <a:t> </a:t>
            </a:r>
            <a:r>
              <a:rPr lang="en-US" altLang="zh-CN" i="1" baseline="-25000" smtClean="0"/>
              <a:t> </a:t>
            </a:r>
            <a:r>
              <a:rPr lang="en-US" altLang="zh-CN" i="1" smtClean="0"/>
              <a:t>  </a:t>
            </a:r>
            <a:r>
              <a:rPr lang="en-US" altLang="zh-CN" smtClean="0"/>
              <a:t>       </a:t>
            </a:r>
            <a:r>
              <a:rPr lang="en-US" altLang="zh-CN" i="1" smtClean="0"/>
              <a:t> </a:t>
            </a:r>
            <a:r>
              <a:rPr lang="en-US" altLang="zh-CN" smtClean="0"/>
              <a:t>                      </a:t>
            </a:r>
            <a:br>
              <a:rPr lang="en-US" altLang="zh-CN" smtClean="0"/>
            </a:br>
            <a:r>
              <a:rPr lang="en-US" altLang="zh-CN" smtClean="0"/>
              <a:t>                                            </a:t>
            </a:r>
            <a:br>
              <a:rPr lang="en-US" altLang="zh-CN" smtClean="0"/>
            </a:br>
            <a:r>
              <a:rPr lang="en-US" altLang="zh-CN" smtClean="0"/>
              <a:t>         </a:t>
            </a:r>
            <a:r>
              <a:rPr lang="en-US" altLang="zh-CN" i="1" smtClean="0"/>
              <a:t>   </a:t>
            </a:r>
            <a:r>
              <a:rPr lang="en-US" altLang="zh-CN" smtClean="0"/>
              <a:t>                       </a:t>
            </a:r>
          </a:p>
          <a:p>
            <a:pPr fontAlgn="auto">
              <a:spcAft>
                <a:spcPts val="0"/>
              </a:spcAft>
              <a:buFont typeface="Arial" pitchFamily="34" charset="0"/>
              <a:buChar char=" "/>
              <a:defRPr/>
            </a:pPr>
            <a:r>
              <a:rPr lang="en-US" altLang="zh-CN" smtClean="0"/>
              <a:t>             </a:t>
            </a:r>
            <a:r>
              <a:rPr lang="en-US" altLang="zh-CN" i="1" smtClean="0"/>
              <a:t> </a:t>
            </a:r>
            <a:r>
              <a:rPr lang="en-US" altLang="zh-CN" i="1" baseline="-25000" smtClean="0"/>
              <a:t> </a:t>
            </a:r>
            <a:r>
              <a:rPr lang="en-US" altLang="zh-CN" i="1" smtClean="0"/>
              <a:t>    </a:t>
            </a:r>
            <a:r>
              <a:rPr lang="en-US" altLang="zh-CN" smtClean="0"/>
              <a:t>                </a:t>
            </a:r>
            <a:r>
              <a:rPr lang="en-US" altLang="zh-CN" i="1" smtClean="0"/>
              <a:t> </a:t>
            </a:r>
            <a:r>
              <a:rPr lang="en-US" altLang="zh-CN" smtClean="0"/>
              <a:t> </a:t>
            </a:r>
            <a:r>
              <a:rPr lang="en-US" altLang="zh-CN" u="sng" smtClean="0"/>
              <a:t>   </a:t>
            </a:r>
            <a:r>
              <a:rPr lang="en-US" altLang="zh-CN" smtClean="0"/>
              <a:t> </a:t>
            </a:r>
            <a:br>
              <a:rPr lang="en-US" altLang="zh-CN" smtClean="0"/>
            </a:br>
            <a:r>
              <a:rPr lang="en-US" altLang="zh-CN" smtClean="0"/>
              <a:t>                                           </a:t>
            </a:r>
            <a:br>
              <a:rPr lang="en-US" altLang="zh-CN" smtClean="0"/>
            </a:br>
            <a:r>
              <a:rPr lang="en-US" altLang="zh-CN" smtClean="0"/>
              <a:t>                  </a:t>
            </a:r>
          </a:p>
        </p:txBody>
      </p:sp>
      <p:graphicFrame>
        <p:nvGraphicFramePr>
          <p:cNvPr id="21550" name="Object 46" descr=" 21550"/>
          <p:cNvGraphicFramePr>
            <a:graphicFrameLocks noChangeAspect="1"/>
          </p:cNvGraphicFramePr>
          <p:nvPr>
            <p:extLst>
              <p:ext uri="{D42A27DB-BD31-4B8C-83A1-F6EECF244321}">
                <p14:modId xmlns:p14="http://schemas.microsoft.com/office/powerpoint/2010/main" val="3130249357"/>
              </p:ext>
            </p:extLst>
          </p:nvPr>
        </p:nvGraphicFramePr>
        <p:xfrm>
          <a:off x="1219200" y="914400"/>
          <a:ext cx="7924800" cy="1114425"/>
        </p:xfrm>
        <a:graphic>
          <a:graphicData uri="http://schemas.openxmlformats.org/presentationml/2006/ole">
            <mc:AlternateContent xmlns:mc="http://schemas.openxmlformats.org/markup-compatibility/2006">
              <mc:Choice xmlns:v="urn:schemas-microsoft-com:vml" Requires="v">
                <p:oleObj spid="_x0000_s22548" name="Equation" r:id="rId3" imgW="3238500" imgH="482600" progId="Equation.3">
                  <p:embed/>
                </p:oleObj>
              </mc:Choice>
              <mc:Fallback>
                <p:oleObj name="Equation" r:id="rId3" imgW="3238500" imgH="482600" progId="Equation.3">
                  <p:embed/>
                  <p:pic>
                    <p:nvPicPr>
                      <p:cNvPr id="21550" name="Object 46" descr=" 215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14400"/>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415839"/>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descr=" 5123"/>
          <p:cNvSpPr>
            <a:spLocks noGrp="1" noChangeArrowheads="1"/>
          </p:cNvSpPr>
          <p:nvPr>
            <p:ph type="title"/>
          </p:nvPr>
        </p:nvSpPr>
        <p:spPr>
          <a:xfrm>
            <a:off x="1143000" y="152400"/>
            <a:ext cx="7772400" cy="685800"/>
          </a:xfrm>
        </p:spPr>
        <p:txBody>
          <a:bodyPr rtlCol="0"/>
          <a:lstStyle/>
          <a:p>
            <a:pPr fontAlgn="auto">
              <a:spcAft>
                <a:spcPts val="0"/>
              </a:spcAft>
              <a:defRPr/>
            </a:pPr>
            <a:r>
              <a:rPr lang="en-US" altLang="zh-CN" smtClean="0"/>
              <a:t>Recursive Formula</a:t>
            </a:r>
          </a:p>
        </p:txBody>
      </p:sp>
      <p:sp>
        <p:nvSpPr>
          <p:cNvPr id="117763" name="Rectangle 3" descr=" 117763"/>
          <p:cNvSpPr>
            <a:spLocks noGrp="1" noChangeArrowheads="1"/>
          </p:cNvSpPr>
          <p:nvPr>
            <p:ph type="body" idx="1"/>
          </p:nvPr>
        </p:nvSpPr>
        <p:spPr>
          <a:xfrm>
            <a:off x="1173163" y="2133600"/>
            <a:ext cx="7666037" cy="4191000"/>
          </a:xfrm>
        </p:spPr>
        <p:txBody>
          <a:bodyPr rtlCol="0">
            <a:normAutofit/>
          </a:bodyPr>
          <a:lstStyle/>
          <a:p>
            <a:pPr fontAlgn="auto">
              <a:spcAft>
                <a:spcPts val="0"/>
              </a:spcAft>
              <a:buFont typeface="Arial" pitchFamily="34" charset="0"/>
              <a:buChar char="•"/>
              <a:defRPr/>
            </a:pPr>
            <a:r>
              <a:rPr lang="en-US" altLang="zh-CN" smtClean="0">
                <a:latin typeface="Calibri" panose="020F0502020204030204" pitchFamily="34" charset="0"/>
              </a:rPr>
              <a:t>The best subset of </a:t>
            </a:r>
            <a:r>
              <a:rPr lang="en-US" altLang="zh-CN" i="1" smtClean="0">
                <a:latin typeface="Calibri" panose="020F0502020204030204" pitchFamily="34" charset="0"/>
              </a:rPr>
              <a:t>S</a:t>
            </a:r>
            <a:r>
              <a:rPr lang="en-US" altLang="zh-CN" i="1" baseline="-25000" smtClean="0">
                <a:latin typeface="Calibri" panose="020F0502020204030204" pitchFamily="34" charset="0"/>
              </a:rPr>
              <a:t>k</a:t>
            </a:r>
            <a:r>
              <a:rPr lang="en-US" altLang="zh-CN" smtClean="0">
                <a:latin typeface="Calibri" panose="020F0502020204030204" pitchFamily="34" charset="0"/>
              </a:rPr>
              <a:t> that has the total weight </a:t>
            </a:r>
            <a:r>
              <a:rPr lang="en-US" altLang="zh-CN" i="1" smtClean="0">
                <a:latin typeface="Calibri" panose="020F0502020204030204" pitchFamily="34" charset="0"/>
              </a:rPr>
              <a:t>w,</a:t>
            </a:r>
            <a:r>
              <a:rPr lang="en-US" altLang="zh-CN" smtClean="0">
                <a:latin typeface="Calibri" panose="020F0502020204030204" pitchFamily="34" charset="0"/>
              </a:rPr>
              <a:t> either contains item </a:t>
            </a:r>
            <a:r>
              <a:rPr lang="en-US" altLang="zh-CN" i="1" smtClean="0">
                <a:latin typeface="Calibri" panose="020F0502020204030204" pitchFamily="34" charset="0"/>
              </a:rPr>
              <a:t>k</a:t>
            </a:r>
            <a:r>
              <a:rPr lang="en-US" altLang="zh-CN" smtClean="0">
                <a:latin typeface="Calibri" panose="020F0502020204030204" pitchFamily="34" charset="0"/>
              </a:rPr>
              <a:t> or not.</a:t>
            </a:r>
          </a:p>
          <a:p>
            <a:pPr fontAlgn="auto">
              <a:spcAft>
                <a:spcPts val="0"/>
              </a:spcAft>
              <a:buFont typeface="Arial" pitchFamily="34" charset="0"/>
              <a:buChar char="•"/>
              <a:defRPr/>
            </a:pPr>
            <a:r>
              <a:rPr lang="en-US" altLang="zh-CN" smtClean="0">
                <a:latin typeface="Calibri" panose="020F0502020204030204" pitchFamily="34" charset="0"/>
              </a:rPr>
              <a:t>First case: </a:t>
            </a:r>
            <a:r>
              <a:rPr lang="en-US" altLang="zh-CN" i="1" smtClean="0">
                <a:latin typeface="Calibri" panose="020F0502020204030204" pitchFamily="34" charset="0"/>
              </a:rPr>
              <a:t>w</a:t>
            </a:r>
            <a:r>
              <a:rPr lang="en-US" altLang="zh-CN" i="1" baseline="-25000" smtClean="0">
                <a:latin typeface="Calibri" panose="020F0502020204030204" pitchFamily="34" charset="0"/>
              </a:rPr>
              <a:t>k</a:t>
            </a:r>
            <a:r>
              <a:rPr lang="en-US" altLang="zh-CN" i="1" smtClean="0">
                <a:latin typeface="Calibri" panose="020F0502020204030204" pitchFamily="34" charset="0"/>
              </a:rPr>
              <a:t>&gt;w</a:t>
            </a:r>
            <a:r>
              <a:rPr lang="en-US" altLang="zh-CN" smtClean="0">
                <a:latin typeface="Calibri" panose="020F0502020204030204" pitchFamily="34" charset="0"/>
              </a:rPr>
              <a:t>. Item </a:t>
            </a:r>
            <a:r>
              <a:rPr lang="en-US" altLang="zh-CN" i="1" smtClean="0">
                <a:latin typeface="Calibri" panose="020F0502020204030204" pitchFamily="34" charset="0"/>
              </a:rPr>
              <a:t>k</a:t>
            </a:r>
            <a:r>
              <a:rPr lang="en-US" altLang="zh-CN" smtClean="0">
                <a:latin typeface="Calibri" panose="020F0502020204030204" pitchFamily="34" charset="0"/>
              </a:rPr>
              <a:t> can’t be part of the solution, since if it was, the total weight would be </a:t>
            </a:r>
            <a:r>
              <a:rPr lang="en-US" altLang="zh-CN" i="1" smtClean="0">
                <a:latin typeface="Calibri" panose="020F0502020204030204" pitchFamily="34" charset="0"/>
              </a:rPr>
              <a:t>&gt; w</a:t>
            </a:r>
            <a:r>
              <a:rPr lang="en-US" altLang="zh-CN" smtClean="0">
                <a:latin typeface="Calibri" panose="020F0502020204030204" pitchFamily="34" charset="0"/>
              </a:rPr>
              <a:t>, which is unacceptable</a:t>
            </a:r>
          </a:p>
          <a:p>
            <a:pPr fontAlgn="auto">
              <a:spcAft>
                <a:spcPts val="0"/>
              </a:spcAft>
              <a:buFont typeface="Arial" pitchFamily="34" charset="0"/>
              <a:buChar char=" "/>
              <a:defRPr/>
            </a:pPr>
            <a:r>
              <a:rPr lang="en-US" altLang="zh-CN" smtClean="0"/>
              <a:t>             </a:t>
            </a:r>
            <a:r>
              <a:rPr lang="en-US" altLang="zh-CN" i="1" smtClean="0"/>
              <a:t> </a:t>
            </a:r>
            <a:r>
              <a:rPr lang="en-US" altLang="zh-CN" i="1" baseline="-25000" smtClean="0"/>
              <a:t> </a:t>
            </a:r>
            <a:r>
              <a:rPr lang="en-US" altLang="zh-CN" i="1" smtClean="0"/>
              <a:t>    </a:t>
            </a:r>
            <a:r>
              <a:rPr lang="en-US" altLang="zh-CN" smtClean="0"/>
              <a:t>                </a:t>
            </a:r>
            <a:r>
              <a:rPr lang="en-US" altLang="zh-CN" i="1" smtClean="0"/>
              <a:t> </a:t>
            </a:r>
            <a:r>
              <a:rPr lang="en-US" altLang="zh-CN" smtClean="0"/>
              <a:t> </a:t>
            </a:r>
            <a:r>
              <a:rPr lang="en-US" altLang="zh-CN" u="sng" smtClean="0"/>
              <a:t>   </a:t>
            </a:r>
            <a:r>
              <a:rPr lang="en-US" altLang="zh-CN" smtClean="0"/>
              <a:t> </a:t>
            </a:r>
            <a:br>
              <a:rPr lang="en-US" altLang="zh-CN" smtClean="0"/>
            </a:br>
            <a:r>
              <a:rPr lang="en-US" altLang="zh-CN" smtClean="0"/>
              <a:t>                                           </a:t>
            </a:r>
            <a:br>
              <a:rPr lang="en-US" altLang="zh-CN" smtClean="0"/>
            </a:br>
            <a:r>
              <a:rPr lang="en-US" altLang="zh-CN" smtClean="0"/>
              <a:t>                  </a:t>
            </a:r>
          </a:p>
        </p:txBody>
      </p:sp>
      <p:graphicFrame>
        <p:nvGraphicFramePr>
          <p:cNvPr id="21550" name="Object 46" descr=" 21550"/>
          <p:cNvGraphicFramePr>
            <a:graphicFrameLocks noChangeAspect="1"/>
          </p:cNvGraphicFramePr>
          <p:nvPr>
            <p:extLst>
              <p:ext uri="{D42A27DB-BD31-4B8C-83A1-F6EECF244321}">
                <p14:modId xmlns:p14="http://schemas.microsoft.com/office/powerpoint/2010/main" val="924515423"/>
              </p:ext>
            </p:extLst>
          </p:nvPr>
        </p:nvGraphicFramePr>
        <p:xfrm>
          <a:off x="1219200" y="914400"/>
          <a:ext cx="7924800" cy="1114425"/>
        </p:xfrm>
        <a:graphic>
          <a:graphicData uri="http://schemas.openxmlformats.org/presentationml/2006/ole">
            <mc:AlternateContent xmlns:mc="http://schemas.openxmlformats.org/markup-compatibility/2006">
              <mc:Choice xmlns:v="urn:schemas-microsoft-com:vml" Requires="v">
                <p:oleObj spid="_x0000_s23572" name="Equation" r:id="rId3" imgW="3238500" imgH="482600" progId="Equation.3">
                  <p:embed/>
                </p:oleObj>
              </mc:Choice>
              <mc:Fallback>
                <p:oleObj name="Equation" r:id="rId3" imgW="3238500" imgH="482600" progId="Equation.3">
                  <p:embed/>
                  <p:pic>
                    <p:nvPicPr>
                      <p:cNvPr id="21550" name="Object 46" descr=" 215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14400"/>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2087003"/>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descr=" 5123"/>
          <p:cNvSpPr>
            <a:spLocks noGrp="1" noChangeArrowheads="1"/>
          </p:cNvSpPr>
          <p:nvPr>
            <p:ph type="title"/>
          </p:nvPr>
        </p:nvSpPr>
        <p:spPr>
          <a:xfrm>
            <a:off x="1143000" y="152400"/>
            <a:ext cx="7772400" cy="685800"/>
          </a:xfrm>
        </p:spPr>
        <p:txBody>
          <a:bodyPr rtlCol="0"/>
          <a:lstStyle/>
          <a:p>
            <a:pPr fontAlgn="auto">
              <a:spcAft>
                <a:spcPts val="0"/>
              </a:spcAft>
              <a:defRPr/>
            </a:pPr>
            <a:r>
              <a:rPr lang="en-US" altLang="zh-CN" smtClean="0"/>
              <a:t>Recursive Formula</a:t>
            </a:r>
          </a:p>
        </p:txBody>
      </p:sp>
      <p:sp>
        <p:nvSpPr>
          <p:cNvPr id="117763" name="Rectangle 3" descr=" 117763"/>
          <p:cNvSpPr>
            <a:spLocks noGrp="1" noChangeArrowheads="1"/>
          </p:cNvSpPr>
          <p:nvPr>
            <p:ph type="body" idx="1"/>
          </p:nvPr>
        </p:nvSpPr>
        <p:spPr>
          <a:xfrm>
            <a:off x="1173163" y="2133600"/>
            <a:ext cx="7666037" cy="4191000"/>
          </a:xfrm>
        </p:spPr>
        <p:txBody>
          <a:bodyPr rtlCol="0">
            <a:normAutofit/>
          </a:bodyPr>
          <a:lstStyle/>
          <a:p>
            <a:pPr fontAlgn="auto">
              <a:spcAft>
                <a:spcPts val="0"/>
              </a:spcAft>
              <a:buFont typeface="Arial" pitchFamily="34" charset="0"/>
              <a:buChar char="•"/>
              <a:defRPr/>
            </a:pPr>
            <a:r>
              <a:rPr lang="en-US" altLang="zh-CN" smtClean="0">
                <a:latin typeface="Calibri" panose="020F0502020204030204" pitchFamily="34" charset="0"/>
              </a:rPr>
              <a:t>The best subset of </a:t>
            </a:r>
            <a:r>
              <a:rPr lang="en-US" altLang="zh-CN" i="1" smtClean="0">
                <a:latin typeface="Calibri" panose="020F0502020204030204" pitchFamily="34" charset="0"/>
              </a:rPr>
              <a:t>S</a:t>
            </a:r>
            <a:r>
              <a:rPr lang="en-US" altLang="zh-CN" i="1" baseline="-25000" smtClean="0">
                <a:latin typeface="Calibri" panose="020F0502020204030204" pitchFamily="34" charset="0"/>
              </a:rPr>
              <a:t>k</a:t>
            </a:r>
            <a:r>
              <a:rPr lang="en-US" altLang="zh-CN" smtClean="0">
                <a:latin typeface="Calibri" panose="020F0502020204030204" pitchFamily="34" charset="0"/>
              </a:rPr>
              <a:t> that has the total weight </a:t>
            </a:r>
            <a:r>
              <a:rPr lang="en-US" altLang="zh-CN" i="1" smtClean="0">
                <a:latin typeface="Calibri" panose="020F0502020204030204" pitchFamily="34" charset="0"/>
              </a:rPr>
              <a:t>w,</a:t>
            </a:r>
            <a:r>
              <a:rPr lang="en-US" altLang="zh-CN" smtClean="0">
                <a:latin typeface="Calibri" panose="020F0502020204030204" pitchFamily="34" charset="0"/>
              </a:rPr>
              <a:t> either contains item </a:t>
            </a:r>
            <a:r>
              <a:rPr lang="en-US" altLang="zh-CN" i="1" smtClean="0">
                <a:latin typeface="Calibri" panose="020F0502020204030204" pitchFamily="34" charset="0"/>
              </a:rPr>
              <a:t>k</a:t>
            </a:r>
            <a:r>
              <a:rPr lang="en-US" altLang="zh-CN" smtClean="0">
                <a:latin typeface="Calibri" panose="020F0502020204030204" pitchFamily="34" charset="0"/>
              </a:rPr>
              <a:t> or not.</a:t>
            </a:r>
          </a:p>
          <a:p>
            <a:pPr fontAlgn="auto">
              <a:spcAft>
                <a:spcPts val="0"/>
              </a:spcAft>
              <a:buFont typeface="Arial" pitchFamily="34" charset="0"/>
              <a:buChar char="•"/>
              <a:defRPr/>
            </a:pPr>
            <a:r>
              <a:rPr lang="en-US" altLang="zh-CN" smtClean="0">
                <a:latin typeface="Calibri" panose="020F0502020204030204" pitchFamily="34" charset="0"/>
              </a:rPr>
              <a:t>First case: </a:t>
            </a:r>
            <a:r>
              <a:rPr lang="en-US" altLang="zh-CN" i="1" smtClean="0">
                <a:latin typeface="Calibri" panose="020F0502020204030204" pitchFamily="34" charset="0"/>
              </a:rPr>
              <a:t>w</a:t>
            </a:r>
            <a:r>
              <a:rPr lang="en-US" altLang="zh-CN" i="1" baseline="-25000" smtClean="0">
                <a:latin typeface="Calibri" panose="020F0502020204030204" pitchFamily="34" charset="0"/>
              </a:rPr>
              <a:t>k</a:t>
            </a:r>
            <a:r>
              <a:rPr lang="en-US" altLang="zh-CN" i="1" smtClean="0">
                <a:latin typeface="Calibri" panose="020F0502020204030204" pitchFamily="34" charset="0"/>
              </a:rPr>
              <a:t>&gt;w</a:t>
            </a:r>
            <a:r>
              <a:rPr lang="en-US" altLang="zh-CN" smtClean="0">
                <a:latin typeface="Calibri" panose="020F0502020204030204" pitchFamily="34" charset="0"/>
              </a:rPr>
              <a:t>. Item </a:t>
            </a:r>
            <a:r>
              <a:rPr lang="en-US" altLang="zh-CN" i="1" smtClean="0">
                <a:latin typeface="Calibri" panose="020F0502020204030204" pitchFamily="34" charset="0"/>
              </a:rPr>
              <a:t>k</a:t>
            </a:r>
            <a:r>
              <a:rPr lang="en-US" altLang="zh-CN" smtClean="0">
                <a:latin typeface="Calibri" panose="020F0502020204030204" pitchFamily="34" charset="0"/>
              </a:rPr>
              <a:t> can’t be part of the solution, since if it was, the total weight would be </a:t>
            </a:r>
            <a:r>
              <a:rPr lang="en-US" altLang="zh-CN" i="1" smtClean="0">
                <a:latin typeface="Calibri" panose="020F0502020204030204" pitchFamily="34" charset="0"/>
              </a:rPr>
              <a:t>&gt; w</a:t>
            </a:r>
            <a:r>
              <a:rPr lang="en-US" altLang="zh-CN" smtClean="0">
                <a:latin typeface="Calibri" panose="020F0502020204030204" pitchFamily="34" charset="0"/>
              </a:rPr>
              <a:t>, which is unacceptable</a:t>
            </a:r>
          </a:p>
          <a:p>
            <a:pPr fontAlgn="auto">
              <a:spcAft>
                <a:spcPts val="0"/>
              </a:spcAft>
              <a:buFont typeface="Arial" pitchFamily="34" charset="0"/>
              <a:buChar char="•"/>
              <a:defRPr/>
            </a:pPr>
            <a:r>
              <a:rPr lang="en-US" altLang="zh-CN" smtClean="0">
                <a:latin typeface="Calibri" panose="020F0502020204030204" pitchFamily="34" charset="0"/>
              </a:rPr>
              <a:t>Second case: </a:t>
            </a:r>
            <a:r>
              <a:rPr lang="en-US" altLang="zh-CN" i="1" smtClean="0">
                <a:latin typeface="Calibri" panose="020F0502020204030204" pitchFamily="34" charset="0"/>
              </a:rPr>
              <a:t>w</a:t>
            </a:r>
            <a:r>
              <a:rPr lang="en-US" altLang="zh-CN" i="1" baseline="-25000" smtClean="0">
                <a:latin typeface="Calibri" panose="020F0502020204030204" pitchFamily="34" charset="0"/>
              </a:rPr>
              <a:t>k</a:t>
            </a:r>
            <a:r>
              <a:rPr lang="en-US" altLang="zh-CN" i="1" smtClean="0">
                <a:latin typeface="Calibri" panose="020F0502020204030204" pitchFamily="34" charset="0"/>
              </a:rPr>
              <a:t> &lt;=w</a:t>
            </a:r>
            <a:r>
              <a:rPr lang="en-US" altLang="zh-CN" smtClean="0">
                <a:latin typeface="Calibri" panose="020F0502020204030204" pitchFamily="34" charset="0"/>
              </a:rPr>
              <a:t>. Then the item </a:t>
            </a:r>
            <a:r>
              <a:rPr lang="en-US" altLang="zh-CN" i="1" smtClean="0">
                <a:latin typeface="Calibri" panose="020F0502020204030204" pitchFamily="34" charset="0"/>
              </a:rPr>
              <a:t>k</a:t>
            </a:r>
            <a:r>
              <a:rPr lang="en-US" altLang="zh-CN" smtClean="0">
                <a:latin typeface="Calibri" panose="020F0502020204030204" pitchFamily="34" charset="0"/>
              </a:rPr>
              <a:t> </a:t>
            </a:r>
            <a:r>
              <a:rPr lang="en-US" altLang="zh-CN" u="sng" smtClean="0">
                <a:latin typeface="Calibri" panose="020F0502020204030204" pitchFamily="34" charset="0"/>
              </a:rPr>
              <a:t>can</a:t>
            </a:r>
            <a:r>
              <a:rPr lang="en-US" altLang="zh-CN" smtClean="0">
                <a:latin typeface="Calibri" panose="020F0502020204030204" pitchFamily="34" charset="0"/>
              </a:rPr>
              <a:t> be in the solution, and we choose the case with greater value</a:t>
            </a:r>
            <a:endParaRPr lang="en-US" altLang="zh-CN" smtClean="0"/>
          </a:p>
        </p:txBody>
      </p:sp>
      <p:graphicFrame>
        <p:nvGraphicFramePr>
          <p:cNvPr id="21550" name="Object 46" descr=" 21550"/>
          <p:cNvGraphicFramePr>
            <a:graphicFrameLocks noChangeAspect="1"/>
          </p:cNvGraphicFramePr>
          <p:nvPr>
            <p:extLst>
              <p:ext uri="{D42A27DB-BD31-4B8C-83A1-F6EECF244321}">
                <p14:modId xmlns:p14="http://schemas.microsoft.com/office/powerpoint/2010/main" val="4059503987"/>
              </p:ext>
            </p:extLst>
          </p:nvPr>
        </p:nvGraphicFramePr>
        <p:xfrm>
          <a:off x="1219200" y="914400"/>
          <a:ext cx="7924800" cy="1114425"/>
        </p:xfrm>
        <a:graphic>
          <a:graphicData uri="http://schemas.openxmlformats.org/presentationml/2006/ole">
            <mc:AlternateContent xmlns:mc="http://schemas.openxmlformats.org/markup-compatibility/2006">
              <mc:Choice xmlns:v="urn:schemas-microsoft-com:vml" Requires="v">
                <p:oleObj spid="_x0000_s24596" name="Equation" r:id="rId3" imgW="3238500" imgH="482600" progId="Equation.3">
                  <p:embed/>
                </p:oleObj>
              </mc:Choice>
              <mc:Fallback>
                <p:oleObj name="Equation" r:id="rId3" imgW="3238500" imgH="482600" progId="Equation.3">
                  <p:embed/>
                  <p:pic>
                    <p:nvPicPr>
                      <p:cNvPr id="21550" name="Object 46" descr=" 215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14400"/>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486751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descr=" 36866"/>
          <p:cNvSpPr>
            <a:spLocks noGrp="1" noChangeArrowheads="1"/>
          </p:cNvSpPr>
          <p:nvPr>
            <p:ph type="title"/>
          </p:nvPr>
        </p:nvSpPr>
        <p:spPr>
          <a:xfrm>
            <a:off x="467544" y="-99392"/>
            <a:ext cx="8402637" cy="685800"/>
          </a:xfrm>
        </p:spPr>
        <p:txBody>
          <a:bodyPr rtlCol="0">
            <a:normAutofit fontScale="90000"/>
          </a:bodyPr>
          <a:lstStyle/>
          <a:p>
            <a:pPr fontAlgn="auto">
              <a:spcAft>
                <a:spcPts val="0"/>
              </a:spcAft>
              <a:defRPr/>
            </a:pPr>
            <a:r>
              <a:rPr lang="en-US" altLang="zh-CN" dirty="0" smtClean="0"/>
              <a:t/>
            </a:r>
            <a:br>
              <a:rPr lang="en-US" altLang="zh-CN" dirty="0" smtClean="0"/>
            </a:br>
            <a:r>
              <a:rPr lang="en-US" altLang="zh-CN" dirty="0" smtClean="0"/>
              <a:t>The Knapsack Problem  </a:t>
            </a:r>
            <a:br>
              <a:rPr lang="en-US" altLang="zh-CN" dirty="0" smtClean="0"/>
            </a:br>
            <a:r>
              <a:rPr lang="en-US" altLang="zh-CN" dirty="0" smtClean="0"/>
              <a:t>And Optimal Substructure</a:t>
            </a:r>
          </a:p>
        </p:txBody>
      </p:sp>
      <p:sp>
        <p:nvSpPr>
          <p:cNvPr id="1584131" name="Rectangle 3" descr=" 1584131"/>
          <p:cNvSpPr>
            <a:spLocks noGrp="1" noChangeArrowheads="1"/>
          </p:cNvSpPr>
          <p:nvPr>
            <p:ph type="body" idx="1"/>
          </p:nvPr>
        </p:nvSpPr>
        <p:spPr>
          <a:xfrm>
            <a:off x="304800" y="1752600"/>
            <a:ext cx="8458200" cy="5105400"/>
          </a:xfrm>
        </p:spPr>
        <p:txBody>
          <a:bodyPr rtlCol="0">
            <a:normAutofit/>
          </a:bodyPr>
          <a:lstStyle/>
          <a:p>
            <a:pPr fontAlgn="auto">
              <a:spcAft>
                <a:spcPts val="0"/>
              </a:spcAft>
              <a:buFont typeface="Arial" pitchFamily="34" charset="0"/>
              <a:buChar char=" "/>
              <a:defRPr/>
            </a:pPr>
            <a:r>
              <a:rPr lang="en-US" altLang="zh-CN" smtClean="0"/>
              <a:t>                                            </a:t>
            </a:r>
          </a:p>
          <a:p>
            <a:pPr fontAlgn="auto">
              <a:spcAft>
                <a:spcPts val="0"/>
              </a:spcAft>
              <a:buFont typeface="Arial" pitchFamily="34" charset="0"/>
              <a:buChar char=" "/>
              <a:defRPr/>
            </a:pPr>
            <a:r>
              <a:rPr lang="en-US" altLang="zh-CN" smtClean="0"/>
              <a:t>                                               </a:t>
            </a:r>
            <a:br>
              <a:rPr lang="en-US" altLang="zh-CN" smtClean="0"/>
            </a:br>
            <a:r>
              <a:rPr lang="en-US" altLang="zh-CN" smtClean="0"/>
              <a:t>                                    </a:t>
            </a:r>
            <a:r>
              <a:rPr lang="en-US" altLang="zh-CN" i="1" smtClean="0"/>
              <a:t> </a:t>
            </a:r>
            <a:r>
              <a:rPr lang="en-US" altLang="zh-CN" smtClean="0"/>
              <a:t>       </a:t>
            </a:r>
          </a:p>
          <a:p>
            <a:pPr lvl="1" fontAlgn="auto">
              <a:spcAft>
                <a:spcPts val="0"/>
              </a:spcAft>
              <a:buFont typeface="Arial" pitchFamily="34" charset="0"/>
              <a:buChar char=" "/>
              <a:defRPr/>
            </a:pPr>
            <a:r>
              <a:rPr lang="en-US" altLang="zh-CN" i="1" smtClean="0">
                <a:solidFill>
                  <a:schemeClr val="accent1"/>
                </a:solidFill>
              </a:rPr>
              <a:t>                                                   </a:t>
            </a:r>
            <a:br>
              <a:rPr lang="en-US" altLang="zh-CN" i="1" smtClean="0">
                <a:solidFill>
                  <a:schemeClr val="accent1"/>
                </a:solidFill>
              </a:rPr>
            </a:br>
            <a:r>
              <a:rPr lang="en-US" altLang="zh-CN" i="1" smtClean="0">
                <a:solidFill>
                  <a:schemeClr val="accent1"/>
                </a:solidFill>
              </a:rPr>
              <a:t>                         </a:t>
            </a:r>
          </a:p>
          <a:p>
            <a:pPr lvl="1" fontAlgn="auto">
              <a:spcAft>
                <a:spcPts val="0"/>
              </a:spcAft>
              <a:buFont typeface="Arial" pitchFamily="34" charset="0"/>
              <a:buChar char=" "/>
              <a:defRPr/>
            </a:pPr>
            <a:r>
              <a:rPr lang="en-US" altLang="zh-CN" smtClean="0"/>
              <a:t>                                            </a:t>
            </a:r>
            <a:br>
              <a:rPr lang="en-US" altLang="zh-CN" smtClean="0"/>
            </a:br>
            <a:r>
              <a:rPr lang="en-US" altLang="zh-CN" smtClean="0"/>
              <a:t>                 </a:t>
            </a:r>
            <a:r>
              <a:rPr lang="en-US" altLang="zh-CN" i="1" smtClean="0"/>
              <a:t> </a:t>
            </a:r>
            <a:r>
              <a:rPr lang="en-US" altLang="zh-CN" smtClean="0"/>
              <a:t>   </a:t>
            </a:r>
            <a:r>
              <a:rPr lang="en-US" altLang="zh-CN" i="1" smtClean="0"/>
              <a:t> </a:t>
            </a:r>
            <a:r>
              <a:rPr lang="en-US" altLang="zh-CN" i="1" baseline="-25000" smtClean="0"/>
              <a:t> </a:t>
            </a:r>
            <a:r>
              <a:rPr lang="en-US" altLang="zh-CN" i="1" smtClean="0"/>
              <a:t> </a:t>
            </a:r>
            <a:r>
              <a:rPr lang="en-US" altLang="zh-CN" smtClean="0"/>
              <a:t>                           </a:t>
            </a:r>
            <a:br>
              <a:rPr lang="en-US" altLang="zh-CN" smtClean="0"/>
            </a:br>
            <a:r>
              <a:rPr lang="en-US" altLang="zh-CN" smtClean="0"/>
              <a:t>                         </a:t>
            </a:r>
            <a:endParaRPr lang="en-US" altLang="zh-CN" i="1" smtClean="0"/>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descr=" 36866"/>
          <p:cNvSpPr>
            <a:spLocks noGrp="1" noChangeArrowheads="1"/>
          </p:cNvSpPr>
          <p:nvPr>
            <p:ph type="title"/>
          </p:nvPr>
        </p:nvSpPr>
        <p:spPr>
          <a:xfrm>
            <a:off x="395895" y="-99392"/>
            <a:ext cx="8402637" cy="685800"/>
          </a:xfrm>
        </p:spPr>
        <p:txBody>
          <a:bodyPr rtlCol="0">
            <a:normAutofit fontScale="90000"/>
          </a:bodyPr>
          <a:lstStyle/>
          <a:p>
            <a:pPr fontAlgn="auto">
              <a:spcAft>
                <a:spcPts val="0"/>
              </a:spcAft>
              <a:defRPr/>
            </a:pPr>
            <a:r>
              <a:rPr lang="en-US" altLang="zh-CN" dirty="0" smtClean="0"/>
              <a:t/>
            </a:r>
            <a:br>
              <a:rPr lang="en-US" altLang="zh-CN" dirty="0" smtClean="0"/>
            </a:br>
            <a:r>
              <a:rPr lang="en-US" altLang="zh-CN" dirty="0" smtClean="0"/>
              <a:t>The Knapsack Problem  </a:t>
            </a:r>
            <a:br>
              <a:rPr lang="en-US" altLang="zh-CN" dirty="0" smtClean="0"/>
            </a:br>
            <a:r>
              <a:rPr lang="en-US" altLang="zh-CN" dirty="0" smtClean="0"/>
              <a:t>And Optimal Substructure</a:t>
            </a:r>
          </a:p>
        </p:txBody>
      </p:sp>
      <p:sp>
        <p:nvSpPr>
          <p:cNvPr id="1584131" name="Rectangle 3" descr=" 1584131"/>
          <p:cNvSpPr>
            <a:spLocks noGrp="1" noChangeArrowheads="1"/>
          </p:cNvSpPr>
          <p:nvPr>
            <p:ph type="body" idx="1"/>
          </p:nvPr>
        </p:nvSpPr>
        <p:spPr>
          <a:xfrm>
            <a:off x="304800" y="1752600"/>
            <a:ext cx="8458200" cy="5105400"/>
          </a:xfrm>
        </p:spPr>
        <p:txBody>
          <a:bodyPr rtlCol="0">
            <a:normAutofit/>
          </a:bodyPr>
          <a:lstStyle/>
          <a:p>
            <a:pPr fontAlgn="auto">
              <a:spcAft>
                <a:spcPts val="0"/>
              </a:spcAft>
              <a:buFont typeface="Arial" pitchFamily="34" charset="0"/>
              <a:buChar char="•"/>
              <a:defRPr/>
            </a:pPr>
            <a:r>
              <a:rPr lang="en-US" altLang="zh-CN" dirty="0" smtClean="0">
                <a:latin typeface="Calibri" panose="020F0502020204030204" pitchFamily="34" charset="0"/>
              </a:rPr>
              <a:t>Both variations exhibit optimal substructure</a:t>
            </a:r>
          </a:p>
          <a:p>
            <a:pPr fontAlgn="auto">
              <a:spcAft>
                <a:spcPts val="0"/>
              </a:spcAft>
              <a:buFont typeface="Arial" pitchFamily="34" charset="0"/>
              <a:buChar char=" "/>
              <a:defRPr/>
            </a:pPr>
            <a:r>
              <a:rPr lang="en-US" altLang="zh-CN" dirty="0" smtClean="0"/>
              <a:t>                                               </a:t>
            </a:r>
            <a:br>
              <a:rPr lang="en-US" altLang="zh-CN" dirty="0" smtClean="0"/>
            </a:br>
            <a:r>
              <a:rPr lang="en-US" altLang="zh-CN" dirty="0" smtClean="0"/>
              <a:t>                                    </a:t>
            </a:r>
            <a:r>
              <a:rPr lang="en-US" altLang="zh-CN" i="1" dirty="0" smtClean="0"/>
              <a:t> </a:t>
            </a:r>
            <a:r>
              <a:rPr lang="en-US" altLang="zh-CN" dirty="0" smtClean="0"/>
              <a:t>       </a:t>
            </a:r>
          </a:p>
          <a:p>
            <a:pPr lvl="1" fontAlgn="auto">
              <a:spcAft>
                <a:spcPts val="0"/>
              </a:spcAft>
              <a:buFont typeface="Arial" pitchFamily="34" charset="0"/>
              <a:buChar char=" "/>
              <a:defRPr/>
            </a:pPr>
            <a:r>
              <a:rPr lang="en-US" altLang="zh-CN" i="1" dirty="0" smtClean="0">
                <a:solidFill>
                  <a:schemeClr val="accent1"/>
                </a:solidFill>
              </a:rPr>
              <a:t>                                                   </a:t>
            </a:r>
            <a:br>
              <a:rPr lang="en-US" altLang="zh-CN" i="1" dirty="0" smtClean="0">
                <a:solidFill>
                  <a:schemeClr val="accent1"/>
                </a:solidFill>
              </a:rPr>
            </a:br>
            <a:r>
              <a:rPr lang="en-US" altLang="zh-CN" i="1" dirty="0" smtClean="0">
                <a:solidFill>
                  <a:schemeClr val="accent1"/>
                </a:solidFill>
              </a:rPr>
              <a:t>                         </a:t>
            </a:r>
          </a:p>
          <a:p>
            <a:pPr lvl="1" fontAlgn="auto">
              <a:spcAft>
                <a:spcPts val="0"/>
              </a:spcAft>
              <a:buFont typeface="Arial" pitchFamily="34" charset="0"/>
              <a:buChar char=" "/>
              <a:defRPr/>
            </a:pPr>
            <a:r>
              <a:rPr lang="en-US" altLang="zh-CN" dirty="0" smtClean="0"/>
              <a:t>                                            </a:t>
            </a:r>
            <a:br>
              <a:rPr lang="en-US" altLang="zh-CN" dirty="0" smtClean="0"/>
            </a:br>
            <a:r>
              <a:rPr lang="en-US" altLang="zh-CN" dirty="0" smtClean="0"/>
              <a:t>                 </a:t>
            </a:r>
            <a:r>
              <a:rPr lang="en-US" altLang="zh-CN" i="1" dirty="0" smtClean="0"/>
              <a:t> </a:t>
            </a:r>
            <a:r>
              <a:rPr lang="en-US" altLang="zh-CN" dirty="0" smtClean="0"/>
              <a:t>   </a:t>
            </a:r>
            <a:r>
              <a:rPr lang="en-US" altLang="zh-CN" i="1" dirty="0" smtClean="0"/>
              <a:t> </a:t>
            </a:r>
            <a:r>
              <a:rPr lang="en-US" altLang="zh-CN" i="1" baseline="-25000" dirty="0" smtClean="0"/>
              <a:t> </a:t>
            </a:r>
            <a:r>
              <a:rPr lang="en-US" altLang="zh-CN" i="1" dirty="0" smtClean="0"/>
              <a:t> </a:t>
            </a:r>
            <a:r>
              <a:rPr lang="en-US" altLang="zh-CN" dirty="0" smtClean="0"/>
              <a:t>                           </a:t>
            </a:r>
            <a:br>
              <a:rPr lang="en-US" altLang="zh-CN" dirty="0" smtClean="0"/>
            </a:br>
            <a:r>
              <a:rPr lang="en-US" altLang="zh-CN" dirty="0" smtClean="0"/>
              <a:t>                         </a:t>
            </a:r>
            <a:endParaRPr lang="en-US" altLang="zh-CN" i="1" dirty="0" smtClean="0"/>
          </a:p>
        </p:txBody>
      </p:sp>
    </p:spTree>
    <p:extLst>
      <p:ext uri="{BB962C8B-B14F-4D97-AF65-F5344CB8AC3E}">
        <p14:creationId xmlns:p14="http://schemas.microsoft.com/office/powerpoint/2010/main" val="2997808270"/>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descr=" 36866"/>
          <p:cNvSpPr>
            <a:spLocks noGrp="1" noChangeArrowheads="1"/>
          </p:cNvSpPr>
          <p:nvPr>
            <p:ph type="title"/>
          </p:nvPr>
        </p:nvSpPr>
        <p:spPr>
          <a:xfrm>
            <a:off x="360363" y="-171400"/>
            <a:ext cx="8402637" cy="685800"/>
          </a:xfrm>
        </p:spPr>
        <p:txBody>
          <a:bodyPr rtlCol="0">
            <a:normAutofit fontScale="90000"/>
          </a:bodyPr>
          <a:lstStyle/>
          <a:p>
            <a:pPr fontAlgn="auto">
              <a:spcAft>
                <a:spcPts val="0"/>
              </a:spcAft>
              <a:defRPr/>
            </a:pPr>
            <a:r>
              <a:rPr lang="en-US" altLang="zh-CN" dirty="0" smtClean="0"/>
              <a:t/>
            </a:r>
            <a:br>
              <a:rPr lang="en-US" altLang="zh-CN" dirty="0" smtClean="0"/>
            </a:br>
            <a:r>
              <a:rPr lang="en-US" altLang="zh-CN" dirty="0" smtClean="0"/>
              <a:t>The Knapsack Problem  </a:t>
            </a:r>
            <a:br>
              <a:rPr lang="en-US" altLang="zh-CN" dirty="0" smtClean="0"/>
            </a:br>
            <a:r>
              <a:rPr lang="en-US" altLang="zh-CN" dirty="0" smtClean="0"/>
              <a:t>And Optimal Substructure</a:t>
            </a:r>
          </a:p>
        </p:txBody>
      </p:sp>
      <p:sp>
        <p:nvSpPr>
          <p:cNvPr id="1584131" name="Rectangle 3" descr=" 1584131"/>
          <p:cNvSpPr>
            <a:spLocks noGrp="1" noChangeArrowheads="1"/>
          </p:cNvSpPr>
          <p:nvPr>
            <p:ph type="body" idx="1"/>
          </p:nvPr>
        </p:nvSpPr>
        <p:spPr>
          <a:xfrm>
            <a:off x="304800" y="1752600"/>
            <a:ext cx="8458200" cy="5105400"/>
          </a:xfrm>
        </p:spPr>
        <p:txBody>
          <a:bodyPr rtlCol="0">
            <a:normAutofit/>
          </a:bodyPr>
          <a:lstStyle/>
          <a:p>
            <a:pPr fontAlgn="auto">
              <a:spcAft>
                <a:spcPts val="0"/>
              </a:spcAft>
              <a:buFont typeface="Arial" pitchFamily="34" charset="0"/>
              <a:buChar char="•"/>
              <a:defRPr/>
            </a:pPr>
            <a:r>
              <a:rPr lang="en-US" altLang="zh-CN" dirty="0" smtClean="0">
                <a:latin typeface="Calibri" panose="020F0502020204030204" pitchFamily="34" charset="0"/>
              </a:rPr>
              <a:t>Both variations exhibit optimal substructure</a:t>
            </a:r>
          </a:p>
          <a:p>
            <a:pPr fontAlgn="auto">
              <a:spcAft>
                <a:spcPts val="0"/>
              </a:spcAft>
              <a:buFont typeface="Arial" pitchFamily="34" charset="0"/>
              <a:buChar char="•"/>
              <a:defRPr/>
            </a:pPr>
            <a:r>
              <a:rPr lang="en-US" altLang="zh-CN" dirty="0" smtClean="0">
                <a:latin typeface="Calibri" panose="020F0502020204030204" pitchFamily="34" charset="0"/>
              </a:rPr>
              <a:t>To show this for the 0-1 problem, consider the most valuable load weighing at most </a:t>
            </a:r>
            <a:r>
              <a:rPr lang="en-US" altLang="zh-CN" i="1" dirty="0" smtClean="0">
                <a:latin typeface="Calibri" panose="020F0502020204030204" pitchFamily="34" charset="0"/>
              </a:rPr>
              <a:t>W</a:t>
            </a:r>
            <a:r>
              <a:rPr lang="en-US" altLang="zh-CN" dirty="0" smtClean="0">
                <a:latin typeface="Calibri" panose="020F0502020204030204" pitchFamily="34" charset="0"/>
              </a:rPr>
              <a:t> pounds</a:t>
            </a:r>
          </a:p>
          <a:p>
            <a:pPr lvl="1" fontAlgn="auto">
              <a:spcAft>
                <a:spcPts val="0"/>
              </a:spcAft>
              <a:buFont typeface="Arial" pitchFamily="34" charset="0"/>
              <a:buChar char=" "/>
              <a:defRPr/>
            </a:pPr>
            <a:r>
              <a:rPr lang="en-US" altLang="zh-CN" i="1" dirty="0" smtClean="0">
                <a:solidFill>
                  <a:schemeClr val="accent1"/>
                </a:solidFill>
              </a:rPr>
              <a:t>                                                   </a:t>
            </a:r>
            <a:br>
              <a:rPr lang="en-US" altLang="zh-CN" i="1" dirty="0" smtClean="0">
                <a:solidFill>
                  <a:schemeClr val="accent1"/>
                </a:solidFill>
              </a:rPr>
            </a:br>
            <a:r>
              <a:rPr lang="en-US" altLang="zh-CN" i="1" dirty="0" smtClean="0">
                <a:solidFill>
                  <a:schemeClr val="accent1"/>
                </a:solidFill>
              </a:rPr>
              <a:t>                         </a:t>
            </a:r>
          </a:p>
          <a:p>
            <a:pPr lvl="1" fontAlgn="auto">
              <a:spcAft>
                <a:spcPts val="0"/>
              </a:spcAft>
              <a:buFont typeface="Arial" pitchFamily="34" charset="0"/>
              <a:buChar char=" "/>
              <a:defRPr/>
            </a:pPr>
            <a:r>
              <a:rPr lang="en-US" altLang="zh-CN" dirty="0" smtClean="0"/>
              <a:t>                                            </a:t>
            </a:r>
            <a:br>
              <a:rPr lang="en-US" altLang="zh-CN" dirty="0" smtClean="0"/>
            </a:br>
            <a:r>
              <a:rPr lang="en-US" altLang="zh-CN" dirty="0" smtClean="0"/>
              <a:t>                 </a:t>
            </a:r>
            <a:r>
              <a:rPr lang="en-US" altLang="zh-CN" i="1" dirty="0" smtClean="0"/>
              <a:t> </a:t>
            </a:r>
            <a:r>
              <a:rPr lang="en-US" altLang="zh-CN" dirty="0" smtClean="0"/>
              <a:t>   </a:t>
            </a:r>
            <a:r>
              <a:rPr lang="en-US" altLang="zh-CN" i="1" dirty="0" smtClean="0"/>
              <a:t> </a:t>
            </a:r>
            <a:r>
              <a:rPr lang="en-US" altLang="zh-CN" i="1" baseline="-25000" dirty="0" smtClean="0"/>
              <a:t> </a:t>
            </a:r>
            <a:r>
              <a:rPr lang="en-US" altLang="zh-CN" i="1" dirty="0" smtClean="0"/>
              <a:t> </a:t>
            </a:r>
            <a:r>
              <a:rPr lang="en-US" altLang="zh-CN" dirty="0" smtClean="0"/>
              <a:t>                           </a:t>
            </a:r>
            <a:br>
              <a:rPr lang="en-US" altLang="zh-CN" dirty="0" smtClean="0"/>
            </a:br>
            <a:r>
              <a:rPr lang="en-US" altLang="zh-CN" dirty="0" smtClean="0"/>
              <a:t>                         </a:t>
            </a:r>
            <a:endParaRPr lang="en-US" altLang="zh-CN" i="1" dirty="0" smtClean="0"/>
          </a:p>
        </p:txBody>
      </p:sp>
    </p:spTree>
    <p:extLst>
      <p:ext uri="{BB962C8B-B14F-4D97-AF65-F5344CB8AC3E}">
        <p14:creationId xmlns:p14="http://schemas.microsoft.com/office/powerpoint/2010/main" val="1853882272"/>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descr=" 36866"/>
          <p:cNvSpPr>
            <a:spLocks noGrp="1" noChangeArrowheads="1"/>
          </p:cNvSpPr>
          <p:nvPr>
            <p:ph type="title"/>
          </p:nvPr>
        </p:nvSpPr>
        <p:spPr>
          <a:xfrm>
            <a:off x="360363" y="-99392"/>
            <a:ext cx="8402637" cy="685800"/>
          </a:xfrm>
        </p:spPr>
        <p:txBody>
          <a:bodyPr rtlCol="0">
            <a:normAutofit fontScale="90000"/>
          </a:bodyPr>
          <a:lstStyle/>
          <a:p>
            <a:pPr fontAlgn="auto">
              <a:spcAft>
                <a:spcPts val="0"/>
              </a:spcAft>
              <a:defRPr/>
            </a:pPr>
            <a:r>
              <a:rPr lang="en-US" altLang="zh-CN" dirty="0" smtClean="0"/>
              <a:t/>
            </a:r>
            <a:br>
              <a:rPr lang="en-US" altLang="zh-CN" dirty="0" smtClean="0"/>
            </a:br>
            <a:r>
              <a:rPr lang="en-US" altLang="zh-CN" dirty="0" smtClean="0"/>
              <a:t>The Knapsack Problem  </a:t>
            </a:r>
            <a:br>
              <a:rPr lang="en-US" altLang="zh-CN" dirty="0" smtClean="0"/>
            </a:br>
            <a:r>
              <a:rPr lang="en-US" altLang="zh-CN" dirty="0" smtClean="0"/>
              <a:t>And Optimal Substructure</a:t>
            </a:r>
          </a:p>
        </p:txBody>
      </p:sp>
      <p:sp>
        <p:nvSpPr>
          <p:cNvPr id="1584131" name="Rectangle 3" descr=" 1584131"/>
          <p:cNvSpPr>
            <a:spLocks noGrp="1" noChangeArrowheads="1"/>
          </p:cNvSpPr>
          <p:nvPr>
            <p:ph type="body" idx="1"/>
          </p:nvPr>
        </p:nvSpPr>
        <p:spPr>
          <a:xfrm>
            <a:off x="304800" y="1752600"/>
            <a:ext cx="8458200" cy="5105400"/>
          </a:xfrm>
        </p:spPr>
        <p:txBody>
          <a:bodyPr rtlCol="0">
            <a:normAutofit/>
          </a:bodyPr>
          <a:lstStyle/>
          <a:p>
            <a:pPr fontAlgn="auto">
              <a:spcAft>
                <a:spcPts val="0"/>
              </a:spcAft>
              <a:buFont typeface="Arial" pitchFamily="34" charset="0"/>
              <a:buChar char="•"/>
              <a:defRPr/>
            </a:pPr>
            <a:r>
              <a:rPr lang="en-US" altLang="zh-CN" smtClean="0">
                <a:latin typeface="Calibri" panose="020F0502020204030204" pitchFamily="34" charset="0"/>
              </a:rPr>
              <a:t>Both variations exhibit optimal substructure</a:t>
            </a:r>
          </a:p>
          <a:p>
            <a:pPr fontAlgn="auto">
              <a:spcAft>
                <a:spcPts val="0"/>
              </a:spcAft>
              <a:buFont typeface="Arial" pitchFamily="34" charset="0"/>
              <a:buChar char="•"/>
              <a:defRPr/>
            </a:pPr>
            <a:r>
              <a:rPr lang="en-US" altLang="zh-CN" smtClean="0">
                <a:latin typeface="Calibri" panose="020F0502020204030204" pitchFamily="34" charset="0"/>
              </a:rPr>
              <a:t>To show this for the 0-1 problem, consider the most valuable load weighing at most </a:t>
            </a:r>
            <a:r>
              <a:rPr lang="en-US" altLang="zh-CN" i="1" smtClean="0">
                <a:latin typeface="Calibri" panose="020F0502020204030204" pitchFamily="34" charset="0"/>
              </a:rPr>
              <a:t>W</a:t>
            </a:r>
            <a:r>
              <a:rPr lang="en-US" altLang="zh-CN" smtClean="0">
                <a:latin typeface="Calibri" panose="020F0502020204030204" pitchFamily="34" charset="0"/>
              </a:rPr>
              <a:t> pounds</a:t>
            </a:r>
          </a:p>
          <a:p>
            <a:pPr lvl="1" fontAlgn="auto">
              <a:spcAft>
                <a:spcPts val="0"/>
              </a:spcAft>
              <a:buFont typeface="Arial" pitchFamily="34" charset="0"/>
              <a:buChar char="–"/>
              <a:defRPr/>
            </a:pPr>
            <a:r>
              <a:rPr lang="en-US" altLang="zh-CN" i="1" smtClean="0">
                <a:solidFill>
                  <a:schemeClr val="accent1">
                    <a:lumMod val="100000"/>
                  </a:schemeClr>
                </a:solidFill>
                <a:latin typeface="Calibri" panose="020F0502020204030204" pitchFamily="34" charset="0"/>
              </a:rPr>
              <a:t>If we remove item j from the load, what do we know about the remaining load?</a:t>
            </a:r>
          </a:p>
          <a:p>
            <a:pPr lvl="1" fontAlgn="auto">
              <a:spcAft>
                <a:spcPts val="0"/>
              </a:spcAft>
              <a:buFont typeface="Arial" pitchFamily="34" charset="0"/>
              <a:buChar char=" "/>
              <a:defRPr/>
            </a:pPr>
            <a:r>
              <a:rPr lang="en-US" altLang="zh-CN" smtClean="0"/>
              <a:t>                                            </a:t>
            </a:r>
            <a:br>
              <a:rPr lang="en-US" altLang="zh-CN" smtClean="0"/>
            </a:br>
            <a:r>
              <a:rPr lang="en-US" altLang="zh-CN" smtClean="0"/>
              <a:t>                 </a:t>
            </a:r>
            <a:r>
              <a:rPr lang="en-US" altLang="zh-CN" i="1" smtClean="0"/>
              <a:t> </a:t>
            </a:r>
            <a:r>
              <a:rPr lang="en-US" altLang="zh-CN" smtClean="0"/>
              <a:t>   </a:t>
            </a:r>
            <a:r>
              <a:rPr lang="en-US" altLang="zh-CN" i="1" smtClean="0"/>
              <a:t> </a:t>
            </a:r>
            <a:r>
              <a:rPr lang="en-US" altLang="zh-CN" i="1" baseline="-25000" smtClean="0"/>
              <a:t> </a:t>
            </a:r>
            <a:r>
              <a:rPr lang="en-US" altLang="zh-CN" i="1" smtClean="0"/>
              <a:t> </a:t>
            </a:r>
            <a:r>
              <a:rPr lang="en-US" altLang="zh-CN" smtClean="0"/>
              <a:t>                           </a:t>
            </a:r>
            <a:br>
              <a:rPr lang="en-US" altLang="zh-CN" smtClean="0"/>
            </a:br>
            <a:r>
              <a:rPr lang="en-US" altLang="zh-CN" smtClean="0"/>
              <a:t>                         </a:t>
            </a:r>
            <a:endParaRPr lang="en-US" altLang="zh-CN" i="1" smtClean="0"/>
          </a:p>
        </p:txBody>
      </p:sp>
    </p:spTree>
    <p:extLst>
      <p:ext uri="{BB962C8B-B14F-4D97-AF65-F5344CB8AC3E}">
        <p14:creationId xmlns:p14="http://schemas.microsoft.com/office/powerpoint/2010/main" val="235452704"/>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descr=" 36866"/>
          <p:cNvSpPr>
            <a:spLocks noGrp="1" noChangeArrowheads="1"/>
          </p:cNvSpPr>
          <p:nvPr>
            <p:ph type="title"/>
          </p:nvPr>
        </p:nvSpPr>
        <p:spPr>
          <a:xfrm>
            <a:off x="360363" y="-99392"/>
            <a:ext cx="8402637" cy="685800"/>
          </a:xfrm>
        </p:spPr>
        <p:txBody>
          <a:bodyPr rtlCol="0">
            <a:normAutofit fontScale="90000"/>
          </a:bodyPr>
          <a:lstStyle/>
          <a:p>
            <a:pPr fontAlgn="auto">
              <a:spcAft>
                <a:spcPts val="0"/>
              </a:spcAft>
              <a:defRPr/>
            </a:pPr>
            <a:r>
              <a:rPr lang="en-US" altLang="zh-CN" dirty="0" smtClean="0"/>
              <a:t/>
            </a:r>
            <a:br>
              <a:rPr lang="en-US" altLang="zh-CN" dirty="0" smtClean="0"/>
            </a:br>
            <a:r>
              <a:rPr lang="en-US" altLang="zh-CN" dirty="0" smtClean="0"/>
              <a:t>The Knapsack Problem  </a:t>
            </a:r>
            <a:br>
              <a:rPr lang="en-US" altLang="zh-CN" dirty="0" smtClean="0"/>
            </a:br>
            <a:r>
              <a:rPr lang="en-US" altLang="zh-CN" dirty="0" smtClean="0"/>
              <a:t>And Optimal Substructure</a:t>
            </a:r>
          </a:p>
        </p:txBody>
      </p:sp>
      <p:sp>
        <p:nvSpPr>
          <p:cNvPr id="1584131" name="Rectangle 3" descr=" 1584131"/>
          <p:cNvSpPr>
            <a:spLocks noGrp="1" noChangeArrowheads="1"/>
          </p:cNvSpPr>
          <p:nvPr>
            <p:ph type="body" idx="1"/>
          </p:nvPr>
        </p:nvSpPr>
        <p:spPr>
          <a:xfrm>
            <a:off x="304800" y="1752600"/>
            <a:ext cx="8458200" cy="5105400"/>
          </a:xfrm>
        </p:spPr>
        <p:txBody>
          <a:bodyPr rtlCol="0">
            <a:normAutofit/>
          </a:bodyPr>
          <a:lstStyle/>
          <a:p>
            <a:pPr fontAlgn="auto">
              <a:spcAft>
                <a:spcPts val="0"/>
              </a:spcAft>
              <a:buFont typeface="Arial" pitchFamily="34" charset="0"/>
              <a:buChar char="•"/>
              <a:defRPr/>
            </a:pPr>
            <a:r>
              <a:rPr lang="en-US" altLang="zh-CN" smtClean="0">
                <a:latin typeface="Calibri" panose="020F0502020204030204" pitchFamily="34" charset="0"/>
              </a:rPr>
              <a:t>Both variations exhibit optimal substructure</a:t>
            </a:r>
          </a:p>
          <a:p>
            <a:pPr fontAlgn="auto">
              <a:spcAft>
                <a:spcPts val="0"/>
              </a:spcAft>
              <a:buFont typeface="Arial" pitchFamily="34" charset="0"/>
              <a:buChar char="•"/>
              <a:defRPr/>
            </a:pPr>
            <a:r>
              <a:rPr lang="en-US" altLang="zh-CN" smtClean="0">
                <a:latin typeface="Calibri" panose="020F0502020204030204" pitchFamily="34" charset="0"/>
              </a:rPr>
              <a:t>To show this for the 0-1 problem, consider the most valuable load weighing at most </a:t>
            </a:r>
            <a:r>
              <a:rPr lang="en-US" altLang="zh-CN" i="1" smtClean="0">
                <a:latin typeface="Calibri" panose="020F0502020204030204" pitchFamily="34" charset="0"/>
              </a:rPr>
              <a:t>W</a:t>
            </a:r>
            <a:r>
              <a:rPr lang="en-US" altLang="zh-CN" smtClean="0">
                <a:latin typeface="Calibri" panose="020F0502020204030204" pitchFamily="34" charset="0"/>
              </a:rPr>
              <a:t> pounds</a:t>
            </a:r>
          </a:p>
          <a:p>
            <a:pPr lvl="1" fontAlgn="auto">
              <a:spcAft>
                <a:spcPts val="0"/>
              </a:spcAft>
              <a:buFont typeface="Arial" pitchFamily="34" charset="0"/>
              <a:buChar char="–"/>
              <a:defRPr/>
            </a:pPr>
            <a:r>
              <a:rPr lang="en-US" altLang="zh-CN" i="1" smtClean="0">
                <a:solidFill>
                  <a:schemeClr val="accent1">
                    <a:lumMod val="100000"/>
                  </a:schemeClr>
                </a:solidFill>
                <a:latin typeface="Calibri" panose="020F0502020204030204" pitchFamily="34" charset="0"/>
              </a:rPr>
              <a:t>If we remove item j from the load, what do we know about the remaining load?</a:t>
            </a:r>
          </a:p>
          <a:p>
            <a:pPr lvl="1" fontAlgn="auto">
              <a:spcAft>
                <a:spcPts val="0"/>
              </a:spcAft>
              <a:buFont typeface="Arial" pitchFamily="34" charset="0"/>
              <a:buChar char="–"/>
              <a:defRPr/>
            </a:pPr>
            <a:r>
              <a:rPr lang="en-US" altLang="zh-CN" smtClean="0">
                <a:latin typeface="Calibri" panose="020F0502020204030204" pitchFamily="34" charset="0"/>
              </a:rPr>
              <a:t>A: remainder must be the most valuable load weighing at most </a:t>
            </a:r>
            <a:r>
              <a:rPr lang="en-US" altLang="zh-CN" i="1" smtClean="0">
                <a:latin typeface="Calibri" panose="020F0502020204030204" pitchFamily="34" charset="0"/>
              </a:rPr>
              <a:t>W</a:t>
            </a:r>
            <a:r>
              <a:rPr lang="en-US" altLang="zh-CN" smtClean="0">
                <a:latin typeface="Calibri" panose="020F0502020204030204" pitchFamily="34" charset="0"/>
              </a:rPr>
              <a:t> - </a:t>
            </a:r>
            <a:r>
              <a:rPr lang="en-US" altLang="zh-CN" i="1" smtClean="0">
                <a:latin typeface="Calibri" panose="020F0502020204030204" pitchFamily="34" charset="0"/>
              </a:rPr>
              <a:t>w</a:t>
            </a:r>
            <a:r>
              <a:rPr lang="en-US" altLang="zh-CN" i="1" baseline="-25000" smtClean="0">
                <a:latin typeface="Calibri" panose="020F0502020204030204" pitchFamily="34" charset="0"/>
              </a:rPr>
              <a:t>j</a:t>
            </a:r>
            <a:r>
              <a:rPr lang="en-US" altLang="zh-CN" i="1" smtClean="0">
                <a:latin typeface="Calibri" panose="020F0502020204030204" pitchFamily="34" charset="0"/>
              </a:rPr>
              <a:t> </a:t>
            </a:r>
            <a:r>
              <a:rPr lang="en-US" altLang="zh-CN" smtClean="0">
                <a:latin typeface="Calibri" panose="020F0502020204030204" pitchFamily="34" charset="0"/>
              </a:rPr>
              <a:t>that thief could take from museum, excluding item j</a:t>
            </a:r>
            <a:endParaRPr lang="en-US" altLang="zh-CN" i="1" smtClean="0"/>
          </a:p>
        </p:txBody>
      </p:sp>
    </p:spTree>
    <p:extLst>
      <p:ext uri="{BB962C8B-B14F-4D97-AF65-F5344CB8AC3E}">
        <p14:creationId xmlns:p14="http://schemas.microsoft.com/office/powerpoint/2010/main" val="3779742285"/>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descr=" 37890"/>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Solving The Knapsack Problem</a:t>
            </a:r>
          </a:p>
        </p:txBody>
      </p:sp>
      <p:sp>
        <p:nvSpPr>
          <p:cNvPr id="1585155" name="Rectangle 3" descr=" 1585155"/>
          <p:cNvSpPr>
            <a:spLocks noGrp="1" noChangeArrowheads="1"/>
          </p:cNvSpPr>
          <p:nvPr>
            <p:ph type="body" idx="1"/>
          </p:nvPr>
        </p:nvSpPr>
        <p:spPr/>
        <p:txBody>
          <a:bodyPr rtlCol="0">
            <a:normAutofit fontScale="92500" lnSpcReduction="10000"/>
          </a:bodyPr>
          <a:lstStyle/>
          <a:p>
            <a:pPr fontAlgn="auto">
              <a:spcAft>
                <a:spcPts val="0"/>
              </a:spcAft>
              <a:buFont typeface="Arial" pitchFamily="34" charset="0"/>
              <a:buChar char=" "/>
              <a:defRPr/>
            </a:pPr>
            <a:r>
              <a:rPr lang="en-US" altLang="zh-CN" smtClean="0"/>
              <a:t>                                                </a:t>
            </a:r>
            <a:br>
              <a:rPr lang="en-US" altLang="zh-CN" smtClean="0"/>
            </a:br>
            <a:r>
              <a:rPr lang="en-US" altLang="zh-CN" smtClean="0"/>
              <a:t>                                            </a:t>
            </a:r>
          </a:p>
          <a:p>
            <a:pPr lvl="1" fontAlgn="auto">
              <a:spcAft>
                <a:spcPts val="0"/>
              </a:spcAft>
              <a:buFont typeface="Arial" pitchFamily="34" charset="0"/>
              <a:buChar char=" "/>
              <a:defRPr/>
            </a:pPr>
            <a:r>
              <a:rPr lang="en-US" altLang="zh-CN" i="1" smtClean="0">
                <a:solidFill>
                  <a:schemeClr val="accent1"/>
                </a:solidFill>
              </a:rPr>
              <a:t>    </a:t>
            </a:r>
            <a:endParaRPr lang="en-US" altLang="zh-CN" smtClean="0">
              <a:solidFill>
                <a:schemeClr val="accent1"/>
              </a:solidFill>
            </a:endParaRPr>
          </a:p>
          <a:p>
            <a:pPr fontAlgn="auto">
              <a:spcAft>
                <a:spcPts val="0"/>
              </a:spcAft>
              <a:buFont typeface="Arial" pitchFamily="34" charset="0"/>
              <a:buChar char=" "/>
              <a:defRPr/>
            </a:pPr>
            <a:r>
              <a:rPr lang="en-US" altLang="zh-CN" smtClean="0"/>
              <a:t>                                               </a:t>
            </a:r>
            <a:br>
              <a:rPr lang="en-US" altLang="zh-CN" smtClean="0"/>
            </a:br>
            <a:r>
              <a:rPr lang="en-US" altLang="zh-CN" smtClean="0"/>
              <a:t>                                      </a:t>
            </a:r>
          </a:p>
          <a:p>
            <a:pPr lvl="1" fontAlgn="auto">
              <a:spcAft>
                <a:spcPts val="0"/>
              </a:spcAft>
              <a:buFont typeface="Arial" pitchFamily="34" charset="0"/>
              <a:buChar char=" "/>
              <a:defRPr/>
            </a:pPr>
            <a:r>
              <a:rPr lang="en-US" altLang="zh-CN" smtClean="0"/>
              <a:t>                                               </a:t>
            </a:r>
          </a:p>
          <a:p>
            <a:pPr lvl="1" fontAlgn="auto">
              <a:spcAft>
                <a:spcPts val="0"/>
              </a:spcAft>
              <a:buFont typeface="Arial" pitchFamily="34" charset="0"/>
              <a:buChar char=" "/>
              <a:defRPr/>
            </a:pPr>
            <a:r>
              <a:rPr lang="en-US" altLang="zh-CN" smtClean="0"/>
              <a:t>                                                 </a:t>
            </a:r>
            <a:br>
              <a:rPr lang="en-US" altLang="zh-CN" smtClean="0"/>
            </a:br>
            <a:r>
              <a:rPr lang="en-US" altLang="zh-CN" smtClean="0"/>
              <a:t>                           </a:t>
            </a:r>
          </a:p>
          <a:p>
            <a:pPr lvl="2" fontAlgn="auto">
              <a:spcAft>
                <a:spcPts val="0"/>
              </a:spcAft>
              <a:buFont typeface="Arial" pitchFamily="34" charset="0"/>
              <a:buChar char=" "/>
              <a:defRPr/>
            </a:pPr>
            <a:r>
              <a:rPr lang="en-US" altLang="zh-CN" i="1" smtClean="0">
                <a:solidFill>
                  <a:schemeClr val="accent1"/>
                </a:solidFill>
              </a:rPr>
              <a:t>                                                          </a:t>
            </a:r>
            <a:br>
              <a:rPr lang="en-US" altLang="zh-CN" i="1" smtClean="0">
                <a:solidFill>
                  <a:schemeClr val="accent1"/>
                </a:solidFill>
              </a:rPr>
            </a:br>
            <a:r>
              <a:rPr lang="en-US" altLang="zh-CN" i="1" smtClean="0">
                <a:solidFill>
                  <a:schemeClr val="accent1"/>
                </a:solidFill>
              </a:rPr>
              <a:t>                                            </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Activity-Selection Problem</a:t>
            </a:r>
          </a:p>
        </p:txBody>
      </p:sp>
      <p:sp>
        <p:nvSpPr>
          <p:cNvPr id="15363" name="Rectangle 3"/>
          <p:cNvSpPr>
            <a:spLocks noGrp="1" noChangeArrowheads="1"/>
          </p:cNvSpPr>
          <p:nvPr>
            <p:ph type="body" idx="1"/>
          </p:nvPr>
        </p:nvSpPr>
        <p:spPr>
          <a:xfrm>
            <a:off x="395288" y="1196975"/>
            <a:ext cx="8229600" cy="4525963"/>
          </a:xfrm>
        </p:spPr>
        <p:txBody>
          <a:bodyPr rtlCol="0">
            <a:normAutofit/>
          </a:bodyPr>
          <a:lstStyle/>
          <a:p>
            <a:pPr fontAlgn="auto">
              <a:spcAft>
                <a:spcPts val="0"/>
              </a:spcAft>
              <a:buFont typeface="Arial" pitchFamily="34" charset="0"/>
              <a:buChar char="•"/>
              <a:defRPr/>
            </a:pPr>
            <a:r>
              <a:rPr lang="en-US" altLang="zh-CN" dirty="0" smtClean="0"/>
              <a:t>Problem: get your money’s worth out of a festival</a:t>
            </a:r>
          </a:p>
          <a:p>
            <a:pPr lvl="1" fontAlgn="auto">
              <a:spcAft>
                <a:spcPts val="0"/>
              </a:spcAft>
              <a:buFont typeface="Arial" pitchFamily="34" charset="0"/>
              <a:buChar char="–"/>
              <a:defRPr/>
            </a:pPr>
            <a:r>
              <a:rPr lang="en-US" altLang="zh-CN" dirty="0" smtClean="0"/>
              <a:t>Buy a wristband that lets you onto any ride</a:t>
            </a:r>
          </a:p>
          <a:p>
            <a:pPr lvl="1" fontAlgn="auto">
              <a:spcAft>
                <a:spcPts val="0"/>
              </a:spcAft>
              <a:buFont typeface="Arial" pitchFamily="34" charset="0"/>
              <a:buChar char="–"/>
              <a:defRPr/>
            </a:pPr>
            <a:r>
              <a:rPr lang="en-US" altLang="zh-CN" dirty="0" smtClean="0"/>
              <a:t>Lots of rides, each starting and ending at different times</a:t>
            </a:r>
          </a:p>
          <a:p>
            <a:pPr lvl="1" fontAlgn="auto">
              <a:spcAft>
                <a:spcPts val="0"/>
              </a:spcAft>
              <a:buFont typeface="Arial" pitchFamily="34" charset="0"/>
              <a:buChar char="–"/>
              <a:defRPr/>
            </a:pPr>
            <a:r>
              <a:rPr lang="en-US" altLang="zh-CN" dirty="0" smtClean="0"/>
              <a:t>Your goal: ride as many rides as possible</a:t>
            </a:r>
          </a:p>
          <a:p>
            <a:pPr lvl="2" fontAlgn="auto">
              <a:spcAft>
                <a:spcPts val="0"/>
              </a:spcAft>
              <a:buFont typeface="Arial" pitchFamily="34" charset="0"/>
              <a:buChar char="•"/>
              <a:defRPr/>
            </a:pPr>
            <a:r>
              <a:rPr lang="en-US" altLang="zh-CN" dirty="0" smtClean="0"/>
              <a:t>Another, alternative goal that we don’t solve here: maximize time spent on rides</a:t>
            </a:r>
          </a:p>
          <a:p>
            <a:pPr fontAlgn="auto">
              <a:spcAft>
                <a:spcPts val="0"/>
              </a:spcAft>
              <a:buFont typeface="Arial" pitchFamily="34" charset="0"/>
              <a:buChar char="•"/>
              <a:defRPr/>
            </a:pPr>
            <a:r>
              <a:rPr lang="en-US" altLang="zh-CN" dirty="0" smtClean="0"/>
              <a:t>Welcome to the </a:t>
            </a:r>
            <a:r>
              <a:rPr lang="en-US" altLang="zh-CN" i="1" dirty="0" smtClean="0">
                <a:solidFill>
                  <a:schemeClr val="tx2"/>
                </a:solidFill>
              </a:rPr>
              <a:t>activity selection problem</a:t>
            </a:r>
            <a:endParaRPr lang="en-US" altLang="zh-CN" dirty="0" smtClean="0">
              <a:solidFill>
                <a:schemeClr val="tx2"/>
              </a:solidFill>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descr=" 37890"/>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Solving The Knapsack Problem</a:t>
            </a:r>
          </a:p>
        </p:txBody>
      </p:sp>
      <p:sp>
        <p:nvSpPr>
          <p:cNvPr id="1585155" name="Rectangle 3" descr=" 1585155"/>
          <p:cNvSpPr>
            <a:spLocks noGrp="1" noChangeArrowheads="1"/>
          </p:cNvSpPr>
          <p:nvPr>
            <p:ph type="body" idx="1"/>
          </p:nvPr>
        </p:nvSpPr>
        <p:spPr>
          <a:xfrm>
            <a:off x="457200" y="1600200"/>
            <a:ext cx="8229600" cy="4525963"/>
          </a:xfrm>
        </p:spPr>
        <p:txBody>
          <a:bodyPr rtlCol="0">
            <a:normAutofit fontScale="92500" lnSpcReduction="10000"/>
          </a:bodyPr>
          <a:lstStyle/>
          <a:p>
            <a:pPr fontAlgn="auto">
              <a:spcAft>
                <a:spcPts val="0"/>
              </a:spcAft>
              <a:buFont typeface="Arial" pitchFamily="34" charset="0"/>
              <a:buChar char="•"/>
              <a:defRPr/>
            </a:pPr>
            <a:r>
              <a:rPr lang="en-US" altLang="zh-CN" smtClean="0">
                <a:latin typeface="Calibri" panose="020F0502020204030204" pitchFamily="34" charset="0"/>
              </a:rPr>
              <a:t>The optimal solution to the fractional knapsack problem can be found with a greedy algorithm</a:t>
            </a:r>
          </a:p>
          <a:p>
            <a:pPr lvl="1" fontAlgn="auto">
              <a:spcAft>
                <a:spcPts val="0"/>
              </a:spcAft>
              <a:buFont typeface="Arial" pitchFamily="34" charset="0"/>
              <a:buChar char="–"/>
              <a:defRPr/>
            </a:pPr>
            <a:r>
              <a:rPr lang="en-US" altLang="zh-CN" i="1" smtClean="0">
                <a:solidFill>
                  <a:schemeClr val="accent1">
                    <a:lumMod val="100000"/>
                  </a:schemeClr>
                </a:solidFill>
                <a:latin typeface="Calibri" panose="020F0502020204030204" pitchFamily="34" charset="0"/>
              </a:rPr>
              <a:t>How?</a:t>
            </a:r>
            <a:endParaRPr lang="en-US" altLang="zh-CN" smtClean="0">
              <a:solidFill>
                <a:schemeClr val="accent1">
                  <a:lumMod val="100000"/>
                </a:schemeClr>
              </a:solidFill>
              <a:latin typeface="Calibri" panose="020F0502020204030204" pitchFamily="34" charset="0"/>
            </a:endParaRPr>
          </a:p>
          <a:p>
            <a:pPr fontAlgn="auto">
              <a:spcAft>
                <a:spcPts val="0"/>
              </a:spcAft>
              <a:buFont typeface="Arial" pitchFamily="34" charset="0"/>
              <a:buChar char=" "/>
              <a:defRPr/>
            </a:pPr>
            <a:r>
              <a:rPr lang="en-US" altLang="zh-CN" smtClean="0"/>
              <a:t>                                               </a:t>
            </a:r>
            <a:br>
              <a:rPr lang="en-US" altLang="zh-CN" smtClean="0"/>
            </a:br>
            <a:r>
              <a:rPr lang="en-US" altLang="zh-CN" smtClean="0"/>
              <a:t>                                      </a:t>
            </a:r>
          </a:p>
          <a:p>
            <a:pPr lvl="1" fontAlgn="auto">
              <a:spcAft>
                <a:spcPts val="0"/>
              </a:spcAft>
              <a:buFont typeface="Arial" pitchFamily="34" charset="0"/>
              <a:buChar char=" "/>
              <a:defRPr/>
            </a:pPr>
            <a:r>
              <a:rPr lang="en-US" altLang="zh-CN" smtClean="0"/>
              <a:t>                                               </a:t>
            </a:r>
          </a:p>
          <a:p>
            <a:pPr lvl="1" fontAlgn="auto">
              <a:spcAft>
                <a:spcPts val="0"/>
              </a:spcAft>
              <a:buFont typeface="Arial" pitchFamily="34" charset="0"/>
              <a:buChar char=" "/>
              <a:defRPr/>
            </a:pPr>
            <a:r>
              <a:rPr lang="en-US" altLang="zh-CN" smtClean="0"/>
              <a:t>                                                 </a:t>
            </a:r>
            <a:br>
              <a:rPr lang="en-US" altLang="zh-CN" smtClean="0"/>
            </a:br>
            <a:r>
              <a:rPr lang="en-US" altLang="zh-CN" smtClean="0"/>
              <a:t>                           </a:t>
            </a:r>
          </a:p>
          <a:p>
            <a:pPr lvl="2" fontAlgn="auto">
              <a:spcAft>
                <a:spcPts val="0"/>
              </a:spcAft>
              <a:buFont typeface="Arial" pitchFamily="34" charset="0"/>
              <a:buChar char=" "/>
              <a:defRPr/>
            </a:pPr>
            <a:r>
              <a:rPr lang="en-US" altLang="zh-CN" i="1" smtClean="0">
                <a:solidFill>
                  <a:schemeClr val="accent1"/>
                </a:solidFill>
              </a:rPr>
              <a:t>                                                          </a:t>
            </a:r>
            <a:br>
              <a:rPr lang="en-US" altLang="zh-CN" i="1" smtClean="0">
                <a:solidFill>
                  <a:schemeClr val="accent1"/>
                </a:solidFill>
              </a:rPr>
            </a:br>
            <a:r>
              <a:rPr lang="en-US" altLang="zh-CN" i="1" smtClean="0">
                <a:solidFill>
                  <a:schemeClr val="accent1"/>
                </a:solidFill>
              </a:rPr>
              <a:t>                                            </a:t>
            </a:r>
          </a:p>
        </p:txBody>
      </p:sp>
    </p:spTree>
    <p:extLst>
      <p:ext uri="{BB962C8B-B14F-4D97-AF65-F5344CB8AC3E}">
        <p14:creationId xmlns:p14="http://schemas.microsoft.com/office/powerpoint/2010/main" val="3121522742"/>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descr=" 37890"/>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Solving The Knapsack Problem</a:t>
            </a:r>
          </a:p>
        </p:txBody>
      </p:sp>
      <p:sp>
        <p:nvSpPr>
          <p:cNvPr id="1585155" name="Rectangle 3" descr=" 1585155"/>
          <p:cNvSpPr>
            <a:spLocks noGrp="1" noChangeArrowheads="1"/>
          </p:cNvSpPr>
          <p:nvPr>
            <p:ph type="body" idx="1"/>
          </p:nvPr>
        </p:nvSpPr>
        <p:spPr>
          <a:xfrm>
            <a:off x="457200" y="1600200"/>
            <a:ext cx="8229600" cy="4525963"/>
          </a:xfrm>
        </p:spPr>
        <p:txBody>
          <a:bodyPr rtlCol="0">
            <a:normAutofit fontScale="92500" lnSpcReduction="10000"/>
          </a:bodyPr>
          <a:lstStyle/>
          <a:p>
            <a:pPr fontAlgn="auto">
              <a:spcAft>
                <a:spcPts val="0"/>
              </a:spcAft>
              <a:buFont typeface="Arial" pitchFamily="34" charset="0"/>
              <a:buChar char="•"/>
              <a:defRPr/>
            </a:pPr>
            <a:r>
              <a:rPr lang="en-US" altLang="zh-CN" smtClean="0">
                <a:latin typeface="Calibri" panose="020F0502020204030204" pitchFamily="34" charset="0"/>
              </a:rPr>
              <a:t>The optimal solution to the fractional knapsack problem can be found with a greedy algorithm</a:t>
            </a:r>
          </a:p>
          <a:p>
            <a:pPr lvl="1" fontAlgn="auto">
              <a:spcAft>
                <a:spcPts val="0"/>
              </a:spcAft>
              <a:buFont typeface="Arial" pitchFamily="34" charset="0"/>
              <a:buChar char="–"/>
              <a:defRPr/>
            </a:pPr>
            <a:r>
              <a:rPr lang="en-US" altLang="zh-CN" i="1" smtClean="0">
                <a:solidFill>
                  <a:schemeClr val="accent1">
                    <a:lumMod val="100000"/>
                  </a:schemeClr>
                </a:solidFill>
                <a:latin typeface="Calibri" panose="020F0502020204030204" pitchFamily="34" charset="0"/>
              </a:rPr>
              <a:t>How?</a:t>
            </a:r>
            <a:endParaRPr lang="en-US" altLang="zh-CN" smtClean="0">
              <a:solidFill>
                <a:schemeClr val="accent1">
                  <a:lumMod val="100000"/>
                </a:schemeClr>
              </a:solidFill>
              <a:latin typeface="Calibri" panose="020F0502020204030204" pitchFamily="34" charset="0"/>
            </a:endParaRPr>
          </a:p>
          <a:p>
            <a:pPr fontAlgn="auto">
              <a:spcAft>
                <a:spcPts val="0"/>
              </a:spcAft>
              <a:buFont typeface="Arial" pitchFamily="34" charset="0"/>
              <a:buChar char="•"/>
              <a:defRPr/>
            </a:pPr>
            <a:r>
              <a:rPr lang="en-US" altLang="zh-CN" smtClean="0">
                <a:latin typeface="Calibri" panose="020F0502020204030204" pitchFamily="34" charset="0"/>
              </a:rPr>
              <a:t>The optimal solution to the 0-1 problem cannot be found with the same greedy strategy</a:t>
            </a:r>
          </a:p>
          <a:p>
            <a:pPr lvl="1" fontAlgn="auto">
              <a:spcAft>
                <a:spcPts val="0"/>
              </a:spcAft>
              <a:buFont typeface="Arial" pitchFamily="34" charset="0"/>
              <a:buChar char="–"/>
              <a:defRPr/>
            </a:pPr>
            <a:r>
              <a:rPr lang="en-US" altLang="zh-CN" smtClean="0">
                <a:latin typeface="Calibri" panose="020F0502020204030204" pitchFamily="34" charset="0"/>
              </a:rPr>
              <a:t>Greedy strategy: take in order of dollars/pound</a:t>
            </a:r>
          </a:p>
          <a:p>
            <a:pPr lvl="1" fontAlgn="auto">
              <a:spcAft>
                <a:spcPts val="0"/>
              </a:spcAft>
              <a:buFont typeface="Arial" pitchFamily="34" charset="0"/>
              <a:buChar char="–"/>
              <a:defRPr/>
            </a:pPr>
            <a:r>
              <a:rPr lang="en-US" altLang="zh-CN" smtClean="0">
                <a:latin typeface="Calibri" panose="020F0502020204030204" pitchFamily="34" charset="0"/>
              </a:rPr>
              <a:t>Example: 3 items weighing 10, 20, and 30 pounds, knapsack can hold 50 pounds</a:t>
            </a:r>
          </a:p>
          <a:p>
            <a:pPr lvl="2" fontAlgn="auto">
              <a:spcAft>
                <a:spcPts val="0"/>
              </a:spcAft>
              <a:buFont typeface="Arial" pitchFamily="34" charset="0"/>
              <a:buChar char="•"/>
              <a:defRPr/>
            </a:pPr>
            <a:r>
              <a:rPr lang="en-US" altLang="zh-CN" i="1" smtClean="0">
                <a:solidFill>
                  <a:schemeClr val="accent1">
                    <a:lumMod val="100000"/>
                  </a:schemeClr>
                </a:solidFill>
                <a:latin typeface="Calibri" panose="020F0502020204030204" pitchFamily="34" charset="0"/>
              </a:rPr>
              <a:t>Suppose item 2 is worth $100.  Assign values to the other items so that the greedy strategy will fail</a:t>
            </a:r>
            <a:endParaRPr lang="en-US" altLang="zh-CN" i="1" smtClean="0">
              <a:solidFill>
                <a:schemeClr val="accent1"/>
              </a:solidFill>
            </a:endParaRPr>
          </a:p>
        </p:txBody>
      </p:sp>
    </p:spTree>
    <p:extLst>
      <p:ext uri="{BB962C8B-B14F-4D97-AF65-F5344CB8AC3E}">
        <p14:creationId xmlns:p14="http://schemas.microsoft.com/office/powerpoint/2010/main" val="1492786652"/>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2"/>
          <p:cNvSpPr txBox="1">
            <a:spLocks noChangeArrowheads="1"/>
          </p:cNvSpPr>
          <p:nvPr/>
        </p:nvSpPr>
        <p:spPr bwMode="auto">
          <a:xfrm>
            <a:off x="0" y="0"/>
            <a:ext cx="9144000" cy="776288"/>
          </a:xfrm>
          <a:prstGeom prst="rect">
            <a:avLst/>
          </a:prstGeom>
          <a:noFill/>
          <a:ln w="9525">
            <a:noFill/>
            <a:miter lim="800000"/>
            <a:headEnd/>
            <a:tailEnd/>
          </a:ln>
        </p:spPr>
        <p:txBody>
          <a:bodyPr>
            <a:spAutoFit/>
          </a:bodyPr>
          <a:lstStyle/>
          <a:p>
            <a:pPr algn="ctr">
              <a:spcBef>
                <a:spcPct val="20000"/>
              </a:spcBef>
            </a:pPr>
            <a:r>
              <a:rPr lang="en-US" altLang="zh-CN" sz="900" b="1" u="sng"/>
              <a:t>Copyright </a:t>
            </a:r>
            <a:r>
              <a:rPr lang="en-US" altLang="zh-CN" sz="900" b="1" u="sng">
                <a:cs typeface="Arial" charset="0"/>
              </a:rPr>
              <a:t>© The McGraw-Hill Companies, Inc. Permission required for reproduction or display.</a:t>
            </a:r>
            <a:endParaRPr lang="en-US" altLang="zh-CN" sz="900" b="1" u="sng"/>
          </a:p>
          <a:p>
            <a:pPr>
              <a:spcBef>
                <a:spcPct val="50000"/>
              </a:spcBef>
            </a:pPr>
            <a:endParaRPr lang="en-US" altLang="zh-CN" sz="2400" u="sng">
              <a:latin typeface="Times New Roman" pitchFamily="18" charset="0"/>
            </a:endParaRPr>
          </a:p>
        </p:txBody>
      </p:sp>
      <p:pic>
        <p:nvPicPr>
          <p:cNvPr id="55298" name="Picture 8" descr="D:\McGraw-Hill Projects\Cormen\images\fig16-2.gif"/>
          <p:cNvPicPr>
            <a:picLocks noChangeAspect="1" noChangeArrowheads="1"/>
          </p:cNvPicPr>
          <p:nvPr/>
        </p:nvPicPr>
        <p:blipFill>
          <a:blip r:embed="rId2" cstate="print"/>
          <a:srcRect/>
          <a:stretch>
            <a:fillRect/>
          </a:stretch>
        </p:blipFill>
        <p:spPr bwMode="auto">
          <a:xfrm>
            <a:off x="0" y="1103313"/>
            <a:ext cx="9144000" cy="465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88" y="381000"/>
            <a:ext cx="9142412" cy="914400"/>
          </a:xfrm>
        </p:spPr>
        <p:txBody>
          <a:bodyPr rtlCol="0">
            <a:normAutofit fontScale="90000"/>
          </a:bodyPr>
          <a:lstStyle/>
          <a:p>
            <a:pPr fontAlgn="auto">
              <a:spcAft>
                <a:spcPts val="0"/>
              </a:spcAft>
              <a:defRPr/>
            </a:pPr>
            <a:r>
              <a:rPr lang="en-US" altLang="zh-CN" smtClean="0"/>
              <a:t>The Knapsack Problem: </a:t>
            </a:r>
            <a:br>
              <a:rPr lang="en-US" altLang="zh-CN" smtClean="0"/>
            </a:br>
            <a:r>
              <a:rPr lang="en-US" altLang="zh-CN" smtClean="0"/>
              <a:t>Greedy Vs. Dynamic</a:t>
            </a:r>
          </a:p>
        </p:txBody>
      </p:sp>
      <p:sp>
        <p:nvSpPr>
          <p:cNvPr id="39939" name="Rectangle 3"/>
          <p:cNvSpPr>
            <a:spLocks noGrp="1" noChangeArrowheads="1"/>
          </p:cNvSpPr>
          <p:nvPr>
            <p:ph type="body" idx="1"/>
          </p:nvPr>
        </p:nvSpPr>
        <p:spPr>
          <a:xfrm>
            <a:off x="381000" y="1600200"/>
            <a:ext cx="8458200" cy="5105400"/>
          </a:xfrm>
        </p:spPr>
        <p:txBody>
          <a:bodyPr rtlCol="0">
            <a:normAutofit/>
          </a:bodyPr>
          <a:lstStyle/>
          <a:p>
            <a:pPr fontAlgn="auto">
              <a:spcAft>
                <a:spcPts val="0"/>
              </a:spcAft>
              <a:buFont typeface="Arial" pitchFamily="34" charset="0"/>
              <a:buChar char="•"/>
              <a:defRPr/>
            </a:pPr>
            <a:r>
              <a:rPr lang="en-US" altLang="zh-CN" smtClean="0"/>
              <a:t>The fractional problem can be solved greedily</a:t>
            </a:r>
          </a:p>
          <a:p>
            <a:pPr fontAlgn="auto">
              <a:spcAft>
                <a:spcPts val="0"/>
              </a:spcAft>
              <a:buFont typeface="Arial" pitchFamily="34" charset="0"/>
              <a:buChar char="•"/>
              <a:defRPr/>
            </a:pPr>
            <a:r>
              <a:rPr lang="en-US" altLang="zh-CN" smtClean="0"/>
              <a:t>The 0-1 problem cannot be solved with a greedy approach</a:t>
            </a:r>
          </a:p>
          <a:p>
            <a:pPr lvl="1" fontAlgn="auto">
              <a:spcAft>
                <a:spcPts val="0"/>
              </a:spcAft>
              <a:buFont typeface="Arial" pitchFamily="34" charset="0"/>
              <a:buChar char="–"/>
              <a:defRPr/>
            </a:pPr>
            <a:r>
              <a:rPr lang="en-US" altLang="zh-CN" smtClean="0"/>
              <a:t>As you have seen, however, it can be solved with dynamic programming</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smtClean="0">
                <a:solidFill>
                  <a:srgbClr val="008000"/>
                </a:solidFill>
              </a:rPr>
              <a:t>                             </a:t>
            </a:r>
            <a:br>
              <a:rPr lang="en-US" altLang="zh-CN" smtClean="0">
                <a:solidFill>
                  <a:srgbClr val="008000"/>
                </a:solidFill>
              </a:rPr>
            </a:br>
            <a:r>
              <a:rPr lang="en-US" altLang="zh-CN" smtClean="0">
                <a:solidFill>
                  <a:srgbClr val="008000"/>
                </a:solidFill>
              </a:rPr>
              <a:t>        </a:t>
            </a:r>
            <a:endParaRPr lang="en-US" altLang="zh-CN" smtClean="0"/>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smtClean="0">
                <a:solidFill>
                  <a:srgbClr val="008000"/>
                </a:solidFill>
              </a:rPr>
              <a:t>    </a:t>
            </a:r>
            <a:r>
              <a:rPr lang="en-US" altLang="zh-CN" baseline="-25000" smtClean="0">
                <a:solidFill>
                  <a:srgbClr val="008000"/>
                </a:solidFill>
              </a:rPr>
              <a:t> </a:t>
            </a:r>
            <a:r>
              <a:rPr lang="en-US" altLang="zh-CN" smtClean="0">
                <a:solidFill>
                  <a:srgbClr val="008000"/>
                </a:solidFill>
              </a:rPr>
              <a:t>     </a:t>
            </a:r>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None/>
              <a:defRPr/>
            </a:pPr>
            <a:r>
              <a:rPr lang="en-US" altLang="zh-CN" smtClean="0">
                <a:latin typeface="Calibri" panose="020F0502020204030204" pitchFamily="34" charset="0"/>
              </a:rPr>
              <a:t>for w = 0 to W</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smtClean="0">
                <a:solidFill>
                  <a:srgbClr val="008000"/>
                </a:solidFill>
              </a:rPr>
              <a:t>                             </a:t>
            </a:r>
            <a:br>
              <a:rPr lang="en-US" altLang="zh-CN" smtClean="0">
                <a:solidFill>
                  <a:srgbClr val="008000"/>
                </a:solidFill>
              </a:rPr>
            </a:br>
            <a:r>
              <a:rPr lang="en-US" altLang="zh-CN" smtClean="0">
                <a:solidFill>
                  <a:srgbClr val="008000"/>
                </a:solidFill>
              </a:rPr>
              <a:t>        </a:t>
            </a:r>
            <a:endParaRPr lang="en-US" altLang="zh-CN" smtClean="0"/>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smtClean="0">
                <a:solidFill>
                  <a:srgbClr val="008000"/>
                </a:solidFill>
              </a:rPr>
              <a:t>    </a:t>
            </a:r>
            <a:r>
              <a:rPr lang="en-US" altLang="zh-CN" baseline="-25000" smtClean="0">
                <a:solidFill>
                  <a:srgbClr val="008000"/>
                </a:solidFill>
              </a:rPr>
              <a:t> </a:t>
            </a:r>
            <a:r>
              <a:rPr lang="en-US" altLang="zh-CN" smtClean="0">
                <a:solidFill>
                  <a:srgbClr val="008000"/>
                </a:solidFill>
              </a:rPr>
              <a:t>     </a:t>
            </a:r>
          </a:p>
        </p:txBody>
      </p:sp>
    </p:spTree>
    <p:extLst>
      <p:ext uri="{BB962C8B-B14F-4D97-AF65-F5344CB8AC3E}">
        <p14:creationId xmlns:p14="http://schemas.microsoft.com/office/powerpoint/2010/main" val="2550747798"/>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None/>
              <a:defRPr/>
            </a:pPr>
            <a:r>
              <a:rPr lang="en-US" altLang="zh-CN" smtClean="0">
                <a:latin typeface="Calibri" panose="020F0502020204030204" pitchFamily="34" charset="0"/>
              </a:rPr>
              <a:t>for w = 0 to W</a:t>
            </a:r>
          </a:p>
          <a:p>
            <a:pPr fontAlgn="auto">
              <a:spcAft>
                <a:spcPts val="0"/>
              </a:spcAft>
              <a:buNone/>
              <a:defRPr/>
            </a:pPr>
            <a:r>
              <a:rPr lang="en-US" altLang="zh-CN" smtClean="0">
                <a:latin typeface="Calibri" panose="020F0502020204030204" pitchFamily="34" charset="0"/>
              </a:rPr>
              <a:t>	B[0,w] = 0</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smtClean="0">
                <a:solidFill>
                  <a:srgbClr val="008000"/>
                </a:solidFill>
              </a:rPr>
              <a:t>                             </a:t>
            </a:r>
            <a:br>
              <a:rPr lang="en-US" altLang="zh-CN" smtClean="0">
                <a:solidFill>
                  <a:srgbClr val="008000"/>
                </a:solidFill>
              </a:rPr>
            </a:br>
            <a:r>
              <a:rPr lang="en-US" altLang="zh-CN" smtClean="0">
                <a:solidFill>
                  <a:srgbClr val="008000"/>
                </a:solidFill>
              </a:rPr>
              <a:t>        </a:t>
            </a:r>
            <a:endParaRPr lang="en-US" altLang="zh-CN" smtClean="0"/>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smtClean="0">
                <a:solidFill>
                  <a:srgbClr val="008000"/>
                </a:solidFill>
              </a:rPr>
              <a:t>    </a:t>
            </a:r>
            <a:r>
              <a:rPr lang="en-US" altLang="zh-CN" baseline="-25000" smtClean="0">
                <a:solidFill>
                  <a:srgbClr val="008000"/>
                </a:solidFill>
              </a:rPr>
              <a:t> </a:t>
            </a:r>
            <a:r>
              <a:rPr lang="en-US" altLang="zh-CN" smtClean="0">
                <a:solidFill>
                  <a:srgbClr val="008000"/>
                </a:solidFill>
              </a:rPr>
              <a:t>     </a:t>
            </a:r>
          </a:p>
        </p:txBody>
      </p:sp>
    </p:spTree>
    <p:extLst>
      <p:ext uri="{BB962C8B-B14F-4D97-AF65-F5344CB8AC3E}">
        <p14:creationId xmlns:p14="http://schemas.microsoft.com/office/powerpoint/2010/main" val="4036299603"/>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None/>
              <a:defRPr/>
            </a:pPr>
            <a:r>
              <a:rPr lang="en-US" altLang="zh-CN" smtClean="0">
                <a:latin typeface="Calibri" panose="020F0502020204030204" pitchFamily="34" charset="0"/>
              </a:rPr>
              <a:t>for w = 0 to W</a:t>
            </a:r>
          </a:p>
          <a:p>
            <a:pPr fontAlgn="auto">
              <a:spcAft>
                <a:spcPts val="0"/>
              </a:spcAft>
              <a:buNone/>
              <a:defRPr/>
            </a:pPr>
            <a:r>
              <a:rPr lang="en-US" altLang="zh-CN" smtClean="0">
                <a:latin typeface="Calibri" panose="020F0502020204030204" pitchFamily="34" charset="0"/>
              </a:rPr>
              <a:t>	B[0,w] = 0</a:t>
            </a:r>
          </a:p>
          <a:p>
            <a:pPr fontAlgn="auto">
              <a:spcAft>
                <a:spcPts val="0"/>
              </a:spcAft>
              <a:buNone/>
              <a:defRPr/>
            </a:pPr>
            <a:r>
              <a:rPr lang="en-US" altLang="zh-CN" smtClean="0">
                <a:latin typeface="Calibri" panose="020F0502020204030204" pitchFamily="34" charset="0"/>
              </a:rPr>
              <a:t>for i = 0 to n</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smtClean="0">
                <a:solidFill>
                  <a:srgbClr val="008000"/>
                </a:solidFill>
              </a:rPr>
              <a:t>                             </a:t>
            </a:r>
            <a:br>
              <a:rPr lang="en-US" altLang="zh-CN" smtClean="0">
                <a:solidFill>
                  <a:srgbClr val="008000"/>
                </a:solidFill>
              </a:rPr>
            </a:br>
            <a:r>
              <a:rPr lang="en-US" altLang="zh-CN" smtClean="0">
                <a:solidFill>
                  <a:srgbClr val="008000"/>
                </a:solidFill>
              </a:rPr>
              <a:t>        </a:t>
            </a:r>
            <a:endParaRPr lang="en-US" altLang="zh-CN" smtClean="0"/>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smtClean="0">
                <a:solidFill>
                  <a:srgbClr val="008000"/>
                </a:solidFill>
              </a:rPr>
              <a:t>    </a:t>
            </a:r>
            <a:r>
              <a:rPr lang="en-US" altLang="zh-CN" baseline="-25000" smtClean="0">
                <a:solidFill>
                  <a:srgbClr val="008000"/>
                </a:solidFill>
              </a:rPr>
              <a:t> </a:t>
            </a:r>
            <a:r>
              <a:rPr lang="en-US" altLang="zh-CN" smtClean="0">
                <a:solidFill>
                  <a:srgbClr val="008000"/>
                </a:solidFill>
              </a:rPr>
              <a:t>     </a:t>
            </a:r>
          </a:p>
        </p:txBody>
      </p:sp>
    </p:spTree>
    <p:extLst>
      <p:ext uri="{BB962C8B-B14F-4D97-AF65-F5344CB8AC3E}">
        <p14:creationId xmlns:p14="http://schemas.microsoft.com/office/powerpoint/2010/main" val="841174264"/>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None/>
              <a:defRPr/>
            </a:pPr>
            <a:r>
              <a:rPr lang="en-US" altLang="zh-CN" smtClean="0">
                <a:latin typeface="Calibri" panose="020F0502020204030204" pitchFamily="34" charset="0"/>
              </a:rPr>
              <a:t>for w = 0 to W</a:t>
            </a:r>
          </a:p>
          <a:p>
            <a:pPr fontAlgn="auto">
              <a:spcAft>
                <a:spcPts val="0"/>
              </a:spcAft>
              <a:buNone/>
              <a:defRPr/>
            </a:pPr>
            <a:r>
              <a:rPr lang="en-US" altLang="zh-CN" smtClean="0">
                <a:latin typeface="Calibri" panose="020F0502020204030204" pitchFamily="34" charset="0"/>
              </a:rPr>
              <a:t>	B[0,w] = 0</a:t>
            </a:r>
          </a:p>
          <a:p>
            <a:pPr fontAlgn="auto">
              <a:spcAft>
                <a:spcPts val="0"/>
              </a:spcAft>
              <a:buNone/>
              <a:defRPr/>
            </a:pPr>
            <a:r>
              <a:rPr lang="en-US" altLang="zh-CN" smtClean="0">
                <a:latin typeface="Calibri" panose="020F0502020204030204" pitchFamily="34" charset="0"/>
              </a:rPr>
              <a:t>for i = 0 to n</a:t>
            </a:r>
          </a:p>
          <a:p>
            <a:pPr fontAlgn="auto">
              <a:spcAft>
                <a:spcPts val="0"/>
              </a:spcAft>
              <a:buNone/>
              <a:defRPr/>
            </a:pPr>
            <a:r>
              <a:rPr lang="en-US" altLang="zh-CN" smtClean="0">
                <a:latin typeface="Calibri" panose="020F0502020204030204" pitchFamily="34" charset="0"/>
              </a:rPr>
              <a:t>	B[i,0] = 0</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smtClean="0">
                <a:solidFill>
                  <a:srgbClr val="008000"/>
                </a:solidFill>
              </a:rPr>
              <a:t>                             </a:t>
            </a:r>
            <a:br>
              <a:rPr lang="en-US" altLang="zh-CN" smtClean="0">
                <a:solidFill>
                  <a:srgbClr val="008000"/>
                </a:solidFill>
              </a:rPr>
            </a:br>
            <a:r>
              <a:rPr lang="en-US" altLang="zh-CN" smtClean="0">
                <a:solidFill>
                  <a:srgbClr val="008000"/>
                </a:solidFill>
              </a:rPr>
              <a:t>        </a:t>
            </a:r>
            <a:endParaRPr lang="en-US" altLang="zh-CN" smtClean="0"/>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smtClean="0">
                <a:solidFill>
                  <a:srgbClr val="008000"/>
                </a:solidFill>
              </a:rPr>
              <a:t>    </a:t>
            </a:r>
            <a:r>
              <a:rPr lang="en-US" altLang="zh-CN" baseline="-25000" smtClean="0">
                <a:solidFill>
                  <a:srgbClr val="008000"/>
                </a:solidFill>
              </a:rPr>
              <a:t> </a:t>
            </a:r>
            <a:r>
              <a:rPr lang="en-US" altLang="zh-CN" smtClean="0">
                <a:solidFill>
                  <a:srgbClr val="008000"/>
                </a:solidFill>
              </a:rPr>
              <a:t>     </a:t>
            </a:r>
          </a:p>
        </p:txBody>
      </p:sp>
    </p:spTree>
    <p:extLst>
      <p:ext uri="{BB962C8B-B14F-4D97-AF65-F5344CB8AC3E}">
        <p14:creationId xmlns:p14="http://schemas.microsoft.com/office/powerpoint/2010/main" val="350819099"/>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None/>
              <a:defRPr/>
            </a:pPr>
            <a:r>
              <a:rPr lang="en-US" altLang="zh-CN" smtClean="0">
                <a:latin typeface="Calibri" panose="020F0502020204030204" pitchFamily="34" charset="0"/>
              </a:rPr>
              <a:t>for w = 0 to W</a:t>
            </a:r>
          </a:p>
          <a:p>
            <a:pPr fontAlgn="auto">
              <a:spcAft>
                <a:spcPts val="0"/>
              </a:spcAft>
              <a:buNone/>
              <a:defRPr/>
            </a:pPr>
            <a:r>
              <a:rPr lang="en-US" altLang="zh-CN" smtClean="0">
                <a:latin typeface="Calibri" panose="020F0502020204030204" pitchFamily="34" charset="0"/>
              </a:rPr>
              <a:t>	B[0,w] = 0</a:t>
            </a:r>
          </a:p>
          <a:p>
            <a:pPr fontAlgn="auto">
              <a:spcAft>
                <a:spcPts val="0"/>
              </a:spcAft>
              <a:buNone/>
              <a:defRPr/>
            </a:pPr>
            <a:r>
              <a:rPr lang="en-US" altLang="zh-CN" smtClean="0">
                <a:latin typeface="Calibri" panose="020F0502020204030204" pitchFamily="34" charset="0"/>
              </a:rPr>
              <a:t>for i = 0 to n</a:t>
            </a:r>
          </a:p>
          <a:p>
            <a:pPr fontAlgn="auto">
              <a:spcAft>
                <a:spcPts val="0"/>
              </a:spcAft>
              <a:buNone/>
              <a:defRPr/>
            </a:pPr>
            <a:r>
              <a:rPr lang="en-US" altLang="zh-CN" smtClean="0">
                <a:latin typeface="Calibri" panose="020F0502020204030204" pitchFamily="34" charset="0"/>
              </a:rPr>
              <a:t>	B[i,0] = 0</a:t>
            </a:r>
          </a:p>
          <a:p>
            <a:pPr fontAlgn="auto">
              <a:spcAft>
                <a:spcPts val="0"/>
              </a:spcAft>
              <a:buNone/>
              <a:defRPr/>
            </a:pPr>
            <a:r>
              <a:rPr lang="en-US" altLang="zh-CN" smtClean="0">
                <a:latin typeface="Calibri" panose="020F0502020204030204" pitchFamily="34" charset="0"/>
              </a:rPr>
              <a:t>	for w = 0 to W</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smtClean="0">
                <a:solidFill>
                  <a:srgbClr val="008000"/>
                </a:solidFill>
              </a:rPr>
              <a:t>                             </a:t>
            </a:r>
            <a:br>
              <a:rPr lang="en-US" altLang="zh-CN" smtClean="0">
                <a:solidFill>
                  <a:srgbClr val="008000"/>
                </a:solidFill>
              </a:rPr>
            </a:br>
            <a:r>
              <a:rPr lang="en-US" altLang="zh-CN" smtClean="0">
                <a:solidFill>
                  <a:srgbClr val="008000"/>
                </a:solidFill>
              </a:rPr>
              <a:t>        </a:t>
            </a:r>
            <a:endParaRPr lang="en-US" altLang="zh-CN" smtClean="0"/>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smtClean="0">
                <a:solidFill>
                  <a:srgbClr val="008000"/>
                </a:solidFill>
              </a:rPr>
              <a:t>    </a:t>
            </a:r>
            <a:r>
              <a:rPr lang="en-US" altLang="zh-CN" baseline="-25000" smtClean="0">
                <a:solidFill>
                  <a:srgbClr val="008000"/>
                </a:solidFill>
              </a:rPr>
              <a:t> </a:t>
            </a:r>
            <a:r>
              <a:rPr lang="en-US" altLang="zh-CN" smtClean="0">
                <a:solidFill>
                  <a:srgbClr val="008000"/>
                </a:solidFill>
              </a:rPr>
              <a:t>     </a:t>
            </a:r>
          </a:p>
        </p:txBody>
      </p:sp>
    </p:spTree>
    <p:extLst>
      <p:ext uri="{BB962C8B-B14F-4D97-AF65-F5344CB8AC3E}">
        <p14:creationId xmlns:p14="http://schemas.microsoft.com/office/powerpoint/2010/main" val="4180373101"/>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Activity-selection Problem</a:t>
            </a:r>
          </a:p>
        </p:txBody>
      </p:sp>
      <p:sp>
        <p:nvSpPr>
          <p:cNvPr id="16387" name="Rectangle 3"/>
          <p:cNvSpPr>
            <a:spLocks noGrp="1" noChangeArrowheads="1"/>
          </p:cNvSpPr>
          <p:nvPr>
            <p:ph type="body" idx="1"/>
          </p:nvPr>
        </p:nvSpPr>
        <p:spPr>
          <a:xfrm>
            <a:off x="304800" y="990600"/>
            <a:ext cx="8458200" cy="3048000"/>
          </a:xfrm>
        </p:spPr>
        <p:txBody>
          <a:bodyPr rtlCol="0">
            <a:normAutofit fontScale="92500" lnSpcReduction="20000"/>
          </a:bodyPr>
          <a:lstStyle/>
          <a:p>
            <a:pPr fontAlgn="auto">
              <a:spcAft>
                <a:spcPts val="0"/>
              </a:spcAft>
              <a:buFont typeface="Arial" pitchFamily="34" charset="0"/>
              <a:buChar char="•"/>
              <a:defRPr/>
            </a:pPr>
            <a:r>
              <a:rPr lang="en-US" altLang="zh-CN" u="sng" dirty="0" smtClean="0">
                <a:solidFill>
                  <a:srgbClr val="CC3300"/>
                </a:solidFill>
              </a:rPr>
              <a:t>Input:</a:t>
            </a:r>
            <a:r>
              <a:rPr lang="en-US" altLang="zh-CN" dirty="0" smtClean="0"/>
              <a:t> Set </a:t>
            </a:r>
            <a:r>
              <a:rPr lang="en-US" altLang="zh-CN" i="1" dirty="0" smtClean="0"/>
              <a:t>S</a:t>
            </a:r>
            <a:r>
              <a:rPr lang="en-US" altLang="zh-CN" dirty="0" smtClean="0"/>
              <a:t> of </a:t>
            </a:r>
            <a:r>
              <a:rPr lang="en-US" altLang="zh-CN" i="1" dirty="0" smtClean="0"/>
              <a:t>n </a:t>
            </a:r>
            <a:r>
              <a:rPr lang="en-US" altLang="zh-CN" dirty="0" smtClean="0"/>
              <a:t>activities, </a:t>
            </a:r>
            <a:r>
              <a:rPr lang="en-US" altLang="zh-CN" i="1" dirty="0" smtClean="0"/>
              <a:t>a</a:t>
            </a:r>
            <a:r>
              <a:rPr lang="en-US" altLang="zh-CN" baseline="-25000" dirty="0" smtClean="0"/>
              <a:t>1</a:t>
            </a:r>
            <a:r>
              <a:rPr lang="en-US" altLang="zh-CN" dirty="0" smtClean="0"/>
              <a:t>, </a:t>
            </a:r>
            <a:r>
              <a:rPr lang="en-US" altLang="zh-CN" i="1" dirty="0" smtClean="0"/>
              <a:t>a</a:t>
            </a:r>
            <a:r>
              <a:rPr lang="en-US" altLang="zh-CN" baseline="-25000" dirty="0" smtClean="0"/>
              <a:t>2</a:t>
            </a:r>
            <a:r>
              <a:rPr lang="en-US" altLang="zh-CN" dirty="0" smtClean="0"/>
              <a:t>, …, </a:t>
            </a:r>
            <a:r>
              <a:rPr lang="en-US" altLang="zh-CN" i="1" dirty="0" smtClean="0"/>
              <a:t>a</a:t>
            </a:r>
            <a:r>
              <a:rPr lang="en-US" altLang="zh-CN" baseline="-25000" dirty="0" smtClean="0"/>
              <a:t>n</a:t>
            </a:r>
            <a:r>
              <a:rPr lang="en-US" altLang="zh-CN" dirty="0" smtClean="0"/>
              <a:t>.</a:t>
            </a:r>
          </a:p>
          <a:p>
            <a:pPr lvl="1" fontAlgn="auto">
              <a:spcAft>
                <a:spcPts val="0"/>
              </a:spcAft>
              <a:buFont typeface="Arial" pitchFamily="34" charset="0"/>
              <a:buChar char="–"/>
              <a:defRPr/>
            </a:pPr>
            <a:r>
              <a:rPr lang="en-US" altLang="zh-CN" i="1" dirty="0" err="1" smtClean="0"/>
              <a:t>s</a:t>
            </a:r>
            <a:r>
              <a:rPr lang="en-US" altLang="zh-CN" baseline="-25000" dirty="0" err="1" smtClean="0"/>
              <a:t>i</a:t>
            </a:r>
            <a:r>
              <a:rPr lang="en-US" altLang="zh-CN" dirty="0" smtClean="0"/>
              <a:t> = start time of activity </a:t>
            </a:r>
            <a:r>
              <a:rPr lang="en-US" altLang="zh-CN" i="1" dirty="0" smtClean="0"/>
              <a:t>i</a:t>
            </a:r>
            <a:r>
              <a:rPr lang="en-US" altLang="zh-CN" dirty="0" smtClean="0"/>
              <a:t>.</a:t>
            </a:r>
          </a:p>
          <a:p>
            <a:pPr lvl="1" fontAlgn="auto">
              <a:spcAft>
                <a:spcPts val="0"/>
              </a:spcAft>
              <a:buFont typeface="Arial" pitchFamily="34" charset="0"/>
              <a:buChar char="–"/>
              <a:defRPr/>
            </a:pPr>
            <a:r>
              <a:rPr lang="en-US" altLang="zh-CN" i="1" dirty="0" smtClean="0"/>
              <a:t>f</a:t>
            </a:r>
            <a:r>
              <a:rPr lang="en-US" altLang="zh-CN" baseline="-25000" dirty="0" smtClean="0"/>
              <a:t>i</a:t>
            </a:r>
            <a:r>
              <a:rPr lang="en-US" altLang="zh-CN" dirty="0" smtClean="0"/>
              <a:t> = finish time of activity </a:t>
            </a:r>
            <a:r>
              <a:rPr lang="en-US" altLang="zh-CN" i="1" dirty="0" smtClean="0"/>
              <a:t>i</a:t>
            </a:r>
            <a:r>
              <a:rPr lang="en-US" altLang="zh-CN" dirty="0" smtClean="0"/>
              <a:t>.</a:t>
            </a:r>
          </a:p>
          <a:p>
            <a:pPr fontAlgn="auto">
              <a:spcAft>
                <a:spcPts val="0"/>
              </a:spcAft>
              <a:buFont typeface="Arial" pitchFamily="34" charset="0"/>
              <a:buChar char="•"/>
              <a:defRPr/>
            </a:pPr>
            <a:r>
              <a:rPr lang="en-US" altLang="zh-CN" u="sng" dirty="0" smtClean="0">
                <a:solidFill>
                  <a:srgbClr val="CC3300"/>
                </a:solidFill>
              </a:rPr>
              <a:t>Output:</a:t>
            </a:r>
            <a:r>
              <a:rPr lang="en-US" altLang="zh-CN" dirty="0" smtClean="0"/>
              <a:t> Subset A</a:t>
            </a:r>
            <a:r>
              <a:rPr lang="en-US" altLang="zh-CN" i="1" dirty="0" smtClean="0"/>
              <a:t> </a:t>
            </a:r>
            <a:r>
              <a:rPr lang="en-US" altLang="zh-CN" dirty="0" smtClean="0"/>
              <a:t>of maximum number of compatible activities.</a:t>
            </a:r>
          </a:p>
          <a:p>
            <a:pPr lvl="1" fontAlgn="auto">
              <a:spcAft>
                <a:spcPts val="0"/>
              </a:spcAft>
              <a:buFont typeface="Arial" pitchFamily="34" charset="0"/>
              <a:buChar char="–"/>
              <a:defRPr/>
            </a:pPr>
            <a:r>
              <a:rPr lang="en-US" altLang="zh-CN" dirty="0" smtClean="0"/>
              <a:t>Two activities are compatible, if their intervals don’t overlap.</a:t>
            </a:r>
          </a:p>
          <a:p>
            <a:pPr fontAlgn="auto">
              <a:spcAft>
                <a:spcPts val="0"/>
              </a:spcAft>
              <a:buFont typeface="Arial" pitchFamily="34" charset="0"/>
              <a:buChar char="•"/>
              <a:defRPr/>
            </a:pPr>
            <a:endParaRPr lang="en-US" altLang="zh-CN" dirty="0" smtClean="0"/>
          </a:p>
        </p:txBody>
      </p:sp>
      <p:sp>
        <p:nvSpPr>
          <p:cNvPr id="23555" name="Line 4"/>
          <p:cNvSpPr>
            <a:spLocks noChangeShapeType="1"/>
          </p:cNvSpPr>
          <p:nvPr/>
        </p:nvSpPr>
        <p:spPr bwMode="auto">
          <a:xfrm>
            <a:off x="914400" y="5791200"/>
            <a:ext cx="1066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3556" name="Line 6"/>
          <p:cNvSpPr>
            <a:spLocks noChangeShapeType="1"/>
          </p:cNvSpPr>
          <p:nvPr/>
        </p:nvSpPr>
        <p:spPr bwMode="auto">
          <a:xfrm>
            <a:off x="1676400" y="5334000"/>
            <a:ext cx="1828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3557" name="Line 7"/>
          <p:cNvSpPr>
            <a:spLocks noChangeShapeType="1"/>
          </p:cNvSpPr>
          <p:nvPr/>
        </p:nvSpPr>
        <p:spPr bwMode="auto">
          <a:xfrm>
            <a:off x="1143000" y="4876800"/>
            <a:ext cx="1447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3558" name="Line 8"/>
          <p:cNvSpPr>
            <a:spLocks noChangeShapeType="1"/>
          </p:cNvSpPr>
          <p:nvPr/>
        </p:nvSpPr>
        <p:spPr bwMode="auto">
          <a:xfrm>
            <a:off x="2362200" y="5791200"/>
            <a:ext cx="15240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3559" name="Line 9"/>
          <p:cNvSpPr>
            <a:spLocks noChangeShapeType="1"/>
          </p:cNvSpPr>
          <p:nvPr/>
        </p:nvSpPr>
        <p:spPr bwMode="auto">
          <a:xfrm>
            <a:off x="2971800" y="4876800"/>
            <a:ext cx="23622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3560" name="Line 10"/>
          <p:cNvSpPr>
            <a:spLocks noChangeShapeType="1"/>
          </p:cNvSpPr>
          <p:nvPr/>
        </p:nvSpPr>
        <p:spPr bwMode="auto">
          <a:xfrm>
            <a:off x="4953000" y="5334000"/>
            <a:ext cx="16002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3561" name="Line 11"/>
          <p:cNvSpPr>
            <a:spLocks noChangeShapeType="1"/>
          </p:cNvSpPr>
          <p:nvPr/>
        </p:nvSpPr>
        <p:spPr bwMode="auto">
          <a:xfrm>
            <a:off x="4495800" y="5791200"/>
            <a:ext cx="2971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3562" name="Text Box 12"/>
          <p:cNvSpPr txBox="1">
            <a:spLocks noChangeArrowheads="1"/>
          </p:cNvSpPr>
          <p:nvPr/>
        </p:nvSpPr>
        <p:spPr bwMode="auto">
          <a:xfrm>
            <a:off x="120650" y="3927475"/>
            <a:ext cx="1349375" cy="457200"/>
          </a:xfrm>
          <a:prstGeom prst="rect">
            <a:avLst/>
          </a:prstGeom>
          <a:noFill/>
          <a:ln w="9525">
            <a:noFill/>
            <a:miter lim="800000"/>
            <a:headEnd/>
            <a:tailEnd/>
          </a:ln>
        </p:spPr>
        <p:txBody>
          <a:bodyPr wrap="none">
            <a:spAutoFit/>
          </a:bodyPr>
          <a:lstStyle/>
          <a:p>
            <a:r>
              <a:rPr lang="en-US" altLang="zh-CN" sz="2400" u="sng">
                <a:solidFill>
                  <a:schemeClr val="hlink"/>
                </a:solidFill>
                <a:latin typeface="Times New Roman" pitchFamily="18" charset="0"/>
              </a:rPr>
              <a:t>Example:</a:t>
            </a:r>
          </a:p>
        </p:txBody>
      </p:sp>
      <p:sp>
        <p:nvSpPr>
          <p:cNvPr id="23563" name="Text Box 13"/>
          <p:cNvSpPr txBox="1">
            <a:spLocks noChangeArrowheads="1"/>
          </p:cNvSpPr>
          <p:nvPr/>
        </p:nvSpPr>
        <p:spPr bwMode="auto">
          <a:xfrm>
            <a:off x="5851525" y="4156075"/>
            <a:ext cx="2844800" cy="822325"/>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Activities in each line</a:t>
            </a:r>
          </a:p>
          <a:p>
            <a:r>
              <a:rPr lang="en-US" altLang="zh-CN" sz="2400">
                <a:solidFill>
                  <a:srgbClr val="CC3300"/>
                </a:solidFill>
                <a:latin typeface="Times New Roman" pitchFamily="18" charset="0"/>
              </a:rPr>
              <a:t>are compatible.</a:t>
            </a:r>
          </a:p>
        </p:txBody>
      </p:sp>
      <p:sp>
        <p:nvSpPr>
          <p:cNvPr id="23564" name="Text Box 15"/>
          <p:cNvSpPr txBox="1">
            <a:spLocks noChangeArrowheads="1"/>
          </p:cNvSpPr>
          <p:nvPr/>
        </p:nvSpPr>
        <p:spPr bwMode="auto">
          <a:xfrm>
            <a:off x="1219200" y="53340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1</a:t>
            </a:r>
          </a:p>
        </p:txBody>
      </p:sp>
      <p:sp>
        <p:nvSpPr>
          <p:cNvPr id="23565" name="Text Box 15"/>
          <p:cNvSpPr txBox="1">
            <a:spLocks noChangeArrowheads="1"/>
          </p:cNvSpPr>
          <p:nvPr/>
        </p:nvSpPr>
        <p:spPr bwMode="auto">
          <a:xfrm>
            <a:off x="1905000" y="43434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2</a:t>
            </a:r>
          </a:p>
        </p:txBody>
      </p:sp>
      <p:sp>
        <p:nvSpPr>
          <p:cNvPr id="23566" name="Text Box 15"/>
          <p:cNvSpPr txBox="1">
            <a:spLocks noChangeArrowheads="1"/>
          </p:cNvSpPr>
          <p:nvPr/>
        </p:nvSpPr>
        <p:spPr bwMode="auto">
          <a:xfrm>
            <a:off x="2438400" y="48768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3</a:t>
            </a:r>
          </a:p>
        </p:txBody>
      </p:sp>
      <p:sp>
        <p:nvSpPr>
          <p:cNvPr id="23567" name="Text Box 15"/>
          <p:cNvSpPr txBox="1">
            <a:spLocks noChangeArrowheads="1"/>
          </p:cNvSpPr>
          <p:nvPr/>
        </p:nvSpPr>
        <p:spPr bwMode="auto">
          <a:xfrm>
            <a:off x="3124200" y="53340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4</a:t>
            </a:r>
          </a:p>
        </p:txBody>
      </p:sp>
      <p:sp>
        <p:nvSpPr>
          <p:cNvPr id="23568" name="Text Box 15"/>
          <p:cNvSpPr txBox="1">
            <a:spLocks noChangeArrowheads="1"/>
          </p:cNvSpPr>
          <p:nvPr/>
        </p:nvSpPr>
        <p:spPr bwMode="auto">
          <a:xfrm>
            <a:off x="5715000" y="48768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6</a:t>
            </a:r>
          </a:p>
        </p:txBody>
      </p:sp>
      <p:sp>
        <p:nvSpPr>
          <p:cNvPr id="23569" name="Text Box 15"/>
          <p:cNvSpPr txBox="1">
            <a:spLocks noChangeArrowheads="1"/>
          </p:cNvSpPr>
          <p:nvPr/>
        </p:nvSpPr>
        <p:spPr bwMode="auto">
          <a:xfrm>
            <a:off x="4267200" y="43434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5</a:t>
            </a:r>
          </a:p>
        </p:txBody>
      </p:sp>
      <p:sp>
        <p:nvSpPr>
          <p:cNvPr id="23570" name="Text Box 15"/>
          <p:cNvSpPr txBox="1">
            <a:spLocks noChangeArrowheads="1"/>
          </p:cNvSpPr>
          <p:nvPr/>
        </p:nvSpPr>
        <p:spPr bwMode="auto">
          <a:xfrm>
            <a:off x="6781800" y="53340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7</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None/>
              <a:defRPr/>
            </a:pPr>
            <a:r>
              <a:rPr lang="en-US" altLang="zh-CN" smtClean="0">
                <a:latin typeface="Calibri" panose="020F0502020204030204" pitchFamily="34" charset="0"/>
              </a:rPr>
              <a:t>for w = 0 to W</a:t>
            </a:r>
          </a:p>
          <a:p>
            <a:pPr fontAlgn="auto">
              <a:spcAft>
                <a:spcPts val="0"/>
              </a:spcAft>
              <a:buNone/>
              <a:defRPr/>
            </a:pPr>
            <a:r>
              <a:rPr lang="en-US" altLang="zh-CN" smtClean="0">
                <a:latin typeface="Calibri" panose="020F0502020204030204" pitchFamily="34" charset="0"/>
              </a:rPr>
              <a:t>	B[0,w] = 0</a:t>
            </a:r>
          </a:p>
          <a:p>
            <a:pPr fontAlgn="auto">
              <a:spcAft>
                <a:spcPts val="0"/>
              </a:spcAft>
              <a:buNone/>
              <a:defRPr/>
            </a:pPr>
            <a:r>
              <a:rPr lang="en-US" altLang="zh-CN" smtClean="0">
                <a:latin typeface="Calibri" panose="020F0502020204030204" pitchFamily="34" charset="0"/>
              </a:rPr>
              <a:t>for i = 0 to n</a:t>
            </a:r>
          </a:p>
          <a:p>
            <a:pPr fontAlgn="auto">
              <a:spcAft>
                <a:spcPts val="0"/>
              </a:spcAft>
              <a:buNone/>
              <a:defRPr/>
            </a:pPr>
            <a:r>
              <a:rPr lang="en-US" altLang="zh-CN" smtClean="0">
                <a:latin typeface="Calibri" panose="020F0502020204030204" pitchFamily="34" charset="0"/>
              </a:rPr>
              <a:t>	B[i,0] = 0</a:t>
            </a:r>
          </a:p>
          <a:p>
            <a:pPr fontAlgn="auto">
              <a:spcAft>
                <a:spcPts val="0"/>
              </a:spcAft>
              <a:buNone/>
              <a:defRPr/>
            </a:pPr>
            <a:r>
              <a:rPr lang="en-US" altLang="zh-CN" smtClean="0">
                <a:latin typeface="Calibri" panose="020F0502020204030204" pitchFamily="34" charset="0"/>
              </a:rPr>
              <a:t>	for w = 0 to W</a:t>
            </a:r>
          </a:p>
          <a:p>
            <a:pPr fontAlgn="auto">
              <a:spcAft>
                <a:spcPts val="0"/>
              </a:spcAft>
              <a:buNone/>
              <a:defRPr/>
            </a:pPr>
            <a:r>
              <a:rPr lang="en-US" altLang="zh-CN" smtClean="0">
                <a:latin typeface="Calibri" panose="020F0502020204030204" pitchFamily="34" charset="0"/>
              </a:rPr>
              <a:t>		if w</a:t>
            </a:r>
            <a:r>
              <a:rPr lang="en-US" altLang="zh-CN" baseline="-25000" smtClean="0">
                <a:latin typeface="Calibri" panose="020F0502020204030204" pitchFamily="34" charset="0"/>
              </a:rPr>
              <a:t>i</a:t>
            </a:r>
            <a:r>
              <a:rPr lang="en-US" altLang="zh-CN" smtClean="0">
                <a:latin typeface="Calibri" panose="020F0502020204030204" pitchFamily="34" charset="0"/>
              </a:rPr>
              <a:t> &lt;= w </a:t>
            </a:r>
            <a:r>
              <a:rPr lang="en-US" altLang="zh-CN" smtClean="0">
                <a:solidFill>
                  <a:srgbClr val="008000"/>
                </a:solidFill>
                <a:latin typeface="Calibri" panose="020F0502020204030204" pitchFamily="34" charset="0"/>
              </a:rPr>
              <a:t>// item i can be part of the solution</a:t>
            </a:r>
            <a:endParaRPr lang="en-US" altLang="zh-CN" smtClean="0">
              <a:latin typeface="Calibri" panose="020F0502020204030204" pitchFamily="34" charset="0"/>
            </a:endParaRP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smtClean="0">
                <a:solidFill>
                  <a:srgbClr val="008000"/>
                </a:solidFill>
              </a:rPr>
              <a:t>    </a:t>
            </a:r>
            <a:r>
              <a:rPr lang="en-US" altLang="zh-CN" baseline="-25000" smtClean="0">
                <a:solidFill>
                  <a:srgbClr val="008000"/>
                </a:solidFill>
              </a:rPr>
              <a:t> </a:t>
            </a:r>
            <a:r>
              <a:rPr lang="en-US" altLang="zh-CN" smtClean="0">
                <a:solidFill>
                  <a:srgbClr val="008000"/>
                </a:solidFill>
              </a:rPr>
              <a:t>     </a:t>
            </a:r>
          </a:p>
        </p:txBody>
      </p:sp>
    </p:spTree>
    <p:extLst>
      <p:ext uri="{BB962C8B-B14F-4D97-AF65-F5344CB8AC3E}">
        <p14:creationId xmlns:p14="http://schemas.microsoft.com/office/powerpoint/2010/main" val="3953418040"/>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None/>
              <a:defRPr/>
            </a:pPr>
            <a:r>
              <a:rPr lang="en-US" altLang="zh-CN" smtClean="0">
                <a:latin typeface="Calibri" panose="020F0502020204030204" pitchFamily="34" charset="0"/>
              </a:rPr>
              <a:t>for w = 0 to W</a:t>
            </a:r>
          </a:p>
          <a:p>
            <a:pPr fontAlgn="auto">
              <a:spcAft>
                <a:spcPts val="0"/>
              </a:spcAft>
              <a:buNone/>
              <a:defRPr/>
            </a:pPr>
            <a:r>
              <a:rPr lang="en-US" altLang="zh-CN" smtClean="0">
                <a:latin typeface="Calibri" panose="020F0502020204030204" pitchFamily="34" charset="0"/>
              </a:rPr>
              <a:t>	B[0,w] = 0</a:t>
            </a:r>
          </a:p>
          <a:p>
            <a:pPr fontAlgn="auto">
              <a:spcAft>
                <a:spcPts val="0"/>
              </a:spcAft>
              <a:buNone/>
              <a:defRPr/>
            </a:pPr>
            <a:r>
              <a:rPr lang="en-US" altLang="zh-CN" smtClean="0">
                <a:latin typeface="Calibri" panose="020F0502020204030204" pitchFamily="34" charset="0"/>
              </a:rPr>
              <a:t>for i = 0 to n</a:t>
            </a:r>
          </a:p>
          <a:p>
            <a:pPr fontAlgn="auto">
              <a:spcAft>
                <a:spcPts val="0"/>
              </a:spcAft>
              <a:buNone/>
              <a:defRPr/>
            </a:pPr>
            <a:r>
              <a:rPr lang="en-US" altLang="zh-CN" smtClean="0">
                <a:latin typeface="Calibri" panose="020F0502020204030204" pitchFamily="34" charset="0"/>
              </a:rPr>
              <a:t>	B[i,0] = 0</a:t>
            </a:r>
          </a:p>
          <a:p>
            <a:pPr fontAlgn="auto">
              <a:spcAft>
                <a:spcPts val="0"/>
              </a:spcAft>
              <a:buNone/>
              <a:defRPr/>
            </a:pPr>
            <a:r>
              <a:rPr lang="en-US" altLang="zh-CN" smtClean="0">
                <a:latin typeface="Calibri" panose="020F0502020204030204" pitchFamily="34" charset="0"/>
              </a:rPr>
              <a:t>	for w = 0 to W</a:t>
            </a:r>
          </a:p>
          <a:p>
            <a:pPr fontAlgn="auto">
              <a:spcAft>
                <a:spcPts val="0"/>
              </a:spcAft>
              <a:buNone/>
              <a:defRPr/>
            </a:pPr>
            <a:r>
              <a:rPr lang="en-US" altLang="zh-CN" smtClean="0">
                <a:latin typeface="Calibri" panose="020F0502020204030204" pitchFamily="34" charset="0"/>
              </a:rPr>
              <a:t>		if w</a:t>
            </a:r>
            <a:r>
              <a:rPr lang="en-US" altLang="zh-CN" baseline="-25000" smtClean="0">
                <a:latin typeface="Calibri" panose="020F0502020204030204" pitchFamily="34" charset="0"/>
              </a:rPr>
              <a:t>i</a:t>
            </a:r>
            <a:r>
              <a:rPr lang="en-US" altLang="zh-CN" smtClean="0">
                <a:latin typeface="Calibri" panose="020F0502020204030204" pitchFamily="34" charset="0"/>
              </a:rPr>
              <a:t> &lt;= w </a:t>
            </a:r>
            <a:r>
              <a:rPr lang="en-US" altLang="zh-CN" smtClean="0">
                <a:solidFill>
                  <a:srgbClr val="008000"/>
                </a:solidFill>
                <a:latin typeface="Calibri" panose="020F0502020204030204" pitchFamily="34" charset="0"/>
              </a:rPr>
              <a:t>// item i can be part of the solution</a:t>
            </a:r>
            <a:endParaRPr lang="en-US" altLang="zh-CN" smtClean="0">
              <a:latin typeface="Calibri" panose="020F0502020204030204" pitchFamily="34" charset="0"/>
            </a:endParaRPr>
          </a:p>
          <a:p>
            <a:pPr fontAlgn="auto">
              <a:spcAft>
                <a:spcPts val="0"/>
              </a:spcAft>
              <a:buNone/>
              <a:defRPr/>
            </a:pPr>
            <a:r>
              <a:rPr lang="en-US" altLang="zh-CN" smtClean="0">
                <a:latin typeface="Calibri" panose="020F0502020204030204" pitchFamily="34" charset="0"/>
              </a:rPr>
              <a:t>			if b</a:t>
            </a:r>
            <a:r>
              <a:rPr lang="en-US" altLang="zh-CN" baseline="-25000" smtClean="0">
                <a:latin typeface="Calibri" panose="020F0502020204030204" pitchFamily="34" charset="0"/>
              </a:rPr>
              <a:t>i</a:t>
            </a:r>
            <a:r>
              <a:rPr lang="en-US" altLang="zh-CN" smtClean="0">
                <a:latin typeface="Calibri" panose="020F0502020204030204" pitchFamily="34" charset="0"/>
              </a:rPr>
              <a:t> + B[i-1,w-w</a:t>
            </a:r>
            <a:r>
              <a:rPr lang="en-US" altLang="zh-CN" baseline="-25000" smtClean="0">
                <a:latin typeface="Calibri" panose="020F0502020204030204" pitchFamily="34" charset="0"/>
              </a:rPr>
              <a:t>i</a:t>
            </a:r>
            <a:r>
              <a:rPr lang="en-US" altLang="zh-CN" smtClean="0">
                <a:latin typeface="Calibri" panose="020F0502020204030204" pitchFamily="34" charset="0"/>
              </a:rPr>
              <a:t>] &gt; B[i-1,w]</a:t>
            </a:r>
          </a:p>
          <a:p>
            <a:pPr fontAlgn="auto">
              <a:spcAft>
                <a:spcPts val="0"/>
              </a:spcAft>
              <a:buFont typeface="Monotype Sorts" pitchFamily="2" charset="2"/>
              <a:buChar char=" "/>
              <a:defRPr/>
            </a:pPr>
            <a:r>
              <a:rPr lang="en-US" altLang="zh-CN" smtClean="0"/>
              <a:t>              </a:t>
            </a:r>
            <a:r>
              <a:rPr lang="en-US" altLang="zh-CN" baseline="-25000" smtClean="0"/>
              <a:t> </a:t>
            </a:r>
            <a:r>
              <a:rPr lang="en-US" altLang="zh-CN" smtClean="0"/>
              <a:t>             </a:t>
            </a:r>
            <a:r>
              <a:rPr lang="en-US" altLang="zh-CN" baseline="-25000" smtClean="0"/>
              <a:t> </a:t>
            </a: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smtClean="0">
                <a:solidFill>
                  <a:srgbClr val="008000"/>
                </a:solidFill>
              </a:rPr>
              <a:t>    </a:t>
            </a:r>
            <a:r>
              <a:rPr lang="en-US" altLang="zh-CN" baseline="-25000" smtClean="0">
                <a:solidFill>
                  <a:srgbClr val="008000"/>
                </a:solidFill>
              </a:rPr>
              <a:t> </a:t>
            </a:r>
            <a:r>
              <a:rPr lang="en-US" altLang="zh-CN" smtClean="0">
                <a:solidFill>
                  <a:srgbClr val="008000"/>
                </a:solidFill>
              </a:rPr>
              <a:t>     </a:t>
            </a:r>
          </a:p>
        </p:txBody>
      </p:sp>
    </p:spTree>
    <p:extLst>
      <p:ext uri="{BB962C8B-B14F-4D97-AF65-F5344CB8AC3E}">
        <p14:creationId xmlns:p14="http://schemas.microsoft.com/office/powerpoint/2010/main" val="2358396619"/>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None/>
              <a:defRPr/>
            </a:pPr>
            <a:r>
              <a:rPr lang="en-US" altLang="zh-CN" smtClean="0">
                <a:latin typeface="Calibri" panose="020F0502020204030204" pitchFamily="34" charset="0"/>
              </a:rPr>
              <a:t>for w = 0 to W</a:t>
            </a:r>
          </a:p>
          <a:p>
            <a:pPr fontAlgn="auto">
              <a:spcAft>
                <a:spcPts val="0"/>
              </a:spcAft>
              <a:buNone/>
              <a:defRPr/>
            </a:pPr>
            <a:r>
              <a:rPr lang="en-US" altLang="zh-CN" smtClean="0">
                <a:latin typeface="Calibri" panose="020F0502020204030204" pitchFamily="34" charset="0"/>
              </a:rPr>
              <a:t>	B[0,w] = 0</a:t>
            </a:r>
          </a:p>
          <a:p>
            <a:pPr fontAlgn="auto">
              <a:spcAft>
                <a:spcPts val="0"/>
              </a:spcAft>
              <a:buNone/>
              <a:defRPr/>
            </a:pPr>
            <a:r>
              <a:rPr lang="en-US" altLang="zh-CN" smtClean="0">
                <a:latin typeface="Calibri" panose="020F0502020204030204" pitchFamily="34" charset="0"/>
              </a:rPr>
              <a:t>for i = 0 to n</a:t>
            </a:r>
          </a:p>
          <a:p>
            <a:pPr fontAlgn="auto">
              <a:spcAft>
                <a:spcPts val="0"/>
              </a:spcAft>
              <a:buNone/>
              <a:defRPr/>
            </a:pPr>
            <a:r>
              <a:rPr lang="en-US" altLang="zh-CN" smtClean="0">
                <a:latin typeface="Calibri" panose="020F0502020204030204" pitchFamily="34" charset="0"/>
              </a:rPr>
              <a:t>	B[i,0] = 0</a:t>
            </a:r>
          </a:p>
          <a:p>
            <a:pPr fontAlgn="auto">
              <a:spcAft>
                <a:spcPts val="0"/>
              </a:spcAft>
              <a:buNone/>
              <a:defRPr/>
            </a:pPr>
            <a:r>
              <a:rPr lang="en-US" altLang="zh-CN" smtClean="0">
                <a:latin typeface="Calibri" panose="020F0502020204030204" pitchFamily="34" charset="0"/>
              </a:rPr>
              <a:t>	for w = 0 to W</a:t>
            </a:r>
          </a:p>
          <a:p>
            <a:pPr fontAlgn="auto">
              <a:spcAft>
                <a:spcPts val="0"/>
              </a:spcAft>
              <a:buNone/>
              <a:defRPr/>
            </a:pPr>
            <a:r>
              <a:rPr lang="en-US" altLang="zh-CN" smtClean="0">
                <a:latin typeface="Calibri" panose="020F0502020204030204" pitchFamily="34" charset="0"/>
              </a:rPr>
              <a:t>		if w</a:t>
            </a:r>
            <a:r>
              <a:rPr lang="en-US" altLang="zh-CN" baseline="-25000" smtClean="0">
                <a:latin typeface="Calibri" panose="020F0502020204030204" pitchFamily="34" charset="0"/>
              </a:rPr>
              <a:t>i</a:t>
            </a:r>
            <a:r>
              <a:rPr lang="en-US" altLang="zh-CN" smtClean="0">
                <a:latin typeface="Calibri" panose="020F0502020204030204" pitchFamily="34" charset="0"/>
              </a:rPr>
              <a:t> &lt;= w </a:t>
            </a:r>
            <a:r>
              <a:rPr lang="en-US" altLang="zh-CN" smtClean="0">
                <a:solidFill>
                  <a:srgbClr val="008000"/>
                </a:solidFill>
                <a:latin typeface="Calibri" panose="020F0502020204030204" pitchFamily="34" charset="0"/>
              </a:rPr>
              <a:t>// item i can be part of the solution</a:t>
            </a:r>
            <a:endParaRPr lang="en-US" altLang="zh-CN" smtClean="0">
              <a:latin typeface="Calibri" panose="020F0502020204030204" pitchFamily="34" charset="0"/>
            </a:endParaRPr>
          </a:p>
          <a:p>
            <a:pPr fontAlgn="auto">
              <a:spcAft>
                <a:spcPts val="0"/>
              </a:spcAft>
              <a:buNone/>
              <a:defRPr/>
            </a:pPr>
            <a:r>
              <a:rPr lang="en-US" altLang="zh-CN" smtClean="0">
                <a:latin typeface="Calibri" panose="020F0502020204030204" pitchFamily="34" charset="0"/>
              </a:rPr>
              <a:t>			if b</a:t>
            </a:r>
            <a:r>
              <a:rPr lang="en-US" altLang="zh-CN" baseline="-25000" smtClean="0">
                <a:latin typeface="Calibri" panose="020F0502020204030204" pitchFamily="34" charset="0"/>
              </a:rPr>
              <a:t>i</a:t>
            </a:r>
            <a:r>
              <a:rPr lang="en-US" altLang="zh-CN" smtClean="0">
                <a:latin typeface="Calibri" panose="020F0502020204030204" pitchFamily="34" charset="0"/>
              </a:rPr>
              <a:t> + B[i-1,w-w</a:t>
            </a:r>
            <a:r>
              <a:rPr lang="en-US" altLang="zh-CN" baseline="-25000" smtClean="0">
                <a:latin typeface="Calibri" panose="020F0502020204030204" pitchFamily="34" charset="0"/>
              </a:rPr>
              <a:t>i</a:t>
            </a:r>
            <a:r>
              <a:rPr lang="en-US" altLang="zh-CN" smtClean="0">
                <a:latin typeface="Calibri" panose="020F0502020204030204" pitchFamily="34" charset="0"/>
              </a:rPr>
              <a:t>] &gt; B[i-1,w]</a:t>
            </a:r>
          </a:p>
          <a:p>
            <a:pPr fontAlgn="auto">
              <a:spcAft>
                <a:spcPts val="0"/>
              </a:spcAft>
              <a:buNone/>
              <a:defRPr/>
            </a:pPr>
            <a:r>
              <a:rPr lang="en-US" altLang="zh-CN" smtClean="0">
                <a:latin typeface="Calibri" panose="020F0502020204030204" pitchFamily="34" charset="0"/>
              </a:rPr>
              <a:t>				B[i,w] = b</a:t>
            </a:r>
            <a:r>
              <a:rPr lang="en-US" altLang="zh-CN" baseline="-25000" smtClean="0">
                <a:latin typeface="Calibri" panose="020F0502020204030204" pitchFamily="34" charset="0"/>
              </a:rPr>
              <a:t>i</a:t>
            </a:r>
            <a:r>
              <a:rPr lang="en-US" altLang="zh-CN" smtClean="0">
                <a:latin typeface="Calibri" panose="020F0502020204030204" pitchFamily="34" charset="0"/>
              </a:rPr>
              <a:t> + B[i-1,w- w</a:t>
            </a:r>
            <a:r>
              <a:rPr lang="en-US" altLang="zh-CN" baseline="-25000" smtClean="0">
                <a:latin typeface="Calibri" panose="020F0502020204030204" pitchFamily="34" charset="0"/>
              </a:rPr>
              <a:t>i</a:t>
            </a:r>
            <a:r>
              <a:rPr lang="en-US" altLang="zh-CN" smtClean="0">
                <a:latin typeface="Calibri" panose="020F0502020204030204" pitchFamily="34" charset="0"/>
              </a:rPr>
              <a:t>]</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smtClean="0">
                <a:solidFill>
                  <a:srgbClr val="008000"/>
                </a:solidFill>
              </a:rPr>
              <a:t>    </a:t>
            </a:r>
            <a:r>
              <a:rPr lang="en-US" altLang="zh-CN" baseline="-25000" smtClean="0">
                <a:solidFill>
                  <a:srgbClr val="008000"/>
                </a:solidFill>
              </a:rPr>
              <a:t> </a:t>
            </a:r>
            <a:r>
              <a:rPr lang="en-US" altLang="zh-CN" smtClean="0">
                <a:solidFill>
                  <a:srgbClr val="008000"/>
                </a:solidFill>
              </a:rPr>
              <a:t>     </a:t>
            </a:r>
          </a:p>
        </p:txBody>
      </p:sp>
    </p:spTree>
    <p:extLst>
      <p:ext uri="{BB962C8B-B14F-4D97-AF65-F5344CB8AC3E}">
        <p14:creationId xmlns:p14="http://schemas.microsoft.com/office/powerpoint/2010/main" val="1499149117"/>
      </p:ext>
    </p:extLst>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None/>
              <a:defRPr/>
            </a:pPr>
            <a:r>
              <a:rPr lang="en-US" altLang="zh-CN" smtClean="0">
                <a:latin typeface="Calibri" panose="020F0502020204030204" pitchFamily="34" charset="0"/>
              </a:rPr>
              <a:t>for w = 0 to W</a:t>
            </a:r>
          </a:p>
          <a:p>
            <a:pPr fontAlgn="auto">
              <a:spcAft>
                <a:spcPts val="0"/>
              </a:spcAft>
              <a:buNone/>
              <a:defRPr/>
            </a:pPr>
            <a:r>
              <a:rPr lang="en-US" altLang="zh-CN" smtClean="0">
                <a:latin typeface="Calibri" panose="020F0502020204030204" pitchFamily="34" charset="0"/>
              </a:rPr>
              <a:t>	B[0,w] = 0</a:t>
            </a:r>
          </a:p>
          <a:p>
            <a:pPr fontAlgn="auto">
              <a:spcAft>
                <a:spcPts val="0"/>
              </a:spcAft>
              <a:buNone/>
              <a:defRPr/>
            </a:pPr>
            <a:r>
              <a:rPr lang="en-US" altLang="zh-CN" smtClean="0">
                <a:latin typeface="Calibri" panose="020F0502020204030204" pitchFamily="34" charset="0"/>
              </a:rPr>
              <a:t>for i = 0 to n</a:t>
            </a:r>
          </a:p>
          <a:p>
            <a:pPr fontAlgn="auto">
              <a:spcAft>
                <a:spcPts val="0"/>
              </a:spcAft>
              <a:buNone/>
              <a:defRPr/>
            </a:pPr>
            <a:r>
              <a:rPr lang="en-US" altLang="zh-CN" smtClean="0">
                <a:latin typeface="Calibri" panose="020F0502020204030204" pitchFamily="34" charset="0"/>
              </a:rPr>
              <a:t>	B[i,0] = 0</a:t>
            </a:r>
          </a:p>
          <a:p>
            <a:pPr fontAlgn="auto">
              <a:spcAft>
                <a:spcPts val="0"/>
              </a:spcAft>
              <a:buNone/>
              <a:defRPr/>
            </a:pPr>
            <a:r>
              <a:rPr lang="en-US" altLang="zh-CN" smtClean="0">
                <a:latin typeface="Calibri" panose="020F0502020204030204" pitchFamily="34" charset="0"/>
              </a:rPr>
              <a:t>	for w = 0 to W</a:t>
            </a:r>
          </a:p>
          <a:p>
            <a:pPr fontAlgn="auto">
              <a:spcAft>
                <a:spcPts val="0"/>
              </a:spcAft>
              <a:buNone/>
              <a:defRPr/>
            </a:pPr>
            <a:r>
              <a:rPr lang="en-US" altLang="zh-CN" smtClean="0">
                <a:latin typeface="Calibri" panose="020F0502020204030204" pitchFamily="34" charset="0"/>
              </a:rPr>
              <a:t>		if w</a:t>
            </a:r>
            <a:r>
              <a:rPr lang="en-US" altLang="zh-CN" baseline="-25000" smtClean="0">
                <a:latin typeface="Calibri" panose="020F0502020204030204" pitchFamily="34" charset="0"/>
              </a:rPr>
              <a:t>i</a:t>
            </a:r>
            <a:r>
              <a:rPr lang="en-US" altLang="zh-CN" smtClean="0">
                <a:latin typeface="Calibri" panose="020F0502020204030204" pitchFamily="34" charset="0"/>
              </a:rPr>
              <a:t> &lt;= w </a:t>
            </a:r>
            <a:r>
              <a:rPr lang="en-US" altLang="zh-CN" smtClean="0">
                <a:solidFill>
                  <a:srgbClr val="008000"/>
                </a:solidFill>
                <a:latin typeface="Calibri" panose="020F0502020204030204" pitchFamily="34" charset="0"/>
              </a:rPr>
              <a:t>// item i can be part of the solution</a:t>
            </a:r>
            <a:endParaRPr lang="en-US" altLang="zh-CN" smtClean="0">
              <a:latin typeface="Calibri" panose="020F0502020204030204" pitchFamily="34" charset="0"/>
            </a:endParaRPr>
          </a:p>
          <a:p>
            <a:pPr fontAlgn="auto">
              <a:spcAft>
                <a:spcPts val="0"/>
              </a:spcAft>
              <a:buNone/>
              <a:defRPr/>
            </a:pPr>
            <a:r>
              <a:rPr lang="en-US" altLang="zh-CN" smtClean="0">
                <a:latin typeface="Calibri" panose="020F0502020204030204" pitchFamily="34" charset="0"/>
              </a:rPr>
              <a:t>			if b</a:t>
            </a:r>
            <a:r>
              <a:rPr lang="en-US" altLang="zh-CN" baseline="-25000" smtClean="0">
                <a:latin typeface="Calibri" panose="020F0502020204030204" pitchFamily="34" charset="0"/>
              </a:rPr>
              <a:t>i</a:t>
            </a:r>
            <a:r>
              <a:rPr lang="en-US" altLang="zh-CN" smtClean="0">
                <a:latin typeface="Calibri" panose="020F0502020204030204" pitchFamily="34" charset="0"/>
              </a:rPr>
              <a:t> + B[i-1,w-w</a:t>
            </a:r>
            <a:r>
              <a:rPr lang="en-US" altLang="zh-CN" baseline="-25000" smtClean="0">
                <a:latin typeface="Calibri" panose="020F0502020204030204" pitchFamily="34" charset="0"/>
              </a:rPr>
              <a:t>i</a:t>
            </a:r>
            <a:r>
              <a:rPr lang="en-US" altLang="zh-CN" smtClean="0">
                <a:latin typeface="Calibri" panose="020F0502020204030204" pitchFamily="34" charset="0"/>
              </a:rPr>
              <a:t>] &gt; B[i-1,w]</a:t>
            </a:r>
          </a:p>
          <a:p>
            <a:pPr fontAlgn="auto">
              <a:spcAft>
                <a:spcPts val="0"/>
              </a:spcAft>
              <a:buNone/>
              <a:defRPr/>
            </a:pPr>
            <a:r>
              <a:rPr lang="en-US" altLang="zh-CN" smtClean="0">
                <a:latin typeface="Calibri" panose="020F0502020204030204" pitchFamily="34" charset="0"/>
              </a:rPr>
              <a:t>				B[i,w] = b</a:t>
            </a:r>
            <a:r>
              <a:rPr lang="en-US" altLang="zh-CN" baseline="-25000" smtClean="0">
                <a:latin typeface="Calibri" panose="020F0502020204030204" pitchFamily="34" charset="0"/>
              </a:rPr>
              <a:t>i</a:t>
            </a:r>
            <a:r>
              <a:rPr lang="en-US" altLang="zh-CN" smtClean="0">
                <a:latin typeface="Calibri" panose="020F0502020204030204" pitchFamily="34" charset="0"/>
              </a:rPr>
              <a:t> + B[i-1,w- w</a:t>
            </a:r>
            <a:r>
              <a:rPr lang="en-US" altLang="zh-CN" baseline="-25000" smtClean="0">
                <a:latin typeface="Calibri" panose="020F0502020204030204" pitchFamily="34" charset="0"/>
              </a:rPr>
              <a:t>i</a:t>
            </a:r>
            <a:r>
              <a:rPr lang="en-US" altLang="zh-CN" smtClean="0">
                <a:latin typeface="Calibri" panose="020F0502020204030204" pitchFamily="34" charset="0"/>
              </a:rPr>
              <a:t>]</a:t>
            </a:r>
          </a:p>
          <a:p>
            <a:pPr fontAlgn="auto">
              <a:spcAft>
                <a:spcPts val="0"/>
              </a:spcAft>
              <a:buNone/>
              <a:defRPr/>
            </a:pPr>
            <a:r>
              <a:rPr lang="en-US" altLang="zh-CN" smtClean="0">
                <a:latin typeface="Calibri" panose="020F0502020204030204" pitchFamily="34" charset="0"/>
              </a:rPr>
              <a:t>			else</a:t>
            </a:r>
          </a:p>
          <a:p>
            <a:pPr fontAlgn="auto">
              <a:spcAft>
                <a:spcPts val="0"/>
              </a:spcAft>
              <a:buFont typeface="Monotype Sorts" pitchFamily="2" charset="2"/>
              <a:buChar char=" "/>
              <a:defRPr/>
            </a:pPr>
            <a:r>
              <a:rPr lang="en-US" altLang="zh-CN" smtClean="0"/>
              <a:t>                     </a:t>
            </a:r>
          </a:p>
          <a:p>
            <a:pPr fontAlgn="auto">
              <a:spcAft>
                <a:spcPts val="0"/>
              </a:spcAft>
              <a:buFont typeface="Monotype Sorts" pitchFamily="2" charset="2"/>
              <a:buChar char=" "/>
              <a:defRPr/>
            </a:pPr>
            <a:r>
              <a:rPr lang="en-US" altLang="zh-CN" smtClean="0"/>
              <a:t>                          </a:t>
            </a:r>
            <a:r>
              <a:rPr lang="en-US" altLang="zh-CN" smtClean="0">
                <a:solidFill>
                  <a:srgbClr val="008000"/>
                </a:solidFill>
              </a:rPr>
              <a:t>    </a:t>
            </a:r>
            <a:r>
              <a:rPr lang="en-US" altLang="zh-CN" baseline="-25000" smtClean="0">
                <a:solidFill>
                  <a:srgbClr val="008000"/>
                </a:solidFill>
              </a:rPr>
              <a:t> </a:t>
            </a:r>
            <a:r>
              <a:rPr lang="en-US" altLang="zh-CN" smtClean="0">
                <a:solidFill>
                  <a:srgbClr val="008000"/>
                </a:solidFill>
              </a:rPr>
              <a:t>     </a:t>
            </a:r>
          </a:p>
        </p:txBody>
      </p:sp>
    </p:spTree>
    <p:extLst>
      <p:ext uri="{BB962C8B-B14F-4D97-AF65-F5344CB8AC3E}">
        <p14:creationId xmlns:p14="http://schemas.microsoft.com/office/powerpoint/2010/main" val="1874989269"/>
      </p:ext>
    </p:extLst>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None/>
              <a:defRPr/>
            </a:pPr>
            <a:r>
              <a:rPr lang="en-US" altLang="zh-CN" smtClean="0">
                <a:latin typeface="Calibri" panose="020F0502020204030204" pitchFamily="34" charset="0"/>
              </a:rPr>
              <a:t>for w = 0 to W</a:t>
            </a:r>
          </a:p>
          <a:p>
            <a:pPr fontAlgn="auto">
              <a:spcAft>
                <a:spcPts val="0"/>
              </a:spcAft>
              <a:buNone/>
              <a:defRPr/>
            </a:pPr>
            <a:r>
              <a:rPr lang="en-US" altLang="zh-CN" smtClean="0">
                <a:latin typeface="Calibri" panose="020F0502020204030204" pitchFamily="34" charset="0"/>
              </a:rPr>
              <a:t>	B[0,w] = 0</a:t>
            </a:r>
          </a:p>
          <a:p>
            <a:pPr fontAlgn="auto">
              <a:spcAft>
                <a:spcPts val="0"/>
              </a:spcAft>
              <a:buNone/>
              <a:defRPr/>
            </a:pPr>
            <a:r>
              <a:rPr lang="en-US" altLang="zh-CN" smtClean="0">
                <a:latin typeface="Calibri" panose="020F0502020204030204" pitchFamily="34" charset="0"/>
              </a:rPr>
              <a:t>for i = 0 to n</a:t>
            </a:r>
          </a:p>
          <a:p>
            <a:pPr fontAlgn="auto">
              <a:spcAft>
                <a:spcPts val="0"/>
              </a:spcAft>
              <a:buNone/>
              <a:defRPr/>
            </a:pPr>
            <a:r>
              <a:rPr lang="en-US" altLang="zh-CN" smtClean="0">
                <a:latin typeface="Calibri" panose="020F0502020204030204" pitchFamily="34" charset="0"/>
              </a:rPr>
              <a:t>	B[i,0] = 0</a:t>
            </a:r>
          </a:p>
          <a:p>
            <a:pPr fontAlgn="auto">
              <a:spcAft>
                <a:spcPts val="0"/>
              </a:spcAft>
              <a:buNone/>
              <a:defRPr/>
            </a:pPr>
            <a:r>
              <a:rPr lang="en-US" altLang="zh-CN" smtClean="0">
                <a:latin typeface="Calibri" panose="020F0502020204030204" pitchFamily="34" charset="0"/>
              </a:rPr>
              <a:t>	for w = 0 to W</a:t>
            </a:r>
          </a:p>
          <a:p>
            <a:pPr fontAlgn="auto">
              <a:spcAft>
                <a:spcPts val="0"/>
              </a:spcAft>
              <a:buNone/>
              <a:defRPr/>
            </a:pPr>
            <a:r>
              <a:rPr lang="en-US" altLang="zh-CN" smtClean="0">
                <a:latin typeface="Calibri" panose="020F0502020204030204" pitchFamily="34" charset="0"/>
              </a:rPr>
              <a:t>		if w</a:t>
            </a:r>
            <a:r>
              <a:rPr lang="en-US" altLang="zh-CN" baseline="-25000" smtClean="0">
                <a:latin typeface="Calibri" panose="020F0502020204030204" pitchFamily="34" charset="0"/>
              </a:rPr>
              <a:t>i</a:t>
            </a:r>
            <a:r>
              <a:rPr lang="en-US" altLang="zh-CN" smtClean="0">
                <a:latin typeface="Calibri" panose="020F0502020204030204" pitchFamily="34" charset="0"/>
              </a:rPr>
              <a:t> &lt;= w </a:t>
            </a:r>
            <a:r>
              <a:rPr lang="en-US" altLang="zh-CN" smtClean="0">
                <a:solidFill>
                  <a:srgbClr val="008000"/>
                </a:solidFill>
                <a:latin typeface="Calibri" panose="020F0502020204030204" pitchFamily="34" charset="0"/>
              </a:rPr>
              <a:t>// item i can be part of the solution</a:t>
            </a:r>
            <a:endParaRPr lang="en-US" altLang="zh-CN" smtClean="0">
              <a:latin typeface="Calibri" panose="020F0502020204030204" pitchFamily="34" charset="0"/>
            </a:endParaRPr>
          </a:p>
          <a:p>
            <a:pPr fontAlgn="auto">
              <a:spcAft>
                <a:spcPts val="0"/>
              </a:spcAft>
              <a:buNone/>
              <a:defRPr/>
            </a:pPr>
            <a:r>
              <a:rPr lang="en-US" altLang="zh-CN" smtClean="0">
                <a:latin typeface="Calibri" panose="020F0502020204030204" pitchFamily="34" charset="0"/>
              </a:rPr>
              <a:t>			if b</a:t>
            </a:r>
            <a:r>
              <a:rPr lang="en-US" altLang="zh-CN" baseline="-25000" smtClean="0">
                <a:latin typeface="Calibri" panose="020F0502020204030204" pitchFamily="34" charset="0"/>
              </a:rPr>
              <a:t>i</a:t>
            </a:r>
            <a:r>
              <a:rPr lang="en-US" altLang="zh-CN" smtClean="0">
                <a:latin typeface="Calibri" panose="020F0502020204030204" pitchFamily="34" charset="0"/>
              </a:rPr>
              <a:t> + B[i-1,w-w</a:t>
            </a:r>
            <a:r>
              <a:rPr lang="en-US" altLang="zh-CN" baseline="-25000" smtClean="0">
                <a:latin typeface="Calibri" panose="020F0502020204030204" pitchFamily="34" charset="0"/>
              </a:rPr>
              <a:t>i</a:t>
            </a:r>
            <a:r>
              <a:rPr lang="en-US" altLang="zh-CN" smtClean="0">
                <a:latin typeface="Calibri" panose="020F0502020204030204" pitchFamily="34" charset="0"/>
              </a:rPr>
              <a:t>] &gt; B[i-1,w]</a:t>
            </a:r>
          </a:p>
          <a:p>
            <a:pPr fontAlgn="auto">
              <a:spcAft>
                <a:spcPts val="0"/>
              </a:spcAft>
              <a:buNone/>
              <a:defRPr/>
            </a:pPr>
            <a:r>
              <a:rPr lang="en-US" altLang="zh-CN" smtClean="0">
                <a:latin typeface="Calibri" panose="020F0502020204030204" pitchFamily="34" charset="0"/>
              </a:rPr>
              <a:t>				B[i,w] = b</a:t>
            </a:r>
            <a:r>
              <a:rPr lang="en-US" altLang="zh-CN" baseline="-25000" smtClean="0">
                <a:latin typeface="Calibri" panose="020F0502020204030204" pitchFamily="34" charset="0"/>
              </a:rPr>
              <a:t>i</a:t>
            </a:r>
            <a:r>
              <a:rPr lang="en-US" altLang="zh-CN" smtClean="0">
                <a:latin typeface="Calibri" panose="020F0502020204030204" pitchFamily="34" charset="0"/>
              </a:rPr>
              <a:t> + B[i-1,w- w</a:t>
            </a:r>
            <a:r>
              <a:rPr lang="en-US" altLang="zh-CN" baseline="-25000" smtClean="0">
                <a:latin typeface="Calibri" panose="020F0502020204030204" pitchFamily="34" charset="0"/>
              </a:rPr>
              <a:t>i</a:t>
            </a:r>
            <a:r>
              <a:rPr lang="en-US" altLang="zh-CN" smtClean="0">
                <a:latin typeface="Calibri" panose="020F0502020204030204" pitchFamily="34" charset="0"/>
              </a:rPr>
              <a:t>]</a:t>
            </a:r>
          </a:p>
          <a:p>
            <a:pPr fontAlgn="auto">
              <a:spcAft>
                <a:spcPts val="0"/>
              </a:spcAft>
              <a:buNone/>
              <a:defRPr/>
            </a:pPr>
            <a:r>
              <a:rPr lang="en-US" altLang="zh-CN" smtClean="0">
                <a:latin typeface="Calibri" panose="020F0502020204030204" pitchFamily="34" charset="0"/>
              </a:rPr>
              <a:t>			else</a:t>
            </a:r>
          </a:p>
          <a:p>
            <a:pPr fontAlgn="auto">
              <a:spcAft>
                <a:spcPts val="0"/>
              </a:spcAft>
              <a:buNone/>
              <a:defRPr/>
            </a:pPr>
            <a:r>
              <a:rPr lang="en-US" altLang="zh-CN" smtClean="0">
                <a:latin typeface="Calibri" panose="020F0502020204030204" pitchFamily="34" charset="0"/>
              </a:rPr>
              <a:t>				B[i,w] = B[i-1,w]</a:t>
            </a:r>
          </a:p>
          <a:p>
            <a:pPr fontAlgn="auto">
              <a:spcAft>
                <a:spcPts val="0"/>
              </a:spcAft>
              <a:buFont typeface="Monotype Sorts" pitchFamily="2" charset="2"/>
              <a:buChar char=" "/>
              <a:defRPr/>
            </a:pPr>
            <a:r>
              <a:rPr lang="en-US" altLang="zh-CN" smtClean="0"/>
              <a:t>                          </a:t>
            </a:r>
            <a:r>
              <a:rPr lang="en-US" altLang="zh-CN" smtClean="0">
                <a:solidFill>
                  <a:srgbClr val="008000"/>
                </a:solidFill>
              </a:rPr>
              <a:t>    </a:t>
            </a:r>
            <a:r>
              <a:rPr lang="en-US" altLang="zh-CN" baseline="-25000" smtClean="0">
                <a:solidFill>
                  <a:srgbClr val="008000"/>
                </a:solidFill>
              </a:rPr>
              <a:t> </a:t>
            </a:r>
            <a:r>
              <a:rPr lang="en-US" altLang="zh-CN" smtClean="0">
                <a:solidFill>
                  <a:srgbClr val="008000"/>
                </a:solidFill>
              </a:rPr>
              <a:t>     </a:t>
            </a:r>
          </a:p>
        </p:txBody>
      </p:sp>
    </p:spTree>
    <p:extLst>
      <p:ext uri="{BB962C8B-B14F-4D97-AF65-F5344CB8AC3E}">
        <p14:creationId xmlns:p14="http://schemas.microsoft.com/office/powerpoint/2010/main" val="3992352511"/>
      </p:ext>
    </p:extLst>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descr=" 4096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descr=" 115715"/>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None/>
              <a:defRPr/>
            </a:pPr>
            <a:r>
              <a:rPr lang="en-US" altLang="zh-CN" smtClean="0">
                <a:latin typeface="Calibri" panose="020F0502020204030204" pitchFamily="34" charset="0"/>
              </a:rPr>
              <a:t>for w = 0 to W</a:t>
            </a:r>
          </a:p>
          <a:p>
            <a:pPr fontAlgn="auto">
              <a:spcAft>
                <a:spcPts val="0"/>
              </a:spcAft>
              <a:buNone/>
              <a:defRPr/>
            </a:pPr>
            <a:r>
              <a:rPr lang="en-US" altLang="zh-CN" smtClean="0">
                <a:latin typeface="Calibri" panose="020F0502020204030204" pitchFamily="34" charset="0"/>
              </a:rPr>
              <a:t>	B[0,w] = 0</a:t>
            </a:r>
          </a:p>
          <a:p>
            <a:pPr fontAlgn="auto">
              <a:spcAft>
                <a:spcPts val="0"/>
              </a:spcAft>
              <a:buNone/>
              <a:defRPr/>
            </a:pPr>
            <a:r>
              <a:rPr lang="en-US" altLang="zh-CN" smtClean="0">
                <a:latin typeface="Calibri" panose="020F0502020204030204" pitchFamily="34" charset="0"/>
              </a:rPr>
              <a:t>for i = 0 to n</a:t>
            </a:r>
          </a:p>
          <a:p>
            <a:pPr fontAlgn="auto">
              <a:spcAft>
                <a:spcPts val="0"/>
              </a:spcAft>
              <a:buNone/>
              <a:defRPr/>
            </a:pPr>
            <a:r>
              <a:rPr lang="en-US" altLang="zh-CN" smtClean="0">
                <a:latin typeface="Calibri" panose="020F0502020204030204" pitchFamily="34" charset="0"/>
              </a:rPr>
              <a:t>	B[i,0] = 0</a:t>
            </a:r>
          </a:p>
          <a:p>
            <a:pPr fontAlgn="auto">
              <a:spcAft>
                <a:spcPts val="0"/>
              </a:spcAft>
              <a:buNone/>
              <a:defRPr/>
            </a:pPr>
            <a:r>
              <a:rPr lang="en-US" altLang="zh-CN" smtClean="0">
                <a:latin typeface="Calibri" panose="020F0502020204030204" pitchFamily="34" charset="0"/>
              </a:rPr>
              <a:t>	for w = 0 to W</a:t>
            </a:r>
          </a:p>
          <a:p>
            <a:pPr fontAlgn="auto">
              <a:spcAft>
                <a:spcPts val="0"/>
              </a:spcAft>
              <a:buNone/>
              <a:defRPr/>
            </a:pPr>
            <a:r>
              <a:rPr lang="en-US" altLang="zh-CN" smtClean="0">
                <a:latin typeface="Calibri" panose="020F0502020204030204" pitchFamily="34" charset="0"/>
              </a:rPr>
              <a:t>		if w</a:t>
            </a:r>
            <a:r>
              <a:rPr lang="en-US" altLang="zh-CN" baseline="-25000" smtClean="0">
                <a:latin typeface="Calibri" panose="020F0502020204030204" pitchFamily="34" charset="0"/>
              </a:rPr>
              <a:t>i</a:t>
            </a:r>
            <a:r>
              <a:rPr lang="en-US" altLang="zh-CN" smtClean="0">
                <a:latin typeface="Calibri" panose="020F0502020204030204" pitchFamily="34" charset="0"/>
              </a:rPr>
              <a:t> &lt;= w </a:t>
            </a:r>
            <a:r>
              <a:rPr lang="en-US" altLang="zh-CN" smtClean="0">
                <a:solidFill>
                  <a:srgbClr val="008000"/>
                </a:solidFill>
                <a:latin typeface="Calibri" panose="020F0502020204030204" pitchFamily="34" charset="0"/>
              </a:rPr>
              <a:t>// item i can be part of the solution</a:t>
            </a:r>
            <a:endParaRPr lang="en-US" altLang="zh-CN" smtClean="0">
              <a:latin typeface="Calibri" panose="020F0502020204030204" pitchFamily="34" charset="0"/>
            </a:endParaRPr>
          </a:p>
          <a:p>
            <a:pPr fontAlgn="auto">
              <a:spcAft>
                <a:spcPts val="0"/>
              </a:spcAft>
              <a:buNone/>
              <a:defRPr/>
            </a:pPr>
            <a:r>
              <a:rPr lang="en-US" altLang="zh-CN" smtClean="0">
                <a:latin typeface="Calibri" panose="020F0502020204030204" pitchFamily="34" charset="0"/>
              </a:rPr>
              <a:t>			if b</a:t>
            </a:r>
            <a:r>
              <a:rPr lang="en-US" altLang="zh-CN" baseline="-25000" smtClean="0">
                <a:latin typeface="Calibri" panose="020F0502020204030204" pitchFamily="34" charset="0"/>
              </a:rPr>
              <a:t>i</a:t>
            </a:r>
            <a:r>
              <a:rPr lang="en-US" altLang="zh-CN" smtClean="0">
                <a:latin typeface="Calibri" panose="020F0502020204030204" pitchFamily="34" charset="0"/>
              </a:rPr>
              <a:t> + B[i-1,w-w</a:t>
            </a:r>
            <a:r>
              <a:rPr lang="en-US" altLang="zh-CN" baseline="-25000" smtClean="0">
                <a:latin typeface="Calibri" panose="020F0502020204030204" pitchFamily="34" charset="0"/>
              </a:rPr>
              <a:t>i</a:t>
            </a:r>
            <a:r>
              <a:rPr lang="en-US" altLang="zh-CN" smtClean="0">
                <a:latin typeface="Calibri" panose="020F0502020204030204" pitchFamily="34" charset="0"/>
              </a:rPr>
              <a:t>] &gt; B[i-1,w]</a:t>
            </a:r>
          </a:p>
          <a:p>
            <a:pPr fontAlgn="auto">
              <a:spcAft>
                <a:spcPts val="0"/>
              </a:spcAft>
              <a:buNone/>
              <a:defRPr/>
            </a:pPr>
            <a:r>
              <a:rPr lang="en-US" altLang="zh-CN" smtClean="0">
                <a:latin typeface="Calibri" panose="020F0502020204030204" pitchFamily="34" charset="0"/>
              </a:rPr>
              <a:t>				B[i,w] = b</a:t>
            </a:r>
            <a:r>
              <a:rPr lang="en-US" altLang="zh-CN" baseline="-25000" smtClean="0">
                <a:latin typeface="Calibri" panose="020F0502020204030204" pitchFamily="34" charset="0"/>
              </a:rPr>
              <a:t>i</a:t>
            </a:r>
            <a:r>
              <a:rPr lang="en-US" altLang="zh-CN" smtClean="0">
                <a:latin typeface="Calibri" panose="020F0502020204030204" pitchFamily="34" charset="0"/>
              </a:rPr>
              <a:t> + B[i-1,w- w</a:t>
            </a:r>
            <a:r>
              <a:rPr lang="en-US" altLang="zh-CN" baseline="-25000" smtClean="0">
                <a:latin typeface="Calibri" panose="020F0502020204030204" pitchFamily="34" charset="0"/>
              </a:rPr>
              <a:t>i</a:t>
            </a:r>
            <a:r>
              <a:rPr lang="en-US" altLang="zh-CN" smtClean="0">
                <a:latin typeface="Calibri" panose="020F0502020204030204" pitchFamily="34" charset="0"/>
              </a:rPr>
              <a:t>]</a:t>
            </a:r>
          </a:p>
          <a:p>
            <a:pPr fontAlgn="auto">
              <a:spcAft>
                <a:spcPts val="0"/>
              </a:spcAft>
              <a:buNone/>
              <a:defRPr/>
            </a:pPr>
            <a:r>
              <a:rPr lang="en-US" altLang="zh-CN" smtClean="0">
                <a:latin typeface="Calibri" panose="020F0502020204030204" pitchFamily="34" charset="0"/>
              </a:rPr>
              <a:t>			else</a:t>
            </a:r>
          </a:p>
          <a:p>
            <a:pPr fontAlgn="auto">
              <a:spcAft>
                <a:spcPts val="0"/>
              </a:spcAft>
              <a:buNone/>
              <a:defRPr/>
            </a:pPr>
            <a:r>
              <a:rPr lang="en-US" altLang="zh-CN" smtClean="0">
                <a:latin typeface="Calibri" panose="020F0502020204030204" pitchFamily="34" charset="0"/>
              </a:rPr>
              <a:t>				B[i,w] = B[i-1,w]</a:t>
            </a:r>
          </a:p>
          <a:p>
            <a:pPr fontAlgn="auto">
              <a:spcAft>
                <a:spcPts val="0"/>
              </a:spcAft>
              <a:buNone/>
              <a:defRPr/>
            </a:pPr>
            <a:r>
              <a:rPr lang="en-US" altLang="zh-CN" smtClean="0">
                <a:latin typeface="Calibri" panose="020F0502020204030204" pitchFamily="34" charset="0"/>
              </a:rPr>
              <a:t>		else B[i,w] = B[i-1,w]  </a:t>
            </a:r>
            <a:r>
              <a:rPr lang="en-US" altLang="zh-CN" smtClean="0">
                <a:solidFill>
                  <a:srgbClr val="008000"/>
                </a:solidFill>
                <a:latin typeface="Calibri" panose="020F0502020204030204" pitchFamily="34" charset="0"/>
              </a:rPr>
              <a:t>// w</a:t>
            </a:r>
            <a:r>
              <a:rPr lang="en-US" altLang="zh-CN" baseline="-25000" smtClean="0">
                <a:solidFill>
                  <a:srgbClr val="008000"/>
                </a:solidFill>
                <a:latin typeface="Calibri" panose="020F0502020204030204" pitchFamily="34" charset="0"/>
              </a:rPr>
              <a:t>i</a:t>
            </a:r>
            <a:r>
              <a:rPr lang="en-US" altLang="zh-CN" smtClean="0">
                <a:solidFill>
                  <a:srgbClr val="008000"/>
                </a:solidFill>
                <a:latin typeface="Calibri" panose="020F0502020204030204" pitchFamily="34" charset="0"/>
              </a:rPr>
              <a:t> &gt; w</a:t>
            </a:r>
            <a:endParaRPr lang="en-US" altLang="zh-CN" smtClean="0">
              <a:solidFill>
                <a:srgbClr val="008000"/>
              </a:solidFill>
            </a:endParaRPr>
          </a:p>
        </p:txBody>
      </p:sp>
    </p:spTree>
    <p:extLst>
      <p:ext uri="{BB962C8B-B14F-4D97-AF65-F5344CB8AC3E}">
        <p14:creationId xmlns:p14="http://schemas.microsoft.com/office/powerpoint/2010/main" val="4185560954"/>
      </p:ext>
    </p:extLst>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descr=" 41986"/>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Running time</a:t>
            </a:r>
          </a:p>
        </p:txBody>
      </p:sp>
      <p:sp>
        <p:nvSpPr>
          <p:cNvPr id="41987" name="Rectangle 3" descr=" 41987"/>
          <p:cNvSpPr>
            <a:spLocks noGrp="1" noChangeArrowheads="1"/>
          </p:cNvSpPr>
          <p:nvPr>
            <p:ph type="body" idx="1"/>
          </p:nvPr>
        </p:nvSpPr>
        <p:spPr>
          <a:xfrm>
            <a:off x="1173163" y="1143000"/>
            <a:ext cx="7772400" cy="3124200"/>
          </a:xfrm>
        </p:spPr>
        <p:txBody>
          <a:bodyPr rtlCol="0">
            <a:normAutofit fontScale="92500" lnSpcReduction="10000"/>
          </a:bodyPr>
          <a:lstStyle/>
          <a:p>
            <a:pPr fontAlgn="auto">
              <a:spcAft>
                <a:spcPts val="0"/>
              </a:spcAft>
              <a:buFont typeface="Monotype Sorts" pitchFamily="2" charset="2"/>
              <a:buNone/>
              <a:defRPr/>
            </a:pPr>
            <a:r>
              <a:rPr lang="en-US" altLang="zh-CN" smtClean="0"/>
              <a:t>for w = 0 to W</a:t>
            </a:r>
          </a:p>
          <a:p>
            <a:pPr fontAlgn="auto">
              <a:spcAft>
                <a:spcPts val="0"/>
              </a:spcAft>
              <a:buFont typeface="Monotype Sorts" pitchFamily="2" charset="2"/>
              <a:buNone/>
              <a:defRPr/>
            </a:pPr>
            <a:r>
              <a:rPr lang="en-US" altLang="zh-CN" smtClean="0"/>
              <a:t>	B[0,w] = 0</a:t>
            </a:r>
          </a:p>
          <a:p>
            <a:pPr fontAlgn="auto">
              <a:spcAft>
                <a:spcPts val="0"/>
              </a:spcAft>
              <a:buFont typeface="Monotype Sorts" pitchFamily="2" charset="2"/>
              <a:buNone/>
              <a:defRPr/>
            </a:pPr>
            <a:r>
              <a:rPr lang="en-US" altLang="zh-CN" smtClean="0"/>
              <a:t>for i = 0 to n</a:t>
            </a:r>
          </a:p>
          <a:p>
            <a:pPr fontAlgn="auto">
              <a:spcAft>
                <a:spcPts val="0"/>
              </a:spcAft>
              <a:buFont typeface="Monotype Sorts" pitchFamily="2" charset="2"/>
              <a:buNone/>
              <a:defRPr/>
            </a:pPr>
            <a:r>
              <a:rPr lang="en-US" altLang="zh-CN" smtClean="0"/>
              <a:t>	B[i,0] = 0</a:t>
            </a:r>
          </a:p>
          <a:p>
            <a:pPr fontAlgn="auto">
              <a:spcAft>
                <a:spcPts val="0"/>
              </a:spcAft>
              <a:buFont typeface="Monotype Sorts" pitchFamily="2" charset="2"/>
              <a:buNone/>
              <a:defRPr/>
            </a:pPr>
            <a:r>
              <a:rPr lang="en-US" altLang="zh-CN" smtClean="0"/>
              <a:t>	for w = 0 to W</a:t>
            </a:r>
          </a:p>
          <a:p>
            <a:pPr fontAlgn="auto">
              <a:spcAft>
                <a:spcPts val="0"/>
              </a:spcAft>
              <a:buFont typeface="Monotype Sorts" pitchFamily="2" charset="2"/>
              <a:buNone/>
              <a:defRPr/>
            </a:pPr>
            <a:r>
              <a:rPr lang="en-US" altLang="zh-CN" smtClean="0"/>
              <a:t>		&lt; the rest of the code &gt;</a:t>
            </a:r>
          </a:p>
        </p:txBody>
      </p:sp>
    </p:spTree>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descr=" 41986"/>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Running time</a:t>
            </a:r>
          </a:p>
        </p:txBody>
      </p:sp>
      <p:sp>
        <p:nvSpPr>
          <p:cNvPr id="41987" name="Rectangle 3" descr=" 41987"/>
          <p:cNvSpPr>
            <a:spLocks noGrp="1" noChangeArrowheads="1"/>
          </p:cNvSpPr>
          <p:nvPr>
            <p:ph type="body" idx="1"/>
          </p:nvPr>
        </p:nvSpPr>
        <p:spPr>
          <a:xfrm>
            <a:off x="1173163" y="1143000"/>
            <a:ext cx="7772400" cy="3124200"/>
          </a:xfrm>
        </p:spPr>
        <p:txBody>
          <a:bodyPr rtlCol="0">
            <a:normAutofit fontScale="92500" lnSpcReduction="10000"/>
          </a:bodyPr>
          <a:lstStyle/>
          <a:p>
            <a:pPr fontAlgn="auto">
              <a:spcAft>
                <a:spcPts val="0"/>
              </a:spcAft>
              <a:buFont typeface="Monotype Sorts" pitchFamily="2" charset="2"/>
              <a:buNone/>
              <a:defRPr/>
            </a:pPr>
            <a:r>
              <a:rPr lang="en-US" altLang="zh-CN" smtClean="0"/>
              <a:t>for w = 0 to W</a:t>
            </a:r>
          </a:p>
          <a:p>
            <a:pPr fontAlgn="auto">
              <a:spcAft>
                <a:spcPts val="0"/>
              </a:spcAft>
              <a:buFont typeface="Monotype Sorts" pitchFamily="2" charset="2"/>
              <a:buNone/>
              <a:defRPr/>
            </a:pPr>
            <a:r>
              <a:rPr lang="en-US" altLang="zh-CN" smtClean="0"/>
              <a:t>	B[0,w] = 0</a:t>
            </a:r>
          </a:p>
          <a:p>
            <a:pPr fontAlgn="auto">
              <a:spcAft>
                <a:spcPts val="0"/>
              </a:spcAft>
              <a:buFont typeface="Monotype Sorts" pitchFamily="2" charset="2"/>
              <a:buNone/>
              <a:defRPr/>
            </a:pPr>
            <a:r>
              <a:rPr lang="en-US" altLang="zh-CN" smtClean="0"/>
              <a:t>for i = 0 to n</a:t>
            </a:r>
          </a:p>
          <a:p>
            <a:pPr fontAlgn="auto">
              <a:spcAft>
                <a:spcPts val="0"/>
              </a:spcAft>
              <a:buFont typeface="Monotype Sorts" pitchFamily="2" charset="2"/>
              <a:buNone/>
              <a:defRPr/>
            </a:pPr>
            <a:r>
              <a:rPr lang="en-US" altLang="zh-CN" smtClean="0"/>
              <a:t>	B[i,0] = 0</a:t>
            </a:r>
          </a:p>
          <a:p>
            <a:pPr fontAlgn="auto">
              <a:spcAft>
                <a:spcPts val="0"/>
              </a:spcAft>
              <a:buFont typeface="Monotype Sorts" pitchFamily="2" charset="2"/>
              <a:buNone/>
              <a:defRPr/>
            </a:pPr>
            <a:r>
              <a:rPr lang="en-US" altLang="zh-CN" smtClean="0"/>
              <a:t>	for w = 0 to W</a:t>
            </a:r>
          </a:p>
          <a:p>
            <a:pPr fontAlgn="auto">
              <a:spcAft>
                <a:spcPts val="0"/>
              </a:spcAft>
              <a:buFont typeface="Monotype Sorts" pitchFamily="2" charset="2"/>
              <a:buNone/>
              <a:defRPr/>
            </a:pPr>
            <a:r>
              <a:rPr lang="en-US" altLang="zh-CN" smtClean="0"/>
              <a:t>		&lt; the rest of the code &gt;</a:t>
            </a:r>
          </a:p>
        </p:txBody>
      </p:sp>
      <p:sp>
        <p:nvSpPr>
          <p:cNvPr id="4" name="Text Box 4" descr=" 118788"/>
          <p:cNvSpPr txBox="1">
            <a:spLocks noChangeArrowheads="1"/>
          </p:cNvSpPr>
          <p:nvPr/>
        </p:nvSpPr>
        <p:spPr bwMode="auto">
          <a:xfrm>
            <a:off x="1279525" y="4286250"/>
            <a:ext cx="7216775" cy="579438"/>
          </a:xfrm>
          <a:prstGeom prst="rect">
            <a:avLst/>
          </a:prstGeom>
          <a:noFill/>
          <a:ln w="9525">
            <a:noFill/>
            <a:miter lim="800000"/>
            <a:headEnd/>
            <a:tailEnd/>
          </a:ln>
        </p:spPr>
        <p:txBody>
          <a:bodyPr>
            <a:spAutoFit/>
          </a:bodyPr>
          <a:lstStyle/>
          <a:p>
            <a:r>
              <a:rPr lang="en-US" altLang="zh-CN" sz="3200" u="sng">
                <a:solidFill>
                  <a:schemeClr val="accent2"/>
                </a:solidFill>
                <a:latin typeface="Times New Roman" pitchFamily="18" charset="0"/>
              </a:rPr>
              <a:t>What is the running time of this algorithm?</a:t>
            </a:r>
            <a:endParaRPr lang="en-US" altLang="zh-CN" sz="2400" u="sng">
              <a:latin typeface="Times New Roman" pitchFamily="18" charset="0"/>
            </a:endParaRPr>
          </a:p>
        </p:txBody>
      </p:sp>
    </p:spTree>
    <p:extLst>
      <p:ext uri="{BB962C8B-B14F-4D97-AF65-F5344CB8AC3E}">
        <p14:creationId xmlns:p14="http://schemas.microsoft.com/office/powerpoint/2010/main" val="2598111328"/>
      </p:ext>
    </p:extLst>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descr=" 41986"/>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Running time</a:t>
            </a:r>
          </a:p>
        </p:txBody>
      </p:sp>
      <p:sp>
        <p:nvSpPr>
          <p:cNvPr id="41987" name="Rectangle 3" descr=" 41987"/>
          <p:cNvSpPr>
            <a:spLocks noGrp="1" noChangeArrowheads="1"/>
          </p:cNvSpPr>
          <p:nvPr>
            <p:ph type="body" idx="1"/>
          </p:nvPr>
        </p:nvSpPr>
        <p:spPr>
          <a:xfrm>
            <a:off x="1173163" y="1143000"/>
            <a:ext cx="7772400" cy="3124200"/>
          </a:xfrm>
        </p:spPr>
        <p:txBody>
          <a:bodyPr rtlCol="0">
            <a:normAutofit fontScale="92500" lnSpcReduction="10000"/>
          </a:bodyPr>
          <a:lstStyle/>
          <a:p>
            <a:pPr fontAlgn="auto">
              <a:spcAft>
                <a:spcPts val="0"/>
              </a:spcAft>
              <a:buFont typeface="Monotype Sorts" pitchFamily="2" charset="2"/>
              <a:buNone/>
              <a:defRPr/>
            </a:pPr>
            <a:r>
              <a:rPr lang="en-US" altLang="zh-CN" smtClean="0"/>
              <a:t>for w = 0 to W</a:t>
            </a:r>
          </a:p>
          <a:p>
            <a:pPr fontAlgn="auto">
              <a:spcAft>
                <a:spcPts val="0"/>
              </a:spcAft>
              <a:buFont typeface="Monotype Sorts" pitchFamily="2" charset="2"/>
              <a:buNone/>
              <a:defRPr/>
            </a:pPr>
            <a:r>
              <a:rPr lang="en-US" altLang="zh-CN" smtClean="0"/>
              <a:t>	B[0,w] = 0</a:t>
            </a:r>
          </a:p>
          <a:p>
            <a:pPr fontAlgn="auto">
              <a:spcAft>
                <a:spcPts val="0"/>
              </a:spcAft>
              <a:buFont typeface="Monotype Sorts" pitchFamily="2" charset="2"/>
              <a:buNone/>
              <a:defRPr/>
            </a:pPr>
            <a:r>
              <a:rPr lang="en-US" altLang="zh-CN" smtClean="0"/>
              <a:t>for i = 0 to n</a:t>
            </a:r>
          </a:p>
          <a:p>
            <a:pPr fontAlgn="auto">
              <a:spcAft>
                <a:spcPts val="0"/>
              </a:spcAft>
              <a:buFont typeface="Monotype Sorts" pitchFamily="2" charset="2"/>
              <a:buNone/>
              <a:defRPr/>
            </a:pPr>
            <a:r>
              <a:rPr lang="en-US" altLang="zh-CN" smtClean="0"/>
              <a:t>	B[i,0] = 0</a:t>
            </a:r>
          </a:p>
          <a:p>
            <a:pPr fontAlgn="auto">
              <a:spcAft>
                <a:spcPts val="0"/>
              </a:spcAft>
              <a:buFont typeface="Monotype Sorts" pitchFamily="2" charset="2"/>
              <a:buNone/>
              <a:defRPr/>
            </a:pPr>
            <a:r>
              <a:rPr lang="en-US" altLang="zh-CN" smtClean="0"/>
              <a:t>	for w = 0 to W</a:t>
            </a:r>
          </a:p>
          <a:p>
            <a:pPr fontAlgn="auto">
              <a:spcAft>
                <a:spcPts val="0"/>
              </a:spcAft>
              <a:buFont typeface="Monotype Sorts" pitchFamily="2" charset="2"/>
              <a:buNone/>
              <a:defRPr/>
            </a:pPr>
            <a:r>
              <a:rPr lang="en-US" altLang="zh-CN" smtClean="0"/>
              <a:t>		&lt; the rest of the code &gt;</a:t>
            </a:r>
          </a:p>
        </p:txBody>
      </p:sp>
      <p:sp>
        <p:nvSpPr>
          <p:cNvPr id="4" name="Text Box 4" descr=" 118788"/>
          <p:cNvSpPr txBox="1">
            <a:spLocks noChangeArrowheads="1"/>
          </p:cNvSpPr>
          <p:nvPr/>
        </p:nvSpPr>
        <p:spPr bwMode="auto">
          <a:xfrm>
            <a:off x="1279525" y="4286250"/>
            <a:ext cx="7216775" cy="579438"/>
          </a:xfrm>
          <a:prstGeom prst="rect">
            <a:avLst/>
          </a:prstGeom>
          <a:noFill/>
          <a:ln w="9525">
            <a:noFill/>
            <a:miter lim="800000"/>
            <a:headEnd/>
            <a:tailEnd/>
          </a:ln>
        </p:spPr>
        <p:txBody>
          <a:bodyPr>
            <a:spAutoFit/>
          </a:bodyPr>
          <a:lstStyle/>
          <a:p>
            <a:r>
              <a:rPr lang="en-US" altLang="zh-CN" sz="3200" u="sng">
                <a:solidFill>
                  <a:schemeClr val="accent2"/>
                </a:solidFill>
                <a:latin typeface="Times New Roman" pitchFamily="18" charset="0"/>
              </a:rPr>
              <a:t>What is the running time of this algorithm?</a:t>
            </a:r>
            <a:endParaRPr lang="en-US" altLang="zh-CN" sz="2400" u="sng">
              <a:latin typeface="Times New Roman" pitchFamily="18" charset="0"/>
            </a:endParaRPr>
          </a:p>
        </p:txBody>
      </p:sp>
      <p:sp>
        <p:nvSpPr>
          <p:cNvPr id="5" name="Text Box 8" descr=" 118792"/>
          <p:cNvSpPr txBox="1">
            <a:spLocks noChangeArrowheads="1"/>
          </p:cNvSpPr>
          <p:nvPr/>
        </p:nvSpPr>
        <p:spPr bwMode="auto">
          <a:xfrm>
            <a:off x="1447800" y="4953000"/>
            <a:ext cx="1538288" cy="579438"/>
          </a:xfrm>
          <a:prstGeom prst="rect">
            <a:avLst/>
          </a:prstGeom>
          <a:noFill/>
          <a:ln w="9525">
            <a:noFill/>
            <a:miter lim="800000"/>
            <a:headEnd/>
            <a:tailEnd/>
          </a:ln>
        </p:spPr>
        <p:txBody>
          <a:bodyPr wrap="none">
            <a:spAutoFit/>
          </a:bodyPr>
          <a:lstStyle/>
          <a:p>
            <a:r>
              <a:rPr lang="en-US" altLang="zh-CN" sz="3200" u="sng">
                <a:solidFill>
                  <a:schemeClr val="accent2"/>
                </a:solidFill>
                <a:latin typeface="Times New Roman" pitchFamily="18" charset="0"/>
              </a:rPr>
              <a:t>O(n*W)</a:t>
            </a:r>
          </a:p>
        </p:txBody>
      </p:sp>
    </p:spTree>
    <p:extLst>
      <p:ext uri="{BB962C8B-B14F-4D97-AF65-F5344CB8AC3E}">
        <p14:creationId xmlns:p14="http://schemas.microsoft.com/office/powerpoint/2010/main" val="3712312760"/>
      </p:ext>
    </p:extLst>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descr=" 41986"/>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Running time</a:t>
            </a:r>
          </a:p>
        </p:txBody>
      </p:sp>
      <p:sp>
        <p:nvSpPr>
          <p:cNvPr id="41987" name="Rectangle 3" descr=" 41987"/>
          <p:cNvSpPr>
            <a:spLocks noGrp="1" noChangeArrowheads="1"/>
          </p:cNvSpPr>
          <p:nvPr>
            <p:ph type="body" idx="1"/>
          </p:nvPr>
        </p:nvSpPr>
        <p:spPr>
          <a:xfrm>
            <a:off x="1173163" y="1143000"/>
            <a:ext cx="7772400" cy="3124200"/>
          </a:xfrm>
        </p:spPr>
        <p:txBody>
          <a:bodyPr rtlCol="0">
            <a:normAutofit fontScale="92500" lnSpcReduction="10000"/>
          </a:bodyPr>
          <a:lstStyle/>
          <a:p>
            <a:pPr fontAlgn="auto">
              <a:spcAft>
                <a:spcPts val="0"/>
              </a:spcAft>
              <a:buFont typeface="Monotype Sorts" pitchFamily="2" charset="2"/>
              <a:buNone/>
              <a:defRPr/>
            </a:pPr>
            <a:r>
              <a:rPr lang="en-US" altLang="zh-CN" smtClean="0"/>
              <a:t>for w = 0 to W</a:t>
            </a:r>
          </a:p>
          <a:p>
            <a:pPr fontAlgn="auto">
              <a:spcAft>
                <a:spcPts val="0"/>
              </a:spcAft>
              <a:buFont typeface="Monotype Sorts" pitchFamily="2" charset="2"/>
              <a:buNone/>
              <a:defRPr/>
            </a:pPr>
            <a:r>
              <a:rPr lang="en-US" altLang="zh-CN" smtClean="0"/>
              <a:t>	B[0,w] = 0</a:t>
            </a:r>
          </a:p>
          <a:p>
            <a:pPr fontAlgn="auto">
              <a:spcAft>
                <a:spcPts val="0"/>
              </a:spcAft>
              <a:buFont typeface="Monotype Sorts" pitchFamily="2" charset="2"/>
              <a:buNone/>
              <a:defRPr/>
            </a:pPr>
            <a:r>
              <a:rPr lang="en-US" altLang="zh-CN" smtClean="0"/>
              <a:t>for i = 0 to n</a:t>
            </a:r>
          </a:p>
          <a:p>
            <a:pPr fontAlgn="auto">
              <a:spcAft>
                <a:spcPts val="0"/>
              </a:spcAft>
              <a:buFont typeface="Monotype Sorts" pitchFamily="2" charset="2"/>
              <a:buNone/>
              <a:defRPr/>
            </a:pPr>
            <a:r>
              <a:rPr lang="en-US" altLang="zh-CN" smtClean="0"/>
              <a:t>	B[i,0] = 0</a:t>
            </a:r>
          </a:p>
          <a:p>
            <a:pPr fontAlgn="auto">
              <a:spcAft>
                <a:spcPts val="0"/>
              </a:spcAft>
              <a:buFont typeface="Monotype Sorts" pitchFamily="2" charset="2"/>
              <a:buNone/>
              <a:defRPr/>
            </a:pPr>
            <a:r>
              <a:rPr lang="en-US" altLang="zh-CN" smtClean="0"/>
              <a:t>	for w = 0 to W</a:t>
            </a:r>
          </a:p>
          <a:p>
            <a:pPr fontAlgn="auto">
              <a:spcAft>
                <a:spcPts val="0"/>
              </a:spcAft>
              <a:buFont typeface="Monotype Sorts" pitchFamily="2" charset="2"/>
              <a:buNone/>
              <a:defRPr/>
            </a:pPr>
            <a:r>
              <a:rPr lang="en-US" altLang="zh-CN" smtClean="0"/>
              <a:t>		&lt; the rest of the code &gt;</a:t>
            </a:r>
          </a:p>
        </p:txBody>
      </p:sp>
      <p:sp>
        <p:nvSpPr>
          <p:cNvPr id="4" name="Text Box 4" descr=" 118788"/>
          <p:cNvSpPr txBox="1">
            <a:spLocks noChangeArrowheads="1"/>
          </p:cNvSpPr>
          <p:nvPr/>
        </p:nvSpPr>
        <p:spPr bwMode="auto">
          <a:xfrm>
            <a:off x="1279525" y="4286250"/>
            <a:ext cx="7216775" cy="579438"/>
          </a:xfrm>
          <a:prstGeom prst="rect">
            <a:avLst/>
          </a:prstGeom>
          <a:noFill/>
          <a:ln w="9525">
            <a:noFill/>
            <a:miter lim="800000"/>
            <a:headEnd/>
            <a:tailEnd/>
          </a:ln>
        </p:spPr>
        <p:txBody>
          <a:bodyPr>
            <a:spAutoFit/>
          </a:bodyPr>
          <a:lstStyle/>
          <a:p>
            <a:r>
              <a:rPr lang="en-US" altLang="zh-CN" sz="3200" u="sng">
                <a:solidFill>
                  <a:schemeClr val="accent2"/>
                </a:solidFill>
                <a:latin typeface="Times New Roman" pitchFamily="18" charset="0"/>
              </a:rPr>
              <a:t>What is the running time of this algorithm?</a:t>
            </a:r>
            <a:endParaRPr lang="en-US" altLang="zh-CN" sz="2400" u="sng">
              <a:latin typeface="Times New Roman" pitchFamily="18" charset="0"/>
            </a:endParaRPr>
          </a:p>
        </p:txBody>
      </p:sp>
      <p:sp>
        <p:nvSpPr>
          <p:cNvPr id="6" name="Text Box 5" descr=" 118789"/>
          <p:cNvSpPr txBox="1">
            <a:spLocks noChangeArrowheads="1"/>
          </p:cNvSpPr>
          <p:nvPr/>
        </p:nvSpPr>
        <p:spPr bwMode="auto">
          <a:xfrm>
            <a:off x="4251325" y="1238250"/>
            <a:ext cx="1085850" cy="579438"/>
          </a:xfrm>
          <a:prstGeom prst="rect">
            <a:avLst/>
          </a:prstGeom>
          <a:noFill/>
          <a:ln w="9525">
            <a:noFill/>
            <a:miter lim="800000"/>
            <a:headEnd/>
            <a:tailEnd/>
          </a:ln>
        </p:spPr>
        <p:txBody>
          <a:bodyPr wrap="none">
            <a:spAutoFit/>
          </a:bodyPr>
          <a:lstStyle/>
          <a:p>
            <a:r>
              <a:rPr lang="en-US" altLang="zh-CN" sz="3200" i="1" u="sng">
                <a:solidFill>
                  <a:schemeClr val="accent2"/>
                </a:solidFill>
                <a:latin typeface="Times New Roman" pitchFamily="18" charset="0"/>
              </a:rPr>
              <a:t>O(W)</a:t>
            </a:r>
            <a:endParaRPr lang="en-US" altLang="zh-CN" sz="3200" u="sng">
              <a:solidFill>
                <a:schemeClr val="accent2"/>
              </a:solidFill>
              <a:latin typeface="Times New Roman" pitchFamily="18" charset="0"/>
            </a:endParaRPr>
          </a:p>
        </p:txBody>
      </p:sp>
      <p:sp>
        <p:nvSpPr>
          <p:cNvPr id="5" name="Text Box 8" descr=" 118792"/>
          <p:cNvSpPr txBox="1">
            <a:spLocks noChangeArrowheads="1"/>
          </p:cNvSpPr>
          <p:nvPr/>
        </p:nvSpPr>
        <p:spPr bwMode="auto">
          <a:xfrm>
            <a:off x="1447800" y="4953000"/>
            <a:ext cx="1538288" cy="579438"/>
          </a:xfrm>
          <a:prstGeom prst="rect">
            <a:avLst/>
          </a:prstGeom>
          <a:noFill/>
          <a:ln w="9525">
            <a:noFill/>
            <a:miter lim="800000"/>
            <a:headEnd/>
            <a:tailEnd/>
          </a:ln>
        </p:spPr>
        <p:txBody>
          <a:bodyPr wrap="none">
            <a:spAutoFit/>
          </a:bodyPr>
          <a:lstStyle/>
          <a:p>
            <a:r>
              <a:rPr lang="en-US" altLang="zh-CN" sz="3200" u="sng">
                <a:solidFill>
                  <a:schemeClr val="accent2"/>
                </a:solidFill>
                <a:latin typeface="Times New Roman" pitchFamily="18" charset="0"/>
              </a:rPr>
              <a:t>O(n*W)</a:t>
            </a:r>
          </a:p>
        </p:txBody>
      </p:sp>
    </p:spTree>
    <p:extLst>
      <p:ext uri="{BB962C8B-B14F-4D97-AF65-F5344CB8AC3E}">
        <p14:creationId xmlns:p14="http://schemas.microsoft.com/office/powerpoint/2010/main" val="168250976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17411" name="Rectangle 3"/>
          <p:cNvSpPr>
            <a:spLocks noGrp="1" noChangeArrowheads="1"/>
          </p:cNvSpPr>
          <p:nvPr>
            <p:ph type="body" idx="1"/>
          </p:nvPr>
        </p:nvSpPr>
        <p:spPr>
          <a:xfrm>
            <a:off x="228600" y="990600"/>
            <a:ext cx="8686800" cy="5410200"/>
          </a:xfrm>
        </p:spPr>
        <p:txBody>
          <a:bodyPr rtlCol="0">
            <a:normAutofit lnSpcReduction="10000"/>
          </a:bodyPr>
          <a:lstStyle/>
          <a:p>
            <a:pPr fontAlgn="auto">
              <a:spcAft>
                <a:spcPts val="0"/>
              </a:spcAft>
              <a:buFont typeface="Arial" pitchFamily="34" charset="0"/>
              <a:buChar char="•"/>
              <a:defRPr/>
            </a:pPr>
            <a:r>
              <a:rPr lang="en-US" altLang="zh-CN" smtClean="0"/>
              <a:t>Assume activities are sorted by finishing times.</a:t>
            </a:r>
          </a:p>
          <a:p>
            <a:pPr lvl="1" fontAlgn="auto">
              <a:spcAft>
                <a:spcPts val="0"/>
              </a:spcAft>
              <a:buFont typeface="Arial" pitchFamily="34" charset="0"/>
              <a:buChar char="–"/>
              <a:defRPr/>
            </a:pPr>
            <a:r>
              <a:rPr lang="en-US" altLang="zh-CN" i="1" smtClean="0">
                <a:solidFill>
                  <a:srgbClr val="CC3300"/>
                </a:solidFill>
              </a:rPr>
              <a:t>f</a:t>
            </a:r>
            <a:r>
              <a:rPr lang="en-US" altLang="zh-CN" baseline="-25000" smtClean="0">
                <a:solidFill>
                  <a:srgbClr val="CC3300"/>
                </a:solidFill>
              </a:rPr>
              <a:t>1</a:t>
            </a:r>
            <a:r>
              <a:rPr lang="en-US" altLang="zh-CN" smtClean="0">
                <a:solidFill>
                  <a:srgbClr val="CC3300"/>
                </a:solidFill>
              </a:rPr>
              <a:t> </a:t>
            </a:r>
            <a:r>
              <a:rPr lang="en-US" altLang="zh-CN" smtClean="0">
                <a:solidFill>
                  <a:srgbClr val="CC3300"/>
                </a:solidFill>
                <a:sym typeface="Symbol" pitchFamily="18" charset="2"/>
              </a:rPr>
              <a:t> </a:t>
            </a:r>
            <a:r>
              <a:rPr lang="en-US" altLang="zh-CN" i="1" smtClean="0">
                <a:solidFill>
                  <a:srgbClr val="CC3300"/>
                </a:solidFill>
              </a:rPr>
              <a:t>f</a:t>
            </a:r>
            <a:r>
              <a:rPr lang="en-US" altLang="zh-CN" baseline="-25000" smtClean="0">
                <a:solidFill>
                  <a:srgbClr val="CC3300"/>
                </a:solidFill>
              </a:rPr>
              <a:t>2</a:t>
            </a:r>
            <a:r>
              <a:rPr lang="en-US" altLang="zh-CN" smtClean="0">
                <a:solidFill>
                  <a:srgbClr val="CC3300"/>
                </a:solidFill>
              </a:rPr>
              <a:t> </a:t>
            </a:r>
            <a:r>
              <a:rPr lang="en-US" altLang="zh-CN" smtClean="0">
                <a:solidFill>
                  <a:srgbClr val="CC3300"/>
                </a:solidFill>
                <a:sym typeface="Symbol" pitchFamily="18" charset="2"/>
              </a:rPr>
              <a:t> …  </a:t>
            </a:r>
            <a:r>
              <a:rPr lang="en-US" altLang="zh-CN" i="1" smtClean="0">
                <a:solidFill>
                  <a:srgbClr val="CC3300"/>
                </a:solidFill>
              </a:rPr>
              <a:t>f</a:t>
            </a:r>
            <a:r>
              <a:rPr lang="en-US" altLang="zh-CN" baseline="-25000" smtClean="0">
                <a:solidFill>
                  <a:srgbClr val="CC3300"/>
                </a:solidFill>
              </a:rPr>
              <a:t>n</a:t>
            </a:r>
            <a:r>
              <a:rPr lang="en-US" altLang="zh-CN" smtClean="0"/>
              <a:t>.</a:t>
            </a:r>
            <a:endParaRPr lang="en-US" altLang="zh-CN" i="1" smtClean="0"/>
          </a:p>
          <a:p>
            <a:pPr fontAlgn="auto">
              <a:spcAft>
                <a:spcPts val="0"/>
              </a:spcAft>
              <a:buFont typeface="Arial" pitchFamily="34" charset="0"/>
              <a:buChar char="•"/>
              <a:defRPr/>
            </a:pPr>
            <a:r>
              <a:rPr lang="en-US" altLang="zh-CN" smtClean="0"/>
              <a:t>Suppose an optimal solution includes activity </a:t>
            </a:r>
            <a:r>
              <a:rPr lang="en-US" altLang="zh-CN" i="1" smtClean="0"/>
              <a:t>a</a:t>
            </a:r>
            <a:r>
              <a:rPr lang="en-US" altLang="zh-CN" baseline="-25000" smtClean="0"/>
              <a:t>k</a:t>
            </a:r>
            <a:r>
              <a:rPr lang="en-US" altLang="zh-CN" smtClean="0"/>
              <a:t>.</a:t>
            </a:r>
          </a:p>
          <a:p>
            <a:pPr lvl="1" fontAlgn="auto">
              <a:spcAft>
                <a:spcPts val="0"/>
              </a:spcAft>
              <a:buFont typeface="Arial" pitchFamily="34" charset="0"/>
              <a:buChar char="–"/>
              <a:defRPr/>
            </a:pPr>
            <a:r>
              <a:rPr lang="en-US" altLang="zh-CN" smtClean="0"/>
              <a:t>This generates two subproblems.</a:t>
            </a:r>
          </a:p>
          <a:p>
            <a:pPr lvl="1" fontAlgn="auto">
              <a:spcAft>
                <a:spcPts val="0"/>
              </a:spcAft>
              <a:buFont typeface="Arial" pitchFamily="34" charset="0"/>
              <a:buChar char="–"/>
              <a:defRPr/>
            </a:pPr>
            <a:r>
              <a:rPr lang="en-US" altLang="zh-CN" smtClean="0">
                <a:solidFill>
                  <a:srgbClr val="CC3300"/>
                </a:solidFill>
              </a:rPr>
              <a:t>Selecting from </a:t>
            </a:r>
            <a:r>
              <a:rPr lang="en-US" altLang="zh-CN" i="1" smtClean="0">
                <a:solidFill>
                  <a:srgbClr val="CC3300"/>
                </a:solidFill>
              </a:rPr>
              <a:t>a</a:t>
            </a:r>
            <a:r>
              <a:rPr lang="en-US" altLang="zh-CN" baseline="-25000" smtClean="0">
                <a:solidFill>
                  <a:srgbClr val="CC3300"/>
                </a:solidFill>
              </a:rPr>
              <a:t>1</a:t>
            </a:r>
            <a:r>
              <a:rPr lang="en-US" altLang="zh-CN" smtClean="0">
                <a:solidFill>
                  <a:srgbClr val="CC3300"/>
                </a:solidFill>
              </a:rPr>
              <a:t>, …, </a:t>
            </a:r>
            <a:r>
              <a:rPr lang="en-US" altLang="zh-CN" i="1" smtClean="0">
                <a:solidFill>
                  <a:srgbClr val="CC3300"/>
                </a:solidFill>
              </a:rPr>
              <a:t>a</a:t>
            </a:r>
            <a:r>
              <a:rPr lang="en-US" altLang="zh-CN" baseline="-25000" smtClean="0">
                <a:solidFill>
                  <a:srgbClr val="CC3300"/>
                </a:solidFill>
              </a:rPr>
              <a:t>k-1</a:t>
            </a:r>
            <a:r>
              <a:rPr lang="en-US" altLang="zh-CN" smtClean="0"/>
              <a:t>, activities compatible with one another, and </a:t>
            </a:r>
            <a:r>
              <a:rPr lang="en-US" altLang="zh-CN" smtClean="0">
                <a:solidFill>
                  <a:schemeClr val="hlink"/>
                </a:solidFill>
              </a:rPr>
              <a:t>that finish before </a:t>
            </a:r>
            <a:r>
              <a:rPr lang="en-US" altLang="zh-CN" i="1" smtClean="0">
                <a:solidFill>
                  <a:schemeClr val="hlink"/>
                </a:solidFill>
              </a:rPr>
              <a:t>a</a:t>
            </a:r>
            <a:r>
              <a:rPr lang="en-US" altLang="zh-CN" baseline="-25000" smtClean="0">
                <a:solidFill>
                  <a:schemeClr val="hlink"/>
                </a:solidFill>
              </a:rPr>
              <a:t>k</a:t>
            </a:r>
            <a:r>
              <a:rPr lang="en-US" altLang="zh-CN" smtClean="0">
                <a:solidFill>
                  <a:schemeClr val="hlink"/>
                </a:solidFill>
              </a:rPr>
              <a:t> starts</a:t>
            </a:r>
            <a:r>
              <a:rPr lang="en-US" altLang="zh-CN" smtClean="0"/>
              <a:t> (compatible with </a:t>
            </a:r>
            <a:r>
              <a:rPr lang="en-US" altLang="zh-CN" i="1" smtClean="0"/>
              <a:t>a</a:t>
            </a:r>
            <a:r>
              <a:rPr lang="en-US" altLang="zh-CN" baseline="-25000" smtClean="0"/>
              <a:t>k</a:t>
            </a:r>
            <a:r>
              <a:rPr lang="en-US" altLang="zh-CN" smtClean="0"/>
              <a:t>).</a:t>
            </a:r>
          </a:p>
          <a:p>
            <a:pPr lvl="1" fontAlgn="auto">
              <a:spcAft>
                <a:spcPts val="0"/>
              </a:spcAft>
              <a:buFont typeface="Arial" pitchFamily="34" charset="0"/>
              <a:buChar char="–"/>
              <a:defRPr/>
            </a:pPr>
            <a:r>
              <a:rPr lang="en-US" altLang="zh-CN" smtClean="0">
                <a:solidFill>
                  <a:srgbClr val="CC3300"/>
                </a:solidFill>
              </a:rPr>
              <a:t>Selecting from </a:t>
            </a:r>
            <a:r>
              <a:rPr lang="en-US" altLang="zh-CN" i="1" smtClean="0">
                <a:solidFill>
                  <a:srgbClr val="CC3300"/>
                </a:solidFill>
              </a:rPr>
              <a:t>a</a:t>
            </a:r>
            <a:r>
              <a:rPr lang="en-US" altLang="zh-CN" baseline="-25000" smtClean="0">
                <a:solidFill>
                  <a:srgbClr val="CC3300"/>
                </a:solidFill>
              </a:rPr>
              <a:t>k+1</a:t>
            </a:r>
            <a:r>
              <a:rPr lang="en-US" altLang="zh-CN" smtClean="0">
                <a:solidFill>
                  <a:srgbClr val="CC3300"/>
                </a:solidFill>
              </a:rPr>
              <a:t>, …, </a:t>
            </a:r>
            <a:r>
              <a:rPr lang="en-US" altLang="zh-CN" i="1" smtClean="0">
                <a:solidFill>
                  <a:srgbClr val="CC3300"/>
                </a:solidFill>
              </a:rPr>
              <a:t>a</a:t>
            </a:r>
            <a:r>
              <a:rPr lang="en-US" altLang="zh-CN" baseline="-25000" smtClean="0">
                <a:solidFill>
                  <a:srgbClr val="CC3300"/>
                </a:solidFill>
              </a:rPr>
              <a:t>n</a:t>
            </a:r>
            <a:r>
              <a:rPr lang="en-US" altLang="zh-CN" smtClean="0"/>
              <a:t>, activities compatible with one another, and </a:t>
            </a:r>
            <a:r>
              <a:rPr lang="en-US" altLang="zh-CN" smtClean="0">
                <a:solidFill>
                  <a:schemeClr val="hlink"/>
                </a:solidFill>
              </a:rPr>
              <a:t>that start after </a:t>
            </a:r>
            <a:r>
              <a:rPr lang="en-US" altLang="zh-CN" i="1" smtClean="0">
                <a:solidFill>
                  <a:schemeClr val="hlink"/>
                </a:solidFill>
              </a:rPr>
              <a:t>a</a:t>
            </a:r>
            <a:r>
              <a:rPr lang="en-US" altLang="zh-CN" baseline="-25000" smtClean="0">
                <a:solidFill>
                  <a:schemeClr val="hlink"/>
                </a:solidFill>
              </a:rPr>
              <a:t>k</a:t>
            </a:r>
            <a:r>
              <a:rPr lang="en-US" altLang="zh-CN" smtClean="0">
                <a:solidFill>
                  <a:schemeClr val="hlink"/>
                </a:solidFill>
              </a:rPr>
              <a:t> finishes</a:t>
            </a:r>
            <a:r>
              <a:rPr lang="en-US" altLang="zh-CN" smtClean="0"/>
              <a:t>.</a:t>
            </a:r>
          </a:p>
          <a:p>
            <a:pPr lvl="1" fontAlgn="auto">
              <a:spcAft>
                <a:spcPts val="0"/>
              </a:spcAft>
              <a:buFont typeface="Arial" pitchFamily="34" charset="0"/>
              <a:buChar char="–"/>
              <a:defRPr/>
            </a:pPr>
            <a:r>
              <a:rPr lang="en-US" altLang="zh-CN" smtClean="0"/>
              <a:t>The solutions to the two subproblems must be optimal.</a:t>
            </a:r>
          </a:p>
          <a:p>
            <a:pPr lvl="2" fontAlgn="auto">
              <a:spcAft>
                <a:spcPts val="0"/>
              </a:spcAft>
              <a:buFont typeface="Arial" pitchFamily="34" charset="0"/>
              <a:buChar char="•"/>
              <a:defRPr/>
            </a:pPr>
            <a:r>
              <a:rPr lang="en-US" altLang="zh-CN" smtClean="0"/>
              <a:t>Prove using the cut-and-paste approach.</a:t>
            </a:r>
          </a:p>
          <a:p>
            <a:pPr lvl="1" fontAlgn="auto">
              <a:spcAft>
                <a:spcPts val="0"/>
              </a:spcAft>
              <a:buFont typeface="Arial" pitchFamily="34" charset="0"/>
              <a:buChar char="–"/>
              <a:defRPr/>
            </a:pPr>
            <a:endParaRPr lang="en-US" altLang="zh-CN" smtClean="0"/>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descr=" 41986"/>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Running time</a:t>
            </a:r>
          </a:p>
        </p:txBody>
      </p:sp>
      <p:sp>
        <p:nvSpPr>
          <p:cNvPr id="41987" name="Rectangle 3" descr=" 41987"/>
          <p:cNvSpPr>
            <a:spLocks noGrp="1" noChangeArrowheads="1"/>
          </p:cNvSpPr>
          <p:nvPr>
            <p:ph type="body" idx="1"/>
          </p:nvPr>
        </p:nvSpPr>
        <p:spPr>
          <a:xfrm>
            <a:off x="1173163" y="1143000"/>
            <a:ext cx="7772400" cy="3124200"/>
          </a:xfrm>
        </p:spPr>
        <p:txBody>
          <a:bodyPr rtlCol="0">
            <a:normAutofit fontScale="92500" lnSpcReduction="10000"/>
          </a:bodyPr>
          <a:lstStyle/>
          <a:p>
            <a:pPr fontAlgn="auto">
              <a:spcAft>
                <a:spcPts val="0"/>
              </a:spcAft>
              <a:buFont typeface="Monotype Sorts" pitchFamily="2" charset="2"/>
              <a:buNone/>
              <a:defRPr/>
            </a:pPr>
            <a:r>
              <a:rPr lang="en-US" altLang="zh-CN" smtClean="0"/>
              <a:t>for w = 0 to W</a:t>
            </a:r>
          </a:p>
          <a:p>
            <a:pPr fontAlgn="auto">
              <a:spcAft>
                <a:spcPts val="0"/>
              </a:spcAft>
              <a:buFont typeface="Monotype Sorts" pitchFamily="2" charset="2"/>
              <a:buNone/>
              <a:defRPr/>
            </a:pPr>
            <a:r>
              <a:rPr lang="en-US" altLang="zh-CN" smtClean="0"/>
              <a:t>	B[0,w] = 0</a:t>
            </a:r>
          </a:p>
          <a:p>
            <a:pPr fontAlgn="auto">
              <a:spcAft>
                <a:spcPts val="0"/>
              </a:spcAft>
              <a:buFont typeface="Monotype Sorts" pitchFamily="2" charset="2"/>
              <a:buNone/>
              <a:defRPr/>
            </a:pPr>
            <a:r>
              <a:rPr lang="en-US" altLang="zh-CN" smtClean="0"/>
              <a:t>for i = 0 to n</a:t>
            </a:r>
          </a:p>
          <a:p>
            <a:pPr fontAlgn="auto">
              <a:spcAft>
                <a:spcPts val="0"/>
              </a:spcAft>
              <a:buFont typeface="Monotype Sorts" pitchFamily="2" charset="2"/>
              <a:buNone/>
              <a:defRPr/>
            </a:pPr>
            <a:r>
              <a:rPr lang="en-US" altLang="zh-CN" smtClean="0"/>
              <a:t>	B[i,0] = 0</a:t>
            </a:r>
          </a:p>
          <a:p>
            <a:pPr fontAlgn="auto">
              <a:spcAft>
                <a:spcPts val="0"/>
              </a:spcAft>
              <a:buFont typeface="Monotype Sorts" pitchFamily="2" charset="2"/>
              <a:buNone/>
              <a:defRPr/>
            </a:pPr>
            <a:r>
              <a:rPr lang="en-US" altLang="zh-CN" smtClean="0"/>
              <a:t>	for w = 0 to W</a:t>
            </a:r>
          </a:p>
          <a:p>
            <a:pPr fontAlgn="auto">
              <a:spcAft>
                <a:spcPts val="0"/>
              </a:spcAft>
              <a:buFont typeface="Monotype Sorts" pitchFamily="2" charset="2"/>
              <a:buNone/>
              <a:defRPr/>
            </a:pPr>
            <a:r>
              <a:rPr lang="en-US" altLang="zh-CN" smtClean="0"/>
              <a:t>		&lt; the rest of the code &gt;</a:t>
            </a:r>
          </a:p>
        </p:txBody>
      </p:sp>
      <p:sp>
        <p:nvSpPr>
          <p:cNvPr id="4" name="Text Box 4" descr=" 118788"/>
          <p:cNvSpPr txBox="1">
            <a:spLocks noChangeArrowheads="1"/>
          </p:cNvSpPr>
          <p:nvPr/>
        </p:nvSpPr>
        <p:spPr bwMode="auto">
          <a:xfrm>
            <a:off x="1279525" y="4286250"/>
            <a:ext cx="7216775" cy="579438"/>
          </a:xfrm>
          <a:prstGeom prst="rect">
            <a:avLst/>
          </a:prstGeom>
          <a:noFill/>
          <a:ln w="9525">
            <a:noFill/>
            <a:miter lim="800000"/>
            <a:headEnd/>
            <a:tailEnd/>
          </a:ln>
        </p:spPr>
        <p:txBody>
          <a:bodyPr>
            <a:spAutoFit/>
          </a:bodyPr>
          <a:lstStyle/>
          <a:p>
            <a:r>
              <a:rPr lang="en-US" altLang="zh-CN" sz="3200" u="sng">
                <a:solidFill>
                  <a:schemeClr val="accent2"/>
                </a:solidFill>
                <a:latin typeface="Times New Roman" pitchFamily="18" charset="0"/>
              </a:rPr>
              <a:t>What is the running time of this algorithm?</a:t>
            </a:r>
            <a:endParaRPr lang="en-US" altLang="zh-CN" sz="2400" u="sng">
              <a:latin typeface="Times New Roman" pitchFamily="18" charset="0"/>
            </a:endParaRPr>
          </a:p>
        </p:txBody>
      </p:sp>
      <p:sp>
        <p:nvSpPr>
          <p:cNvPr id="6" name="Text Box 5" descr=" 118789"/>
          <p:cNvSpPr txBox="1">
            <a:spLocks noChangeArrowheads="1"/>
          </p:cNvSpPr>
          <p:nvPr/>
        </p:nvSpPr>
        <p:spPr bwMode="auto">
          <a:xfrm>
            <a:off x="4251325" y="1238250"/>
            <a:ext cx="1085850" cy="579438"/>
          </a:xfrm>
          <a:prstGeom prst="rect">
            <a:avLst/>
          </a:prstGeom>
          <a:noFill/>
          <a:ln w="9525">
            <a:noFill/>
            <a:miter lim="800000"/>
            <a:headEnd/>
            <a:tailEnd/>
          </a:ln>
        </p:spPr>
        <p:txBody>
          <a:bodyPr wrap="none">
            <a:spAutoFit/>
          </a:bodyPr>
          <a:lstStyle/>
          <a:p>
            <a:r>
              <a:rPr lang="en-US" altLang="zh-CN" sz="3200" i="1" u="sng">
                <a:solidFill>
                  <a:schemeClr val="accent2"/>
                </a:solidFill>
                <a:latin typeface="Times New Roman" pitchFamily="18" charset="0"/>
              </a:rPr>
              <a:t>O(W)</a:t>
            </a:r>
            <a:endParaRPr lang="en-US" altLang="zh-CN" sz="3200" u="sng">
              <a:solidFill>
                <a:schemeClr val="accent2"/>
              </a:solidFill>
              <a:latin typeface="Times New Roman" pitchFamily="18" charset="0"/>
            </a:endParaRPr>
          </a:p>
        </p:txBody>
      </p:sp>
      <p:sp>
        <p:nvSpPr>
          <p:cNvPr id="7" name="Text Box 6" descr=" 118790"/>
          <p:cNvSpPr txBox="1">
            <a:spLocks noChangeArrowheads="1"/>
          </p:cNvSpPr>
          <p:nvPr/>
        </p:nvSpPr>
        <p:spPr bwMode="auto">
          <a:xfrm>
            <a:off x="4800600" y="3200400"/>
            <a:ext cx="1085850" cy="579438"/>
          </a:xfrm>
          <a:prstGeom prst="rect">
            <a:avLst/>
          </a:prstGeom>
          <a:noFill/>
          <a:ln w="9525">
            <a:noFill/>
            <a:miter lim="800000"/>
            <a:headEnd/>
            <a:tailEnd/>
          </a:ln>
        </p:spPr>
        <p:txBody>
          <a:bodyPr wrap="none">
            <a:spAutoFit/>
          </a:bodyPr>
          <a:lstStyle/>
          <a:p>
            <a:r>
              <a:rPr lang="en-US" altLang="zh-CN" sz="3200" i="1" u="sng">
                <a:solidFill>
                  <a:schemeClr val="accent2"/>
                </a:solidFill>
                <a:latin typeface="Times New Roman" pitchFamily="18" charset="0"/>
              </a:rPr>
              <a:t>O(W)</a:t>
            </a:r>
            <a:endParaRPr lang="en-US" altLang="zh-CN" sz="3200" u="sng">
              <a:solidFill>
                <a:schemeClr val="accent2"/>
              </a:solidFill>
              <a:latin typeface="Times New Roman" pitchFamily="18" charset="0"/>
            </a:endParaRPr>
          </a:p>
        </p:txBody>
      </p:sp>
      <p:sp>
        <p:nvSpPr>
          <p:cNvPr id="5" name="Text Box 8" descr=" 118792"/>
          <p:cNvSpPr txBox="1">
            <a:spLocks noChangeArrowheads="1"/>
          </p:cNvSpPr>
          <p:nvPr/>
        </p:nvSpPr>
        <p:spPr bwMode="auto">
          <a:xfrm>
            <a:off x="1447800" y="4953000"/>
            <a:ext cx="1538288" cy="579438"/>
          </a:xfrm>
          <a:prstGeom prst="rect">
            <a:avLst/>
          </a:prstGeom>
          <a:noFill/>
          <a:ln w="9525">
            <a:noFill/>
            <a:miter lim="800000"/>
            <a:headEnd/>
            <a:tailEnd/>
          </a:ln>
        </p:spPr>
        <p:txBody>
          <a:bodyPr wrap="none">
            <a:spAutoFit/>
          </a:bodyPr>
          <a:lstStyle/>
          <a:p>
            <a:r>
              <a:rPr lang="en-US" altLang="zh-CN" sz="3200" u="sng">
                <a:solidFill>
                  <a:schemeClr val="accent2"/>
                </a:solidFill>
                <a:latin typeface="Times New Roman" pitchFamily="18" charset="0"/>
              </a:rPr>
              <a:t>O(n*W)</a:t>
            </a:r>
          </a:p>
        </p:txBody>
      </p:sp>
    </p:spTree>
    <p:extLst>
      <p:ext uri="{BB962C8B-B14F-4D97-AF65-F5344CB8AC3E}">
        <p14:creationId xmlns:p14="http://schemas.microsoft.com/office/powerpoint/2010/main" val="899752645"/>
      </p:ext>
    </p:extLst>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descr=" 41986"/>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Running time</a:t>
            </a:r>
          </a:p>
        </p:txBody>
      </p:sp>
      <p:sp>
        <p:nvSpPr>
          <p:cNvPr id="41987" name="Rectangle 3" descr=" 41987"/>
          <p:cNvSpPr>
            <a:spLocks noGrp="1" noChangeArrowheads="1"/>
          </p:cNvSpPr>
          <p:nvPr>
            <p:ph type="body" idx="1"/>
          </p:nvPr>
        </p:nvSpPr>
        <p:spPr>
          <a:xfrm>
            <a:off x="1173163" y="1143000"/>
            <a:ext cx="7772400" cy="3124200"/>
          </a:xfrm>
        </p:spPr>
        <p:txBody>
          <a:bodyPr rtlCol="0">
            <a:normAutofit fontScale="92500" lnSpcReduction="10000"/>
          </a:bodyPr>
          <a:lstStyle/>
          <a:p>
            <a:pPr fontAlgn="auto">
              <a:spcAft>
                <a:spcPts val="0"/>
              </a:spcAft>
              <a:buFont typeface="Monotype Sorts" pitchFamily="2" charset="2"/>
              <a:buNone/>
              <a:defRPr/>
            </a:pPr>
            <a:r>
              <a:rPr lang="en-US" altLang="zh-CN" smtClean="0"/>
              <a:t>for w = 0 to W</a:t>
            </a:r>
          </a:p>
          <a:p>
            <a:pPr fontAlgn="auto">
              <a:spcAft>
                <a:spcPts val="0"/>
              </a:spcAft>
              <a:buFont typeface="Monotype Sorts" pitchFamily="2" charset="2"/>
              <a:buNone/>
              <a:defRPr/>
            </a:pPr>
            <a:r>
              <a:rPr lang="en-US" altLang="zh-CN" smtClean="0"/>
              <a:t>	B[0,w] = 0</a:t>
            </a:r>
          </a:p>
          <a:p>
            <a:pPr fontAlgn="auto">
              <a:spcAft>
                <a:spcPts val="0"/>
              </a:spcAft>
              <a:buFont typeface="Monotype Sorts" pitchFamily="2" charset="2"/>
              <a:buNone/>
              <a:defRPr/>
            </a:pPr>
            <a:r>
              <a:rPr lang="en-US" altLang="zh-CN" smtClean="0"/>
              <a:t>for i = 0 to n</a:t>
            </a:r>
          </a:p>
          <a:p>
            <a:pPr fontAlgn="auto">
              <a:spcAft>
                <a:spcPts val="0"/>
              </a:spcAft>
              <a:buFont typeface="Monotype Sorts" pitchFamily="2" charset="2"/>
              <a:buNone/>
              <a:defRPr/>
            </a:pPr>
            <a:r>
              <a:rPr lang="en-US" altLang="zh-CN" smtClean="0"/>
              <a:t>	B[i,0] = 0</a:t>
            </a:r>
          </a:p>
          <a:p>
            <a:pPr fontAlgn="auto">
              <a:spcAft>
                <a:spcPts val="0"/>
              </a:spcAft>
              <a:buFont typeface="Monotype Sorts" pitchFamily="2" charset="2"/>
              <a:buNone/>
              <a:defRPr/>
            </a:pPr>
            <a:r>
              <a:rPr lang="en-US" altLang="zh-CN" smtClean="0"/>
              <a:t>	for w = 0 to W</a:t>
            </a:r>
          </a:p>
          <a:p>
            <a:pPr fontAlgn="auto">
              <a:spcAft>
                <a:spcPts val="0"/>
              </a:spcAft>
              <a:buFont typeface="Monotype Sorts" pitchFamily="2" charset="2"/>
              <a:buNone/>
              <a:defRPr/>
            </a:pPr>
            <a:r>
              <a:rPr lang="en-US" altLang="zh-CN" smtClean="0"/>
              <a:t>		&lt; the rest of the code &gt;</a:t>
            </a:r>
          </a:p>
        </p:txBody>
      </p:sp>
      <p:sp>
        <p:nvSpPr>
          <p:cNvPr id="4" name="Text Box 4" descr=" 118788"/>
          <p:cNvSpPr txBox="1">
            <a:spLocks noChangeArrowheads="1"/>
          </p:cNvSpPr>
          <p:nvPr/>
        </p:nvSpPr>
        <p:spPr bwMode="auto">
          <a:xfrm>
            <a:off x="1279525" y="4286250"/>
            <a:ext cx="7216775" cy="579438"/>
          </a:xfrm>
          <a:prstGeom prst="rect">
            <a:avLst/>
          </a:prstGeom>
          <a:noFill/>
          <a:ln w="9525">
            <a:noFill/>
            <a:miter lim="800000"/>
            <a:headEnd/>
            <a:tailEnd/>
          </a:ln>
        </p:spPr>
        <p:txBody>
          <a:bodyPr>
            <a:spAutoFit/>
          </a:bodyPr>
          <a:lstStyle/>
          <a:p>
            <a:r>
              <a:rPr lang="en-US" altLang="zh-CN" sz="3200" u="sng">
                <a:solidFill>
                  <a:schemeClr val="accent2"/>
                </a:solidFill>
                <a:latin typeface="Times New Roman" pitchFamily="18" charset="0"/>
              </a:rPr>
              <a:t>What is the running time of this algorithm?</a:t>
            </a:r>
            <a:endParaRPr lang="en-US" altLang="zh-CN" sz="2400" u="sng">
              <a:latin typeface="Times New Roman" pitchFamily="18" charset="0"/>
            </a:endParaRPr>
          </a:p>
        </p:txBody>
      </p:sp>
      <p:sp>
        <p:nvSpPr>
          <p:cNvPr id="6" name="Text Box 5" descr=" 118789"/>
          <p:cNvSpPr txBox="1">
            <a:spLocks noChangeArrowheads="1"/>
          </p:cNvSpPr>
          <p:nvPr/>
        </p:nvSpPr>
        <p:spPr bwMode="auto">
          <a:xfrm>
            <a:off x="4251325" y="1238250"/>
            <a:ext cx="1085850" cy="579438"/>
          </a:xfrm>
          <a:prstGeom prst="rect">
            <a:avLst/>
          </a:prstGeom>
          <a:noFill/>
          <a:ln w="9525">
            <a:noFill/>
            <a:miter lim="800000"/>
            <a:headEnd/>
            <a:tailEnd/>
          </a:ln>
        </p:spPr>
        <p:txBody>
          <a:bodyPr wrap="none">
            <a:spAutoFit/>
          </a:bodyPr>
          <a:lstStyle/>
          <a:p>
            <a:r>
              <a:rPr lang="en-US" altLang="zh-CN" sz="3200" i="1" u="sng">
                <a:solidFill>
                  <a:schemeClr val="accent2"/>
                </a:solidFill>
                <a:latin typeface="Times New Roman" pitchFamily="18" charset="0"/>
              </a:rPr>
              <a:t>O(W)</a:t>
            </a:r>
            <a:endParaRPr lang="en-US" altLang="zh-CN" sz="3200" u="sng">
              <a:solidFill>
                <a:schemeClr val="accent2"/>
              </a:solidFill>
              <a:latin typeface="Times New Roman" pitchFamily="18" charset="0"/>
            </a:endParaRPr>
          </a:p>
        </p:txBody>
      </p:sp>
      <p:sp>
        <p:nvSpPr>
          <p:cNvPr id="7" name="Text Box 6" descr=" 118790"/>
          <p:cNvSpPr txBox="1">
            <a:spLocks noChangeArrowheads="1"/>
          </p:cNvSpPr>
          <p:nvPr/>
        </p:nvSpPr>
        <p:spPr bwMode="auto">
          <a:xfrm>
            <a:off x="4800600" y="3200400"/>
            <a:ext cx="1085850" cy="579438"/>
          </a:xfrm>
          <a:prstGeom prst="rect">
            <a:avLst/>
          </a:prstGeom>
          <a:noFill/>
          <a:ln w="9525">
            <a:noFill/>
            <a:miter lim="800000"/>
            <a:headEnd/>
            <a:tailEnd/>
          </a:ln>
        </p:spPr>
        <p:txBody>
          <a:bodyPr wrap="none">
            <a:spAutoFit/>
          </a:bodyPr>
          <a:lstStyle/>
          <a:p>
            <a:r>
              <a:rPr lang="en-US" altLang="zh-CN" sz="3200" i="1" u="sng">
                <a:solidFill>
                  <a:schemeClr val="accent2"/>
                </a:solidFill>
                <a:latin typeface="Times New Roman" pitchFamily="18" charset="0"/>
              </a:rPr>
              <a:t>O(W)</a:t>
            </a:r>
            <a:endParaRPr lang="en-US" altLang="zh-CN" sz="3200" u="sng">
              <a:solidFill>
                <a:schemeClr val="accent2"/>
              </a:solidFill>
              <a:latin typeface="Times New Roman" pitchFamily="18" charset="0"/>
            </a:endParaRPr>
          </a:p>
        </p:txBody>
      </p:sp>
      <p:sp>
        <p:nvSpPr>
          <p:cNvPr id="8" name="Text Box 7" descr=" 118791"/>
          <p:cNvSpPr txBox="1">
            <a:spLocks noChangeArrowheads="1"/>
          </p:cNvSpPr>
          <p:nvPr/>
        </p:nvSpPr>
        <p:spPr bwMode="auto">
          <a:xfrm>
            <a:off x="4343400" y="2286000"/>
            <a:ext cx="2601913" cy="579438"/>
          </a:xfrm>
          <a:prstGeom prst="rect">
            <a:avLst/>
          </a:prstGeom>
          <a:noFill/>
          <a:ln w="9525">
            <a:noFill/>
            <a:miter lim="800000"/>
            <a:headEnd/>
            <a:tailEnd/>
          </a:ln>
        </p:spPr>
        <p:txBody>
          <a:bodyPr wrap="none">
            <a:spAutoFit/>
          </a:bodyPr>
          <a:lstStyle/>
          <a:p>
            <a:r>
              <a:rPr lang="en-US" altLang="zh-CN" sz="3200" u="sng">
                <a:solidFill>
                  <a:schemeClr val="accent2"/>
                </a:solidFill>
                <a:latin typeface="Times New Roman" pitchFamily="18" charset="0"/>
              </a:rPr>
              <a:t>Repeat </a:t>
            </a:r>
            <a:r>
              <a:rPr lang="en-US" altLang="zh-CN" sz="3200" i="1" u="sng">
                <a:solidFill>
                  <a:schemeClr val="accent2"/>
                </a:solidFill>
                <a:latin typeface="Times New Roman" pitchFamily="18" charset="0"/>
              </a:rPr>
              <a:t>n</a:t>
            </a:r>
            <a:r>
              <a:rPr lang="en-US" altLang="zh-CN" sz="3200" u="sng">
                <a:solidFill>
                  <a:schemeClr val="accent2"/>
                </a:solidFill>
                <a:latin typeface="Times New Roman" pitchFamily="18" charset="0"/>
              </a:rPr>
              <a:t> times</a:t>
            </a:r>
          </a:p>
        </p:txBody>
      </p:sp>
      <p:sp>
        <p:nvSpPr>
          <p:cNvPr id="5" name="Text Box 8" descr=" 118792"/>
          <p:cNvSpPr txBox="1">
            <a:spLocks noChangeArrowheads="1"/>
          </p:cNvSpPr>
          <p:nvPr/>
        </p:nvSpPr>
        <p:spPr bwMode="auto">
          <a:xfrm>
            <a:off x="1447800" y="4953000"/>
            <a:ext cx="1538288" cy="579438"/>
          </a:xfrm>
          <a:prstGeom prst="rect">
            <a:avLst/>
          </a:prstGeom>
          <a:noFill/>
          <a:ln w="9525">
            <a:noFill/>
            <a:miter lim="800000"/>
            <a:headEnd/>
            <a:tailEnd/>
          </a:ln>
        </p:spPr>
        <p:txBody>
          <a:bodyPr wrap="none">
            <a:spAutoFit/>
          </a:bodyPr>
          <a:lstStyle/>
          <a:p>
            <a:r>
              <a:rPr lang="en-US" altLang="zh-CN" sz="3200" u="sng">
                <a:solidFill>
                  <a:schemeClr val="accent2"/>
                </a:solidFill>
                <a:latin typeface="Times New Roman" pitchFamily="18" charset="0"/>
              </a:rPr>
              <a:t>O(n*W)</a:t>
            </a:r>
          </a:p>
        </p:txBody>
      </p:sp>
    </p:spTree>
    <p:extLst>
      <p:ext uri="{BB962C8B-B14F-4D97-AF65-F5344CB8AC3E}">
        <p14:creationId xmlns:p14="http://schemas.microsoft.com/office/powerpoint/2010/main" val="801614783"/>
      </p:ext>
    </p:extLst>
  </p:cSld>
  <p:clrMapOvr>
    <a:masterClrMapping/>
  </p:clrMapOvr>
  <p:transition spd="slow">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descr=" 41986"/>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Running time</a:t>
            </a:r>
          </a:p>
        </p:txBody>
      </p:sp>
      <p:sp>
        <p:nvSpPr>
          <p:cNvPr id="41987" name="Rectangle 3" descr=" 41987"/>
          <p:cNvSpPr>
            <a:spLocks noGrp="1" noChangeArrowheads="1"/>
          </p:cNvSpPr>
          <p:nvPr>
            <p:ph type="body" idx="1"/>
          </p:nvPr>
        </p:nvSpPr>
        <p:spPr>
          <a:xfrm>
            <a:off x="1173163" y="1143000"/>
            <a:ext cx="7772400" cy="3124200"/>
          </a:xfrm>
        </p:spPr>
        <p:txBody>
          <a:bodyPr rtlCol="0">
            <a:normAutofit fontScale="92500" lnSpcReduction="10000"/>
          </a:bodyPr>
          <a:lstStyle/>
          <a:p>
            <a:pPr fontAlgn="auto">
              <a:spcAft>
                <a:spcPts val="0"/>
              </a:spcAft>
              <a:buFont typeface="Monotype Sorts" pitchFamily="2" charset="2"/>
              <a:buNone/>
              <a:defRPr/>
            </a:pPr>
            <a:r>
              <a:rPr lang="en-US" altLang="zh-CN" smtClean="0"/>
              <a:t>for w = 0 to W</a:t>
            </a:r>
          </a:p>
          <a:p>
            <a:pPr fontAlgn="auto">
              <a:spcAft>
                <a:spcPts val="0"/>
              </a:spcAft>
              <a:buFont typeface="Monotype Sorts" pitchFamily="2" charset="2"/>
              <a:buNone/>
              <a:defRPr/>
            </a:pPr>
            <a:r>
              <a:rPr lang="en-US" altLang="zh-CN" smtClean="0"/>
              <a:t>	B[0,w] = 0</a:t>
            </a:r>
          </a:p>
          <a:p>
            <a:pPr fontAlgn="auto">
              <a:spcAft>
                <a:spcPts val="0"/>
              </a:spcAft>
              <a:buFont typeface="Monotype Sorts" pitchFamily="2" charset="2"/>
              <a:buNone/>
              <a:defRPr/>
            </a:pPr>
            <a:r>
              <a:rPr lang="en-US" altLang="zh-CN" smtClean="0"/>
              <a:t>for i = 0 to n</a:t>
            </a:r>
          </a:p>
          <a:p>
            <a:pPr fontAlgn="auto">
              <a:spcAft>
                <a:spcPts val="0"/>
              </a:spcAft>
              <a:buFont typeface="Monotype Sorts" pitchFamily="2" charset="2"/>
              <a:buNone/>
              <a:defRPr/>
            </a:pPr>
            <a:r>
              <a:rPr lang="en-US" altLang="zh-CN" smtClean="0"/>
              <a:t>	B[i,0] = 0</a:t>
            </a:r>
          </a:p>
          <a:p>
            <a:pPr fontAlgn="auto">
              <a:spcAft>
                <a:spcPts val="0"/>
              </a:spcAft>
              <a:buFont typeface="Monotype Sorts" pitchFamily="2" charset="2"/>
              <a:buNone/>
              <a:defRPr/>
            </a:pPr>
            <a:r>
              <a:rPr lang="en-US" altLang="zh-CN" smtClean="0"/>
              <a:t>	for w = 0 to W</a:t>
            </a:r>
          </a:p>
          <a:p>
            <a:pPr fontAlgn="auto">
              <a:spcAft>
                <a:spcPts val="0"/>
              </a:spcAft>
              <a:buFont typeface="Monotype Sorts" pitchFamily="2" charset="2"/>
              <a:buNone/>
              <a:defRPr/>
            </a:pPr>
            <a:r>
              <a:rPr lang="en-US" altLang="zh-CN" smtClean="0"/>
              <a:t>		&lt; the rest of the code &gt;</a:t>
            </a:r>
          </a:p>
        </p:txBody>
      </p:sp>
      <p:sp>
        <p:nvSpPr>
          <p:cNvPr id="4" name="Text Box 4" descr=" 118788"/>
          <p:cNvSpPr txBox="1">
            <a:spLocks noChangeArrowheads="1"/>
          </p:cNvSpPr>
          <p:nvPr/>
        </p:nvSpPr>
        <p:spPr bwMode="auto">
          <a:xfrm>
            <a:off x="1279525" y="4286250"/>
            <a:ext cx="7216775" cy="579438"/>
          </a:xfrm>
          <a:prstGeom prst="rect">
            <a:avLst/>
          </a:prstGeom>
          <a:noFill/>
          <a:ln w="9525">
            <a:noFill/>
            <a:miter lim="800000"/>
            <a:headEnd/>
            <a:tailEnd/>
          </a:ln>
        </p:spPr>
        <p:txBody>
          <a:bodyPr>
            <a:spAutoFit/>
          </a:bodyPr>
          <a:lstStyle/>
          <a:p>
            <a:r>
              <a:rPr lang="en-US" altLang="zh-CN" sz="3200" u="sng">
                <a:solidFill>
                  <a:schemeClr val="accent2"/>
                </a:solidFill>
                <a:latin typeface="Times New Roman" pitchFamily="18" charset="0"/>
              </a:rPr>
              <a:t>What is the running time of this algorithm?</a:t>
            </a:r>
            <a:endParaRPr lang="en-US" altLang="zh-CN" sz="2400" u="sng">
              <a:latin typeface="Times New Roman" pitchFamily="18" charset="0"/>
            </a:endParaRPr>
          </a:p>
        </p:txBody>
      </p:sp>
      <p:sp>
        <p:nvSpPr>
          <p:cNvPr id="6" name="Text Box 5" descr=" 118789"/>
          <p:cNvSpPr txBox="1">
            <a:spLocks noChangeArrowheads="1"/>
          </p:cNvSpPr>
          <p:nvPr/>
        </p:nvSpPr>
        <p:spPr bwMode="auto">
          <a:xfrm>
            <a:off x="4251325" y="1238250"/>
            <a:ext cx="1085850" cy="579438"/>
          </a:xfrm>
          <a:prstGeom prst="rect">
            <a:avLst/>
          </a:prstGeom>
          <a:noFill/>
          <a:ln w="9525">
            <a:noFill/>
            <a:miter lim="800000"/>
            <a:headEnd/>
            <a:tailEnd/>
          </a:ln>
        </p:spPr>
        <p:txBody>
          <a:bodyPr wrap="none">
            <a:spAutoFit/>
          </a:bodyPr>
          <a:lstStyle/>
          <a:p>
            <a:r>
              <a:rPr lang="en-US" altLang="zh-CN" sz="3200" i="1" u="sng">
                <a:solidFill>
                  <a:schemeClr val="accent2"/>
                </a:solidFill>
                <a:latin typeface="Times New Roman" pitchFamily="18" charset="0"/>
              </a:rPr>
              <a:t>O(W)</a:t>
            </a:r>
            <a:endParaRPr lang="en-US" altLang="zh-CN" sz="3200" u="sng">
              <a:solidFill>
                <a:schemeClr val="accent2"/>
              </a:solidFill>
              <a:latin typeface="Times New Roman" pitchFamily="18" charset="0"/>
            </a:endParaRPr>
          </a:p>
        </p:txBody>
      </p:sp>
      <p:sp>
        <p:nvSpPr>
          <p:cNvPr id="7" name="Text Box 6" descr=" 118790"/>
          <p:cNvSpPr txBox="1">
            <a:spLocks noChangeArrowheads="1"/>
          </p:cNvSpPr>
          <p:nvPr/>
        </p:nvSpPr>
        <p:spPr bwMode="auto">
          <a:xfrm>
            <a:off x="4800600" y="3200400"/>
            <a:ext cx="1085850" cy="579438"/>
          </a:xfrm>
          <a:prstGeom prst="rect">
            <a:avLst/>
          </a:prstGeom>
          <a:noFill/>
          <a:ln w="9525">
            <a:noFill/>
            <a:miter lim="800000"/>
            <a:headEnd/>
            <a:tailEnd/>
          </a:ln>
        </p:spPr>
        <p:txBody>
          <a:bodyPr wrap="none">
            <a:spAutoFit/>
          </a:bodyPr>
          <a:lstStyle/>
          <a:p>
            <a:r>
              <a:rPr lang="en-US" altLang="zh-CN" sz="3200" i="1" u="sng">
                <a:solidFill>
                  <a:schemeClr val="accent2"/>
                </a:solidFill>
                <a:latin typeface="Times New Roman" pitchFamily="18" charset="0"/>
              </a:rPr>
              <a:t>O(W)</a:t>
            </a:r>
            <a:endParaRPr lang="en-US" altLang="zh-CN" sz="3200" u="sng">
              <a:solidFill>
                <a:schemeClr val="accent2"/>
              </a:solidFill>
              <a:latin typeface="Times New Roman" pitchFamily="18" charset="0"/>
            </a:endParaRPr>
          </a:p>
        </p:txBody>
      </p:sp>
      <p:sp>
        <p:nvSpPr>
          <p:cNvPr id="8" name="Text Box 7" descr=" 118791"/>
          <p:cNvSpPr txBox="1">
            <a:spLocks noChangeArrowheads="1"/>
          </p:cNvSpPr>
          <p:nvPr/>
        </p:nvSpPr>
        <p:spPr bwMode="auto">
          <a:xfrm>
            <a:off x="4343400" y="2286000"/>
            <a:ext cx="2601913" cy="579438"/>
          </a:xfrm>
          <a:prstGeom prst="rect">
            <a:avLst/>
          </a:prstGeom>
          <a:noFill/>
          <a:ln w="9525">
            <a:noFill/>
            <a:miter lim="800000"/>
            <a:headEnd/>
            <a:tailEnd/>
          </a:ln>
        </p:spPr>
        <p:txBody>
          <a:bodyPr wrap="none">
            <a:spAutoFit/>
          </a:bodyPr>
          <a:lstStyle/>
          <a:p>
            <a:r>
              <a:rPr lang="en-US" altLang="zh-CN" sz="3200" u="sng">
                <a:solidFill>
                  <a:schemeClr val="accent2"/>
                </a:solidFill>
                <a:latin typeface="Times New Roman" pitchFamily="18" charset="0"/>
              </a:rPr>
              <a:t>Repeat </a:t>
            </a:r>
            <a:r>
              <a:rPr lang="en-US" altLang="zh-CN" sz="3200" i="1" u="sng">
                <a:solidFill>
                  <a:schemeClr val="accent2"/>
                </a:solidFill>
                <a:latin typeface="Times New Roman" pitchFamily="18" charset="0"/>
              </a:rPr>
              <a:t>n</a:t>
            </a:r>
            <a:r>
              <a:rPr lang="en-US" altLang="zh-CN" sz="3200" u="sng">
                <a:solidFill>
                  <a:schemeClr val="accent2"/>
                </a:solidFill>
                <a:latin typeface="Times New Roman" pitchFamily="18" charset="0"/>
              </a:rPr>
              <a:t> times</a:t>
            </a:r>
          </a:p>
        </p:txBody>
      </p:sp>
      <p:sp>
        <p:nvSpPr>
          <p:cNvPr id="5" name="Text Box 8" descr=" 118792"/>
          <p:cNvSpPr txBox="1">
            <a:spLocks noChangeArrowheads="1"/>
          </p:cNvSpPr>
          <p:nvPr/>
        </p:nvSpPr>
        <p:spPr bwMode="auto">
          <a:xfrm>
            <a:off x="1447800" y="4953000"/>
            <a:ext cx="1538288" cy="579438"/>
          </a:xfrm>
          <a:prstGeom prst="rect">
            <a:avLst/>
          </a:prstGeom>
          <a:noFill/>
          <a:ln w="9525">
            <a:noFill/>
            <a:miter lim="800000"/>
            <a:headEnd/>
            <a:tailEnd/>
          </a:ln>
        </p:spPr>
        <p:txBody>
          <a:bodyPr wrap="none">
            <a:spAutoFit/>
          </a:bodyPr>
          <a:lstStyle/>
          <a:p>
            <a:r>
              <a:rPr lang="en-US" altLang="zh-CN" sz="3200" u="sng">
                <a:solidFill>
                  <a:schemeClr val="accent2"/>
                </a:solidFill>
                <a:latin typeface="Times New Roman" pitchFamily="18" charset="0"/>
              </a:rPr>
              <a:t>O(n*W)</a:t>
            </a:r>
          </a:p>
        </p:txBody>
      </p:sp>
      <p:sp>
        <p:nvSpPr>
          <p:cNvPr id="9" name="Text Box 9" descr=" 118793"/>
          <p:cNvSpPr txBox="1">
            <a:spLocks noChangeArrowheads="1"/>
          </p:cNvSpPr>
          <p:nvPr/>
        </p:nvSpPr>
        <p:spPr bwMode="auto">
          <a:xfrm>
            <a:off x="1203325" y="5429250"/>
            <a:ext cx="6967538" cy="1066800"/>
          </a:xfrm>
          <a:prstGeom prst="rect">
            <a:avLst/>
          </a:prstGeom>
          <a:noFill/>
          <a:ln w="9525">
            <a:noFill/>
            <a:miter lim="800000"/>
            <a:headEnd/>
            <a:tailEnd/>
          </a:ln>
        </p:spPr>
        <p:txBody>
          <a:bodyPr wrap="none">
            <a:spAutoFit/>
          </a:bodyPr>
          <a:lstStyle/>
          <a:p>
            <a:pPr algn="ctr"/>
            <a:r>
              <a:rPr lang="en-US" altLang="zh-CN" sz="3200" u="sng">
                <a:latin typeface="Times New Roman" pitchFamily="18" charset="0"/>
              </a:rPr>
              <a:t>Remember that the brute-force algorithm </a:t>
            </a:r>
          </a:p>
          <a:p>
            <a:pPr algn="ctr"/>
            <a:r>
              <a:rPr lang="en-US" altLang="zh-CN" sz="3200" u="sng">
                <a:latin typeface="Times New Roman" pitchFamily="18" charset="0"/>
              </a:rPr>
              <a:t>takes O(2</a:t>
            </a:r>
            <a:r>
              <a:rPr lang="en-US" altLang="zh-CN" sz="3200" u="sng" baseline="30000">
                <a:latin typeface="Times New Roman" pitchFamily="18" charset="0"/>
              </a:rPr>
              <a:t>n</a:t>
            </a:r>
            <a:r>
              <a:rPr lang="en-US" altLang="zh-CN" sz="3200" u="sng">
                <a:latin typeface="Times New Roman" pitchFamily="18" charset="0"/>
              </a:rPr>
              <a:t>)</a:t>
            </a:r>
            <a:endParaRPr lang="en-US" altLang="zh-CN" sz="2400" u="sng">
              <a:latin typeface="Times New Roman" pitchFamily="18" charset="0"/>
            </a:endParaRPr>
          </a:p>
        </p:txBody>
      </p:sp>
    </p:spTree>
    <p:extLst>
      <p:ext uri="{BB962C8B-B14F-4D97-AF65-F5344CB8AC3E}">
        <p14:creationId xmlns:p14="http://schemas.microsoft.com/office/powerpoint/2010/main" val="1850612244"/>
      </p:ext>
    </p:extLst>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a:t>
            </a:r>
          </a:p>
        </p:txBody>
      </p:sp>
      <p:sp>
        <p:nvSpPr>
          <p:cNvPr id="59394" name="Text Box 27"/>
          <p:cNvSpPr txBox="1">
            <a:spLocks noChangeArrowheads="1"/>
          </p:cNvSpPr>
          <p:nvPr/>
        </p:nvSpPr>
        <p:spPr bwMode="auto">
          <a:xfrm>
            <a:off x="2590800" y="1425575"/>
            <a:ext cx="5822950" cy="3937000"/>
          </a:xfrm>
          <a:prstGeom prst="rect">
            <a:avLst/>
          </a:prstGeom>
          <a:noFill/>
          <a:ln w="9525">
            <a:noFill/>
            <a:miter lim="800000"/>
            <a:headEnd/>
            <a:tailEnd/>
          </a:ln>
        </p:spPr>
        <p:txBody>
          <a:bodyPr wrap="none">
            <a:spAutoFit/>
          </a:bodyPr>
          <a:lstStyle/>
          <a:p>
            <a:r>
              <a:rPr lang="en-US" altLang="zh-CN" sz="3600" u="sng">
                <a:solidFill>
                  <a:schemeClr val="accent2"/>
                </a:solidFill>
                <a:latin typeface="Times New Roman" pitchFamily="18" charset="0"/>
              </a:rPr>
              <a:t>Let’s run our algorithm on the </a:t>
            </a:r>
          </a:p>
          <a:p>
            <a:r>
              <a:rPr lang="en-US" altLang="zh-CN" sz="3600" u="sng">
                <a:solidFill>
                  <a:schemeClr val="accent2"/>
                </a:solidFill>
                <a:latin typeface="Times New Roman" pitchFamily="18" charset="0"/>
              </a:rPr>
              <a:t>following data:</a:t>
            </a:r>
          </a:p>
          <a:p>
            <a:endParaRPr lang="en-US" altLang="zh-CN" sz="3600" u="sng">
              <a:latin typeface="Times New Roman" pitchFamily="18" charset="0"/>
            </a:endParaRPr>
          </a:p>
          <a:p>
            <a:r>
              <a:rPr lang="en-US" altLang="zh-CN" sz="3600" u="sng">
                <a:latin typeface="Times New Roman" pitchFamily="18" charset="0"/>
              </a:rPr>
              <a:t>n = 4 (# of elements)</a:t>
            </a:r>
          </a:p>
          <a:p>
            <a:r>
              <a:rPr lang="en-US" altLang="zh-CN" sz="3600" u="sng">
                <a:latin typeface="Times New Roman" pitchFamily="18" charset="0"/>
              </a:rPr>
              <a:t>W = 5 (max weight)</a:t>
            </a:r>
          </a:p>
          <a:p>
            <a:r>
              <a:rPr lang="en-US" altLang="zh-CN" sz="3600" u="sng">
                <a:latin typeface="Times New Roman" pitchFamily="18" charset="0"/>
              </a:rPr>
              <a:t>Elements (weight, benefit):</a:t>
            </a:r>
          </a:p>
          <a:p>
            <a:r>
              <a:rPr lang="en-US" altLang="zh-CN" sz="3600" u="sng">
                <a:latin typeface="Times New Roman" pitchFamily="18" charset="0"/>
              </a:rPr>
              <a:t>(2,3), (3,4), (4,5), (5,6)</a:t>
            </a:r>
            <a:endParaRPr lang="en-US" altLang="zh-CN" sz="2400" u="sng">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 44034"/>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(2)</a:t>
            </a:r>
          </a:p>
        </p:txBody>
      </p:sp>
      <p:sp>
        <p:nvSpPr>
          <p:cNvPr id="60418" name="Line 121" descr=" 6041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0419" name="Text Box 138" descr=" 60419"/>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w = 0 to W</a:t>
            </a:r>
          </a:p>
          <a:p>
            <a:r>
              <a:rPr lang="en-US" altLang="zh-CN" sz="2800" u="sng">
                <a:latin typeface="Times New Roman" pitchFamily="18" charset="0"/>
              </a:rPr>
              <a:t>	B[0,w] = 0</a:t>
            </a:r>
          </a:p>
        </p:txBody>
      </p:sp>
      <p:sp>
        <p:nvSpPr>
          <p:cNvPr id="60420" name="Line 151" descr=" 6042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1" name="Line 152" descr=" 6042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0422" name="Line 153" descr=" 6042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0423" name="Line 154" descr=" 6042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0424" name="Line 155" descr=" 6042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0425" name="Line 156" descr=" 6042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0426" name="Line 157" descr=" 6042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0427" name="Line 158" descr=" 6042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0428" name="Line 160" descr=" 6042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9" name="Line 161" descr=" 6042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0" name="Line 162" descr=" 6043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1" name="Line 163" descr=" 6043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2" name="Line 164" descr=" 6043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9" name="Text Box 178" descr=" 6043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0440" name="Text Box 179" descr=" 6044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1" name="Text Box 180" descr=" 6044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2" name="Text Box 181" descr=" 6044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43" name="Text Box 182" descr=" 6044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44" name="Text Box 183" descr=" 6044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0445" name="Text Box 184" descr=" 6044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0446" name="Text Box 185" descr=" 6044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0447" name="Text Box 187" descr=" 6044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8" name="Text Box 188" descr=" 6044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9" name="Text Box 189" descr=" 6044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50" name="Text Box 190" descr=" 6045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51" name="Text Box 191" descr=" 6045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cSld>
  <p:clrMapOvr>
    <a:masterClrMapping/>
  </p:clrMapOvr>
  <p:transition spd="slow">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 44034"/>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(2)</a:t>
            </a:r>
          </a:p>
        </p:txBody>
      </p:sp>
      <p:sp>
        <p:nvSpPr>
          <p:cNvPr id="60418" name="Line 121" descr=" 6041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0419" name="Text Box 138" descr=" 60419"/>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w = 0 to W</a:t>
            </a:r>
          </a:p>
          <a:p>
            <a:r>
              <a:rPr lang="en-US" altLang="zh-CN" sz="2800" u="sng">
                <a:latin typeface="Times New Roman" pitchFamily="18" charset="0"/>
              </a:rPr>
              <a:t>	B[0,w] = 0</a:t>
            </a:r>
          </a:p>
        </p:txBody>
      </p:sp>
      <p:sp>
        <p:nvSpPr>
          <p:cNvPr id="60420" name="Line 151" descr=" 6042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1" name="Line 152" descr=" 6042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0422" name="Line 153" descr=" 6042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0423" name="Line 154" descr=" 6042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0424" name="Line 155" descr=" 6042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0425" name="Line 156" descr=" 6042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0426" name="Line 157" descr=" 6042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0427" name="Line 158" descr=" 6042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0428" name="Line 160" descr=" 6042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9" name="Line 161" descr=" 6042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0" name="Line 162" descr=" 6043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1" name="Line 163" descr=" 6043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2" name="Line 164" descr=" 6043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31" name="Text Box 165" descr=" 12099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9" name="Text Box 178" descr=" 6043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0440" name="Text Box 179" descr=" 6044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1" name="Text Box 180" descr=" 6044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2" name="Text Box 181" descr=" 6044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43" name="Text Box 182" descr=" 6044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44" name="Text Box 183" descr=" 6044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0445" name="Text Box 184" descr=" 6044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0446" name="Text Box 185" descr=" 6044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0447" name="Text Box 187" descr=" 6044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8" name="Text Box 188" descr=" 6044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9" name="Text Box 189" descr=" 6044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50" name="Text Box 190" descr=" 6045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51" name="Text Box 191" descr=" 6045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extLst>
      <p:ext uri="{BB962C8B-B14F-4D97-AF65-F5344CB8AC3E}">
        <p14:creationId xmlns:p14="http://schemas.microsoft.com/office/powerpoint/2010/main" val="1622400651"/>
      </p:ext>
    </p:extLst>
  </p:cSld>
  <p:clrMapOvr>
    <a:masterClrMapping/>
  </p:clrMapOvr>
  <p:transition spd="slow">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 44034"/>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(2)</a:t>
            </a:r>
          </a:p>
        </p:txBody>
      </p:sp>
      <p:sp>
        <p:nvSpPr>
          <p:cNvPr id="60418" name="Line 121" descr=" 6041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0419" name="Text Box 138" descr=" 60419"/>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w = 0 to W</a:t>
            </a:r>
          </a:p>
          <a:p>
            <a:r>
              <a:rPr lang="en-US" altLang="zh-CN" sz="2800" u="sng">
                <a:latin typeface="Times New Roman" pitchFamily="18" charset="0"/>
              </a:rPr>
              <a:t>	B[0,w] = 0</a:t>
            </a:r>
          </a:p>
        </p:txBody>
      </p:sp>
      <p:sp>
        <p:nvSpPr>
          <p:cNvPr id="60420" name="Line 151" descr=" 6042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1" name="Line 152" descr=" 6042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0422" name="Line 153" descr=" 6042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0423" name="Line 154" descr=" 6042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0424" name="Line 155" descr=" 6042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0425" name="Line 156" descr=" 6042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0426" name="Line 157" descr=" 6042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0427" name="Line 158" descr=" 6042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0428" name="Line 160" descr=" 6042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9" name="Line 161" descr=" 6042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0" name="Line 162" descr=" 6043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1" name="Line 163" descr=" 6043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2" name="Line 164" descr=" 6043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31" name="Text Box 165" descr=" 12099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2" name="Text Box 166" descr=" 12099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9" name="Text Box 178" descr=" 6043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0440" name="Text Box 179" descr=" 6044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1" name="Text Box 180" descr=" 6044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2" name="Text Box 181" descr=" 6044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43" name="Text Box 182" descr=" 6044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44" name="Text Box 183" descr=" 6044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0445" name="Text Box 184" descr=" 6044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0446" name="Text Box 185" descr=" 6044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0447" name="Text Box 187" descr=" 6044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8" name="Text Box 188" descr=" 6044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9" name="Text Box 189" descr=" 6044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50" name="Text Box 190" descr=" 6045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51" name="Text Box 191" descr=" 6045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extLst>
      <p:ext uri="{BB962C8B-B14F-4D97-AF65-F5344CB8AC3E}">
        <p14:creationId xmlns:p14="http://schemas.microsoft.com/office/powerpoint/2010/main" val="3401769846"/>
      </p:ext>
    </p:extLst>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 44034"/>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(2)</a:t>
            </a:r>
          </a:p>
        </p:txBody>
      </p:sp>
      <p:sp>
        <p:nvSpPr>
          <p:cNvPr id="60418" name="Line 121" descr=" 6041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0419" name="Text Box 138" descr=" 60419"/>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w = 0 to W</a:t>
            </a:r>
          </a:p>
          <a:p>
            <a:r>
              <a:rPr lang="en-US" altLang="zh-CN" sz="2800" u="sng">
                <a:latin typeface="Times New Roman" pitchFamily="18" charset="0"/>
              </a:rPr>
              <a:t>	B[0,w] = 0</a:t>
            </a:r>
          </a:p>
        </p:txBody>
      </p:sp>
      <p:sp>
        <p:nvSpPr>
          <p:cNvPr id="60420" name="Line 151" descr=" 6042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1" name="Line 152" descr=" 6042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0422" name="Line 153" descr=" 6042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0423" name="Line 154" descr=" 6042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0424" name="Line 155" descr=" 6042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0425" name="Line 156" descr=" 6042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0426" name="Line 157" descr=" 6042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0427" name="Line 158" descr=" 6042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0428" name="Line 160" descr=" 6042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9" name="Line 161" descr=" 6042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0" name="Line 162" descr=" 6043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1" name="Line 163" descr=" 6043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2" name="Line 164" descr=" 6043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31" name="Text Box 165" descr=" 12099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2" name="Text Box 166" descr=" 12099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3" name="Text Box 167" descr=" 12099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9" name="Text Box 178" descr=" 6043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0440" name="Text Box 179" descr=" 6044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1" name="Text Box 180" descr=" 6044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2" name="Text Box 181" descr=" 6044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43" name="Text Box 182" descr=" 6044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44" name="Text Box 183" descr=" 6044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0445" name="Text Box 184" descr=" 6044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0446" name="Text Box 185" descr=" 6044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0447" name="Text Box 187" descr=" 6044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8" name="Text Box 188" descr=" 6044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9" name="Text Box 189" descr=" 6044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50" name="Text Box 190" descr=" 6045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51" name="Text Box 191" descr=" 6045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extLst>
      <p:ext uri="{BB962C8B-B14F-4D97-AF65-F5344CB8AC3E}">
        <p14:creationId xmlns:p14="http://schemas.microsoft.com/office/powerpoint/2010/main" val="3488987209"/>
      </p:ext>
    </p:extLst>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 44034"/>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(2)</a:t>
            </a:r>
          </a:p>
        </p:txBody>
      </p:sp>
      <p:sp>
        <p:nvSpPr>
          <p:cNvPr id="60418" name="Line 121" descr=" 6041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0419" name="Text Box 138" descr=" 60419"/>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w = 0 to W</a:t>
            </a:r>
          </a:p>
          <a:p>
            <a:r>
              <a:rPr lang="en-US" altLang="zh-CN" sz="2800" u="sng">
                <a:latin typeface="Times New Roman" pitchFamily="18" charset="0"/>
              </a:rPr>
              <a:t>	B[0,w] = 0</a:t>
            </a:r>
          </a:p>
        </p:txBody>
      </p:sp>
      <p:sp>
        <p:nvSpPr>
          <p:cNvPr id="60420" name="Line 151" descr=" 6042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1" name="Line 152" descr=" 6042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0422" name="Line 153" descr=" 6042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0423" name="Line 154" descr=" 6042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0424" name="Line 155" descr=" 6042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0425" name="Line 156" descr=" 6042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0426" name="Line 157" descr=" 6042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0427" name="Line 158" descr=" 6042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0428" name="Line 160" descr=" 6042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9" name="Line 161" descr=" 6042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0" name="Line 162" descr=" 6043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1" name="Line 163" descr=" 6043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2" name="Line 164" descr=" 6043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31" name="Text Box 165" descr=" 12099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2" name="Text Box 166" descr=" 12099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3" name="Text Box 167" descr=" 12099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4" name="Text Box 168" descr=" 12100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9" name="Text Box 178" descr=" 6043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0440" name="Text Box 179" descr=" 6044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1" name="Text Box 180" descr=" 6044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2" name="Text Box 181" descr=" 6044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43" name="Text Box 182" descr=" 6044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44" name="Text Box 183" descr=" 6044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0445" name="Text Box 184" descr=" 6044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0446" name="Text Box 185" descr=" 6044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0447" name="Text Box 187" descr=" 6044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8" name="Text Box 188" descr=" 6044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9" name="Text Box 189" descr=" 6044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50" name="Text Box 190" descr=" 6045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51" name="Text Box 191" descr=" 6045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extLst>
      <p:ext uri="{BB962C8B-B14F-4D97-AF65-F5344CB8AC3E}">
        <p14:creationId xmlns:p14="http://schemas.microsoft.com/office/powerpoint/2010/main" val="3118906637"/>
      </p:ext>
    </p:extLst>
  </p:cSld>
  <p:clrMapOvr>
    <a:masterClrMapping/>
  </p:clrMapOvr>
  <p:transition spd="slow">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 44034"/>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(2)</a:t>
            </a:r>
          </a:p>
        </p:txBody>
      </p:sp>
      <p:sp>
        <p:nvSpPr>
          <p:cNvPr id="60418" name="Line 121" descr=" 6041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0419" name="Text Box 138" descr=" 60419"/>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w = 0 to W</a:t>
            </a:r>
          </a:p>
          <a:p>
            <a:r>
              <a:rPr lang="en-US" altLang="zh-CN" sz="2800" u="sng">
                <a:latin typeface="Times New Roman" pitchFamily="18" charset="0"/>
              </a:rPr>
              <a:t>	B[0,w] = 0</a:t>
            </a:r>
          </a:p>
        </p:txBody>
      </p:sp>
      <p:sp>
        <p:nvSpPr>
          <p:cNvPr id="60420" name="Line 151" descr=" 6042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1" name="Line 152" descr=" 6042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0422" name="Line 153" descr=" 6042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0423" name="Line 154" descr=" 6042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0424" name="Line 155" descr=" 6042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0425" name="Line 156" descr=" 6042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0426" name="Line 157" descr=" 6042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0427" name="Line 158" descr=" 6042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0428" name="Line 160" descr=" 6042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9" name="Line 161" descr=" 6042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0" name="Line 162" descr=" 6043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1" name="Line 163" descr=" 6043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2" name="Line 164" descr=" 6043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31" name="Text Box 165" descr=" 12099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2" name="Text Box 166" descr=" 12099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3" name="Text Box 167" descr=" 12099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4" name="Text Box 168" descr=" 12100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5" name="Text Box 171" descr=" 12100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9" name="Text Box 178" descr=" 6043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0440" name="Text Box 179" descr=" 6044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1" name="Text Box 180" descr=" 6044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2" name="Text Box 181" descr=" 6044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43" name="Text Box 182" descr=" 6044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44" name="Text Box 183" descr=" 6044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0445" name="Text Box 184" descr=" 6044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0446" name="Text Box 185" descr=" 6044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0447" name="Text Box 187" descr=" 6044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8" name="Text Box 188" descr=" 6044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9" name="Text Box 189" descr=" 6044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50" name="Text Box 190" descr=" 6045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51" name="Text Box 191" descr=" 6045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extLst>
      <p:ext uri="{BB962C8B-B14F-4D97-AF65-F5344CB8AC3E}">
        <p14:creationId xmlns:p14="http://schemas.microsoft.com/office/powerpoint/2010/main" val="37355948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17411" name="Rectangle 3"/>
          <p:cNvSpPr>
            <a:spLocks noGrp="1" noChangeArrowheads="1"/>
          </p:cNvSpPr>
          <p:nvPr>
            <p:ph type="body" idx="1"/>
          </p:nvPr>
        </p:nvSpPr>
        <p:spPr>
          <a:xfrm>
            <a:off x="228600" y="990600"/>
            <a:ext cx="8686800" cy="5410200"/>
          </a:xfrm>
        </p:spPr>
        <p:txBody>
          <a:bodyPr rtlCol="0">
            <a:normAutofit lnSpcReduction="10000"/>
          </a:bodyPr>
          <a:lstStyle/>
          <a:p>
            <a:pPr fontAlgn="auto">
              <a:spcAft>
                <a:spcPts val="0"/>
              </a:spcAft>
              <a:buFont typeface="Arial" pitchFamily="34" charset="0"/>
              <a:buChar char="•"/>
              <a:defRPr/>
            </a:pPr>
            <a:r>
              <a:rPr lang="en-US" altLang="zh-CN" smtClean="0"/>
              <a:t>Assume activities are sorted by finishing times.</a:t>
            </a:r>
          </a:p>
          <a:p>
            <a:pPr lvl="1" fontAlgn="auto">
              <a:spcAft>
                <a:spcPts val="0"/>
              </a:spcAft>
              <a:buFont typeface="Arial" pitchFamily="34" charset="0"/>
              <a:buChar char="–"/>
              <a:defRPr/>
            </a:pPr>
            <a:r>
              <a:rPr lang="en-US" altLang="zh-CN" i="1" smtClean="0">
                <a:solidFill>
                  <a:srgbClr val="CC3300"/>
                </a:solidFill>
              </a:rPr>
              <a:t>f</a:t>
            </a:r>
            <a:r>
              <a:rPr lang="en-US" altLang="zh-CN" baseline="-25000" smtClean="0">
                <a:solidFill>
                  <a:srgbClr val="CC3300"/>
                </a:solidFill>
              </a:rPr>
              <a:t>1</a:t>
            </a:r>
            <a:r>
              <a:rPr lang="en-US" altLang="zh-CN" smtClean="0">
                <a:solidFill>
                  <a:srgbClr val="CC3300"/>
                </a:solidFill>
              </a:rPr>
              <a:t> </a:t>
            </a:r>
            <a:r>
              <a:rPr lang="en-US" altLang="zh-CN" smtClean="0">
                <a:solidFill>
                  <a:srgbClr val="CC3300"/>
                </a:solidFill>
                <a:sym typeface="Symbol" pitchFamily="18" charset="2"/>
              </a:rPr>
              <a:t> </a:t>
            </a:r>
            <a:r>
              <a:rPr lang="en-US" altLang="zh-CN" i="1" smtClean="0">
                <a:solidFill>
                  <a:srgbClr val="CC3300"/>
                </a:solidFill>
              </a:rPr>
              <a:t>f</a:t>
            </a:r>
            <a:r>
              <a:rPr lang="en-US" altLang="zh-CN" baseline="-25000" smtClean="0">
                <a:solidFill>
                  <a:srgbClr val="CC3300"/>
                </a:solidFill>
              </a:rPr>
              <a:t>2</a:t>
            </a:r>
            <a:r>
              <a:rPr lang="en-US" altLang="zh-CN" smtClean="0">
                <a:solidFill>
                  <a:srgbClr val="CC3300"/>
                </a:solidFill>
              </a:rPr>
              <a:t> </a:t>
            </a:r>
            <a:r>
              <a:rPr lang="en-US" altLang="zh-CN" smtClean="0">
                <a:solidFill>
                  <a:srgbClr val="CC3300"/>
                </a:solidFill>
                <a:sym typeface="Symbol" pitchFamily="18" charset="2"/>
              </a:rPr>
              <a:t> …  </a:t>
            </a:r>
            <a:r>
              <a:rPr lang="en-US" altLang="zh-CN" i="1" smtClean="0">
                <a:solidFill>
                  <a:srgbClr val="CC3300"/>
                </a:solidFill>
              </a:rPr>
              <a:t>f</a:t>
            </a:r>
            <a:r>
              <a:rPr lang="en-US" altLang="zh-CN" baseline="-25000" smtClean="0">
                <a:solidFill>
                  <a:srgbClr val="CC3300"/>
                </a:solidFill>
              </a:rPr>
              <a:t>n</a:t>
            </a:r>
            <a:r>
              <a:rPr lang="en-US" altLang="zh-CN" smtClean="0"/>
              <a:t>.</a:t>
            </a:r>
            <a:endParaRPr lang="en-US" altLang="zh-CN" i="1" smtClean="0"/>
          </a:p>
          <a:p>
            <a:pPr fontAlgn="auto">
              <a:spcAft>
                <a:spcPts val="0"/>
              </a:spcAft>
              <a:buFont typeface="Arial" pitchFamily="34" charset="0"/>
              <a:buChar char="•"/>
              <a:defRPr/>
            </a:pPr>
            <a:r>
              <a:rPr lang="en-US" altLang="zh-CN" smtClean="0"/>
              <a:t>Suppose an optimal solution includes activity </a:t>
            </a:r>
            <a:r>
              <a:rPr lang="en-US" altLang="zh-CN" i="1" smtClean="0"/>
              <a:t>a</a:t>
            </a:r>
            <a:r>
              <a:rPr lang="en-US" altLang="zh-CN" baseline="-25000" smtClean="0"/>
              <a:t>k</a:t>
            </a:r>
            <a:r>
              <a:rPr lang="en-US" altLang="zh-CN" smtClean="0"/>
              <a:t>.</a:t>
            </a:r>
          </a:p>
          <a:p>
            <a:pPr lvl="1" fontAlgn="auto">
              <a:spcAft>
                <a:spcPts val="0"/>
              </a:spcAft>
              <a:buFont typeface="Arial" pitchFamily="34" charset="0"/>
              <a:buChar char="–"/>
              <a:defRPr/>
            </a:pPr>
            <a:r>
              <a:rPr lang="en-US" altLang="zh-CN" smtClean="0"/>
              <a:t>This generates two subproblems.</a:t>
            </a:r>
          </a:p>
          <a:p>
            <a:pPr lvl="1" fontAlgn="auto">
              <a:spcAft>
                <a:spcPts val="0"/>
              </a:spcAft>
              <a:buFont typeface="Arial" pitchFamily="34" charset="0"/>
              <a:buChar char="–"/>
              <a:defRPr/>
            </a:pPr>
            <a:r>
              <a:rPr lang="en-US" altLang="zh-CN" smtClean="0">
                <a:solidFill>
                  <a:srgbClr val="CC3300"/>
                </a:solidFill>
              </a:rPr>
              <a:t>Selecting from </a:t>
            </a:r>
            <a:r>
              <a:rPr lang="en-US" altLang="zh-CN" i="1" smtClean="0">
                <a:solidFill>
                  <a:srgbClr val="CC3300"/>
                </a:solidFill>
              </a:rPr>
              <a:t>a</a:t>
            </a:r>
            <a:r>
              <a:rPr lang="en-US" altLang="zh-CN" baseline="-25000" smtClean="0">
                <a:solidFill>
                  <a:srgbClr val="CC3300"/>
                </a:solidFill>
              </a:rPr>
              <a:t>1</a:t>
            </a:r>
            <a:r>
              <a:rPr lang="en-US" altLang="zh-CN" smtClean="0">
                <a:solidFill>
                  <a:srgbClr val="CC3300"/>
                </a:solidFill>
              </a:rPr>
              <a:t>, …, </a:t>
            </a:r>
            <a:r>
              <a:rPr lang="en-US" altLang="zh-CN" i="1" smtClean="0">
                <a:solidFill>
                  <a:srgbClr val="CC3300"/>
                </a:solidFill>
              </a:rPr>
              <a:t>a</a:t>
            </a:r>
            <a:r>
              <a:rPr lang="en-US" altLang="zh-CN" baseline="-25000" smtClean="0">
                <a:solidFill>
                  <a:srgbClr val="CC3300"/>
                </a:solidFill>
              </a:rPr>
              <a:t>k-1</a:t>
            </a:r>
            <a:r>
              <a:rPr lang="en-US" altLang="zh-CN" smtClean="0"/>
              <a:t>, activities compatible with one another, and </a:t>
            </a:r>
            <a:r>
              <a:rPr lang="en-US" altLang="zh-CN" smtClean="0">
                <a:solidFill>
                  <a:schemeClr val="hlink"/>
                </a:solidFill>
              </a:rPr>
              <a:t>that finish before </a:t>
            </a:r>
            <a:r>
              <a:rPr lang="en-US" altLang="zh-CN" i="1" smtClean="0">
                <a:solidFill>
                  <a:schemeClr val="hlink"/>
                </a:solidFill>
              </a:rPr>
              <a:t>a</a:t>
            </a:r>
            <a:r>
              <a:rPr lang="en-US" altLang="zh-CN" baseline="-25000" smtClean="0">
                <a:solidFill>
                  <a:schemeClr val="hlink"/>
                </a:solidFill>
              </a:rPr>
              <a:t>k</a:t>
            </a:r>
            <a:r>
              <a:rPr lang="en-US" altLang="zh-CN" smtClean="0">
                <a:solidFill>
                  <a:schemeClr val="hlink"/>
                </a:solidFill>
              </a:rPr>
              <a:t> starts</a:t>
            </a:r>
            <a:r>
              <a:rPr lang="en-US" altLang="zh-CN" smtClean="0"/>
              <a:t> (compatible with </a:t>
            </a:r>
            <a:r>
              <a:rPr lang="en-US" altLang="zh-CN" i="1" smtClean="0"/>
              <a:t>a</a:t>
            </a:r>
            <a:r>
              <a:rPr lang="en-US" altLang="zh-CN" baseline="-25000" smtClean="0"/>
              <a:t>k</a:t>
            </a:r>
            <a:r>
              <a:rPr lang="en-US" altLang="zh-CN" smtClean="0"/>
              <a:t>).</a:t>
            </a:r>
          </a:p>
          <a:p>
            <a:pPr lvl="1" fontAlgn="auto">
              <a:spcAft>
                <a:spcPts val="0"/>
              </a:spcAft>
              <a:buFont typeface="Arial" pitchFamily="34" charset="0"/>
              <a:buChar char="–"/>
              <a:defRPr/>
            </a:pPr>
            <a:r>
              <a:rPr lang="en-US" altLang="zh-CN" smtClean="0">
                <a:solidFill>
                  <a:srgbClr val="CC3300"/>
                </a:solidFill>
              </a:rPr>
              <a:t>Selecting from </a:t>
            </a:r>
            <a:r>
              <a:rPr lang="en-US" altLang="zh-CN" i="1" smtClean="0">
                <a:solidFill>
                  <a:srgbClr val="CC3300"/>
                </a:solidFill>
              </a:rPr>
              <a:t>a</a:t>
            </a:r>
            <a:r>
              <a:rPr lang="en-US" altLang="zh-CN" baseline="-25000" smtClean="0">
                <a:solidFill>
                  <a:srgbClr val="CC3300"/>
                </a:solidFill>
              </a:rPr>
              <a:t>k+1</a:t>
            </a:r>
            <a:r>
              <a:rPr lang="en-US" altLang="zh-CN" smtClean="0">
                <a:solidFill>
                  <a:srgbClr val="CC3300"/>
                </a:solidFill>
              </a:rPr>
              <a:t>, …, </a:t>
            </a:r>
            <a:r>
              <a:rPr lang="en-US" altLang="zh-CN" i="1" smtClean="0">
                <a:solidFill>
                  <a:srgbClr val="CC3300"/>
                </a:solidFill>
              </a:rPr>
              <a:t>a</a:t>
            </a:r>
            <a:r>
              <a:rPr lang="en-US" altLang="zh-CN" baseline="-25000" smtClean="0">
                <a:solidFill>
                  <a:srgbClr val="CC3300"/>
                </a:solidFill>
              </a:rPr>
              <a:t>n</a:t>
            </a:r>
            <a:r>
              <a:rPr lang="en-US" altLang="zh-CN" smtClean="0"/>
              <a:t>, activities compatible with one another, and </a:t>
            </a:r>
            <a:r>
              <a:rPr lang="en-US" altLang="zh-CN" smtClean="0">
                <a:solidFill>
                  <a:schemeClr val="hlink"/>
                </a:solidFill>
              </a:rPr>
              <a:t>that start after </a:t>
            </a:r>
            <a:r>
              <a:rPr lang="en-US" altLang="zh-CN" i="1" smtClean="0">
                <a:solidFill>
                  <a:schemeClr val="hlink"/>
                </a:solidFill>
              </a:rPr>
              <a:t>a</a:t>
            </a:r>
            <a:r>
              <a:rPr lang="en-US" altLang="zh-CN" baseline="-25000" smtClean="0">
                <a:solidFill>
                  <a:schemeClr val="hlink"/>
                </a:solidFill>
              </a:rPr>
              <a:t>k</a:t>
            </a:r>
            <a:r>
              <a:rPr lang="en-US" altLang="zh-CN" smtClean="0">
                <a:solidFill>
                  <a:schemeClr val="hlink"/>
                </a:solidFill>
              </a:rPr>
              <a:t> finishes</a:t>
            </a:r>
            <a:r>
              <a:rPr lang="en-US" altLang="zh-CN" smtClean="0"/>
              <a:t>.</a:t>
            </a:r>
          </a:p>
          <a:p>
            <a:pPr lvl="1" fontAlgn="auto">
              <a:spcAft>
                <a:spcPts val="0"/>
              </a:spcAft>
              <a:buFont typeface="Arial" pitchFamily="34" charset="0"/>
              <a:buChar char="–"/>
              <a:defRPr/>
            </a:pPr>
            <a:r>
              <a:rPr lang="en-US" altLang="zh-CN" smtClean="0"/>
              <a:t>The solutions to the two subproblems must be optimal.</a:t>
            </a:r>
          </a:p>
          <a:p>
            <a:pPr lvl="2" fontAlgn="auto">
              <a:spcAft>
                <a:spcPts val="0"/>
              </a:spcAft>
              <a:buFont typeface="Arial" pitchFamily="34" charset="0"/>
              <a:buChar char="•"/>
              <a:defRPr/>
            </a:pPr>
            <a:r>
              <a:rPr lang="en-US" altLang="zh-CN" smtClean="0"/>
              <a:t>Prove using the cut-and-paste approach.</a:t>
            </a:r>
          </a:p>
          <a:p>
            <a:pPr lvl="1" fontAlgn="auto">
              <a:spcAft>
                <a:spcPts val="0"/>
              </a:spcAft>
              <a:buFont typeface="Arial" pitchFamily="34" charset="0"/>
              <a:buChar char="–"/>
              <a:defRPr/>
            </a:pPr>
            <a:endParaRPr lang="en-US" altLang="zh-CN" smtClean="0"/>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 44034"/>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(2)</a:t>
            </a:r>
          </a:p>
        </p:txBody>
      </p:sp>
      <p:sp>
        <p:nvSpPr>
          <p:cNvPr id="60418" name="Line 121" descr=" 6041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0419" name="Text Box 138" descr=" 60419"/>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w = 0 to W</a:t>
            </a:r>
          </a:p>
          <a:p>
            <a:r>
              <a:rPr lang="en-US" altLang="zh-CN" sz="2800" u="sng">
                <a:latin typeface="Times New Roman" pitchFamily="18" charset="0"/>
              </a:rPr>
              <a:t>	B[0,w] = 0</a:t>
            </a:r>
          </a:p>
        </p:txBody>
      </p:sp>
      <p:sp>
        <p:nvSpPr>
          <p:cNvPr id="60420" name="Line 151" descr=" 6042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1" name="Line 152" descr=" 6042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0422" name="Line 153" descr=" 6042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0423" name="Line 154" descr=" 6042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0424" name="Line 155" descr=" 6042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0425" name="Line 156" descr=" 6042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0426" name="Line 157" descr=" 6042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0427" name="Line 158" descr=" 6042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0428" name="Line 160" descr=" 6042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9" name="Line 161" descr=" 6042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0" name="Line 162" descr=" 6043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1" name="Line 163" descr=" 6043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2" name="Line 164" descr=" 6043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31" name="Text Box 165" descr=" 12099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2" name="Text Box 166" descr=" 12099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3" name="Text Box 167" descr=" 12099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4" name="Text Box 168" descr=" 12100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6" name="Text Box 170" descr=" 12100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5" name="Text Box 171" descr=" 12100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9" name="Text Box 178" descr=" 6043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0440" name="Text Box 179" descr=" 6044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1" name="Text Box 180" descr=" 6044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2" name="Text Box 181" descr=" 6044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43" name="Text Box 182" descr=" 6044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44" name="Text Box 183" descr=" 6044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0445" name="Text Box 184" descr=" 6044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0446" name="Text Box 185" descr=" 6044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0447" name="Text Box 187" descr=" 6044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8" name="Text Box 188" descr=" 6044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9" name="Text Box 189" descr=" 6044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50" name="Text Box 190" descr=" 6045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51" name="Text Box 191" descr=" 6045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extLst>
      <p:ext uri="{BB962C8B-B14F-4D97-AF65-F5344CB8AC3E}">
        <p14:creationId xmlns:p14="http://schemas.microsoft.com/office/powerpoint/2010/main" val="3093286820"/>
      </p:ext>
    </p:extLst>
  </p:cSld>
  <p:clrMapOvr>
    <a:masterClrMapping/>
  </p:clrMapOvr>
  <p:transition spd="slow">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 45058"/>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(3)</a:t>
            </a:r>
          </a:p>
        </p:txBody>
      </p:sp>
      <p:sp>
        <p:nvSpPr>
          <p:cNvPr id="61442" name="Line 3" descr=" 6144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1443" name="Text Box 4" descr=" 61443"/>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i = 0 to n</a:t>
            </a:r>
          </a:p>
          <a:p>
            <a:r>
              <a:rPr lang="en-US" altLang="zh-CN" sz="2800" u="sng">
                <a:latin typeface="Times New Roman" pitchFamily="18" charset="0"/>
              </a:rPr>
              <a:t>	B[i,0] = 0</a:t>
            </a:r>
          </a:p>
        </p:txBody>
      </p:sp>
      <p:sp>
        <p:nvSpPr>
          <p:cNvPr id="61444" name="Line 5" descr=" 6144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45" name="Line 6" descr=" 6144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1446" name="Line 7" descr=" 6144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1447" name="Line 8" descr=" 6144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1448" name="Line 9" descr=" 6144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1449" name="Line 10" descr=" 6144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1450" name="Line 11" descr=" 6145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1451" name="Line 12" descr=" 6145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1452" name="Line 13" descr=" 6145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3" name="Line 14" descr=" 6145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4" name="Line 15" descr=" 6145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5" name="Line 16" descr=" 6145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6" name="Line 17" descr=" 6145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7" name="Text Box 18" descr=" 6145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8" name="Text Box 19" descr=" 6145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9" name="Text Box 20" descr=" 6145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0" name="Text Box 21" descr=" 6146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1" name="Text Box 22" descr=" 6146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2" name="Text Box 23" descr=" 6146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3" name="Text Box 24" descr=" 6146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1464" name="Text Box 25" descr=" 6146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5" name="Text Box 26" descr=" 6146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66" name="Text Box 27" descr=" 6146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67" name="Text Box 28" descr=" 6146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1468" name="Text Box 29" descr=" 6146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1469" name="Text Box 30" descr=" 6146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1470" name="Text Box 31" descr=" 6147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1471" name="Text Box 32" descr=" 6147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2" name="Text Box 33" descr=" 6147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73" name="Text Box 34" descr=" 6147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74" name="Text Box 35" descr=" 6147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1479" name="Text Box 40" descr=" 6147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 45058"/>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(3)</a:t>
            </a:r>
          </a:p>
        </p:txBody>
      </p:sp>
      <p:sp>
        <p:nvSpPr>
          <p:cNvPr id="61442" name="Line 3" descr=" 6144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1443" name="Text Box 4" descr=" 61443"/>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i = 0 to n</a:t>
            </a:r>
          </a:p>
          <a:p>
            <a:r>
              <a:rPr lang="en-US" altLang="zh-CN" sz="2800" u="sng">
                <a:latin typeface="Times New Roman" pitchFamily="18" charset="0"/>
              </a:rPr>
              <a:t>	B[i,0] = 0</a:t>
            </a:r>
          </a:p>
        </p:txBody>
      </p:sp>
      <p:sp>
        <p:nvSpPr>
          <p:cNvPr id="61444" name="Line 5" descr=" 6144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45" name="Line 6" descr=" 6144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1446" name="Line 7" descr=" 6144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1447" name="Line 8" descr=" 6144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1448" name="Line 9" descr=" 6144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1449" name="Line 10" descr=" 6144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1450" name="Line 11" descr=" 6145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1451" name="Line 12" descr=" 6145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1452" name="Line 13" descr=" 6145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3" name="Line 14" descr=" 6145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4" name="Line 15" descr=" 6145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5" name="Line 16" descr=" 6145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6" name="Line 17" descr=" 6145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7" name="Text Box 18" descr=" 6145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8" name="Text Box 19" descr=" 6145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9" name="Text Box 20" descr=" 6145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0" name="Text Box 21" descr=" 6146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1" name="Text Box 22" descr=" 6146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2" name="Text Box 23" descr=" 6146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3" name="Text Box 24" descr=" 6146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1464" name="Text Box 25" descr=" 6146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5" name="Text Box 26" descr=" 6146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66" name="Text Box 27" descr=" 6146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67" name="Text Box 28" descr=" 6146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1468" name="Text Box 29" descr=" 6146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1469" name="Text Box 30" descr=" 6146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1470" name="Text Box 31" descr=" 6147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1471" name="Text Box 32" descr=" 6147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2" name="Text Box 33" descr=" 6147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73" name="Text Box 34" descr=" 6147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74" name="Text Box 35" descr=" 6147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7" name="Text Box 36" descr=" 137252"/>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9" name="Text Box 40" descr=" 6147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extLst>
      <p:ext uri="{BB962C8B-B14F-4D97-AF65-F5344CB8AC3E}">
        <p14:creationId xmlns:p14="http://schemas.microsoft.com/office/powerpoint/2010/main" val="1487683689"/>
      </p:ext>
    </p:extLst>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 45058"/>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(3)</a:t>
            </a:r>
          </a:p>
        </p:txBody>
      </p:sp>
      <p:sp>
        <p:nvSpPr>
          <p:cNvPr id="61442" name="Line 3" descr=" 6144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1443" name="Text Box 4" descr=" 61443"/>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i = 0 to n</a:t>
            </a:r>
          </a:p>
          <a:p>
            <a:r>
              <a:rPr lang="en-US" altLang="zh-CN" sz="2800" u="sng">
                <a:latin typeface="Times New Roman" pitchFamily="18" charset="0"/>
              </a:rPr>
              <a:t>	B[i,0] = 0</a:t>
            </a:r>
          </a:p>
        </p:txBody>
      </p:sp>
      <p:sp>
        <p:nvSpPr>
          <p:cNvPr id="61444" name="Line 5" descr=" 6144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45" name="Line 6" descr=" 6144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1446" name="Line 7" descr=" 6144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1447" name="Line 8" descr=" 6144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1448" name="Line 9" descr=" 6144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1449" name="Line 10" descr=" 6144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1450" name="Line 11" descr=" 6145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1451" name="Line 12" descr=" 6145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1452" name="Line 13" descr=" 6145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3" name="Line 14" descr=" 6145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4" name="Line 15" descr=" 6145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5" name="Line 16" descr=" 6145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6" name="Line 17" descr=" 6145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7" name="Text Box 18" descr=" 6145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8" name="Text Box 19" descr=" 6145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9" name="Text Box 20" descr=" 6145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0" name="Text Box 21" descr=" 6146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1" name="Text Box 22" descr=" 6146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2" name="Text Box 23" descr=" 6146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3" name="Text Box 24" descr=" 6146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1464" name="Text Box 25" descr=" 6146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5" name="Text Box 26" descr=" 6146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66" name="Text Box 27" descr=" 6146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67" name="Text Box 28" descr=" 6146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1468" name="Text Box 29" descr=" 6146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1469" name="Text Box 30" descr=" 6146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1470" name="Text Box 31" descr=" 6147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1471" name="Text Box 32" descr=" 6147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2" name="Text Box 33" descr=" 6147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73" name="Text Box 34" descr=" 6147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74" name="Text Box 35" descr=" 6147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7" name="Text Box 36" descr=" 137252"/>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8" name="Text Box 37" descr=" 137253"/>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9" name="Text Box 40" descr=" 6147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extLst>
      <p:ext uri="{BB962C8B-B14F-4D97-AF65-F5344CB8AC3E}">
        <p14:creationId xmlns:p14="http://schemas.microsoft.com/office/powerpoint/2010/main" val="3527678106"/>
      </p:ext>
    </p:extLst>
  </p:cSld>
  <p:clrMapOvr>
    <a:masterClrMapping/>
  </p:clrMapOvr>
  <p:transition spd="slow">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 45058"/>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(3)</a:t>
            </a:r>
          </a:p>
        </p:txBody>
      </p:sp>
      <p:sp>
        <p:nvSpPr>
          <p:cNvPr id="61442" name="Line 3" descr=" 6144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1443" name="Text Box 4" descr=" 61443"/>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i = 0 to n</a:t>
            </a:r>
          </a:p>
          <a:p>
            <a:r>
              <a:rPr lang="en-US" altLang="zh-CN" sz="2800" u="sng">
                <a:latin typeface="Times New Roman" pitchFamily="18" charset="0"/>
              </a:rPr>
              <a:t>	B[i,0] = 0</a:t>
            </a:r>
          </a:p>
        </p:txBody>
      </p:sp>
      <p:sp>
        <p:nvSpPr>
          <p:cNvPr id="61444" name="Line 5" descr=" 6144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45" name="Line 6" descr=" 6144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1446" name="Line 7" descr=" 6144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1447" name="Line 8" descr=" 6144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1448" name="Line 9" descr=" 6144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1449" name="Line 10" descr=" 6144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1450" name="Line 11" descr=" 6145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1451" name="Line 12" descr=" 6145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1452" name="Line 13" descr=" 6145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3" name="Line 14" descr=" 6145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4" name="Line 15" descr=" 6145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5" name="Line 16" descr=" 6145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6" name="Line 17" descr=" 6145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7" name="Text Box 18" descr=" 6145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8" name="Text Box 19" descr=" 6145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9" name="Text Box 20" descr=" 6145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0" name="Text Box 21" descr=" 6146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1" name="Text Box 22" descr=" 6146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2" name="Text Box 23" descr=" 6146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3" name="Text Box 24" descr=" 6146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1464" name="Text Box 25" descr=" 6146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5" name="Text Box 26" descr=" 6146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66" name="Text Box 27" descr=" 6146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67" name="Text Box 28" descr=" 6146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1468" name="Text Box 29" descr=" 6146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1469" name="Text Box 30" descr=" 6146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1470" name="Text Box 31" descr=" 6147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1471" name="Text Box 32" descr=" 6147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2" name="Text Box 33" descr=" 6147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73" name="Text Box 34" descr=" 6147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74" name="Text Box 35" descr=" 6147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7" name="Text Box 36" descr=" 137252"/>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8" name="Text Box 37" descr=" 137253"/>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9" name="Text Box 38" descr=" 137254"/>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9" name="Text Box 40" descr=" 6147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extLst>
      <p:ext uri="{BB962C8B-B14F-4D97-AF65-F5344CB8AC3E}">
        <p14:creationId xmlns:p14="http://schemas.microsoft.com/office/powerpoint/2010/main" val="2850820629"/>
      </p:ext>
    </p:extLst>
  </p:cSld>
  <p:clrMapOvr>
    <a:masterClrMapping/>
  </p:clrMapOvr>
  <p:transition spd="slow">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 45058"/>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(3)</a:t>
            </a:r>
          </a:p>
        </p:txBody>
      </p:sp>
      <p:sp>
        <p:nvSpPr>
          <p:cNvPr id="61442" name="Line 3" descr=" 6144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1443" name="Text Box 4" descr=" 61443"/>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i = 0 to n</a:t>
            </a:r>
          </a:p>
          <a:p>
            <a:r>
              <a:rPr lang="en-US" altLang="zh-CN" sz="2800" u="sng">
                <a:latin typeface="Times New Roman" pitchFamily="18" charset="0"/>
              </a:rPr>
              <a:t>	B[i,0] = 0</a:t>
            </a:r>
          </a:p>
        </p:txBody>
      </p:sp>
      <p:sp>
        <p:nvSpPr>
          <p:cNvPr id="61444" name="Line 5" descr=" 6144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45" name="Line 6" descr=" 6144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1446" name="Line 7" descr=" 6144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1447" name="Line 8" descr=" 6144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1448" name="Line 9" descr=" 6144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1449" name="Line 10" descr=" 6144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1450" name="Line 11" descr=" 6145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1451" name="Line 12" descr=" 6145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1452" name="Line 13" descr=" 6145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3" name="Line 14" descr=" 6145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4" name="Line 15" descr=" 6145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5" name="Line 16" descr=" 6145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6" name="Line 17" descr=" 6145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7" name="Text Box 18" descr=" 6145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8" name="Text Box 19" descr=" 6145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9" name="Text Box 20" descr=" 6145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0" name="Text Box 21" descr=" 6146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1" name="Text Box 22" descr=" 6146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2" name="Text Box 23" descr=" 6146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3" name="Text Box 24" descr=" 6146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1464" name="Text Box 25" descr=" 6146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5" name="Text Box 26" descr=" 6146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66" name="Text Box 27" descr=" 6146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67" name="Text Box 28" descr=" 6146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1468" name="Text Box 29" descr=" 6146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1469" name="Text Box 30" descr=" 6146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1470" name="Text Box 31" descr=" 6147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1471" name="Text Box 32" descr=" 6147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2" name="Text Box 33" descr=" 6147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73" name="Text Box 34" descr=" 6147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74" name="Text Box 35" descr=" 6147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7" name="Text Box 36" descr=" 137252"/>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8" name="Text Box 37" descr=" 137253"/>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39" name="Text Box 38" descr=" 137254"/>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40" name="Text Box 39" descr=" 137255"/>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9" name="Text Box 40" descr=" 6147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extLst>
      <p:ext uri="{BB962C8B-B14F-4D97-AF65-F5344CB8AC3E}">
        <p14:creationId xmlns:p14="http://schemas.microsoft.com/office/powerpoint/2010/main" val="1084066807"/>
      </p:ext>
    </p:extLst>
  </p:cSld>
  <p:clrMapOvr>
    <a:masterClrMapping/>
  </p:clrMapOvr>
  <p:transition spd="slow">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 4608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(4)</a:t>
            </a:r>
          </a:p>
        </p:txBody>
      </p:sp>
      <p:sp>
        <p:nvSpPr>
          <p:cNvPr id="62466" name="Line 3" descr=" 6246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2467" name="Text Box 4" descr=" 6246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2468" name="Line 5" descr=" 6246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69" name="Line 6" descr=" 6246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2470" name="Line 7" descr=" 6247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2471" name="Line 8" descr=" 6247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2472" name="Line 9" descr=" 6247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2473" name="Line 10" descr=" 6247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2474" name="Line 11" descr=" 6247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2475" name="Line 12" descr=" 6247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2476" name="Line 13" descr=" 6247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7" name="Line 14" descr=" 6247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8" name="Line 15" descr=" 6247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9" name="Line 16" descr=" 6247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80" name="Line 17" descr=" 6248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81" name="Text Box 18" descr=" 6248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2" name="Text Box 19" descr=" 6248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3" name="Text Box 20" descr=" 6248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4" name="Text Box 21" descr=" 6248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5" name="Text Box 22" descr=" 6248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6" name="Text Box 23" descr=" 6248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7" name="Text Box 24" descr=" 6248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2488" name="Text Box 25" descr=" 6248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9" name="Text Box 26" descr=" 6248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2490" name="Text Box 27" descr=" 6249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2491" name="Text Box 28" descr=" 6249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2492" name="Text Box 29" descr=" 6249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2493" name="Text Box 30" descr=" 6249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2494" name="Text Box 31" descr=" 6249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2495" name="Text Box 32" descr=" 6249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96" name="Text Box 33" descr=" 6249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2497" name="Text Box 34" descr=" 6249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2498" name="Text Box 35" descr=" 6249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2499" name="Text Box 36" descr=" 6249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0" name="Text Box 37" descr=" 6250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1" name="Text Box 38" descr=" 6250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2" name="Text Box 39" descr=" 6250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3" name="Text Box 40" descr=" 62503"/>
          <p:cNvSpPr txBox="1">
            <a:spLocks noChangeArrowheads="1"/>
          </p:cNvSpPr>
          <p:nvPr/>
        </p:nvSpPr>
        <p:spPr bwMode="auto">
          <a:xfrm>
            <a:off x="6172200" y="1752600"/>
            <a:ext cx="1470025"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 =-1</a:t>
            </a:r>
          </a:p>
        </p:txBody>
      </p:sp>
      <p:sp>
        <p:nvSpPr>
          <p:cNvPr id="62504" name="Text Box 41" descr=" 62504"/>
          <p:cNvSpPr txBox="1">
            <a:spLocks noChangeArrowheads="1"/>
          </p:cNvSpPr>
          <p:nvPr/>
        </p:nvSpPr>
        <p:spPr bwMode="auto">
          <a:xfrm>
            <a:off x="7543800" y="1129729"/>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2505" name="Text Box 42" descr=" 6250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2507" name="Rectangle 44" descr=" 62507"/>
          <p:cNvSpPr>
            <a:spLocks noChangeArrowheads="1"/>
          </p:cNvSpPr>
          <p:nvPr/>
        </p:nvSpPr>
        <p:spPr bwMode="auto">
          <a:xfrm>
            <a:off x="7239000" y="1586929"/>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cSld>
  <p:clrMapOvr>
    <a:masterClrMapping/>
  </p:clrMapOvr>
  <p:transition spd="slow">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 4608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(4)</a:t>
            </a:r>
          </a:p>
        </p:txBody>
      </p:sp>
      <p:sp>
        <p:nvSpPr>
          <p:cNvPr id="62466" name="Line 3" descr=" 6246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2467" name="Text Box 4" descr=" 6246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2468" name="Line 5" descr=" 6246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69" name="Line 6" descr=" 6246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2470" name="Line 7" descr=" 6247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2471" name="Line 8" descr=" 6247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2472" name="Line 9" descr=" 6247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2473" name="Line 10" descr=" 6247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2474" name="Line 11" descr=" 6247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2475" name="Line 12" descr=" 6247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2476" name="Line 13" descr=" 6247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7" name="Line 14" descr=" 6247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8" name="Line 15" descr=" 6247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9" name="Line 16" descr=" 6247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80" name="Line 17" descr=" 6248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81" name="Text Box 18" descr=" 6248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2" name="Text Box 19" descr=" 6248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3" name="Text Box 20" descr=" 6248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4" name="Text Box 21" descr=" 6248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5" name="Text Box 22" descr=" 6248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6" name="Text Box 23" descr=" 6248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7" name="Text Box 24" descr=" 6248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2488" name="Text Box 25" descr=" 6248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9" name="Text Box 26" descr=" 6248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2490" name="Text Box 27" descr=" 6249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2491" name="Text Box 28" descr=" 6249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2492" name="Text Box 29" descr=" 6249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2493" name="Text Box 30" descr=" 6249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2494" name="Text Box 31" descr=" 6249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2495" name="Text Box 32" descr=" 6249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96" name="Text Box 33" descr=" 6249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2497" name="Text Box 34" descr=" 6249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2498" name="Text Box 35" descr=" 6249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2499" name="Text Box 36" descr=" 6249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0" name="Text Box 37" descr=" 6250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1" name="Text Box 38" descr=" 6250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2" name="Text Box 39" descr=" 6250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3" name="Text Box 40" descr=" 62503"/>
          <p:cNvSpPr txBox="1">
            <a:spLocks noChangeArrowheads="1"/>
          </p:cNvSpPr>
          <p:nvPr/>
        </p:nvSpPr>
        <p:spPr bwMode="auto">
          <a:xfrm>
            <a:off x="6172200" y="1752600"/>
            <a:ext cx="1470025"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 =-1</a:t>
            </a:r>
          </a:p>
        </p:txBody>
      </p:sp>
      <p:sp>
        <p:nvSpPr>
          <p:cNvPr id="62504" name="Text Box 41" descr=" 62504"/>
          <p:cNvSpPr txBox="1">
            <a:spLocks noChangeArrowheads="1"/>
          </p:cNvSpPr>
          <p:nvPr/>
        </p:nvSpPr>
        <p:spPr bwMode="auto">
          <a:xfrm>
            <a:off x="7543800" y="1057721"/>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2505" name="Text Box 42" descr=" 6250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2507" name="Rectangle 44" descr=" 62507"/>
          <p:cNvSpPr>
            <a:spLocks noChangeArrowheads="1"/>
          </p:cNvSpPr>
          <p:nvPr/>
        </p:nvSpPr>
        <p:spPr bwMode="auto">
          <a:xfrm>
            <a:off x="7239000" y="1514921"/>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4" name="Line 45" descr=" 138285"/>
          <p:cNvSpPr>
            <a:spLocks noChangeShapeType="1"/>
          </p:cNvSpPr>
          <p:nvPr/>
        </p:nvSpPr>
        <p:spPr bwMode="auto">
          <a:xfrm>
            <a:off x="2362200" y="2209800"/>
            <a:ext cx="304800" cy="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3341542420"/>
      </p:ext>
    </p:extLst>
  </p:cSld>
  <p:clrMapOvr>
    <a:masterClrMapping/>
  </p:clrMapOvr>
  <p:transition spd="slow">
    <p:cu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 4608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(4)</a:t>
            </a:r>
          </a:p>
        </p:txBody>
      </p:sp>
      <p:sp>
        <p:nvSpPr>
          <p:cNvPr id="62466" name="Line 3" descr=" 62466"/>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2467" name="Text Box 4" descr=" 62467"/>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2468" name="Line 5" descr=" 62468"/>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69" name="Line 6" descr=" 62469"/>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2470" name="Line 7" descr=" 62470"/>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2471" name="Line 8" descr=" 62471"/>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2472" name="Line 9" descr=" 62472"/>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2473" name="Line 10" descr=" 62473"/>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2474" name="Line 11" descr=" 62474"/>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2475" name="Line 12" descr=" 62475"/>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2476" name="Line 13" descr=" 62476"/>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7" name="Line 14" descr=" 62477"/>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8" name="Line 15" descr=" 62478"/>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9" name="Line 16" descr=" 62479"/>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80" name="Line 17" descr=" 62480"/>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81" name="Text Box 18" descr=" 62481"/>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2" name="Text Box 19" descr=" 62482"/>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3" name="Text Box 20" descr=" 62483"/>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4" name="Text Box 21" descr=" 62484"/>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5" name="Text Box 22" descr=" 62485"/>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6" name="Text Box 23" descr=" 62486"/>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7" name="Text Box 24" descr=" 62487"/>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2488" name="Text Box 25" descr=" 62488"/>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9" name="Text Box 26" descr=" 62489"/>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2490" name="Text Box 27" descr=" 62490"/>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2491" name="Text Box 28" descr=" 62491"/>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2492" name="Text Box 29" descr=" 62492"/>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2493" name="Text Box 30" descr=" 62493"/>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2494" name="Text Box 31" descr=" 62494"/>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2495" name="Text Box 32" descr=" 62495"/>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96" name="Text Box 33" descr=" 62496"/>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2497" name="Text Box 34" descr=" 62497"/>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2498" name="Text Box 35" descr=" 62498"/>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2499" name="Text Box 36" descr=" 62499"/>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0" name="Text Box 37" descr=" 62500"/>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1" name="Text Box 38" descr=" 62501"/>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2" name="Text Box 39" descr=" 62502"/>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3" name="Text Box 40" descr=" 62503"/>
          <p:cNvSpPr txBox="1">
            <a:spLocks noChangeArrowheads="1"/>
          </p:cNvSpPr>
          <p:nvPr/>
        </p:nvSpPr>
        <p:spPr bwMode="auto">
          <a:xfrm>
            <a:off x="6172200" y="1752600"/>
            <a:ext cx="1470025"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 =-1</a:t>
            </a:r>
          </a:p>
        </p:txBody>
      </p:sp>
      <p:sp>
        <p:nvSpPr>
          <p:cNvPr id="62504" name="Text Box 41" descr=" 62504"/>
          <p:cNvSpPr txBox="1">
            <a:spLocks noChangeArrowheads="1"/>
          </p:cNvSpPr>
          <p:nvPr/>
        </p:nvSpPr>
        <p:spPr bwMode="auto">
          <a:xfrm>
            <a:off x="7543800" y="1129729"/>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2505" name="Text Box 42" descr=" 62505"/>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5" name="Text Box 43" descr=" 13828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solidFill>
                  <a:srgbClr val="FF0000"/>
                </a:solidFill>
                <a:latin typeface="Times New Roman" pitchFamily="18" charset="0"/>
              </a:rPr>
              <a:t>0</a:t>
            </a:r>
          </a:p>
        </p:txBody>
      </p:sp>
      <p:sp>
        <p:nvSpPr>
          <p:cNvPr id="62507" name="Rectangle 44" descr=" 62507"/>
          <p:cNvSpPr>
            <a:spLocks noChangeArrowheads="1"/>
          </p:cNvSpPr>
          <p:nvPr/>
        </p:nvSpPr>
        <p:spPr bwMode="auto">
          <a:xfrm>
            <a:off x="7239000" y="1586929"/>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4" name="Line 45" descr=" 138285"/>
          <p:cNvSpPr>
            <a:spLocks noChangeShapeType="1"/>
          </p:cNvSpPr>
          <p:nvPr/>
        </p:nvSpPr>
        <p:spPr bwMode="auto">
          <a:xfrm>
            <a:off x="2362200" y="2209800"/>
            <a:ext cx="304800" cy="0"/>
          </a:xfrm>
          <a:prstGeom prst="line">
            <a:avLst/>
          </a:prstGeom>
          <a:noFill/>
          <a:ln w="3810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698925282"/>
      </p:ext>
    </p:extLst>
  </p:cSld>
  <p:clrMapOvr>
    <a:masterClrMapping/>
  </p:clrMapOvr>
  <p:transition spd="slow">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descr=" 47106"/>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(5)</a:t>
            </a:r>
          </a:p>
        </p:txBody>
      </p:sp>
      <p:sp>
        <p:nvSpPr>
          <p:cNvPr id="63490" name="Line 3" descr=" 63490"/>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3491" name="Text Box 4" descr=" 63491"/>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endParaRPr lang="en-US" altLang="zh-CN" sz="2000" u="sng">
              <a:solidFill>
                <a:srgbClr val="FF0000"/>
              </a:solidFill>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3492" name="Line 5" descr=" 63492"/>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493" name="Line 6" descr=" 63493"/>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3494" name="Line 7" descr=" 63494"/>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3495" name="Line 8" descr=" 63495"/>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3496" name="Line 9" descr=" 63496"/>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3497" name="Line 10" descr=" 63497"/>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3498" name="Line 11" descr=" 63498"/>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3499" name="Line 12" descr=" 63499"/>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3500" name="Line 13" descr=" 6350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1" name="Line 14" descr=" 6350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2" name="Line 15" descr=" 6350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3" name="Line 16" descr=" 6350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4" name="Line 17" descr=" 6350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5" name="Text Box 18" descr=" 6350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6" name="Text Box 19" descr=" 6350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7" name="Text Box 20" descr=" 6350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8" name="Text Box 21" descr=" 6350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9" name="Text Box 22" descr=" 63509"/>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0" name="Text Box 23" descr=" 63510"/>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1" name="Text Box 24" descr=" 63511"/>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3512" name="Text Box 25" descr=" 63512"/>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3" name="Text Box 26" descr=" 63513"/>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3514" name="Text Box 27" descr=" 63514"/>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3515" name="Text Box 28" descr=" 63515"/>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3516" name="Text Box 29" descr=" 63516"/>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3517" name="Text Box 30" descr=" 63517"/>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3518" name="Text Box 31" descr=" 63518"/>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3519" name="Text Box 32" descr=" 63519"/>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0" name="Text Box 33" descr=" 63520"/>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3521" name="Text Box 34" descr=" 63521"/>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3522" name="Text Box 35" descr=" 63522"/>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3523" name="Text Box 36" descr=" 63523"/>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4" name="Text Box 37" descr=" 63524"/>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5" name="Text Box 38" descr=" 63525"/>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6" name="Text Box 39" descr=" 63526"/>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7" name="Text Box 40" descr=" 63527"/>
          <p:cNvSpPr txBox="1">
            <a:spLocks noChangeArrowheads="1"/>
          </p:cNvSpPr>
          <p:nvPr/>
        </p:nvSpPr>
        <p:spPr bwMode="auto">
          <a:xfrm>
            <a:off x="6172200" y="1752600"/>
            <a:ext cx="13509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2</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 =0</a:t>
            </a:r>
          </a:p>
        </p:txBody>
      </p:sp>
      <p:sp>
        <p:nvSpPr>
          <p:cNvPr id="63528" name="Text Box 41" descr=" 63528"/>
          <p:cNvSpPr txBox="1">
            <a:spLocks noChangeArrowheads="1"/>
          </p:cNvSpPr>
          <p:nvPr/>
        </p:nvSpPr>
        <p:spPr bwMode="auto">
          <a:xfrm>
            <a:off x="7543800" y="1201737"/>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3529" name="Text Box 42" descr=" 6352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3530" name="Text Box 43" descr=" 63530"/>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33" name="Rectangle 46" descr=" 63533"/>
          <p:cNvSpPr>
            <a:spLocks noChangeArrowheads="1"/>
          </p:cNvSpPr>
          <p:nvPr/>
        </p:nvSpPr>
        <p:spPr bwMode="auto">
          <a:xfrm>
            <a:off x="7239000" y="1658937"/>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188913"/>
            <a:ext cx="8404225" cy="501650"/>
          </a:xfrm>
        </p:spPr>
        <p:txBody>
          <a:bodyPr rtlCol="0">
            <a:normAutofit fontScale="90000"/>
          </a:bodyPr>
          <a:lstStyle/>
          <a:p>
            <a:pPr fontAlgn="auto">
              <a:spcAft>
                <a:spcPts val="0"/>
              </a:spcAft>
              <a:defRPr/>
            </a:pPr>
            <a:r>
              <a:rPr lang="en-US" altLang="zh-CN" dirty="0" smtClean="0"/>
              <a:t>Activity Selection:  Repeated </a:t>
            </a:r>
            <a:r>
              <a:rPr lang="en-US" altLang="zh-CN" dirty="0" err="1" smtClean="0"/>
              <a:t>Subproblems</a:t>
            </a:r>
            <a:endParaRPr lang="en-US" altLang="zh-CN" dirty="0" smtClean="0"/>
          </a:p>
        </p:txBody>
      </p:sp>
      <p:sp>
        <p:nvSpPr>
          <p:cNvPr id="18435" name="Rectangle 3"/>
          <p:cNvSpPr>
            <a:spLocks noGrp="1" noChangeArrowheads="1"/>
          </p:cNvSpPr>
          <p:nvPr>
            <p:ph type="body" idx="1"/>
          </p:nvPr>
        </p:nvSpPr>
        <p:spPr>
          <a:xfrm>
            <a:off x="457200" y="1524000"/>
            <a:ext cx="8229600" cy="1676400"/>
          </a:xfrm>
        </p:spPr>
        <p:txBody>
          <a:bodyPr rtlCol="0">
            <a:normAutofit/>
          </a:bodyPr>
          <a:lstStyle/>
          <a:p>
            <a:pPr fontAlgn="auto">
              <a:spcAft>
                <a:spcPts val="0"/>
              </a:spcAft>
              <a:buFont typeface="Arial" pitchFamily="34" charset="0"/>
              <a:buChar char="•"/>
              <a:defRPr/>
            </a:pPr>
            <a:r>
              <a:rPr lang="en-US" altLang="zh-CN" smtClean="0"/>
              <a:t>Consider a recursive algorithm that tries all possible compatible subsets to find a maximal set, and notice repeated subproblems:</a:t>
            </a:r>
          </a:p>
        </p:txBody>
      </p:sp>
      <p:sp>
        <p:nvSpPr>
          <p:cNvPr id="28675" name="Oval 4"/>
          <p:cNvSpPr>
            <a:spLocks noChangeArrowheads="1"/>
          </p:cNvSpPr>
          <p:nvPr/>
        </p:nvSpPr>
        <p:spPr bwMode="auto">
          <a:xfrm>
            <a:off x="3810000" y="32766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a:t>
            </a:r>
            <a:br>
              <a:rPr lang="en-US" altLang="zh-CN" b="1">
                <a:solidFill>
                  <a:schemeClr val="accent1"/>
                </a:solidFill>
                <a:latin typeface="Courier New" pitchFamily="49" charset="0"/>
              </a:rPr>
            </a:br>
            <a:r>
              <a:rPr lang="en-US" altLang="zh-CN" b="1">
                <a:solidFill>
                  <a:schemeClr val="accent1"/>
                </a:solidFill>
                <a:latin typeface="Courier New" pitchFamily="49" charset="0"/>
              </a:rPr>
              <a:t>1</a:t>
            </a:r>
            <a:r>
              <a:rPr lang="en-US" altLang="zh-CN" b="1">
                <a:solidFill>
                  <a:schemeClr val="accent1"/>
                </a:solidFill>
                <a:latin typeface="Courier New" pitchFamily="49" charset="0"/>
                <a:sym typeface="Symbol" pitchFamily="18" charset="2"/>
              </a:rPr>
              <a:t>A?</a:t>
            </a:r>
            <a:endParaRPr lang="en-US" altLang="zh-CN" b="1">
              <a:solidFill>
                <a:schemeClr val="accent1"/>
              </a:solidFill>
              <a:latin typeface="Courier New" pitchFamily="49" charset="0"/>
            </a:endParaRPr>
          </a:p>
        </p:txBody>
      </p:sp>
      <p:sp>
        <p:nvSpPr>
          <p:cNvPr id="28676" name="Oval 5"/>
          <p:cNvSpPr>
            <a:spLocks noChangeArrowheads="1"/>
          </p:cNvSpPr>
          <p:nvPr/>
        </p:nvSpPr>
        <p:spPr bwMode="auto">
          <a:xfrm>
            <a:off x="1524000" y="42672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a:t>
            </a:r>
            <a:br>
              <a:rPr lang="en-US" altLang="zh-CN" b="1">
                <a:solidFill>
                  <a:schemeClr val="accent1"/>
                </a:solidFill>
                <a:latin typeface="Courier New" pitchFamily="49" charset="0"/>
              </a:rPr>
            </a:br>
            <a:r>
              <a:rPr lang="en-US" altLang="zh-CN" b="1">
                <a:solidFill>
                  <a:schemeClr val="accent1"/>
                </a:solidFill>
                <a:latin typeface="Courier New" pitchFamily="49" charset="0"/>
              </a:rPr>
              <a:t>2</a:t>
            </a:r>
            <a:r>
              <a:rPr lang="en-US" altLang="zh-CN" b="1">
                <a:solidFill>
                  <a:schemeClr val="accent1"/>
                </a:solidFill>
                <a:latin typeface="Courier New" pitchFamily="49" charset="0"/>
                <a:sym typeface="Symbol" pitchFamily="18" charset="2"/>
              </a:rPr>
              <a:t>A?</a:t>
            </a:r>
            <a:endParaRPr lang="en-US" altLang="zh-CN" b="1">
              <a:solidFill>
                <a:schemeClr val="accent1"/>
              </a:solidFill>
              <a:latin typeface="Courier New" pitchFamily="49" charset="0"/>
            </a:endParaRPr>
          </a:p>
        </p:txBody>
      </p:sp>
      <p:sp>
        <p:nvSpPr>
          <p:cNvPr id="28677" name="Oval 6"/>
          <p:cNvSpPr>
            <a:spLocks noChangeArrowheads="1"/>
          </p:cNvSpPr>
          <p:nvPr/>
        </p:nvSpPr>
        <p:spPr bwMode="auto">
          <a:xfrm>
            <a:off x="6096000" y="42672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S-{1}</a:t>
            </a:r>
            <a:br>
              <a:rPr lang="en-US" altLang="zh-CN" b="1">
                <a:solidFill>
                  <a:schemeClr val="accent1"/>
                </a:solidFill>
                <a:latin typeface="Courier New" pitchFamily="49" charset="0"/>
              </a:rPr>
            </a:br>
            <a:r>
              <a:rPr lang="en-US" altLang="zh-CN" b="1">
                <a:solidFill>
                  <a:schemeClr val="accent1"/>
                </a:solidFill>
                <a:latin typeface="Courier New" pitchFamily="49" charset="0"/>
              </a:rPr>
              <a:t>2</a:t>
            </a:r>
            <a:r>
              <a:rPr lang="en-US" altLang="zh-CN" b="1">
                <a:solidFill>
                  <a:schemeClr val="accent1"/>
                </a:solidFill>
                <a:latin typeface="Courier New" pitchFamily="49" charset="0"/>
                <a:sym typeface="Symbol" pitchFamily="18" charset="2"/>
              </a:rPr>
              <a:t>A?</a:t>
            </a:r>
            <a:endParaRPr lang="en-US" altLang="zh-CN" b="1">
              <a:solidFill>
                <a:schemeClr val="accent1"/>
              </a:solidFill>
              <a:latin typeface="Courier New" pitchFamily="49" charset="0"/>
            </a:endParaRPr>
          </a:p>
        </p:txBody>
      </p:sp>
      <p:sp>
        <p:nvSpPr>
          <p:cNvPr id="28678" name="Oval 7"/>
          <p:cNvSpPr>
            <a:spLocks noChangeArrowheads="1"/>
          </p:cNvSpPr>
          <p:nvPr/>
        </p:nvSpPr>
        <p:spPr bwMode="auto">
          <a:xfrm>
            <a:off x="7239000" y="52578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S-{1,2}</a:t>
            </a:r>
          </a:p>
        </p:txBody>
      </p:sp>
      <p:sp>
        <p:nvSpPr>
          <p:cNvPr id="28679" name="Oval 8"/>
          <p:cNvSpPr>
            <a:spLocks noChangeArrowheads="1"/>
          </p:cNvSpPr>
          <p:nvPr/>
        </p:nvSpPr>
        <p:spPr bwMode="auto">
          <a:xfrm>
            <a:off x="4953000" y="52578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a:t>
            </a:r>
          </a:p>
        </p:txBody>
      </p:sp>
      <p:sp>
        <p:nvSpPr>
          <p:cNvPr id="28680" name="Oval 9"/>
          <p:cNvSpPr>
            <a:spLocks noChangeArrowheads="1"/>
          </p:cNvSpPr>
          <p:nvPr/>
        </p:nvSpPr>
        <p:spPr bwMode="auto">
          <a:xfrm>
            <a:off x="2667000" y="52578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S’-{2}</a:t>
            </a:r>
          </a:p>
        </p:txBody>
      </p:sp>
      <p:sp>
        <p:nvSpPr>
          <p:cNvPr id="28681" name="Oval 10"/>
          <p:cNvSpPr>
            <a:spLocks noChangeArrowheads="1"/>
          </p:cNvSpPr>
          <p:nvPr/>
        </p:nvSpPr>
        <p:spPr bwMode="auto">
          <a:xfrm>
            <a:off x="381000" y="52578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a:t>
            </a:r>
          </a:p>
        </p:txBody>
      </p:sp>
      <p:cxnSp>
        <p:nvCxnSpPr>
          <p:cNvPr id="28682" name="AutoShape 11"/>
          <p:cNvCxnSpPr>
            <a:cxnSpLocks noChangeShapeType="1"/>
            <a:stCxn id="28675" idx="5"/>
            <a:endCxn id="28677" idx="1"/>
          </p:cNvCxnSpPr>
          <p:nvPr/>
        </p:nvCxnSpPr>
        <p:spPr bwMode="auto">
          <a:xfrm>
            <a:off x="4721225" y="3876675"/>
            <a:ext cx="1530350" cy="476250"/>
          </a:xfrm>
          <a:prstGeom prst="straightConnector1">
            <a:avLst/>
          </a:prstGeom>
          <a:noFill/>
          <a:ln w="28575">
            <a:solidFill>
              <a:schemeClr val="accent1"/>
            </a:solidFill>
            <a:round/>
            <a:headEnd/>
            <a:tailEnd/>
          </a:ln>
        </p:spPr>
      </p:cxnSp>
      <p:cxnSp>
        <p:nvCxnSpPr>
          <p:cNvPr id="28683" name="AutoShape 12"/>
          <p:cNvCxnSpPr>
            <a:cxnSpLocks noChangeShapeType="1"/>
            <a:stCxn id="28675" idx="3"/>
            <a:endCxn id="28676" idx="7"/>
          </p:cNvCxnSpPr>
          <p:nvPr/>
        </p:nvCxnSpPr>
        <p:spPr bwMode="auto">
          <a:xfrm flipH="1">
            <a:off x="2435225" y="3876675"/>
            <a:ext cx="1530350" cy="476250"/>
          </a:xfrm>
          <a:prstGeom prst="straightConnector1">
            <a:avLst/>
          </a:prstGeom>
          <a:noFill/>
          <a:ln w="28575">
            <a:solidFill>
              <a:schemeClr val="accent1"/>
            </a:solidFill>
            <a:round/>
            <a:headEnd/>
            <a:tailEnd/>
          </a:ln>
        </p:spPr>
      </p:cxnSp>
      <p:cxnSp>
        <p:nvCxnSpPr>
          <p:cNvPr id="28684" name="AutoShape 13"/>
          <p:cNvCxnSpPr>
            <a:cxnSpLocks noChangeShapeType="1"/>
            <a:stCxn id="28676" idx="3"/>
            <a:endCxn id="28681" idx="0"/>
          </p:cNvCxnSpPr>
          <p:nvPr/>
        </p:nvCxnSpPr>
        <p:spPr bwMode="auto">
          <a:xfrm flipH="1">
            <a:off x="914400" y="4867275"/>
            <a:ext cx="765175" cy="376238"/>
          </a:xfrm>
          <a:prstGeom prst="straightConnector1">
            <a:avLst/>
          </a:prstGeom>
          <a:noFill/>
          <a:ln w="28575">
            <a:solidFill>
              <a:schemeClr val="accent1"/>
            </a:solidFill>
            <a:round/>
            <a:headEnd/>
            <a:tailEnd/>
          </a:ln>
        </p:spPr>
      </p:cxnSp>
      <p:cxnSp>
        <p:nvCxnSpPr>
          <p:cNvPr id="28685" name="AutoShape 14"/>
          <p:cNvCxnSpPr>
            <a:cxnSpLocks noChangeShapeType="1"/>
            <a:stCxn id="28676" idx="5"/>
            <a:endCxn id="28680" idx="0"/>
          </p:cNvCxnSpPr>
          <p:nvPr/>
        </p:nvCxnSpPr>
        <p:spPr bwMode="auto">
          <a:xfrm>
            <a:off x="2435225" y="4867275"/>
            <a:ext cx="765175" cy="376238"/>
          </a:xfrm>
          <a:prstGeom prst="straightConnector1">
            <a:avLst/>
          </a:prstGeom>
          <a:noFill/>
          <a:ln w="28575">
            <a:solidFill>
              <a:schemeClr val="accent1"/>
            </a:solidFill>
            <a:round/>
            <a:headEnd/>
            <a:tailEnd/>
          </a:ln>
        </p:spPr>
      </p:cxnSp>
      <p:cxnSp>
        <p:nvCxnSpPr>
          <p:cNvPr id="28686" name="AutoShape 15"/>
          <p:cNvCxnSpPr>
            <a:cxnSpLocks noChangeShapeType="1"/>
            <a:stCxn id="28679" idx="0"/>
            <a:endCxn id="28677" idx="3"/>
          </p:cNvCxnSpPr>
          <p:nvPr/>
        </p:nvCxnSpPr>
        <p:spPr bwMode="auto">
          <a:xfrm flipV="1">
            <a:off x="5486400" y="4867275"/>
            <a:ext cx="765175" cy="376238"/>
          </a:xfrm>
          <a:prstGeom prst="straightConnector1">
            <a:avLst/>
          </a:prstGeom>
          <a:noFill/>
          <a:ln w="28575">
            <a:solidFill>
              <a:schemeClr val="accent1"/>
            </a:solidFill>
            <a:round/>
            <a:headEnd/>
            <a:tailEnd/>
          </a:ln>
        </p:spPr>
      </p:cxnSp>
      <p:cxnSp>
        <p:nvCxnSpPr>
          <p:cNvPr id="28687" name="AutoShape 16"/>
          <p:cNvCxnSpPr>
            <a:cxnSpLocks noChangeShapeType="1"/>
            <a:stCxn id="28677" idx="5"/>
            <a:endCxn id="28678" idx="0"/>
          </p:cNvCxnSpPr>
          <p:nvPr/>
        </p:nvCxnSpPr>
        <p:spPr bwMode="auto">
          <a:xfrm>
            <a:off x="7007225" y="4867275"/>
            <a:ext cx="765175" cy="376238"/>
          </a:xfrm>
          <a:prstGeom prst="straightConnector1">
            <a:avLst/>
          </a:prstGeom>
          <a:noFill/>
          <a:ln w="28575">
            <a:solidFill>
              <a:schemeClr val="accent1"/>
            </a:solidFill>
            <a:round/>
            <a:headEnd/>
            <a:tailEnd/>
          </a:ln>
        </p:spPr>
      </p:cxnSp>
      <p:sp>
        <p:nvSpPr>
          <p:cNvPr id="28688" name="Text Box 17"/>
          <p:cNvSpPr txBox="1">
            <a:spLocks noChangeArrowheads="1"/>
          </p:cNvSpPr>
          <p:nvPr/>
        </p:nvSpPr>
        <p:spPr bwMode="auto">
          <a:xfrm>
            <a:off x="2743200" y="3733800"/>
            <a:ext cx="6413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yes</a:t>
            </a:r>
          </a:p>
        </p:txBody>
      </p:sp>
      <p:sp>
        <p:nvSpPr>
          <p:cNvPr id="28689" name="Text Box 18"/>
          <p:cNvSpPr txBox="1">
            <a:spLocks noChangeArrowheads="1"/>
          </p:cNvSpPr>
          <p:nvPr/>
        </p:nvSpPr>
        <p:spPr bwMode="auto">
          <a:xfrm>
            <a:off x="5302250" y="3733800"/>
            <a:ext cx="4889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no</a:t>
            </a:r>
          </a:p>
        </p:txBody>
      </p:sp>
      <p:sp>
        <p:nvSpPr>
          <p:cNvPr id="28690" name="Text Box 19"/>
          <p:cNvSpPr txBox="1">
            <a:spLocks noChangeArrowheads="1"/>
          </p:cNvSpPr>
          <p:nvPr/>
        </p:nvSpPr>
        <p:spPr bwMode="auto">
          <a:xfrm>
            <a:off x="7315200" y="4724400"/>
            <a:ext cx="4889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no</a:t>
            </a:r>
          </a:p>
        </p:txBody>
      </p:sp>
      <p:sp>
        <p:nvSpPr>
          <p:cNvPr id="28691" name="Text Box 20"/>
          <p:cNvSpPr txBox="1">
            <a:spLocks noChangeArrowheads="1"/>
          </p:cNvSpPr>
          <p:nvPr/>
        </p:nvSpPr>
        <p:spPr bwMode="auto">
          <a:xfrm>
            <a:off x="2895600" y="4724400"/>
            <a:ext cx="4889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no</a:t>
            </a:r>
          </a:p>
        </p:txBody>
      </p:sp>
      <p:sp>
        <p:nvSpPr>
          <p:cNvPr id="28692" name="Text Box 21"/>
          <p:cNvSpPr txBox="1">
            <a:spLocks noChangeArrowheads="1"/>
          </p:cNvSpPr>
          <p:nvPr/>
        </p:nvSpPr>
        <p:spPr bwMode="auto">
          <a:xfrm>
            <a:off x="762000" y="4724400"/>
            <a:ext cx="6413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yes</a:t>
            </a:r>
          </a:p>
        </p:txBody>
      </p:sp>
      <p:sp>
        <p:nvSpPr>
          <p:cNvPr id="28693" name="Text Box 22"/>
          <p:cNvSpPr txBox="1">
            <a:spLocks noChangeArrowheads="1"/>
          </p:cNvSpPr>
          <p:nvPr/>
        </p:nvSpPr>
        <p:spPr bwMode="auto">
          <a:xfrm>
            <a:off x="5378450" y="4724400"/>
            <a:ext cx="6413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yes</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descr=" 47106"/>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(5)</a:t>
            </a:r>
          </a:p>
        </p:txBody>
      </p:sp>
      <p:sp>
        <p:nvSpPr>
          <p:cNvPr id="63490" name="Line 3" descr=" 63490"/>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3491" name="Text Box 4" descr=" 63491"/>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endParaRPr lang="en-US" altLang="zh-CN" sz="2000" u="sng">
              <a:solidFill>
                <a:srgbClr val="FF0000"/>
              </a:solidFill>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3492" name="Line 5" descr=" 63492"/>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493" name="Line 6" descr=" 63493"/>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3494" name="Line 7" descr=" 63494"/>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3495" name="Line 8" descr=" 63495"/>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3496" name="Line 9" descr=" 63496"/>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3497" name="Line 10" descr=" 63497"/>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3498" name="Line 11" descr=" 63498"/>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3499" name="Line 12" descr=" 63499"/>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3500" name="Line 13" descr=" 6350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1" name="Line 14" descr=" 6350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2" name="Line 15" descr=" 6350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3" name="Line 16" descr=" 6350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4" name="Line 17" descr=" 6350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5" name="Text Box 18" descr=" 6350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6" name="Text Box 19" descr=" 6350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7" name="Text Box 20" descr=" 6350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8" name="Text Box 21" descr=" 6350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9" name="Text Box 22" descr=" 63509"/>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0" name="Text Box 23" descr=" 63510"/>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1" name="Text Box 24" descr=" 63511"/>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3512" name="Text Box 25" descr=" 63512"/>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3" name="Text Box 26" descr=" 63513"/>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3514" name="Text Box 27" descr=" 63514"/>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3515" name="Text Box 28" descr=" 63515"/>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3516" name="Text Box 29" descr=" 63516"/>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3517" name="Text Box 30" descr=" 63517"/>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3518" name="Text Box 31" descr=" 63518"/>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3519" name="Text Box 32" descr=" 63519"/>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0" name="Text Box 33" descr=" 63520"/>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3521" name="Text Box 34" descr=" 63521"/>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3522" name="Text Box 35" descr=" 63522"/>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3523" name="Text Box 36" descr=" 63523"/>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4" name="Text Box 37" descr=" 63524"/>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5" name="Text Box 38" descr=" 63525"/>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6" name="Text Box 39" descr=" 63526"/>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7" name="Text Box 40" descr=" 63527"/>
          <p:cNvSpPr txBox="1">
            <a:spLocks noChangeArrowheads="1"/>
          </p:cNvSpPr>
          <p:nvPr/>
        </p:nvSpPr>
        <p:spPr bwMode="auto">
          <a:xfrm>
            <a:off x="6172200" y="1752600"/>
            <a:ext cx="13509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2</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 =0</a:t>
            </a:r>
          </a:p>
        </p:txBody>
      </p:sp>
      <p:sp>
        <p:nvSpPr>
          <p:cNvPr id="63528" name="Text Box 41" descr=" 63528"/>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3529" name="Text Box 42" descr=" 6352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3530" name="Text Box 43" descr=" 63530"/>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45" name="Line 45" descr=" 149549"/>
          <p:cNvSpPr>
            <a:spLocks noChangeShapeType="1"/>
          </p:cNvSpPr>
          <p:nvPr/>
        </p:nvSpPr>
        <p:spPr bwMode="auto">
          <a:xfrm>
            <a:off x="2362200" y="1828800"/>
            <a:ext cx="381000" cy="7620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3533" name="Rectangle 46" descr=" 63533"/>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extLst>
      <p:ext uri="{BB962C8B-B14F-4D97-AF65-F5344CB8AC3E}">
        <p14:creationId xmlns:p14="http://schemas.microsoft.com/office/powerpoint/2010/main" val="1968286202"/>
      </p:ext>
    </p:extLst>
  </p:cSld>
  <p:clrMapOvr>
    <a:masterClrMapping/>
  </p:clrMapOvr>
  <p:transition spd="slow">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descr=" 47106"/>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(5)</a:t>
            </a:r>
          </a:p>
        </p:txBody>
      </p:sp>
      <p:sp>
        <p:nvSpPr>
          <p:cNvPr id="63490" name="Line 3" descr=" 63490"/>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3491" name="Text Box 4" descr=" 63491"/>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endParaRPr lang="en-US" altLang="zh-CN" sz="2000" u="sng">
              <a:solidFill>
                <a:srgbClr val="FF0000"/>
              </a:solidFill>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3492" name="Line 5" descr=" 63492"/>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493" name="Line 6" descr=" 63493"/>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3494" name="Line 7" descr=" 63494"/>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3495" name="Line 8" descr=" 63495"/>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3496" name="Line 9" descr=" 63496"/>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3497" name="Line 10" descr=" 63497"/>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3498" name="Line 11" descr=" 63498"/>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3499" name="Line 12" descr=" 63499"/>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3500" name="Line 13" descr=" 6350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1" name="Line 14" descr=" 6350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2" name="Line 15" descr=" 6350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3" name="Line 16" descr=" 6350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4" name="Line 17" descr=" 6350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5" name="Text Box 18" descr=" 6350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6" name="Text Box 19" descr=" 6350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7" name="Text Box 20" descr=" 6350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8" name="Text Box 21" descr=" 6350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9" name="Text Box 22" descr=" 63509"/>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0" name="Text Box 23" descr=" 63510"/>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1" name="Text Box 24" descr=" 63511"/>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3512" name="Text Box 25" descr=" 63512"/>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3" name="Text Box 26" descr=" 63513"/>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3514" name="Text Box 27" descr=" 63514"/>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3515" name="Text Box 28" descr=" 63515"/>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3516" name="Text Box 29" descr=" 63516"/>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3517" name="Text Box 30" descr=" 63517"/>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3518" name="Text Box 31" descr=" 63518"/>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3519" name="Text Box 32" descr=" 63519"/>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0" name="Text Box 33" descr=" 63520"/>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3521" name="Text Box 34" descr=" 63521"/>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3522" name="Text Box 35" descr=" 63522"/>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3523" name="Text Box 36" descr=" 63523"/>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4" name="Text Box 37" descr=" 63524"/>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5" name="Text Box 38" descr=" 63525"/>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6" name="Text Box 39" descr=" 63526"/>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7" name="Text Box 40" descr=" 63527"/>
          <p:cNvSpPr txBox="1">
            <a:spLocks noChangeArrowheads="1"/>
          </p:cNvSpPr>
          <p:nvPr/>
        </p:nvSpPr>
        <p:spPr bwMode="auto">
          <a:xfrm>
            <a:off x="6172200" y="1752600"/>
            <a:ext cx="13509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2</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 =0</a:t>
            </a:r>
          </a:p>
        </p:txBody>
      </p:sp>
      <p:sp>
        <p:nvSpPr>
          <p:cNvPr id="63528" name="Text Box 41" descr=" 63528"/>
          <p:cNvSpPr txBox="1">
            <a:spLocks noChangeArrowheads="1"/>
          </p:cNvSpPr>
          <p:nvPr/>
        </p:nvSpPr>
        <p:spPr bwMode="auto">
          <a:xfrm>
            <a:off x="7543800" y="985713"/>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3529" name="Text Box 42" descr=" 63529"/>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3530" name="Text Box 43" descr=" 63530"/>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46" name="Text Box 44" descr=" 149548"/>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endParaRPr lang="en-US" altLang="zh-CN" sz="2400" u="sng">
              <a:latin typeface="Times New Roman" pitchFamily="18" charset="0"/>
            </a:endParaRPr>
          </a:p>
        </p:txBody>
      </p:sp>
      <p:sp>
        <p:nvSpPr>
          <p:cNvPr id="45" name="Line 45" descr=" 149549"/>
          <p:cNvSpPr>
            <a:spLocks noChangeShapeType="1"/>
          </p:cNvSpPr>
          <p:nvPr/>
        </p:nvSpPr>
        <p:spPr bwMode="auto">
          <a:xfrm>
            <a:off x="2362200" y="1828800"/>
            <a:ext cx="381000" cy="7620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3533" name="Rectangle 46" descr=" 63533"/>
          <p:cNvSpPr>
            <a:spLocks noChangeArrowheads="1"/>
          </p:cNvSpPr>
          <p:nvPr/>
        </p:nvSpPr>
        <p:spPr bwMode="auto">
          <a:xfrm>
            <a:off x="7239000" y="1442913"/>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extLst>
      <p:ext uri="{BB962C8B-B14F-4D97-AF65-F5344CB8AC3E}">
        <p14:creationId xmlns:p14="http://schemas.microsoft.com/office/powerpoint/2010/main" val="3925817260"/>
      </p:ext>
    </p:extLst>
  </p:cSld>
  <p:clrMapOvr>
    <a:masterClrMapping/>
  </p:clrMapOvr>
  <p:transition spd="slow">
    <p:cu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descr=" 48130"/>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(6)</a:t>
            </a:r>
          </a:p>
        </p:txBody>
      </p:sp>
      <p:sp>
        <p:nvSpPr>
          <p:cNvPr id="64514" name="Line 3" descr=" 64514"/>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4515" name="Text Box 4" descr=" 64515"/>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4516" name="Line 5" descr=" 64516"/>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17" name="Line 6" descr=" 64517"/>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4518" name="Line 7" descr=" 64518"/>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4519" name="Line 8" descr=" 64519"/>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4520" name="Line 9" descr=" 64520"/>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4521" name="Line 10" descr=" 64521"/>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4522" name="Line 11" descr=" 64522"/>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4523" name="Line 12" descr=" 64523"/>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4524" name="Line 13" descr=" 64524"/>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5" name="Line 14" descr=" 64525"/>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6" name="Line 15" descr=" 64526"/>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7" name="Line 16" descr=" 64527"/>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8" name="Line 17" descr=" 64528"/>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9" name="Text Box 18" descr=" 64529"/>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0" name="Text Box 19" descr=" 64530"/>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1" name="Text Box 20" descr=" 64531"/>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2" name="Text Box 21" descr=" 64532"/>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3" name="Text Box 22" descr=" 64533"/>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4" name="Text Box 23" descr=" 64534"/>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5" name="Text Box 24" descr=" 64535"/>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4536" name="Text Box 25" descr=" 64536"/>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7" name="Text Box 26" descr=" 64537"/>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4538" name="Text Box 27" descr=" 64538"/>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4539" name="Text Box 28" descr=" 64539"/>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4540" name="Text Box 29" descr=" 64540"/>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4541" name="Text Box 30" descr=" 64541"/>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4542" name="Text Box 31" descr=" 64542"/>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4543" name="Text Box 32" descr=" 64543"/>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4" name="Text Box 33" descr=" 64544"/>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4545" name="Text Box 34" descr=" 64545"/>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4546" name="Text Box 35" descr=" 64546"/>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4547" name="Text Box 36" descr=" 64547"/>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8" name="Text Box 37" descr=" 64548"/>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9" name="Text Box 38" descr=" 64549"/>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0" name="Text Box 39" descr=" 64550"/>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1" name="Text Box 40" descr=" 64551"/>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3</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64552" name="Text Box 41" descr=" 64552"/>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4553" name="Text Box 42" descr=" 64553"/>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4554" name="Text Box 43" descr=" 64554"/>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5" name="Text Box 44" descr=" 64555"/>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4558" name="Rectangle 47" descr=" 64558"/>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cSld>
  <p:clrMapOvr>
    <a:masterClrMapping/>
  </p:clrMapOvr>
  <p:transition spd="slow">
    <p:cu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descr=" 48130"/>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(6)</a:t>
            </a:r>
          </a:p>
        </p:txBody>
      </p:sp>
      <p:sp>
        <p:nvSpPr>
          <p:cNvPr id="64514" name="Line 3" descr=" 64514"/>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4515" name="Text Box 4" descr=" 64515"/>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4516" name="Line 5" descr=" 64516"/>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17" name="Line 6" descr=" 64517"/>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4518" name="Line 7" descr=" 64518"/>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4519" name="Line 8" descr=" 64519"/>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4520" name="Line 9" descr=" 64520"/>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4521" name="Line 10" descr=" 64521"/>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4522" name="Line 11" descr=" 64522"/>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4523" name="Line 12" descr=" 64523"/>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4524" name="Line 13" descr=" 64524"/>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5" name="Line 14" descr=" 64525"/>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6" name="Line 15" descr=" 64526"/>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7" name="Line 16" descr=" 64527"/>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8" name="Line 17" descr=" 64528"/>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9" name="Text Box 18" descr=" 64529"/>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0" name="Text Box 19" descr=" 64530"/>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1" name="Text Box 20" descr=" 64531"/>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2" name="Text Box 21" descr=" 64532"/>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3" name="Text Box 22" descr=" 64533"/>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4" name="Text Box 23" descr=" 64534"/>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5" name="Text Box 24" descr=" 64535"/>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4536" name="Text Box 25" descr=" 64536"/>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7" name="Text Box 26" descr=" 64537"/>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4538" name="Text Box 27" descr=" 64538"/>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4539" name="Text Box 28" descr=" 64539"/>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4540" name="Text Box 29" descr=" 64540"/>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4541" name="Text Box 30" descr=" 64541"/>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4542" name="Text Box 31" descr=" 64542"/>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4543" name="Text Box 32" descr=" 64543"/>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4" name="Text Box 33" descr=" 64544"/>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4545" name="Text Box 34" descr=" 64545"/>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4546" name="Text Box 35" descr=" 64546"/>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4547" name="Text Box 36" descr=" 64547"/>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8" name="Text Box 37" descr=" 64548"/>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9" name="Text Box 38" descr=" 64549"/>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0" name="Text Box 39" descr=" 64550"/>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1" name="Text Box 40" descr=" 64551"/>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3</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64552" name="Text Box 41" descr=" 64552"/>
          <p:cNvSpPr txBox="1">
            <a:spLocks noChangeArrowheads="1"/>
          </p:cNvSpPr>
          <p:nvPr/>
        </p:nvSpPr>
        <p:spPr bwMode="auto">
          <a:xfrm>
            <a:off x="7543800" y="1057721"/>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4553" name="Text Box 42" descr=" 64553"/>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4554" name="Text Box 43" descr=" 64554"/>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5" name="Text Box 44" descr=" 64555"/>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6" name="Line 46" descr=" 150574"/>
          <p:cNvSpPr>
            <a:spLocks noChangeShapeType="1"/>
          </p:cNvSpPr>
          <p:nvPr/>
        </p:nvSpPr>
        <p:spPr bwMode="auto">
          <a:xfrm>
            <a:off x="2286000" y="2286000"/>
            <a:ext cx="457200" cy="7620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4558" name="Rectangle 47" descr=" 64558"/>
          <p:cNvSpPr>
            <a:spLocks noChangeArrowheads="1"/>
          </p:cNvSpPr>
          <p:nvPr/>
        </p:nvSpPr>
        <p:spPr bwMode="auto">
          <a:xfrm>
            <a:off x="7239000" y="1514921"/>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extLst>
      <p:ext uri="{BB962C8B-B14F-4D97-AF65-F5344CB8AC3E}">
        <p14:creationId xmlns:p14="http://schemas.microsoft.com/office/powerpoint/2010/main" val="3676319222"/>
      </p:ext>
    </p:extLst>
  </p:cSld>
  <p:clrMapOvr>
    <a:masterClrMapping/>
  </p:clrMapOvr>
  <p:transition spd="slow">
    <p:cu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descr=" 48130"/>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(6)</a:t>
            </a:r>
          </a:p>
        </p:txBody>
      </p:sp>
      <p:sp>
        <p:nvSpPr>
          <p:cNvPr id="64514" name="Line 3" descr=" 64514"/>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4515" name="Text Box 4" descr=" 64515"/>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4516" name="Line 5" descr=" 64516"/>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17" name="Line 6" descr=" 64517"/>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4518" name="Line 7" descr=" 64518"/>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4519" name="Line 8" descr=" 64519"/>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4520" name="Line 9" descr=" 64520"/>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4521" name="Line 10" descr=" 64521"/>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4522" name="Line 11" descr=" 64522"/>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4523" name="Line 12" descr=" 64523"/>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4524" name="Line 13" descr=" 64524"/>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5" name="Line 14" descr=" 64525"/>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6" name="Line 15" descr=" 64526"/>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7" name="Line 16" descr=" 64527"/>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8" name="Line 17" descr=" 64528"/>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9" name="Text Box 18" descr=" 64529"/>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0" name="Text Box 19" descr=" 64530"/>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1" name="Text Box 20" descr=" 64531"/>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2" name="Text Box 21" descr=" 64532"/>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3" name="Text Box 22" descr=" 64533"/>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4" name="Text Box 23" descr=" 64534"/>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5" name="Text Box 24" descr=" 64535"/>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4536" name="Text Box 25" descr=" 64536"/>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7" name="Text Box 26" descr=" 64537"/>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4538" name="Text Box 27" descr=" 64538"/>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4539" name="Text Box 28" descr=" 64539"/>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4540" name="Text Box 29" descr=" 64540"/>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4541" name="Text Box 30" descr=" 64541"/>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4542" name="Text Box 31" descr=" 64542"/>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4543" name="Text Box 32" descr=" 64543"/>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4" name="Text Box 33" descr=" 64544"/>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4545" name="Text Box 34" descr=" 64545"/>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4546" name="Text Box 35" descr=" 64546"/>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4547" name="Text Box 36" descr=" 64547"/>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8" name="Text Box 37" descr=" 64548"/>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9" name="Text Box 38" descr=" 64549"/>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0" name="Text Box 39" descr=" 64550"/>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1" name="Text Box 40" descr=" 64551"/>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3</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64552" name="Text Box 41" descr=" 64552"/>
          <p:cNvSpPr txBox="1">
            <a:spLocks noChangeArrowheads="1"/>
          </p:cNvSpPr>
          <p:nvPr/>
        </p:nvSpPr>
        <p:spPr bwMode="auto">
          <a:xfrm>
            <a:off x="7543800" y="1129729"/>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4553" name="Text Box 42" descr=" 64553"/>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4554" name="Text Box 43" descr=" 64554"/>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5" name="Text Box 44" descr=" 64555"/>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 name="Text Box 45" descr=" 150573"/>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endParaRPr lang="en-US" altLang="zh-CN" sz="2400" u="sng">
              <a:latin typeface="Times New Roman" pitchFamily="18" charset="0"/>
            </a:endParaRPr>
          </a:p>
        </p:txBody>
      </p:sp>
      <p:sp>
        <p:nvSpPr>
          <p:cNvPr id="46" name="Line 46" descr=" 150574"/>
          <p:cNvSpPr>
            <a:spLocks noChangeShapeType="1"/>
          </p:cNvSpPr>
          <p:nvPr/>
        </p:nvSpPr>
        <p:spPr bwMode="auto">
          <a:xfrm>
            <a:off x="2286000" y="2286000"/>
            <a:ext cx="457200" cy="7620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4558" name="Rectangle 47" descr=" 64558"/>
          <p:cNvSpPr>
            <a:spLocks noChangeArrowheads="1"/>
          </p:cNvSpPr>
          <p:nvPr/>
        </p:nvSpPr>
        <p:spPr bwMode="auto">
          <a:xfrm>
            <a:off x="7239000" y="1586929"/>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extLst>
      <p:ext uri="{BB962C8B-B14F-4D97-AF65-F5344CB8AC3E}">
        <p14:creationId xmlns:p14="http://schemas.microsoft.com/office/powerpoint/2010/main" val="4111610333"/>
      </p:ext>
    </p:extLst>
  </p:cSld>
  <p:clrMapOvr>
    <a:masterClrMapping/>
  </p:clrMapOvr>
  <p:transition spd="slow">
    <p:cu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descr=" 4915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(7)</a:t>
            </a:r>
          </a:p>
        </p:txBody>
      </p:sp>
      <p:sp>
        <p:nvSpPr>
          <p:cNvPr id="65538" name="Line 3" descr=" 6553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5539" name="Text Box 4" descr=" 6553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5540" name="Line 5" descr=" 6554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41" name="Line 6" descr=" 6554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5542" name="Line 7" descr=" 6554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5543" name="Line 8" descr=" 6554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5544" name="Line 9" descr=" 6554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5545" name="Line 10" descr=" 6554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5546" name="Line 11" descr=" 6554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5547" name="Line 12" descr=" 6554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5548" name="Line 13" descr=" 6554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49" name="Line 14" descr=" 6554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0" name="Line 15" descr=" 6555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1" name="Line 16" descr=" 6555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2" name="Line 17" descr=" 6555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3" name="Text Box 18" descr=" 6555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4" name="Text Box 19" descr=" 6555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5" name="Text Box 20" descr=" 6555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6" name="Text Box 21" descr=" 6555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7" name="Text Box 22" descr=" 6555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8" name="Text Box 23" descr=" 6555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9" name="Text Box 24" descr=" 6555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5560" name="Text Box 25" descr=" 6556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61" name="Text Box 26" descr=" 6556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5562" name="Text Box 27" descr=" 6556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5563" name="Text Box 28" descr=" 6556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64" name="Text Box 29" descr=" 6556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5565" name="Text Box 30" descr=" 6556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5566" name="Text Box 31" descr=" 6556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5567" name="Text Box 32" descr=" 6556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68" name="Text Box 33" descr=" 6556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5569" name="Text Box 34" descr=" 6556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5570" name="Text Box 35" descr=" 6557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71" name="Text Box 36" descr=" 6557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2" name="Text Box 37" descr=" 6557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3" name="Text Box 38" descr=" 6557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4" name="Text Box 39" descr=" 6557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5" name="Text Box 40" descr=" 65575"/>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5576" name="Text Box 41" descr=" 65576"/>
          <p:cNvSpPr txBox="1">
            <a:spLocks noChangeArrowheads="1"/>
          </p:cNvSpPr>
          <p:nvPr/>
        </p:nvSpPr>
        <p:spPr bwMode="auto">
          <a:xfrm>
            <a:off x="7543800" y="1129729"/>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5577" name="Text Box 42" descr=" 6557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5578" name="Text Box 43" descr=" 6557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9" name="Text Box 44" descr=" 6557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80" name="Text Box 45" descr=" 6558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83" name="Rectangle 48" descr=" 65583"/>
          <p:cNvSpPr>
            <a:spLocks noChangeArrowheads="1"/>
          </p:cNvSpPr>
          <p:nvPr/>
        </p:nvSpPr>
        <p:spPr bwMode="auto">
          <a:xfrm>
            <a:off x="7239000" y="1586929"/>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cSld>
  <p:clrMapOvr>
    <a:masterClrMapping/>
  </p:clrMapOvr>
  <p:transition spd="slow">
    <p:cu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descr=" 4915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(7)</a:t>
            </a:r>
          </a:p>
        </p:txBody>
      </p:sp>
      <p:sp>
        <p:nvSpPr>
          <p:cNvPr id="65538" name="Line 3" descr=" 6553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5539" name="Text Box 4" descr=" 6553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5540" name="Line 5" descr=" 6554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41" name="Line 6" descr=" 6554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5542" name="Line 7" descr=" 6554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5543" name="Line 8" descr=" 6554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5544" name="Line 9" descr=" 6554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5545" name="Line 10" descr=" 6554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5546" name="Line 11" descr=" 6554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5547" name="Line 12" descr=" 6554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5548" name="Line 13" descr=" 6554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49" name="Line 14" descr=" 6554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0" name="Line 15" descr=" 6555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1" name="Line 16" descr=" 6555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2" name="Line 17" descr=" 6555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3" name="Text Box 18" descr=" 6555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4" name="Text Box 19" descr=" 6555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5" name="Text Box 20" descr=" 6555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6" name="Text Box 21" descr=" 6555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7" name="Text Box 22" descr=" 6555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8" name="Text Box 23" descr=" 6555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9" name="Text Box 24" descr=" 6555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5560" name="Text Box 25" descr=" 6556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61" name="Text Box 26" descr=" 6556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5562" name="Text Box 27" descr=" 6556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5563" name="Text Box 28" descr=" 6556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64" name="Text Box 29" descr=" 6556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5565" name="Text Box 30" descr=" 6556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5566" name="Text Box 31" descr=" 6556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5567" name="Text Box 32" descr=" 6556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68" name="Text Box 33" descr=" 6556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5569" name="Text Box 34" descr=" 6556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5570" name="Text Box 35" descr=" 6557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71" name="Text Box 36" descr=" 6557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2" name="Text Box 37" descr=" 6557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3" name="Text Box 38" descr=" 6557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4" name="Text Box 39" descr=" 6557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5" name="Text Box 40" descr=" 65575"/>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5576" name="Text Box 41" descr=" 65576"/>
          <p:cNvSpPr txBox="1">
            <a:spLocks noChangeArrowheads="1"/>
          </p:cNvSpPr>
          <p:nvPr/>
        </p:nvSpPr>
        <p:spPr bwMode="auto">
          <a:xfrm>
            <a:off x="7543800" y="985713"/>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5577" name="Text Box 42" descr=" 6557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5578" name="Text Box 43" descr=" 6557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9" name="Text Box 44" descr=" 6557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80" name="Text Box 45" descr=" 6558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 name="Line 46" descr=" 152622"/>
          <p:cNvSpPr>
            <a:spLocks noChangeShapeType="1"/>
          </p:cNvSpPr>
          <p:nvPr/>
        </p:nvSpPr>
        <p:spPr bwMode="auto">
          <a:xfrm>
            <a:off x="2362200" y="2667000"/>
            <a:ext cx="304800" cy="8382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5583" name="Rectangle 48" descr=" 65583"/>
          <p:cNvSpPr>
            <a:spLocks noChangeArrowheads="1"/>
          </p:cNvSpPr>
          <p:nvPr/>
        </p:nvSpPr>
        <p:spPr bwMode="auto">
          <a:xfrm>
            <a:off x="7239000" y="1442913"/>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extLst>
      <p:ext uri="{BB962C8B-B14F-4D97-AF65-F5344CB8AC3E}">
        <p14:creationId xmlns:p14="http://schemas.microsoft.com/office/powerpoint/2010/main" val="3723525346"/>
      </p:ext>
    </p:extLst>
  </p:cSld>
  <p:clrMapOvr>
    <a:masterClrMapping/>
  </p:clrMapOvr>
  <p:transition spd="slow">
    <p:cu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descr=" 49154"/>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(7)</a:t>
            </a:r>
          </a:p>
        </p:txBody>
      </p:sp>
      <p:sp>
        <p:nvSpPr>
          <p:cNvPr id="65538" name="Line 3" descr=" 65538"/>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5539" name="Text Box 4" descr=" 65539"/>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5540" name="Line 5" descr=" 65540"/>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41" name="Line 6" descr=" 65541"/>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5542" name="Line 7" descr=" 65542"/>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5543" name="Line 8" descr=" 65543"/>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5544" name="Line 9" descr=" 65544"/>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5545" name="Line 10" descr=" 65545"/>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5546" name="Line 11" descr=" 65546"/>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5547" name="Line 12" descr=" 65547"/>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5548" name="Line 13" descr=" 65548"/>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49" name="Line 14" descr=" 65549"/>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0" name="Line 15" descr=" 65550"/>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1" name="Line 16" descr=" 65551"/>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2" name="Line 17" descr=" 65552"/>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3" name="Text Box 18" descr=" 65553"/>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4" name="Text Box 19" descr=" 65554"/>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5" name="Text Box 20" descr=" 65555"/>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6" name="Text Box 21" descr=" 65556"/>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7" name="Text Box 22" descr=" 65557"/>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8" name="Text Box 23" descr=" 65558"/>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9" name="Text Box 24" descr=" 65559"/>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5560" name="Text Box 25" descr=" 65560"/>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61" name="Text Box 26" descr=" 65561"/>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5562" name="Text Box 27" descr=" 65562"/>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5563" name="Text Box 28" descr=" 65563"/>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64" name="Text Box 29" descr=" 65564"/>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5565" name="Text Box 30" descr=" 65565"/>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5566" name="Text Box 31" descr=" 65566"/>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5567" name="Text Box 32" descr=" 6556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68" name="Text Box 33" descr=" 6556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5569" name="Text Box 34" descr=" 6556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5570" name="Text Box 35" descr=" 6557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71" name="Text Box 36" descr=" 65571"/>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2" name="Text Box 37" descr=" 65572"/>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3" name="Text Box 38" descr=" 65573"/>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4" name="Text Box 39" descr=" 65574"/>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5" name="Text Box 40" descr=" 65575"/>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5576" name="Text Box 41" descr=" 65576"/>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5577" name="Text Box 42" descr=" 65577"/>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5578" name="Text Box 43" descr=" 65578"/>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9" name="Text Box 44" descr=" 6557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80" name="Text Box 45" descr=" 6558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7" name="Line 46" descr=" 152622"/>
          <p:cNvSpPr>
            <a:spLocks noChangeShapeType="1"/>
          </p:cNvSpPr>
          <p:nvPr/>
        </p:nvSpPr>
        <p:spPr bwMode="auto">
          <a:xfrm>
            <a:off x="2362200" y="2667000"/>
            <a:ext cx="304800" cy="8382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 name="Text Box 47" descr=" 152623"/>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endParaRPr lang="en-US" altLang="zh-CN" sz="2400" u="sng">
              <a:latin typeface="Times New Roman" pitchFamily="18" charset="0"/>
            </a:endParaRPr>
          </a:p>
        </p:txBody>
      </p:sp>
      <p:sp>
        <p:nvSpPr>
          <p:cNvPr id="65583" name="Rectangle 48" descr=" 65583"/>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extLst>
      <p:ext uri="{BB962C8B-B14F-4D97-AF65-F5344CB8AC3E}">
        <p14:creationId xmlns:p14="http://schemas.microsoft.com/office/powerpoint/2010/main" val="1793445670"/>
      </p:ext>
    </p:extLst>
  </p:cSld>
  <p:clrMapOvr>
    <a:masterClrMapping/>
  </p:clrMapOvr>
  <p:transition spd="slow">
    <p:cu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descr=" 50178"/>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(8)</a:t>
            </a:r>
          </a:p>
        </p:txBody>
      </p:sp>
      <p:sp>
        <p:nvSpPr>
          <p:cNvPr id="66562" name="Line 3" descr=" 6656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6563" name="Text Box 4" descr=" 66563"/>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6564" name="Line 5" descr=" 6656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65" name="Line 6" descr=" 6656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6566" name="Line 7" descr=" 6656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6567" name="Line 8" descr=" 6656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6568" name="Line 9" descr=" 6656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6569" name="Line 10" descr=" 6656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6570" name="Line 11" descr=" 6657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6571" name="Line 12" descr=" 6657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6572" name="Line 13" descr=" 6657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3" name="Line 14" descr=" 6657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4" name="Line 15" descr=" 6657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5" name="Line 16" descr=" 6657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6" name="Line 17" descr=" 6657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7" name="Text Box 18" descr=" 6657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78" name="Text Box 19" descr=" 6657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79" name="Text Box 20" descr=" 6657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0" name="Text Box 21" descr=" 6658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1" name="Text Box 22" descr=" 6658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2" name="Text Box 23" descr=" 6658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3" name="Text Box 24" descr=" 6658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6584" name="Text Box 25" descr=" 6658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5" name="Text Box 26" descr=" 6658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6586" name="Text Box 27" descr=" 6658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6587" name="Text Box 28" descr=" 6658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588" name="Text Box 29" descr=" 6658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6589" name="Text Box 30" descr=" 6658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6590" name="Text Box 31" descr=" 6659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6591" name="Text Box 32" descr=" 6659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2" name="Text Box 33" descr=" 6659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6593" name="Text Box 34" descr=" 6659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6594" name="Text Box 35" descr=" 6659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595" name="Text Box 36" descr=" 66595"/>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6" name="Text Box 37" descr=" 66596"/>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7" name="Text Box 38" descr=" 66597"/>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8" name="Text Box 39" descr=" 66598"/>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9" name="Text Box 40" descr=" 66599"/>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6600" name="Text Box 41" descr=" 66600"/>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6601" name="Text Box 42" descr=" 6660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6602" name="Text Box 43" descr=" 66602"/>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603" name="Text Box 44" descr=" 66603"/>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604" name="Text Box 45" descr=" 66604"/>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606" name="Text Box 47" descr=" 66606"/>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607" name="Rectangle 48" descr=" 66607"/>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cSld>
  <p:clrMapOvr>
    <a:masterClrMapping/>
  </p:clrMapOvr>
  <p:transition spd="slow">
    <p:cu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descr=" 50178"/>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(8)</a:t>
            </a:r>
          </a:p>
        </p:txBody>
      </p:sp>
      <p:sp>
        <p:nvSpPr>
          <p:cNvPr id="66562" name="Line 3" descr=" 66562"/>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6563" name="Text Box 4" descr=" 66563"/>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6564" name="Line 5" descr=" 66564"/>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65" name="Line 6" descr=" 66565"/>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6566" name="Line 7" descr=" 66566"/>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6567" name="Line 8" descr=" 66567"/>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6568" name="Line 9" descr=" 66568"/>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6569" name="Line 10" descr=" 66569"/>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6570" name="Line 11" descr=" 66570"/>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6571" name="Line 12" descr=" 66571"/>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6572" name="Line 13" descr=" 66572"/>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3" name="Line 14" descr=" 66573"/>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4" name="Line 15" descr=" 66574"/>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5" name="Line 16" descr=" 66575"/>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6" name="Line 17" descr=" 66576"/>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7" name="Text Box 18" descr=" 66577"/>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78" name="Text Box 19" descr=" 66578"/>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79" name="Text Box 20" descr=" 66579"/>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0" name="Text Box 21" descr=" 66580"/>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1" name="Text Box 22" descr=" 66581"/>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2" name="Text Box 23" descr=" 66582"/>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3" name="Text Box 24" descr=" 66583"/>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6584" name="Text Box 25" descr=" 66584"/>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5" name="Text Box 26" descr=" 66585"/>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6586" name="Text Box 27" descr=" 66586"/>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6587" name="Text Box 28" descr=" 66587"/>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588" name="Text Box 29" descr=" 66588"/>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6589" name="Text Box 30" descr=" 66589"/>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6590" name="Text Box 31" descr=" 66590"/>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6591" name="Text Box 32" descr=" 66591"/>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2" name="Text Box 33" descr=" 66592"/>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6593" name="Text Box 34" descr=" 66593"/>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6594" name="Text Box 35" descr=" 66594"/>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595" name="Text Box 36" descr=" 66595"/>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6" name="Text Box 37" descr=" 66596"/>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7" name="Text Box 38" descr=" 66597"/>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8" name="Text Box 39" descr=" 66598"/>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9" name="Text Box 40" descr=" 66599"/>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6600" name="Text Box 41" descr=" 66600"/>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6601" name="Text Box 42" descr=" 6660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6602" name="Text Box 43" descr=" 66602"/>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603" name="Text Box 44" descr=" 66603"/>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604" name="Text Box 45" descr=" 66604"/>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8" name="Line 46" descr=" 153646"/>
          <p:cNvSpPr>
            <a:spLocks noChangeShapeType="1"/>
          </p:cNvSpPr>
          <p:nvPr/>
        </p:nvSpPr>
        <p:spPr bwMode="auto">
          <a:xfrm>
            <a:off x="2362200" y="3124200"/>
            <a:ext cx="304800" cy="8382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606" name="Text Box 47" descr=" 66606"/>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607" name="Rectangle 48" descr=" 66607"/>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extLst>
      <p:ext uri="{BB962C8B-B14F-4D97-AF65-F5344CB8AC3E}">
        <p14:creationId xmlns:p14="http://schemas.microsoft.com/office/powerpoint/2010/main" val="322963629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12951</Words>
  <Application>Microsoft Office PowerPoint</Application>
  <PresentationFormat>全屏显示(4:3)</PresentationFormat>
  <Paragraphs>4000</Paragraphs>
  <Slides>181</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181</vt:i4>
      </vt:variant>
    </vt:vector>
  </HeadingPairs>
  <TitlesOfParts>
    <vt:vector size="194" baseType="lpstr">
      <vt:lpstr>Monotype Sorts</vt:lpstr>
      <vt:lpstr>MTSYN</vt:lpstr>
      <vt:lpstr>华文楷体</vt:lpstr>
      <vt:lpstr>宋体</vt:lpstr>
      <vt:lpstr>Arial</vt:lpstr>
      <vt:lpstr>Calibri</vt:lpstr>
      <vt:lpstr>Courier New</vt:lpstr>
      <vt:lpstr>Georgia</vt:lpstr>
      <vt:lpstr>Symbol</vt:lpstr>
      <vt:lpstr>Times New Roman</vt:lpstr>
      <vt:lpstr>Wingdings</vt:lpstr>
      <vt:lpstr>PowerPoint 2010 简介</vt:lpstr>
      <vt:lpstr>Equation</vt:lpstr>
      <vt:lpstr>Algorithm Analysis &amp; Design  Introduction to Algorithm</vt:lpstr>
      <vt:lpstr>GREEDY ALGORITHM</vt:lpstr>
      <vt:lpstr>Overview</vt:lpstr>
      <vt:lpstr>Greedy Strategy</vt:lpstr>
      <vt:lpstr>Activity-Selection Problem</vt:lpstr>
      <vt:lpstr>Activity-selection Problem</vt:lpstr>
      <vt:lpstr>Optimal Substructure</vt:lpstr>
      <vt:lpstr>Optimal Substructure</vt:lpstr>
      <vt:lpstr>Activity Selection:  Repeated Subproblems</vt:lpstr>
      <vt:lpstr>Recursive Solution</vt:lpstr>
      <vt:lpstr>Greedy Choice Property</vt:lpstr>
      <vt:lpstr>Greedy-choice Property</vt:lpstr>
      <vt:lpstr>Recursive Algorithm</vt:lpstr>
      <vt:lpstr>Typical Steps</vt:lpstr>
      <vt:lpstr>Activity Selection: A Greedy Algorithm</vt:lpstr>
      <vt:lpstr>PowerPoint 演示文稿</vt:lpstr>
      <vt:lpstr>Elements of Greedy Algorithms</vt:lpstr>
      <vt:lpstr>Knapsack Problem</vt:lpstr>
      <vt:lpstr>  The Knapsack Problem</vt:lpstr>
      <vt:lpstr>0-1 Knapsack problem</vt:lpstr>
      <vt:lpstr>0-1 Knapsack problem: a picture</vt:lpstr>
      <vt:lpstr>The Knapsack Problem</vt:lpstr>
      <vt:lpstr>0-1 Knapsack problem</vt:lpstr>
      <vt:lpstr>0-1 Knapsack problem: brute-force approach</vt:lpstr>
      <vt:lpstr>0-1 Knapsack problem: brute-force approach</vt:lpstr>
      <vt:lpstr>Defining a Subproblem </vt:lpstr>
      <vt:lpstr>Defining a Subproblem </vt:lpstr>
      <vt:lpstr>Defining a Subproblem </vt:lpstr>
      <vt:lpstr>Defining a Subproblem </vt:lpstr>
      <vt:lpstr>Defining a Subproblem </vt:lpstr>
      <vt:lpstr>Defining a Subproblem</vt:lpstr>
      <vt:lpstr>Defining a Subproblem</vt:lpstr>
      <vt:lpstr>Defining a Subproblem</vt:lpstr>
      <vt:lpstr>Defining a Subproblem</vt:lpstr>
      <vt:lpstr>Defining a Subproblem</vt:lpstr>
      <vt:lpstr>Defining a Subproblem</vt:lpstr>
      <vt:lpstr>Defining a Subproblem</vt:lpstr>
      <vt:lpstr>Defining a Subproblem (continued)</vt:lpstr>
      <vt:lpstr>Recursive Formula for subproblems</vt:lpstr>
      <vt:lpstr>Recursive Formula</vt:lpstr>
      <vt:lpstr>Recursive Formula</vt:lpstr>
      <vt:lpstr>Recursive Formula</vt:lpstr>
      <vt:lpstr>Recursive Formula</vt:lpstr>
      <vt:lpstr> The Knapsack Problem   And Optimal Substructure</vt:lpstr>
      <vt:lpstr> The Knapsack Problem   And Optimal Substructure</vt:lpstr>
      <vt:lpstr> The Knapsack Problem   And Optimal Substructure</vt:lpstr>
      <vt:lpstr> The Knapsack Problem   And Optimal Substructure</vt:lpstr>
      <vt:lpstr> The Knapsack Problem   And Optimal Substructure</vt:lpstr>
      <vt:lpstr>Solving The Knapsack Problem</vt:lpstr>
      <vt:lpstr>Solving The Knapsack Problem</vt:lpstr>
      <vt:lpstr>Solving The Knapsack Problem</vt:lpstr>
      <vt:lpstr>PowerPoint 演示文稿</vt:lpstr>
      <vt:lpstr>The Knapsack Problem:  Greedy Vs. Dynamic</vt:lpstr>
      <vt:lpstr>0-1 Knapsack Algorithm</vt:lpstr>
      <vt:lpstr>0-1 Knapsack Algorithm</vt:lpstr>
      <vt:lpstr>0-1 Knapsack Algorithm</vt:lpstr>
      <vt:lpstr>0-1 Knapsack Algorithm</vt:lpstr>
      <vt:lpstr>0-1 Knapsack Algorithm</vt:lpstr>
      <vt:lpstr>0-1 Knapsack Algorithm</vt:lpstr>
      <vt:lpstr>0-1 Knapsack Algorithm</vt:lpstr>
      <vt:lpstr>0-1 Knapsack Algorithm</vt:lpstr>
      <vt:lpstr>0-1 Knapsack Algorithm</vt:lpstr>
      <vt:lpstr>0-1 Knapsack Algorithm</vt:lpstr>
      <vt:lpstr>0-1 Knapsack Algorithm</vt:lpstr>
      <vt:lpstr>0-1 Knapsack Algorithm</vt:lpstr>
      <vt:lpstr>Running time</vt:lpstr>
      <vt:lpstr>Running time</vt:lpstr>
      <vt:lpstr>Running time</vt:lpstr>
      <vt:lpstr>Running time</vt:lpstr>
      <vt:lpstr>Running time</vt:lpstr>
      <vt:lpstr>Running time</vt:lpstr>
      <vt:lpstr>Running time</vt:lpstr>
      <vt:lpstr>Example</vt:lpstr>
      <vt:lpstr>Example (2)</vt:lpstr>
      <vt:lpstr>Example (2)</vt:lpstr>
      <vt:lpstr>Example (2)</vt:lpstr>
      <vt:lpstr>Example (2)</vt:lpstr>
      <vt:lpstr>Example (2)</vt:lpstr>
      <vt:lpstr>Example (2)</vt:lpstr>
      <vt:lpstr>Example (2)</vt:lpstr>
      <vt:lpstr>Example (3)</vt:lpstr>
      <vt:lpstr>Example (3)</vt:lpstr>
      <vt:lpstr>Example (3)</vt:lpstr>
      <vt:lpstr>Example (3)</vt:lpstr>
      <vt:lpstr>Example (3)</vt:lpstr>
      <vt:lpstr>Example (4)</vt:lpstr>
      <vt:lpstr>Example (4)</vt:lpstr>
      <vt:lpstr>Example (4)</vt:lpstr>
      <vt:lpstr>Example (5)</vt:lpstr>
      <vt:lpstr>Example (5)</vt:lpstr>
      <vt:lpstr>Example (5)</vt:lpstr>
      <vt:lpstr>Example (6)</vt:lpstr>
      <vt:lpstr>Example (6)</vt:lpstr>
      <vt:lpstr>Example (6)</vt:lpstr>
      <vt:lpstr>Example (7)</vt:lpstr>
      <vt:lpstr>Example (7)</vt:lpstr>
      <vt:lpstr>Example (7)</vt:lpstr>
      <vt:lpstr>Example (8)</vt:lpstr>
      <vt:lpstr>Example (8)</vt:lpstr>
      <vt:lpstr>Example (8)</vt:lpstr>
      <vt:lpstr>Example (9)</vt:lpstr>
      <vt:lpstr>Example (9)</vt:lpstr>
      <vt:lpstr>Example (9)</vt:lpstr>
      <vt:lpstr>Example (10)</vt:lpstr>
      <vt:lpstr>Example (10)</vt:lpstr>
      <vt:lpstr>Example (10)</vt:lpstr>
      <vt:lpstr>Example (11)</vt:lpstr>
      <vt:lpstr>Example (11)</vt:lpstr>
      <vt:lpstr>Example (11)</vt:lpstr>
      <vt:lpstr>Example (12)</vt:lpstr>
      <vt:lpstr>Example (12)</vt:lpstr>
      <vt:lpstr>Example (12)</vt:lpstr>
      <vt:lpstr>Example (13)</vt:lpstr>
      <vt:lpstr>Example (13)</vt:lpstr>
      <vt:lpstr>Example (13)</vt:lpstr>
      <vt:lpstr>Example (14)</vt:lpstr>
      <vt:lpstr>Example (14)</vt:lpstr>
      <vt:lpstr>Example (14)</vt:lpstr>
      <vt:lpstr>Example (14)</vt:lpstr>
      <vt:lpstr>Example (14)</vt:lpstr>
      <vt:lpstr>Example (14)</vt:lpstr>
      <vt:lpstr>Example (14)</vt:lpstr>
      <vt:lpstr>Example (15)</vt:lpstr>
      <vt:lpstr>Example (15)</vt:lpstr>
      <vt:lpstr>Example (15)</vt:lpstr>
      <vt:lpstr>Example (15)</vt:lpstr>
      <vt:lpstr>Example (15)</vt:lpstr>
      <vt:lpstr>Example (15)</vt:lpstr>
      <vt:lpstr>Example (16)</vt:lpstr>
      <vt:lpstr>Example (16)</vt:lpstr>
      <vt:lpstr>Example (16)</vt:lpstr>
      <vt:lpstr>Example (16)</vt:lpstr>
      <vt:lpstr>Example (16)</vt:lpstr>
      <vt:lpstr>Example (16)</vt:lpstr>
      <vt:lpstr>Example (16)</vt:lpstr>
      <vt:lpstr>Example (16)</vt:lpstr>
      <vt:lpstr>Example (16)</vt:lpstr>
      <vt:lpstr>Example (17)</vt:lpstr>
      <vt:lpstr>Example (17)</vt:lpstr>
      <vt:lpstr>Example (17)</vt:lpstr>
      <vt:lpstr>Comments</vt:lpstr>
      <vt:lpstr>Change-Making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vt:lpstr>
      <vt:lpstr>Exercise in Class</vt:lpstr>
      <vt:lpstr>练习题</vt:lpstr>
      <vt:lpstr>练习题</vt:lpstr>
      <vt:lpstr>练习题</vt:lpstr>
      <vt:lpstr>Huffman Codes</vt:lpstr>
      <vt:lpstr>Data Compression</vt:lpstr>
      <vt:lpstr>Data Compression</vt:lpstr>
      <vt:lpstr>Prefix Codes</vt:lpstr>
      <vt:lpstr>Prefix Codes</vt:lpstr>
      <vt:lpstr>Prefix Codes</vt:lpstr>
      <vt:lpstr>Optimal Prefix Codes</vt:lpstr>
      <vt:lpstr>Representing Prefix Codes using Binary Trees</vt:lpstr>
      <vt:lpstr>Representing Prefix Codes using Binary Trees</vt:lpstr>
      <vt:lpstr>Representing Prefix Codes using Binary Trees</vt:lpstr>
      <vt:lpstr>Representing Prefix Codes using Binary Trees</vt:lpstr>
      <vt:lpstr>Representing Prefix Codes using Binary Trees</vt:lpstr>
      <vt:lpstr>Representing Prefix Codes using Binary Trees</vt:lpstr>
      <vt:lpstr>Representing Prefix Codes using Binary Trees</vt:lpstr>
      <vt:lpstr>Optimal Prefix Codes: False Start</vt:lpstr>
      <vt:lpstr>Optimal Prefix Codes: Huffman Encoding</vt:lpstr>
      <vt:lpstr>Optimal Prefix Codes: Huffman Encoding</vt:lpstr>
      <vt:lpstr>PowerPoint 演示文稿</vt:lpstr>
      <vt:lpstr>Huffman Encoding: Greedy Analysis</vt:lpstr>
      <vt:lpstr>Huffman Encoding: Greedy Analysis</vt:lpstr>
      <vt:lpstr>Huffman Encoding: Greedy Analysis</vt:lpstr>
      <vt:lpstr>Huffman Encoding: Greedy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
  <cp:lastModifiedBy/>
  <cp:revision>1</cp:revision>
  <dcterms:created xsi:type="dcterms:W3CDTF">2010-11-18T06:31:59Z</dcterms:created>
  <dcterms:modified xsi:type="dcterms:W3CDTF">2021-05-09T13:58:26Z</dcterms:modified>
</cp:coreProperties>
</file>