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369" r:id="rId2"/>
    <p:sldId id="445" r:id="rId3"/>
    <p:sldId id="426" r:id="rId4"/>
    <p:sldId id="440" r:id="rId5"/>
    <p:sldId id="441" r:id="rId6"/>
    <p:sldId id="442" r:id="rId7"/>
    <p:sldId id="443" r:id="rId8"/>
    <p:sldId id="444" r:id="rId9"/>
    <p:sldId id="428" r:id="rId10"/>
    <p:sldId id="427" r:id="rId11"/>
    <p:sldId id="453" r:id="rId12"/>
    <p:sldId id="429" r:id="rId13"/>
    <p:sldId id="446" r:id="rId14"/>
    <p:sldId id="447" r:id="rId15"/>
    <p:sldId id="449" r:id="rId16"/>
    <p:sldId id="451" r:id="rId17"/>
    <p:sldId id="450" r:id="rId18"/>
    <p:sldId id="455" r:id="rId19"/>
    <p:sldId id="448"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FFFFF"/>
    <a:srgbClr val="FF0000"/>
    <a:srgbClr val="0069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87972" autoAdjust="0"/>
  </p:normalViewPr>
  <p:slideViewPr>
    <p:cSldViewPr>
      <p:cViewPr varScale="1">
        <p:scale>
          <a:sx n="73" d="100"/>
          <a:sy n="73" d="100"/>
        </p:scale>
        <p:origin x="184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31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F74934E-1D5A-4DBB-BDCB-D62700B5F2DB}" type="datetimeFigureOut">
              <a:rPr lang="zh-CN" altLang="en-US"/>
              <a:pPr>
                <a:defRPr/>
              </a:pPr>
              <a:t>2022/2/14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4B664F4D-D5BE-4632-8738-E121E4242AB4}" type="slidenum">
              <a:rPr lang="zh-CN" altLang="en-US"/>
              <a:pPr>
                <a:defRPr/>
              </a:pPr>
              <a:t>‹#›</a:t>
            </a:fld>
            <a:endParaRPr lang="zh-CN" altLang="en-US"/>
          </a:p>
        </p:txBody>
      </p:sp>
    </p:spTree>
    <p:extLst>
      <p:ext uri="{BB962C8B-B14F-4D97-AF65-F5344CB8AC3E}">
        <p14:creationId xmlns:p14="http://schemas.microsoft.com/office/powerpoint/2010/main" val="2364268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zh-CN"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zh-CN" sz="1200">
                <a:latin typeface="+mn-lt"/>
                <a:ea typeface="+mn-ea"/>
              </a:defRPr>
            </a:lvl1pPr>
          </a:lstStyle>
          <a:p>
            <a:pPr>
              <a:defRPr/>
            </a:pPr>
            <a:fld id="{50EB5284-88DE-4BAF-8C32-2AE652B1044C}" type="datetimeFigureOut">
              <a:rPr lang="zh-CN" altLang="en-US"/>
              <a:pPr>
                <a:defRPr/>
              </a:pPr>
              <a:t>2022/2/14</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zh-CN"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zh-CN" sz="1200">
                <a:latin typeface="+mn-lt"/>
                <a:ea typeface="+mn-ea"/>
              </a:defRPr>
            </a:lvl1pPr>
          </a:lstStyle>
          <a:p>
            <a:pPr>
              <a:defRPr/>
            </a:pPr>
            <a:fld id="{D92CDB4A-B99D-4A45-8E03-DE94DCF4347D}" type="slidenum">
              <a:rPr lang="en-US" altLang="zh-CN"/>
              <a:pPr>
                <a:defRPr/>
              </a:pPr>
              <a:t>‹#›</a:t>
            </a:fld>
            <a:endParaRPr/>
          </a:p>
        </p:txBody>
      </p:sp>
    </p:spTree>
    <p:extLst>
      <p:ext uri="{BB962C8B-B14F-4D97-AF65-F5344CB8AC3E}">
        <p14:creationId xmlns:p14="http://schemas.microsoft.com/office/powerpoint/2010/main" val="13110762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smtClean="0"/>
              <a:t>Chapter 1 is an overview of algorithms and their place in modern computing systems. This chapter defines what an algorithm is and lists some examples. It also makes a case that algorithms are a technology, just as are fast hardware, graphical user interfaces, object-oriented systems, and networks.</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67766E-4DC8-4129-AC89-CC2416AC99D4}" type="slidenum">
              <a:rPr lang="en-US" altLang="zh-CN" smtClean="0"/>
              <a:pPr fontAlgn="base">
                <a:spcBef>
                  <a:spcPct val="0"/>
                </a:spcBef>
                <a:spcAft>
                  <a:spcPct val="0"/>
                </a:spcAft>
                <a:defRPr/>
              </a:pPr>
              <a:t>1</a:t>
            </a:fld>
            <a:endParaRPr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smtClean="0"/>
          </a:p>
        </p:txBody>
      </p:sp>
      <p:sp>
        <p:nvSpPr>
          <p:cNvPr id="19459"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5C7956F-89DF-46C2-B8D3-EBAED68D5225}" type="slidenum">
              <a:rPr lang="en-US" altLang="zh-CN" sz="1200">
                <a:latin typeface="+mn-lt"/>
                <a:ea typeface="+mn-ea"/>
              </a:rPr>
              <a:pPr algn="r">
                <a:defRPr/>
              </a:pPr>
              <a:t>2</a:t>
            </a:fld>
            <a:endParaRPr lang="zh-CN" altLang="en-US"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92CDB4A-B99D-4A45-8E03-DE94DCF4347D}" type="slidenum">
              <a:rPr lang="en-US" altLang="zh-CN" smtClean="0"/>
              <a:pPr>
                <a:defRPr/>
              </a:pPr>
              <a:t>10</a:t>
            </a:fld>
            <a:endParaRPr lang="en-US"/>
          </a:p>
        </p:txBody>
      </p:sp>
    </p:spTree>
    <p:extLst>
      <p:ext uri="{BB962C8B-B14F-4D97-AF65-F5344CB8AC3E}">
        <p14:creationId xmlns:p14="http://schemas.microsoft.com/office/powerpoint/2010/main" val="29720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92CDB4A-B99D-4A45-8E03-DE94DCF4347D}" type="slidenum">
              <a:rPr lang="en-US" altLang="zh-CN" smtClean="0"/>
              <a:pPr>
                <a:defRPr/>
              </a:pPr>
              <a:t>11</a:t>
            </a:fld>
            <a:endParaRPr lang="en-US"/>
          </a:p>
        </p:txBody>
      </p:sp>
    </p:spTree>
    <p:extLst>
      <p:ext uri="{BB962C8B-B14F-4D97-AF65-F5344CB8AC3E}">
        <p14:creationId xmlns:p14="http://schemas.microsoft.com/office/powerpoint/2010/main" val="29720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err="1" smtClean="0">
                <a:ea typeface="宋体" charset="-122"/>
              </a:rPr>
              <a:t>Milli</a:t>
            </a:r>
            <a:r>
              <a:rPr lang="en-US" altLang="en-US" dirty="0" smtClean="0">
                <a:ea typeface="宋体" charset="-122"/>
              </a:rPr>
              <a:t>-, Micro-,Nano-</a:t>
            </a:r>
            <a:endParaRPr altLang="en-US" dirty="0" smtClean="0">
              <a:ea typeface="宋体" charset="-122"/>
            </a:endParaRPr>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60942C-DDB5-45FF-9205-C22F9F0F8F74}" type="slidenum">
              <a:rPr lang="en-US" altLang="zh-CN" smtClean="0"/>
              <a:pPr fontAlgn="base">
                <a:spcBef>
                  <a:spcPct val="0"/>
                </a:spcBef>
                <a:spcAft>
                  <a:spcPct val="0"/>
                </a:spcAft>
                <a:defRPr/>
              </a:pPr>
              <a:t>12</a:t>
            </a:fld>
            <a:endParaRPr alt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b="1" dirty="0" smtClean="0"/>
              <a:t>Editorial Reviews</a:t>
            </a:r>
          </a:p>
          <a:p>
            <a:pPr eaLnBrk="1" hangingPunct="1"/>
            <a:r>
              <a:rPr lang="en-US" altLang="zh-CN" b="1" dirty="0" smtClean="0"/>
              <a:t>From the Back Cover</a:t>
            </a:r>
          </a:p>
          <a:p>
            <a:pPr eaLnBrk="1" hangingPunct="1"/>
            <a:r>
              <a:rPr lang="en-US" altLang="zh-CN" dirty="0" smtClean="0"/>
              <a:t>This boxed set consists of the following four volumes:    </a:t>
            </a:r>
          </a:p>
          <a:p>
            <a:pPr eaLnBrk="1" hangingPunct="1"/>
            <a:r>
              <a:rPr lang="en-US" altLang="zh-CN" dirty="0" smtClean="0"/>
              <a:t> </a:t>
            </a:r>
          </a:p>
          <a:p>
            <a:pPr eaLnBrk="1" hangingPunct="1"/>
            <a:r>
              <a:rPr lang="en-US" altLang="zh-CN" dirty="0" smtClean="0"/>
              <a:t>0201896834 / 9780201896831 Art of Computer Programming, Volume 1: Fundamental Algorithms </a:t>
            </a:r>
          </a:p>
          <a:p>
            <a:pPr eaLnBrk="1" hangingPunct="1"/>
            <a:r>
              <a:rPr lang="en-US" altLang="zh-CN" dirty="0" smtClean="0"/>
              <a:t>0201896842 / 9780201896848 Art of Computer Programming, Volume 2: Seminumerical Algorithms </a:t>
            </a:r>
          </a:p>
          <a:p>
            <a:pPr eaLnBrk="1" hangingPunct="1"/>
            <a:r>
              <a:rPr lang="en-US" altLang="zh-CN" dirty="0" smtClean="0"/>
              <a:t>0201896850 / 9780201896855 Art of Computer Programming, Volume 3: Sorting and Searching</a:t>
            </a:r>
          </a:p>
          <a:p>
            <a:pPr eaLnBrk="1" hangingPunct="1"/>
            <a:r>
              <a:rPr lang="en-US" altLang="zh-CN" dirty="0" smtClean="0"/>
              <a:t>0201038048 / 9780201038040 Art of Computer Programming, Volume 4A: Combinatorial Algorithms</a:t>
            </a:r>
            <a:endParaRPr lang="en-US" altLang="zh-CN" b="1" dirty="0" smtClean="0"/>
          </a:p>
          <a:p>
            <a:pPr eaLnBrk="1" hangingPunct="1"/>
            <a:r>
              <a:rPr lang="en-US" altLang="zh-CN" b="1" dirty="0" smtClean="0"/>
              <a:t>About the Author</a:t>
            </a:r>
          </a:p>
          <a:p>
            <a:pPr eaLnBrk="1" hangingPunct="1"/>
            <a:r>
              <a:rPr lang="en-US" altLang="zh-CN" b="1" dirty="0" smtClean="0"/>
              <a:t>Donald E. Knuth</a:t>
            </a:r>
            <a:r>
              <a:rPr lang="en-US" altLang="zh-CN" dirty="0" smtClean="0"/>
              <a:t> was born on January 10, 1938 in Milwaukee, Wisconsin. He studied mathematics as an undergraduate at Case Institute of Technology, where he also wrote software at the Computing Center. The Case faculty took the unprecedented step of awarding him a Master's degree together with the B.S. he received in 1960. After graduate studies at California Institute of Technology, he received a Ph.D. in Mathematics in 1963 and then remained on the mathematics faculty. Throughout this period he continued to be involved with software development, serving as consultant to Burroughs Corporation from 1960-1968 and as editor of Programming Languages for ACM publications from 1964-1967.</a:t>
            </a:r>
          </a:p>
          <a:p>
            <a:pPr eaLnBrk="1" hangingPunct="1"/>
            <a:r>
              <a:rPr lang="en-US" altLang="zh-CN" dirty="0" smtClean="0"/>
              <a:t>He joined Stanford University as Professor of Computer Science in 1968, and was appointed to Stanford's first endowed chair in computer science nine years later. As a university professor he introduced a variety of new courses into the curriculum, notably Data Structures and Concrete Mathematics. In 1993 he became Professor Emeritus of The Art of Computer Programming. He has supervised the dissertations of 28 students.</a:t>
            </a:r>
          </a:p>
          <a:p>
            <a:pPr eaLnBrk="1" hangingPunct="1"/>
            <a:r>
              <a:rPr lang="en-US" altLang="zh-CN" dirty="0" smtClean="0"/>
              <a:t>Knuth began in 1962 to prepare textbooks about programming techniques, and this work evolved into a projected seven-volume series entitled The Art of Computer Programming. Volumes 1-3 first appeared in 1968, 1969, and 1973. Having revised these three in 1997, he is now working full time on the remaining volumes. Volume 4A appeared at the beginning of 2011. More than one million copies have already been printed, including translations into ten languages.</a:t>
            </a:r>
          </a:p>
          <a:p>
            <a:pPr eaLnBrk="1" hangingPunct="1"/>
            <a:r>
              <a:rPr lang="en-US" altLang="zh-CN" dirty="0" smtClean="0"/>
              <a:t>He took ten years off from that project to work on digital typography, developing the </a:t>
            </a:r>
            <a:r>
              <a:rPr lang="en-US" altLang="zh-CN" dirty="0" err="1" smtClean="0"/>
              <a:t>TeX</a:t>
            </a:r>
            <a:r>
              <a:rPr lang="en-US" altLang="zh-CN" dirty="0" smtClean="0"/>
              <a:t> system for document preparation and the METAFONT system for alphabet design. Noteworthy by-products of those activities were the WEB and CWEB languages for structured documentation, and the accompanying methodology of Literate Programming. </a:t>
            </a:r>
            <a:r>
              <a:rPr lang="en-US" altLang="zh-CN" dirty="0" err="1" smtClean="0"/>
              <a:t>TeX</a:t>
            </a:r>
            <a:r>
              <a:rPr lang="en-US" altLang="zh-CN" dirty="0" smtClean="0"/>
              <a:t> is now used to produce most of the world's scientific literature in physics and mathematics.</a:t>
            </a:r>
          </a:p>
          <a:p>
            <a:pPr eaLnBrk="1" hangingPunct="1"/>
            <a:r>
              <a:rPr lang="en-US" altLang="zh-CN" dirty="0" smtClean="0"/>
              <a:t>His research papers have been instrumental in establishing several subareas of computer science and software engineering: LR(k) parsing; attribute grammars; the Knuth-</a:t>
            </a:r>
            <a:r>
              <a:rPr lang="en-US" altLang="zh-CN" dirty="0" err="1" smtClean="0"/>
              <a:t>Bendix</a:t>
            </a:r>
            <a:r>
              <a:rPr lang="en-US" altLang="zh-CN" dirty="0" smtClean="0"/>
              <a:t> algorithm for axiomatic reasoning; empirical studies of user programs and profiles; analysis of algorithms. In general, his works have been directed towards the search for a proper balance between theory and practice.</a:t>
            </a:r>
          </a:p>
          <a:p>
            <a:pPr eaLnBrk="1" hangingPunct="1"/>
            <a:r>
              <a:rPr lang="en-US" altLang="zh-CN" dirty="0" smtClean="0"/>
              <a:t>Professor Knuth received the ACM Turing Award in 1974 and became a Fellow of the British Computer Society in 1980, an Honorary Member of the IEEE in 1982. He is a member of the American Academy of Arts and Sciences, the National Academy of Sciences, and the National Academy of Engineering; he is also a foreign associate of </a:t>
            </a:r>
            <a:r>
              <a:rPr lang="en-US" altLang="zh-CN" dirty="0" err="1" smtClean="0"/>
              <a:t>l'Academie</a:t>
            </a:r>
            <a:r>
              <a:rPr lang="en-US" altLang="zh-CN" dirty="0" smtClean="0"/>
              <a:t> des Sciences (Paris), </a:t>
            </a:r>
            <a:r>
              <a:rPr lang="en-US" altLang="zh-CN" dirty="0" err="1" smtClean="0"/>
              <a:t>Det</a:t>
            </a:r>
            <a:r>
              <a:rPr lang="en-US" altLang="zh-CN" dirty="0" smtClean="0"/>
              <a:t> Norske </a:t>
            </a:r>
            <a:r>
              <a:rPr lang="en-US" altLang="zh-CN" dirty="0" err="1" smtClean="0"/>
              <a:t>Videnskaps-Akademi</a:t>
            </a:r>
            <a:r>
              <a:rPr lang="en-US" altLang="zh-CN" dirty="0" smtClean="0"/>
              <a:t> (Oslo), </a:t>
            </a:r>
            <a:r>
              <a:rPr lang="en-US" altLang="zh-CN" dirty="0" err="1" smtClean="0"/>
              <a:t>Bayerische</a:t>
            </a:r>
            <a:r>
              <a:rPr lang="en-US" altLang="zh-CN" dirty="0" smtClean="0"/>
              <a:t> </a:t>
            </a:r>
            <a:r>
              <a:rPr lang="en-US" altLang="zh-CN" dirty="0" err="1" smtClean="0"/>
              <a:t>Akademie</a:t>
            </a:r>
            <a:r>
              <a:rPr lang="en-US" altLang="zh-CN" dirty="0" smtClean="0"/>
              <a:t> der </a:t>
            </a:r>
            <a:r>
              <a:rPr lang="en-US" altLang="zh-CN" dirty="0" err="1" smtClean="0"/>
              <a:t>Wissenschaften</a:t>
            </a:r>
            <a:r>
              <a:rPr lang="en-US" altLang="zh-CN" dirty="0" smtClean="0"/>
              <a:t> (Munich), the Royal Society (London), and </a:t>
            </a:r>
            <a:r>
              <a:rPr lang="en-US" altLang="zh-CN" dirty="0" err="1" smtClean="0"/>
              <a:t>Rossiiskaya</a:t>
            </a:r>
            <a:r>
              <a:rPr lang="en-US" altLang="zh-CN" dirty="0" smtClean="0"/>
              <a:t> </a:t>
            </a:r>
            <a:r>
              <a:rPr lang="en-US" altLang="zh-CN" dirty="0" err="1" smtClean="0"/>
              <a:t>Akademia</a:t>
            </a:r>
            <a:r>
              <a:rPr lang="en-US" altLang="zh-CN" dirty="0" smtClean="0"/>
              <a:t> </a:t>
            </a:r>
            <a:r>
              <a:rPr lang="en-US" altLang="zh-CN" dirty="0" err="1" smtClean="0"/>
              <a:t>Nauk</a:t>
            </a:r>
            <a:r>
              <a:rPr lang="en-US" altLang="zh-CN" dirty="0" smtClean="0"/>
              <a:t> (Moscow). He holds five patents and has published approximately 160 papers in addition to his 28 books. He received the Medal of Science from President Carter in 1979, the American Mathematical Society's Steele Prize for expository writing in 1986, the New York Academy of Sciences Award in 1987, the J.D. </a:t>
            </a:r>
            <a:r>
              <a:rPr lang="en-US" altLang="zh-CN" dirty="0" err="1" smtClean="0"/>
              <a:t>Warnier</a:t>
            </a:r>
            <a:r>
              <a:rPr lang="en-US" altLang="zh-CN" dirty="0" smtClean="0"/>
              <a:t> Prize for software methodology in 1989, the </a:t>
            </a:r>
            <a:r>
              <a:rPr lang="en-US" altLang="zh-CN" dirty="0" err="1" smtClean="0"/>
              <a:t>Adelskøld</a:t>
            </a:r>
            <a:r>
              <a:rPr lang="en-US" altLang="zh-CN" dirty="0" smtClean="0"/>
              <a:t> Medal from the Swedish Academy of Sciences in 1994, the Harvey Prize from the </a:t>
            </a:r>
            <a:r>
              <a:rPr lang="en-US" altLang="zh-CN" dirty="0" err="1" smtClean="0"/>
              <a:t>Technion</a:t>
            </a:r>
            <a:r>
              <a:rPr lang="en-US" altLang="zh-CN" dirty="0" smtClean="0"/>
              <a:t> in 1995, and the Kyoto Prize for advanced technology in 1996. He was a charter recipient of the IEEE Computer Pioneer Award in 1982, after having received the IEEE Computer Society's W. Wallace McDowell Award in 1980; he received the IEEE's John von Neumann Medal in 1995. He holds honorary doctorates from Oxford University, the University of Paris, St. Petersburg University, and more than a dozen colleges and universities in America.</a:t>
            </a:r>
          </a:p>
          <a:p>
            <a:pPr eaLnBrk="1" hangingPunct="1"/>
            <a:r>
              <a:rPr lang="en-US" altLang="zh-CN" dirty="0" smtClean="0"/>
              <a:t>Professor Knuth lives on the Stanford campus with his wife, Jill. They have two children, John and Jennifer. Music is his main avocation. </a:t>
            </a:r>
          </a:p>
          <a:p>
            <a:pPr eaLnBrk="1" hangingPunct="1">
              <a:spcBef>
                <a:spcPct val="0"/>
              </a:spcBef>
            </a:pPr>
            <a:endParaRPr altLang="en-US" dirty="0" smtClean="0">
              <a:ea typeface="宋体" charset="-122"/>
            </a:endParaRPr>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60942C-DDB5-45FF-9205-C22F9F0F8F74}" type="slidenum">
              <a:rPr lang="en-US" altLang="zh-CN" smtClean="0"/>
              <a:pPr fontAlgn="base">
                <a:spcBef>
                  <a:spcPct val="0"/>
                </a:spcBef>
                <a:spcAft>
                  <a:spcPct val="0"/>
                </a:spcAft>
                <a:defRPr/>
              </a:pPr>
              <a:t>13</a:t>
            </a:fld>
            <a:endParaRPr altLang="en-US"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altLang="en-US" smtClean="0">
              <a:ea typeface="宋体" charset="-122"/>
            </a:endParaRPr>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60942C-DDB5-45FF-9205-C22F9F0F8F74}" type="slidenum">
              <a:rPr lang="en-US" altLang="zh-CN" smtClean="0"/>
              <a:pPr fontAlgn="base">
                <a:spcBef>
                  <a:spcPct val="0"/>
                </a:spcBef>
                <a:spcAft>
                  <a:spcPct val="0"/>
                </a:spcAft>
                <a:defRPr/>
              </a:pPr>
              <a:t>14</a:t>
            </a:fld>
            <a:endParaRPr altLang="en-US"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dirty="0" smtClean="0"/>
          </a:p>
        </p:txBody>
      </p:sp>
      <p:sp>
        <p:nvSpPr>
          <p:cNvPr id="4" name="Slide Number Placeholder 3"/>
          <p:cNvSpPr>
            <a:spLocks noGrp="1"/>
          </p:cNvSpPr>
          <p:nvPr>
            <p:ph type="sldNum" sz="quarter" idx="10"/>
          </p:nvPr>
        </p:nvSpPr>
        <p:spPr/>
        <p:txBody>
          <a:bodyPr/>
          <a:lstStyle/>
          <a:p>
            <a:fld id="{58CC9574-A819-4FE4-99A7-1E27AD09ADC2}" type="slidenum">
              <a:rPr lang="en-US" altLang="zh-CN" smtClean="0"/>
              <a:pPr/>
              <a:t>19</a:t>
            </a:fld>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srcRect/>
          <a:stretch>
            <a:fillRect/>
          </a:stretch>
        </p:blipFill>
        <p:spPr bwMode="auto">
          <a:xfrm>
            <a:off x="20638" y="20638"/>
            <a:ext cx="3498850" cy="2825750"/>
          </a:xfrm>
          <a:prstGeom prst="rect">
            <a:avLst/>
          </a:prstGeom>
          <a:noFill/>
          <a:ln w="9525">
            <a:noFill/>
            <a:miter lim="800000"/>
            <a:headEnd/>
            <a:tailEnd/>
          </a:ln>
        </p:spPr>
      </p:pic>
      <p:pic>
        <p:nvPicPr>
          <p:cNvPr id="5" name="Picture 7"/>
          <p:cNvPicPr>
            <a:picLocks noChangeAspect="1"/>
          </p:cNvPicPr>
          <p:nvPr userDrawn="1"/>
        </p:nvPicPr>
        <p:blipFill>
          <a:blip r:embed="rId3"/>
          <a:srcRect/>
          <a:stretch>
            <a:fillRect/>
          </a:stretch>
        </p:blipFill>
        <p:spPr bwMode="auto">
          <a:xfrm>
            <a:off x="3503613" y="20638"/>
            <a:ext cx="5624512" cy="2825750"/>
          </a:xfrm>
          <a:prstGeom prst="rect">
            <a:avLst/>
          </a:prstGeom>
          <a:noFill/>
          <a:ln w="9525">
            <a:noFill/>
            <a:miter lim="800000"/>
            <a:headEnd/>
            <a:tailEnd/>
          </a:ln>
        </p:spPr>
      </p:pic>
      <p:pic>
        <p:nvPicPr>
          <p:cNvPr id="6" name="Picture 8"/>
          <p:cNvPicPr>
            <a:picLocks noChangeAspect="1"/>
          </p:cNvPicPr>
          <p:nvPr userDrawn="1"/>
        </p:nvPicPr>
        <p:blipFill>
          <a:blip r:embed="rId4"/>
          <a:srcRect/>
          <a:stretch>
            <a:fillRect/>
          </a:stretch>
        </p:blipFill>
        <p:spPr bwMode="auto">
          <a:xfrm>
            <a:off x="20638" y="2817813"/>
            <a:ext cx="7669212" cy="2297112"/>
          </a:xfrm>
          <a:prstGeom prst="rect">
            <a:avLst/>
          </a:prstGeom>
          <a:noFill/>
          <a:ln w="9525">
            <a:noFill/>
            <a:miter lim="800000"/>
            <a:headEnd/>
            <a:tailEnd/>
          </a:ln>
        </p:spPr>
      </p:pic>
      <p:pic>
        <p:nvPicPr>
          <p:cNvPr id="7" name="Picture 9"/>
          <p:cNvPicPr>
            <a:picLocks noChangeAspect="1"/>
          </p:cNvPicPr>
          <p:nvPr userDrawn="1"/>
        </p:nvPicPr>
        <p:blipFill>
          <a:blip r:embed="rId5"/>
          <a:srcRect/>
          <a:stretch>
            <a:fillRect/>
          </a:stretch>
        </p:blipFill>
        <p:spPr bwMode="auto">
          <a:xfrm>
            <a:off x="7662863" y="2819400"/>
            <a:ext cx="1460500" cy="2293938"/>
          </a:xfrm>
          <a:prstGeom prst="rect">
            <a:avLst/>
          </a:prstGeom>
          <a:noFill/>
          <a:ln w="9525">
            <a:noFill/>
            <a:miter lim="800000"/>
            <a:headEnd/>
            <a:tailEnd/>
          </a:ln>
        </p:spPr>
      </p:pic>
      <p:pic>
        <p:nvPicPr>
          <p:cNvPr id="8" name="Picture 10"/>
          <p:cNvPicPr>
            <a:picLocks/>
          </p:cNvPicPr>
          <p:nvPr userDrawn="1"/>
        </p:nvPicPr>
        <p:blipFill>
          <a:blip r:embed="rId6"/>
          <a:srcRect/>
          <a:stretch>
            <a:fillRect/>
          </a:stretch>
        </p:blipFill>
        <p:spPr bwMode="auto">
          <a:xfrm>
            <a:off x="20638" y="5089525"/>
            <a:ext cx="9097962" cy="1738313"/>
          </a:xfrm>
          <a:prstGeom prst="rect">
            <a:avLst/>
          </a:prstGeom>
          <a:noFill/>
          <a:ln w="9525">
            <a:noFill/>
            <a:miter lim="800000"/>
            <a:headEnd/>
            <a:tailEnd/>
          </a:ln>
        </p:spPr>
      </p:pic>
      <p:sp>
        <p:nvSpPr>
          <p:cNvPr id="9" name="Rectangle 13"/>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itchFamily="34" charset="0"/>
                <a:ea typeface="+mn-ea"/>
                <a:cs typeface="+mn-cs"/>
              </a:defRPr>
            </a:lvl1pPr>
          </a:lstStyle>
          <a:p>
            <a:pPr lvl="0"/>
            <a:r>
              <a:rPr lang="zh-CN" altLang="en-US"/>
              <a:t>单击此处编辑母版文本样式</a:t>
            </a:r>
          </a:p>
        </p:txBody>
      </p:sp>
      <p:sp>
        <p:nvSpPr>
          <p:cNvPr id="2" name="Title 1"/>
          <p:cNvSpPr>
            <a:spLocks noGrp="1"/>
          </p:cNvSpPr>
          <p:nvPr>
            <p:ph type="title"/>
          </p:nvPr>
        </p:nvSpPr>
        <p:spPr>
          <a:xfrm>
            <a:off x="106344" y="4114800"/>
            <a:ext cx="7315200" cy="914400"/>
          </a:xfrm>
        </p:spPr>
        <p:txBody>
          <a:bodyPr anchor="b">
            <a:normAutofit/>
          </a:bodyPr>
          <a:lstStyle>
            <a:lvl1pPr marL="0" indent="0" eaLnBrk="1" latinLnBrk="0" hangingPunct="1">
              <a:defRPr kumimoji="0" lang="zh-CN" sz="3600" b="1" kern="1200" baseline="0">
                <a:solidFill>
                  <a:schemeClr val="bg1"/>
                </a:solidFill>
                <a:latin typeface="Arial" pitchFamily="34" charset="0"/>
                <a:ea typeface="+mn-ea"/>
                <a:cs typeface="Arial" pitchFamily="34" charset="0"/>
              </a:defRPr>
            </a:lvl1pPr>
          </a:lstStyle>
          <a:p>
            <a:pPr lvl="0"/>
            <a:r>
              <a:rPr lang="zh-CN" altLang="en-US" smtClean="0"/>
              <a:t>单击此处编辑母版标题样式</a:t>
            </a:r>
            <a:endParaRPr/>
          </a:p>
        </p:txBody>
      </p:sp>
      <p:sp>
        <p:nvSpPr>
          <p:cNvPr id="10" name="Date Placeholder 3"/>
          <p:cNvSpPr>
            <a:spLocks noGrp="1"/>
          </p:cNvSpPr>
          <p:nvPr>
            <p:ph type="dt" sz="half" idx="15"/>
          </p:nvPr>
        </p:nvSpPr>
        <p:spPr/>
        <p:txBody>
          <a:bodyPr/>
          <a:lstStyle>
            <a:lvl1pPr eaLnBrk="1" latinLnBrk="0" hangingPunct="1">
              <a:defRPr kumimoji="0" lang="zh-CN">
                <a:solidFill>
                  <a:schemeClr val="bg1"/>
                </a:solidFill>
              </a:defRPr>
            </a:lvl1pPr>
          </a:lstStyle>
          <a:p>
            <a:pPr>
              <a:defRPr/>
            </a:pPr>
            <a:fld id="{BCDF7F12-E4EB-4FF9-98EA-CEC93EDC00EB}" type="datetimeFigureOut">
              <a:rPr lang="zh-CN" altLang="en-US"/>
              <a:pPr>
                <a:defRPr/>
              </a:pPr>
              <a:t>2022/2/14</a:t>
            </a:fld>
            <a:endParaRPr/>
          </a:p>
        </p:txBody>
      </p:sp>
      <p:sp>
        <p:nvSpPr>
          <p:cNvPr id="11" name="Footer Placeholder 4"/>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2" name="Slide Number Placeholder 5"/>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322CBECC-AA1D-4C4A-86BE-D9F2B7800701}" type="slidenum">
              <a:rPr lang="en-US" altLang="zh-CN"/>
              <a:pPr>
                <a:defRPr/>
              </a:pPr>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7"/>
          <p:cNvSpPr/>
          <p:nvPr userDrawn="1"/>
        </p:nvSpPr>
        <p:spPr>
          <a:xfrm>
            <a:off x="1792288" y="4800600"/>
            <a:ext cx="5500687"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lvl="0"/>
            <a:r>
              <a:rPr lang="zh-CN" altLang="en-US" noProof="0" smtClean="0"/>
              <a:t>单击图标添加图片</a:t>
            </a:r>
            <a:endParaRPr lang="zh-CN" noProof="0"/>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eaLnBrk="1" latinLnBrk="0" hangingPunct="1">
              <a:defRPr kumimoji="0" lang="zh-CN">
                <a:solidFill>
                  <a:schemeClr val="bg1"/>
                </a:solidFill>
              </a:defRPr>
            </a:lvl1pPr>
          </a:lstStyle>
          <a:p>
            <a:pPr>
              <a:defRPr/>
            </a:pPr>
            <a:fld id="{5C05BF50-7B58-43E8-925C-01FA31E5E96A}" type="datetimeFigureOut">
              <a:rPr lang="zh-CN" altLang="en-US"/>
              <a:pPr>
                <a:defRPr/>
              </a:pPr>
              <a:t>2022/2/14</a:t>
            </a:fld>
            <a:endParaRPr/>
          </a:p>
        </p:txBody>
      </p:sp>
      <p:sp>
        <p:nvSpPr>
          <p:cNvPr id="7"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8"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A0B8CF7A-D853-4C98-83BD-5A8E857A858D}" type="slidenum">
              <a:rPr lang="en-US" altLang="zh-CN"/>
              <a:pPr>
                <a:def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5" name="Rectangle 7"/>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solidFill>
                  <a:srgbClr val="FF6600"/>
                </a:solidFill>
              </a:rPr>
              <a:t>           </a:t>
            </a:r>
          </a:p>
        </p:txBody>
      </p:sp>
      <p:sp>
        <p:nvSpPr>
          <p:cNvPr id="6"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2" name="Title 1"/>
          <p:cNvSpPr>
            <a:spLocks noGrp="1"/>
          </p:cNvSpPr>
          <p:nvPr>
            <p:ph type="title"/>
          </p:nvPr>
        </p:nvSpPr>
        <p:spPr>
          <a:xfrm>
            <a:off x="2971800" y="1992354"/>
            <a:ext cx="5867400" cy="1970046"/>
          </a:xfrm>
        </p:spPr>
        <p:txBody>
          <a:bodyPr>
            <a:normAutofit/>
          </a:bodyPr>
          <a:lstStyle>
            <a:lvl1pPr algn="l" eaLnBrk="1" latinLnBrk="0" hangingPunct="1">
              <a:defRPr kumimoji="0" lang="zh-CN" sz="3000" b="1" cap="all"/>
            </a:lvl1pPr>
          </a:lstStyle>
          <a:p>
            <a:r>
              <a:rPr lang="zh-CN" altLang="en-US" dirty="0" smtClean="0"/>
              <a:t>单击此处编辑母版标题样式</a:t>
            </a:r>
            <a:endParaRPr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a:r>
              <a:rPr lang="zh-CN" altLang="en-US" smtClean="0"/>
              <a:t>单击此处编辑母版文本样式</a:t>
            </a:r>
          </a:p>
        </p:txBody>
      </p:sp>
      <p:sp>
        <p:nvSpPr>
          <p:cNvPr id="7" name="Footer Placeholder 4"/>
          <p:cNvSpPr>
            <a:spLocks noGrp="1"/>
          </p:cNvSpPr>
          <p:nvPr>
            <p:ph type="ftr" sz="quarter" idx="10"/>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8" name="Slide Number Placeholder 5"/>
          <p:cNvSpPr>
            <a:spLocks noGrp="1"/>
          </p:cNvSpPr>
          <p:nvPr>
            <p:ph type="sldNum" sz="quarter" idx="11"/>
          </p:nvPr>
        </p:nvSpPr>
        <p:spPr/>
        <p:txBody>
          <a:bodyPr/>
          <a:lstStyle>
            <a:lvl1pPr eaLnBrk="1" latinLnBrk="0" hangingPunct="1">
              <a:defRPr kumimoji="0" lang="zh-CN">
                <a:solidFill>
                  <a:schemeClr val="tx1">
                    <a:lumMod val="85000"/>
                    <a:lumOff val="15000"/>
                  </a:schemeClr>
                </a:solidFill>
              </a:defRPr>
            </a:lvl1pPr>
          </a:lstStyle>
          <a:p>
            <a:pPr>
              <a:defRPr/>
            </a:pPr>
            <a:fld id="{03826CC1-DEED-43D2-9ECB-1426E5427A18}" type="slidenum">
              <a:rPr lang="en-US" altLang="zh-CN"/>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oAutofit/>
          </a:bodyPr>
          <a:lstStyle>
            <a:lvl1pPr algn="l" eaLnBrk="1" latinLnBrk="0" hangingPunct="1">
              <a:defRPr kumimoji="0" lang="zh-CN" sz="4400" b="1" i="0" baseline="0">
                <a:solidFill>
                  <a:schemeClr val="tx1">
                    <a:lumMod val="85000"/>
                    <a:lumOff val="15000"/>
                  </a:schemeClr>
                </a:solidFill>
              </a:defRPr>
            </a:lvl1pPr>
          </a:lstStyle>
          <a:p>
            <a:r>
              <a:rPr lang="zh-CN" altLang="en-US" dirty="0" smtClean="0"/>
              <a:t>单击此处编辑母版标题样式</a:t>
            </a:r>
            <a:endParaRPr dirty="0"/>
          </a:p>
        </p:txBody>
      </p:sp>
      <p:sp>
        <p:nvSpPr>
          <p:cNvPr id="3" name="Content Placeholder 2"/>
          <p:cNvSpPr>
            <a:spLocks noGrp="1"/>
          </p:cNvSpPr>
          <p:nvPr>
            <p:ph idx="1"/>
          </p:nvPr>
        </p:nvSpPr>
        <p:spPr/>
        <p:txBody>
          <a:bodyPr/>
          <a:lstStyle>
            <a:lvl1pPr eaLnBrk="1" latinLnBrk="0" hangingPunct="1">
              <a:defRPr kumimoji="0" lang="zh-CN" b="1" i="0" baseline="0">
                <a:solidFill>
                  <a:schemeClr val="tx1">
                    <a:lumMod val="85000"/>
                    <a:lumOff val="15000"/>
                  </a:schemeClr>
                </a:solidFill>
                <a:latin typeface="Times New Roman" pitchFamily="18" charset="0"/>
                <a:ea typeface="黑体" pitchFamily="49" charset="-122"/>
              </a:defRPr>
            </a:lvl1pPr>
            <a:lvl2pPr eaLnBrk="1" latinLnBrk="0" hangingPunct="1">
              <a:defRPr kumimoji="0" lang="zh-CN" b="1">
                <a:solidFill>
                  <a:schemeClr val="tx1">
                    <a:lumMod val="85000"/>
                    <a:lumOff val="15000"/>
                  </a:schemeClr>
                </a:solidFill>
                <a:latin typeface="Times New Roman" pitchFamily="18" charset="0"/>
                <a:ea typeface="黑体" pitchFamily="49" charset="-122"/>
              </a:defRPr>
            </a:lvl2pPr>
            <a:lvl3pPr eaLnBrk="1" latinLnBrk="0" hangingPunct="1">
              <a:defRPr kumimoji="0" lang="zh-CN" b="1">
                <a:solidFill>
                  <a:schemeClr val="tx1">
                    <a:lumMod val="85000"/>
                    <a:lumOff val="15000"/>
                  </a:schemeClr>
                </a:solidFill>
                <a:latin typeface="Times New Roman" pitchFamily="18" charset="0"/>
                <a:ea typeface="黑体" pitchFamily="49" charset="-122"/>
              </a:defRPr>
            </a:lvl3pPr>
            <a:lvl4pPr eaLnBrk="1" latinLnBrk="0" hangingPunct="1">
              <a:defRPr kumimoji="0" lang="zh-CN" b="1">
                <a:solidFill>
                  <a:schemeClr val="tx1">
                    <a:lumMod val="85000"/>
                    <a:lumOff val="15000"/>
                  </a:schemeClr>
                </a:solidFill>
                <a:latin typeface="Times New Roman" pitchFamily="18" charset="0"/>
                <a:ea typeface="黑体" pitchFamily="49" charset="-122"/>
              </a:defRPr>
            </a:lvl4pPr>
            <a:lvl5pPr eaLnBrk="1" latinLnBrk="0" hangingPunct="1">
              <a:defRPr kumimoji="0" lang="zh-CN" b="1">
                <a:solidFill>
                  <a:schemeClr val="tx1">
                    <a:lumMod val="85000"/>
                    <a:lumOff val="15000"/>
                  </a:schemeClr>
                </a:solidFill>
                <a:latin typeface="Times New Roman" pitchFamily="18" charset="0"/>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dirty="0"/>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E4BE505C-1F51-471C-9A24-2BB135101789}" type="datetimeFigureOut">
              <a:rPr lang="zh-CN" altLang="en-US"/>
              <a:pPr>
                <a:defRPr/>
              </a:pPr>
              <a:t>2022/2/14</a:t>
            </a:fld>
            <a:endParaRPr/>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79A63C98-5CCD-4654-925F-B20E29FF322C}" type="slidenum">
              <a:rPr lang="en-US" altLang="zh-CN"/>
              <a:pPr>
                <a:defRPr/>
              </a:pPr>
              <a:t>‹#›</a:t>
            </a:fld>
            <a:endParaRPr/>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36A0EED2-1BA5-4B36-9AE6-24EEE2C2632D}" type="datetimeFigureOut">
              <a:rPr lang="zh-CN" altLang="en-US"/>
              <a:pPr>
                <a:defRPr/>
              </a:pPr>
              <a:t>2022/2/14</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7"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1B6C93BC-0413-485F-86EC-0E89AF26FF3E}" type="slidenum">
              <a:rPr lang="en-US" altLang="zh-CN"/>
              <a:pPr>
                <a:defRPr/>
              </a:pPr>
              <a:t>‹#›</a:t>
            </a:fld>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zh-CN" sz="2800">
                <a:solidFill>
                  <a:schemeClr val="bg1"/>
                </a:solidFill>
              </a:defRPr>
            </a:lvl1pPr>
          </a:lstStyle>
          <a:p>
            <a:r>
              <a:rPr lang="zh-CN" altLang="en-US" smtClean="0"/>
              <a:t>单击此处编辑母版标题样式</a:t>
            </a:r>
            <a:endParaRP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5" name="Date Placeholder 4"/>
          <p:cNvSpPr>
            <a:spLocks noGrp="1"/>
          </p:cNvSpPr>
          <p:nvPr>
            <p:ph type="dt" sz="half" idx="10"/>
          </p:nvPr>
        </p:nvSpPr>
        <p:spPr/>
        <p:txBody>
          <a:bodyPr/>
          <a:lstStyle>
            <a:lvl1pPr>
              <a:defRPr/>
            </a:lvl1pPr>
          </a:lstStyle>
          <a:p>
            <a:pPr>
              <a:defRPr/>
            </a:pPr>
            <a:fld id="{284E82B0-AB34-41F8-B6EB-5DBA6DE540E8}" type="datetimeFigureOut">
              <a:rPr lang="zh-CN" altLang="en-US"/>
              <a:pPr>
                <a:defRPr/>
              </a:pPr>
              <a:t>2022/2/14</a:t>
            </a:fld>
            <a:endParaRPr/>
          </a:p>
        </p:txBody>
      </p:sp>
      <p:sp>
        <p:nvSpPr>
          <p:cNvPr id="6" name="Footer Placeholder 5"/>
          <p:cNvSpPr>
            <a:spLocks noGrp="1"/>
          </p:cNvSpPr>
          <p:nvPr>
            <p:ph type="ftr" sz="quarter" idx="11"/>
          </p:nvPr>
        </p:nvSpPr>
        <p:spPr/>
        <p:txBody>
          <a:bodyPr/>
          <a:lstStyle>
            <a:lvl1pPr>
              <a:defRPr/>
            </a:lvl1pPr>
          </a:lstStyle>
          <a:p>
            <a:pPr>
              <a:defRPr/>
            </a:pPr>
            <a:endParaRPr/>
          </a:p>
        </p:txBody>
      </p:sp>
      <p:sp>
        <p:nvSpPr>
          <p:cNvPr id="7" name="Slide Number Placeholder 6"/>
          <p:cNvSpPr>
            <a:spLocks noGrp="1"/>
          </p:cNvSpPr>
          <p:nvPr>
            <p:ph type="sldNum" sz="quarter" idx="12"/>
          </p:nvPr>
        </p:nvSpPr>
        <p:spPr/>
        <p:txBody>
          <a:bodyPr/>
          <a:lstStyle>
            <a:lvl1pPr>
              <a:defRPr/>
            </a:lvl1pPr>
          </a:lstStyle>
          <a:p>
            <a:pPr>
              <a:defRPr/>
            </a:pPr>
            <a:fld id="{9299D9A2-B596-4A8D-8AE9-3A16211B409C}" type="slidenum">
              <a:rPr lang="en-US" altLang="zh-CN"/>
              <a:pPr>
                <a:defRPr/>
              </a:pPr>
              <a:t>‹#›</a:t>
            </a:fld>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3"/>
          <a:srcRect/>
          <a:stretch>
            <a:fillRect/>
          </a:stretch>
        </p:blipFill>
        <p:spPr bwMode="auto">
          <a:xfrm>
            <a:off x="0" y="762000"/>
            <a:ext cx="2444750" cy="2286000"/>
          </a:xfrm>
          <a:prstGeom prst="rect">
            <a:avLst/>
          </a:prstGeom>
          <a:noFill/>
          <a:ln w="9525">
            <a:noFill/>
            <a:miter lim="800000"/>
            <a:headEnd/>
            <a:tailEnd/>
          </a:ln>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zh-CN"/>
            </a:lvl1pPr>
          </a:lstStyle>
          <a:p>
            <a:r>
              <a:rPr lang="zh-CN" altLang="en-US" smtClean="0"/>
              <a:t>单击此处编辑母版标题样式</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bg1"/>
                </a:solidFill>
              </a:defRPr>
            </a:lvl1pPr>
          </a:lstStyle>
          <a:p>
            <a:pPr>
              <a:defRPr/>
            </a:pPr>
            <a:fld id="{C7013978-88DD-443C-B1AD-762FC0339466}" type="datetimeFigureOut">
              <a:rPr lang="zh-CN" altLang="en-US"/>
              <a:pPr>
                <a:defRPr/>
              </a:pPr>
              <a:t>2022/2/14</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6"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A88542E1-257A-4471-9023-ECC36C064F26}" type="slidenum">
              <a:rPr lang="en-US" altLang="zh-CN"/>
              <a:pPr>
                <a:defRPr/>
              </a:pPr>
              <a:t>‹#›</a:t>
            </a:fld>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强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zh-CN" altLang="en-US"/>
              <a:t>单击此处编辑母版标题样式</a:t>
            </a:r>
            <a:endParaRPr lang="zh-CN"/>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a:r>
              <a:rPr lang="zh-CN" altLang="en-US" smtClean="0"/>
              <a:t>单击此处编辑母版文本样式</a:t>
            </a:r>
          </a:p>
        </p:txBody>
      </p:sp>
      <p:sp>
        <p:nvSpPr>
          <p:cNvPr id="4" name="Date Placeholder 1"/>
          <p:cNvSpPr>
            <a:spLocks noGrp="1"/>
          </p:cNvSpPr>
          <p:nvPr>
            <p:ph type="dt" sz="half" idx="10"/>
          </p:nvPr>
        </p:nvSpPr>
        <p:spPr/>
        <p:txBody>
          <a:bodyPr/>
          <a:lstStyle>
            <a:lvl1pPr>
              <a:defRPr/>
            </a:lvl1pPr>
          </a:lstStyle>
          <a:p>
            <a:pPr>
              <a:defRPr/>
            </a:pPr>
            <a:fld id="{E6FF0CDB-309F-4426-B974-7305BFB51FDE}" type="datetimeFigureOut">
              <a:rPr lang="zh-CN" altLang="en-US"/>
              <a:pPr>
                <a:defRPr/>
              </a:pPr>
              <a:t>2022/2/14</a:t>
            </a:fld>
            <a:endParaRPr/>
          </a:p>
        </p:txBody>
      </p:sp>
      <p:sp>
        <p:nvSpPr>
          <p:cNvPr id="5" name="Footer Placeholder 2"/>
          <p:cNvSpPr>
            <a:spLocks noGrp="1"/>
          </p:cNvSpPr>
          <p:nvPr>
            <p:ph type="ftr" sz="quarter" idx="11"/>
          </p:nvPr>
        </p:nvSpPr>
        <p:spPr/>
        <p:txBody>
          <a:bodyPr/>
          <a:lstStyle>
            <a:lvl1pPr>
              <a:defRPr/>
            </a:lvl1pPr>
          </a:lstStyle>
          <a:p>
            <a:pPr>
              <a:defRPr/>
            </a:pPr>
            <a:endParaRPr/>
          </a:p>
        </p:txBody>
      </p:sp>
      <p:sp>
        <p:nvSpPr>
          <p:cNvPr id="8" name="Slide Number Placeholder 3"/>
          <p:cNvSpPr>
            <a:spLocks noGrp="1"/>
          </p:cNvSpPr>
          <p:nvPr>
            <p:ph type="sldNum" sz="quarter" idx="12"/>
          </p:nvPr>
        </p:nvSpPr>
        <p:spPr/>
        <p:txBody>
          <a:bodyPr/>
          <a:lstStyle>
            <a:lvl1pPr>
              <a:defRPr/>
            </a:lvl1pPr>
          </a:lstStyle>
          <a:p>
            <a:pPr>
              <a:defRPr/>
            </a:pPr>
            <a:fld id="{FBC0E9EA-55EB-4CE4-BC81-BD4F3F8007E7}" type="slidenum">
              <a:rPr lang="en-US" altLang="zh-CN"/>
              <a:pPr>
                <a:defRPr/>
              </a:pPr>
              <a:t>‹#›</a:t>
            </a:fld>
            <a:endParaRPr/>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r>
              <a:rPr lang="zh-CN" altLang="en-US" smtClean="0"/>
              <a:t>单击此处编辑母版标题样式</a:t>
            </a:r>
            <a:endParaRPr/>
          </a:p>
        </p:txBody>
      </p:sp>
      <p:sp>
        <p:nvSpPr>
          <p:cNvPr id="10" name="Text Placeholder 15"/>
          <p:cNvSpPr>
            <a:spLocks noGrp="1"/>
          </p:cNvSpPr>
          <p:nvPr>
            <p:ph type="body" sz="quarter" idx="14"/>
          </p:nvPr>
        </p:nvSpPr>
        <p:spPr>
          <a:xfrm>
            <a:off x="4648200" y="664780"/>
            <a:ext cx="4191000" cy="381000"/>
          </a:xfrm>
        </p:spPr>
        <p:txBody>
          <a:bodyPr>
            <a:normAutofit/>
          </a:bodyPr>
          <a:lstStyle>
            <a:lvl1pPr algn="r" eaLnBrk="1" latinLnBrk="0" hangingPunct="1">
              <a:buNone/>
              <a:defRPr kumimoji="0" lang="zh-CN" sz="1800" b="1" kern="1200">
                <a:solidFill>
                  <a:schemeClr val="bg1">
                    <a:lumMod val="65000"/>
                  </a:schemeClr>
                </a:solidFill>
                <a:latin typeface="Calibri" pitchFamily="34" charset="0"/>
                <a:ea typeface="+mn-ea"/>
                <a:cs typeface="+mn-cs"/>
              </a:defRPr>
            </a:lvl1pPr>
          </a:lstStyle>
          <a:p>
            <a:pPr lvl="0"/>
            <a:r>
              <a:rPr lang="zh-CN" altLang="en-US"/>
              <a:t>单击此处编辑母版文本样式</a:t>
            </a:r>
          </a:p>
        </p:txBody>
      </p:sp>
      <p:sp>
        <p:nvSpPr>
          <p:cNvPr id="5"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00BAB013-C2BD-4B63-94CB-27F83A554681}" type="datetimeFigureOut">
              <a:rPr lang="zh-CN" altLang="en-US"/>
              <a:pPr>
                <a:defRPr/>
              </a:pPr>
              <a:t>2022/2/14</a:t>
            </a:fld>
            <a:endParaRPr/>
          </a:p>
        </p:txBody>
      </p:sp>
      <p:sp>
        <p:nvSpPr>
          <p:cNvPr id="6"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7"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E7F2F2BA-1876-4AEB-AB2A-436BDA8BC124}" type="slidenum">
              <a:rPr lang="en-US" altLang="zh-CN"/>
              <a:pPr>
                <a:defRPr/>
              </a:pPr>
              <a:t>‹#›</a:t>
            </a:fld>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媒体(带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5"/>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smtClean="0"/>
              <a:t>单击此处编辑母版标题样式</a:t>
            </a:r>
            <a:endParaRPr/>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eaLnBrk="1" latinLnBrk="0" hangingPunct="1">
              <a:buNone/>
              <a:defRPr kumimoji="0" lang="zh-CN"/>
            </a:lvl1pPr>
          </a:lstStyle>
          <a:p>
            <a:pPr lvl="0"/>
            <a:r>
              <a:rPr lang="zh-CN" altLang="en-US" noProof="0" smtClean="0"/>
              <a:t>单击图标添加媒体</a:t>
            </a:r>
            <a:endParaRPr lang="zh-CN" noProof="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zh-CN" sz="2400">
                <a:solidFill>
                  <a:schemeClr val="bg1"/>
                </a:solidFill>
              </a:defRPr>
            </a:lvl1pPr>
          </a:lstStyle>
          <a:p>
            <a:pPr lvl="0"/>
            <a:r>
              <a:rPr lang="zh-CN" altLang="en-US" smtClean="0"/>
              <a:t>单击此处编辑母版文本样式</a:t>
            </a:r>
          </a:p>
        </p:txBody>
      </p:sp>
      <p:sp>
        <p:nvSpPr>
          <p:cNvPr id="6"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04B44003-6762-44D4-9A66-8371362912A3}" type="datetimeFigureOut">
              <a:rPr lang="zh-CN" altLang="en-US"/>
              <a:pPr>
                <a:defRPr/>
              </a:pPr>
              <a:t>2022/2/14</a:t>
            </a:fld>
            <a:endParaRPr/>
          </a:p>
        </p:txBody>
      </p:sp>
      <p:sp>
        <p:nvSpPr>
          <p:cNvPr id="8"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0"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2CB87FD5-7D64-4D79-A9A6-3A92611FAC89}" type="slidenum">
              <a:rPr lang="en-US" altLang="zh-CN"/>
              <a:pPr>
                <a:defRPr/>
              </a:pPr>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B06AD706-E8F5-476B-BAAA-9331CA47BABB}" type="datetimeFigureOut">
              <a:rPr lang="zh-CN" altLang="en-US"/>
              <a:pPr>
                <a:defRPr/>
              </a:pPr>
              <a:t>2022/2/14</a:t>
            </a:fld>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92D83CB0-2349-44CA-B99C-48275ECAF1EB}" type="slidenum">
              <a:rPr lang="en-US" altLang="zh-CN"/>
              <a:pPr>
                <a:defRPr/>
              </a:pPr>
              <a:t>‹#›</a:t>
            </a:fld>
            <a:endParaRP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ctr" rtl="0" eaLnBrk="0" fontAlgn="base" hangingPunct="0">
        <a:spcBef>
          <a:spcPct val="0"/>
        </a:spcBef>
        <a:spcAft>
          <a:spcPct val="0"/>
        </a:spcAft>
        <a:defRPr lang="zh-CN"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lang="zh-CN"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zh-CN"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zh-CN"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35838;&#31243;&#20171;&#32461;&#19982;&#35201;&#27714;-&#12298;&#31639;&#27861;&#20998;&#26512;&#19982;&#35774;&#35745;&#12299;.pptx"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038"/>
            <a:ext cx="4953000" cy="1416050"/>
          </a:xfrm>
        </p:spPr>
        <p:txBody>
          <a:bodyPr rtlCol="0"/>
          <a:lstStyle/>
          <a:p>
            <a:pPr fontAlgn="auto">
              <a:spcAft>
                <a:spcPts val="0"/>
              </a:spcAft>
              <a:buFont typeface="Arial" pitchFamily="34" charset="0"/>
              <a:buNone/>
              <a:defRPr/>
            </a:pPr>
            <a:r>
              <a:rPr lang="en-US" altLang="zh-CN" sz="1600" b="1" dirty="0" smtClean="0"/>
              <a:t>《</a:t>
            </a:r>
            <a:r>
              <a:rPr altLang="en-US" sz="1600" b="1" dirty="0" smtClean="0"/>
              <a:t>算法分析</a:t>
            </a:r>
            <a:r>
              <a:rPr lang="zh-CN" altLang="en-US" sz="1600" b="1" dirty="0" smtClean="0"/>
              <a:t>与设计</a:t>
            </a:r>
            <a:r>
              <a:rPr lang="en-US" altLang="zh-CN" sz="1600" b="1" dirty="0" smtClean="0"/>
              <a:t>》</a:t>
            </a:r>
            <a:r>
              <a:rPr altLang="en-US" sz="1600" b="1" dirty="0" smtClean="0"/>
              <a:t>课程组</a:t>
            </a:r>
            <a:endParaRPr lang="en-US" altLang="zh-CN" sz="1600" b="1" dirty="0" smtClean="0"/>
          </a:p>
          <a:p>
            <a:pPr fontAlgn="auto">
              <a:spcAft>
                <a:spcPts val="0"/>
              </a:spcAft>
              <a:buFont typeface="Arial" pitchFamily="34" charset="0"/>
              <a:buNone/>
              <a:defRPr/>
            </a:pPr>
            <a:r>
              <a:rPr altLang="en-US" sz="1600" b="1" dirty="0"/>
              <a:t>重庆大学计算机学院 </a:t>
            </a:r>
            <a:endParaRPr lang="en-US" altLang="zh-CN" sz="1600" b="1" dirty="0"/>
          </a:p>
        </p:txBody>
      </p:sp>
      <p:sp>
        <p:nvSpPr>
          <p:cNvPr id="5" name="Title 4"/>
          <p:cNvSpPr>
            <a:spLocks noGrp="1"/>
          </p:cNvSpPr>
          <p:nvPr>
            <p:ph type="title"/>
          </p:nvPr>
        </p:nvSpPr>
        <p:spPr>
          <a:xfrm>
            <a:off x="228600" y="3048000"/>
            <a:ext cx="7239000" cy="1828800"/>
          </a:xfrm>
        </p:spPr>
        <p:txBody>
          <a:bodyPr rtlCol="0">
            <a:normAutofit fontScale="90000"/>
          </a:bodyPr>
          <a:lstStyle/>
          <a:p>
            <a:pPr algn="l" fontAlgn="auto">
              <a:spcAft>
                <a:spcPts val="0"/>
              </a:spcAft>
              <a:defRPr/>
            </a:pPr>
            <a:r>
              <a:rPr lang="en-US" altLang="zh-CN" sz="4900" b="0" dirty="0" smtClean="0">
                <a:solidFill>
                  <a:prstClr val="white"/>
                </a:solidFill>
              </a:rPr>
              <a:t>Algorithm Design &amp; Analysis</a:t>
            </a:r>
            <a:br>
              <a:rPr lang="en-US" altLang="zh-CN" sz="4900" b="0" dirty="0" smtClean="0">
                <a:solidFill>
                  <a:prstClr val="white"/>
                </a:solidFill>
              </a:rPr>
            </a:br>
            <a:r>
              <a:rPr lang="en-US" altLang="zh-CN" dirty="0" smtClean="0">
                <a:solidFill>
                  <a:srgbClr val="FFFF00"/>
                </a:solidFill>
                <a:latin typeface="华文楷体" pitchFamily="2" charset="-122"/>
                <a:ea typeface="华文楷体" pitchFamily="2" charset="-122"/>
              </a:rPr>
              <a:t>Introduction to Algorithm</a:t>
            </a:r>
            <a:endParaRPr dirty="0">
              <a:solidFill>
                <a:srgbClr val="FFFF00"/>
              </a:solidFill>
              <a:latin typeface="华文楷体" pitchFamily="2" charset="-122"/>
              <a:ea typeface="华文楷体" pitchFamily="2" charset="-122"/>
            </a:endParaRPr>
          </a:p>
        </p:txBody>
      </p:sp>
      <p:sp>
        <p:nvSpPr>
          <p:cNvPr id="16388" name="Rectangle 2"/>
          <p:cNvSpPr>
            <a:spLocks noChangeArrowheads="1"/>
          </p:cNvSpPr>
          <p:nvPr/>
        </p:nvSpPr>
        <p:spPr bwMode="auto">
          <a:xfrm>
            <a:off x="436563" y="222250"/>
            <a:ext cx="8402637" cy="685800"/>
          </a:xfrm>
          <a:prstGeom prst="rect">
            <a:avLst/>
          </a:prstGeom>
          <a:noFill/>
          <a:ln w="9525">
            <a:noFill/>
            <a:miter lim="800000"/>
            <a:headEnd/>
            <a:tailEnd/>
          </a:ln>
        </p:spPr>
        <p:txBody>
          <a:bodyPr anchor="ctr"/>
          <a:lstStyle/>
          <a:p>
            <a:pPr algn="r"/>
            <a:r>
              <a:rPr lang="en-US" altLang="zh-CN" sz="3600" b="1" dirty="0" smtClean="0">
                <a:solidFill>
                  <a:srgbClr val="0000FF"/>
                </a:solidFill>
                <a:latin typeface="Calibri" pitchFamily="34" charset="0"/>
              </a:rPr>
              <a:t>Chapter </a:t>
            </a:r>
            <a:r>
              <a:rPr lang="en-US" altLang="zh-CN" sz="3600" b="1" dirty="0">
                <a:solidFill>
                  <a:srgbClr val="0000FF"/>
                </a:solidFill>
                <a:latin typeface="Calibri" pitchFamily="34" charset="0"/>
              </a:rPr>
              <a:t>1:</a:t>
            </a:r>
            <a:br>
              <a:rPr lang="en-US" altLang="zh-CN" sz="3600" b="1" dirty="0">
                <a:solidFill>
                  <a:srgbClr val="0000FF"/>
                </a:solidFill>
                <a:latin typeface="Calibri" pitchFamily="34" charset="0"/>
              </a:rPr>
            </a:br>
            <a:r>
              <a:rPr lang="en-US" altLang="zh-CN" sz="3600" b="1" dirty="0">
                <a:solidFill>
                  <a:srgbClr val="0000FF"/>
                </a:solidFill>
                <a:latin typeface="Calibri" pitchFamily="34" charset="0"/>
              </a:rPr>
              <a:t>The Role of Algorithms in Computing</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4000" dirty="0" smtClean="0">
                <a:solidFill>
                  <a:srgbClr val="FF0000"/>
                </a:solidFill>
              </a:rPr>
              <a:t>1.3 Algorithms </a:t>
            </a:r>
            <a:r>
              <a:rPr lang="en-US" altLang="zh-CN" sz="4000" dirty="0">
                <a:solidFill>
                  <a:srgbClr val="FF0000"/>
                </a:solidFill>
              </a:rPr>
              <a:t>as a technology</a:t>
            </a:r>
          </a:p>
        </p:txBody>
      </p:sp>
      <p:sp>
        <p:nvSpPr>
          <p:cNvPr id="27650" name="Rectangle 3"/>
          <p:cNvSpPr>
            <a:spLocks noGrp="1" noChangeArrowheads="1"/>
          </p:cNvSpPr>
          <p:nvPr>
            <p:ph type="body" idx="1"/>
          </p:nvPr>
        </p:nvSpPr>
        <p:spPr/>
        <p:txBody>
          <a:bodyPr/>
          <a:lstStyle/>
          <a:p>
            <a:pPr>
              <a:lnSpc>
                <a:spcPct val="90000"/>
              </a:lnSpc>
            </a:pPr>
            <a:r>
              <a:rPr lang="en-US" altLang="zh-CN" sz="3000" dirty="0" smtClean="0">
                <a:solidFill>
                  <a:srgbClr val="262626"/>
                </a:solidFill>
                <a:ea typeface="黑体" pitchFamily="2" charset="-122"/>
              </a:rPr>
              <a:t>Algorithms as a technology</a:t>
            </a:r>
          </a:p>
          <a:p>
            <a:pPr lvl="1">
              <a:lnSpc>
                <a:spcPct val="90000"/>
              </a:lnSpc>
            </a:pPr>
            <a:r>
              <a:rPr lang="en-US" altLang="zh-CN" sz="2600" b="0" dirty="0" smtClean="0">
                <a:solidFill>
                  <a:srgbClr val="262626"/>
                </a:solidFill>
                <a:ea typeface="黑体" pitchFamily="2" charset="-122"/>
              </a:rPr>
              <a:t>infinitely fast: Terminates, with the correct answer</a:t>
            </a:r>
          </a:p>
          <a:p>
            <a:pPr lvl="1">
              <a:lnSpc>
                <a:spcPct val="90000"/>
              </a:lnSpc>
            </a:pPr>
            <a:r>
              <a:rPr lang="en-US" altLang="zh-CN" sz="2600" b="0" dirty="0" smtClean="0">
                <a:solidFill>
                  <a:srgbClr val="262626"/>
                </a:solidFill>
                <a:ea typeface="黑体" pitchFamily="2" charset="-122"/>
              </a:rPr>
              <a:t>not infinitely fast: </a:t>
            </a:r>
            <a:r>
              <a:rPr lang="en-US" altLang="zh-CN" sz="2600" b="0" dirty="0" smtClean="0">
                <a:solidFill>
                  <a:srgbClr val="FF0000"/>
                </a:solidFill>
                <a:ea typeface="黑体" pitchFamily="2" charset="-122"/>
              </a:rPr>
              <a:t>Computing time</a:t>
            </a:r>
            <a:r>
              <a:rPr lang="en-US" altLang="zh-CN" sz="2600" b="0" dirty="0" smtClean="0">
                <a:solidFill>
                  <a:srgbClr val="262626"/>
                </a:solidFill>
                <a:ea typeface="黑体" pitchFamily="2" charset="-122"/>
              </a:rPr>
              <a:t> is therefore a bounded resource, algorithms that are efficient in terms of time or space</a:t>
            </a:r>
          </a:p>
          <a:p>
            <a:pPr>
              <a:lnSpc>
                <a:spcPct val="90000"/>
              </a:lnSpc>
            </a:pPr>
            <a:r>
              <a:rPr lang="en-US" altLang="zh-CN" sz="3000" dirty="0" smtClean="0">
                <a:solidFill>
                  <a:srgbClr val="262626"/>
                </a:solidFill>
                <a:ea typeface="黑体" pitchFamily="2" charset="-122"/>
              </a:rPr>
              <a:t>Efficiency: </a:t>
            </a:r>
            <a:r>
              <a:rPr lang="en-US" altLang="zh-CN" sz="3000" b="0" dirty="0" smtClean="0">
                <a:solidFill>
                  <a:srgbClr val="262626"/>
                </a:solidFill>
                <a:ea typeface="黑体" pitchFamily="2" charset="-122"/>
              </a:rPr>
              <a:t>algorithms-T, hardware-v, Software-c</a:t>
            </a:r>
          </a:p>
          <a:p>
            <a:pPr lvl="1">
              <a:lnSpc>
                <a:spcPct val="90000"/>
              </a:lnSpc>
              <a:spcBef>
                <a:spcPct val="25000"/>
              </a:spcBef>
            </a:pPr>
            <a:r>
              <a:rPr lang="en-US" altLang="zh-CN" sz="2600" b="0" dirty="0" smtClean="0">
                <a:solidFill>
                  <a:srgbClr val="262626"/>
                </a:solidFill>
                <a:ea typeface="黑体" pitchFamily="2" charset="-122"/>
              </a:rPr>
              <a:t>Algorithms for sorting: Insertion sort, 	Merge sort</a:t>
            </a:r>
          </a:p>
          <a:p>
            <a:pPr marL="457200" lvl="1" indent="0">
              <a:lnSpc>
                <a:spcPct val="90000"/>
              </a:lnSpc>
              <a:spcBef>
                <a:spcPct val="25000"/>
              </a:spcBef>
              <a:buNone/>
            </a:pPr>
            <a:r>
              <a:rPr lang="en-US" altLang="zh-CN" sz="2600" b="0" dirty="0">
                <a:solidFill>
                  <a:srgbClr val="262626"/>
                </a:solidFill>
                <a:ea typeface="黑体" pitchFamily="2" charset="-122"/>
              </a:rPr>
              <a:t>	</a:t>
            </a:r>
            <a:r>
              <a:rPr lang="en-US" altLang="zh-CN" sz="2600" b="0" dirty="0">
                <a:solidFill>
                  <a:srgbClr val="0000FF"/>
                </a:solidFill>
                <a:ea typeface="黑体" pitchFamily="2" charset="-122"/>
              </a:rPr>
              <a:t>c</a:t>
            </a:r>
            <a:r>
              <a:rPr lang="en-US" altLang="zh-CN" sz="2600" b="0" baseline="-25000" dirty="0">
                <a:solidFill>
                  <a:srgbClr val="0000FF"/>
                </a:solidFill>
                <a:ea typeface="黑体" pitchFamily="2" charset="-122"/>
              </a:rPr>
              <a:t>1</a:t>
            </a:r>
            <a:r>
              <a:rPr lang="en-US" altLang="zh-CN" sz="2600" b="0" dirty="0">
                <a:solidFill>
                  <a:srgbClr val="0000FF"/>
                </a:solidFill>
                <a:ea typeface="黑体" pitchFamily="2" charset="-122"/>
              </a:rPr>
              <a:t>=2, c</a:t>
            </a:r>
            <a:r>
              <a:rPr lang="en-US" altLang="zh-CN" sz="2600" b="0" baseline="-25000" dirty="0">
                <a:solidFill>
                  <a:srgbClr val="0000FF"/>
                </a:solidFill>
                <a:ea typeface="黑体" pitchFamily="2" charset="-122"/>
              </a:rPr>
              <a:t>2</a:t>
            </a:r>
            <a:r>
              <a:rPr lang="en-US" altLang="zh-CN" sz="2600" b="0" dirty="0">
                <a:solidFill>
                  <a:srgbClr val="0000FF"/>
                </a:solidFill>
                <a:ea typeface="黑体" pitchFamily="2" charset="-122"/>
              </a:rPr>
              <a:t>=50</a:t>
            </a:r>
            <a:r>
              <a:rPr lang="en-US" altLang="zh-CN" sz="2600" b="0" dirty="0" smtClean="0">
                <a:solidFill>
                  <a:srgbClr val="0000FF"/>
                </a:solidFill>
                <a:ea typeface="黑体" pitchFamily="2" charset="-122"/>
              </a:rPr>
              <a:t>;	</a:t>
            </a:r>
            <a:r>
              <a:rPr lang="en-US" altLang="zh-CN" sz="2600" b="0" dirty="0" smtClean="0">
                <a:solidFill>
                  <a:srgbClr val="262626"/>
                </a:solidFill>
                <a:ea typeface="黑体" pitchFamily="2" charset="-122"/>
              </a:rPr>
              <a:t>	   T</a:t>
            </a:r>
            <a:r>
              <a:rPr lang="en-US" altLang="zh-CN" sz="2600" b="0" baseline="-25000" dirty="0" smtClean="0">
                <a:solidFill>
                  <a:srgbClr val="262626"/>
                </a:solidFill>
                <a:ea typeface="黑体" pitchFamily="2" charset="-122"/>
              </a:rPr>
              <a:t>A</a:t>
            </a:r>
            <a:r>
              <a:rPr lang="en-US" altLang="zh-CN" sz="2600" b="0" dirty="0" smtClean="0">
                <a:solidFill>
                  <a:srgbClr val="262626"/>
                </a:solidFill>
                <a:ea typeface="黑体" pitchFamily="2" charset="-122"/>
              </a:rPr>
              <a:t>=c</a:t>
            </a:r>
            <a:r>
              <a:rPr lang="en-US" altLang="zh-CN" sz="2600" b="0" baseline="-25000" dirty="0" smtClean="0">
                <a:solidFill>
                  <a:srgbClr val="262626"/>
                </a:solidFill>
                <a:ea typeface="黑体" pitchFamily="2" charset="-122"/>
              </a:rPr>
              <a:t>1</a:t>
            </a:r>
            <a:r>
              <a:rPr lang="en-US" altLang="zh-CN" sz="2600" b="0" dirty="0" smtClean="0">
                <a:solidFill>
                  <a:srgbClr val="262626"/>
                </a:solidFill>
                <a:ea typeface="黑体" pitchFamily="2" charset="-122"/>
              </a:rPr>
              <a:t>n</a:t>
            </a:r>
            <a:r>
              <a:rPr lang="en-US" altLang="zh-CN" sz="2600" b="0" baseline="30000" dirty="0" smtClean="0">
                <a:solidFill>
                  <a:srgbClr val="262626"/>
                </a:solidFill>
                <a:ea typeface="黑体" pitchFamily="2" charset="-122"/>
              </a:rPr>
              <a:t>2</a:t>
            </a:r>
            <a:r>
              <a:rPr lang="en-US" altLang="zh-CN" sz="2600" b="0" dirty="0" smtClean="0">
                <a:solidFill>
                  <a:srgbClr val="262626"/>
                </a:solidFill>
                <a:ea typeface="黑体" pitchFamily="2" charset="-122"/>
              </a:rPr>
              <a:t>, 		T</a:t>
            </a:r>
            <a:r>
              <a:rPr lang="en-US" altLang="zh-CN" sz="2600" b="0" baseline="-25000" dirty="0" smtClean="0">
                <a:solidFill>
                  <a:srgbClr val="262626"/>
                </a:solidFill>
                <a:ea typeface="黑体" pitchFamily="2" charset="-122"/>
              </a:rPr>
              <a:t>B</a:t>
            </a:r>
            <a:r>
              <a:rPr lang="en-US" altLang="zh-CN" sz="2600" b="0" dirty="0" smtClean="0">
                <a:solidFill>
                  <a:srgbClr val="262626"/>
                </a:solidFill>
                <a:ea typeface="黑体" pitchFamily="2" charset="-122"/>
              </a:rPr>
              <a:t>=c</a:t>
            </a:r>
            <a:r>
              <a:rPr lang="en-US" altLang="zh-CN" sz="2600" b="0" baseline="-25000" dirty="0" smtClean="0">
                <a:solidFill>
                  <a:srgbClr val="262626"/>
                </a:solidFill>
                <a:ea typeface="黑体" pitchFamily="2" charset="-122"/>
              </a:rPr>
              <a:t>2</a:t>
            </a:r>
            <a:r>
              <a:rPr lang="en-US" altLang="zh-CN" sz="2600" b="0" dirty="0" smtClean="0">
                <a:solidFill>
                  <a:srgbClr val="262626"/>
                </a:solidFill>
                <a:ea typeface="黑体" pitchFamily="2" charset="-122"/>
              </a:rPr>
              <a:t>nlogn</a:t>
            </a:r>
          </a:p>
          <a:p>
            <a:pPr lvl="1">
              <a:lnSpc>
                <a:spcPct val="90000"/>
              </a:lnSpc>
              <a:spcBef>
                <a:spcPct val="25000"/>
              </a:spcBef>
            </a:pPr>
            <a:r>
              <a:rPr lang="en-US" altLang="zh-CN" sz="2600" b="0" dirty="0" smtClean="0">
                <a:solidFill>
                  <a:srgbClr val="262626"/>
                </a:solidFill>
                <a:ea typeface="黑体" pitchFamily="2" charset="-122"/>
              </a:rPr>
              <a:t>Computer:		    </a:t>
            </a:r>
            <a:r>
              <a:rPr lang="en-US" altLang="zh-CN" sz="2600" b="0" dirty="0" err="1" smtClean="0">
                <a:solidFill>
                  <a:srgbClr val="262626"/>
                </a:solidFill>
                <a:ea typeface="黑体" pitchFamily="2" charset="-122"/>
              </a:rPr>
              <a:t>A-v</a:t>
            </a:r>
            <a:r>
              <a:rPr lang="en-US" altLang="zh-CN" sz="2600" b="0" dirty="0" smtClean="0">
                <a:solidFill>
                  <a:srgbClr val="262626"/>
                </a:solidFill>
                <a:ea typeface="黑体" pitchFamily="2" charset="-122"/>
              </a:rPr>
              <a:t>=1G, 		B-v=1M </a:t>
            </a:r>
          </a:p>
          <a:p>
            <a:pPr lvl="1">
              <a:lnSpc>
                <a:spcPct val="90000"/>
              </a:lnSpc>
              <a:spcBef>
                <a:spcPct val="25000"/>
              </a:spcBef>
            </a:pPr>
            <a:r>
              <a:rPr lang="en-US" altLang="zh-CN" sz="2600" b="0" dirty="0" smtClean="0">
                <a:solidFill>
                  <a:srgbClr val="000000"/>
                </a:solidFill>
                <a:ea typeface="黑体" pitchFamily="2" charset="-122"/>
              </a:rPr>
              <a:t>n=1M: 			    </a:t>
            </a:r>
            <a:r>
              <a:rPr lang="en-US" altLang="zh-CN" sz="2600" b="0" dirty="0" err="1" smtClean="0">
                <a:solidFill>
                  <a:srgbClr val="000000"/>
                </a:solidFill>
                <a:ea typeface="黑体" pitchFamily="2" charset="-122"/>
              </a:rPr>
              <a:t>t</a:t>
            </a:r>
            <a:r>
              <a:rPr lang="en-US" altLang="zh-CN" sz="2600" b="0" baseline="-25000" dirty="0" err="1" smtClean="0">
                <a:solidFill>
                  <a:srgbClr val="000000"/>
                </a:solidFill>
                <a:ea typeface="黑体" pitchFamily="2" charset="-122"/>
              </a:rPr>
              <a:t>A</a:t>
            </a:r>
            <a:r>
              <a:rPr lang="en-US" altLang="zh-CN" sz="2600" b="0" dirty="0" smtClean="0">
                <a:solidFill>
                  <a:srgbClr val="000000"/>
                </a:solidFill>
                <a:ea typeface="黑体" pitchFamily="2" charset="-122"/>
              </a:rPr>
              <a:t>=</a:t>
            </a:r>
            <a:r>
              <a:rPr lang="en-US" altLang="zh-CN" sz="2600" b="0" dirty="0" smtClean="0">
                <a:solidFill>
                  <a:srgbClr val="FF0000"/>
                </a:solidFill>
                <a:ea typeface="黑体" pitchFamily="2" charset="-122"/>
              </a:rPr>
              <a:t>?	</a:t>
            </a:r>
            <a:r>
              <a:rPr lang="en-US" altLang="zh-CN" sz="2600" b="0" dirty="0" smtClean="0">
                <a:solidFill>
                  <a:srgbClr val="000000"/>
                </a:solidFill>
                <a:ea typeface="黑体" pitchFamily="2" charset="-122"/>
              </a:rPr>
              <a:t>	 	</a:t>
            </a:r>
            <a:r>
              <a:rPr lang="en-US" altLang="zh-CN" sz="2600" b="0" dirty="0" err="1" smtClean="0">
                <a:solidFill>
                  <a:srgbClr val="000000"/>
                </a:solidFill>
                <a:ea typeface="黑体" pitchFamily="2" charset="-122"/>
              </a:rPr>
              <a:t>t</a:t>
            </a:r>
            <a:r>
              <a:rPr lang="en-US" altLang="zh-CN" sz="2600" b="0" baseline="-25000" dirty="0" err="1" smtClean="0">
                <a:solidFill>
                  <a:srgbClr val="000000"/>
                </a:solidFill>
                <a:ea typeface="黑体" pitchFamily="2" charset="-122"/>
              </a:rPr>
              <a:t>B</a:t>
            </a:r>
            <a:r>
              <a:rPr lang="en-US" altLang="zh-CN" sz="2600" b="0" dirty="0" smtClean="0">
                <a:solidFill>
                  <a:srgbClr val="000000"/>
                </a:solidFill>
                <a:ea typeface="黑体" pitchFamily="2" charset="-122"/>
              </a:rPr>
              <a:t>=</a:t>
            </a:r>
            <a:r>
              <a:rPr lang="en-US" altLang="zh-CN" sz="2600" b="0" dirty="0" smtClean="0">
                <a:solidFill>
                  <a:srgbClr val="FF0000"/>
                </a:solidFill>
                <a:ea typeface="黑体" pitchFamily="2" charset="-122"/>
              </a:rPr>
              <a:t>?</a:t>
            </a:r>
            <a:r>
              <a:rPr lang="en-US" altLang="zh-CN" sz="2600" b="0" dirty="0" smtClean="0">
                <a:solidFill>
                  <a:srgbClr val="000000"/>
                </a:solidFill>
                <a:ea typeface="黑体" pitchFamily="2" charset="-122"/>
              </a:rPr>
              <a:t> n=100M: 		    </a:t>
            </a:r>
            <a:r>
              <a:rPr lang="en-US" altLang="zh-CN" sz="2600" b="0" dirty="0" err="1" smtClean="0">
                <a:solidFill>
                  <a:srgbClr val="000000"/>
                </a:solidFill>
                <a:ea typeface="黑体" pitchFamily="2" charset="-122"/>
              </a:rPr>
              <a:t>t</a:t>
            </a:r>
            <a:r>
              <a:rPr lang="en-US" altLang="zh-CN" sz="2600" b="0" baseline="-25000" dirty="0" err="1" smtClean="0">
                <a:solidFill>
                  <a:srgbClr val="000000"/>
                </a:solidFill>
                <a:ea typeface="黑体" pitchFamily="2" charset="-122"/>
              </a:rPr>
              <a:t>A</a:t>
            </a:r>
            <a:r>
              <a:rPr lang="en-US" altLang="zh-CN" sz="2600" b="0" dirty="0" smtClean="0">
                <a:solidFill>
                  <a:srgbClr val="000000"/>
                </a:solidFill>
                <a:ea typeface="黑体" pitchFamily="2" charset="-122"/>
              </a:rPr>
              <a:t>=</a:t>
            </a:r>
            <a:r>
              <a:rPr lang="en-US" altLang="zh-CN" sz="2600" b="0" dirty="0" smtClean="0">
                <a:solidFill>
                  <a:srgbClr val="FF0000"/>
                </a:solidFill>
                <a:ea typeface="黑体" pitchFamily="2" charset="-122"/>
              </a:rPr>
              <a:t>?</a:t>
            </a:r>
            <a:r>
              <a:rPr lang="en-US" altLang="zh-CN" sz="2600" b="0" dirty="0" smtClean="0">
                <a:solidFill>
                  <a:srgbClr val="000000"/>
                </a:solidFill>
                <a:ea typeface="黑体" pitchFamily="2" charset="-122"/>
              </a:rPr>
              <a:t>			</a:t>
            </a:r>
            <a:r>
              <a:rPr lang="en-US" altLang="zh-CN" sz="2600" b="0" dirty="0" err="1" smtClean="0">
                <a:solidFill>
                  <a:srgbClr val="000000"/>
                </a:solidFill>
                <a:ea typeface="黑体" pitchFamily="2" charset="-122"/>
              </a:rPr>
              <a:t>t</a:t>
            </a:r>
            <a:r>
              <a:rPr lang="en-US" altLang="zh-CN" sz="2600" b="0" baseline="-25000" dirty="0" err="1" smtClean="0">
                <a:solidFill>
                  <a:srgbClr val="000000"/>
                </a:solidFill>
                <a:ea typeface="黑体" pitchFamily="2" charset="-122"/>
              </a:rPr>
              <a:t>B</a:t>
            </a:r>
            <a:r>
              <a:rPr lang="en-US" altLang="zh-CN" sz="2600" b="0" dirty="0" smtClean="0">
                <a:solidFill>
                  <a:srgbClr val="000000"/>
                </a:solidFill>
                <a:ea typeface="黑体" pitchFamily="2" charset="-122"/>
              </a:rPr>
              <a:t>=</a:t>
            </a:r>
            <a:r>
              <a:rPr lang="en-US" altLang="zh-CN" sz="2600" b="0" dirty="0" smtClean="0">
                <a:solidFill>
                  <a:srgbClr val="FF0000"/>
                </a:solidFill>
                <a:ea typeface="黑体" pitchFamily="2" charset="-122"/>
              </a:rPr>
              <a:t>?</a:t>
            </a:r>
          </a:p>
          <a:p>
            <a:pPr>
              <a:lnSpc>
                <a:spcPct val="90000"/>
              </a:lnSpc>
            </a:pPr>
            <a:endParaRPr lang="en-US" altLang="zh-CN" sz="3000" dirty="0" smtClean="0">
              <a:solidFill>
                <a:schemeClr val="tx1"/>
              </a:solidFill>
              <a:ea typeface="宋体" charset="-122"/>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4000" dirty="0" smtClean="0">
                <a:solidFill>
                  <a:srgbClr val="FF0000"/>
                </a:solidFill>
              </a:rPr>
              <a:t>1.3 Algorithms </a:t>
            </a:r>
            <a:r>
              <a:rPr lang="en-US" altLang="zh-CN" sz="4000" dirty="0">
                <a:solidFill>
                  <a:srgbClr val="FF0000"/>
                </a:solidFill>
              </a:rPr>
              <a:t>as a technology</a:t>
            </a:r>
          </a:p>
        </p:txBody>
      </p:sp>
      <p:sp>
        <p:nvSpPr>
          <p:cNvPr id="27650" name="Rectangle 3"/>
          <p:cNvSpPr>
            <a:spLocks noGrp="1" noChangeArrowheads="1"/>
          </p:cNvSpPr>
          <p:nvPr>
            <p:ph type="body" idx="1"/>
          </p:nvPr>
        </p:nvSpPr>
        <p:spPr/>
        <p:txBody>
          <a:bodyPr/>
          <a:lstStyle/>
          <a:p>
            <a:pPr>
              <a:lnSpc>
                <a:spcPct val="90000"/>
              </a:lnSpc>
            </a:pPr>
            <a:r>
              <a:rPr lang="en-US" altLang="zh-CN" sz="3000" dirty="0" smtClean="0">
                <a:solidFill>
                  <a:srgbClr val="262626"/>
                </a:solidFill>
                <a:ea typeface="黑体" pitchFamily="2" charset="-122"/>
              </a:rPr>
              <a:t>Algorithms as a technology</a:t>
            </a:r>
          </a:p>
          <a:p>
            <a:pPr lvl="1">
              <a:lnSpc>
                <a:spcPct val="90000"/>
              </a:lnSpc>
            </a:pPr>
            <a:r>
              <a:rPr lang="en-US" altLang="zh-CN" sz="2600" b="0" dirty="0" smtClean="0">
                <a:solidFill>
                  <a:srgbClr val="262626"/>
                </a:solidFill>
                <a:ea typeface="黑体" pitchFamily="2" charset="-122"/>
              </a:rPr>
              <a:t>infinitely fast: Terminates, with the correct answer</a:t>
            </a:r>
          </a:p>
          <a:p>
            <a:pPr lvl="1">
              <a:lnSpc>
                <a:spcPct val="90000"/>
              </a:lnSpc>
            </a:pPr>
            <a:r>
              <a:rPr lang="en-US" altLang="zh-CN" sz="2600" b="0" dirty="0" smtClean="0">
                <a:solidFill>
                  <a:srgbClr val="262626"/>
                </a:solidFill>
                <a:ea typeface="黑体" pitchFamily="2" charset="-122"/>
              </a:rPr>
              <a:t>not infinitely fast: </a:t>
            </a:r>
            <a:r>
              <a:rPr lang="en-US" altLang="zh-CN" sz="2600" b="0" dirty="0" smtClean="0">
                <a:solidFill>
                  <a:srgbClr val="FF0000"/>
                </a:solidFill>
                <a:ea typeface="黑体" pitchFamily="2" charset="-122"/>
              </a:rPr>
              <a:t>Computing time</a:t>
            </a:r>
            <a:r>
              <a:rPr lang="en-US" altLang="zh-CN" sz="2600" b="0" dirty="0" smtClean="0">
                <a:solidFill>
                  <a:srgbClr val="262626"/>
                </a:solidFill>
                <a:ea typeface="黑体" pitchFamily="2" charset="-122"/>
              </a:rPr>
              <a:t> is therefore a bounded resource, algorithms that are efficient in terms of time or space</a:t>
            </a:r>
          </a:p>
          <a:p>
            <a:pPr>
              <a:lnSpc>
                <a:spcPct val="90000"/>
              </a:lnSpc>
            </a:pPr>
            <a:r>
              <a:rPr lang="en-US" altLang="zh-CN" sz="3000" dirty="0" smtClean="0">
                <a:solidFill>
                  <a:srgbClr val="262626"/>
                </a:solidFill>
                <a:ea typeface="黑体" pitchFamily="2" charset="-122"/>
              </a:rPr>
              <a:t>Efficiency: </a:t>
            </a:r>
            <a:r>
              <a:rPr lang="en-US" altLang="zh-CN" sz="3000" b="0" dirty="0" smtClean="0">
                <a:solidFill>
                  <a:srgbClr val="262626"/>
                </a:solidFill>
                <a:ea typeface="黑体" pitchFamily="2" charset="-122"/>
              </a:rPr>
              <a:t>algorithms-T, hardware-v, Software-c</a:t>
            </a:r>
          </a:p>
          <a:p>
            <a:pPr lvl="1">
              <a:lnSpc>
                <a:spcPct val="90000"/>
              </a:lnSpc>
              <a:spcBef>
                <a:spcPct val="25000"/>
              </a:spcBef>
            </a:pPr>
            <a:r>
              <a:rPr lang="en-US" altLang="zh-CN" sz="2600" b="0" dirty="0" smtClean="0">
                <a:solidFill>
                  <a:srgbClr val="262626"/>
                </a:solidFill>
                <a:ea typeface="黑体" pitchFamily="2" charset="-122"/>
              </a:rPr>
              <a:t>Algorithms for sorting: Insertion sort, 	Merge sort</a:t>
            </a:r>
          </a:p>
          <a:p>
            <a:pPr marL="457200" lvl="1" indent="0">
              <a:lnSpc>
                <a:spcPct val="90000"/>
              </a:lnSpc>
              <a:spcBef>
                <a:spcPct val="25000"/>
              </a:spcBef>
              <a:buNone/>
            </a:pPr>
            <a:r>
              <a:rPr lang="en-US" altLang="zh-CN" sz="2600" b="0" dirty="0">
                <a:solidFill>
                  <a:srgbClr val="262626"/>
                </a:solidFill>
                <a:ea typeface="黑体" pitchFamily="2" charset="-122"/>
              </a:rPr>
              <a:t>	</a:t>
            </a:r>
            <a:r>
              <a:rPr lang="en-US" altLang="zh-CN" sz="2600" b="0" dirty="0">
                <a:solidFill>
                  <a:srgbClr val="0000FF"/>
                </a:solidFill>
                <a:ea typeface="黑体" pitchFamily="2" charset="-122"/>
              </a:rPr>
              <a:t>c</a:t>
            </a:r>
            <a:r>
              <a:rPr lang="en-US" altLang="zh-CN" sz="2600" b="0" baseline="-25000" dirty="0">
                <a:solidFill>
                  <a:srgbClr val="0000FF"/>
                </a:solidFill>
                <a:ea typeface="黑体" pitchFamily="2" charset="-122"/>
              </a:rPr>
              <a:t>1</a:t>
            </a:r>
            <a:r>
              <a:rPr lang="en-US" altLang="zh-CN" sz="2600" b="0" dirty="0">
                <a:solidFill>
                  <a:srgbClr val="0000FF"/>
                </a:solidFill>
                <a:ea typeface="黑体" pitchFamily="2" charset="-122"/>
              </a:rPr>
              <a:t>=2, c</a:t>
            </a:r>
            <a:r>
              <a:rPr lang="en-US" altLang="zh-CN" sz="2600" b="0" baseline="-25000" dirty="0">
                <a:solidFill>
                  <a:srgbClr val="0000FF"/>
                </a:solidFill>
                <a:ea typeface="黑体" pitchFamily="2" charset="-122"/>
              </a:rPr>
              <a:t>2</a:t>
            </a:r>
            <a:r>
              <a:rPr lang="en-US" altLang="zh-CN" sz="2600" b="0" dirty="0">
                <a:solidFill>
                  <a:srgbClr val="0000FF"/>
                </a:solidFill>
                <a:ea typeface="黑体" pitchFamily="2" charset="-122"/>
              </a:rPr>
              <a:t>=50</a:t>
            </a:r>
            <a:r>
              <a:rPr lang="en-US" altLang="zh-CN" sz="2600" b="0" dirty="0" smtClean="0">
                <a:solidFill>
                  <a:srgbClr val="0000FF"/>
                </a:solidFill>
                <a:ea typeface="黑体" pitchFamily="2" charset="-122"/>
              </a:rPr>
              <a:t>;	</a:t>
            </a:r>
            <a:r>
              <a:rPr lang="en-US" altLang="zh-CN" sz="2600" b="0" dirty="0" smtClean="0">
                <a:solidFill>
                  <a:srgbClr val="262626"/>
                </a:solidFill>
                <a:ea typeface="黑体" pitchFamily="2" charset="-122"/>
              </a:rPr>
              <a:t>	   T</a:t>
            </a:r>
            <a:r>
              <a:rPr lang="en-US" altLang="zh-CN" sz="2600" b="0" baseline="-25000" dirty="0" smtClean="0">
                <a:solidFill>
                  <a:srgbClr val="262626"/>
                </a:solidFill>
                <a:ea typeface="黑体" pitchFamily="2" charset="-122"/>
              </a:rPr>
              <a:t>A</a:t>
            </a:r>
            <a:r>
              <a:rPr lang="en-US" altLang="zh-CN" sz="2600" b="0" dirty="0" smtClean="0">
                <a:solidFill>
                  <a:srgbClr val="262626"/>
                </a:solidFill>
                <a:ea typeface="黑体" pitchFamily="2" charset="-122"/>
              </a:rPr>
              <a:t>=c</a:t>
            </a:r>
            <a:r>
              <a:rPr lang="en-US" altLang="zh-CN" sz="2600" b="0" baseline="-25000" dirty="0" smtClean="0">
                <a:solidFill>
                  <a:srgbClr val="262626"/>
                </a:solidFill>
                <a:ea typeface="黑体" pitchFamily="2" charset="-122"/>
              </a:rPr>
              <a:t>1</a:t>
            </a:r>
            <a:r>
              <a:rPr lang="en-US" altLang="zh-CN" sz="2600" b="0" dirty="0" smtClean="0">
                <a:solidFill>
                  <a:srgbClr val="262626"/>
                </a:solidFill>
                <a:ea typeface="黑体" pitchFamily="2" charset="-122"/>
              </a:rPr>
              <a:t>n</a:t>
            </a:r>
            <a:r>
              <a:rPr lang="en-US" altLang="zh-CN" sz="2600" b="0" baseline="30000" dirty="0" smtClean="0">
                <a:solidFill>
                  <a:srgbClr val="262626"/>
                </a:solidFill>
                <a:ea typeface="黑体" pitchFamily="2" charset="-122"/>
              </a:rPr>
              <a:t>2</a:t>
            </a:r>
            <a:r>
              <a:rPr lang="en-US" altLang="zh-CN" sz="2600" b="0" dirty="0" smtClean="0">
                <a:solidFill>
                  <a:srgbClr val="262626"/>
                </a:solidFill>
                <a:ea typeface="黑体" pitchFamily="2" charset="-122"/>
              </a:rPr>
              <a:t>, 		T</a:t>
            </a:r>
            <a:r>
              <a:rPr lang="en-US" altLang="zh-CN" sz="2600" b="0" baseline="-25000" dirty="0" smtClean="0">
                <a:solidFill>
                  <a:srgbClr val="262626"/>
                </a:solidFill>
                <a:ea typeface="黑体" pitchFamily="2" charset="-122"/>
              </a:rPr>
              <a:t>B</a:t>
            </a:r>
            <a:r>
              <a:rPr lang="en-US" altLang="zh-CN" sz="2600" b="0" dirty="0" smtClean="0">
                <a:solidFill>
                  <a:srgbClr val="262626"/>
                </a:solidFill>
                <a:ea typeface="黑体" pitchFamily="2" charset="-122"/>
              </a:rPr>
              <a:t>=c</a:t>
            </a:r>
            <a:r>
              <a:rPr lang="en-US" altLang="zh-CN" sz="2600" b="0" baseline="-25000" dirty="0" smtClean="0">
                <a:solidFill>
                  <a:srgbClr val="262626"/>
                </a:solidFill>
                <a:ea typeface="黑体" pitchFamily="2" charset="-122"/>
              </a:rPr>
              <a:t>2</a:t>
            </a:r>
            <a:r>
              <a:rPr lang="en-US" altLang="zh-CN" sz="2600" b="0" dirty="0" smtClean="0">
                <a:solidFill>
                  <a:srgbClr val="262626"/>
                </a:solidFill>
                <a:ea typeface="黑体" pitchFamily="2" charset="-122"/>
              </a:rPr>
              <a:t>nlogn</a:t>
            </a:r>
          </a:p>
          <a:p>
            <a:pPr lvl="1">
              <a:lnSpc>
                <a:spcPct val="90000"/>
              </a:lnSpc>
              <a:spcBef>
                <a:spcPct val="25000"/>
              </a:spcBef>
            </a:pPr>
            <a:r>
              <a:rPr lang="en-US" altLang="zh-CN" sz="2600" b="0" dirty="0" smtClean="0">
                <a:solidFill>
                  <a:srgbClr val="262626"/>
                </a:solidFill>
                <a:ea typeface="黑体" pitchFamily="2" charset="-122"/>
              </a:rPr>
              <a:t>Computer:		    </a:t>
            </a:r>
            <a:r>
              <a:rPr lang="en-US" altLang="zh-CN" sz="2600" b="0" dirty="0" err="1" smtClean="0">
                <a:solidFill>
                  <a:srgbClr val="262626"/>
                </a:solidFill>
                <a:ea typeface="黑体" pitchFamily="2" charset="-122"/>
              </a:rPr>
              <a:t>A-v</a:t>
            </a:r>
            <a:r>
              <a:rPr lang="en-US" altLang="zh-CN" sz="2600" b="0" dirty="0" smtClean="0">
                <a:solidFill>
                  <a:srgbClr val="262626"/>
                </a:solidFill>
                <a:ea typeface="黑体" pitchFamily="2" charset="-122"/>
              </a:rPr>
              <a:t>=1G, 		B-v=1M </a:t>
            </a:r>
          </a:p>
          <a:p>
            <a:pPr lvl="1">
              <a:lnSpc>
                <a:spcPct val="90000"/>
              </a:lnSpc>
              <a:spcBef>
                <a:spcPct val="25000"/>
              </a:spcBef>
            </a:pPr>
            <a:r>
              <a:rPr lang="en-US" altLang="zh-CN" sz="2600" b="0" dirty="0" smtClean="0">
                <a:solidFill>
                  <a:srgbClr val="000000"/>
                </a:solidFill>
                <a:ea typeface="黑体" pitchFamily="2" charset="-122"/>
              </a:rPr>
              <a:t>n=1M: 			    </a:t>
            </a:r>
            <a:r>
              <a:rPr lang="en-US" altLang="zh-CN" sz="2600" b="0" dirty="0" err="1" smtClean="0">
                <a:solidFill>
                  <a:srgbClr val="000000"/>
                </a:solidFill>
                <a:ea typeface="黑体" pitchFamily="2" charset="-122"/>
              </a:rPr>
              <a:t>t</a:t>
            </a:r>
            <a:r>
              <a:rPr lang="en-US" altLang="zh-CN" sz="2600" b="0" baseline="-25000" dirty="0" err="1" smtClean="0">
                <a:solidFill>
                  <a:srgbClr val="000000"/>
                </a:solidFill>
                <a:ea typeface="黑体" pitchFamily="2" charset="-122"/>
              </a:rPr>
              <a:t>A</a:t>
            </a:r>
            <a:r>
              <a:rPr lang="en-US" altLang="zh-CN" sz="2600" b="0" dirty="0" smtClean="0">
                <a:solidFill>
                  <a:srgbClr val="000000"/>
                </a:solidFill>
                <a:ea typeface="黑体" pitchFamily="2" charset="-122"/>
              </a:rPr>
              <a:t>=</a:t>
            </a:r>
            <a:r>
              <a:rPr lang="en-US" altLang="zh-CN" sz="2600" b="0" dirty="0" smtClean="0">
                <a:solidFill>
                  <a:srgbClr val="FF0000"/>
                </a:solidFill>
                <a:ea typeface="黑体" pitchFamily="2" charset="-122"/>
              </a:rPr>
              <a:t>?	</a:t>
            </a:r>
            <a:r>
              <a:rPr lang="en-US" altLang="zh-CN" sz="2600" b="0" dirty="0" smtClean="0">
                <a:solidFill>
                  <a:srgbClr val="0000FF"/>
                </a:solidFill>
                <a:ea typeface="黑体" pitchFamily="2" charset="-122"/>
              </a:rPr>
              <a:t>2000s</a:t>
            </a:r>
            <a:r>
              <a:rPr lang="en-US" altLang="zh-CN" sz="2600" b="0" dirty="0" smtClean="0">
                <a:solidFill>
                  <a:srgbClr val="000000"/>
                </a:solidFill>
                <a:ea typeface="黑体" pitchFamily="2" charset="-122"/>
              </a:rPr>
              <a:t>	 	</a:t>
            </a:r>
            <a:r>
              <a:rPr lang="en-US" altLang="zh-CN" sz="2600" b="0" dirty="0" err="1" smtClean="0">
                <a:solidFill>
                  <a:srgbClr val="000000"/>
                </a:solidFill>
                <a:ea typeface="黑体" pitchFamily="2" charset="-122"/>
              </a:rPr>
              <a:t>t</a:t>
            </a:r>
            <a:r>
              <a:rPr lang="en-US" altLang="zh-CN" sz="2600" b="0" baseline="-25000" dirty="0" err="1" smtClean="0">
                <a:solidFill>
                  <a:srgbClr val="000000"/>
                </a:solidFill>
                <a:ea typeface="黑体" pitchFamily="2" charset="-122"/>
              </a:rPr>
              <a:t>B</a:t>
            </a:r>
            <a:r>
              <a:rPr lang="en-US" altLang="zh-CN" sz="2600" b="0" dirty="0" smtClean="0">
                <a:solidFill>
                  <a:srgbClr val="000000"/>
                </a:solidFill>
                <a:ea typeface="黑体" pitchFamily="2" charset="-122"/>
              </a:rPr>
              <a:t>=</a:t>
            </a:r>
            <a:r>
              <a:rPr lang="en-US" altLang="zh-CN" sz="2600" b="0" dirty="0" smtClean="0">
                <a:solidFill>
                  <a:srgbClr val="FF0000"/>
                </a:solidFill>
                <a:ea typeface="黑体" pitchFamily="2" charset="-122"/>
              </a:rPr>
              <a:t>?</a:t>
            </a:r>
            <a:r>
              <a:rPr lang="en-US" altLang="zh-CN" sz="2600" b="0" dirty="0" smtClean="0">
                <a:solidFill>
                  <a:srgbClr val="0000FF"/>
                </a:solidFill>
                <a:ea typeface="黑体" pitchFamily="2" charset="-122"/>
              </a:rPr>
              <a:t>1000s</a:t>
            </a:r>
            <a:r>
              <a:rPr lang="en-US" altLang="zh-CN" sz="2600" b="0" dirty="0" smtClean="0">
                <a:solidFill>
                  <a:srgbClr val="000000"/>
                </a:solidFill>
                <a:ea typeface="黑体" pitchFamily="2" charset="-122"/>
              </a:rPr>
              <a:t> n=100M: 		    </a:t>
            </a:r>
            <a:r>
              <a:rPr lang="en-US" altLang="zh-CN" sz="2600" b="0" dirty="0" err="1" smtClean="0">
                <a:solidFill>
                  <a:srgbClr val="000000"/>
                </a:solidFill>
                <a:ea typeface="黑体" pitchFamily="2" charset="-122"/>
              </a:rPr>
              <a:t>t</a:t>
            </a:r>
            <a:r>
              <a:rPr lang="en-US" altLang="zh-CN" sz="2600" b="0" baseline="-25000" dirty="0" err="1" smtClean="0">
                <a:solidFill>
                  <a:srgbClr val="000000"/>
                </a:solidFill>
                <a:ea typeface="黑体" pitchFamily="2" charset="-122"/>
              </a:rPr>
              <a:t>A</a:t>
            </a:r>
            <a:r>
              <a:rPr lang="en-US" altLang="zh-CN" sz="2600" b="0" dirty="0" smtClean="0">
                <a:solidFill>
                  <a:srgbClr val="000000"/>
                </a:solidFill>
                <a:ea typeface="黑体" pitchFamily="2" charset="-122"/>
              </a:rPr>
              <a:t>=</a:t>
            </a:r>
            <a:r>
              <a:rPr lang="en-US" altLang="zh-CN" sz="2600" b="0" dirty="0" smtClean="0">
                <a:solidFill>
                  <a:srgbClr val="FF0000"/>
                </a:solidFill>
                <a:ea typeface="黑体" pitchFamily="2" charset="-122"/>
              </a:rPr>
              <a:t>?</a:t>
            </a:r>
            <a:r>
              <a:rPr lang="en-US" altLang="zh-CN" sz="2600" b="0" dirty="0" smtClean="0">
                <a:solidFill>
                  <a:srgbClr val="000000"/>
                </a:solidFill>
                <a:ea typeface="黑体" pitchFamily="2" charset="-122"/>
              </a:rPr>
              <a:t>	</a:t>
            </a:r>
            <a:r>
              <a:rPr lang="en-US" altLang="zh-CN" sz="2600" b="0" dirty="0" smtClean="0">
                <a:solidFill>
                  <a:srgbClr val="0000FF"/>
                </a:solidFill>
                <a:ea typeface="黑体" pitchFamily="2" charset="-122"/>
              </a:rPr>
              <a:t>23d</a:t>
            </a:r>
            <a:r>
              <a:rPr lang="en-US" altLang="zh-CN" sz="2600" b="0" dirty="0" smtClean="0">
                <a:solidFill>
                  <a:srgbClr val="000000"/>
                </a:solidFill>
                <a:ea typeface="黑体" pitchFamily="2" charset="-122"/>
              </a:rPr>
              <a:t>		</a:t>
            </a:r>
            <a:r>
              <a:rPr lang="en-US" altLang="zh-CN" sz="2600" b="0" dirty="0" err="1" smtClean="0">
                <a:solidFill>
                  <a:srgbClr val="000000"/>
                </a:solidFill>
                <a:ea typeface="黑体" pitchFamily="2" charset="-122"/>
              </a:rPr>
              <a:t>t</a:t>
            </a:r>
            <a:r>
              <a:rPr lang="en-US" altLang="zh-CN" sz="2600" b="0" baseline="-25000" dirty="0" err="1" smtClean="0">
                <a:solidFill>
                  <a:srgbClr val="000000"/>
                </a:solidFill>
                <a:ea typeface="黑体" pitchFamily="2" charset="-122"/>
              </a:rPr>
              <a:t>B</a:t>
            </a:r>
            <a:r>
              <a:rPr lang="en-US" altLang="zh-CN" sz="2600" b="0" dirty="0" smtClean="0">
                <a:solidFill>
                  <a:srgbClr val="000000"/>
                </a:solidFill>
                <a:ea typeface="黑体" pitchFamily="2" charset="-122"/>
              </a:rPr>
              <a:t>=</a:t>
            </a:r>
            <a:r>
              <a:rPr lang="en-US" altLang="zh-CN" sz="2600" b="0" dirty="0" smtClean="0">
                <a:solidFill>
                  <a:srgbClr val="FF0000"/>
                </a:solidFill>
                <a:ea typeface="黑体" pitchFamily="2" charset="-122"/>
              </a:rPr>
              <a:t>?</a:t>
            </a:r>
            <a:r>
              <a:rPr lang="en-US" altLang="zh-CN" sz="2600" b="0" dirty="0" smtClean="0">
                <a:solidFill>
                  <a:srgbClr val="0000FF"/>
                </a:solidFill>
                <a:ea typeface="黑体" pitchFamily="2" charset="-122"/>
              </a:rPr>
              <a:t>1.5d</a:t>
            </a:r>
            <a:endParaRPr lang="en-US" altLang="zh-CN" sz="2600" b="0" dirty="0" smtClean="0">
              <a:solidFill>
                <a:srgbClr val="FF0000"/>
              </a:solidFill>
              <a:ea typeface="黑体" pitchFamily="2" charset="-122"/>
            </a:endParaRPr>
          </a:p>
          <a:p>
            <a:pPr>
              <a:lnSpc>
                <a:spcPct val="90000"/>
              </a:lnSpc>
            </a:pPr>
            <a:endParaRPr lang="en-US" altLang="zh-CN" sz="3000" dirty="0" smtClean="0">
              <a:solidFill>
                <a:schemeClr val="tx1"/>
              </a:solidFill>
              <a:ea typeface="宋体" charset="-122"/>
            </a:endParaRPr>
          </a:p>
        </p:txBody>
      </p:sp>
    </p:spTree>
    <p:extLst>
      <p:ext uri="{BB962C8B-B14F-4D97-AF65-F5344CB8AC3E}">
        <p14:creationId xmlns:p14="http://schemas.microsoft.com/office/powerpoint/2010/main" val="2847419192"/>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4000" dirty="0" smtClean="0">
                <a:solidFill>
                  <a:srgbClr val="0000FF"/>
                </a:solidFill>
              </a:rPr>
              <a:t>Problem: </a:t>
            </a:r>
            <a:r>
              <a:rPr lang="en-US" altLang="zh-CN" sz="4000" dirty="0" smtClean="0"/>
              <a:t>Comparison </a:t>
            </a:r>
            <a:r>
              <a:rPr lang="en-US" altLang="zh-CN" sz="4000" dirty="0"/>
              <a:t>of running times</a:t>
            </a:r>
          </a:p>
        </p:txBody>
      </p:sp>
      <p:sp>
        <p:nvSpPr>
          <p:cNvPr id="264195"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dirty="0" smtClean="0"/>
              <a:t>Determine </a:t>
            </a:r>
            <a:r>
              <a:rPr lang="en-US" altLang="zh-CN" dirty="0"/>
              <a:t>the largest size </a:t>
            </a:r>
            <a:r>
              <a:rPr lang="en-US" altLang="zh-CN" i="1" dirty="0"/>
              <a:t>n </a:t>
            </a:r>
            <a:r>
              <a:rPr lang="en-US" altLang="zh-CN" b="0" dirty="0" smtClean="0"/>
              <a:t>:</a:t>
            </a:r>
            <a:r>
              <a:rPr lang="en-US" altLang="zh-CN" b="0" i="1" dirty="0" smtClean="0"/>
              <a:t> </a:t>
            </a:r>
            <a:r>
              <a:rPr lang="en-US" altLang="zh-CN" b="0" dirty="0" smtClean="0"/>
              <a:t>For </a:t>
            </a:r>
            <a:r>
              <a:rPr lang="en-US" altLang="zh-CN" b="0" dirty="0"/>
              <a:t>each function </a:t>
            </a:r>
            <a:r>
              <a:rPr lang="en-US" altLang="zh-CN" b="0" i="1" dirty="0"/>
              <a:t>f</a:t>
            </a:r>
            <a:r>
              <a:rPr lang="en-US" altLang="zh-CN" b="0" dirty="0"/>
              <a:t>(</a:t>
            </a:r>
            <a:r>
              <a:rPr lang="en-US" altLang="zh-CN" b="0" i="1" dirty="0"/>
              <a:t>n</a:t>
            </a:r>
            <a:r>
              <a:rPr lang="en-US" altLang="zh-CN" b="0" dirty="0"/>
              <a:t>) and time </a:t>
            </a:r>
            <a:r>
              <a:rPr lang="en-US" altLang="zh-CN" b="0" i="1" dirty="0"/>
              <a:t>t </a:t>
            </a:r>
            <a:r>
              <a:rPr lang="en-US" altLang="zh-CN" b="0" dirty="0"/>
              <a:t>in the following table, determine the largest size </a:t>
            </a:r>
            <a:r>
              <a:rPr lang="en-US" altLang="zh-CN" b="0" i="1" dirty="0"/>
              <a:t>n </a:t>
            </a:r>
            <a:r>
              <a:rPr lang="en-US" altLang="zh-CN" b="0" dirty="0"/>
              <a:t>of </a:t>
            </a:r>
            <a:r>
              <a:rPr lang="en-US" altLang="zh-CN" b="0" dirty="0" smtClean="0"/>
              <a:t>a problem </a:t>
            </a:r>
            <a:r>
              <a:rPr lang="en-US" altLang="zh-CN" b="0" dirty="0"/>
              <a:t>that can be solved in time </a:t>
            </a:r>
            <a:r>
              <a:rPr lang="en-US" altLang="zh-CN" b="0" i="1" dirty="0"/>
              <a:t>t</a:t>
            </a:r>
            <a:r>
              <a:rPr lang="en-US" altLang="zh-CN" b="0" dirty="0"/>
              <a:t>, assuming that the algorithm to solve the problem takes </a:t>
            </a:r>
            <a:r>
              <a:rPr lang="en-US" altLang="zh-CN" b="0" i="1" dirty="0"/>
              <a:t>f</a:t>
            </a:r>
            <a:r>
              <a:rPr lang="en-US" altLang="zh-CN" b="0" dirty="0"/>
              <a:t>(</a:t>
            </a:r>
            <a:r>
              <a:rPr lang="en-US" altLang="zh-CN" b="0" i="1" dirty="0"/>
              <a:t>n</a:t>
            </a:r>
            <a:r>
              <a:rPr lang="en-US" altLang="zh-CN" b="0" dirty="0"/>
              <a:t>)</a:t>
            </a:r>
            <a:r>
              <a:rPr lang="en-US" altLang="zh-CN" b="0" dirty="0" smtClean="0"/>
              <a:t> </a:t>
            </a:r>
            <a:r>
              <a:rPr lang="en-US" altLang="zh-CN" b="0" dirty="0"/>
              <a:t>microseconds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996312"/>
            <a:ext cx="4067944" cy="288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4000" dirty="0">
                <a:solidFill>
                  <a:srgbClr val="FF0000"/>
                </a:solidFill>
              </a:rPr>
              <a:t>1.4 Textbook selected: What &amp; Why?</a:t>
            </a:r>
          </a:p>
        </p:txBody>
      </p:sp>
      <p:sp>
        <p:nvSpPr>
          <p:cNvPr id="264195" name="Rectangle 3"/>
          <p:cNvSpPr>
            <a:spLocks noGrp="1" noChangeArrowheads="1"/>
          </p:cNvSpPr>
          <p:nvPr>
            <p:ph type="body" idx="1"/>
          </p:nvPr>
        </p:nvSpPr>
        <p:spPr/>
        <p:txBody>
          <a:bodyPr rtlCol="0">
            <a:noAutofit/>
          </a:bodyPr>
          <a:lstStyle/>
          <a:p>
            <a:pPr marL="342900" lvl="1" indent="-342900" fontAlgn="auto">
              <a:spcAft>
                <a:spcPts val="0"/>
              </a:spcAft>
              <a:buFont typeface="Arial" pitchFamily="34" charset="0"/>
              <a:buChar char="•"/>
              <a:defRPr/>
            </a:pPr>
            <a:r>
              <a:rPr lang="en-US" altLang="zh-CN" sz="3000" dirty="0" smtClean="0"/>
              <a:t>Textbook</a:t>
            </a:r>
          </a:p>
          <a:p>
            <a:pPr marL="742950" lvl="2" indent="-342900" fontAlgn="auto">
              <a:spcAft>
                <a:spcPts val="0"/>
              </a:spcAft>
              <a:buFont typeface="Arial" pitchFamily="34" charset="0"/>
              <a:buChar char="•"/>
              <a:defRPr/>
            </a:pPr>
            <a:r>
              <a:rPr lang="en-US" altLang="zh-CN" b="0" dirty="0" smtClean="0"/>
              <a:t>Thomas </a:t>
            </a:r>
            <a:r>
              <a:rPr lang="en-US" altLang="zh-CN" b="0" dirty="0"/>
              <a:t>H. </a:t>
            </a:r>
            <a:r>
              <a:rPr lang="en-US" altLang="zh-CN" b="0" dirty="0" err="1">
                <a:solidFill>
                  <a:srgbClr val="0000FF"/>
                </a:solidFill>
              </a:rPr>
              <a:t>Cormen</a:t>
            </a:r>
            <a:r>
              <a:rPr lang="en-US" altLang="zh-CN" b="0" dirty="0"/>
              <a:t>, Charles E. </a:t>
            </a:r>
            <a:r>
              <a:rPr lang="en-US" altLang="zh-CN" b="0" dirty="0" err="1" smtClean="0"/>
              <a:t>Leiserson</a:t>
            </a:r>
            <a:r>
              <a:rPr lang="en-US" altLang="zh-CN" b="0" dirty="0" smtClean="0"/>
              <a:t>, </a:t>
            </a:r>
            <a:r>
              <a:rPr lang="en-US" altLang="zh-CN" b="0" dirty="0"/>
              <a:t>Ronald L. </a:t>
            </a:r>
            <a:r>
              <a:rPr lang="en-US" altLang="zh-CN" b="0" dirty="0" err="1" smtClean="0"/>
              <a:t>Rivest</a:t>
            </a:r>
            <a:r>
              <a:rPr lang="en-US" altLang="zh-CN" b="0" dirty="0" smtClean="0"/>
              <a:t>,</a:t>
            </a:r>
            <a:r>
              <a:rPr lang="en-US" altLang="zh-CN" b="0" dirty="0"/>
              <a:t> Clifford Stein</a:t>
            </a:r>
            <a:r>
              <a:rPr lang="en-US" altLang="zh-CN" b="0" dirty="0" smtClean="0"/>
              <a:t>. </a:t>
            </a:r>
          </a:p>
          <a:p>
            <a:pPr marL="742950" lvl="2" indent="-342900" fontAlgn="auto">
              <a:spcAft>
                <a:spcPts val="0"/>
              </a:spcAft>
              <a:buFont typeface="Arial" pitchFamily="34" charset="0"/>
              <a:buChar char="•"/>
              <a:defRPr/>
            </a:pPr>
            <a:r>
              <a:rPr lang="en-US" altLang="zh-CN" dirty="0" smtClean="0">
                <a:solidFill>
                  <a:srgbClr val="0000FF"/>
                </a:solidFill>
              </a:rPr>
              <a:t>Introduction </a:t>
            </a:r>
            <a:r>
              <a:rPr lang="en-US" altLang="zh-CN" dirty="0">
                <a:solidFill>
                  <a:srgbClr val="0000FF"/>
                </a:solidFill>
              </a:rPr>
              <a:t>to </a:t>
            </a:r>
            <a:r>
              <a:rPr lang="en-US" altLang="zh-CN" dirty="0" smtClean="0">
                <a:solidFill>
                  <a:srgbClr val="0000FF"/>
                </a:solidFill>
              </a:rPr>
              <a:t>Algorithms</a:t>
            </a:r>
            <a:r>
              <a:rPr lang="en-US" altLang="zh-CN" b="0" dirty="0" smtClean="0"/>
              <a:t>. </a:t>
            </a:r>
          </a:p>
          <a:p>
            <a:pPr marL="742950" lvl="2" indent="-342900" fontAlgn="auto">
              <a:spcAft>
                <a:spcPts val="0"/>
              </a:spcAft>
              <a:buFont typeface="Arial" pitchFamily="34" charset="0"/>
              <a:buChar char="•"/>
              <a:defRPr/>
            </a:pPr>
            <a:r>
              <a:rPr lang="en-US" altLang="zh-CN" b="0" dirty="0" smtClean="0"/>
              <a:t>3rd Edition, the </a:t>
            </a:r>
            <a:r>
              <a:rPr lang="en-US" altLang="zh-CN" b="0" dirty="0"/>
              <a:t>MIT Press, </a:t>
            </a:r>
            <a:r>
              <a:rPr lang="en-US" altLang="zh-CN" b="0" dirty="0" smtClean="0"/>
              <a:t>2009.</a:t>
            </a:r>
          </a:p>
          <a:p>
            <a:pPr marL="342900" lvl="1" indent="-342900" fontAlgn="auto">
              <a:spcAft>
                <a:spcPts val="0"/>
              </a:spcAft>
              <a:buFont typeface="Arial" pitchFamily="34" charset="0"/>
              <a:buChar char="•"/>
              <a:defRPr/>
            </a:pPr>
            <a:r>
              <a:rPr lang="en-US" altLang="zh-CN" sz="3000" dirty="0"/>
              <a:t>Famous people with Classical Book in CS</a:t>
            </a:r>
          </a:p>
          <a:p>
            <a:pPr marL="742950" lvl="2" indent="-342900" fontAlgn="auto">
              <a:spcAft>
                <a:spcPts val="0"/>
              </a:spcAft>
              <a:buFont typeface="Arial" pitchFamily="34" charset="0"/>
              <a:buChar char="•"/>
              <a:defRPr/>
            </a:pPr>
            <a:r>
              <a:rPr lang="en-US" altLang="zh-CN" b="0" dirty="0" smtClean="0"/>
              <a:t>Donald </a:t>
            </a:r>
            <a:r>
              <a:rPr lang="en-US" altLang="zh-CN" b="0" dirty="0"/>
              <a:t>Ervin </a:t>
            </a:r>
            <a:r>
              <a:rPr lang="en-US" altLang="zh-CN" b="0" dirty="0">
                <a:solidFill>
                  <a:srgbClr val="0000FF"/>
                </a:solidFill>
              </a:rPr>
              <a:t>Knuth</a:t>
            </a:r>
            <a:r>
              <a:rPr lang="en-US" altLang="zh-CN" b="0" dirty="0"/>
              <a:t>, </a:t>
            </a:r>
            <a:r>
              <a:rPr lang="en-US" altLang="zh-CN" b="0" dirty="0" smtClean="0"/>
              <a:t>1938.1.10-</a:t>
            </a:r>
          </a:p>
          <a:p>
            <a:pPr marL="742950" lvl="2" indent="-342900" fontAlgn="auto">
              <a:spcAft>
                <a:spcPts val="0"/>
              </a:spcAft>
              <a:buFont typeface="Arial" pitchFamily="34" charset="0"/>
              <a:buChar char="•"/>
              <a:defRPr/>
            </a:pPr>
            <a:r>
              <a:rPr lang="en-US" altLang="zh-CN" b="0" dirty="0" smtClean="0"/>
              <a:t>Donald </a:t>
            </a:r>
            <a:r>
              <a:rPr lang="en-US" altLang="zh-CN" b="0" dirty="0"/>
              <a:t>E. Knuth. </a:t>
            </a:r>
            <a:r>
              <a:rPr lang="en-US" altLang="zh-CN" b="0" dirty="0">
                <a:solidFill>
                  <a:srgbClr val="0000FF"/>
                </a:solidFill>
              </a:rPr>
              <a:t>The Art of Computer Programming</a:t>
            </a:r>
            <a:r>
              <a:rPr lang="en-US" altLang="zh-CN" b="0" dirty="0"/>
              <a:t>, Volumes </a:t>
            </a:r>
            <a:r>
              <a:rPr lang="en-US" altLang="zh-CN" b="0" dirty="0" smtClean="0"/>
              <a:t>1-4A,1st </a:t>
            </a:r>
            <a:r>
              <a:rPr lang="en-US" altLang="zh-CN" b="0" dirty="0"/>
              <a:t>edition. </a:t>
            </a:r>
            <a:r>
              <a:rPr lang="en-US" altLang="zh-CN" b="0" dirty="0" smtClean="0"/>
              <a:t>Addison-Wesley </a:t>
            </a:r>
            <a:r>
              <a:rPr lang="en-US" altLang="zh-CN" b="0" dirty="0"/>
              <a:t>Professional, March 13, 2011</a:t>
            </a:r>
            <a:r>
              <a:rPr lang="en-US" altLang="zh-CN" b="0" dirty="0" smtClean="0"/>
              <a:t>.</a:t>
            </a:r>
            <a:endParaRPr lang="en-US" altLang="zh-CN" b="0" dirty="0"/>
          </a:p>
        </p:txBody>
      </p:sp>
    </p:spTree>
    <p:extLst>
      <p:ext uri="{BB962C8B-B14F-4D97-AF65-F5344CB8AC3E}">
        <p14:creationId xmlns:p14="http://schemas.microsoft.com/office/powerpoint/2010/main" val="101554670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4000" dirty="0">
                <a:solidFill>
                  <a:srgbClr val="FF0000"/>
                </a:solidFill>
              </a:rPr>
              <a:t>1.5 Exercise &amp; </a:t>
            </a:r>
            <a:r>
              <a:rPr lang="en-US" altLang="zh-CN" sz="4000" dirty="0" smtClean="0">
                <a:solidFill>
                  <a:srgbClr val="FF0000"/>
                </a:solidFill>
              </a:rPr>
              <a:t>Mark</a:t>
            </a:r>
            <a:endParaRPr lang="en-US" altLang="zh-CN" sz="4000" dirty="0">
              <a:solidFill>
                <a:srgbClr val="FF0000"/>
              </a:solidFill>
            </a:endParaRPr>
          </a:p>
        </p:txBody>
      </p:sp>
      <p:sp>
        <p:nvSpPr>
          <p:cNvPr id="264195" name="Rectangle 3"/>
          <p:cNvSpPr>
            <a:spLocks noGrp="1" noChangeArrowheads="1"/>
          </p:cNvSpPr>
          <p:nvPr>
            <p:ph type="body" idx="1"/>
          </p:nvPr>
        </p:nvSpPr>
        <p:spPr/>
        <p:txBody>
          <a:bodyPr rtlCol="0">
            <a:noAutofit/>
          </a:bodyPr>
          <a:lstStyle/>
          <a:p>
            <a:r>
              <a:rPr lang="en-US" altLang="zh-CN" sz="2800" b="0" dirty="0"/>
              <a:t>See </a:t>
            </a:r>
            <a:r>
              <a:rPr lang="zh-CN" altLang="en-US" sz="2800" b="0" dirty="0" smtClean="0">
                <a:hlinkClick r:id="rId3" action="ppaction://hlinkpres?slideindex=1&amp;slidetitle="/>
              </a:rPr>
              <a:t>课程介绍与要求</a:t>
            </a:r>
            <a:r>
              <a:rPr lang="en-US" altLang="zh-CN" sz="2800" b="0" dirty="0" smtClean="0">
                <a:hlinkClick r:id="rId3" action="ppaction://hlinkpres?slideindex=1&amp;slidetitle="/>
              </a:rPr>
              <a:t>-《</a:t>
            </a:r>
            <a:r>
              <a:rPr lang="zh-CN" altLang="en-US" sz="2800" b="0" dirty="0" smtClean="0">
                <a:hlinkClick r:id="rId3" action="ppaction://hlinkpres?slideindex=1&amp;slidetitle="/>
              </a:rPr>
              <a:t>算法分析与设计</a:t>
            </a:r>
            <a:r>
              <a:rPr lang="en-US" altLang="zh-CN" sz="2800" b="0" dirty="0" smtClean="0">
                <a:hlinkClick r:id="rId3" action="ppaction://hlinkpres?slideindex=1&amp;slidetitle="/>
              </a:rPr>
              <a:t>》.pptx</a:t>
            </a:r>
            <a:endParaRPr lang="zh-CN" altLang="en-US" sz="2800" b="0" dirty="0"/>
          </a:p>
        </p:txBody>
      </p:sp>
    </p:spTree>
    <p:extLst>
      <p:ext uri="{BB962C8B-B14F-4D97-AF65-F5344CB8AC3E}">
        <p14:creationId xmlns:p14="http://schemas.microsoft.com/office/powerpoint/2010/main" val="2923946137"/>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436563" y="44450"/>
            <a:ext cx="8402637" cy="685800"/>
          </a:xfrm>
        </p:spPr>
        <p:txBody>
          <a:bodyPr/>
          <a:lstStyle/>
          <a:p>
            <a:pPr algn="l" eaLnBrk="1" hangingPunct="1"/>
            <a:r>
              <a:rPr lang="en-US" altLang="zh-CN" dirty="0" smtClean="0">
                <a:solidFill>
                  <a:srgbClr val="FF0000"/>
                </a:solidFill>
              </a:rPr>
              <a:t>Exercises for Chapter 1</a:t>
            </a:r>
          </a:p>
        </p:txBody>
      </p:sp>
      <p:sp>
        <p:nvSpPr>
          <p:cNvPr id="141315" name="Rectangle 3"/>
          <p:cNvSpPr>
            <a:spLocks noGrp="1" noChangeArrowheads="1"/>
          </p:cNvSpPr>
          <p:nvPr>
            <p:ph type="body" idx="4294967295"/>
          </p:nvPr>
        </p:nvSpPr>
        <p:spPr/>
        <p:txBody>
          <a:bodyPr/>
          <a:lstStyle/>
          <a:p>
            <a:pPr>
              <a:lnSpc>
                <a:spcPct val="90000"/>
              </a:lnSpc>
            </a:pPr>
            <a:r>
              <a:rPr lang="en-US" altLang="zh-CN" sz="2800" b="1" dirty="0" smtClean="0">
                <a:solidFill>
                  <a:srgbClr val="0000FF"/>
                </a:solidFill>
              </a:rPr>
              <a:t>Exercises: 1.2-3: Find the </a:t>
            </a:r>
            <a:r>
              <a:rPr lang="en-US" altLang="zh-CN" sz="2800" b="1" dirty="0">
                <a:solidFill>
                  <a:srgbClr val="0000FF"/>
                </a:solidFill>
              </a:rPr>
              <a:t>smallest value of </a:t>
            </a:r>
            <a:r>
              <a:rPr lang="en-US" altLang="zh-CN" sz="2800" b="1" i="1" dirty="0" smtClean="0">
                <a:solidFill>
                  <a:srgbClr val="0000FF"/>
                </a:solidFill>
              </a:rPr>
              <a:t>n…</a:t>
            </a:r>
          </a:p>
          <a:p>
            <a:pPr>
              <a:lnSpc>
                <a:spcPct val="90000"/>
              </a:lnSpc>
            </a:pPr>
            <a:r>
              <a:rPr lang="en-US" altLang="zh-CN" sz="2800" b="1" dirty="0" smtClean="0">
                <a:solidFill>
                  <a:srgbClr val="0000FF"/>
                </a:solidFill>
              </a:rPr>
              <a:t>Problems 1-1:</a:t>
            </a:r>
            <a:r>
              <a:rPr lang="en-US" altLang="zh-CN" sz="2800" b="1" dirty="0">
                <a:solidFill>
                  <a:srgbClr val="0000FF"/>
                </a:solidFill>
              </a:rPr>
              <a:t> Comparison of running </a:t>
            </a:r>
            <a:r>
              <a:rPr lang="en-US" altLang="zh-CN" sz="2800" b="1" dirty="0" smtClean="0">
                <a:solidFill>
                  <a:srgbClr val="0000FF"/>
                </a:solidFill>
              </a:rPr>
              <a:t>times…</a:t>
            </a:r>
          </a:p>
        </p:txBody>
      </p:sp>
    </p:spTree>
    <p:extLst>
      <p:ext uri="{BB962C8B-B14F-4D97-AF65-F5344CB8AC3E}">
        <p14:creationId xmlns:p14="http://schemas.microsoft.com/office/powerpoint/2010/main" val="896923928"/>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436563" y="44450"/>
            <a:ext cx="8402637" cy="685800"/>
          </a:xfrm>
        </p:spPr>
        <p:txBody>
          <a:bodyPr/>
          <a:lstStyle/>
          <a:p>
            <a:pPr algn="l" eaLnBrk="1" hangingPunct="1"/>
            <a:r>
              <a:rPr lang="en-US" altLang="zh-CN" dirty="0" smtClean="0">
                <a:solidFill>
                  <a:srgbClr val="0000FF"/>
                </a:solidFill>
              </a:rPr>
              <a:t>Exercises for Chapter 1</a:t>
            </a:r>
          </a:p>
        </p:txBody>
      </p:sp>
      <p:sp>
        <p:nvSpPr>
          <p:cNvPr id="141315" name="Rectangle 3"/>
          <p:cNvSpPr>
            <a:spLocks noGrp="1" noChangeArrowheads="1"/>
          </p:cNvSpPr>
          <p:nvPr>
            <p:ph type="body" idx="4294967295"/>
          </p:nvPr>
        </p:nvSpPr>
        <p:spPr/>
        <p:txBody>
          <a:bodyPr/>
          <a:lstStyle/>
          <a:p>
            <a:pPr>
              <a:lnSpc>
                <a:spcPct val="90000"/>
              </a:lnSpc>
            </a:pPr>
            <a:r>
              <a:rPr lang="en-US" altLang="zh-CN" sz="2800" dirty="0" smtClean="0"/>
              <a:t>1.</a:t>
            </a:r>
            <a:r>
              <a:rPr lang="en-US" altLang="zh-CN" sz="2800" dirty="0"/>
              <a:t> </a:t>
            </a:r>
            <a:r>
              <a:rPr lang="en-US" altLang="zh-CN" sz="2800" dirty="0" smtClean="0"/>
              <a:t>1-3. </a:t>
            </a:r>
            <a:r>
              <a:rPr lang="en-US" altLang="zh-CN" sz="2800" dirty="0"/>
              <a:t>Select a data structure that you have seen previously, and discuss its </a:t>
            </a:r>
            <a:r>
              <a:rPr lang="en-US" altLang="zh-CN" sz="2800" b="1" dirty="0"/>
              <a:t>strengths and limitations</a:t>
            </a:r>
            <a:r>
              <a:rPr lang="en-US" altLang="zh-CN" sz="2800" dirty="0"/>
              <a:t>.</a:t>
            </a:r>
            <a:endParaRPr lang="en-US" altLang="zh-CN" sz="2800" dirty="0" smtClean="0"/>
          </a:p>
          <a:p>
            <a:pPr>
              <a:lnSpc>
                <a:spcPct val="90000"/>
              </a:lnSpc>
            </a:pPr>
            <a:r>
              <a:rPr lang="en-US" altLang="zh-CN" sz="2800" dirty="0"/>
              <a:t>1.1-4</a:t>
            </a:r>
            <a:r>
              <a:rPr lang="en-US" altLang="zh-CN" sz="2800" dirty="0" smtClean="0"/>
              <a:t> </a:t>
            </a:r>
            <a:r>
              <a:rPr lang="en-US" altLang="zh-CN" sz="2800" dirty="0"/>
              <a:t>How are the shortest-path and traveling-salesman problems given above </a:t>
            </a:r>
            <a:r>
              <a:rPr lang="en-US" altLang="zh-CN" sz="2800" b="1" dirty="0"/>
              <a:t>similar</a:t>
            </a:r>
            <a:r>
              <a:rPr lang="en-US" altLang="zh-CN" sz="2800" dirty="0"/>
              <a:t>? How are</a:t>
            </a:r>
          </a:p>
          <a:p>
            <a:pPr>
              <a:lnSpc>
                <a:spcPct val="90000"/>
              </a:lnSpc>
            </a:pPr>
            <a:r>
              <a:rPr lang="en-US" altLang="zh-CN" sz="2800" dirty="0"/>
              <a:t>they </a:t>
            </a:r>
            <a:r>
              <a:rPr lang="en-US" altLang="zh-CN" sz="2800" b="1" dirty="0"/>
              <a:t>different</a:t>
            </a:r>
            <a:r>
              <a:rPr lang="en-US" altLang="zh-CN" sz="2800" dirty="0" smtClean="0"/>
              <a:t>?</a:t>
            </a:r>
          </a:p>
          <a:p>
            <a:r>
              <a:rPr lang="en-US" altLang="zh-CN" sz="2800" dirty="0" smtClean="0"/>
              <a:t>1.1-5 </a:t>
            </a:r>
            <a:r>
              <a:rPr lang="en-US" altLang="zh-CN" sz="2800" dirty="0"/>
              <a:t>Come up with a real-world problem in which only the best solution will do. Then come </a:t>
            </a:r>
            <a:r>
              <a:rPr lang="en-US" altLang="zh-CN" sz="2800" dirty="0" smtClean="0"/>
              <a:t>up with </a:t>
            </a:r>
            <a:r>
              <a:rPr lang="en-US" altLang="zh-CN" sz="2800" dirty="0"/>
              <a:t>one in which a solution that is "approximately" the best is good </a:t>
            </a:r>
            <a:r>
              <a:rPr lang="en-US" altLang="zh-CN" sz="2800" dirty="0" smtClean="0"/>
              <a:t>enough.</a:t>
            </a:r>
          </a:p>
        </p:txBody>
      </p:sp>
    </p:spTree>
    <p:extLst>
      <p:ext uri="{BB962C8B-B14F-4D97-AF65-F5344CB8AC3E}">
        <p14:creationId xmlns:p14="http://schemas.microsoft.com/office/powerpoint/2010/main" val="3885146622"/>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descr=" 141314"/>
          <p:cNvSpPr>
            <a:spLocks noGrp="1" noChangeArrowheads="1"/>
          </p:cNvSpPr>
          <p:nvPr>
            <p:ph type="title" idx="4294967295"/>
          </p:nvPr>
        </p:nvSpPr>
        <p:spPr>
          <a:xfrm>
            <a:off x="436563" y="44450"/>
            <a:ext cx="8402637" cy="685800"/>
          </a:xfrm>
        </p:spPr>
        <p:txBody>
          <a:bodyPr/>
          <a:lstStyle/>
          <a:p>
            <a:pPr algn="l" eaLnBrk="1" hangingPunct="1"/>
            <a:r>
              <a:rPr lang="en-US" altLang="zh-CN" smtClean="0"/>
              <a:t>Exercises</a:t>
            </a:r>
          </a:p>
        </p:txBody>
      </p:sp>
      <p:sp>
        <p:nvSpPr>
          <p:cNvPr id="141315" name="Rectangle 3" descr=" 141315"/>
          <p:cNvSpPr>
            <a:spLocks noGrp="1" noChangeArrowheads="1"/>
          </p:cNvSpPr>
          <p:nvPr>
            <p:ph type="body" idx="4294967295"/>
          </p:nvPr>
        </p:nvSpPr>
        <p:spPr/>
        <p:txBody>
          <a:bodyPr/>
          <a:lstStyle/>
          <a:p>
            <a:r>
              <a:rPr lang="en-US" altLang="zh-CN" sz="2800" dirty="0" smtClean="0"/>
              <a:t>Exercises 1.2-3 </a:t>
            </a:r>
            <a:r>
              <a:rPr lang="en-US" altLang="zh-CN" sz="2800" dirty="0"/>
              <a:t>What is </a:t>
            </a:r>
            <a:r>
              <a:rPr lang="en-US" altLang="zh-CN" sz="2800" b="1" dirty="0"/>
              <a:t>the smallest value of </a:t>
            </a:r>
            <a:r>
              <a:rPr lang="en-US" altLang="zh-CN" sz="2800" b="1" i="1" dirty="0"/>
              <a:t>n </a:t>
            </a:r>
            <a:r>
              <a:rPr lang="en-US" altLang="zh-CN" sz="2800" dirty="0"/>
              <a:t>such that an algorithm whose running time is 100</a:t>
            </a:r>
            <a:r>
              <a:rPr lang="en-US" altLang="zh-CN" sz="2800" i="1" dirty="0"/>
              <a:t>n</a:t>
            </a:r>
            <a:r>
              <a:rPr lang="en-US" altLang="zh-CN" sz="2800" baseline="30000" dirty="0"/>
              <a:t>2</a:t>
            </a:r>
            <a:r>
              <a:rPr lang="en-US" altLang="zh-CN" sz="2800" dirty="0"/>
              <a:t> runs </a:t>
            </a:r>
            <a:r>
              <a:rPr lang="en-US" altLang="zh-CN" sz="2800" dirty="0" smtClean="0"/>
              <a:t>faster than </a:t>
            </a:r>
            <a:r>
              <a:rPr lang="en-US" altLang="zh-CN" sz="2800" dirty="0"/>
              <a:t>an algorithm whose running time is 2</a:t>
            </a:r>
            <a:r>
              <a:rPr lang="en-US" altLang="zh-CN" sz="2800" i="1" baseline="30000" dirty="0"/>
              <a:t>n</a:t>
            </a:r>
            <a:r>
              <a:rPr lang="en-US" altLang="zh-CN" sz="2800" i="1" dirty="0"/>
              <a:t> </a:t>
            </a:r>
            <a:r>
              <a:rPr lang="en-US" altLang="zh-CN" sz="2800" dirty="0"/>
              <a:t>on the same machine</a:t>
            </a:r>
            <a:r>
              <a:rPr lang="en-US" altLang="zh-CN" sz="2800" dirty="0" smtClean="0"/>
              <a:t>?</a:t>
            </a:r>
          </a:p>
          <a:p>
            <a:r>
              <a:rPr lang="en-US" altLang="zh-CN" sz="2800" dirty="0"/>
              <a:t>Problems 1-1: </a:t>
            </a:r>
            <a:r>
              <a:rPr lang="en-US" altLang="zh-CN" sz="2800" b="1" dirty="0"/>
              <a:t>Comparison of running </a:t>
            </a:r>
            <a:r>
              <a:rPr lang="en-US" altLang="zh-CN" sz="2800" b="1" dirty="0" smtClean="0"/>
              <a:t>times</a:t>
            </a:r>
          </a:p>
          <a:p>
            <a:pPr lvl="1"/>
            <a:r>
              <a:rPr lang="en-US" altLang="zh-CN" sz="2400" dirty="0"/>
              <a:t>For each function f(n) and time t in the following table, determine the largest size n of </a:t>
            </a:r>
            <a:r>
              <a:rPr lang="en-US" altLang="zh-CN" sz="2400" dirty="0" smtClean="0"/>
              <a:t>a </a:t>
            </a:r>
            <a:r>
              <a:rPr lang="en-US" altLang="zh-CN" sz="2800" dirty="0" smtClean="0"/>
              <a:t>problem </a:t>
            </a:r>
            <a:r>
              <a:rPr lang="en-US" altLang="zh-CN" sz="2800" dirty="0"/>
              <a:t>that can be solved in time t, assuming that the algorithm to solve the problem </a:t>
            </a:r>
            <a:r>
              <a:rPr lang="en-US" altLang="zh-CN" sz="2800" dirty="0" smtClean="0"/>
              <a:t>takes f(n</a:t>
            </a:r>
            <a:r>
              <a:rPr lang="en-US" altLang="zh-CN" sz="2800" dirty="0"/>
              <a:t>) microseconds.</a:t>
            </a:r>
          </a:p>
        </p:txBody>
      </p:sp>
    </p:spTree>
    <p:extLst>
      <p:ext uri="{BB962C8B-B14F-4D97-AF65-F5344CB8AC3E}">
        <p14:creationId xmlns:p14="http://schemas.microsoft.com/office/powerpoint/2010/main" val="600461452"/>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descr=" 141314"/>
          <p:cNvSpPr>
            <a:spLocks noGrp="1" noChangeArrowheads="1"/>
          </p:cNvSpPr>
          <p:nvPr>
            <p:ph type="title" idx="4294967295"/>
          </p:nvPr>
        </p:nvSpPr>
        <p:spPr>
          <a:xfrm>
            <a:off x="436563" y="44450"/>
            <a:ext cx="8402637" cy="685800"/>
          </a:xfrm>
        </p:spPr>
        <p:txBody>
          <a:bodyPr/>
          <a:lstStyle/>
          <a:p>
            <a:pPr algn="l" eaLnBrk="1" hangingPunct="1"/>
            <a:r>
              <a:rPr lang="en-US" altLang="zh-CN" smtClean="0"/>
              <a:t>Exercises</a:t>
            </a:r>
          </a:p>
        </p:txBody>
      </p:sp>
      <p:sp>
        <p:nvSpPr>
          <p:cNvPr id="141315" name="Rectangle 3" descr=" 141315"/>
          <p:cNvSpPr>
            <a:spLocks noGrp="1" noChangeArrowheads="1"/>
          </p:cNvSpPr>
          <p:nvPr>
            <p:ph type="body" idx="4294967295"/>
          </p:nvPr>
        </p:nvSpPr>
        <p:spPr/>
        <p:txBody>
          <a:bodyPr/>
          <a:lstStyle/>
          <a:p>
            <a:r>
              <a:rPr lang="en-US" altLang="zh-CN" sz="2800" dirty="0" smtClean="0"/>
              <a:t>Exercises 1.2-3 </a:t>
            </a:r>
            <a:r>
              <a:rPr lang="en-US" altLang="zh-CN" sz="2800" dirty="0"/>
              <a:t>What is </a:t>
            </a:r>
            <a:r>
              <a:rPr lang="en-US" altLang="zh-CN" sz="2800" b="1" dirty="0"/>
              <a:t>the smallest value of </a:t>
            </a:r>
            <a:r>
              <a:rPr lang="en-US" altLang="zh-CN" sz="2800" b="1" i="1" dirty="0"/>
              <a:t>n </a:t>
            </a:r>
            <a:r>
              <a:rPr lang="en-US" altLang="zh-CN" sz="2800" dirty="0"/>
              <a:t>such that an algorithm whose running time is 100</a:t>
            </a:r>
            <a:r>
              <a:rPr lang="en-US" altLang="zh-CN" sz="2800" i="1" dirty="0"/>
              <a:t>n</a:t>
            </a:r>
            <a:r>
              <a:rPr lang="en-US" altLang="zh-CN" sz="2800" baseline="30000" dirty="0"/>
              <a:t>2</a:t>
            </a:r>
            <a:r>
              <a:rPr lang="en-US" altLang="zh-CN" sz="2800" dirty="0"/>
              <a:t> runs </a:t>
            </a:r>
            <a:r>
              <a:rPr lang="en-US" altLang="zh-CN" sz="2800" dirty="0" smtClean="0"/>
              <a:t>faster than </a:t>
            </a:r>
            <a:r>
              <a:rPr lang="en-US" altLang="zh-CN" sz="2800" dirty="0"/>
              <a:t>an algorithm whose running time is 2</a:t>
            </a:r>
            <a:r>
              <a:rPr lang="en-US" altLang="zh-CN" sz="2800" i="1" baseline="30000" dirty="0"/>
              <a:t>n</a:t>
            </a:r>
            <a:r>
              <a:rPr lang="en-US" altLang="zh-CN" sz="2800" i="1" dirty="0"/>
              <a:t> </a:t>
            </a:r>
            <a:r>
              <a:rPr lang="en-US" altLang="zh-CN" sz="2800" dirty="0"/>
              <a:t>on the same machine</a:t>
            </a:r>
            <a:r>
              <a:rPr lang="en-US" altLang="zh-CN" sz="2800" dirty="0" smtClean="0"/>
              <a:t>?</a:t>
            </a:r>
          </a:p>
          <a:p>
            <a:r>
              <a:rPr lang="en-US" altLang="zh-CN" sz="2800" dirty="0"/>
              <a:t>Problems 1-1: </a:t>
            </a:r>
            <a:r>
              <a:rPr lang="en-US" altLang="zh-CN" sz="2800" b="1" dirty="0"/>
              <a:t>Comparison of running </a:t>
            </a:r>
            <a:r>
              <a:rPr lang="en-US" altLang="zh-CN" sz="2800" b="1" dirty="0" smtClean="0"/>
              <a:t>times</a:t>
            </a:r>
          </a:p>
          <a:p>
            <a:pPr lvl="1"/>
            <a:r>
              <a:rPr lang="en-US" altLang="zh-CN" sz="2400" dirty="0"/>
              <a:t>For each function f(n) and time t in the following table, determine the largest size n of </a:t>
            </a:r>
            <a:r>
              <a:rPr lang="en-US" altLang="zh-CN" sz="2400" dirty="0" smtClean="0"/>
              <a:t>a </a:t>
            </a:r>
            <a:r>
              <a:rPr lang="en-US" altLang="zh-CN" sz="2800" dirty="0" smtClean="0"/>
              <a:t>problem </a:t>
            </a:r>
            <a:r>
              <a:rPr lang="en-US" altLang="zh-CN" sz="2800" dirty="0"/>
              <a:t>that can be solved in time t, assuming that the algorithm to solve the problem </a:t>
            </a:r>
            <a:r>
              <a:rPr lang="en-US" altLang="zh-CN" sz="2800" dirty="0" smtClean="0"/>
              <a:t>takes f(n</a:t>
            </a:r>
            <a:r>
              <a:rPr lang="en-US" altLang="zh-CN" sz="2800" dirty="0"/>
              <a:t>) microseconds.</a:t>
            </a:r>
          </a:p>
        </p:txBody>
      </p:sp>
      <p:pic>
        <p:nvPicPr>
          <p:cNvPr id="4" name="Picture 2" descr="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996312"/>
            <a:ext cx="4067944" cy="288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63118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altLang="zh-CN" sz="1600" b="1" dirty="0" smtClean="0"/>
              <a:t>《</a:t>
            </a:r>
            <a:r>
              <a:rPr lang="zh-CN" altLang="en-US" sz="1600" b="1" dirty="0" smtClean="0"/>
              <a:t>算法分析与设计</a:t>
            </a:r>
            <a:r>
              <a:rPr lang="en-US" altLang="zh-CN" sz="1600" b="1" dirty="0" smtClean="0"/>
              <a:t>》</a:t>
            </a:r>
            <a:r>
              <a:rPr lang="zh-CN" altLang="en-US" sz="1600" b="1" dirty="0" smtClean="0"/>
              <a:t>课程组</a:t>
            </a:r>
            <a:endParaRPr lang="en-US" altLang="zh-CN" sz="1600" b="1" dirty="0" smtClean="0"/>
          </a:p>
          <a:p>
            <a:r>
              <a:rPr lang="zh-CN" altLang="en-US" sz="1600" b="1" dirty="0"/>
              <a:t>重庆大学计算机学院 </a:t>
            </a:r>
            <a:endParaRPr lang="en-US" altLang="zh-CN" sz="1600" b="1" dirty="0"/>
          </a:p>
        </p:txBody>
      </p:sp>
      <p:sp>
        <p:nvSpPr>
          <p:cNvPr id="5" name="Title 4"/>
          <p:cNvSpPr>
            <a:spLocks noGrp="1"/>
          </p:cNvSpPr>
          <p:nvPr>
            <p:ph type="title"/>
          </p:nvPr>
        </p:nvSpPr>
        <p:spPr>
          <a:xfrm>
            <a:off x="228600" y="3284984"/>
            <a:ext cx="7239000" cy="1440160"/>
          </a:xfrm>
        </p:spPr>
        <p:txBody>
          <a:bodyPr>
            <a:normAutofit/>
          </a:bodyPr>
          <a:lstStyle/>
          <a:p>
            <a:r>
              <a:rPr lang="en-US" altLang="zh-CN" sz="8000" b="0" dirty="0" smtClean="0">
                <a:solidFill>
                  <a:prstClr val="white"/>
                </a:solidFill>
              </a:rPr>
              <a:t>End of Chapter</a:t>
            </a:r>
            <a:endParaRPr lang="zh-CN" sz="6000" dirty="0">
              <a:solidFill>
                <a:srgbClr val="FFFF00"/>
              </a:solidFill>
              <a:latin typeface="华文楷体" pitchFamily="2" charset="-122"/>
              <a:ea typeface="华文楷体" pitchFamily="2" charset="-122"/>
            </a:endParaRPr>
          </a:p>
        </p:txBody>
      </p:sp>
    </p:spTree>
    <p:extLst>
      <p:ext uri="{BB962C8B-B14F-4D97-AF65-F5344CB8AC3E}">
        <p14:creationId xmlns:p14="http://schemas.microsoft.com/office/powerpoint/2010/main" val="4124479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436563" y="76200"/>
            <a:ext cx="8402637" cy="685800"/>
          </a:xfrm>
        </p:spPr>
        <p:txBody>
          <a:bodyPr/>
          <a:lstStyle/>
          <a:p>
            <a:pPr algn="l" eaLnBrk="1" hangingPunct="1"/>
            <a:r>
              <a:rPr lang="en-US" altLang="zh-CN" sz="4000" b="1" smtClean="0">
                <a:solidFill>
                  <a:srgbClr val="0000FF"/>
                </a:solidFill>
              </a:rPr>
              <a:t>The Role of Algorithms in Computing</a:t>
            </a:r>
          </a:p>
        </p:txBody>
      </p:sp>
      <p:sp>
        <p:nvSpPr>
          <p:cNvPr id="59395" name="Rectangle 3"/>
          <p:cNvSpPr>
            <a:spLocks noGrp="1" noChangeArrowheads="1"/>
          </p:cNvSpPr>
          <p:nvPr>
            <p:ph type="body" idx="4294967295"/>
          </p:nvPr>
        </p:nvSpPr>
        <p:spPr>
          <a:xfrm>
            <a:off x="457200" y="1600200"/>
            <a:ext cx="8435280" cy="4525963"/>
          </a:xfrm>
        </p:spPr>
        <p:txBody>
          <a:bodyPr/>
          <a:lstStyle/>
          <a:p>
            <a:pPr eaLnBrk="1" hangingPunct="1">
              <a:lnSpc>
                <a:spcPct val="90000"/>
              </a:lnSpc>
            </a:pPr>
            <a:r>
              <a:rPr lang="en-US" altLang="zh-CN" b="1" dirty="0"/>
              <a:t>1.1	What are algorithms?</a:t>
            </a:r>
          </a:p>
          <a:p>
            <a:pPr eaLnBrk="1" hangingPunct="1">
              <a:lnSpc>
                <a:spcPct val="90000"/>
              </a:lnSpc>
            </a:pPr>
            <a:r>
              <a:rPr lang="en-US" altLang="zh-CN" b="1" dirty="0"/>
              <a:t>1.2	Why is the study of algorithms worthwhile?</a:t>
            </a:r>
          </a:p>
          <a:p>
            <a:pPr eaLnBrk="1" hangingPunct="1">
              <a:lnSpc>
                <a:spcPct val="90000"/>
              </a:lnSpc>
            </a:pPr>
            <a:r>
              <a:rPr lang="en-US" altLang="zh-CN" b="1" dirty="0"/>
              <a:t>1.3	Algorithms as a technology: How?</a:t>
            </a:r>
          </a:p>
          <a:p>
            <a:pPr eaLnBrk="1" hangingPunct="1">
              <a:lnSpc>
                <a:spcPct val="90000"/>
              </a:lnSpc>
            </a:pPr>
            <a:r>
              <a:rPr lang="en-US" altLang="zh-CN" b="1" dirty="0"/>
              <a:t>1.4	Textbook selected: What &amp; Why?</a:t>
            </a:r>
          </a:p>
          <a:p>
            <a:pPr eaLnBrk="1" hangingPunct="1">
              <a:lnSpc>
                <a:spcPct val="90000"/>
              </a:lnSpc>
            </a:pPr>
            <a:r>
              <a:rPr lang="en-US" altLang="zh-CN" b="1" dirty="0"/>
              <a:t>1.5	</a:t>
            </a:r>
            <a:r>
              <a:rPr lang="en-US" altLang="zh-CN" b="1" dirty="0" smtClean="0"/>
              <a:t>Exercise </a:t>
            </a:r>
            <a:r>
              <a:rPr lang="en-US" altLang="zh-CN" b="1" dirty="0"/>
              <a:t>&amp; </a:t>
            </a:r>
            <a:r>
              <a:rPr lang="en-US" altLang="zh-CN" b="1" dirty="0" smtClean="0"/>
              <a:t>Mark</a:t>
            </a:r>
            <a:endParaRPr lang="en-US" altLang="zh-CN" b="1" dirty="0"/>
          </a:p>
        </p:txBody>
      </p:sp>
      <p:sp>
        <p:nvSpPr>
          <p:cNvPr id="5" name="TextBox 4"/>
          <p:cNvSpPr txBox="1"/>
          <p:nvPr/>
        </p:nvSpPr>
        <p:spPr>
          <a:xfrm>
            <a:off x="539552" y="1022630"/>
            <a:ext cx="2232248" cy="584775"/>
          </a:xfrm>
          <a:prstGeom prst="rect">
            <a:avLst/>
          </a:prstGeom>
          <a:noFill/>
        </p:spPr>
        <p:txBody>
          <a:bodyPr wrap="square" rtlCol="0">
            <a:spAutoFit/>
          </a:bodyPr>
          <a:lstStyle/>
          <a:p>
            <a:r>
              <a:rPr lang="en-US" altLang="zh-CN" sz="3200" b="1" dirty="0">
                <a:solidFill>
                  <a:srgbClr val="FF0000"/>
                </a:solidFill>
                <a:latin typeface="Monotype Corsiva" pitchFamily="66" charset="0"/>
                <a:ea typeface="+mj-ea"/>
                <a:cs typeface="+mj-cs"/>
              </a:rPr>
              <a:t>OUTLINE</a:t>
            </a:r>
            <a:endParaRPr lang="zh-CN" altLang="en-US" sz="3200" b="1" dirty="0">
              <a:solidFill>
                <a:srgbClr val="FF0000"/>
              </a:solidFill>
              <a:latin typeface="Monotype Corsiva" pitchFamily="66" charset="0"/>
              <a:ea typeface="+mj-ea"/>
              <a:cs typeface="+mj-cs"/>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436563" y="76200"/>
            <a:ext cx="8402637" cy="685800"/>
          </a:xfrm>
        </p:spPr>
        <p:txBody>
          <a:bodyPr/>
          <a:lstStyle/>
          <a:p>
            <a:r>
              <a:rPr lang="en-US" altLang="zh-CN" sz="4000" dirty="0" smtClean="0">
                <a:solidFill>
                  <a:srgbClr val="FF0000"/>
                </a:solidFill>
              </a:rPr>
              <a:t>1.1 What are algorithm</a:t>
            </a:r>
          </a:p>
        </p:txBody>
      </p:sp>
      <p:sp>
        <p:nvSpPr>
          <p:cNvPr id="20482" name="Rectangle 3"/>
          <p:cNvSpPr>
            <a:spLocks noGrp="1" noChangeArrowheads="1"/>
          </p:cNvSpPr>
          <p:nvPr>
            <p:ph type="body" idx="1"/>
          </p:nvPr>
        </p:nvSpPr>
        <p:spPr/>
        <p:txBody>
          <a:bodyPr/>
          <a:lstStyle/>
          <a:p>
            <a:pPr>
              <a:lnSpc>
                <a:spcPct val="90000"/>
              </a:lnSpc>
            </a:pPr>
            <a:r>
              <a:rPr lang="en-US" altLang="zh-CN" dirty="0" smtClean="0">
                <a:solidFill>
                  <a:schemeClr val="tx1"/>
                </a:solidFill>
                <a:ea typeface="宋体" charset="-122"/>
              </a:rPr>
              <a:t>What are algorithm?</a:t>
            </a:r>
          </a:p>
          <a:p>
            <a:pPr lvl="1">
              <a:lnSpc>
                <a:spcPct val="90000"/>
              </a:lnSpc>
            </a:pPr>
            <a:r>
              <a:rPr lang="en-US" altLang="zh-CN" b="0" dirty="0" smtClean="0">
                <a:solidFill>
                  <a:schemeClr val="tx1"/>
                </a:solidFill>
                <a:ea typeface="宋体" charset="-122"/>
              </a:rPr>
              <a:t>Definition{computational procedure, computational problem, Input, Output}</a:t>
            </a:r>
          </a:p>
          <a:p>
            <a:pPr lvl="1">
              <a:lnSpc>
                <a:spcPct val="90000"/>
              </a:lnSpc>
            </a:pPr>
            <a:r>
              <a:rPr lang="en-US" altLang="zh-CN" b="0" dirty="0" smtClean="0">
                <a:solidFill>
                  <a:schemeClr val="tx1"/>
                </a:solidFill>
                <a:ea typeface="宋体" charset="-122"/>
              </a:rPr>
              <a:t>Examples with instance — sorting problem</a:t>
            </a:r>
          </a:p>
          <a:p>
            <a:pPr lvl="1">
              <a:lnSpc>
                <a:spcPct val="90000"/>
              </a:lnSpc>
            </a:pPr>
            <a:r>
              <a:rPr lang="en-US" altLang="zh-CN" b="0" dirty="0" smtClean="0">
                <a:solidFill>
                  <a:schemeClr val="tx1"/>
                </a:solidFill>
                <a:ea typeface="宋体" charset="-122"/>
              </a:rPr>
              <a:t>Requirement: correct, precise description</a:t>
            </a:r>
          </a:p>
          <a:p>
            <a:pPr lvl="1">
              <a:lnSpc>
                <a:spcPct val="90000"/>
              </a:lnSpc>
            </a:pPr>
            <a:endParaRPr lang="en-US" altLang="zh-CN" dirty="0" smtClean="0">
              <a:solidFill>
                <a:schemeClr val="tx1"/>
              </a:solidFill>
              <a:ea typeface="宋体" charset="-12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36563" y="76200"/>
            <a:ext cx="8402637" cy="685800"/>
          </a:xfrm>
        </p:spPr>
        <p:txBody>
          <a:bodyPr/>
          <a:lstStyle/>
          <a:p>
            <a:r>
              <a:rPr lang="en-US" altLang="zh-CN" sz="4000" smtClean="0">
                <a:solidFill>
                  <a:schemeClr val="tx1"/>
                </a:solidFill>
              </a:rPr>
              <a:t>Definition of algorithm</a:t>
            </a:r>
            <a:endParaRPr lang="en-US" altLang="zh-CN" sz="4000" smtClean="0">
              <a:solidFill>
                <a:srgbClr val="0000FF"/>
              </a:solidFill>
            </a:endParaRPr>
          </a:p>
        </p:txBody>
      </p:sp>
      <p:sp>
        <p:nvSpPr>
          <p:cNvPr id="264195" name="Rectangle 3"/>
          <p:cNvSpPr>
            <a:spLocks noGrp="1" noChangeArrowheads="1"/>
          </p:cNvSpPr>
          <p:nvPr>
            <p:ph type="body" idx="1"/>
          </p:nvPr>
        </p:nvSpPr>
        <p:spPr/>
        <p:txBody>
          <a:bodyPr rtlCol="0">
            <a:normAutofit/>
          </a:bodyPr>
          <a:lstStyle/>
          <a:p>
            <a:pPr fontAlgn="auto">
              <a:lnSpc>
                <a:spcPct val="90000"/>
              </a:lnSpc>
              <a:spcAft>
                <a:spcPts val="0"/>
              </a:spcAft>
              <a:buFont typeface="Arial" pitchFamily="34" charset="0"/>
              <a:buChar char="•"/>
              <a:defRPr/>
            </a:pPr>
            <a:r>
              <a:rPr lang="en-US" altLang="zh-CN" b="0" dirty="0" smtClean="0">
                <a:solidFill>
                  <a:schemeClr val="tx1"/>
                </a:solidFill>
                <a:ea typeface="宋体" charset="-122"/>
              </a:rPr>
              <a:t>Definition:</a:t>
            </a:r>
          </a:p>
          <a:p>
            <a:pPr lvl="1" fontAlgn="auto">
              <a:spcAft>
                <a:spcPts val="0"/>
              </a:spcAft>
              <a:buFont typeface="Arial" pitchFamily="34" charset="0"/>
              <a:buChar char="–"/>
              <a:defRPr/>
            </a:pPr>
            <a:r>
              <a:rPr lang="en-US" altLang="zh-CN" b="0" dirty="0" smtClean="0"/>
              <a:t>An </a:t>
            </a:r>
            <a:r>
              <a:rPr lang="en-US" altLang="zh-CN" i="1" dirty="0"/>
              <a:t>algorithm </a:t>
            </a:r>
            <a:r>
              <a:rPr lang="en-US" altLang="zh-CN" b="0" dirty="0"/>
              <a:t>is any </a:t>
            </a:r>
            <a:r>
              <a:rPr lang="en-US" altLang="zh-CN" b="0" dirty="0">
                <a:solidFill>
                  <a:srgbClr val="FF0000"/>
                </a:solidFill>
              </a:rPr>
              <a:t>well-defined computational procedure</a:t>
            </a:r>
            <a:r>
              <a:rPr lang="en-US" altLang="zh-CN" b="0" dirty="0"/>
              <a:t> that </a:t>
            </a:r>
            <a:endParaRPr lang="en-US" altLang="zh-CN" b="0" dirty="0" smtClean="0"/>
          </a:p>
          <a:p>
            <a:pPr lvl="2" fontAlgn="auto">
              <a:spcAft>
                <a:spcPts val="0"/>
              </a:spcAft>
              <a:buFont typeface="Arial" pitchFamily="34" charset="0"/>
              <a:buChar char="–"/>
              <a:defRPr/>
            </a:pPr>
            <a:r>
              <a:rPr lang="en-US" altLang="zh-CN" b="0" dirty="0" smtClean="0"/>
              <a:t>takes </a:t>
            </a:r>
            <a:r>
              <a:rPr lang="en-US" altLang="zh-CN" b="0" dirty="0"/>
              <a:t>some </a:t>
            </a:r>
            <a:r>
              <a:rPr lang="en-US" altLang="zh-CN" b="0" dirty="0" smtClean="0"/>
              <a:t>value, or </a:t>
            </a:r>
            <a:r>
              <a:rPr lang="en-US" altLang="zh-CN" b="0" dirty="0"/>
              <a:t>set of values, as </a:t>
            </a:r>
            <a:r>
              <a:rPr lang="en-US" altLang="zh-CN" i="1" dirty="0"/>
              <a:t>input </a:t>
            </a:r>
            <a:r>
              <a:rPr lang="en-US" altLang="zh-CN" b="0" dirty="0"/>
              <a:t>and </a:t>
            </a:r>
            <a:endParaRPr lang="en-US" altLang="zh-CN" b="0" dirty="0" smtClean="0"/>
          </a:p>
          <a:p>
            <a:pPr lvl="2" fontAlgn="auto">
              <a:spcAft>
                <a:spcPts val="0"/>
              </a:spcAft>
              <a:buFont typeface="Arial" pitchFamily="34" charset="0"/>
              <a:buChar char="–"/>
              <a:defRPr/>
            </a:pPr>
            <a:r>
              <a:rPr lang="en-US" altLang="zh-CN" b="0" dirty="0" smtClean="0"/>
              <a:t>produces </a:t>
            </a:r>
            <a:r>
              <a:rPr lang="en-US" altLang="zh-CN" b="0" dirty="0"/>
              <a:t>some value, or set of values, as </a:t>
            </a:r>
            <a:r>
              <a:rPr lang="en-US" altLang="zh-CN" i="1" dirty="0" smtClean="0"/>
              <a:t>output</a:t>
            </a:r>
            <a:r>
              <a:rPr lang="en-US" altLang="zh-CN" b="0" dirty="0" smtClean="0"/>
              <a:t>.</a:t>
            </a:r>
          </a:p>
          <a:p>
            <a:pPr marL="342900" lvl="1" indent="-342900" fontAlgn="auto">
              <a:lnSpc>
                <a:spcPct val="90000"/>
              </a:lnSpc>
              <a:spcAft>
                <a:spcPts val="0"/>
              </a:spcAft>
              <a:buFont typeface="Arial" pitchFamily="34" charset="0"/>
              <a:buChar char="•"/>
              <a:defRPr/>
            </a:pPr>
            <a:r>
              <a:rPr lang="en-US" altLang="zh-CN" b="0" dirty="0"/>
              <a:t>An algorithm is thus a </a:t>
            </a:r>
            <a:r>
              <a:rPr lang="en-US" altLang="zh-CN" b="0" dirty="0">
                <a:solidFill>
                  <a:srgbClr val="FF0000"/>
                </a:solidFill>
              </a:rPr>
              <a:t>sequence of computational steps</a:t>
            </a:r>
            <a:r>
              <a:rPr lang="en-US" altLang="zh-CN" b="0" dirty="0"/>
              <a:t> that transform the input into the output.</a:t>
            </a:r>
          </a:p>
          <a:p>
            <a:pPr fontAlgn="auto">
              <a:lnSpc>
                <a:spcPct val="90000"/>
              </a:lnSpc>
              <a:spcAft>
                <a:spcPts val="0"/>
              </a:spcAft>
              <a:buFont typeface="Arial" pitchFamily="34" charset="0"/>
              <a:buChar char="•"/>
              <a:defRPr/>
            </a:pPr>
            <a:endParaRPr lang="en-US" altLang="zh-CN" b="0" dirty="0" smtClean="0">
              <a:solidFill>
                <a:schemeClr val="tx1"/>
              </a:solidFill>
              <a:ea typeface="宋体" charset="-122"/>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36563" y="44450"/>
            <a:ext cx="8402637" cy="685800"/>
          </a:xfrm>
        </p:spPr>
        <p:txBody>
          <a:bodyPr/>
          <a:lstStyle/>
          <a:p>
            <a:r>
              <a:rPr lang="en-US" altLang="zh-CN" sz="4000" smtClean="0">
                <a:solidFill>
                  <a:schemeClr val="tx1"/>
                </a:solidFill>
              </a:rPr>
              <a:t>Relationship: algorithm and problem</a:t>
            </a:r>
            <a:endParaRPr lang="en-US" altLang="zh-CN" sz="4000" smtClean="0">
              <a:solidFill>
                <a:srgbClr val="0000FF"/>
              </a:solidFill>
            </a:endParaRPr>
          </a:p>
        </p:txBody>
      </p:sp>
      <p:sp>
        <p:nvSpPr>
          <p:cNvPr id="264195" name="Rectangle 3"/>
          <p:cNvSpPr>
            <a:spLocks noGrp="1" noChangeArrowheads="1"/>
          </p:cNvSpPr>
          <p:nvPr>
            <p:ph type="body" idx="1"/>
          </p:nvPr>
        </p:nvSpPr>
        <p:spPr/>
        <p:txBody>
          <a:bodyPr rtlCol="0">
            <a:normAutofit lnSpcReduction="10000"/>
          </a:bodyPr>
          <a:lstStyle/>
          <a:p>
            <a:pPr fontAlgn="auto">
              <a:lnSpc>
                <a:spcPct val="90000"/>
              </a:lnSpc>
              <a:spcAft>
                <a:spcPts val="0"/>
              </a:spcAft>
              <a:buFont typeface="Arial" pitchFamily="34" charset="0"/>
              <a:buChar char="•"/>
              <a:defRPr/>
            </a:pPr>
            <a:r>
              <a:rPr lang="en-US" altLang="zh-CN" b="0" dirty="0" smtClean="0">
                <a:solidFill>
                  <a:schemeClr val="tx1"/>
                </a:solidFill>
                <a:ea typeface="宋体" charset="-122"/>
              </a:rPr>
              <a:t>Problem: </a:t>
            </a:r>
          </a:p>
          <a:p>
            <a:pPr lvl="1" fontAlgn="auto">
              <a:lnSpc>
                <a:spcPct val="90000"/>
              </a:lnSpc>
              <a:spcAft>
                <a:spcPts val="0"/>
              </a:spcAft>
              <a:buFont typeface="Arial" pitchFamily="34" charset="0"/>
              <a:buChar char="–"/>
              <a:defRPr/>
            </a:pPr>
            <a:r>
              <a:rPr lang="en-US" altLang="zh-CN" b="0" dirty="0"/>
              <a:t>The statement of </a:t>
            </a:r>
            <a:r>
              <a:rPr lang="en-US" altLang="zh-CN" b="0" dirty="0" smtClean="0"/>
              <a:t>the </a:t>
            </a:r>
            <a:r>
              <a:rPr lang="en-US" altLang="zh-CN" b="0" dirty="0"/>
              <a:t>problem </a:t>
            </a:r>
            <a:r>
              <a:rPr lang="en-US" altLang="zh-CN" b="0" dirty="0" smtClean="0"/>
              <a:t>specifies the </a:t>
            </a:r>
            <a:r>
              <a:rPr lang="en-US" altLang="zh-CN" b="0" dirty="0">
                <a:solidFill>
                  <a:schemeClr val="tx1"/>
                </a:solidFill>
              </a:rPr>
              <a:t>desired</a:t>
            </a:r>
            <a:r>
              <a:rPr lang="en-US" altLang="zh-CN" b="0" dirty="0">
                <a:solidFill>
                  <a:srgbClr val="FF0000"/>
                </a:solidFill>
              </a:rPr>
              <a:t> input/output relationship</a:t>
            </a:r>
            <a:r>
              <a:rPr lang="en-US" altLang="zh-CN" b="0" dirty="0"/>
              <a:t>.</a:t>
            </a:r>
            <a:endParaRPr lang="en-US" altLang="zh-CN" b="0" dirty="0" smtClean="0">
              <a:solidFill>
                <a:schemeClr val="tx1"/>
              </a:solidFill>
              <a:ea typeface="宋体" charset="-122"/>
            </a:endParaRPr>
          </a:p>
          <a:p>
            <a:pPr fontAlgn="auto">
              <a:spcAft>
                <a:spcPts val="0"/>
              </a:spcAft>
              <a:buFont typeface="Arial" pitchFamily="34" charset="0"/>
              <a:buChar char="•"/>
              <a:defRPr/>
            </a:pPr>
            <a:r>
              <a:rPr lang="en-US" altLang="zh-CN" b="0" dirty="0" smtClean="0"/>
              <a:t>Algorithm:</a:t>
            </a:r>
          </a:p>
          <a:p>
            <a:pPr lvl="1" algn="just" fontAlgn="auto">
              <a:spcAft>
                <a:spcPts val="0"/>
              </a:spcAft>
              <a:buFont typeface="Arial" pitchFamily="34" charset="0"/>
              <a:buChar char="–"/>
              <a:defRPr/>
            </a:pPr>
            <a:r>
              <a:rPr lang="en-US" altLang="zh-CN" b="0" dirty="0" smtClean="0"/>
              <a:t>The </a:t>
            </a:r>
            <a:r>
              <a:rPr lang="en-US" altLang="zh-CN" b="0" dirty="0"/>
              <a:t>algorithm describes a </a:t>
            </a:r>
            <a:r>
              <a:rPr lang="en-US" altLang="zh-CN" b="0" dirty="0">
                <a:solidFill>
                  <a:srgbClr val="FF0000"/>
                </a:solidFill>
              </a:rPr>
              <a:t>specific computational procedure</a:t>
            </a:r>
            <a:r>
              <a:rPr lang="en-US" altLang="zh-CN" b="0" dirty="0"/>
              <a:t> for achieving that </a:t>
            </a:r>
            <a:r>
              <a:rPr lang="en-US" altLang="zh-CN" b="0" dirty="0" smtClean="0"/>
              <a:t>input/output relationship</a:t>
            </a:r>
            <a:r>
              <a:rPr lang="en-US" altLang="zh-CN" b="0" dirty="0"/>
              <a:t>.</a:t>
            </a:r>
            <a:endParaRPr lang="en-US" altLang="zh-CN" b="0" dirty="0" smtClean="0"/>
          </a:p>
          <a:p>
            <a:pPr fontAlgn="auto">
              <a:lnSpc>
                <a:spcPct val="90000"/>
              </a:lnSpc>
              <a:spcAft>
                <a:spcPts val="0"/>
              </a:spcAft>
              <a:buFont typeface="Arial" pitchFamily="34" charset="0"/>
              <a:buChar char="•"/>
              <a:defRPr/>
            </a:pPr>
            <a:r>
              <a:rPr lang="en-US" altLang="zh-CN" b="0" dirty="0" smtClean="0"/>
              <a:t>Relationship:</a:t>
            </a:r>
          </a:p>
          <a:p>
            <a:pPr lvl="1" fontAlgn="auto">
              <a:lnSpc>
                <a:spcPct val="90000"/>
              </a:lnSpc>
              <a:spcAft>
                <a:spcPts val="0"/>
              </a:spcAft>
              <a:buFont typeface="Arial" pitchFamily="34" charset="0"/>
              <a:buChar char="–"/>
              <a:defRPr/>
            </a:pPr>
            <a:r>
              <a:rPr lang="en-US" altLang="zh-CN" b="0" dirty="0"/>
              <a:t>We can also view</a:t>
            </a:r>
            <a:r>
              <a:rPr lang="en-US" altLang="zh-CN" b="0" dirty="0" smtClean="0"/>
              <a:t> an </a:t>
            </a:r>
            <a:r>
              <a:rPr lang="en-US" altLang="zh-CN" b="0" dirty="0"/>
              <a:t>algorithm as a tool for solving a </a:t>
            </a:r>
            <a:r>
              <a:rPr lang="en-US" altLang="zh-CN" b="0" dirty="0">
                <a:solidFill>
                  <a:srgbClr val="FF0000"/>
                </a:solidFill>
              </a:rPr>
              <a:t>well-specified</a:t>
            </a:r>
            <a:r>
              <a:rPr lang="en-US" altLang="zh-CN" b="0" dirty="0"/>
              <a:t> </a:t>
            </a:r>
            <a:r>
              <a:rPr lang="en-US" altLang="zh-CN" i="1" dirty="0"/>
              <a:t>computational problem</a:t>
            </a:r>
            <a:endParaRPr lang="en-US" altLang="zh-CN" b="0" dirty="0" smtClean="0">
              <a:solidFill>
                <a:schemeClr val="tx1"/>
              </a:solidFill>
              <a:ea typeface="宋体" charset="-122"/>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36563" y="44450"/>
            <a:ext cx="8402637" cy="685800"/>
          </a:xfrm>
        </p:spPr>
        <p:txBody>
          <a:bodyPr/>
          <a:lstStyle/>
          <a:p>
            <a:r>
              <a:rPr lang="en-US" altLang="zh-CN" sz="4000" smtClean="0">
                <a:solidFill>
                  <a:schemeClr val="tx1"/>
                </a:solidFill>
              </a:rPr>
              <a:t>Problem description: sorting problem</a:t>
            </a:r>
          </a:p>
        </p:txBody>
      </p:sp>
      <p:sp>
        <p:nvSpPr>
          <p:cNvPr id="23554" name="Rectangle 3"/>
          <p:cNvSpPr>
            <a:spLocks noGrp="1" noChangeArrowheads="1"/>
          </p:cNvSpPr>
          <p:nvPr>
            <p:ph type="body" idx="1"/>
          </p:nvPr>
        </p:nvSpPr>
        <p:spPr/>
        <p:txBody>
          <a:bodyPr/>
          <a:lstStyle/>
          <a:p>
            <a:pPr>
              <a:lnSpc>
                <a:spcPct val="80000"/>
              </a:lnSpc>
            </a:pPr>
            <a:r>
              <a:rPr lang="en-US" altLang="zh-CN" sz="2700" b="0" dirty="0" smtClean="0">
                <a:solidFill>
                  <a:schemeClr val="tx1"/>
                </a:solidFill>
                <a:ea typeface="宋体" charset="-122"/>
              </a:rPr>
              <a:t>Sorting problem: </a:t>
            </a:r>
          </a:p>
          <a:p>
            <a:pPr lvl="1">
              <a:lnSpc>
                <a:spcPct val="80000"/>
              </a:lnSpc>
            </a:pPr>
            <a:r>
              <a:rPr lang="en-US" altLang="zh-CN" sz="2400" dirty="0" smtClean="0">
                <a:solidFill>
                  <a:srgbClr val="262626"/>
                </a:solidFill>
                <a:ea typeface="黑体" pitchFamily="2" charset="-122"/>
              </a:rPr>
              <a:t>Input: </a:t>
            </a:r>
            <a:r>
              <a:rPr lang="en-US" altLang="zh-CN" sz="2400" b="0" dirty="0" smtClean="0">
                <a:solidFill>
                  <a:srgbClr val="262626"/>
                </a:solidFill>
                <a:ea typeface="黑体" pitchFamily="2" charset="-122"/>
              </a:rPr>
              <a:t>A sequence of </a:t>
            </a:r>
            <a:r>
              <a:rPr lang="en-US" altLang="zh-CN" sz="2400" b="0" i="1" dirty="0" smtClean="0">
                <a:solidFill>
                  <a:srgbClr val="262626"/>
                </a:solidFill>
                <a:ea typeface="黑体" pitchFamily="2" charset="-122"/>
              </a:rPr>
              <a:t>n </a:t>
            </a:r>
            <a:r>
              <a:rPr lang="en-US" altLang="zh-CN" sz="2400" b="0" dirty="0" smtClean="0">
                <a:solidFill>
                  <a:srgbClr val="262626"/>
                </a:solidFill>
                <a:ea typeface="黑体" pitchFamily="2" charset="-122"/>
              </a:rPr>
              <a:t>numbers </a:t>
            </a:r>
            <a:r>
              <a:rPr lang="en-US" altLang="zh-CN" sz="2400" b="0" i="1" dirty="0" smtClean="0">
                <a:solidFill>
                  <a:srgbClr val="262626"/>
                </a:solidFill>
                <a:ea typeface="黑体" pitchFamily="2" charset="-122"/>
              </a:rPr>
              <a:t>a</a:t>
            </a:r>
            <a:r>
              <a:rPr lang="en-US" altLang="zh-CN" sz="2400" b="0" baseline="-25000" dirty="0" smtClean="0">
                <a:solidFill>
                  <a:srgbClr val="262626"/>
                </a:solidFill>
                <a:ea typeface="黑体" pitchFamily="2" charset="-122"/>
              </a:rPr>
              <a:t>1</a:t>
            </a:r>
            <a:r>
              <a:rPr lang="en-US" altLang="zh-CN" sz="2400" b="0" dirty="0" smtClean="0">
                <a:solidFill>
                  <a:srgbClr val="262626"/>
                </a:solidFill>
                <a:ea typeface="黑体" pitchFamily="2" charset="-122"/>
              </a:rPr>
              <a:t>, </a:t>
            </a:r>
            <a:r>
              <a:rPr lang="en-US" altLang="zh-CN" sz="2400" b="0" i="1" dirty="0" smtClean="0">
                <a:solidFill>
                  <a:srgbClr val="262626"/>
                </a:solidFill>
                <a:ea typeface="黑体" pitchFamily="2" charset="-122"/>
              </a:rPr>
              <a:t>a</a:t>
            </a:r>
            <a:r>
              <a:rPr lang="en-US" altLang="zh-CN" sz="2400" b="0" baseline="-25000" dirty="0" smtClean="0">
                <a:solidFill>
                  <a:srgbClr val="262626"/>
                </a:solidFill>
                <a:ea typeface="黑体" pitchFamily="2" charset="-122"/>
              </a:rPr>
              <a:t>2</a:t>
            </a:r>
            <a:r>
              <a:rPr lang="en-US" altLang="zh-CN" sz="2400" b="0" dirty="0" smtClean="0">
                <a:solidFill>
                  <a:srgbClr val="262626"/>
                </a:solidFill>
                <a:ea typeface="黑体" pitchFamily="2" charset="-122"/>
              </a:rPr>
              <a:t>, ..., </a:t>
            </a:r>
            <a:r>
              <a:rPr lang="en-US" altLang="zh-CN" sz="2400" b="0" i="1" dirty="0" smtClean="0">
                <a:solidFill>
                  <a:srgbClr val="262626"/>
                </a:solidFill>
                <a:ea typeface="黑体" pitchFamily="2" charset="-122"/>
              </a:rPr>
              <a:t>a</a:t>
            </a:r>
            <a:r>
              <a:rPr lang="en-US" altLang="zh-CN" sz="2400" b="0" i="1" baseline="-25000" dirty="0" smtClean="0">
                <a:solidFill>
                  <a:srgbClr val="262626"/>
                </a:solidFill>
                <a:ea typeface="黑体" pitchFamily="2" charset="-122"/>
              </a:rPr>
              <a:t>n</a:t>
            </a:r>
          </a:p>
          <a:p>
            <a:pPr lvl="1">
              <a:lnSpc>
                <a:spcPct val="90000"/>
              </a:lnSpc>
            </a:pPr>
            <a:r>
              <a:rPr lang="en-US" altLang="zh-CN" sz="2400" dirty="0" smtClean="0">
                <a:solidFill>
                  <a:srgbClr val="262626"/>
                </a:solidFill>
                <a:ea typeface="黑体" pitchFamily="2" charset="-122"/>
              </a:rPr>
              <a:t>Output: </a:t>
            </a:r>
            <a:r>
              <a:rPr lang="en-US" altLang="zh-CN" sz="2400" b="0" dirty="0" smtClean="0">
                <a:solidFill>
                  <a:srgbClr val="262626"/>
                </a:solidFill>
                <a:ea typeface="黑体" pitchFamily="2" charset="-122"/>
              </a:rPr>
              <a:t>A permutation (reordering) </a:t>
            </a:r>
            <a:r>
              <a:rPr lang="en-US" altLang="zh-CN" sz="2400" b="0" i="1" dirty="0" smtClean="0">
                <a:solidFill>
                  <a:srgbClr val="262626"/>
                </a:solidFill>
                <a:ea typeface="黑体" pitchFamily="2" charset="-122"/>
              </a:rPr>
              <a:t>a'</a:t>
            </a:r>
            <a:r>
              <a:rPr lang="en-US" altLang="zh-CN" sz="2400" b="0" baseline="-25000" dirty="0" smtClean="0">
                <a:solidFill>
                  <a:srgbClr val="262626"/>
                </a:solidFill>
                <a:ea typeface="黑体" pitchFamily="2" charset="-122"/>
              </a:rPr>
              <a:t>1</a:t>
            </a:r>
            <a:r>
              <a:rPr lang="en-US" altLang="zh-CN" sz="2400" b="0" dirty="0" smtClean="0">
                <a:solidFill>
                  <a:srgbClr val="262626"/>
                </a:solidFill>
                <a:ea typeface="黑体" pitchFamily="2" charset="-122"/>
              </a:rPr>
              <a:t>, </a:t>
            </a:r>
            <a:r>
              <a:rPr lang="en-US" altLang="zh-CN" sz="2400" b="0" i="1" dirty="0" smtClean="0">
                <a:solidFill>
                  <a:srgbClr val="262626"/>
                </a:solidFill>
                <a:ea typeface="黑体" pitchFamily="2" charset="-122"/>
              </a:rPr>
              <a:t>a'</a:t>
            </a:r>
            <a:r>
              <a:rPr lang="en-US" altLang="zh-CN" sz="2400" b="0" baseline="-25000" dirty="0" smtClean="0">
                <a:solidFill>
                  <a:srgbClr val="262626"/>
                </a:solidFill>
                <a:ea typeface="黑体" pitchFamily="2" charset="-122"/>
              </a:rPr>
              <a:t>2</a:t>
            </a:r>
            <a:r>
              <a:rPr lang="en-US" altLang="zh-CN" sz="2400" b="0" dirty="0" smtClean="0">
                <a:solidFill>
                  <a:srgbClr val="262626"/>
                </a:solidFill>
                <a:ea typeface="黑体" pitchFamily="2" charset="-122"/>
              </a:rPr>
              <a:t>, ..., </a:t>
            </a:r>
            <a:r>
              <a:rPr lang="en-US" altLang="zh-CN" sz="2400" b="0" i="1" dirty="0" err="1" smtClean="0">
                <a:solidFill>
                  <a:srgbClr val="262626"/>
                </a:solidFill>
                <a:ea typeface="黑体" pitchFamily="2" charset="-122"/>
              </a:rPr>
              <a:t>a'</a:t>
            </a:r>
            <a:r>
              <a:rPr lang="en-US" altLang="zh-CN" sz="2400" b="0" i="1" baseline="-25000" dirty="0" err="1" smtClean="0">
                <a:solidFill>
                  <a:srgbClr val="262626"/>
                </a:solidFill>
                <a:ea typeface="黑体" pitchFamily="2" charset="-122"/>
              </a:rPr>
              <a:t>n</a:t>
            </a:r>
            <a:r>
              <a:rPr lang="en-US" altLang="zh-CN" sz="2400" b="0" i="1" baseline="-25000" dirty="0" smtClean="0">
                <a:solidFill>
                  <a:srgbClr val="262626"/>
                </a:solidFill>
                <a:ea typeface="黑体" pitchFamily="2" charset="-122"/>
              </a:rPr>
              <a:t> </a:t>
            </a:r>
            <a:r>
              <a:rPr lang="en-US" altLang="zh-CN" sz="2400" b="0" dirty="0" smtClean="0">
                <a:solidFill>
                  <a:srgbClr val="262626"/>
                </a:solidFill>
                <a:ea typeface="黑体" pitchFamily="2" charset="-122"/>
              </a:rPr>
              <a:t>of the input sequence such that</a:t>
            </a:r>
          </a:p>
          <a:p>
            <a:pPr lvl="1" algn="ctr">
              <a:lnSpc>
                <a:spcPct val="90000"/>
              </a:lnSpc>
              <a:buFont typeface="Arial" charset="0"/>
              <a:buNone/>
            </a:pPr>
            <a:r>
              <a:rPr lang="en-US" altLang="zh-CN" sz="2400" b="0" i="1" dirty="0" smtClean="0">
                <a:solidFill>
                  <a:srgbClr val="262626"/>
                </a:solidFill>
                <a:ea typeface="黑体" pitchFamily="2" charset="-122"/>
              </a:rPr>
              <a:t>a'</a:t>
            </a:r>
            <a:r>
              <a:rPr lang="en-US" altLang="zh-CN" sz="2400" b="0" baseline="-25000" dirty="0" smtClean="0">
                <a:solidFill>
                  <a:srgbClr val="262626"/>
                </a:solidFill>
                <a:ea typeface="黑体" pitchFamily="2" charset="-122"/>
              </a:rPr>
              <a:t>1</a:t>
            </a:r>
            <a:r>
              <a:rPr lang="en-US" altLang="zh-CN" sz="2400" b="0" dirty="0" smtClean="0">
                <a:solidFill>
                  <a:srgbClr val="262626"/>
                </a:solidFill>
                <a:ea typeface="黑体" pitchFamily="2" charset="-122"/>
                <a:sym typeface="Symbol" pitchFamily="18" charset="2"/>
              </a:rPr>
              <a:t></a:t>
            </a:r>
            <a:r>
              <a:rPr lang="en-US" altLang="zh-CN" sz="2400" b="0" dirty="0" smtClean="0">
                <a:solidFill>
                  <a:srgbClr val="262626"/>
                </a:solidFill>
                <a:ea typeface="黑体" pitchFamily="2" charset="-122"/>
              </a:rPr>
              <a:t> </a:t>
            </a:r>
            <a:r>
              <a:rPr lang="en-US" altLang="zh-CN" sz="2400" b="0" i="1" dirty="0" smtClean="0">
                <a:solidFill>
                  <a:srgbClr val="262626"/>
                </a:solidFill>
                <a:ea typeface="黑体" pitchFamily="2" charset="-122"/>
              </a:rPr>
              <a:t>a'</a:t>
            </a:r>
            <a:r>
              <a:rPr lang="en-US" altLang="zh-CN" sz="2400" b="0" baseline="-25000" dirty="0" smtClean="0">
                <a:solidFill>
                  <a:srgbClr val="262626"/>
                </a:solidFill>
                <a:ea typeface="黑体" pitchFamily="2" charset="-122"/>
              </a:rPr>
              <a:t>2</a:t>
            </a:r>
            <a:r>
              <a:rPr lang="en-US" altLang="zh-CN" sz="2400" b="0" dirty="0" smtClean="0">
                <a:solidFill>
                  <a:srgbClr val="262626"/>
                </a:solidFill>
                <a:ea typeface="黑体" pitchFamily="2" charset="-122"/>
                <a:sym typeface="Symbol" pitchFamily="18" charset="2"/>
              </a:rPr>
              <a:t> </a:t>
            </a:r>
            <a:r>
              <a:rPr lang="en-US" altLang="zh-CN" sz="2400" b="0" dirty="0" smtClean="0">
                <a:solidFill>
                  <a:srgbClr val="262626"/>
                </a:solidFill>
                <a:ea typeface="黑体" pitchFamily="2" charset="-122"/>
              </a:rPr>
              <a:t> ...</a:t>
            </a:r>
            <a:r>
              <a:rPr lang="en-US" altLang="zh-CN" sz="2400" b="0" dirty="0" smtClean="0">
                <a:solidFill>
                  <a:srgbClr val="262626"/>
                </a:solidFill>
                <a:ea typeface="黑体" pitchFamily="2" charset="-122"/>
                <a:sym typeface="Symbol" pitchFamily="18" charset="2"/>
              </a:rPr>
              <a:t> </a:t>
            </a:r>
            <a:r>
              <a:rPr lang="en-US" altLang="zh-CN" sz="2400" b="0" dirty="0" smtClean="0">
                <a:solidFill>
                  <a:srgbClr val="262626"/>
                </a:solidFill>
                <a:ea typeface="黑体" pitchFamily="2" charset="-122"/>
              </a:rPr>
              <a:t> </a:t>
            </a:r>
            <a:r>
              <a:rPr lang="en-US" altLang="zh-CN" sz="2400" b="0" i="1" dirty="0" err="1" smtClean="0">
                <a:solidFill>
                  <a:srgbClr val="262626"/>
                </a:solidFill>
                <a:ea typeface="黑体" pitchFamily="2" charset="-122"/>
              </a:rPr>
              <a:t>a'</a:t>
            </a:r>
            <a:r>
              <a:rPr lang="en-US" altLang="zh-CN" sz="2400" b="0" i="1" baseline="-25000" dirty="0" err="1" smtClean="0">
                <a:solidFill>
                  <a:srgbClr val="262626"/>
                </a:solidFill>
                <a:ea typeface="黑体" pitchFamily="2" charset="-122"/>
              </a:rPr>
              <a:t>n</a:t>
            </a:r>
            <a:endParaRPr lang="en-US" altLang="zh-CN" sz="2400" b="0" dirty="0" smtClean="0">
              <a:solidFill>
                <a:srgbClr val="262626"/>
              </a:solidFill>
              <a:ea typeface="黑体" pitchFamily="2" charset="-122"/>
            </a:endParaRPr>
          </a:p>
          <a:p>
            <a:pPr>
              <a:lnSpc>
                <a:spcPct val="90000"/>
              </a:lnSpc>
            </a:pPr>
            <a:r>
              <a:rPr lang="en-US" altLang="zh-CN" sz="2700" b="0" dirty="0" smtClean="0">
                <a:solidFill>
                  <a:srgbClr val="262626"/>
                </a:solidFill>
                <a:ea typeface="黑体" pitchFamily="2" charset="-122"/>
              </a:rPr>
              <a:t>An </a:t>
            </a:r>
            <a:r>
              <a:rPr lang="en-US" altLang="zh-CN" sz="2700" b="0" dirty="0" smtClean="0">
                <a:solidFill>
                  <a:srgbClr val="FF0000"/>
                </a:solidFill>
                <a:ea typeface="黑体" pitchFamily="2" charset="-122"/>
              </a:rPr>
              <a:t>instance</a:t>
            </a:r>
            <a:r>
              <a:rPr lang="en-US" altLang="zh-CN" sz="2700" b="0" dirty="0" smtClean="0">
                <a:solidFill>
                  <a:srgbClr val="262626"/>
                </a:solidFill>
                <a:ea typeface="黑体" pitchFamily="2" charset="-122"/>
              </a:rPr>
              <a:t> of the sorting problem</a:t>
            </a:r>
          </a:p>
          <a:p>
            <a:pPr lvl="1">
              <a:lnSpc>
                <a:spcPct val="90000"/>
              </a:lnSpc>
            </a:pPr>
            <a:r>
              <a:rPr lang="en-US" altLang="zh-CN" sz="2400" b="0" dirty="0" smtClean="0">
                <a:solidFill>
                  <a:srgbClr val="262626"/>
                </a:solidFill>
                <a:ea typeface="黑体" pitchFamily="2" charset="-122"/>
              </a:rPr>
              <a:t>Input: 31, 41, 59, 26, 41, 58	or &lt;</a:t>
            </a:r>
            <a:r>
              <a:rPr lang="en-US" altLang="zh-CN" b="0" dirty="0" smtClean="0">
                <a:solidFill>
                  <a:schemeClr val="tx1"/>
                </a:solidFill>
                <a:latin typeface="Calibri" pitchFamily="34" charset="0"/>
                <a:ea typeface="宋体" charset="-122"/>
              </a:rPr>
              <a:t>8 2 4 9 3 6</a:t>
            </a:r>
            <a:r>
              <a:rPr lang="en-US" altLang="zh-CN" sz="2400" b="0" dirty="0" smtClean="0">
                <a:solidFill>
                  <a:srgbClr val="262626"/>
                </a:solidFill>
                <a:ea typeface="黑体" pitchFamily="2" charset="-122"/>
              </a:rPr>
              <a:t>&gt;</a:t>
            </a:r>
          </a:p>
          <a:p>
            <a:pPr lvl="1">
              <a:lnSpc>
                <a:spcPct val="90000"/>
              </a:lnSpc>
            </a:pPr>
            <a:r>
              <a:rPr lang="en-US" altLang="zh-CN" sz="2400" b="0" dirty="0" smtClean="0">
                <a:solidFill>
                  <a:srgbClr val="0000FF"/>
                </a:solidFill>
                <a:ea typeface="黑体" pitchFamily="2" charset="-122"/>
              </a:rPr>
              <a:t>Output: 26, 31, 41, 41, 58, 59</a:t>
            </a:r>
          </a:p>
          <a:p>
            <a:pPr>
              <a:lnSpc>
                <a:spcPct val="90000"/>
              </a:lnSpc>
            </a:pPr>
            <a:r>
              <a:rPr lang="en-US" altLang="zh-CN" sz="2700" b="0" dirty="0" smtClean="0">
                <a:solidFill>
                  <a:srgbClr val="262626"/>
                </a:solidFill>
                <a:ea typeface="黑体" pitchFamily="2" charset="-122"/>
              </a:rPr>
              <a:t>Notation:</a:t>
            </a:r>
          </a:p>
          <a:p>
            <a:pPr lvl="1">
              <a:lnSpc>
                <a:spcPct val="90000"/>
              </a:lnSpc>
            </a:pPr>
            <a:r>
              <a:rPr lang="en-US" altLang="zh-CN" sz="2400" b="0" dirty="0" smtClean="0">
                <a:solidFill>
                  <a:srgbClr val="262626"/>
                </a:solidFill>
                <a:ea typeface="黑体" pitchFamily="2" charset="-122"/>
              </a:rPr>
              <a:t>Sorting is a fundamental operation in CS</a:t>
            </a:r>
          </a:p>
          <a:p>
            <a:pPr lvl="1">
              <a:lnSpc>
                <a:spcPct val="90000"/>
              </a:lnSpc>
            </a:pPr>
            <a:r>
              <a:rPr lang="en-US" altLang="zh-CN" sz="2400" b="0" dirty="0" smtClean="0">
                <a:solidFill>
                  <a:srgbClr val="262626"/>
                </a:solidFill>
                <a:ea typeface="黑体" pitchFamily="2" charset="-122"/>
              </a:rPr>
              <a:t>A large number of good sorting algorithms have been D&amp;R</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436563" y="44450"/>
            <a:ext cx="8402637" cy="685800"/>
          </a:xfrm>
        </p:spPr>
        <p:txBody>
          <a:bodyPr/>
          <a:lstStyle/>
          <a:p>
            <a:r>
              <a:rPr lang="en-US" altLang="zh-CN" sz="4000" smtClean="0">
                <a:solidFill>
                  <a:schemeClr val="tx1"/>
                </a:solidFill>
              </a:rPr>
              <a:t>Algorithm description</a:t>
            </a:r>
          </a:p>
        </p:txBody>
      </p:sp>
      <p:sp>
        <p:nvSpPr>
          <p:cNvPr id="24578" name="Rectangle 3"/>
          <p:cNvSpPr>
            <a:spLocks noGrp="1" noChangeArrowheads="1"/>
          </p:cNvSpPr>
          <p:nvPr>
            <p:ph type="body" idx="1"/>
          </p:nvPr>
        </p:nvSpPr>
        <p:spPr/>
        <p:txBody>
          <a:bodyPr/>
          <a:lstStyle/>
          <a:p>
            <a:pPr>
              <a:lnSpc>
                <a:spcPct val="80000"/>
              </a:lnSpc>
            </a:pPr>
            <a:r>
              <a:rPr lang="en-US" altLang="zh-CN" b="0" dirty="0" smtClean="0">
                <a:solidFill>
                  <a:srgbClr val="262626"/>
                </a:solidFill>
                <a:ea typeface="黑体" pitchFamily="2" charset="-122"/>
              </a:rPr>
              <a:t>Specification</a:t>
            </a:r>
            <a:r>
              <a:rPr lang="en-US" altLang="zh-CN" b="0" dirty="0" smtClean="0">
                <a:solidFill>
                  <a:schemeClr val="tx1"/>
                </a:solidFill>
                <a:ea typeface="宋体" charset="-122"/>
              </a:rPr>
              <a:t>: </a:t>
            </a:r>
          </a:p>
          <a:p>
            <a:pPr lvl="1">
              <a:lnSpc>
                <a:spcPct val="90000"/>
              </a:lnSpc>
            </a:pPr>
            <a:r>
              <a:rPr lang="en-US" altLang="zh-CN" b="0" dirty="0" smtClean="0">
                <a:solidFill>
                  <a:srgbClr val="262626"/>
                </a:solidFill>
                <a:ea typeface="黑体" pitchFamily="2" charset="-122"/>
              </a:rPr>
              <a:t>Natural language, computer program, hardware design</a:t>
            </a:r>
          </a:p>
          <a:p>
            <a:pPr lvl="2">
              <a:lnSpc>
                <a:spcPct val="90000"/>
              </a:lnSpc>
            </a:pPr>
            <a:r>
              <a:rPr lang="en-US" altLang="zh-CN" b="0" dirty="0" smtClean="0">
                <a:solidFill>
                  <a:srgbClr val="262626"/>
                </a:solidFill>
                <a:ea typeface="黑体" pitchFamily="2" charset="-122"/>
              </a:rPr>
              <a:t>An algorithm can be specified in English | Chinese, as a computer program, or even as a hardware design. </a:t>
            </a:r>
            <a:endParaRPr lang="en-US" altLang="zh-CN" sz="800" b="0" dirty="0" smtClean="0">
              <a:solidFill>
                <a:srgbClr val="262626"/>
              </a:solidFill>
              <a:ea typeface="黑体" pitchFamily="2" charset="-122"/>
            </a:endParaRPr>
          </a:p>
          <a:p>
            <a:pPr>
              <a:lnSpc>
                <a:spcPct val="90000"/>
              </a:lnSpc>
            </a:pPr>
            <a:r>
              <a:rPr lang="en-US" altLang="zh-CN" b="0" dirty="0" smtClean="0">
                <a:solidFill>
                  <a:srgbClr val="262626"/>
                </a:solidFill>
                <a:ea typeface="黑体" pitchFamily="2" charset="-122"/>
              </a:rPr>
              <a:t>Requirement</a:t>
            </a:r>
          </a:p>
          <a:p>
            <a:pPr lvl="1">
              <a:lnSpc>
                <a:spcPct val="90000"/>
              </a:lnSpc>
            </a:pPr>
            <a:r>
              <a:rPr lang="en-US" altLang="zh-CN" b="0" dirty="0" smtClean="0">
                <a:solidFill>
                  <a:srgbClr val="262626"/>
                </a:solidFill>
                <a:ea typeface="黑体" pitchFamily="2" charset="-122"/>
              </a:rPr>
              <a:t>Precise description </a:t>
            </a:r>
          </a:p>
          <a:p>
            <a:pPr lvl="2">
              <a:lnSpc>
                <a:spcPct val="90000"/>
              </a:lnSpc>
            </a:pPr>
            <a:r>
              <a:rPr lang="en-US" altLang="zh-CN" b="0" dirty="0" smtClean="0">
                <a:solidFill>
                  <a:srgbClr val="262626"/>
                </a:solidFill>
                <a:ea typeface="黑体" pitchFamily="2" charset="-122"/>
              </a:rPr>
              <a:t>The only requirement is that the specification must provide a </a:t>
            </a:r>
            <a:r>
              <a:rPr lang="en-US" altLang="zh-CN" b="0" dirty="0" smtClean="0">
                <a:solidFill>
                  <a:srgbClr val="FF0000"/>
                </a:solidFill>
                <a:ea typeface="黑体" pitchFamily="2" charset="-122"/>
              </a:rPr>
              <a:t>precise description</a:t>
            </a:r>
            <a:r>
              <a:rPr lang="en-US" altLang="zh-CN" b="0" dirty="0" smtClean="0">
                <a:solidFill>
                  <a:srgbClr val="262626"/>
                </a:solidFill>
                <a:ea typeface="黑体" pitchFamily="2" charset="-122"/>
              </a:rPr>
              <a:t> of the computational procedure to be followed. </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36563" y="44450"/>
            <a:ext cx="8402637" cy="685800"/>
          </a:xfrm>
        </p:spPr>
        <p:txBody>
          <a:bodyPr/>
          <a:lstStyle/>
          <a:p>
            <a:r>
              <a:rPr lang="en-US" altLang="zh-CN" sz="4000" smtClean="0">
                <a:solidFill>
                  <a:schemeClr val="tx1"/>
                </a:solidFill>
              </a:rPr>
              <a:t>Correctness of algorithm</a:t>
            </a:r>
          </a:p>
        </p:txBody>
      </p:sp>
      <p:sp>
        <p:nvSpPr>
          <p:cNvPr id="264195" name="Rectangle 3"/>
          <p:cNvSpPr>
            <a:spLocks noGrp="1" noChangeArrowheads="1"/>
          </p:cNvSpPr>
          <p:nvPr>
            <p:ph type="body" idx="1"/>
          </p:nvPr>
        </p:nvSpPr>
        <p:spPr/>
        <p:txBody>
          <a:bodyPr rtlCol="0">
            <a:normAutofit lnSpcReduction="10000"/>
          </a:bodyPr>
          <a:lstStyle/>
          <a:p>
            <a:pPr fontAlgn="auto">
              <a:lnSpc>
                <a:spcPct val="90000"/>
              </a:lnSpc>
              <a:spcAft>
                <a:spcPts val="0"/>
              </a:spcAft>
              <a:buFont typeface="Arial" pitchFamily="34" charset="0"/>
              <a:buChar char="•"/>
              <a:defRPr/>
            </a:pPr>
            <a:r>
              <a:rPr lang="en-US" altLang="zh-CN" b="0" dirty="0" smtClean="0">
                <a:solidFill>
                  <a:schemeClr val="tx1"/>
                </a:solidFill>
                <a:ea typeface="宋体" charset="-122"/>
              </a:rPr>
              <a:t>Correctness: </a:t>
            </a:r>
          </a:p>
          <a:p>
            <a:pPr lvl="1" fontAlgn="auto">
              <a:lnSpc>
                <a:spcPct val="90000"/>
              </a:lnSpc>
              <a:spcAft>
                <a:spcPts val="0"/>
              </a:spcAft>
              <a:buFont typeface="Arial" pitchFamily="34" charset="0"/>
              <a:buChar char="–"/>
              <a:defRPr/>
            </a:pPr>
            <a:r>
              <a:rPr lang="en-US" altLang="zh-CN" b="0" dirty="0" smtClean="0"/>
              <a:t>An </a:t>
            </a:r>
            <a:r>
              <a:rPr lang="en-US" altLang="zh-CN" b="0" dirty="0"/>
              <a:t>algorithm is said to be </a:t>
            </a:r>
            <a:r>
              <a:rPr lang="en-US" altLang="zh-CN" i="1" dirty="0"/>
              <a:t>correct </a:t>
            </a:r>
            <a:r>
              <a:rPr lang="en-US" altLang="zh-CN" b="0" dirty="0"/>
              <a:t>if, </a:t>
            </a:r>
            <a:r>
              <a:rPr lang="en-US" altLang="zh-CN" b="0" dirty="0">
                <a:solidFill>
                  <a:srgbClr val="0000FF"/>
                </a:solidFill>
              </a:rPr>
              <a:t>for every input instance</a:t>
            </a:r>
            <a:r>
              <a:rPr lang="en-US" altLang="zh-CN" b="0" dirty="0"/>
              <a:t>, it </a:t>
            </a:r>
            <a:r>
              <a:rPr lang="en-US" altLang="zh-CN" b="0" dirty="0">
                <a:solidFill>
                  <a:srgbClr val="FF0000"/>
                </a:solidFill>
              </a:rPr>
              <a:t>halts with the correct output</a:t>
            </a:r>
            <a:r>
              <a:rPr lang="en-US" altLang="zh-CN" b="0" dirty="0" smtClean="0"/>
              <a:t>.</a:t>
            </a:r>
          </a:p>
          <a:p>
            <a:pPr fontAlgn="auto">
              <a:spcAft>
                <a:spcPts val="0"/>
              </a:spcAft>
              <a:buFont typeface="Arial" pitchFamily="34" charset="0"/>
              <a:buChar char="•"/>
              <a:defRPr/>
            </a:pPr>
            <a:r>
              <a:rPr lang="en-US" altLang="zh-CN" b="0" dirty="0" smtClean="0"/>
              <a:t>Incorrect algorithm</a:t>
            </a:r>
          </a:p>
          <a:p>
            <a:pPr lvl="1" fontAlgn="auto">
              <a:spcAft>
                <a:spcPts val="0"/>
              </a:spcAft>
              <a:buFont typeface="Arial" pitchFamily="34" charset="0"/>
              <a:buChar char="–"/>
              <a:defRPr/>
            </a:pPr>
            <a:r>
              <a:rPr lang="en-US" altLang="zh-CN" b="0" dirty="0"/>
              <a:t>An incorrect algorithm might </a:t>
            </a:r>
            <a:r>
              <a:rPr lang="en-US" altLang="zh-CN" b="0" dirty="0">
                <a:solidFill>
                  <a:srgbClr val="FF0000"/>
                </a:solidFill>
              </a:rPr>
              <a:t>not halt at all </a:t>
            </a:r>
            <a:r>
              <a:rPr lang="en-US" altLang="zh-CN" b="0" dirty="0">
                <a:solidFill>
                  <a:srgbClr val="0000FF"/>
                </a:solidFill>
              </a:rPr>
              <a:t>on some input instances</a:t>
            </a:r>
            <a:r>
              <a:rPr lang="en-US" altLang="zh-CN" b="0" dirty="0"/>
              <a:t>, or it </a:t>
            </a:r>
            <a:r>
              <a:rPr lang="en-US" altLang="zh-CN" b="0" dirty="0">
                <a:solidFill>
                  <a:srgbClr val="FF0000"/>
                </a:solidFill>
              </a:rPr>
              <a:t>might halt</a:t>
            </a:r>
            <a:r>
              <a:rPr lang="en-US" altLang="zh-CN" b="0" dirty="0"/>
              <a:t> with an answer other than the desired one.</a:t>
            </a:r>
          </a:p>
          <a:p>
            <a:pPr lvl="1" fontAlgn="auto">
              <a:spcAft>
                <a:spcPts val="0"/>
              </a:spcAft>
              <a:buFont typeface="Arial" pitchFamily="34" charset="0"/>
              <a:buChar char="–"/>
              <a:defRPr/>
            </a:pPr>
            <a:r>
              <a:rPr lang="en-US" altLang="zh-CN" b="0" dirty="0" smtClean="0"/>
              <a:t>Incorrect </a:t>
            </a:r>
            <a:r>
              <a:rPr lang="en-US" altLang="zh-CN" b="0" dirty="0"/>
              <a:t>algorithms can sometimes be useful, if their error rate can be controlled. </a:t>
            </a:r>
            <a:endParaRPr lang="en-US" altLang="zh-CN" b="0" dirty="0" smtClean="0"/>
          </a:p>
          <a:p>
            <a:pPr lvl="2" fontAlgn="auto">
              <a:spcAft>
                <a:spcPts val="0"/>
              </a:spcAft>
              <a:buFont typeface="Arial" pitchFamily="34" charset="0"/>
              <a:buChar char="•"/>
              <a:defRPr/>
            </a:pPr>
            <a:r>
              <a:rPr lang="en-US" altLang="zh-CN" b="0" dirty="0" smtClean="0"/>
              <a:t>Example ? </a:t>
            </a:r>
            <a:endParaRPr lang="en-US" altLang="zh-CN" b="0" dirty="0"/>
          </a:p>
          <a:p>
            <a:pPr lvl="1" fontAlgn="auto">
              <a:spcAft>
                <a:spcPts val="0"/>
              </a:spcAft>
              <a:buFont typeface="Arial" pitchFamily="34" charset="0"/>
              <a:buChar char="–"/>
              <a:defRPr/>
            </a:pPr>
            <a:endParaRPr lang="en-US" altLang="zh-CN" b="0" dirty="0" smtClean="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36563" y="76200"/>
            <a:ext cx="8402637" cy="685800"/>
          </a:xfrm>
        </p:spPr>
        <p:txBody>
          <a:bodyPr/>
          <a:lstStyle/>
          <a:p>
            <a:r>
              <a:rPr lang="en-US" altLang="zh-CN" sz="4000" dirty="0" smtClean="0">
                <a:solidFill>
                  <a:srgbClr val="FF0000"/>
                </a:solidFill>
              </a:rPr>
              <a:t>1.2 Why is the study of algorithms w…?</a:t>
            </a:r>
          </a:p>
        </p:txBody>
      </p:sp>
      <p:sp>
        <p:nvSpPr>
          <p:cNvPr id="26626" name="Rectangle 3"/>
          <p:cNvSpPr>
            <a:spLocks noGrp="1" noChangeArrowheads="1"/>
          </p:cNvSpPr>
          <p:nvPr>
            <p:ph type="body" idx="1"/>
          </p:nvPr>
        </p:nvSpPr>
        <p:spPr/>
        <p:txBody>
          <a:bodyPr/>
          <a:lstStyle/>
          <a:p>
            <a:pPr>
              <a:lnSpc>
                <a:spcPct val="70000"/>
              </a:lnSpc>
            </a:pPr>
            <a:r>
              <a:rPr lang="en-US" altLang="zh-CN" sz="3000" dirty="0" smtClean="0">
                <a:solidFill>
                  <a:schemeClr val="tx1"/>
                </a:solidFill>
                <a:ea typeface="宋体" charset="-122"/>
              </a:rPr>
              <a:t>Why is the study of algorithms worthwhile?</a:t>
            </a:r>
          </a:p>
          <a:p>
            <a:pPr lvl="1">
              <a:lnSpc>
                <a:spcPct val="70000"/>
              </a:lnSpc>
            </a:pPr>
            <a:r>
              <a:rPr lang="en-US" altLang="zh-CN" sz="2600" dirty="0" smtClean="0">
                <a:solidFill>
                  <a:schemeClr val="tx1"/>
                </a:solidFill>
                <a:ea typeface="宋体" charset="-122"/>
              </a:rPr>
              <a:t>What is the role of algorithms?</a:t>
            </a:r>
          </a:p>
          <a:p>
            <a:pPr lvl="1">
              <a:lnSpc>
                <a:spcPct val="70000"/>
              </a:lnSpc>
            </a:pPr>
            <a:r>
              <a:rPr lang="en-US" altLang="zh-CN" sz="2600" dirty="0" smtClean="0">
                <a:solidFill>
                  <a:srgbClr val="262626"/>
                </a:solidFill>
                <a:ea typeface="黑体" pitchFamily="2" charset="-122"/>
              </a:rPr>
              <a:t>What kinds of problems are solved by algorithms?</a:t>
            </a:r>
          </a:p>
          <a:p>
            <a:pPr lvl="2">
              <a:lnSpc>
                <a:spcPct val="70000"/>
              </a:lnSpc>
            </a:pPr>
            <a:r>
              <a:rPr lang="en-US" altLang="zh-CN" sz="2200" b="0" dirty="0" smtClean="0">
                <a:solidFill>
                  <a:srgbClr val="262626"/>
                </a:solidFill>
                <a:ea typeface="黑体" pitchFamily="2" charset="-122"/>
              </a:rPr>
              <a:t>The Human Genome Project:100,000 genes in human DNA, sequences of the 3 billion chemical base pairs</a:t>
            </a:r>
          </a:p>
          <a:p>
            <a:pPr lvl="2">
              <a:lnSpc>
                <a:spcPct val="70000"/>
              </a:lnSpc>
            </a:pPr>
            <a:r>
              <a:rPr lang="en-US" altLang="zh-CN" sz="2200" b="0" dirty="0" smtClean="0">
                <a:solidFill>
                  <a:srgbClr val="262626"/>
                </a:solidFill>
                <a:ea typeface="黑体" pitchFamily="2" charset="-122"/>
              </a:rPr>
              <a:t>Internet: finding good routes.</a:t>
            </a:r>
          </a:p>
          <a:p>
            <a:pPr lvl="2">
              <a:lnSpc>
                <a:spcPct val="70000"/>
              </a:lnSpc>
            </a:pPr>
            <a:r>
              <a:rPr lang="en-US" altLang="zh-CN" sz="2200" b="0" dirty="0" smtClean="0">
                <a:solidFill>
                  <a:srgbClr val="262626"/>
                </a:solidFill>
                <a:ea typeface="黑体" pitchFamily="2" charset="-122"/>
              </a:rPr>
              <a:t>Electronic commerce: Public-key cryptography</a:t>
            </a:r>
          </a:p>
          <a:p>
            <a:pPr lvl="2">
              <a:lnSpc>
                <a:spcPct val="70000"/>
              </a:lnSpc>
            </a:pPr>
            <a:r>
              <a:rPr lang="en-US" altLang="zh-CN" sz="2200" b="0" dirty="0" smtClean="0">
                <a:solidFill>
                  <a:srgbClr val="262626"/>
                </a:solidFill>
                <a:ea typeface="黑体" pitchFamily="2" charset="-122"/>
              </a:rPr>
              <a:t>Road map: shortest path</a:t>
            </a:r>
          </a:p>
          <a:p>
            <a:pPr lvl="2">
              <a:lnSpc>
                <a:spcPct val="70000"/>
              </a:lnSpc>
            </a:pPr>
            <a:r>
              <a:rPr lang="en-US" altLang="zh-CN" sz="2200" b="0" dirty="0" smtClean="0">
                <a:solidFill>
                  <a:srgbClr val="262626"/>
                </a:solidFill>
                <a:ea typeface="黑体" pitchFamily="2" charset="-122"/>
              </a:rPr>
              <a:t>Product of a sequence of </a:t>
            </a:r>
            <a:r>
              <a:rPr lang="en-US" altLang="zh-CN" sz="2200" b="0" i="1" dirty="0" smtClean="0">
                <a:solidFill>
                  <a:srgbClr val="262626"/>
                </a:solidFill>
                <a:ea typeface="黑体" pitchFamily="2" charset="-122"/>
              </a:rPr>
              <a:t>n </a:t>
            </a:r>
            <a:r>
              <a:rPr lang="en-US" altLang="zh-CN" sz="2200" b="0" dirty="0" smtClean="0">
                <a:solidFill>
                  <a:srgbClr val="262626"/>
                </a:solidFill>
                <a:ea typeface="黑体" pitchFamily="2" charset="-122"/>
              </a:rPr>
              <a:t>matrices </a:t>
            </a:r>
            <a:r>
              <a:rPr lang="en-US" altLang="zh-CN" sz="2200" b="0" i="1" dirty="0" smtClean="0">
                <a:solidFill>
                  <a:srgbClr val="262626"/>
                </a:solidFill>
                <a:ea typeface="黑体" pitchFamily="2" charset="-122"/>
              </a:rPr>
              <a:t>A</a:t>
            </a:r>
            <a:r>
              <a:rPr lang="en-US" altLang="zh-CN" sz="2200" b="0" baseline="-25000" dirty="0" smtClean="0">
                <a:solidFill>
                  <a:srgbClr val="262626"/>
                </a:solidFill>
                <a:ea typeface="黑体" pitchFamily="2" charset="-122"/>
              </a:rPr>
              <a:t>1</a:t>
            </a:r>
            <a:r>
              <a:rPr lang="en-US" altLang="zh-CN" sz="2200" b="0" dirty="0" smtClean="0">
                <a:solidFill>
                  <a:srgbClr val="262626"/>
                </a:solidFill>
                <a:ea typeface="黑体" pitchFamily="2" charset="-122"/>
              </a:rPr>
              <a:t> </a:t>
            </a:r>
            <a:r>
              <a:rPr lang="en-US" altLang="zh-CN" sz="2200" b="0" i="1" dirty="0" smtClean="0">
                <a:solidFill>
                  <a:srgbClr val="262626"/>
                </a:solidFill>
                <a:ea typeface="黑体" pitchFamily="2" charset="-122"/>
              </a:rPr>
              <a:t>A</a:t>
            </a:r>
            <a:r>
              <a:rPr lang="en-US" altLang="zh-CN" sz="2200" b="0" baseline="-25000" dirty="0" smtClean="0">
                <a:solidFill>
                  <a:srgbClr val="262626"/>
                </a:solidFill>
                <a:ea typeface="黑体" pitchFamily="2" charset="-122"/>
              </a:rPr>
              <a:t>2</a:t>
            </a:r>
            <a:r>
              <a:rPr lang="en-US" altLang="zh-CN" sz="2200" b="0" dirty="0" smtClean="0">
                <a:solidFill>
                  <a:srgbClr val="262626"/>
                </a:solidFill>
                <a:ea typeface="黑体" pitchFamily="2" charset="-122"/>
              </a:rPr>
              <a:t> </a:t>
            </a:r>
            <a:r>
              <a:rPr lang="en-US" altLang="zh-CN" sz="2200" b="0" i="1" dirty="0" smtClean="0">
                <a:solidFill>
                  <a:srgbClr val="262626"/>
                </a:solidFill>
                <a:ea typeface="黑体" pitchFamily="2" charset="-122"/>
              </a:rPr>
              <a:t>A</a:t>
            </a:r>
            <a:r>
              <a:rPr lang="en-US" altLang="zh-CN" sz="2200" b="0" i="1" baseline="-25000" dirty="0" smtClean="0">
                <a:solidFill>
                  <a:srgbClr val="262626"/>
                </a:solidFill>
                <a:ea typeface="黑体" pitchFamily="2" charset="-122"/>
              </a:rPr>
              <a:t>n</a:t>
            </a:r>
          </a:p>
          <a:p>
            <a:pPr lvl="2">
              <a:lnSpc>
                <a:spcPct val="70000"/>
              </a:lnSpc>
            </a:pPr>
            <a:r>
              <a:rPr lang="da-DK" altLang="zh-CN" sz="2200" b="0" dirty="0" smtClean="0">
                <a:solidFill>
                  <a:srgbClr val="262626"/>
                </a:solidFill>
                <a:ea typeface="黑体" pitchFamily="2" charset="-122"/>
              </a:rPr>
              <a:t>Equation </a:t>
            </a:r>
            <a:r>
              <a:rPr lang="da-DK" altLang="zh-CN" sz="2200" b="0" i="1" dirty="0" smtClean="0">
                <a:solidFill>
                  <a:srgbClr val="262626"/>
                </a:solidFill>
                <a:ea typeface="黑体" pitchFamily="2" charset="-122"/>
              </a:rPr>
              <a:t>ax </a:t>
            </a:r>
            <a:r>
              <a:rPr lang="da-DK" altLang="zh-CN" sz="2200" b="0" dirty="0" smtClean="0">
                <a:solidFill>
                  <a:srgbClr val="262626"/>
                </a:solidFill>
                <a:ea typeface="黑体" pitchFamily="2" charset="-122"/>
              </a:rPr>
              <a:t>≡ </a:t>
            </a:r>
            <a:r>
              <a:rPr lang="da-DK" altLang="zh-CN" sz="2200" b="0" i="1" dirty="0" smtClean="0">
                <a:solidFill>
                  <a:srgbClr val="262626"/>
                </a:solidFill>
                <a:ea typeface="黑体" pitchFamily="2" charset="-122"/>
              </a:rPr>
              <a:t>b </a:t>
            </a:r>
            <a:r>
              <a:rPr lang="da-DK" altLang="zh-CN" sz="2200" b="0" dirty="0" smtClean="0">
                <a:solidFill>
                  <a:srgbClr val="262626"/>
                </a:solidFill>
                <a:ea typeface="黑体" pitchFamily="2" charset="-122"/>
              </a:rPr>
              <a:t>(mod </a:t>
            </a:r>
            <a:r>
              <a:rPr lang="da-DK" altLang="zh-CN" sz="2200" b="0" i="1" dirty="0" smtClean="0">
                <a:solidFill>
                  <a:srgbClr val="262626"/>
                </a:solidFill>
                <a:ea typeface="黑体" pitchFamily="2" charset="-122"/>
              </a:rPr>
              <a:t>n</a:t>
            </a:r>
            <a:r>
              <a:rPr lang="da-DK" altLang="zh-CN" sz="2200" b="0" dirty="0" smtClean="0">
                <a:solidFill>
                  <a:srgbClr val="262626"/>
                </a:solidFill>
                <a:ea typeface="黑体" pitchFamily="2" charset="-122"/>
              </a:rPr>
              <a:t>): </a:t>
            </a:r>
            <a:r>
              <a:rPr lang="en-US" altLang="zh-CN" sz="2200" b="0" dirty="0" smtClean="0">
                <a:solidFill>
                  <a:srgbClr val="262626"/>
                </a:solidFill>
                <a:ea typeface="黑体" pitchFamily="2" charset="-122"/>
              </a:rPr>
              <a:t>integers</a:t>
            </a:r>
            <a:endParaRPr lang="da-DK" altLang="zh-CN" sz="2200" b="0" dirty="0" smtClean="0">
              <a:solidFill>
                <a:srgbClr val="262626"/>
              </a:solidFill>
              <a:ea typeface="黑体" pitchFamily="2" charset="-122"/>
            </a:endParaRPr>
          </a:p>
          <a:p>
            <a:pPr lvl="2">
              <a:lnSpc>
                <a:spcPct val="70000"/>
              </a:lnSpc>
            </a:pPr>
            <a:r>
              <a:rPr lang="en-US" altLang="zh-CN" sz="2200" b="0" i="1" dirty="0" smtClean="0">
                <a:solidFill>
                  <a:srgbClr val="262626"/>
                </a:solidFill>
                <a:ea typeface="黑体" pitchFamily="2" charset="-122"/>
              </a:rPr>
              <a:t>n </a:t>
            </a:r>
            <a:r>
              <a:rPr lang="en-US" altLang="zh-CN" sz="2200" b="0" dirty="0" smtClean="0">
                <a:solidFill>
                  <a:srgbClr val="262626"/>
                </a:solidFill>
                <a:ea typeface="黑体" pitchFamily="2" charset="-122"/>
              </a:rPr>
              <a:t>points in the plane: find the convex hull</a:t>
            </a:r>
          </a:p>
          <a:p>
            <a:pPr lvl="2">
              <a:lnSpc>
                <a:spcPct val="70000"/>
              </a:lnSpc>
            </a:pPr>
            <a:endParaRPr lang="en-US" altLang="zh-CN" sz="2200" b="0" dirty="0" smtClean="0">
              <a:solidFill>
                <a:srgbClr val="262626"/>
              </a:solidFill>
              <a:ea typeface="黑体" pitchFamily="2" charset="-122"/>
            </a:endParaRPr>
          </a:p>
          <a:p>
            <a:pPr lvl="2">
              <a:lnSpc>
                <a:spcPct val="70000"/>
              </a:lnSpc>
            </a:pPr>
            <a:r>
              <a:rPr lang="en-US" altLang="zh-CN" sz="2200" b="0" dirty="0" smtClean="0">
                <a:solidFill>
                  <a:srgbClr val="262626"/>
                </a:solidFill>
                <a:ea typeface="黑体" pitchFamily="2" charset="-122"/>
              </a:rPr>
              <a:t>Know the strengths and limitations of </a:t>
            </a:r>
            <a:r>
              <a:rPr lang="en-US" altLang="zh-CN" sz="2200" i="1" dirty="0" smtClean="0">
                <a:solidFill>
                  <a:srgbClr val="262626"/>
                </a:solidFill>
                <a:ea typeface="黑体" pitchFamily="2" charset="-122"/>
              </a:rPr>
              <a:t>data structures</a:t>
            </a:r>
          </a:p>
          <a:p>
            <a:pPr lvl="2">
              <a:lnSpc>
                <a:spcPct val="70000"/>
              </a:lnSpc>
            </a:pPr>
            <a:r>
              <a:rPr lang="en-US" altLang="zh-CN" sz="2200" b="0" dirty="0" smtClean="0">
                <a:solidFill>
                  <a:srgbClr val="262626"/>
                </a:solidFill>
                <a:ea typeface="黑体" pitchFamily="2" charset="-122"/>
              </a:rPr>
              <a:t>Hard problems: NP-complete, efficient algorithm, good | best</a:t>
            </a:r>
            <a:endParaRPr lang="en-US" altLang="zh-CN" sz="2200" dirty="0" smtClean="0">
              <a:solidFill>
                <a:schemeClr val="tx1"/>
              </a:solidFill>
              <a:ea typeface="宋体" charset="-122"/>
            </a:endParaRPr>
          </a:p>
          <a:p>
            <a:pPr lvl="1">
              <a:lnSpc>
                <a:spcPct val="70000"/>
              </a:lnSpc>
            </a:pPr>
            <a:endParaRPr lang="en-US" altLang="zh-CN" sz="2600" dirty="0" smtClean="0">
              <a:solidFill>
                <a:schemeClr val="tx1"/>
              </a:solidFill>
              <a:ea typeface="宋体" charset="-122"/>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PowerPoint 2010 简介">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2021</Words>
  <Application>Microsoft Office PowerPoint</Application>
  <PresentationFormat>全屏显示(4:3)</PresentationFormat>
  <Paragraphs>143</Paragraphs>
  <Slides>19</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黑体</vt:lpstr>
      <vt:lpstr>华文楷体</vt:lpstr>
      <vt:lpstr>宋体</vt:lpstr>
      <vt:lpstr>Arial</vt:lpstr>
      <vt:lpstr>Calibri</vt:lpstr>
      <vt:lpstr>Georgia</vt:lpstr>
      <vt:lpstr>Monotype Corsiva</vt:lpstr>
      <vt:lpstr>Symbol</vt:lpstr>
      <vt:lpstr>Times New Roman</vt:lpstr>
      <vt:lpstr>PowerPoint 2010 简介</vt:lpstr>
      <vt:lpstr>Algorithm Design &amp; Analysis Introduction to Algorithm</vt:lpstr>
      <vt:lpstr>The Role of Algorithms in Computing</vt:lpstr>
      <vt:lpstr>1.1 What are algorithm</vt:lpstr>
      <vt:lpstr>Definition of algorithm</vt:lpstr>
      <vt:lpstr>Relationship: algorithm and problem</vt:lpstr>
      <vt:lpstr>Problem description: sorting problem</vt:lpstr>
      <vt:lpstr>Algorithm description</vt:lpstr>
      <vt:lpstr>Correctness of algorithm</vt:lpstr>
      <vt:lpstr>1.2 Why is the study of algorithms w…?</vt:lpstr>
      <vt:lpstr>1.3 Algorithms as a technology</vt:lpstr>
      <vt:lpstr>1.3 Algorithms as a technology</vt:lpstr>
      <vt:lpstr>Problem: Comparison of running times</vt:lpstr>
      <vt:lpstr>1.4 Textbook selected: What &amp; Why?</vt:lpstr>
      <vt:lpstr>1.5 Exercise &amp; Mark</vt:lpstr>
      <vt:lpstr>Exercises for Chapter 1</vt:lpstr>
      <vt:lpstr>Exercises for Chapter 1</vt:lpstr>
      <vt:lpstr>Exercises</vt:lpstr>
      <vt:lpstr>Exercises</vt:lpstr>
      <vt:lpstr>End of Chapter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Algorithms in Computing</dc:title>
  <dc:creator/>
  <cp:lastModifiedBy/>
  <cp:revision>19</cp:revision>
  <dcterms:created xsi:type="dcterms:W3CDTF">2010-11-18T06:31:59Z</dcterms:created>
  <dcterms:modified xsi:type="dcterms:W3CDTF">2022-02-14T08:48:18Z</dcterms:modified>
</cp:coreProperties>
</file>