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4"/>
  </p:notesMasterIdLst>
  <p:handoutMasterIdLst>
    <p:handoutMasterId r:id="rId125"/>
  </p:handoutMasterIdLst>
  <p:sldIdLst>
    <p:sldId id="582" r:id="rId2"/>
    <p:sldId id="583" r:id="rId3"/>
    <p:sldId id="680" r:id="rId4"/>
    <p:sldId id="741" r:id="rId5"/>
    <p:sldId id="720" r:id="rId6"/>
    <p:sldId id="794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8" r:id="rId15"/>
    <p:sldId id="730" r:id="rId16"/>
    <p:sldId id="796" r:id="rId17"/>
    <p:sldId id="797" r:id="rId18"/>
    <p:sldId id="798" r:id="rId19"/>
    <p:sldId id="799" r:id="rId20"/>
    <p:sldId id="800" r:id="rId21"/>
    <p:sldId id="731" r:id="rId22"/>
    <p:sldId id="802" r:id="rId23"/>
    <p:sldId id="803" r:id="rId24"/>
    <p:sldId id="804" r:id="rId25"/>
    <p:sldId id="805" r:id="rId26"/>
    <p:sldId id="735" r:id="rId27"/>
    <p:sldId id="732" r:id="rId28"/>
    <p:sldId id="733" r:id="rId29"/>
    <p:sldId id="807" r:id="rId30"/>
    <p:sldId id="808" r:id="rId31"/>
    <p:sldId id="809" r:id="rId32"/>
    <p:sldId id="810" r:id="rId33"/>
    <p:sldId id="811" r:id="rId34"/>
    <p:sldId id="734" r:id="rId35"/>
    <p:sldId id="736" r:id="rId36"/>
    <p:sldId id="813" r:id="rId37"/>
    <p:sldId id="814" r:id="rId38"/>
    <p:sldId id="815" r:id="rId39"/>
    <p:sldId id="816" r:id="rId40"/>
    <p:sldId id="737" r:id="rId41"/>
    <p:sldId id="738" r:id="rId42"/>
    <p:sldId id="739" r:id="rId43"/>
    <p:sldId id="742" r:id="rId44"/>
    <p:sldId id="740" r:id="rId45"/>
    <p:sldId id="772" r:id="rId46"/>
    <p:sldId id="743" r:id="rId47"/>
    <p:sldId id="744" r:id="rId48"/>
    <p:sldId id="818" r:id="rId49"/>
    <p:sldId id="819" r:id="rId50"/>
    <p:sldId id="820" r:id="rId51"/>
    <p:sldId id="821" r:id="rId52"/>
    <p:sldId id="822" r:id="rId53"/>
    <p:sldId id="745" r:id="rId54"/>
    <p:sldId id="824" r:id="rId55"/>
    <p:sldId id="825" r:id="rId56"/>
    <p:sldId id="746" r:id="rId57"/>
    <p:sldId id="747" r:id="rId58"/>
    <p:sldId id="748" r:id="rId59"/>
    <p:sldId id="749" r:id="rId60"/>
    <p:sldId id="827" r:id="rId61"/>
    <p:sldId id="750" r:id="rId62"/>
    <p:sldId id="829" r:id="rId63"/>
    <p:sldId id="830" r:id="rId64"/>
    <p:sldId id="831" r:id="rId65"/>
    <p:sldId id="832" r:id="rId66"/>
    <p:sldId id="833" r:id="rId67"/>
    <p:sldId id="751" r:id="rId68"/>
    <p:sldId id="752" r:id="rId69"/>
    <p:sldId id="753" r:id="rId70"/>
    <p:sldId id="754" r:id="rId71"/>
    <p:sldId id="756" r:id="rId72"/>
    <p:sldId id="755" r:id="rId73"/>
    <p:sldId id="757" r:id="rId74"/>
    <p:sldId id="758" r:id="rId75"/>
    <p:sldId id="835" r:id="rId76"/>
    <p:sldId id="836" r:id="rId77"/>
    <p:sldId id="759" r:id="rId78"/>
    <p:sldId id="760" r:id="rId79"/>
    <p:sldId id="761" r:id="rId80"/>
    <p:sldId id="762" r:id="rId81"/>
    <p:sldId id="763" r:id="rId82"/>
    <p:sldId id="764" r:id="rId83"/>
    <p:sldId id="765" r:id="rId84"/>
    <p:sldId id="838" r:id="rId85"/>
    <p:sldId id="766" r:id="rId86"/>
    <p:sldId id="774" r:id="rId87"/>
    <p:sldId id="775" r:id="rId88"/>
    <p:sldId id="776" r:id="rId89"/>
    <p:sldId id="777" r:id="rId90"/>
    <p:sldId id="778" r:id="rId91"/>
    <p:sldId id="840" r:id="rId92"/>
    <p:sldId id="841" r:id="rId93"/>
    <p:sldId id="842" r:id="rId94"/>
    <p:sldId id="779" r:id="rId95"/>
    <p:sldId id="844" r:id="rId96"/>
    <p:sldId id="845" r:id="rId97"/>
    <p:sldId id="780" r:id="rId98"/>
    <p:sldId id="781" r:id="rId99"/>
    <p:sldId id="782" r:id="rId100"/>
    <p:sldId id="783" r:id="rId101"/>
    <p:sldId id="784" r:id="rId102"/>
    <p:sldId id="785" r:id="rId103"/>
    <p:sldId id="786" r:id="rId104"/>
    <p:sldId id="787" r:id="rId105"/>
    <p:sldId id="788" r:id="rId106"/>
    <p:sldId id="789" r:id="rId107"/>
    <p:sldId id="790" r:id="rId108"/>
    <p:sldId id="791" r:id="rId109"/>
    <p:sldId id="792" r:id="rId110"/>
    <p:sldId id="767" r:id="rId111"/>
    <p:sldId id="768" r:id="rId112"/>
    <p:sldId id="769" r:id="rId113"/>
    <p:sldId id="770" r:id="rId114"/>
    <p:sldId id="771" r:id="rId115"/>
    <p:sldId id="847" r:id="rId116"/>
    <p:sldId id="848" r:id="rId117"/>
    <p:sldId id="773" r:id="rId118"/>
    <p:sldId id="849" r:id="rId119"/>
    <p:sldId id="850" r:id="rId120"/>
    <p:sldId id="851" r:id="rId121"/>
    <p:sldId id="852" r:id="rId122"/>
    <p:sldId id="425" r:id="rId1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0000"/>
    <a:srgbClr val="009999"/>
    <a:srgbClr val="006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7" autoAdjust="0"/>
    <p:restoredTop sz="96317" autoAdjust="0"/>
  </p:normalViewPr>
  <p:slideViewPr>
    <p:cSldViewPr>
      <p:cViewPr varScale="1">
        <p:scale>
          <a:sx n="79" d="100"/>
          <a:sy n="79" d="100"/>
        </p:scale>
        <p:origin x="13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456EACC-2CCD-49AB-B780-EB4622AE4A8F}" type="datetimeFigureOut">
              <a:rPr lang="zh-CN" altLang="en-US"/>
              <a:pPr>
                <a:defRPr/>
              </a:pPr>
              <a:t>2021/5/28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D80E95-9A50-4672-A0F3-B70869404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0473970-1F9F-4B4F-BDE5-5D1125320AB4}" type="datetimeFigureOut">
              <a:rPr lang="zh-CN" altLang="en-US"/>
              <a:pPr>
                <a:defRPr/>
              </a:pPr>
              <a:t>2021/5/28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2CDF3A-E6F5-4E04-B115-EBA5973D3C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>
                <a:ea typeface="宋体" charset="-122"/>
              </a:rPr>
              <a:t>本人是国际视觉电生理学会</a:t>
            </a:r>
            <a:r>
              <a:rPr lang="en-US" altLang="zh-CN"/>
              <a:t>(ISCEV)</a:t>
            </a:r>
            <a:r>
              <a:rPr altLang="en-US">
                <a:ea typeface="宋体" charset="-122"/>
              </a:rPr>
              <a:t>的会员。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877ABF-724E-4F7C-BF82-5156059058AE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>
                <a:ea typeface="宋体" charset="-122"/>
              </a:rPr>
              <a:t>本人是国际视觉电生理学会</a:t>
            </a:r>
            <a:r>
              <a:rPr lang="en-US" altLang="zh-CN"/>
              <a:t>(ISCEV)</a:t>
            </a:r>
            <a:r>
              <a:rPr altLang="en-US">
                <a:ea typeface="宋体" charset="-122"/>
              </a:rPr>
              <a:t>的会员。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ED79A-325B-49A5-BDB8-636557E3CBB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122</a:t>
            </a:fld>
            <a:endParaRPr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2D1265-733D-4CE5-BF3D-A7C0F59C5C4B}" type="datetimeFigureOut">
              <a:rPr lang="zh-CN" altLang="en-US"/>
              <a:pPr>
                <a:defRPr/>
              </a:pPr>
              <a:t>2021/5/28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D0DF45-E85D-4C4B-B9D7-F442FDAF78F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2D15D8D-AF9A-4394-96B3-31DF6AFE94B5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0D80BDA-C4A0-473C-B82D-516A22268A73}" type="datetimeFigureOut">
              <a:rPr lang="zh-CN" altLang="en-US"/>
              <a:pPr>
                <a:defRPr/>
              </a:pPr>
              <a:t>2021/5/28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EA6B99B-2F6E-4628-A6A3-0D7CF36438E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5E7E0-89B6-4688-8538-2E396B32C516}" type="datetimeFigureOut">
              <a:rPr lang="zh-CN" altLang="en-US"/>
              <a:pPr>
                <a:defRPr/>
              </a:pPr>
              <a:t>2021/5/28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A53E2-4445-4A36-8032-969001A27EB3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ACA7FB-F455-498C-91EF-42CE8949D8F0}" type="datetimeFigureOut">
              <a:rPr lang="zh-CN" altLang="en-US"/>
              <a:pPr>
                <a:defRPr/>
              </a:pPr>
              <a:t>2021/5/28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D5A8CE-72D0-48A4-84BE-DACB1588BE5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CC284-968B-4234-AFD2-0E1F8C5F322B}" type="datetimeFigureOut">
              <a:rPr lang="zh-CN" altLang="en-US"/>
              <a:pPr>
                <a:defRPr/>
              </a:pPr>
              <a:t>2021/5/28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607E5-1564-42B1-A983-092FA9E9C81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F1FE8EC-AC25-4590-BF3E-606C3B0173BB}" type="datetimeFigureOut">
              <a:rPr lang="zh-CN" altLang="en-US"/>
              <a:pPr>
                <a:defRPr/>
              </a:pPr>
              <a:t>2021/5/28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03013EF-BF11-48FA-9087-92617EB04EC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38310-D876-4283-B3A3-7B9C56CD6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D84044-0C15-4D6D-A943-D2D5D743A1B0}" type="datetimeFigureOut">
              <a:rPr lang="zh-CN" altLang="en-US"/>
              <a:pPr>
                <a:defRPr/>
              </a:pPr>
              <a:t>2021/5/28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A81931-9002-4480-B3F2-1F7A4C03D66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wm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0.wmf"/><Relationship Id="rId4" Type="http://schemas.openxmlformats.org/officeDocument/2006/relationships/image" Target="../media/image10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09.png"/><Relationship Id="rId7" Type="http://schemas.openxmlformats.org/officeDocument/2006/relationships/image" Target="../media/image115.wmf"/><Relationship Id="rId2" Type="http://schemas.openxmlformats.org/officeDocument/2006/relationships/image" Target="../media/image10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4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09.png"/><Relationship Id="rId7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9" Type="http://schemas.openxmlformats.org/officeDocument/2006/relationships/image" Target="../media/image1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09.png"/><Relationship Id="rId7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9" Type="http://schemas.openxmlformats.org/officeDocument/2006/relationships/image" Target="../media/image12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1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png"/><Relationship Id="rId5" Type="http://schemas.openxmlformats.org/officeDocument/2006/relationships/image" Target="../media/image121.wmf"/><Relationship Id="rId4" Type="http://schemas.openxmlformats.org/officeDocument/2006/relationships/image" Target="../media/image118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11.wmf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1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9" Type="http://schemas.openxmlformats.org/officeDocument/2006/relationships/image" Target="../media/image12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11.wmf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1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17.wmf"/><Relationship Id="rId9" Type="http://schemas.openxmlformats.org/officeDocument/2006/relationships/image" Target="../media/image12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25.wmf"/><Relationship Id="rId3" Type="http://schemas.openxmlformats.org/officeDocument/2006/relationships/image" Target="../media/image111.wmf"/><Relationship Id="rId7" Type="http://schemas.openxmlformats.org/officeDocument/2006/relationships/image" Target="../media/image122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1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17.wmf"/><Relationship Id="rId9" Type="http://schemas.openxmlformats.org/officeDocument/2006/relationships/image" Target="../media/image123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25.wmf"/><Relationship Id="rId3" Type="http://schemas.openxmlformats.org/officeDocument/2006/relationships/image" Target="../media/image111.wmf"/><Relationship Id="rId7" Type="http://schemas.openxmlformats.org/officeDocument/2006/relationships/image" Target="../media/image122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1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17.wmf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25.wmf"/><Relationship Id="rId3" Type="http://schemas.openxmlformats.org/officeDocument/2006/relationships/image" Target="../media/image111.wmf"/><Relationship Id="rId7" Type="http://schemas.openxmlformats.org/officeDocument/2006/relationships/image" Target="../media/image122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1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17.wmf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4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2.wmf"/><Relationship Id="rId5" Type="http://schemas.openxmlformats.org/officeDocument/2006/relationships/image" Target="../media/image131.png"/><Relationship Id="rId4" Type="http://schemas.openxmlformats.org/officeDocument/2006/relationships/image" Target="../media/image13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/>
              <a:t>T&amp;R Team of Algorithm Design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/>
              <a:t>College of Computer Science and Engineering, CQU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Value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2889250"/>
            <a:ext cx="68675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8" y="1125538"/>
            <a:ext cx="6772275" cy="143827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6092825"/>
            <a:ext cx="60293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8130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7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8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2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4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5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7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3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4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8157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8158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8159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8160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8161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8163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r   t  x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1  2  2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9154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6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1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5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6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8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9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0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1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3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4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8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9180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9181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9182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9183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9184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9185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9186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9187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t  x  v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2  2  2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0178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5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0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2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3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4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5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6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7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8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9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0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1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2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3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0204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0205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0206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0207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0208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0209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0210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0211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x  v  u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2  2  3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1202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2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3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5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6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7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8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9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1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1229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1230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1232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1234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v  u  y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2  3  3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  <a:ea typeface="Gungsuh" pitchFamily="18" charset="-127"/>
              </a:rPr>
              <a:t>Example (BFS)</a:t>
            </a:r>
          </a:p>
        </p:txBody>
      </p:sp>
      <p:sp>
        <p:nvSpPr>
          <p:cNvPr id="52226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3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7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8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0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1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2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3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4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5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6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0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1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2252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2253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2254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2255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2256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2257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2258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2259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1604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u  y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3  3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3250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3492500" y="2565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9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2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Oval 16"/>
          <p:cNvSpPr>
            <a:spLocks noChangeArrowheads="1"/>
          </p:cNvSpPr>
          <p:nvPr/>
        </p:nvSpPr>
        <p:spPr bwMode="auto">
          <a:xfrm>
            <a:off x="4859338" y="24923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5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6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7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9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0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3276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3277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3278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3279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3280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3281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3282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3283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556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y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3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4274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8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9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0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3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4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9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4300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4301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4302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4303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4304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4305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4306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4307" name="Text Box 36"/>
          <p:cNvSpPr txBox="1">
            <a:spLocks noChangeArrowheads="1"/>
          </p:cNvSpPr>
          <p:nvPr/>
        </p:nvSpPr>
        <p:spPr bwMode="auto">
          <a:xfrm>
            <a:off x="3949700" y="5295900"/>
            <a:ext cx="954088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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5298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2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5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6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9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2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3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4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5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6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7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8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9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0" name="Line 25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1" name="Text Box 26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5322" name="Text Box 27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5323" name="Text Box 28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5324" name="Text Box 29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5325" name="Text Box 30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5326" name="Text Box 31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5327" name="Text Box 32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5328" name="Text Box 33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5329" name="Text Box 34"/>
          <p:cNvSpPr txBox="1">
            <a:spLocks noChangeArrowheads="1"/>
          </p:cNvSpPr>
          <p:nvPr/>
        </p:nvSpPr>
        <p:spPr bwMode="auto">
          <a:xfrm>
            <a:off x="3802063" y="5434013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BF Tree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Breadth-First 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Predecessor sub-graph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G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V, E</a:t>
            </a:r>
            <a:r>
              <a:rPr lang="en-US" altLang="zh-CN" sz="2800" dirty="0"/>
              <a:t>) with source </a:t>
            </a:r>
            <a:r>
              <a:rPr lang="en-US" altLang="zh-CN" sz="2800" i="1" dirty="0"/>
              <a:t>s</a:t>
            </a:r>
            <a:r>
              <a:rPr lang="en-US" altLang="zh-CN" sz="2800" dirty="0"/>
              <a:t> is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i="1" dirty="0"/>
              <a:t>    G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</a:t>
            </a:r>
            <a:r>
              <a:rPr lang="en-US" altLang="zh-CN" sz="2800" i="1" baseline="-25000" dirty="0">
                <a:sym typeface="Symbol" pitchFamily="18" charset="2"/>
              </a:rPr>
              <a:t> </a:t>
            </a:r>
            <a:r>
              <a:rPr lang="en-US" altLang="zh-CN" sz="2800" i="1" dirty="0"/>
              <a:t>, E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) where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i="1" dirty="0"/>
              <a:t> V</a:t>
            </a:r>
            <a:r>
              <a:rPr lang="en-US" altLang="zh-CN" sz="2400" i="1" baseline="-25000" dirty="0">
                <a:sym typeface="Symbol" pitchFamily="18" charset="2"/>
              </a:rPr>
              <a:t> </a:t>
            </a:r>
            <a:r>
              <a:rPr lang="en-US" altLang="zh-CN" sz="2400" dirty="0"/>
              <a:t>={</a:t>
            </a:r>
            <a:r>
              <a:rPr lang="en-US" altLang="zh-CN" sz="2400" i="1" dirty="0" err="1"/>
              <a:t>v</a:t>
            </a:r>
            <a:r>
              <a:rPr lang="en-US" altLang="zh-CN" sz="2400" dirty="0" err="1">
                <a:sym typeface="Symbol" pitchFamily="18" charset="2"/>
              </a:rPr>
              <a:t></a:t>
            </a:r>
            <a:r>
              <a:rPr lang="en-US" altLang="zh-CN" sz="2400" i="1" dirty="0" err="1">
                <a:sym typeface="Symbol" pitchFamily="18" charset="2"/>
              </a:rPr>
              <a:t>V</a:t>
            </a:r>
            <a:r>
              <a:rPr lang="en-US" altLang="zh-CN" sz="2400" i="1" dirty="0">
                <a:sym typeface="Symbol" pitchFamily="18" charset="2"/>
              </a:rPr>
              <a:t> </a:t>
            </a:r>
            <a:r>
              <a:rPr lang="en-US" altLang="zh-CN" sz="2400" dirty="0"/>
              <a:t>: </a:t>
            </a:r>
            <a:r>
              <a:rPr lang="en-US" altLang="zh-CN" sz="2400" dirty="0">
                <a:sym typeface="Symbol" pitchFamily="18" charset="2"/>
              </a:rPr>
              <a:t>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dirty="0"/>
              <a:t>] </a:t>
            </a:r>
            <a:r>
              <a:rPr lang="en-US" altLang="zh-CN" sz="2400" i="1" dirty="0">
                <a:sym typeface="Symbol" pitchFamily="18" charset="2"/>
              </a:rPr>
              <a:t> </a:t>
            </a:r>
            <a:r>
              <a:rPr lang="en-US" altLang="zh-CN" sz="2000" dirty="0">
                <a:sym typeface="Symbol" pitchFamily="18" charset="2"/>
              </a:rPr>
              <a:t>NIL</a:t>
            </a:r>
            <a:r>
              <a:rPr lang="en-US" altLang="zh-CN" sz="2400" dirty="0">
                <a:sym typeface="Symbol" pitchFamily="18" charset="2"/>
              </a:rPr>
              <a:t>} + </a:t>
            </a:r>
            <a:r>
              <a:rPr lang="en-US" altLang="zh-CN" sz="2400" dirty="0"/>
              <a:t>{</a:t>
            </a:r>
            <a:r>
              <a:rPr lang="en-US" altLang="zh-CN" sz="2400" i="1" dirty="0"/>
              <a:t>s</a:t>
            </a:r>
            <a:r>
              <a:rPr lang="en-US" altLang="zh-CN" sz="2400" dirty="0"/>
              <a:t>}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i="1" dirty="0"/>
              <a:t> E</a:t>
            </a:r>
            <a:r>
              <a:rPr lang="en-US" altLang="zh-CN" sz="2400" i="1" baseline="-25000" dirty="0">
                <a:sym typeface="Symbol" pitchFamily="18" charset="2"/>
              </a:rPr>
              <a:t> </a:t>
            </a:r>
            <a:r>
              <a:rPr lang="en-US" altLang="zh-CN" sz="2400" dirty="0"/>
              <a:t>={(</a:t>
            </a:r>
            <a:r>
              <a:rPr lang="en-US" altLang="zh-CN" sz="2400" dirty="0">
                <a:sym typeface="Symbol" pitchFamily="18" charset="2"/>
              </a:rPr>
              <a:t>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dirty="0"/>
              <a:t>],</a:t>
            </a:r>
            <a:r>
              <a:rPr lang="en-US" altLang="zh-CN" sz="2400" i="1" dirty="0"/>
              <a:t>v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>
                <a:sym typeface="Symbol" pitchFamily="18" charset="2"/>
              </a:rPr>
              <a:t>E </a:t>
            </a:r>
            <a:r>
              <a:rPr lang="en-US" altLang="zh-CN" sz="2400" dirty="0"/>
              <a:t>: </a:t>
            </a:r>
            <a:r>
              <a:rPr lang="en-US" altLang="zh-CN" sz="2400" i="1" dirty="0"/>
              <a:t>v </a:t>
            </a:r>
            <a:r>
              <a:rPr lang="en-US" altLang="zh-CN" sz="2400" dirty="0">
                <a:sym typeface="Symbol" pitchFamily="18" charset="2"/>
              </a:rPr>
              <a:t> </a:t>
            </a:r>
            <a:r>
              <a:rPr lang="en-US" altLang="zh-CN" sz="2400" i="1" dirty="0"/>
              <a:t>V</a:t>
            </a:r>
            <a:r>
              <a:rPr lang="en-US" altLang="zh-CN" sz="2400" i="1" baseline="-25000" dirty="0">
                <a:sym typeface="Symbol" pitchFamily="18" charset="2"/>
              </a:rPr>
              <a:t>  </a:t>
            </a:r>
            <a:r>
              <a:rPr lang="en-US" altLang="zh-CN" sz="2400" i="1" dirty="0">
                <a:sym typeface="Symbol" pitchFamily="18" charset="2"/>
              </a:rPr>
              <a:t>- </a:t>
            </a:r>
            <a:r>
              <a:rPr lang="en-US" altLang="zh-CN" sz="2400" dirty="0"/>
              <a:t>{</a:t>
            </a:r>
            <a:r>
              <a:rPr lang="en-US" altLang="zh-CN" sz="2400" i="1" dirty="0"/>
              <a:t>s</a:t>
            </a:r>
            <a:r>
              <a:rPr lang="en-US" altLang="zh-CN" sz="2400" dirty="0"/>
              <a:t>}}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i="1" dirty="0"/>
              <a:t>G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CC3300"/>
                </a:solidFill>
              </a:rPr>
              <a:t>breadth-first tree</a:t>
            </a:r>
            <a:r>
              <a:rPr lang="en-US" altLang="zh-CN" sz="2800" dirty="0"/>
              <a:t>  if: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/>
              <a:t> </a:t>
            </a:r>
            <a:r>
              <a:rPr lang="en-US" altLang="zh-CN" sz="2400" i="1" dirty="0"/>
              <a:t>V</a:t>
            </a:r>
            <a:r>
              <a:rPr lang="en-US" altLang="zh-CN" sz="2400" i="1" baseline="-25000" dirty="0">
                <a:sym typeface="Symbol" pitchFamily="18" charset="2"/>
              </a:rPr>
              <a:t>  </a:t>
            </a:r>
            <a:r>
              <a:rPr lang="en-US" altLang="zh-CN" sz="2400" dirty="0"/>
              <a:t>consists of the vertices reachable from </a:t>
            </a:r>
            <a:r>
              <a:rPr lang="en-US" altLang="zh-CN" sz="2400" i="1" dirty="0"/>
              <a:t>s</a:t>
            </a:r>
            <a:endParaRPr lang="en-US" altLang="zh-CN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/>
              <a:t> for all </a:t>
            </a:r>
            <a:r>
              <a:rPr lang="en-US" altLang="zh-CN" sz="2400" i="1" dirty="0" err="1"/>
              <a:t>v</a:t>
            </a:r>
            <a:r>
              <a:rPr lang="en-US" altLang="zh-CN" sz="2400" dirty="0" err="1">
                <a:sym typeface="Symbol" pitchFamily="18" charset="2"/>
              </a:rPr>
              <a:t>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>
                <a:sym typeface="Symbol" pitchFamily="18" charset="2"/>
              </a:rPr>
              <a:t> </a:t>
            </a:r>
            <a:r>
              <a:rPr lang="en-US" altLang="zh-CN" sz="2400" dirty="0"/>
              <a:t>, there is a unique simple path from </a:t>
            </a:r>
            <a:r>
              <a:rPr lang="en-US" altLang="zh-CN" sz="2400" i="1" dirty="0"/>
              <a:t>s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v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G</a:t>
            </a:r>
            <a:r>
              <a:rPr lang="en-US" altLang="zh-CN" sz="2400" i="1" baseline="-25000" dirty="0">
                <a:sym typeface="Symbol" pitchFamily="18" charset="2"/>
              </a:rPr>
              <a:t></a:t>
            </a:r>
            <a:r>
              <a:rPr lang="en-US" altLang="zh-CN" sz="2400" dirty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/>
              <a:t>the path is also a shortest path from </a:t>
            </a:r>
            <a:r>
              <a:rPr lang="en-US" altLang="zh-CN" sz="2400" i="1" dirty="0"/>
              <a:t>s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v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G</a:t>
            </a:r>
            <a:r>
              <a:rPr lang="en-US" altLang="zh-CN" sz="2400" dirty="0"/>
              <a:t>. 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The edges in </a:t>
            </a:r>
            <a:r>
              <a:rPr lang="en-US" altLang="zh-CN" sz="2800" i="1" dirty="0"/>
              <a:t>E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 are called </a:t>
            </a:r>
            <a:r>
              <a:rPr lang="en-US" altLang="zh-CN" sz="2800" dirty="0">
                <a:solidFill>
                  <a:srgbClr val="CC3300"/>
                </a:solidFill>
              </a:rPr>
              <a:t>tree edges</a:t>
            </a:r>
            <a:r>
              <a:rPr lang="en-US" altLang="zh-CN" sz="2800" dirty="0"/>
              <a:t>.  </a:t>
            </a:r>
            <a:br>
              <a:rPr lang="en-US" altLang="zh-CN" sz="2800" dirty="0"/>
            </a:br>
            <a:r>
              <a:rPr lang="en-US" altLang="zh-CN" sz="2800" dirty="0"/>
              <a:t>|</a:t>
            </a:r>
            <a:r>
              <a:rPr lang="en-US" altLang="zh-CN" sz="2800" i="1" dirty="0"/>
              <a:t>E</a:t>
            </a:r>
            <a:r>
              <a:rPr lang="en-US" altLang="zh-CN" sz="2800" i="1" baseline="-25000" dirty="0">
                <a:sym typeface="Symbol" pitchFamily="18" charset="2"/>
              </a:rPr>
              <a:t> </a:t>
            </a:r>
            <a:r>
              <a:rPr lang="en-US" altLang="zh-CN" sz="2800" i="1" dirty="0">
                <a:sym typeface="Symbol" pitchFamily="18" charset="2"/>
              </a:rPr>
              <a:t>| </a:t>
            </a:r>
            <a:r>
              <a:rPr lang="en-US" altLang="zh-CN" sz="2800" dirty="0"/>
              <a:t>= |</a:t>
            </a:r>
            <a:r>
              <a:rPr lang="en-US" altLang="zh-CN" sz="2800" i="1" dirty="0"/>
              <a:t>V</a:t>
            </a:r>
            <a:r>
              <a:rPr lang="en-US" altLang="zh-CN" sz="2800" i="1" baseline="-25000" dirty="0">
                <a:sym typeface="Symbol" pitchFamily="18" charset="2"/>
              </a:rPr>
              <a:t> </a:t>
            </a:r>
            <a:r>
              <a:rPr lang="en-US" altLang="zh-CN" sz="2800" i="1" dirty="0">
                <a:sym typeface="Symbol" pitchFamily="18" charset="2"/>
              </a:rPr>
              <a:t>| - </a:t>
            </a:r>
            <a:r>
              <a:rPr lang="en-US" altLang="zh-CN" sz="2800" dirty="0">
                <a:sym typeface="Symbol" pitchFamily="18" charset="2"/>
              </a:rPr>
              <a:t>1.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Analysis of BFS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280400" cy="5038725"/>
          </a:xfrm>
        </p:spPr>
        <p:txBody>
          <a:bodyPr lIns="92075" tIns="46038" rIns="92075" bIns="46038">
            <a:noAutofit/>
          </a:bodyPr>
          <a:lstStyle/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Initialization takes </a:t>
            </a:r>
            <a:r>
              <a:rPr lang="en-US" altLang="zh-CN" i="1">
                <a:solidFill>
                  <a:srgbClr val="262626"/>
                </a:solidFill>
              </a:rPr>
              <a:t>O</a:t>
            </a:r>
            <a:r>
              <a:rPr lang="en-US" altLang="zh-CN">
                <a:solidFill>
                  <a:srgbClr val="262626"/>
                </a:solidFill>
              </a:rPr>
              <a:t>(|</a:t>
            </a:r>
            <a:r>
              <a:rPr lang="en-US" altLang="zh-CN" i="1">
                <a:solidFill>
                  <a:srgbClr val="262626"/>
                </a:solidFill>
              </a:rPr>
              <a:t>V|</a:t>
            </a:r>
            <a:r>
              <a:rPr lang="en-US" altLang="zh-CN">
                <a:solidFill>
                  <a:srgbClr val="262626"/>
                </a:solidFill>
              </a:rPr>
              <a:t>)</a:t>
            </a:r>
            <a:r>
              <a:rPr lang="en-US" altLang="zh-CN" i="1">
                <a:solidFill>
                  <a:srgbClr val="262626"/>
                </a:solidFill>
              </a:rPr>
              <a:t>.</a:t>
            </a:r>
          </a:p>
          <a:p>
            <a:pPr>
              <a:spcBef>
                <a:spcPct val="10000"/>
              </a:spcBef>
            </a:pPr>
            <a:endParaRPr lang="en-US" altLang="zh-CN" sz="2400">
              <a:solidFill>
                <a:srgbClr val="262626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Traversal Loop</a:t>
            </a:r>
          </a:p>
          <a:p>
            <a:pPr lvl="1"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Each vertex is enqueued and dequeued at most once, so the total time for queuing is </a:t>
            </a:r>
            <a:r>
              <a:rPr lang="en-US" altLang="zh-CN" i="1">
                <a:solidFill>
                  <a:srgbClr val="262626"/>
                </a:solidFill>
              </a:rPr>
              <a:t>O</a:t>
            </a:r>
            <a:r>
              <a:rPr lang="en-US" altLang="zh-CN">
                <a:solidFill>
                  <a:srgbClr val="262626"/>
                </a:solidFill>
              </a:rPr>
              <a:t>(|</a:t>
            </a:r>
            <a:r>
              <a:rPr lang="en-US" altLang="zh-CN" i="1">
                <a:solidFill>
                  <a:srgbClr val="262626"/>
                </a:solidFill>
              </a:rPr>
              <a:t>V|</a:t>
            </a:r>
            <a:r>
              <a:rPr lang="en-US" altLang="zh-CN">
                <a:solidFill>
                  <a:srgbClr val="262626"/>
                </a:solidFill>
              </a:rPr>
              <a:t>)</a:t>
            </a:r>
            <a:r>
              <a:rPr lang="en-US" altLang="zh-CN" i="1">
                <a:solidFill>
                  <a:srgbClr val="262626"/>
                </a:solidFill>
              </a:rPr>
              <a:t>.</a:t>
            </a:r>
            <a:endParaRPr lang="en-US" altLang="zh-CN" sz="2000">
              <a:solidFill>
                <a:srgbClr val="262626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The adjacency list of each vertex is scanned at most once. </a:t>
            </a:r>
          </a:p>
          <a:p>
            <a:pPr lvl="1"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The sum of lengths of all adjacency lists is </a:t>
            </a:r>
            <a:r>
              <a:rPr lang="en-US" altLang="zh-CN" i="1">
                <a:solidFill>
                  <a:srgbClr val="262626"/>
                </a:solidFill>
                <a:sym typeface="Symbol" pitchFamily="18" charset="2"/>
              </a:rPr>
              <a:t></a:t>
            </a:r>
            <a:r>
              <a:rPr lang="en-US" altLang="zh-CN">
                <a:solidFill>
                  <a:srgbClr val="262626"/>
                </a:solidFill>
              </a:rPr>
              <a:t>(|</a:t>
            </a:r>
            <a:r>
              <a:rPr lang="en-US" altLang="zh-CN" i="1">
                <a:solidFill>
                  <a:srgbClr val="262626"/>
                </a:solidFill>
              </a:rPr>
              <a:t>E|</a:t>
            </a:r>
            <a:r>
              <a:rPr lang="en-US" altLang="zh-CN">
                <a:solidFill>
                  <a:srgbClr val="262626"/>
                </a:solidFill>
              </a:rPr>
              <a:t>)</a:t>
            </a:r>
            <a:r>
              <a:rPr lang="en-US" altLang="zh-CN" i="1">
                <a:solidFill>
                  <a:srgbClr val="262626"/>
                </a:solidFill>
              </a:rPr>
              <a:t>.</a:t>
            </a:r>
          </a:p>
          <a:p>
            <a:pPr lvl="1">
              <a:spcBef>
                <a:spcPct val="10000"/>
              </a:spcBef>
            </a:pPr>
            <a:endParaRPr lang="en-US" altLang="zh-CN" sz="2000">
              <a:solidFill>
                <a:srgbClr val="262626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Total running time of BFS is</a:t>
            </a:r>
            <a:r>
              <a:rPr lang="en-US" altLang="zh-CN" i="1">
                <a:solidFill>
                  <a:srgbClr val="262626"/>
                </a:solidFill>
              </a:rPr>
              <a:t> O</a:t>
            </a:r>
            <a:r>
              <a:rPr lang="en-US" altLang="zh-CN">
                <a:solidFill>
                  <a:srgbClr val="262626"/>
                </a:solidFill>
              </a:rPr>
              <a:t>(|</a:t>
            </a:r>
            <a:r>
              <a:rPr lang="en-US" altLang="zh-CN" i="1">
                <a:solidFill>
                  <a:srgbClr val="262626"/>
                </a:solidFill>
              </a:rPr>
              <a:t>V|+|E|</a:t>
            </a:r>
            <a:r>
              <a:rPr lang="en-US" altLang="zh-CN">
                <a:solidFill>
                  <a:srgbClr val="262626"/>
                </a:solidFill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CC3300"/>
                </a:solidFill>
              </a:rPr>
              <a:t>Correctness of BFS </a:t>
            </a:r>
            <a:r>
              <a:rPr lang="en-US" altLang="zh-CN">
                <a:solidFill>
                  <a:schemeClr val="tx1"/>
                </a:solidFill>
              </a:rPr>
              <a:t>(see Dijkstra later)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The Maximum-Flow Problem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341438"/>
            <a:ext cx="75247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3038" y="2636838"/>
            <a:ext cx="62198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7350" y="5680075"/>
            <a:ext cx="5791200" cy="590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Edmonds &amp; Karp Algorithm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9925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kumimoji="0" lang="zh-CN" sz="32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742950" indent="-28575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kumimoji="0" lang="zh-CN" sz="28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1430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kumimoji="0" lang="zh-CN"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002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kumimoji="0" lang="zh-CN" sz="20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kumimoji="0" lang="zh-CN" sz="20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/>
              <a:t>Find the augmenting path using </a:t>
            </a:r>
            <a:r>
              <a:rPr lang="en-US" altLang="zh-CN" sz="2800" dirty="0">
                <a:solidFill>
                  <a:srgbClr val="FF0000"/>
                </a:solidFill>
              </a:rPr>
              <a:t>breadth-first search</a:t>
            </a:r>
            <a:r>
              <a:rPr lang="en-US" altLang="zh-CN" sz="2800" dirty="0"/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Breadth-first search gives the shortest path for graphs </a:t>
            </a:r>
            <a:r>
              <a:rPr lang="en-US" altLang="zh-CN" sz="2800" dirty="0">
                <a:solidFill>
                  <a:srgbClr val="0000FF"/>
                </a:solidFill>
              </a:rPr>
              <a:t>(Assuming the length of each edge is 1.)</a:t>
            </a:r>
          </a:p>
          <a:p>
            <a:pPr marL="0" indent="0">
              <a:buFont typeface="Arial" charset="0"/>
              <a:buNone/>
              <a:defRPr/>
            </a:pP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dirty="0"/>
              <a:t>Time complexity of Edmonds-Karp algorithm is O(|V||E|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).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The proof  is very hard!. </a:t>
            </a:r>
          </a:p>
          <a:p>
            <a:pPr>
              <a:buFontTx/>
              <a:buNone/>
              <a:defRPr/>
            </a:pPr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77826" name="Oval 3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77827" name="Oval 4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77828" name="Oval 5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29" name="Oval 6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30" name="Oval 7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31" name="Oval 8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32" name="Line 9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Line 10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4" name="Line 11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12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Line 13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14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Line 15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9" name="Line 16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0" name="Line 17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1" name="Line 18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2" name="Text Box 19"/>
          <p:cNvSpPr txBox="1">
            <a:spLocks noChangeArrowheads="1"/>
          </p:cNvSpPr>
          <p:nvPr/>
        </p:nvSpPr>
        <p:spPr bwMode="auto">
          <a:xfrm>
            <a:off x="334963" y="23177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43" name="Text Box 20"/>
          <p:cNvSpPr txBox="1">
            <a:spLocks noChangeArrowheads="1"/>
          </p:cNvSpPr>
          <p:nvPr/>
        </p:nvSpPr>
        <p:spPr bwMode="auto">
          <a:xfrm>
            <a:off x="477838" y="34718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44" name="Text Box 21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45" name="Text Box 22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77846" name="Text Box 24"/>
          <p:cNvSpPr txBox="1">
            <a:spLocks noChangeArrowheads="1"/>
          </p:cNvSpPr>
          <p:nvPr/>
        </p:nvSpPr>
        <p:spPr bwMode="auto">
          <a:xfrm>
            <a:off x="1947863" y="37322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77847" name="Text Box 25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77848" name="Text Box 26"/>
          <p:cNvSpPr txBox="1">
            <a:spLocks noChangeArrowheads="1"/>
          </p:cNvSpPr>
          <p:nvPr/>
        </p:nvSpPr>
        <p:spPr bwMode="auto">
          <a:xfrm>
            <a:off x="3001963" y="28654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77849" name="Text Box 27"/>
          <p:cNvSpPr txBox="1">
            <a:spLocks noChangeArrowheads="1"/>
          </p:cNvSpPr>
          <p:nvPr/>
        </p:nvSpPr>
        <p:spPr bwMode="auto">
          <a:xfrm>
            <a:off x="3492500" y="22447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50" name="Text Box 28"/>
          <p:cNvSpPr txBox="1">
            <a:spLocks noChangeArrowheads="1"/>
          </p:cNvSpPr>
          <p:nvPr/>
        </p:nvSpPr>
        <p:spPr bwMode="auto">
          <a:xfrm>
            <a:off x="3506788" y="34004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77851" name="Text Box 77"/>
          <p:cNvSpPr txBox="1">
            <a:spLocks noChangeArrowheads="1"/>
          </p:cNvSpPr>
          <p:nvPr/>
        </p:nvSpPr>
        <p:spPr bwMode="auto">
          <a:xfrm>
            <a:off x="2055813" y="19288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77852" name="Oval 57"/>
          <p:cNvSpPr>
            <a:spLocks noChangeArrowheads="1"/>
          </p:cNvSpPr>
          <p:nvPr/>
        </p:nvSpPr>
        <p:spPr bwMode="auto">
          <a:xfrm>
            <a:off x="4672013" y="41338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7853" name="Oval 58"/>
          <p:cNvSpPr>
            <a:spLocks noChangeArrowheads="1"/>
          </p:cNvSpPr>
          <p:nvPr/>
        </p:nvSpPr>
        <p:spPr bwMode="auto">
          <a:xfrm>
            <a:off x="8474075" y="41417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7854" name="Oval 59"/>
          <p:cNvSpPr>
            <a:spLocks noChangeArrowheads="1"/>
          </p:cNvSpPr>
          <p:nvPr/>
        </p:nvSpPr>
        <p:spPr bwMode="auto">
          <a:xfrm>
            <a:off x="7342188" y="34559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55" name="Oval 60"/>
          <p:cNvSpPr>
            <a:spLocks noChangeArrowheads="1"/>
          </p:cNvSpPr>
          <p:nvPr/>
        </p:nvSpPr>
        <p:spPr bwMode="auto">
          <a:xfrm>
            <a:off x="7335838" y="48212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56" name="Oval 61"/>
          <p:cNvSpPr>
            <a:spLocks noChangeArrowheads="1"/>
          </p:cNvSpPr>
          <p:nvPr/>
        </p:nvSpPr>
        <p:spPr bwMode="auto">
          <a:xfrm>
            <a:off x="5815013" y="48291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7857" name="Oval 62"/>
          <p:cNvSpPr>
            <a:spLocks noChangeArrowheads="1"/>
          </p:cNvSpPr>
          <p:nvPr/>
        </p:nvSpPr>
        <p:spPr bwMode="auto">
          <a:xfrm>
            <a:off x="5808663" y="34655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7858" name="Line 63"/>
          <p:cNvSpPr>
            <a:spLocks noChangeShapeType="1"/>
          </p:cNvSpPr>
          <p:nvPr/>
        </p:nvSpPr>
        <p:spPr bwMode="auto">
          <a:xfrm flipV="1">
            <a:off x="5105400" y="3798888"/>
            <a:ext cx="720725" cy="4032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9" name="Line 64"/>
          <p:cNvSpPr>
            <a:spLocks noChangeShapeType="1"/>
          </p:cNvSpPr>
          <p:nvPr/>
        </p:nvSpPr>
        <p:spPr bwMode="auto">
          <a:xfrm>
            <a:off x="5060950" y="455295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0" name="Line 65"/>
          <p:cNvSpPr>
            <a:spLocks noChangeShapeType="1"/>
          </p:cNvSpPr>
          <p:nvPr/>
        </p:nvSpPr>
        <p:spPr bwMode="auto">
          <a:xfrm>
            <a:off x="5954713" y="393223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1" name="Line 66"/>
          <p:cNvSpPr>
            <a:spLocks noChangeShapeType="1"/>
          </p:cNvSpPr>
          <p:nvPr/>
        </p:nvSpPr>
        <p:spPr bwMode="auto">
          <a:xfrm flipV="1">
            <a:off x="6113463" y="396081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2" name="Line 67"/>
          <p:cNvSpPr>
            <a:spLocks noChangeShapeType="1"/>
          </p:cNvSpPr>
          <p:nvPr/>
        </p:nvSpPr>
        <p:spPr bwMode="auto">
          <a:xfrm>
            <a:off x="6269038" y="3698875"/>
            <a:ext cx="1068387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3" name="Line 68"/>
          <p:cNvSpPr>
            <a:spLocks noChangeShapeType="1"/>
          </p:cNvSpPr>
          <p:nvPr/>
        </p:nvSpPr>
        <p:spPr bwMode="auto">
          <a:xfrm flipH="1">
            <a:off x="6269038" y="384333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4" name="Line 69"/>
          <p:cNvSpPr>
            <a:spLocks noChangeShapeType="1"/>
          </p:cNvSpPr>
          <p:nvPr/>
        </p:nvSpPr>
        <p:spPr bwMode="auto">
          <a:xfrm flipV="1">
            <a:off x="7586663" y="394652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5" name="Line 70"/>
          <p:cNvSpPr>
            <a:spLocks noChangeShapeType="1"/>
          </p:cNvSpPr>
          <p:nvPr/>
        </p:nvSpPr>
        <p:spPr bwMode="auto">
          <a:xfrm>
            <a:off x="6299200" y="50673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6" name="Line 71"/>
          <p:cNvSpPr>
            <a:spLocks noChangeShapeType="1"/>
          </p:cNvSpPr>
          <p:nvPr/>
        </p:nvSpPr>
        <p:spPr bwMode="auto">
          <a:xfrm>
            <a:off x="7802563" y="3743325"/>
            <a:ext cx="720725" cy="4921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7" name="Line 72"/>
          <p:cNvSpPr>
            <a:spLocks noChangeShapeType="1"/>
          </p:cNvSpPr>
          <p:nvPr/>
        </p:nvSpPr>
        <p:spPr bwMode="auto">
          <a:xfrm flipV="1">
            <a:off x="7769225" y="45180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8" name="Text Box 73"/>
          <p:cNvSpPr txBox="1">
            <a:spLocks noChangeArrowheads="1"/>
          </p:cNvSpPr>
          <p:nvPr/>
        </p:nvSpPr>
        <p:spPr bwMode="auto">
          <a:xfrm>
            <a:off x="5141913" y="36560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69" name="Text Box 74"/>
          <p:cNvSpPr txBox="1">
            <a:spLocks noChangeArrowheads="1"/>
          </p:cNvSpPr>
          <p:nvPr/>
        </p:nvSpPr>
        <p:spPr bwMode="auto">
          <a:xfrm>
            <a:off x="5170488" y="48101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70" name="Text Box 75"/>
          <p:cNvSpPr txBox="1">
            <a:spLocks noChangeArrowheads="1"/>
          </p:cNvSpPr>
          <p:nvPr/>
        </p:nvSpPr>
        <p:spPr bwMode="auto">
          <a:xfrm>
            <a:off x="5518150" y="42037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71" name="Text Box 76"/>
          <p:cNvSpPr txBox="1">
            <a:spLocks noChangeArrowheads="1"/>
          </p:cNvSpPr>
          <p:nvPr/>
        </p:nvSpPr>
        <p:spPr bwMode="auto">
          <a:xfrm>
            <a:off x="6094413" y="41894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7872" name="Text Box 77"/>
          <p:cNvSpPr txBox="1">
            <a:spLocks noChangeArrowheads="1"/>
          </p:cNvSpPr>
          <p:nvPr/>
        </p:nvSpPr>
        <p:spPr bwMode="auto">
          <a:xfrm>
            <a:off x="6545263" y="33385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77873" name="Text Box 78"/>
          <p:cNvSpPr txBox="1">
            <a:spLocks noChangeArrowheads="1"/>
          </p:cNvSpPr>
          <p:nvPr/>
        </p:nvSpPr>
        <p:spPr bwMode="auto">
          <a:xfrm>
            <a:off x="6554788" y="50704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77874" name="Text Box 79"/>
          <p:cNvSpPr txBox="1">
            <a:spLocks noChangeArrowheads="1"/>
          </p:cNvSpPr>
          <p:nvPr/>
        </p:nvSpPr>
        <p:spPr bwMode="auto">
          <a:xfrm>
            <a:off x="6761163" y="42751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7875" name="Text Box 80"/>
          <p:cNvSpPr txBox="1">
            <a:spLocks noChangeArrowheads="1"/>
          </p:cNvSpPr>
          <p:nvPr/>
        </p:nvSpPr>
        <p:spPr bwMode="auto">
          <a:xfrm>
            <a:off x="7566025" y="42037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77876" name="Text Box 81"/>
          <p:cNvSpPr txBox="1">
            <a:spLocks noChangeArrowheads="1"/>
          </p:cNvSpPr>
          <p:nvPr/>
        </p:nvSpPr>
        <p:spPr bwMode="auto">
          <a:xfrm>
            <a:off x="8056563" y="35829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77" name="Text Box 82"/>
          <p:cNvSpPr txBox="1">
            <a:spLocks noChangeArrowheads="1"/>
          </p:cNvSpPr>
          <p:nvPr/>
        </p:nvSpPr>
        <p:spPr bwMode="auto">
          <a:xfrm>
            <a:off x="8070850" y="47386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7878" name="Text Box 29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7879" name="Text Box 30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7880" name="TextBox 1"/>
          <p:cNvSpPr txBox="1">
            <a:spLocks noChangeArrowheads="1"/>
          </p:cNvSpPr>
          <p:nvPr/>
        </p:nvSpPr>
        <p:spPr bwMode="auto">
          <a:xfrm>
            <a:off x="6140450" y="2452688"/>
            <a:ext cx="197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78850" name="Oval 3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78851" name="Oval 4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78852" name="Oval 5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3" name="Oval 6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4" name="Oval 7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5" name="Oval 8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3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Line 14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5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Line 16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4" name="Line 17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6" name="Text Box 19"/>
          <p:cNvSpPr txBox="1">
            <a:spLocks noChangeArrowheads="1"/>
          </p:cNvSpPr>
          <p:nvPr/>
        </p:nvSpPr>
        <p:spPr bwMode="auto">
          <a:xfrm>
            <a:off x="334963" y="2317750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67" name="Text Box 20"/>
          <p:cNvSpPr txBox="1">
            <a:spLocks noChangeArrowheads="1"/>
          </p:cNvSpPr>
          <p:nvPr/>
        </p:nvSpPr>
        <p:spPr bwMode="auto">
          <a:xfrm>
            <a:off x="477838" y="34718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68" name="Text Box 21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69" name="Text Box 22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78870" name="Text Box 24"/>
          <p:cNvSpPr txBox="1">
            <a:spLocks noChangeArrowheads="1"/>
          </p:cNvSpPr>
          <p:nvPr/>
        </p:nvSpPr>
        <p:spPr bwMode="auto">
          <a:xfrm>
            <a:off x="1947863" y="37322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0/14</a:t>
            </a:r>
          </a:p>
        </p:txBody>
      </p:sp>
      <p:sp>
        <p:nvSpPr>
          <p:cNvPr id="78871" name="Text Box 25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78872" name="Text Box 26"/>
          <p:cNvSpPr txBox="1">
            <a:spLocks noChangeArrowheads="1"/>
          </p:cNvSpPr>
          <p:nvPr/>
        </p:nvSpPr>
        <p:spPr bwMode="auto">
          <a:xfrm>
            <a:off x="3001963" y="28654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0/7</a:t>
            </a:r>
          </a:p>
        </p:txBody>
      </p:sp>
      <p:sp>
        <p:nvSpPr>
          <p:cNvPr id="78873" name="Text Box 27"/>
          <p:cNvSpPr txBox="1">
            <a:spLocks noChangeArrowheads="1"/>
          </p:cNvSpPr>
          <p:nvPr/>
        </p:nvSpPr>
        <p:spPr bwMode="auto">
          <a:xfrm>
            <a:off x="3492500" y="2244725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74" name="Text Box 28"/>
          <p:cNvSpPr txBox="1">
            <a:spLocks noChangeArrowheads="1"/>
          </p:cNvSpPr>
          <p:nvPr/>
        </p:nvSpPr>
        <p:spPr bwMode="auto">
          <a:xfrm>
            <a:off x="3506788" y="34004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78875" name="Text Box 77"/>
          <p:cNvSpPr txBox="1">
            <a:spLocks noChangeArrowheads="1"/>
          </p:cNvSpPr>
          <p:nvPr/>
        </p:nvSpPr>
        <p:spPr bwMode="auto">
          <a:xfrm>
            <a:off x="2055813" y="1928813"/>
            <a:ext cx="766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78876" name="Text Box 29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8877" name="Text Box 30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8878" name="TextBox 1"/>
          <p:cNvSpPr txBox="1">
            <a:spLocks noChangeArrowheads="1"/>
          </p:cNvSpPr>
          <p:nvPr/>
        </p:nvSpPr>
        <p:spPr bwMode="auto">
          <a:xfrm>
            <a:off x="6140450" y="2452688"/>
            <a:ext cx="197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8879" name="Oval 119"/>
          <p:cNvSpPr>
            <a:spLocks noChangeArrowheads="1"/>
          </p:cNvSpPr>
          <p:nvPr/>
        </p:nvSpPr>
        <p:spPr bwMode="auto">
          <a:xfrm>
            <a:off x="4672013" y="46116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78880" name="Oval 120"/>
          <p:cNvSpPr>
            <a:spLocks noChangeArrowheads="1"/>
          </p:cNvSpPr>
          <p:nvPr/>
        </p:nvSpPr>
        <p:spPr bwMode="auto">
          <a:xfrm>
            <a:off x="8474075" y="46196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78881" name="Oval 121"/>
          <p:cNvSpPr>
            <a:spLocks noChangeArrowheads="1"/>
          </p:cNvSpPr>
          <p:nvPr/>
        </p:nvSpPr>
        <p:spPr bwMode="auto">
          <a:xfrm>
            <a:off x="7342188" y="393382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78882" name="Oval 122"/>
          <p:cNvSpPr>
            <a:spLocks noChangeArrowheads="1"/>
          </p:cNvSpPr>
          <p:nvPr/>
        </p:nvSpPr>
        <p:spPr bwMode="auto">
          <a:xfrm>
            <a:off x="7335838" y="52990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78883" name="Oval 123"/>
          <p:cNvSpPr>
            <a:spLocks noChangeArrowheads="1"/>
          </p:cNvSpPr>
          <p:nvPr/>
        </p:nvSpPr>
        <p:spPr bwMode="auto">
          <a:xfrm>
            <a:off x="5815013" y="53070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8884" name="Oval 124"/>
          <p:cNvSpPr>
            <a:spLocks noChangeArrowheads="1"/>
          </p:cNvSpPr>
          <p:nvPr/>
        </p:nvSpPr>
        <p:spPr bwMode="auto">
          <a:xfrm>
            <a:off x="5808663" y="39433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8885" name="Line 125"/>
          <p:cNvSpPr>
            <a:spLocks noChangeShapeType="1"/>
          </p:cNvSpPr>
          <p:nvPr/>
        </p:nvSpPr>
        <p:spPr bwMode="auto">
          <a:xfrm>
            <a:off x="5954713" y="44100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6" name="Line 126"/>
          <p:cNvSpPr>
            <a:spLocks noChangeShapeType="1"/>
          </p:cNvSpPr>
          <p:nvPr/>
        </p:nvSpPr>
        <p:spPr bwMode="auto">
          <a:xfrm flipV="1">
            <a:off x="6113463" y="44386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7" name="Line 127"/>
          <p:cNvSpPr>
            <a:spLocks noChangeShapeType="1"/>
          </p:cNvSpPr>
          <p:nvPr/>
        </p:nvSpPr>
        <p:spPr bwMode="auto">
          <a:xfrm>
            <a:off x="6286500" y="41783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8" name="Line 128"/>
          <p:cNvSpPr>
            <a:spLocks noChangeShapeType="1"/>
          </p:cNvSpPr>
          <p:nvPr/>
        </p:nvSpPr>
        <p:spPr bwMode="auto">
          <a:xfrm flipH="1">
            <a:off x="6272213" y="43370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9" name="Line 129"/>
          <p:cNvSpPr>
            <a:spLocks noChangeShapeType="1"/>
          </p:cNvSpPr>
          <p:nvPr/>
        </p:nvSpPr>
        <p:spPr bwMode="auto">
          <a:xfrm flipH="1">
            <a:off x="7570788" y="44100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0" name="Line 130"/>
          <p:cNvSpPr>
            <a:spLocks noChangeShapeType="1"/>
          </p:cNvSpPr>
          <p:nvPr/>
        </p:nvSpPr>
        <p:spPr bwMode="auto">
          <a:xfrm>
            <a:off x="6302375" y="5589588"/>
            <a:ext cx="10382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1" name="Line 131"/>
          <p:cNvSpPr>
            <a:spLocks noChangeShapeType="1"/>
          </p:cNvSpPr>
          <p:nvPr/>
        </p:nvSpPr>
        <p:spPr bwMode="auto">
          <a:xfrm>
            <a:off x="7859713" y="41640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2" name="Line 132"/>
          <p:cNvSpPr>
            <a:spLocks noChangeShapeType="1"/>
          </p:cNvSpPr>
          <p:nvPr/>
        </p:nvSpPr>
        <p:spPr bwMode="auto">
          <a:xfrm rot="10800000" flipV="1">
            <a:off x="7802563" y="5014913"/>
            <a:ext cx="720725" cy="404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3" name="Text Box 133"/>
          <p:cNvSpPr txBox="1">
            <a:spLocks noChangeArrowheads="1"/>
          </p:cNvSpPr>
          <p:nvPr/>
        </p:nvSpPr>
        <p:spPr bwMode="auto">
          <a:xfrm>
            <a:off x="5603875" y="46815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94" name="Text Box 134"/>
          <p:cNvSpPr txBox="1">
            <a:spLocks noChangeArrowheads="1"/>
          </p:cNvSpPr>
          <p:nvPr/>
        </p:nvSpPr>
        <p:spPr bwMode="auto">
          <a:xfrm>
            <a:off x="6080125" y="4695825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8895" name="Text Box 135"/>
          <p:cNvSpPr txBox="1">
            <a:spLocks noChangeArrowheads="1"/>
          </p:cNvSpPr>
          <p:nvPr/>
        </p:nvSpPr>
        <p:spPr bwMode="auto">
          <a:xfrm>
            <a:off x="6599238" y="38242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8896" name="Text Box 136"/>
          <p:cNvSpPr txBox="1">
            <a:spLocks noChangeArrowheads="1"/>
          </p:cNvSpPr>
          <p:nvPr/>
        </p:nvSpPr>
        <p:spPr bwMode="auto">
          <a:xfrm>
            <a:off x="6772275" y="47831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8897" name="Text Box 137"/>
          <p:cNvSpPr txBox="1">
            <a:spLocks noChangeArrowheads="1"/>
          </p:cNvSpPr>
          <p:nvPr/>
        </p:nvSpPr>
        <p:spPr bwMode="auto">
          <a:xfrm>
            <a:off x="8113713" y="51450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8898" name="Line 138"/>
          <p:cNvSpPr>
            <a:spLocks noChangeShapeType="1"/>
          </p:cNvSpPr>
          <p:nvPr/>
        </p:nvSpPr>
        <p:spPr bwMode="auto">
          <a:xfrm flipV="1">
            <a:off x="4994275" y="4191000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9" name="Line 139"/>
          <p:cNvSpPr>
            <a:spLocks noChangeShapeType="1"/>
          </p:cNvSpPr>
          <p:nvPr/>
        </p:nvSpPr>
        <p:spPr bwMode="auto">
          <a:xfrm flipH="1">
            <a:off x="5137150" y="4349750"/>
            <a:ext cx="73660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0" name="Line 140"/>
          <p:cNvSpPr>
            <a:spLocks noChangeShapeType="1"/>
          </p:cNvSpPr>
          <p:nvPr/>
        </p:nvSpPr>
        <p:spPr bwMode="auto">
          <a:xfrm>
            <a:off x="5076825" y="5070475"/>
            <a:ext cx="747713" cy="466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1" name="Line 143"/>
          <p:cNvSpPr>
            <a:spLocks noChangeShapeType="1"/>
          </p:cNvSpPr>
          <p:nvPr/>
        </p:nvSpPr>
        <p:spPr bwMode="auto">
          <a:xfrm flipH="1" flipV="1">
            <a:off x="7778750" y="4319588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2" name="Text Box 144"/>
          <p:cNvSpPr txBox="1">
            <a:spLocks noChangeArrowheads="1"/>
          </p:cNvSpPr>
          <p:nvPr/>
        </p:nvSpPr>
        <p:spPr bwMode="auto">
          <a:xfrm>
            <a:off x="5262563" y="4059238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903" name="Text Box 145"/>
          <p:cNvSpPr txBox="1">
            <a:spLocks noChangeArrowheads="1"/>
          </p:cNvSpPr>
          <p:nvPr/>
        </p:nvSpPr>
        <p:spPr bwMode="auto">
          <a:xfrm>
            <a:off x="5248275" y="4533900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8904" name="Text Box 147"/>
          <p:cNvSpPr txBox="1">
            <a:spLocks noChangeArrowheads="1"/>
          </p:cNvSpPr>
          <p:nvPr/>
        </p:nvSpPr>
        <p:spPr bwMode="auto">
          <a:xfrm>
            <a:off x="5248275" y="5314950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</a:p>
        </p:txBody>
      </p:sp>
      <p:sp>
        <p:nvSpPr>
          <p:cNvPr id="78905" name="Text Box 148"/>
          <p:cNvSpPr txBox="1">
            <a:spLocks noChangeArrowheads="1"/>
          </p:cNvSpPr>
          <p:nvPr/>
        </p:nvSpPr>
        <p:spPr bwMode="auto">
          <a:xfrm>
            <a:off x="6677025" y="5264150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78906" name="Text Box 150"/>
          <p:cNvSpPr txBox="1">
            <a:spLocks noChangeArrowheads="1"/>
          </p:cNvSpPr>
          <p:nvPr/>
        </p:nvSpPr>
        <p:spPr bwMode="auto">
          <a:xfrm>
            <a:off x="7542213" y="46799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78907" name="Text Box 151"/>
          <p:cNvSpPr txBox="1">
            <a:spLocks noChangeArrowheads="1"/>
          </p:cNvSpPr>
          <p:nvPr/>
        </p:nvSpPr>
        <p:spPr bwMode="auto">
          <a:xfrm>
            <a:off x="8134350" y="4087813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78908" name="Text Box 152"/>
          <p:cNvSpPr txBox="1">
            <a:spLocks noChangeArrowheads="1"/>
          </p:cNvSpPr>
          <p:nvPr/>
        </p:nvSpPr>
        <p:spPr bwMode="auto">
          <a:xfrm>
            <a:off x="7977188" y="45926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79874" name="Oval 3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79875" name="Oval 4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79876" name="Oval 5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77" name="Oval 6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78" name="Oval 7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79" name="Oval 8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80" name="Line 9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Line 10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2" name="Line 11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3" name="Line 12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4" name="Line 13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5" name="Line 14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6" name="Line 15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7" name="Line 16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8" name="Line 17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9" name="Line 18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0" name="Text Box 19"/>
          <p:cNvSpPr txBox="1">
            <a:spLocks noChangeArrowheads="1"/>
          </p:cNvSpPr>
          <p:nvPr/>
        </p:nvSpPr>
        <p:spPr bwMode="auto">
          <a:xfrm>
            <a:off x="334963" y="2317750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1" name="Text Box 20"/>
          <p:cNvSpPr txBox="1">
            <a:spLocks noChangeArrowheads="1"/>
          </p:cNvSpPr>
          <p:nvPr/>
        </p:nvSpPr>
        <p:spPr bwMode="auto">
          <a:xfrm>
            <a:off x="477838" y="3471863"/>
            <a:ext cx="639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2" name="Text Box 21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3" name="Text Box 22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79894" name="Text Box 24"/>
          <p:cNvSpPr txBox="1">
            <a:spLocks noChangeArrowheads="1"/>
          </p:cNvSpPr>
          <p:nvPr/>
        </p:nvSpPr>
        <p:spPr bwMode="auto">
          <a:xfrm>
            <a:off x="1947863" y="3732213"/>
            <a:ext cx="639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4/14</a:t>
            </a:r>
          </a:p>
        </p:txBody>
      </p:sp>
      <p:sp>
        <p:nvSpPr>
          <p:cNvPr id="79895" name="Text Box 25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79896" name="Text Box 26"/>
          <p:cNvSpPr txBox="1">
            <a:spLocks noChangeArrowheads="1"/>
          </p:cNvSpPr>
          <p:nvPr/>
        </p:nvSpPr>
        <p:spPr bwMode="auto">
          <a:xfrm>
            <a:off x="3001963" y="28654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0/7</a:t>
            </a:r>
          </a:p>
        </p:txBody>
      </p:sp>
      <p:sp>
        <p:nvSpPr>
          <p:cNvPr id="79897" name="Text Box 27"/>
          <p:cNvSpPr txBox="1">
            <a:spLocks noChangeArrowheads="1"/>
          </p:cNvSpPr>
          <p:nvPr/>
        </p:nvSpPr>
        <p:spPr bwMode="auto">
          <a:xfrm>
            <a:off x="3492500" y="2244725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8" name="Text Box 28"/>
          <p:cNvSpPr txBox="1">
            <a:spLocks noChangeArrowheads="1"/>
          </p:cNvSpPr>
          <p:nvPr/>
        </p:nvSpPr>
        <p:spPr bwMode="auto">
          <a:xfrm>
            <a:off x="3506788" y="3400425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79899" name="Text Box 77"/>
          <p:cNvSpPr txBox="1">
            <a:spLocks noChangeArrowheads="1"/>
          </p:cNvSpPr>
          <p:nvPr/>
        </p:nvSpPr>
        <p:spPr bwMode="auto">
          <a:xfrm>
            <a:off x="2055813" y="1928813"/>
            <a:ext cx="766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79900" name="Text Box 29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901" name="Text Box 30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9902" name="TextBox 1"/>
          <p:cNvSpPr txBox="1">
            <a:spLocks noChangeArrowheads="1"/>
          </p:cNvSpPr>
          <p:nvPr/>
        </p:nvSpPr>
        <p:spPr bwMode="auto">
          <a:xfrm>
            <a:off x="6272213" y="2587625"/>
            <a:ext cx="20431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9903" name="Oval 83"/>
          <p:cNvSpPr>
            <a:spLocks noChangeArrowheads="1"/>
          </p:cNvSpPr>
          <p:nvPr/>
        </p:nvSpPr>
        <p:spPr bwMode="auto">
          <a:xfrm>
            <a:off x="4527550" y="48863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79904" name="Oval 84"/>
          <p:cNvSpPr>
            <a:spLocks noChangeArrowheads="1"/>
          </p:cNvSpPr>
          <p:nvPr/>
        </p:nvSpPr>
        <p:spPr bwMode="auto">
          <a:xfrm>
            <a:off x="8329613" y="48942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79905" name="Oval 85"/>
          <p:cNvSpPr>
            <a:spLocks noChangeArrowheads="1"/>
          </p:cNvSpPr>
          <p:nvPr/>
        </p:nvSpPr>
        <p:spPr bwMode="auto">
          <a:xfrm>
            <a:off x="7197725" y="42084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79906" name="Oval 86"/>
          <p:cNvSpPr>
            <a:spLocks noChangeArrowheads="1"/>
          </p:cNvSpPr>
          <p:nvPr/>
        </p:nvSpPr>
        <p:spPr bwMode="auto">
          <a:xfrm>
            <a:off x="7191375" y="55737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79907" name="Oval 87"/>
          <p:cNvSpPr>
            <a:spLocks noChangeArrowheads="1"/>
          </p:cNvSpPr>
          <p:nvPr/>
        </p:nvSpPr>
        <p:spPr bwMode="auto">
          <a:xfrm>
            <a:off x="5670550" y="558165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9908" name="Oval 88"/>
          <p:cNvSpPr>
            <a:spLocks noChangeArrowheads="1"/>
          </p:cNvSpPr>
          <p:nvPr/>
        </p:nvSpPr>
        <p:spPr bwMode="auto">
          <a:xfrm>
            <a:off x="5664200" y="42179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9909" name="Line 89"/>
          <p:cNvSpPr>
            <a:spLocks noChangeShapeType="1"/>
          </p:cNvSpPr>
          <p:nvPr/>
        </p:nvSpPr>
        <p:spPr bwMode="auto">
          <a:xfrm>
            <a:off x="5810250" y="4684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0" name="Line 90"/>
          <p:cNvSpPr>
            <a:spLocks noChangeShapeType="1"/>
          </p:cNvSpPr>
          <p:nvPr/>
        </p:nvSpPr>
        <p:spPr bwMode="auto">
          <a:xfrm flipV="1">
            <a:off x="5969000" y="4713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1" name="Line 91"/>
          <p:cNvSpPr>
            <a:spLocks noChangeShapeType="1"/>
          </p:cNvSpPr>
          <p:nvPr/>
        </p:nvSpPr>
        <p:spPr bwMode="auto">
          <a:xfrm>
            <a:off x="6142038" y="4452938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2" name="Line 92"/>
          <p:cNvSpPr>
            <a:spLocks noChangeShapeType="1"/>
          </p:cNvSpPr>
          <p:nvPr/>
        </p:nvSpPr>
        <p:spPr bwMode="auto">
          <a:xfrm flipH="1">
            <a:off x="6127750" y="4611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3" name="Line 93"/>
          <p:cNvSpPr>
            <a:spLocks noChangeShapeType="1"/>
          </p:cNvSpPr>
          <p:nvPr/>
        </p:nvSpPr>
        <p:spPr bwMode="auto">
          <a:xfrm>
            <a:off x="7426325" y="4684713"/>
            <a:ext cx="0" cy="87947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4" name="Line 94"/>
          <p:cNvSpPr>
            <a:spLocks noChangeShapeType="1"/>
          </p:cNvSpPr>
          <p:nvPr/>
        </p:nvSpPr>
        <p:spPr bwMode="auto">
          <a:xfrm>
            <a:off x="6157913" y="5738813"/>
            <a:ext cx="1038225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5" name="Line 95"/>
          <p:cNvSpPr>
            <a:spLocks noChangeShapeType="1"/>
          </p:cNvSpPr>
          <p:nvPr/>
        </p:nvSpPr>
        <p:spPr bwMode="auto">
          <a:xfrm>
            <a:off x="7715250" y="4438650"/>
            <a:ext cx="720725" cy="4921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6" name="Line 96"/>
          <p:cNvSpPr>
            <a:spLocks noChangeShapeType="1"/>
          </p:cNvSpPr>
          <p:nvPr/>
        </p:nvSpPr>
        <p:spPr bwMode="auto">
          <a:xfrm flipV="1">
            <a:off x="7658100" y="5289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7" name="Text Box 97"/>
          <p:cNvSpPr txBox="1">
            <a:spLocks noChangeArrowheads="1"/>
          </p:cNvSpPr>
          <p:nvPr/>
        </p:nvSpPr>
        <p:spPr bwMode="auto">
          <a:xfrm>
            <a:off x="5459413" y="49561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918" name="Text Box 98"/>
          <p:cNvSpPr txBox="1">
            <a:spLocks noChangeArrowheads="1"/>
          </p:cNvSpPr>
          <p:nvPr/>
        </p:nvSpPr>
        <p:spPr bwMode="auto">
          <a:xfrm>
            <a:off x="5935663" y="497046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9919" name="Text Box 99"/>
          <p:cNvSpPr txBox="1">
            <a:spLocks noChangeArrowheads="1"/>
          </p:cNvSpPr>
          <p:nvPr/>
        </p:nvSpPr>
        <p:spPr bwMode="auto">
          <a:xfrm>
            <a:off x="6454775" y="40767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9920" name="Text Box 100"/>
          <p:cNvSpPr txBox="1">
            <a:spLocks noChangeArrowheads="1"/>
          </p:cNvSpPr>
          <p:nvPr/>
        </p:nvSpPr>
        <p:spPr bwMode="auto">
          <a:xfrm>
            <a:off x="6627813" y="5057775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9921" name="Text Box 101"/>
          <p:cNvSpPr txBox="1">
            <a:spLocks noChangeArrowheads="1"/>
          </p:cNvSpPr>
          <p:nvPr/>
        </p:nvSpPr>
        <p:spPr bwMode="auto">
          <a:xfrm>
            <a:off x="7969250" y="541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9922" name="Line 102"/>
          <p:cNvSpPr>
            <a:spLocks noChangeShapeType="1"/>
          </p:cNvSpPr>
          <p:nvPr/>
        </p:nvSpPr>
        <p:spPr bwMode="auto">
          <a:xfrm flipV="1">
            <a:off x="4849813" y="4465638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3" name="Line 103"/>
          <p:cNvSpPr>
            <a:spLocks noChangeShapeType="1"/>
          </p:cNvSpPr>
          <p:nvPr/>
        </p:nvSpPr>
        <p:spPr bwMode="auto">
          <a:xfrm flipH="1">
            <a:off x="4992688" y="4624388"/>
            <a:ext cx="73660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4" name="Line 104"/>
          <p:cNvSpPr>
            <a:spLocks noChangeShapeType="1"/>
          </p:cNvSpPr>
          <p:nvPr/>
        </p:nvSpPr>
        <p:spPr bwMode="auto">
          <a:xfrm>
            <a:off x="4992688" y="5245100"/>
            <a:ext cx="693737" cy="446088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5" name="Line 105"/>
          <p:cNvSpPr>
            <a:spLocks noChangeShapeType="1"/>
          </p:cNvSpPr>
          <p:nvPr/>
        </p:nvSpPr>
        <p:spPr bwMode="auto">
          <a:xfrm flipH="1" flipV="1">
            <a:off x="4906963" y="5316538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6" name="Line 106"/>
          <p:cNvSpPr>
            <a:spLocks noChangeShapeType="1"/>
          </p:cNvSpPr>
          <p:nvPr/>
        </p:nvSpPr>
        <p:spPr bwMode="auto">
          <a:xfrm flipH="1">
            <a:off x="6148388" y="5880100"/>
            <a:ext cx="1023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7" name="Line 107"/>
          <p:cNvSpPr>
            <a:spLocks noChangeShapeType="1"/>
          </p:cNvSpPr>
          <p:nvPr/>
        </p:nvSpPr>
        <p:spPr bwMode="auto">
          <a:xfrm flipH="1" flipV="1">
            <a:off x="7634288" y="4594225"/>
            <a:ext cx="706437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8" name="Text Box 108"/>
          <p:cNvSpPr txBox="1">
            <a:spLocks noChangeArrowheads="1"/>
          </p:cNvSpPr>
          <p:nvPr/>
        </p:nvSpPr>
        <p:spPr bwMode="auto">
          <a:xfrm>
            <a:off x="5118100" y="4333875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929" name="Text Box 109"/>
          <p:cNvSpPr txBox="1">
            <a:spLocks noChangeArrowheads="1"/>
          </p:cNvSpPr>
          <p:nvPr/>
        </p:nvSpPr>
        <p:spPr bwMode="auto">
          <a:xfrm>
            <a:off x="5103813" y="48085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9930" name="Text Box 110"/>
          <p:cNvSpPr txBox="1">
            <a:spLocks noChangeArrowheads="1"/>
          </p:cNvSpPr>
          <p:nvPr/>
        </p:nvSpPr>
        <p:spPr bwMode="auto">
          <a:xfrm>
            <a:off x="5218113" y="514191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9931" name="Text Box 111"/>
          <p:cNvSpPr txBox="1">
            <a:spLocks noChangeArrowheads="1"/>
          </p:cNvSpPr>
          <p:nvPr/>
        </p:nvSpPr>
        <p:spPr bwMode="auto">
          <a:xfrm>
            <a:off x="5189538" y="5589588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9932" name="Text Box 114"/>
          <p:cNvSpPr txBox="1">
            <a:spLocks noChangeArrowheads="1"/>
          </p:cNvSpPr>
          <p:nvPr/>
        </p:nvSpPr>
        <p:spPr bwMode="auto">
          <a:xfrm>
            <a:off x="6532563" y="538638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</a:p>
        </p:txBody>
      </p:sp>
      <p:sp>
        <p:nvSpPr>
          <p:cNvPr id="79933" name="Text Box 116"/>
          <p:cNvSpPr txBox="1">
            <a:spLocks noChangeArrowheads="1"/>
          </p:cNvSpPr>
          <p:nvPr/>
        </p:nvSpPr>
        <p:spPr bwMode="auto">
          <a:xfrm>
            <a:off x="7397750" y="4954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9934" name="Text Box 117"/>
          <p:cNvSpPr txBox="1">
            <a:spLocks noChangeArrowheads="1"/>
          </p:cNvSpPr>
          <p:nvPr/>
        </p:nvSpPr>
        <p:spPr bwMode="auto">
          <a:xfrm>
            <a:off x="7989888" y="4362450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79935" name="Text Box 118"/>
          <p:cNvSpPr txBox="1">
            <a:spLocks noChangeArrowheads="1"/>
          </p:cNvSpPr>
          <p:nvPr/>
        </p:nvSpPr>
        <p:spPr bwMode="auto">
          <a:xfrm>
            <a:off x="7832725" y="48672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9936" name="Text Box 114"/>
          <p:cNvSpPr txBox="1">
            <a:spLocks noChangeArrowheads="1"/>
          </p:cNvSpPr>
          <p:nvPr/>
        </p:nvSpPr>
        <p:spPr bwMode="auto">
          <a:xfrm>
            <a:off x="6588125" y="5837238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026" descr=" 80897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80898" name="Oval 3" descr=" 80898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80899" name="Oval 4" descr=" 80899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80900" name="Oval 5" descr=" 80900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1" name="Oval 6" descr=" 80901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2" name="Oval 7" descr=" 80902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3" name="Oval 8" descr=" 80903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4" name="Line 9" descr=" 80904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5" name="Line 10" descr=" 80905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6" name="Line 11" descr=" 80906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7" name="Line 12" descr=" 80907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Line 13" descr=" 80908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9" name="Line 14" descr=" 80909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0" name="Line 15" descr=" 80910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1" name="Line 16" descr=" 80911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2" name="Line 17" descr=" 80912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3" name="Line 18" descr=" 80913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4" name="Text Box 19" descr=" 80914"/>
          <p:cNvSpPr txBox="1">
            <a:spLocks noChangeArrowheads="1"/>
          </p:cNvSpPr>
          <p:nvPr/>
        </p:nvSpPr>
        <p:spPr bwMode="auto">
          <a:xfrm>
            <a:off x="334963" y="2317750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5" name="Text Box 20" descr=" 80915"/>
          <p:cNvSpPr txBox="1">
            <a:spLocks noChangeArrowheads="1"/>
          </p:cNvSpPr>
          <p:nvPr/>
        </p:nvSpPr>
        <p:spPr bwMode="auto">
          <a:xfrm>
            <a:off x="477838" y="3471863"/>
            <a:ext cx="7588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6" name="Text Box 21" descr=" 80916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7" name="Text Box 22" descr=" 80917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80918" name="Text Box 24" descr=" 80918"/>
          <p:cNvSpPr txBox="1">
            <a:spLocks noChangeArrowheads="1"/>
          </p:cNvSpPr>
          <p:nvPr/>
        </p:nvSpPr>
        <p:spPr bwMode="auto">
          <a:xfrm>
            <a:off x="1947863" y="3732213"/>
            <a:ext cx="7588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80919" name="Text Box 25" descr=" 80919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80920" name="Text Box 26" descr=" 80920"/>
          <p:cNvSpPr txBox="1">
            <a:spLocks noChangeArrowheads="1"/>
          </p:cNvSpPr>
          <p:nvPr/>
        </p:nvSpPr>
        <p:spPr bwMode="auto">
          <a:xfrm>
            <a:off x="3001963" y="2865438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80921" name="Text Box 27" descr=" 80921"/>
          <p:cNvSpPr txBox="1">
            <a:spLocks noChangeArrowheads="1"/>
          </p:cNvSpPr>
          <p:nvPr/>
        </p:nvSpPr>
        <p:spPr bwMode="auto">
          <a:xfrm>
            <a:off x="3492500" y="2244725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19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22" name="Text Box 28" descr=" 80922"/>
          <p:cNvSpPr txBox="1">
            <a:spLocks noChangeArrowheads="1"/>
          </p:cNvSpPr>
          <p:nvPr/>
        </p:nvSpPr>
        <p:spPr bwMode="auto">
          <a:xfrm>
            <a:off x="3506788" y="3400425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80923" name="Text Box 77" descr=" 80923"/>
          <p:cNvSpPr txBox="1">
            <a:spLocks noChangeArrowheads="1"/>
          </p:cNvSpPr>
          <p:nvPr/>
        </p:nvSpPr>
        <p:spPr bwMode="auto">
          <a:xfrm>
            <a:off x="2055813" y="1928813"/>
            <a:ext cx="766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80924" name="Text Box 29" descr=" 80924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0925" name="Text Box 30" descr=" 80925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0926" name="TextBox 1" descr=" 80926"/>
          <p:cNvSpPr txBox="1">
            <a:spLocks noChangeArrowheads="1"/>
          </p:cNvSpPr>
          <p:nvPr/>
        </p:nvSpPr>
        <p:spPr bwMode="auto">
          <a:xfrm>
            <a:off x="6140450" y="2452688"/>
            <a:ext cx="197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80927" name="Oval 83" descr=" 80927"/>
          <p:cNvSpPr>
            <a:spLocks noChangeArrowheads="1"/>
          </p:cNvSpPr>
          <p:nvPr/>
        </p:nvSpPr>
        <p:spPr bwMode="auto">
          <a:xfrm>
            <a:off x="4527550" y="48863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80928" name="Oval 84" descr=" 80928"/>
          <p:cNvSpPr>
            <a:spLocks noChangeArrowheads="1"/>
          </p:cNvSpPr>
          <p:nvPr/>
        </p:nvSpPr>
        <p:spPr bwMode="auto">
          <a:xfrm>
            <a:off x="8329613" y="48942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29" name="Oval 85" descr=" 80929"/>
          <p:cNvSpPr>
            <a:spLocks noChangeArrowheads="1"/>
          </p:cNvSpPr>
          <p:nvPr/>
        </p:nvSpPr>
        <p:spPr bwMode="auto">
          <a:xfrm>
            <a:off x="7197725" y="42084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30" name="Oval 86" descr=" 80930"/>
          <p:cNvSpPr>
            <a:spLocks noChangeArrowheads="1"/>
          </p:cNvSpPr>
          <p:nvPr/>
        </p:nvSpPr>
        <p:spPr bwMode="auto">
          <a:xfrm>
            <a:off x="7191375" y="55737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80931" name="Oval 87" descr=" 80931"/>
          <p:cNvSpPr>
            <a:spLocks noChangeArrowheads="1"/>
          </p:cNvSpPr>
          <p:nvPr/>
        </p:nvSpPr>
        <p:spPr bwMode="auto">
          <a:xfrm>
            <a:off x="5670550" y="558165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80932" name="Oval 88" descr=" 80932"/>
          <p:cNvSpPr>
            <a:spLocks noChangeArrowheads="1"/>
          </p:cNvSpPr>
          <p:nvPr/>
        </p:nvSpPr>
        <p:spPr bwMode="auto">
          <a:xfrm>
            <a:off x="5664200" y="42179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80933" name="Line 89" descr=" 80933"/>
          <p:cNvSpPr>
            <a:spLocks noChangeShapeType="1"/>
          </p:cNvSpPr>
          <p:nvPr/>
        </p:nvSpPr>
        <p:spPr bwMode="auto">
          <a:xfrm>
            <a:off x="5810250" y="4684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4" name="Line 90" descr=" 80934"/>
          <p:cNvSpPr>
            <a:spLocks noChangeShapeType="1"/>
          </p:cNvSpPr>
          <p:nvPr/>
        </p:nvSpPr>
        <p:spPr bwMode="auto">
          <a:xfrm flipV="1">
            <a:off x="5969000" y="4713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5" name="Line 91" descr=" 80935"/>
          <p:cNvSpPr>
            <a:spLocks noChangeShapeType="1"/>
          </p:cNvSpPr>
          <p:nvPr/>
        </p:nvSpPr>
        <p:spPr bwMode="auto">
          <a:xfrm>
            <a:off x="6142038" y="4452938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6" name="Line 92" descr=" 80936"/>
          <p:cNvSpPr>
            <a:spLocks noChangeShapeType="1"/>
          </p:cNvSpPr>
          <p:nvPr/>
        </p:nvSpPr>
        <p:spPr bwMode="auto">
          <a:xfrm flipH="1">
            <a:off x="6127750" y="4611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7" name="Line 93" descr=" 80937"/>
          <p:cNvSpPr>
            <a:spLocks noChangeShapeType="1"/>
          </p:cNvSpPr>
          <p:nvPr/>
        </p:nvSpPr>
        <p:spPr bwMode="auto">
          <a:xfrm flipV="1">
            <a:off x="7426325" y="468471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8" name="Line 94" descr=" 80938"/>
          <p:cNvSpPr>
            <a:spLocks noChangeShapeType="1"/>
          </p:cNvSpPr>
          <p:nvPr/>
        </p:nvSpPr>
        <p:spPr bwMode="auto">
          <a:xfrm>
            <a:off x="6157913" y="573881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9" name="Line 95" descr=" 80939"/>
          <p:cNvSpPr>
            <a:spLocks noChangeShapeType="1"/>
          </p:cNvSpPr>
          <p:nvPr/>
        </p:nvSpPr>
        <p:spPr bwMode="auto">
          <a:xfrm>
            <a:off x="7715250" y="443865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0" name="Line 96" descr=" 80940"/>
          <p:cNvSpPr>
            <a:spLocks noChangeShapeType="1"/>
          </p:cNvSpPr>
          <p:nvPr/>
        </p:nvSpPr>
        <p:spPr bwMode="auto">
          <a:xfrm flipV="1">
            <a:off x="7658100" y="5289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1" name="Text Box 97" descr=" 80941"/>
          <p:cNvSpPr txBox="1">
            <a:spLocks noChangeArrowheads="1"/>
          </p:cNvSpPr>
          <p:nvPr/>
        </p:nvSpPr>
        <p:spPr bwMode="auto">
          <a:xfrm>
            <a:off x="5459413" y="49561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42" name="Text Box 98" descr=" 80942"/>
          <p:cNvSpPr txBox="1">
            <a:spLocks noChangeArrowheads="1"/>
          </p:cNvSpPr>
          <p:nvPr/>
        </p:nvSpPr>
        <p:spPr bwMode="auto">
          <a:xfrm>
            <a:off x="5935663" y="497046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80943" name="Text Box 99" descr=" 80943"/>
          <p:cNvSpPr txBox="1">
            <a:spLocks noChangeArrowheads="1"/>
          </p:cNvSpPr>
          <p:nvPr/>
        </p:nvSpPr>
        <p:spPr bwMode="auto">
          <a:xfrm>
            <a:off x="6454775" y="40767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80944" name="Text Box 100" descr=" 80944"/>
          <p:cNvSpPr txBox="1">
            <a:spLocks noChangeArrowheads="1"/>
          </p:cNvSpPr>
          <p:nvPr/>
        </p:nvSpPr>
        <p:spPr bwMode="auto">
          <a:xfrm>
            <a:off x="6627813" y="5057775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80945" name="Text Box 101" descr=" 80945"/>
          <p:cNvSpPr txBox="1">
            <a:spLocks noChangeArrowheads="1"/>
          </p:cNvSpPr>
          <p:nvPr/>
        </p:nvSpPr>
        <p:spPr bwMode="auto">
          <a:xfrm>
            <a:off x="7969250" y="541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80946" name="Line 102" descr=" 80946"/>
          <p:cNvSpPr>
            <a:spLocks noChangeShapeType="1"/>
          </p:cNvSpPr>
          <p:nvPr/>
        </p:nvSpPr>
        <p:spPr bwMode="auto">
          <a:xfrm flipV="1">
            <a:off x="4849813" y="4465638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7" name="Line 103" descr=" 80947"/>
          <p:cNvSpPr>
            <a:spLocks noChangeShapeType="1"/>
          </p:cNvSpPr>
          <p:nvPr/>
        </p:nvSpPr>
        <p:spPr bwMode="auto">
          <a:xfrm flipH="1">
            <a:off x="4992688" y="4624388"/>
            <a:ext cx="73660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8" name="Line 104" descr=" 80948"/>
          <p:cNvSpPr>
            <a:spLocks noChangeShapeType="1"/>
          </p:cNvSpPr>
          <p:nvPr/>
        </p:nvSpPr>
        <p:spPr bwMode="auto">
          <a:xfrm>
            <a:off x="4992688" y="5245100"/>
            <a:ext cx="693737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9" name="Line 105" descr=" 80949"/>
          <p:cNvSpPr>
            <a:spLocks noChangeShapeType="1"/>
          </p:cNvSpPr>
          <p:nvPr/>
        </p:nvSpPr>
        <p:spPr bwMode="auto">
          <a:xfrm flipH="1" flipV="1">
            <a:off x="4906963" y="5316538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0" name="Line 106" descr=" 80950"/>
          <p:cNvSpPr>
            <a:spLocks noChangeShapeType="1"/>
          </p:cNvSpPr>
          <p:nvPr/>
        </p:nvSpPr>
        <p:spPr bwMode="auto">
          <a:xfrm flipH="1">
            <a:off x="6148388" y="5880100"/>
            <a:ext cx="1023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1" name="Line 107" descr=" 80951"/>
          <p:cNvSpPr>
            <a:spLocks noChangeShapeType="1"/>
          </p:cNvSpPr>
          <p:nvPr/>
        </p:nvSpPr>
        <p:spPr bwMode="auto">
          <a:xfrm flipH="1" flipV="1">
            <a:off x="7634288" y="4594225"/>
            <a:ext cx="706437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2" name="Text Box 108" descr=" 80952"/>
          <p:cNvSpPr txBox="1">
            <a:spLocks noChangeArrowheads="1"/>
          </p:cNvSpPr>
          <p:nvPr/>
        </p:nvSpPr>
        <p:spPr bwMode="auto">
          <a:xfrm>
            <a:off x="5118100" y="4333875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53" name="Text Box 109" descr=" 80953"/>
          <p:cNvSpPr txBox="1">
            <a:spLocks noChangeArrowheads="1"/>
          </p:cNvSpPr>
          <p:nvPr/>
        </p:nvSpPr>
        <p:spPr bwMode="auto">
          <a:xfrm>
            <a:off x="5103813" y="48085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80954" name="Text Box 110" descr=" 80954"/>
          <p:cNvSpPr txBox="1">
            <a:spLocks noChangeArrowheads="1"/>
          </p:cNvSpPr>
          <p:nvPr/>
        </p:nvSpPr>
        <p:spPr bwMode="auto">
          <a:xfrm>
            <a:off x="5218113" y="514191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80955" name="Text Box 111" descr=" 80955"/>
          <p:cNvSpPr txBox="1">
            <a:spLocks noChangeArrowheads="1"/>
          </p:cNvSpPr>
          <p:nvPr/>
        </p:nvSpPr>
        <p:spPr bwMode="auto">
          <a:xfrm>
            <a:off x="5076825" y="5589588"/>
            <a:ext cx="4302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80956" name="Text Box 114" descr=" 80956"/>
          <p:cNvSpPr txBox="1">
            <a:spLocks noChangeArrowheads="1"/>
          </p:cNvSpPr>
          <p:nvPr/>
        </p:nvSpPr>
        <p:spPr bwMode="auto">
          <a:xfrm>
            <a:off x="6532563" y="5386388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80957" name="Text Box 116" descr=" 80957"/>
          <p:cNvSpPr txBox="1">
            <a:spLocks noChangeArrowheads="1"/>
          </p:cNvSpPr>
          <p:nvPr/>
        </p:nvSpPr>
        <p:spPr bwMode="auto">
          <a:xfrm>
            <a:off x="7397750" y="4954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80958" name="Text Box 117" descr=" 80958"/>
          <p:cNvSpPr txBox="1">
            <a:spLocks noChangeArrowheads="1"/>
          </p:cNvSpPr>
          <p:nvPr/>
        </p:nvSpPr>
        <p:spPr bwMode="auto">
          <a:xfrm>
            <a:off x="7989888" y="4362450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80959" name="Text Box 118" descr=" 80959"/>
          <p:cNvSpPr txBox="1">
            <a:spLocks noChangeArrowheads="1"/>
          </p:cNvSpPr>
          <p:nvPr/>
        </p:nvSpPr>
        <p:spPr bwMode="auto">
          <a:xfrm>
            <a:off x="7832725" y="48672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</a:t>
            </a:r>
          </a:p>
        </p:txBody>
      </p:sp>
      <p:sp>
        <p:nvSpPr>
          <p:cNvPr id="80960" name="Text Box 114" descr=" 80960"/>
          <p:cNvSpPr txBox="1">
            <a:spLocks noChangeArrowheads="1"/>
          </p:cNvSpPr>
          <p:nvPr/>
        </p:nvSpPr>
        <p:spPr bwMode="auto">
          <a:xfrm>
            <a:off x="6588125" y="5837238"/>
            <a:ext cx="4318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026" descr=" 80897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80898" name="Oval 3" descr=" 80898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80899" name="Oval 4" descr=" 80899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80900" name="Oval 5" descr=" 80900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1" name="Oval 6" descr=" 80901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2" name="Oval 7" descr=" 80902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3" name="Oval 8" descr=" 80903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4" name="Line 9" descr=" 80904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5" name="Line 10" descr=" 80905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6" name="Line 11" descr=" 80906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7" name="Line 12" descr=" 80907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Line 13" descr=" 80908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9" name="Line 14" descr=" 80909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0" name="Line 15" descr=" 80910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1" name="Line 16" descr=" 80911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2" name="Line 17" descr=" 80912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3" name="Line 18" descr=" 80913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4" name="Text Box 19" descr=" 80914"/>
          <p:cNvSpPr txBox="1">
            <a:spLocks noChangeArrowheads="1"/>
          </p:cNvSpPr>
          <p:nvPr/>
        </p:nvSpPr>
        <p:spPr bwMode="auto">
          <a:xfrm>
            <a:off x="334963" y="2317750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5" name="Text Box 20" descr=" 80915"/>
          <p:cNvSpPr txBox="1">
            <a:spLocks noChangeArrowheads="1"/>
          </p:cNvSpPr>
          <p:nvPr/>
        </p:nvSpPr>
        <p:spPr bwMode="auto">
          <a:xfrm>
            <a:off x="477838" y="3471863"/>
            <a:ext cx="7588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6" name="Text Box 21" descr=" 80916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7" name="Text Box 22" descr=" 80917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80918" name="Text Box 24" descr=" 80918"/>
          <p:cNvSpPr txBox="1">
            <a:spLocks noChangeArrowheads="1"/>
          </p:cNvSpPr>
          <p:nvPr/>
        </p:nvSpPr>
        <p:spPr bwMode="auto">
          <a:xfrm>
            <a:off x="1947863" y="3732213"/>
            <a:ext cx="7588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80919" name="Text Box 25" descr=" 80919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80920" name="Text Box 26" descr=" 80920"/>
          <p:cNvSpPr txBox="1">
            <a:spLocks noChangeArrowheads="1"/>
          </p:cNvSpPr>
          <p:nvPr/>
        </p:nvSpPr>
        <p:spPr bwMode="auto">
          <a:xfrm>
            <a:off x="3001963" y="2865438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80921" name="Text Box 27" descr=" 80921"/>
          <p:cNvSpPr txBox="1">
            <a:spLocks noChangeArrowheads="1"/>
          </p:cNvSpPr>
          <p:nvPr/>
        </p:nvSpPr>
        <p:spPr bwMode="auto">
          <a:xfrm>
            <a:off x="3492500" y="2244725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19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22" name="Text Box 28" descr=" 80922"/>
          <p:cNvSpPr txBox="1">
            <a:spLocks noChangeArrowheads="1"/>
          </p:cNvSpPr>
          <p:nvPr/>
        </p:nvSpPr>
        <p:spPr bwMode="auto">
          <a:xfrm>
            <a:off x="3506788" y="3400425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80923" name="Text Box 77" descr=" 80923"/>
          <p:cNvSpPr txBox="1">
            <a:spLocks noChangeArrowheads="1"/>
          </p:cNvSpPr>
          <p:nvPr/>
        </p:nvSpPr>
        <p:spPr bwMode="auto">
          <a:xfrm>
            <a:off x="2055813" y="1928813"/>
            <a:ext cx="766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80924" name="Text Box 29" descr=" 80924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0925" name="Text Box 30" descr=" 80925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0926" name="TextBox 1" descr=" 80926"/>
          <p:cNvSpPr txBox="1">
            <a:spLocks noChangeArrowheads="1"/>
          </p:cNvSpPr>
          <p:nvPr/>
        </p:nvSpPr>
        <p:spPr bwMode="auto">
          <a:xfrm>
            <a:off x="6140450" y="2452688"/>
            <a:ext cx="197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80927" name="Oval 83" descr=" 80927"/>
          <p:cNvSpPr>
            <a:spLocks noChangeArrowheads="1"/>
          </p:cNvSpPr>
          <p:nvPr/>
        </p:nvSpPr>
        <p:spPr bwMode="auto">
          <a:xfrm>
            <a:off x="4527550" y="48863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80928" name="Oval 84" descr=" 80928"/>
          <p:cNvSpPr>
            <a:spLocks noChangeArrowheads="1"/>
          </p:cNvSpPr>
          <p:nvPr/>
        </p:nvSpPr>
        <p:spPr bwMode="auto">
          <a:xfrm>
            <a:off x="8329613" y="48942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29" name="Oval 85" descr=" 80929"/>
          <p:cNvSpPr>
            <a:spLocks noChangeArrowheads="1"/>
          </p:cNvSpPr>
          <p:nvPr/>
        </p:nvSpPr>
        <p:spPr bwMode="auto">
          <a:xfrm>
            <a:off x="7197725" y="42084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30" name="Oval 86" descr=" 80930"/>
          <p:cNvSpPr>
            <a:spLocks noChangeArrowheads="1"/>
          </p:cNvSpPr>
          <p:nvPr/>
        </p:nvSpPr>
        <p:spPr bwMode="auto">
          <a:xfrm>
            <a:off x="7191375" y="55737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80931" name="Oval 87" descr=" 80931"/>
          <p:cNvSpPr>
            <a:spLocks noChangeArrowheads="1"/>
          </p:cNvSpPr>
          <p:nvPr/>
        </p:nvSpPr>
        <p:spPr bwMode="auto">
          <a:xfrm>
            <a:off x="5670550" y="558165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80932" name="Oval 88" descr=" 80932"/>
          <p:cNvSpPr>
            <a:spLocks noChangeArrowheads="1"/>
          </p:cNvSpPr>
          <p:nvPr/>
        </p:nvSpPr>
        <p:spPr bwMode="auto">
          <a:xfrm>
            <a:off x="5664200" y="42179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80933" name="Line 89" descr=" 80933"/>
          <p:cNvSpPr>
            <a:spLocks noChangeShapeType="1"/>
          </p:cNvSpPr>
          <p:nvPr/>
        </p:nvSpPr>
        <p:spPr bwMode="auto">
          <a:xfrm>
            <a:off x="5810250" y="4684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4" name="Line 90" descr=" 80934"/>
          <p:cNvSpPr>
            <a:spLocks noChangeShapeType="1"/>
          </p:cNvSpPr>
          <p:nvPr/>
        </p:nvSpPr>
        <p:spPr bwMode="auto">
          <a:xfrm flipV="1">
            <a:off x="5969000" y="4713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5" name="Line 91" descr=" 80935"/>
          <p:cNvSpPr>
            <a:spLocks noChangeShapeType="1"/>
          </p:cNvSpPr>
          <p:nvPr/>
        </p:nvSpPr>
        <p:spPr bwMode="auto">
          <a:xfrm>
            <a:off x="6142038" y="4452938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6" name="Line 92" descr=" 80936"/>
          <p:cNvSpPr>
            <a:spLocks noChangeShapeType="1"/>
          </p:cNvSpPr>
          <p:nvPr/>
        </p:nvSpPr>
        <p:spPr bwMode="auto">
          <a:xfrm flipH="1">
            <a:off x="6127750" y="4611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7" name="Line 93" descr=" 80937"/>
          <p:cNvSpPr>
            <a:spLocks noChangeShapeType="1"/>
          </p:cNvSpPr>
          <p:nvPr/>
        </p:nvSpPr>
        <p:spPr bwMode="auto">
          <a:xfrm flipV="1">
            <a:off x="7426325" y="468471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8" name="Line 94" descr=" 80938"/>
          <p:cNvSpPr>
            <a:spLocks noChangeShapeType="1"/>
          </p:cNvSpPr>
          <p:nvPr/>
        </p:nvSpPr>
        <p:spPr bwMode="auto">
          <a:xfrm>
            <a:off x="6157913" y="573881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9" name="Line 95" descr=" 80939"/>
          <p:cNvSpPr>
            <a:spLocks noChangeShapeType="1"/>
          </p:cNvSpPr>
          <p:nvPr/>
        </p:nvSpPr>
        <p:spPr bwMode="auto">
          <a:xfrm>
            <a:off x="7715250" y="443865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0" name="Line 96" descr=" 80940"/>
          <p:cNvSpPr>
            <a:spLocks noChangeShapeType="1"/>
          </p:cNvSpPr>
          <p:nvPr/>
        </p:nvSpPr>
        <p:spPr bwMode="auto">
          <a:xfrm flipV="1">
            <a:off x="7658100" y="5289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1" name="Text Box 97" descr=" 80941"/>
          <p:cNvSpPr txBox="1">
            <a:spLocks noChangeArrowheads="1"/>
          </p:cNvSpPr>
          <p:nvPr/>
        </p:nvSpPr>
        <p:spPr bwMode="auto">
          <a:xfrm>
            <a:off x="5459413" y="49561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42" name="Text Box 98" descr=" 80942"/>
          <p:cNvSpPr txBox="1">
            <a:spLocks noChangeArrowheads="1"/>
          </p:cNvSpPr>
          <p:nvPr/>
        </p:nvSpPr>
        <p:spPr bwMode="auto">
          <a:xfrm>
            <a:off x="5935663" y="497046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80943" name="Text Box 99" descr=" 80943"/>
          <p:cNvSpPr txBox="1">
            <a:spLocks noChangeArrowheads="1"/>
          </p:cNvSpPr>
          <p:nvPr/>
        </p:nvSpPr>
        <p:spPr bwMode="auto">
          <a:xfrm>
            <a:off x="6454775" y="40767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80944" name="Text Box 100" descr=" 80944"/>
          <p:cNvSpPr txBox="1">
            <a:spLocks noChangeArrowheads="1"/>
          </p:cNvSpPr>
          <p:nvPr/>
        </p:nvSpPr>
        <p:spPr bwMode="auto">
          <a:xfrm>
            <a:off x="6627813" y="5057775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80945" name="Text Box 101" descr=" 80945"/>
          <p:cNvSpPr txBox="1">
            <a:spLocks noChangeArrowheads="1"/>
          </p:cNvSpPr>
          <p:nvPr/>
        </p:nvSpPr>
        <p:spPr bwMode="auto">
          <a:xfrm>
            <a:off x="7969250" y="541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80946" name="Line 102" descr=" 80946"/>
          <p:cNvSpPr>
            <a:spLocks noChangeShapeType="1"/>
          </p:cNvSpPr>
          <p:nvPr/>
        </p:nvSpPr>
        <p:spPr bwMode="auto">
          <a:xfrm flipV="1">
            <a:off x="4849813" y="4465638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7" name="Line 103" descr=" 80947"/>
          <p:cNvSpPr>
            <a:spLocks noChangeShapeType="1"/>
          </p:cNvSpPr>
          <p:nvPr/>
        </p:nvSpPr>
        <p:spPr bwMode="auto">
          <a:xfrm flipH="1">
            <a:off x="4992688" y="4624388"/>
            <a:ext cx="73660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8" name="Line 104" descr=" 80948"/>
          <p:cNvSpPr>
            <a:spLocks noChangeShapeType="1"/>
          </p:cNvSpPr>
          <p:nvPr/>
        </p:nvSpPr>
        <p:spPr bwMode="auto">
          <a:xfrm>
            <a:off x="4992688" y="5245100"/>
            <a:ext cx="693737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9" name="Line 105" descr=" 80949"/>
          <p:cNvSpPr>
            <a:spLocks noChangeShapeType="1"/>
          </p:cNvSpPr>
          <p:nvPr/>
        </p:nvSpPr>
        <p:spPr bwMode="auto">
          <a:xfrm flipH="1" flipV="1">
            <a:off x="4906963" y="5316538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0" name="Line 106" descr=" 80950"/>
          <p:cNvSpPr>
            <a:spLocks noChangeShapeType="1"/>
          </p:cNvSpPr>
          <p:nvPr/>
        </p:nvSpPr>
        <p:spPr bwMode="auto">
          <a:xfrm flipH="1">
            <a:off x="6148388" y="5880100"/>
            <a:ext cx="1023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1" name="Line 107" descr=" 80951"/>
          <p:cNvSpPr>
            <a:spLocks noChangeShapeType="1"/>
          </p:cNvSpPr>
          <p:nvPr/>
        </p:nvSpPr>
        <p:spPr bwMode="auto">
          <a:xfrm flipH="1" flipV="1">
            <a:off x="7634288" y="4594225"/>
            <a:ext cx="706437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2" name="Text Box 108" descr=" 80952"/>
          <p:cNvSpPr txBox="1">
            <a:spLocks noChangeArrowheads="1"/>
          </p:cNvSpPr>
          <p:nvPr/>
        </p:nvSpPr>
        <p:spPr bwMode="auto">
          <a:xfrm>
            <a:off x="5118100" y="4333875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53" name="Text Box 109" descr=" 80953"/>
          <p:cNvSpPr txBox="1">
            <a:spLocks noChangeArrowheads="1"/>
          </p:cNvSpPr>
          <p:nvPr/>
        </p:nvSpPr>
        <p:spPr bwMode="auto">
          <a:xfrm>
            <a:off x="5103813" y="48085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80954" name="Text Box 110" descr=" 80954"/>
          <p:cNvSpPr txBox="1">
            <a:spLocks noChangeArrowheads="1"/>
          </p:cNvSpPr>
          <p:nvPr/>
        </p:nvSpPr>
        <p:spPr bwMode="auto">
          <a:xfrm>
            <a:off x="5218113" y="514191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80955" name="Text Box 111" descr=" 80955"/>
          <p:cNvSpPr txBox="1">
            <a:spLocks noChangeArrowheads="1"/>
          </p:cNvSpPr>
          <p:nvPr/>
        </p:nvSpPr>
        <p:spPr bwMode="auto">
          <a:xfrm>
            <a:off x="5076825" y="5589588"/>
            <a:ext cx="4302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80956" name="Text Box 114" descr=" 80956"/>
          <p:cNvSpPr txBox="1">
            <a:spLocks noChangeArrowheads="1"/>
          </p:cNvSpPr>
          <p:nvPr/>
        </p:nvSpPr>
        <p:spPr bwMode="auto">
          <a:xfrm>
            <a:off x="6532563" y="5386388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80957" name="Text Box 116" descr=" 80957"/>
          <p:cNvSpPr txBox="1">
            <a:spLocks noChangeArrowheads="1"/>
          </p:cNvSpPr>
          <p:nvPr/>
        </p:nvSpPr>
        <p:spPr bwMode="auto">
          <a:xfrm>
            <a:off x="7397750" y="4954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80958" name="Text Box 117" descr=" 80958"/>
          <p:cNvSpPr txBox="1">
            <a:spLocks noChangeArrowheads="1"/>
          </p:cNvSpPr>
          <p:nvPr/>
        </p:nvSpPr>
        <p:spPr bwMode="auto">
          <a:xfrm>
            <a:off x="7989888" y="4362450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80959" name="Text Box 118" descr=" 80959"/>
          <p:cNvSpPr txBox="1">
            <a:spLocks noChangeArrowheads="1"/>
          </p:cNvSpPr>
          <p:nvPr/>
        </p:nvSpPr>
        <p:spPr bwMode="auto">
          <a:xfrm>
            <a:off x="7832725" y="48672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</a:t>
            </a:r>
          </a:p>
        </p:txBody>
      </p:sp>
      <p:sp>
        <p:nvSpPr>
          <p:cNvPr id="80960" name="Text Box 114" descr=" 80960"/>
          <p:cNvSpPr txBox="1">
            <a:spLocks noChangeArrowheads="1"/>
          </p:cNvSpPr>
          <p:nvPr/>
        </p:nvSpPr>
        <p:spPr bwMode="auto">
          <a:xfrm>
            <a:off x="6588125" y="5837238"/>
            <a:ext cx="4318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" name="TextBox 3" descr=" 4"/>
          <p:cNvSpPr txBox="1">
            <a:spLocks noChangeArrowheads="1"/>
          </p:cNvSpPr>
          <p:nvPr/>
        </p:nvSpPr>
        <p:spPr bwMode="auto">
          <a:xfrm>
            <a:off x="5995988" y="6381750"/>
            <a:ext cx="2022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No path to sink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17751"/>
      </p:ext>
    </p:extLst>
  </p:cSld>
  <p:clrMapOvr>
    <a:masterClrMapping/>
  </p:clrMapOvr>
  <p:transition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026" descr=" 80897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80898" name="Oval 3" descr=" 80898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80899" name="Oval 4" descr=" 80899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80900" name="Oval 5" descr=" 80900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1" name="Oval 6" descr=" 80901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2" name="Oval 7" descr=" 80902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3" name="Oval 8" descr=" 80903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4" name="Line 9" descr=" 80904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5" name="Line 10" descr=" 80905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6" name="Line 11" descr=" 80906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7" name="Line 12" descr=" 80907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Line 13" descr=" 80908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9" name="Line 14" descr=" 80909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0" name="Line 15" descr=" 80910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1" name="Line 16" descr=" 80911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2" name="Line 17" descr=" 80912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3" name="Line 18" descr=" 80913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4" name="Text Box 19" descr=" 80914"/>
          <p:cNvSpPr txBox="1">
            <a:spLocks noChangeArrowheads="1"/>
          </p:cNvSpPr>
          <p:nvPr/>
        </p:nvSpPr>
        <p:spPr bwMode="auto">
          <a:xfrm>
            <a:off x="334963" y="2317750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5" name="Text Box 20" descr=" 80915"/>
          <p:cNvSpPr txBox="1">
            <a:spLocks noChangeArrowheads="1"/>
          </p:cNvSpPr>
          <p:nvPr/>
        </p:nvSpPr>
        <p:spPr bwMode="auto">
          <a:xfrm>
            <a:off x="477838" y="3471863"/>
            <a:ext cx="7588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6" name="Text Box 21" descr=" 80916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7" name="Text Box 22" descr=" 80917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80918" name="Text Box 24" descr=" 80918"/>
          <p:cNvSpPr txBox="1">
            <a:spLocks noChangeArrowheads="1"/>
          </p:cNvSpPr>
          <p:nvPr/>
        </p:nvSpPr>
        <p:spPr bwMode="auto">
          <a:xfrm>
            <a:off x="1947863" y="3732213"/>
            <a:ext cx="7588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80919" name="Text Box 25" descr=" 80919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80920" name="Text Box 26" descr=" 80920"/>
          <p:cNvSpPr txBox="1">
            <a:spLocks noChangeArrowheads="1"/>
          </p:cNvSpPr>
          <p:nvPr/>
        </p:nvSpPr>
        <p:spPr bwMode="auto">
          <a:xfrm>
            <a:off x="3001963" y="2865438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80921" name="Text Box 27" descr=" 80921"/>
          <p:cNvSpPr txBox="1">
            <a:spLocks noChangeArrowheads="1"/>
          </p:cNvSpPr>
          <p:nvPr/>
        </p:nvSpPr>
        <p:spPr bwMode="auto">
          <a:xfrm>
            <a:off x="3492500" y="2244725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19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22" name="Text Box 28" descr=" 80922"/>
          <p:cNvSpPr txBox="1">
            <a:spLocks noChangeArrowheads="1"/>
          </p:cNvSpPr>
          <p:nvPr/>
        </p:nvSpPr>
        <p:spPr bwMode="auto">
          <a:xfrm>
            <a:off x="3506788" y="3400425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80923" name="Text Box 77" descr=" 80923"/>
          <p:cNvSpPr txBox="1">
            <a:spLocks noChangeArrowheads="1"/>
          </p:cNvSpPr>
          <p:nvPr/>
        </p:nvSpPr>
        <p:spPr bwMode="auto">
          <a:xfrm>
            <a:off x="2055813" y="1928813"/>
            <a:ext cx="766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80924" name="Text Box 29" descr=" 80924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0925" name="Text Box 30" descr=" 80925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0926" name="TextBox 1" descr=" 80926"/>
          <p:cNvSpPr txBox="1">
            <a:spLocks noChangeArrowheads="1"/>
          </p:cNvSpPr>
          <p:nvPr/>
        </p:nvSpPr>
        <p:spPr bwMode="auto">
          <a:xfrm>
            <a:off x="6140450" y="2452688"/>
            <a:ext cx="197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80927" name="Oval 83" descr=" 80927"/>
          <p:cNvSpPr>
            <a:spLocks noChangeArrowheads="1"/>
          </p:cNvSpPr>
          <p:nvPr/>
        </p:nvSpPr>
        <p:spPr bwMode="auto">
          <a:xfrm>
            <a:off x="4527550" y="48863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80928" name="Oval 84" descr=" 80928"/>
          <p:cNvSpPr>
            <a:spLocks noChangeArrowheads="1"/>
          </p:cNvSpPr>
          <p:nvPr/>
        </p:nvSpPr>
        <p:spPr bwMode="auto">
          <a:xfrm>
            <a:off x="8329613" y="48942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29" name="Oval 85" descr=" 80929"/>
          <p:cNvSpPr>
            <a:spLocks noChangeArrowheads="1"/>
          </p:cNvSpPr>
          <p:nvPr/>
        </p:nvSpPr>
        <p:spPr bwMode="auto">
          <a:xfrm>
            <a:off x="7197725" y="42084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30" name="Oval 86" descr=" 80930"/>
          <p:cNvSpPr>
            <a:spLocks noChangeArrowheads="1"/>
          </p:cNvSpPr>
          <p:nvPr/>
        </p:nvSpPr>
        <p:spPr bwMode="auto">
          <a:xfrm>
            <a:off x="7191375" y="55737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80931" name="Oval 87" descr=" 80931"/>
          <p:cNvSpPr>
            <a:spLocks noChangeArrowheads="1"/>
          </p:cNvSpPr>
          <p:nvPr/>
        </p:nvSpPr>
        <p:spPr bwMode="auto">
          <a:xfrm>
            <a:off x="5670550" y="558165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80932" name="Oval 88" descr=" 80932"/>
          <p:cNvSpPr>
            <a:spLocks noChangeArrowheads="1"/>
          </p:cNvSpPr>
          <p:nvPr/>
        </p:nvSpPr>
        <p:spPr bwMode="auto">
          <a:xfrm>
            <a:off x="5664200" y="42179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80933" name="Line 89" descr=" 80933"/>
          <p:cNvSpPr>
            <a:spLocks noChangeShapeType="1"/>
          </p:cNvSpPr>
          <p:nvPr/>
        </p:nvSpPr>
        <p:spPr bwMode="auto">
          <a:xfrm>
            <a:off x="5810250" y="4684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4" name="Line 90" descr=" 80934"/>
          <p:cNvSpPr>
            <a:spLocks noChangeShapeType="1"/>
          </p:cNvSpPr>
          <p:nvPr/>
        </p:nvSpPr>
        <p:spPr bwMode="auto">
          <a:xfrm flipV="1">
            <a:off x="5969000" y="4713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5" name="Line 91" descr=" 80935"/>
          <p:cNvSpPr>
            <a:spLocks noChangeShapeType="1"/>
          </p:cNvSpPr>
          <p:nvPr/>
        </p:nvSpPr>
        <p:spPr bwMode="auto">
          <a:xfrm>
            <a:off x="6142038" y="4452938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6" name="Line 92" descr=" 80936"/>
          <p:cNvSpPr>
            <a:spLocks noChangeShapeType="1"/>
          </p:cNvSpPr>
          <p:nvPr/>
        </p:nvSpPr>
        <p:spPr bwMode="auto">
          <a:xfrm flipH="1">
            <a:off x="6127750" y="4611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7" name="Line 93" descr=" 80937"/>
          <p:cNvSpPr>
            <a:spLocks noChangeShapeType="1"/>
          </p:cNvSpPr>
          <p:nvPr/>
        </p:nvSpPr>
        <p:spPr bwMode="auto">
          <a:xfrm flipV="1">
            <a:off x="7426325" y="468471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8" name="Line 94" descr=" 80938"/>
          <p:cNvSpPr>
            <a:spLocks noChangeShapeType="1"/>
          </p:cNvSpPr>
          <p:nvPr/>
        </p:nvSpPr>
        <p:spPr bwMode="auto">
          <a:xfrm>
            <a:off x="6157913" y="573881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9" name="Line 95" descr=" 80939"/>
          <p:cNvSpPr>
            <a:spLocks noChangeShapeType="1"/>
          </p:cNvSpPr>
          <p:nvPr/>
        </p:nvSpPr>
        <p:spPr bwMode="auto">
          <a:xfrm>
            <a:off x="7715250" y="443865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0" name="Line 96" descr=" 80940"/>
          <p:cNvSpPr>
            <a:spLocks noChangeShapeType="1"/>
          </p:cNvSpPr>
          <p:nvPr/>
        </p:nvSpPr>
        <p:spPr bwMode="auto">
          <a:xfrm flipV="1">
            <a:off x="7658100" y="5289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1" name="Text Box 97" descr=" 80941"/>
          <p:cNvSpPr txBox="1">
            <a:spLocks noChangeArrowheads="1"/>
          </p:cNvSpPr>
          <p:nvPr/>
        </p:nvSpPr>
        <p:spPr bwMode="auto">
          <a:xfrm>
            <a:off x="5459413" y="49561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42" name="Text Box 98" descr=" 80942"/>
          <p:cNvSpPr txBox="1">
            <a:spLocks noChangeArrowheads="1"/>
          </p:cNvSpPr>
          <p:nvPr/>
        </p:nvSpPr>
        <p:spPr bwMode="auto">
          <a:xfrm>
            <a:off x="5935663" y="497046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80943" name="Text Box 99" descr=" 80943"/>
          <p:cNvSpPr txBox="1">
            <a:spLocks noChangeArrowheads="1"/>
          </p:cNvSpPr>
          <p:nvPr/>
        </p:nvSpPr>
        <p:spPr bwMode="auto">
          <a:xfrm>
            <a:off x="6454775" y="40767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80944" name="Text Box 100" descr=" 80944"/>
          <p:cNvSpPr txBox="1">
            <a:spLocks noChangeArrowheads="1"/>
          </p:cNvSpPr>
          <p:nvPr/>
        </p:nvSpPr>
        <p:spPr bwMode="auto">
          <a:xfrm>
            <a:off x="6627813" y="5057775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80945" name="Text Box 101" descr=" 80945"/>
          <p:cNvSpPr txBox="1">
            <a:spLocks noChangeArrowheads="1"/>
          </p:cNvSpPr>
          <p:nvPr/>
        </p:nvSpPr>
        <p:spPr bwMode="auto">
          <a:xfrm>
            <a:off x="7969250" y="541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80946" name="Line 102" descr=" 80946"/>
          <p:cNvSpPr>
            <a:spLocks noChangeShapeType="1"/>
          </p:cNvSpPr>
          <p:nvPr/>
        </p:nvSpPr>
        <p:spPr bwMode="auto">
          <a:xfrm flipV="1">
            <a:off x="4849813" y="4465638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7" name="Line 103" descr=" 80947"/>
          <p:cNvSpPr>
            <a:spLocks noChangeShapeType="1"/>
          </p:cNvSpPr>
          <p:nvPr/>
        </p:nvSpPr>
        <p:spPr bwMode="auto">
          <a:xfrm flipH="1">
            <a:off x="4992688" y="4624388"/>
            <a:ext cx="73660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8" name="Line 104" descr=" 80948"/>
          <p:cNvSpPr>
            <a:spLocks noChangeShapeType="1"/>
          </p:cNvSpPr>
          <p:nvPr/>
        </p:nvSpPr>
        <p:spPr bwMode="auto">
          <a:xfrm>
            <a:off x="4992688" y="5245100"/>
            <a:ext cx="693737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9" name="Line 105" descr=" 80949"/>
          <p:cNvSpPr>
            <a:spLocks noChangeShapeType="1"/>
          </p:cNvSpPr>
          <p:nvPr/>
        </p:nvSpPr>
        <p:spPr bwMode="auto">
          <a:xfrm flipH="1" flipV="1">
            <a:off x="4906963" y="5316538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0" name="Line 106" descr=" 80950"/>
          <p:cNvSpPr>
            <a:spLocks noChangeShapeType="1"/>
          </p:cNvSpPr>
          <p:nvPr/>
        </p:nvSpPr>
        <p:spPr bwMode="auto">
          <a:xfrm flipH="1">
            <a:off x="6148388" y="5880100"/>
            <a:ext cx="1023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1" name="Line 107" descr=" 80951"/>
          <p:cNvSpPr>
            <a:spLocks noChangeShapeType="1"/>
          </p:cNvSpPr>
          <p:nvPr/>
        </p:nvSpPr>
        <p:spPr bwMode="auto">
          <a:xfrm flipH="1" flipV="1">
            <a:off x="7634288" y="4594225"/>
            <a:ext cx="706437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2" name="Text Box 108" descr=" 80952"/>
          <p:cNvSpPr txBox="1">
            <a:spLocks noChangeArrowheads="1"/>
          </p:cNvSpPr>
          <p:nvPr/>
        </p:nvSpPr>
        <p:spPr bwMode="auto">
          <a:xfrm>
            <a:off x="5118100" y="4333875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53" name="Text Box 109" descr=" 80953"/>
          <p:cNvSpPr txBox="1">
            <a:spLocks noChangeArrowheads="1"/>
          </p:cNvSpPr>
          <p:nvPr/>
        </p:nvSpPr>
        <p:spPr bwMode="auto">
          <a:xfrm>
            <a:off x="5103813" y="48085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80954" name="Text Box 110" descr=" 80954"/>
          <p:cNvSpPr txBox="1">
            <a:spLocks noChangeArrowheads="1"/>
          </p:cNvSpPr>
          <p:nvPr/>
        </p:nvSpPr>
        <p:spPr bwMode="auto">
          <a:xfrm>
            <a:off x="5218113" y="514191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80955" name="Text Box 111" descr=" 80955"/>
          <p:cNvSpPr txBox="1">
            <a:spLocks noChangeArrowheads="1"/>
          </p:cNvSpPr>
          <p:nvPr/>
        </p:nvSpPr>
        <p:spPr bwMode="auto">
          <a:xfrm>
            <a:off x="5076825" y="5589588"/>
            <a:ext cx="4302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80956" name="Text Box 114" descr=" 80956"/>
          <p:cNvSpPr txBox="1">
            <a:spLocks noChangeArrowheads="1"/>
          </p:cNvSpPr>
          <p:nvPr/>
        </p:nvSpPr>
        <p:spPr bwMode="auto">
          <a:xfrm>
            <a:off x="6532563" y="5386388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80957" name="Text Box 116" descr=" 80957"/>
          <p:cNvSpPr txBox="1">
            <a:spLocks noChangeArrowheads="1"/>
          </p:cNvSpPr>
          <p:nvPr/>
        </p:nvSpPr>
        <p:spPr bwMode="auto">
          <a:xfrm>
            <a:off x="7397750" y="4954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80958" name="Text Box 117" descr=" 80958"/>
          <p:cNvSpPr txBox="1">
            <a:spLocks noChangeArrowheads="1"/>
          </p:cNvSpPr>
          <p:nvPr/>
        </p:nvSpPr>
        <p:spPr bwMode="auto">
          <a:xfrm>
            <a:off x="7989888" y="4362450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80959" name="Text Box 118" descr=" 80959"/>
          <p:cNvSpPr txBox="1">
            <a:spLocks noChangeArrowheads="1"/>
          </p:cNvSpPr>
          <p:nvPr/>
        </p:nvSpPr>
        <p:spPr bwMode="auto">
          <a:xfrm>
            <a:off x="7832725" y="48672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</a:t>
            </a:r>
          </a:p>
        </p:txBody>
      </p:sp>
      <p:sp>
        <p:nvSpPr>
          <p:cNvPr id="80960" name="Text Box 114" descr=" 80960"/>
          <p:cNvSpPr txBox="1">
            <a:spLocks noChangeArrowheads="1"/>
          </p:cNvSpPr>
          <p:nvPr/>
        </p:nvSpPr>
        <p:spPr bwMode="auto">
          <a:xfrm>
            <a:off x="6588125" y="5837238"/>
            <a:ext cx="4318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" name="TextBox 3" descr=" 4"/>
          <p:cNvSpPr txBox="1">
            <a:spLocks noChangeArrowheads="1"/>
          </p:cNvSpPr>
          <p:nvPr/>
        </p:nvSpPr>
        <p:spPr bwMode="auto">
          <a:xfrm>
            <a:off x="5995988" y="6381750"/>
            <a:ext cx="2022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No path to sink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" name="TextBox 4" descr=" 5"/>
          <p:cNvSpPr txBox="1">
            <a:spLocks noChangeArrowheads="1"/>
          </p:cNvSpPr>
          <p:nvPr/>
        </p:nvSpPr>
        <p:spPr bwMode="auto">
          <a:xfrm>
            <a:off x="1562100" y="4578350"/>
            <a:ext cx="2044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Maximum!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96256"/>
      </p:ext>
    </p:extLst>
  </p:cSld>
  <p:clrMapOvr>
    <a:masterClrMapping/>
  </p:clrMapOvr>
  <p:transition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026" descr=" 81921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rgbClr val="262626"/>
                </a:solidFill>
              </a:rPr>
              <a:t>Exercises</a:t>
            </a:r>
            <a:endParaRPr altLang="en-US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3" name="内容占位符 2" descr="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26.2-3</a:t>
            </a:r>
          </a:p>
          <a:p>
            <a:pPr>
              <a:defRPr/>
            </a:pPr>
            <a:r>
              <a:rPr lang="en-US" altLang="zh-CN" dirty="0"/>
              <a:t>26.2-8</a:t>
            </a:r>
            <a:endParaRPr altLang="en-US" dirty="0"/>
          </a:p>
        </p:txBody>
      </p:sp>
    </p:spTree>
  </p:cSld>
  <p:clrMapOvr>
    <a:masterClrMapping/>
  </p:clrMapOvr>
  <p:transition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97" y="1124744"/>
            <a:ext cx="876036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47165"/>
      </p:ext>
    </p:extLst>
  </p:cSld>
  <p:clrMapOvr>
    <a:masterClrMapping/>
  </p:clrMapOvr>
  <p:transition spd="slow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9058541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Cancellation</a:t>
            </a:r>
          </a:p>
        </p:txBody>
      </p:sp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052513"/>
            <a:ext cx="728027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433638"/>
            <a:ext cx="739775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5589588"/>
            <a:ext cx="8577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404664"/>
            <a:ext cx="4176464" cy="2825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9" y="397434"/>
            <a:ext cx="4229467" cy="2827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2" y="3573016"/>
            <a:ext cx="4092295" cy="2880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943" y="3501008"/>
            <a:ext cx="400084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674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92554"/>
            <a:ext cx="4370999" cy="3168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140968"/>
            <a:ext cx="5571795" cy="34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714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算法分析课程组</a:t>
            </a:r>
            <a:endParaRPr lang="en-US" altLang="zh-CN" sz="1600" b="1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538"/>
            <a:ext cx="7239000" cy="14398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8000" b="0" dirty="0">
                <a:solidFill>
                  <a:prstClr val="white"/>
                </a:solidFill>
              </a:rPr>
              <a:t>End of Section.</a:t>
            </a:r>
            <a:endParaRPr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Net Flow Definitions</a:t>
            </a:r>
          </a:p>
        </p:txBody>
      </p:sp>
      <p:grpSp>
        <p:nvGrpSpPr>
          <p:cNvPr id="25602" name="组合 1"/>
          <p:cNvGrpSpPr>
            <a:grpSpLocks/>
          </p:cNvGrpSpPr>
          <p:nvPr/>
        </p:nvGrpSpPr>
        <p:grpSpPr bwMode="auto">
          <a:xfrm>
            <a:off x="468313" y="1289050"/>
            <a:ext cx="8229600" cy="452438"/>
            <a:chOff x="467544" y="1288866"/>
            <a:chExt cx="8229884" cy="452506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288866"/>
              <a:ext cx="7045568" cy="45250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79758" y="1339674"/>
              <a:ext cx="1317670" cy="37311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2063750"/>
            <a:ext cx="70993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7588" y="3141663"/>
            <a:ext cx="643096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2988" y="4221163"/>
            <a:ext cx="51689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7588" y="5157788"/>
            <a:ext cx="8018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Net Flow Value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341438"/>
            <a:ext cx="8459787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5263" y="4941888"/>
            <a:ext cx="5888037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150" y="3933825"/>
            <a:ext cx="57340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上箭头 2"/>
          <p:cNvSpPr/>
          <p:nvPr/>
        </p:nvSpPr>
        <p:spPr>
          <a:xfrm>
            <a:off x="3838575" y="3582988"/>
            <a:ext cx="863600" cy="3508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8674" name="Picture 2" descr=" 286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1066800"/>
            <a:ext cx="5943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 286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288" y="1773238"/>
            <a:ext cx="2600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 286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88" y="3429000"/>
            <a:ext cx="396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 2867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288" y="5165725"/>
            <a:ext cx="8315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8674" name="Picture 2" descr=" 286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1066800"/>
            <a:ext cx="5943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 286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288" y="1773238"/>
            <a:ext cx="2600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 286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88" y="3429000"/>
            <a:ext cx="396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 2867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288" y="5165725"/>
            <a:ext cx="8315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 descr="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3948" y="2542038"/>
            <a:ext cx="7200800" cy="496803"/>
          </a:xfrm>
          <a:prstGeom prst="rect">
            <a:avLst/>
          </a:prstGeom>
          <a:blipFill rotWithShape="1">
            <a:blip r:embed="rId6" cstate="print"/>
            <a:stretch>
              <a:fillRect l="-1270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6392453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8674" name="Picture 2" descr=" 286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1066800"/>
            <a:ext cx="5943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 286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288" y="1773238"/>
            <a:ext cx="2600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 286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88" y="3429000"/>
            <a:ext cx="396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 2867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288" y="5165725"/>
            <a:ext cx="8315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 descr="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3948" y="2542038"/>
            <a:ext cx="7200800" cy="496803"/>
          </a:xfrm>
          <a:prstGeom prst="rect">
            <a:avLst/>
          </a:prstGeom>
          <a:blipFill rotWithShape="1">
            <a:blip r:embed="rId6" cstate="print"/>
            <a:stretch>
              <a:fillRect l="-1270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88558167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8674" name="Picture 2" descr=" 286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1066800"/>
            <a:ext cx="5943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 286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288" y="1773238"/>
            <a:ext cx="2600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 286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88" y="3429000"/>
            <a:ext cx="396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 2867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288" y="5165725"/>
            <a:ext cx="8315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 descr="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3948" y="2542038"/>
            <a:ext cx="7200800" cy="496803"/>
          </a:xfrm>
          <a:prstGeom prst="rect">
            <a:avLst/>
          </a:prstGeom>
          <a:blipFill rotWithShape="1">
            <a:blip r:embed="rId6" cstate="print"/>
            <a:stretch>
              <a:fillRect l="-1270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8" name="TextBox 11" descr="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56648" y="4149080"/>
            <a:ext cx="7200800" cy="496803"/>
          </a:xfrm>
          <a:prstGeom prst="rect">
            <a:avLst/>
          </a:prstGeom>
          <a:blipFill rotWithShape="1">
            <a:blip r:embed="rId7" cstate="print"/>
            <a:stretch>
              <a:fillRect l="-1355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33424275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8674" name="Picture 2" descr=" 286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1066800"/>
            <a:ext cx="5943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 286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288" y="1773238"/>
            <a:ext cx="2600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 286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88" y="3429000"/>
            <a:ext cx="396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 2867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288" y="5165725"/>
            <a:ext cx="8315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 descr="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3948" y="2542038"/>
            <a:ext cx="7200800" cy="496803"/>
          </a:xfrm>
          <a:prstGeom prst="rect">
            <a:avLst/>
          </a:prstGeom>
          <a:blipFill rotWithShape="1">
            <a:blip r:embed="rId6" cstate="print"/>
            <a:stretch>
              <a:fillRect l="-1270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8" name="TextBox 11" descr="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56648" y="4149080"/>
            <a:ext cx="7200800" cy="496803"/>
          </a:xfrm>
          <a:prstGeom prst="rect">
            <a:avLst/>
          </a:prstGeom>
          <a:blipFill rotWithShape="1">
            <a:blip r:embed="rId7" cstate="print"/>
            <a:stretch>
              <a:fillRect l="-1355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841056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>Chapter 26:</a:t>
            </a:r>
            <a:br>
              <a:rPr lang="en-US" altLang="zh-CN" b="1" dirty="0"/>
            </a:b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/>
              <a:t>       Maximum Flow</a:t>
            </a:r>
            <a:endParaRPr altLang="en-US" b="1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8674" name="Picture 2" descr=" 286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1066800"/>
            <a:ext cx="5943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 286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288" y="1773238"/>
            <a:ext cx="2600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 286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88" y="3429000"/>
            <a:ext cx="396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 2867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288" y="5165725"/>
            <a:ext cx="8315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 descr="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3948" y="2542038"/>
            <a:ext cx="7200800" cy="496803"/>
          </a:xfrm>
          <a:prstGeom prst="rect">
            <a:avLst/>
          </a:prstGeom>
          <a:blipFill rotWithShape="1">
            <a:blip r:embed="rId6" cstate="print"/>
            <a:stretch>
              <a:fillRect l="-1270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8" name="TextBox 11" descr="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56648" y="4149080"/>
            <a:ext cx="7200800" cy="496803"/>
          </a:xfrm>
          <a:prstGeom prst="rect">
            <a:avLst/>
          </a:prstGeom>
          <a:blipFill rotWithShape="1">
            <a:blip r:embed="rId7" cstate="print"/>
            <a:stretch>
              <a:fillRect l="-1355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9" name="TextBox 12" descr=" 13"/>
          <p:cNvSpPr txBox="1">
            <a:spLocks noChangeArrowheads="1"/>
          </p:cNvSpPr>
          <p:nvPr/>
        </p:nvSpPr>
        <p:spPr bwMode="auto">
          <a:xfrm>
            <a:off x="1354138" y="5876925"/>
            <a:ext cx="7200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(Proof).  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zh-CN" altLang="en-US" sz="240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47639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9698" name="Picture 2" descr=" 296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341438"/>
            <a:ext cx="4991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 296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8" y="2708275"/>
            <a:ext cx="1257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9698" name="Picture 2" descr=" 296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341438"/>
            <a:ext cx="4991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 296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8" y="2708275"/>
            <a:ext cx="1257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 1126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138" y="3087688"/>
            <a:ext cx="2486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29970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9698" name="Picture 2" descr=" 296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341438"/>
            <a:ext cx="4991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 296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8" y="2708275"/>
            <a:ext cx="1257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 1126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138" y="3087688"/>
            <a:ext cx="2486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 1126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0" y="3889375"/>
            <a:ext cx="3848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5949482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9698" name="Picture 2" descr=" 296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341438"/>
            <a:ext cx="4991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 296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8" y="2708275"/>
            <a:ext cx="1257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 1126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138" y="3087688"/>
            <a:ext cx="2486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 1126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0" y="3889375"/>
            <a:ext cx="3848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 112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475" y="4652963"/>
            <a:ext cx="4191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869840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9698" name="Picture 2" descr=" 296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341438"/>
            <a:ext cx="4991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 296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8" y="2708275"/>
            <a:ext cx="1257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 1126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138" y="3087688"/>
            <a:ext cx="2486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 1126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0" y="3889375"/>
            <a:ext cx="3848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 112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475" y="4652963"/>
            <a:ext cx="4191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 1127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475" y="5516563"/>
            <a:ext cx="1762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4686973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Net Flow into Sink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196975"/>
            <a:ext cx="7145338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" y="4365625"/>
            <a:ext cx="8134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Cut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268413"/>
            <a:ext cx="86058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2492375"/>
            <a:ext cx="832643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5229225"/>
            <a:ext cx="3810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8888" y="5800725"/>
            <a:ext cx="72485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of A Cut</a:t>
            </a:r>
          </a:p>
        </p:txBody>
      </p:sp>
      <p:pic>
        <p:nvPicPr>
          <p:cNvPr id="32770" name="Picture 2" descr=" 327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268413"/>
            <a:ext cx="86058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2" descr=" 327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608263"/>
            <a:ext cx="1828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 descr=" 327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2670175"/>
            <a:ext cx="2695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of A Cut</a:t>
            </a:r>
          </a:p>
        </p:txBody>
      </p:sp>
      <p:pic>
        <p:nvPicPr>
          <p:cNvPr id="32770" name="Picture 2" descr=" 327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268413"/>
            <a:ext cx="86058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2" descr=" 327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608263"/>
            <a:ext cx="1828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 descr=" 327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2670175"/>
            <a:ext cx="2695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 133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3452813"/>
            <a:ext cx="7334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424966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Outlines</a:t>
            </a:r>
            <a:endParaRPr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Flow networks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Ford-Fulkerson method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of A Cut</a:t>
            </a:r>
          </a:p>
        </p:txBody>
      </p:sp>
      <p:pic>
        <p:nvPicPr>
          <p:cNvPr id="32770" name="Picture 2" descr=" 327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268413"/>
            <a:ext cx="86058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2" descr=" 327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608263"/>
            <a:ext cx="1828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 descr=" 327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2670175"/>
            <a:ext cx="2695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 133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3452813"/>
            <a:ext cx="7334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 133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3" y="4149725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0627720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of A Cut</a:t>
            </a:r>
          </a:p>
        </p:txBody>
      </p:sp>
      <p:pic>
        <p:nvPicPr>
          <p:cNvPr id="32770" name="Picture 2" descr=" 327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268413"/>
            <a:ext cx="86058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2" descr=" 327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608263"/>
            <a:ext cx="1828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 descr=" 327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2670175"/>
            <a:ext cx="2695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 133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3452813"/>
            <a:ext cx="7334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 133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3" y="4149725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 133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4797425"/>
            <a:ext cx="3676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6468861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of A Cut</a:t>
            </a:r>
          </a:p>
        </p:txBody>
      </p:sp>
      <p:pic>
        <p:nvPicPr>
          <p:cNvPr id="32770" name="Picture 2" descr=" 327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268413"/>
            <a:ext cx="86058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2" descr=" 327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608263"/>
            <a:ext cx="1828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 descr=" 327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2670175"/>
            <a:ext cx="2695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 133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3452813"/>
            <a:ext cx="7334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 133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3" y="4149725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 133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4797425"/>
            <a:ext cx="3676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 133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00563" y="5516563"/>
            <a:ext cx="15430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0606001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of A Cut</a:t>
            </a:r>
          </a:p>
        </p:txBody>
      </p:sp>
      <p:pic>
        <p:nvPicPr>
          <p:cNvPr id="32770" name="Picture 2" descr=" 327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268413"/>
            <a:ext cx="86058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2" descr=" 327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608263"/>
            <a:ext cx="1828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 descr=" 327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2670175"/>
            <a:ext cx="2695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 133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3452813"/>
            <a:ext cx="7334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 133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3" y="4149725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 133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4797425"/>
            <a:ext cx="3676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 133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00563" y="5516563"/>
            <a:ext cx="15430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 133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5800" y="6237288"/>
            <a:ext cx="120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2608439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Capacity of A Cut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25538"/>
            <a:ext cx="86058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2133600"/>
            <a:ext cx="8275637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3213" y="5084763"/>
            <a:ext cx="59626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Upper Bound on Flow Value</a:t>
            </a:r>
          </a:p>
        </p:txBody>
      </p:sp>
      <p:pic>
        <p:nvPicPr>
          <p:cNvPr id="34818" name="Picture 2" descr=" 348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1169988"/>
            <a:ext cx="76596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 descr=" 348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773238"/>
            <a:ext cx="46799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Upper Bound on Flow Value</a:t>
            </a:r>
          </a:p>
        </p:txBody>
      </p:sp>
      <p:pic>
        <p:nvPicPr>
          <p:cNvPr id="34818" name="Picture 2" descr=" 348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1169988"/>
            <a:ext cx="76596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 descr=" 348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773238"/>
            <a:ext cx="46799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 1638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2924175"/>
            <a:ext cx="555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5583937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Upper Bound on Flow Value</a:t>
            </a:r>
          </a:p>
        </p:txBody>
      </p:sp>
      <p:pic>
        <p:nvPicPr>
          <p:cNvPr id="34818" name="Picture 2" descr=" 348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1169988"/>
            <a:ext cx="76596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 descr=" 348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773238"/>
            <a:ext cx="46799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 1638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2924175"/>
            <a:ext cx="555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 1638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88" y="3644900"/>
            <a:ext cx="274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8797687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Upper Bound on Flow Value</a:t>
            </a:r>
          </a:p>
        </p:txBody>
      </p:sp>
      <p:pic>
        <p:nvPicPr>
          <p:cNvPr id="34818" name="Picture 2" descr=" 348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1169988"/>
            <a:ext cx="76596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 descr=" 348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773238"/>
            <a:ext cx="46799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 1638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2924175"/>
            <a:ext cx="555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 1638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88" y="3644900"/>
            <a:ext cx="274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 1639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5613" y="4652963"/>
            <a:ext cx="2543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0577958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Upper Bound on Flow Value</a:t>
            </a:r>
          </a:p>
        </p:txBody>
      </p:sp>
      <p:pic>
        <p:nvPicPr>
          <p:cNvPr id="34818" name="Picture 2" descr=" 348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1169988"/>
            <a:ext cx="76596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 descr=" 348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773238"/>
            <a:ext cx="46799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 1638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2924175"/>
            <a:ext cx="555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 1638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88" y="3644900"/>
            <a:ext cx="274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 1639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5613" y="4652963"/>
            <a:ext cx="2543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 1639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5613" y="5732463"/>
            <a:ext cx="1752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165338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/>
              <a:t>       Flow Networks</a:t>
            </a:r>
            <a:endParaRPr altLang="en-US" b="1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Residual Network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196975"/>
            <a:ext cx="7477125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25" y="2805113"/>
            <a:ext cx="5848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963" y="3644900"/>
            <a:ext cx="8240712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8288" y="5949950"/>
            <a:ext cx="55816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Residual Network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412875"/>
            <a:ext cx="4086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椭圆 1"/>
          <p:cNvSpPr/>
          <p:nvPr/>
        </p:nvSpPr>
        <p:spPr>
          <a:xfrm>
            <a:off x="611188" y="4235450"/>
            <a:ext cx="612775" cy="611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92425" y="4233863"/>
            <a:ext cx="612775" cy="612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肘形连接符 3"/>
          <p:cNvCxnSpPr>
            <a:stCxn id="2" idx="6"/>
            <a:endCxn id="9" idx="2"/>
          </p:cNvCxnSpPr>
          <p:nvPr/>
        </p:nvCxnSpPr>
        <p:spPr>
          <a:xfrm flipV="1">
            <a:off x="1223963" y="4540250"/>
            <a:ext cx="1668462" cy="0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1223963" y="3898900"/>
            <a:ext cx="174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f(u,v) &gt; 0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71" name="TextBox 13"/>
          <p:cNvSpPr txBox="1">
            <a:spLocks noChangeArrowheads="1"/>
          </p:cNvSpPr>
          <p:nvPr/>
        </p:nvSpPr>
        <p:spPr bwMode="auto">
          <a:xfrm>
            <a:off x="1490663" y="4606925"/>
            <a:ext cx="1135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c(u,v)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070475" y="4127500"/>
            <a:ext cx="612775" cy="612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627938" y="4094163"/>
            <a:ext cx="611187" cy="611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曲线连接符 28"/>
          <p:cNvCxnSpPr>
            <a:stCxn id="15" idx="0"/>
            <a:endCxn id="16" idx="1"/>
          </p:cNvCxnSpPr>
          <p:nvPr/>
        </p:nvCxnSpPr>
        <p:spPr>
          <a:xfrm rot="16200000" flipH="1">
            <a:off x="6519069" y="2985294"/>
            <a:ext cx="55563" cy="2339975"/>
          </a:xfrm>
          <a:prstGeom prst="curvedConnector3">
            <a:avLst>
              <a:gd name="adj1" fmla="val -1116171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6" idx="3"/>
            <a:endCxn id="15" idx="4"/>
          </p:cNvCxnSpPr>
          <p:nvPr/>
        </p:nvCxnSpPr>
        <p:spPr>
          <a:xfrm rot="5400000">
            <a:off x="6484938" y="3508375"/>
            <a:ext cx="123825" cy="2339975"/>
          </a:xfrm>
          <a:prstGeom prst="curvedConnector3">
            <a:avLst>
              <a:gd name="adj1" fmla="val 552696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15119" y="3068960"/>
            <a:ext cx="3173305" cy="491288"/>
          </a:xfrm>
          <a:prstGeom prst="rect">
            <a:avLst/>
          </a:prstGeom>
          <a:blipFill rotWithShape="1">
            <a:blip r:embed="rId3" cstate="print"/>
            <a:stretch>
              <a:fillRect t="-9877" r="-2111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4058" y="5486603"/>
            <a:ext cx="2119363" cy="491288"/>
          </a:xfrm>
          <a:prstGeom prst="rect">
            <a:avLst/>
          </a:prstGeom>
          <a:blipFill rotWithShape="1">
            <a:blip r:embed="rId4" cstate="print"/>
            <a:stretch>
              <a:fillRect t="-9877" r="-3746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2" name="右箭头 41"/>
          <p:cNvSpPr/>
          <p:nvPr/>
        </p:nvSpPr>
        <p:spPr>
          <a:xfrm>
            <a:off x="3995738" y="3905250"/>
            <a:ext cx="765175" cy="119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2663" y="3068638"/>
            <a:ext cx="5226050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Residual Network</a:t>
            </a:r>
          </a:p>
        </p:txBody>
      </p:sp>
      <p:sp>
        <p:nvSpPr>
          <p:cNvPr id="2" name="椭圆 1"/>
          <p:cNvSpPr/>
          <p:nvPr/>
        </p:nvSpPr>
        <p:spPr>
          <a:xfrm>
            <a:off x="611188" y="1557338"/>
            <a:ext cx="612775" cy="611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92425" y="1557338"/>
            <a:ext cx="612775" cy="611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肘形连接符 3"/>
          <p:cNvCxnSpPr>
            <a:stCxn id="2" idx="6"/>
            <a:endCxn id="9" idx="2"/>
          </p:cNvCxnSpPr>
          <p:nvPr/>
        </p:nvCxnSpPr>
        <p:spPr>
          <a:xfrm flipV="1">
            <a:off x="1223963" y="1862138"/>
            <a:ext cx="1668462" cy="1587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1223963" y="1220788"/>
            <a:ext cx="1746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f(u,v) &gt; 0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5" name="TextBox 13"/>
          <p:cNvSpPr txBox="1">
            <a:spLocks noChangeArrowheads="1"/>
          </p:cNvSpPr>
          <p:nvPr/>
        </p:nvSpPr>
        <p:spPr bwMode="auto">
          <a:xfrm>
            <a:off x="1490663" y="1928813"/>
            <a:ext cx="1135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c(u,v)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863" y="4706938"/>
            <a:ext cx="612775" cy="612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35325" y="4673600"/>
            <a:ext cx="611188" cy="611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曲线连接符 28"/>
          <p:cNvCxnSpPr>
            <a:stCxn id="15" idx="0"/>
            <a:endCxn id="16" idx="1"/>
          </p:cNvCxnSpPr>
          <p:nvPr/>
        </p:nvCxnSpPr>
        <p:spPr>
          <a:xfrm rot="16200000" flipH="1">
            <a:off x="2126457" y="3564731"/>
            <a:ext cx="55562" cy="2339975"/>
          </a:xfrm>
          <a:prstGeom prst="curvedConnector3">
            <a:avLst>
              <a:gd name="adj1" fmla="val -1116171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6" idx="3"/>
            <a:endCxn id="15" idx="4"/>
          </p:cNvCxnSpPr>
          <p:nvPr/>
        </p:nvCxnSpPr>
        <p:spPr>
          <a:xfrm rot="5400000">
            <a:off x="2092325" y="4087813"/>
            <a:ext cx="123825" cy="2339975"/>
          </a:xfrm>
          <a:prstGeom prst="curvedConnector3">
            <a:avLst>
              <a:gd name="adj1" fmla="val 552696"/>
            </a:avLst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1624" y="3591418"/>
            <a:ext cx="3173305" cy="491288"/>
          </a:xfrm>
          <a:prstGeom prst="rect">
            <a:avLst/>
          </a:prstGeom>
          <a:blipFill rotWithShape="1">
            <a:blip r:embed="rId3" cstate="print"/>
            <a:stretch>
              <a:fillRect t="-9877" r="-2111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964" y="5884056"/>
            <a:ext cx="2119363" cy="491288"/>
          </a:xfrm>
          <a:prstGeom prst="rect">
            <a:avLst/>
          </a:prstGeom>
          <a:blipFill rotWithShape="1">
            <a:blip r:embed="rId4" cstate="print"/>
            <a:stretch>
              <a:fillRect t="-9877" r="-3736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2" name="右箭头 41"/>
          <p:cNvSpPr/>
          <p:nvPr/>
        </p:nvSpPr>
        <p:spPr>
          <a:xfrm rot="5400000">
            <a:off x="1666081" y="2469357"/>
            <a:ext cx="765175" cy="1198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90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5386388"/>
            <a:ext cx="4711700" cy="137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箭头连接符 4"/>
          <p:cNvCxnSpPr/>
          <p:nvPr/>
        </p:nvCxnSpPr>
        <p:spPr>
          <a:xfrm flipH="1">
            <a:off x="3005138" y="3590925"/>
            <a:ext cx="1350962" cy="701675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98750" y="5876925"/>
            <a:ext cx="1657350" cy="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Residual Network Example</a:t>
            </a:r>
          </a:p>
        </p:txBody>
      </p:sp>
      <p:pic>
        <p:nvPicPr>
          <p:cNvPr id="38914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7338"/>
            <a:ext cx="8948738" cy="1839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5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4149725"/>
            <a:ext cx="7927975" cy="2009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6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81525"/>
            <a:ext cx="922338" cy="936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Short Test in Class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80400" cy="50403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Give the residual network of the next graph</a:t>
            </a:r>
            <a:endParaRPr altLang="en-US" dirty="0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763713" y="3529013"/>
            <a:ext cx="555625" cy="62388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6076950" y="3540125"/>
            <a:ext cx="555625" cy="6223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792663" y="2644775"/>
            <a:ext cx="555625" cy="62388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4784725" y="4425950"/>
            <a:ext cx="557213" cy="6223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060700" y="4435475"/>
            <a:ext cx="555625" cy="62388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3052763" y="2657475"/>
            <a:ext cx="557212" cy="62388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2236788" y="3097213"/>
            <a:ext cx="817562" cy="525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2205038" y="4076700"/>
            <a:ext cx="868362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217863" y="3267075"/>
            <a:ext cx="0" cy="1204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3398838" y="3303588"/>
            <a:ext cx="0" cy="1128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595688" y="2963863"/>
            <a:ext cx="1211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3578225" y="3171825"/>
            <a:ext cx="1293813" cy="139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5068888" y="3284538"/>
            <a:ext cx="0" cy="1147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3613150" y="4752975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5314950" y="3021013"/>
            <a:ext cx="817563" cy="641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5314950" y="4056063"/>
            <a:ext cx="817563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2020888" y="29067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182813" y="44116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641600" y="36798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3348038" y="35734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3819525" y="24923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3851275" y="4751388"/>
            <a:ext cx="7635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4210050" y="3754438"/>
            <a:ext cx="506413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046663" y="36210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5602288" y="29606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5618163" y="4318000"/>
            <a:ext cx="5080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Exercises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80400" cy="50403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/>
              <a:t>26.1</a:t>
            </a:r>
            <a:r>
              <a:rPr lang="en-US" altLang="zh-CN" dirty="0"/>
              <a:t>-1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/>
              <a:t>26.1</a:t>
            </a:r>
            <a:r>
              <a:rPr lang="en-US" altLang="zh-CN" dirty="0"/>
              <a:t>-3</a:t>
            </a:r>
            <a:endParaRPr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Augmenting Path</a:t>
            </a:r>
          </a:p>
        </p:txBody>
      </p:sp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250825" y="1196975"/>
            <a:ext cx="8424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An </a:t>
            </a:r>
            <a:r>
              <a:rPr lang="en-US" altLang="zh-CN" sz="2800" b="1" i="1">
                <a:solidFill>
                  <a:srgbClr val="FF0000"/>
                </a:solidFill>
              </a:rPr>
              <a:t>augmenting path</a:t>
            </a:r>
            <a:r>
              <a:rPr lang="en-US" altLang="zh-CN" sz="2800" b="1" i="1"/>
              <a:t> </a:t>
            </a:r>
            <a:r>
              <a:rPr lang="en-US" altLang="zh-CN" sz="2800" i="1">
                <a:solidFill>
                  <a:srgbClr val="009999"/>
                </a:solidFill>
              </a:rPr>
              <a:t>p</a:t>
            </a:r>
            <a:r>
              <a:rPr lang="en-US" altLang="zh-CN" sz="2800"/>
              <a:t> is a </a:t>
            </a:r>
            <a:r>
              <a:rPr lang="en-US" altLang="zh-CN" sz="2800">
                <a:solidFill>
                  <a:srgbClr val="0000FF"/>
                </a:solidFill>
              </a:rPr>
              <a:t>simple path</a:t>
            </a:r>
            <a:r>
              <a:rPr lang="en-US" altLang="zh-CN" sz="2800"/>
              <a:t> from </a:t>
            </a:r>
            <a:r>
              <a:rPr lang="en-US" altLang="zh-CN" sz="2800">
                <a:solidFill>
                  <a:srgbClr val="009999"/>
                </a:solidFill>
              </a:rPr>
              <a:t>s</a:t>
            </a:r>
            <a:r>
              <a:rPr lang="en-US" altLang="zh-CN" sz="2800"/>
              <a:t> to </a:t>
            </a:r>
            <a:r>
              <a:rPr lang="en-US" altLang="zh-CN" sz="2800">
                <a:solidFill>
                  <a:srgbClr val="009999"/>
                </a:solidFill>
              </a:rPr>
              <a:t>t</a:t>
            </a:r>
            <a:r>
              <a:rPr lang="en-US" altLang="zh-CN" sz="2800"/>
              <a:t> in the </a:t>
            </a:r>
            <a:r>
              <a:rPr lang="en-US" altLang="zh-CN" sz="2800">
                <a:solidFill>
                  <a:srgbClr val="0000FF"/>
                </a:solidFill>
              </a:rPr>
              <a:t>residual network </a:t>
            </a:r>
            <a:r>
              <a:rPr lang="en-US" altLang="zh-CN" sz="2800" i="1">
                <a:solidFill>
                  <a:srgbClr val="009999"/>
                </a:solidFill>
              </a:rPr>
              <a:t>G</a:t>
            </a:r>
            <a:r>
              <a:rPr lang="en-US" altLang="zh-CN" sz="2000" i="1">
                <a:solidFill>
                  <a:srgbClr val="009999"/>
                </a:solidFill>
              </a:rPr>
              <a:t>f</a:t>
            </a:r>
            <a:r>
              <a:rPr lang="en-US" altLang="zh-CN" sz="2800" i="1">
                <a:solidFill>
                  <a:srgbClr val="009999"/>
                </a:solidFill>
              </a:rPr>
              <a:t> </a:t>
            </a:r>
            <a:r>
              <a:rPr lang="en-US" altLang="zh-CN" sz="2800"/>
              <a:t> of a flow network </a:t>
            </a:r>
            <a:r>
              <a:rPr lang="en-US" altLang="zh-CN" sz="2800" i="1">
                <a:solidFill>
                  <a:srgbClr val="009999"/>
                </a:solidFill>
              </a:rPr>
              <a:t>G</a:t>
            </a:r>
            <a:r>
              <a:rPr lang="en-US" altLang="zh-CN" sz="2800">
                <a:solidFill>
                  <a:srgbClr val="009999"/>
                </a:solidFill>
              </a:rPr>
              <a:t>.</a:t>
            </a:r>
            <a:endParaRPr lang="zh-CN" altLang="en-US" sz="2800">
              <a:solidFill>
                <a:srgbClr val="009999"/>
              </a:solidFill>
            </a:endParaRP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971550" y="2349500"/>
            <a:ext cx="3767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residual capacity</a:t>
            </a:r>
            <a:r>
              <a:rPr lang="en-US" altLang="zh-CN" sz="2800" b="1" i="1"/>
              <a:t> </a:t>
            </a:r>
            <a:r>
              <a:rPr lang="en-US" altLang="zh-CN" sz="2800"/>
              <a:t>of </a:t>
            </a:r>
            <a:r>
              <a:rPr lang="en-US" altLang="zh-CN" sz="2800" i="1">
                <a:solidFill>
                  <a:srgbClr val="009999"/>
                </a:solidFill>
              </a:rPr>
              <a:t>p</a:t>
            </a:r>
            <a:endParaRPr lang="zh-CN" altLang="en-US" sz="2800" i="1">
              <a:solidFill>
                <a:srgbClr val="009999"/>
              </a:solidFill>
            </a:endParaRPr>
          </a:p>
        </p:txBody>
      </p:sp>
      <p:pic>
        <p:nvPicPr>
          <p:cNvPr id="419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997200"/>
            <a:ext cx="5616575" cy="1003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1989" name="Rectangle 10"/>
          <p:cNvSpPr>
            <a:spLocks noChangeArrowheads="1"/>
          </p:cNvSpPr>
          <p:nvPr/>
        </p:nvSpPr>
        <p:spPr bwMode="auto">
          <a:xfrm>
            <a:off x="1187450" y="4724400"/>
            <a:ext cx="69119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the maximum flow </a:t>
            </a:r>
            <a:r>
              <a:rPr lang="en-US" altLang="zh-CN" sz="2800">
                <a:solidFill>
                  <a:srgbClr val="009999"/>
                </a:solidFill>
              </a:rPr>
              <a:t>| </a:t>
            </a:r>
            <a:r>
              <a:rPr lang="en-US" altLang="zh-CN" sz="2800" i="1">
                <a:solidFill>
                  <a:srgbClr val="009999"/>
                </a:solidFill>
              </a:rPr>
              <a:t>f </a:t>
            </a:r>
            <a:r>
              <a:rPr lang="en-US" altLang="zh-CN" sz="2800">
                <a:solidFill>
                  <a:srgbClr val="009999"/>
                </a:solidFill>
              </a:rPr>
              <a:t>|</a:t>
            </a:r>
            <a:r>
              <a:rPr lang="en-US" altLang="zh-CN" sz="2800"/>
              <a:t> can increased by increasing the flow on each edge in </a:t>
            </a:r>
            <a:r>
              <a:rPr lang="en-US" altLang="zh-CN" sz="2800" i="1">
                <a:solidFill>
                  <a:srgbClr val="009999"/>
                </a:solidFill>
              </a:rPr>
              <a:t>p</a:t>
            </a:r>
            <a:endParaRPr lang="zh-CN" altLang="en-US" sz="2800" i="1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26" descr=" 43009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Augmenting Path Example</a:t>
            </a:r>
          </a:p>
        </p:txBody>
      </p:sp>
      <p:sp>
        <p:nvSpPr>
          <p:cNvPr id="43010" name="Oval 3" descr=" 43010"/>
          <p:cNvSpPr>
            <a:spLocks noChangeArrowheads="1"/>
          </p:cNvSpPr>
          <p:nvPr/>
        </p:nvSpPr>
        <p:spPr bwMode="auto">
          <a:xfrm>
            <a:off x="34925" y="18478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43011" name="Oval 4" descr=" 43011"/>
          <p:cNvSpPr>
            <a:spLocks noChangeArrowheads="1"/>
          </p:cNvSpPr>
          <p:nvPr/>
        </p:nvSpPr>
        <p:spPr bwMode="auto">
          <a:xfrm>
            <a:off x="3836988" y="18557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43012" name="Oval 5" descr=" 43012"/>
          <p:cNvSpPr>
            <a:spLocks noChangeArrowheads="1"/>
          </p:cNvSpPr>
          <p:nvPr/>
        </p:nvSpPr>
        <p:spPr bwMode="auto">
          <a:xfrm>
            <a:off x="2705100" y="11699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3" name="Oval 6" descr=" 43013"/>
          <p:cNvSpPr>
            <a:spLocks noChangeArrowheads="1"/>
          </p:cNvSpPr>
          <p:nvPr/>
        </p:nvSpPr>
        <p:spPr bwMode="auto">
          <a:xfrm>
            <a:off x="2698750" y="25352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4" name="Oval 7" descr=" 43014"/>
          <p:cNvSpPr>
            <a:spLocks noChangeArrowheads="1"/>
          </p:cNvSpPr>
          <p:nvPr/>
        </p:nvSpPr>
        <p:spPr bwMode="auto">
          <a:xfrm>
            <a:off x="1177925" y="25431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5" name="Oval 8" descr=" 43015"/>
          <p:cNvSpPr>
            <a:spLocks noChangeArrowheads="1"/>
          </p:cNvSpPr>
          <p:nvPr/>
        </p:nvSpPr>
        <p:spPr bwMode="auto">
          <a:xfrm>
            <a:off x="1171575" y="11795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6" name="Line 9" descr=" 43016"/>
          <p:cNvSpPr>
            <a:spLocks noChangeShapeType="1"/>
          </p:cNvSpPr>
          <p:nvPr/>
        </p:nvSpPr>
        <p:spPr bwMode="auto">
          <a:xfrm flipV="1">
            <a:off x="452438" y="151606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10" descr=" 43017"/>
          <p:cNvSpPr>
            <a:spLocks noChangeShapeType="1"/>
          </p:cNvSpPr>
          <p:nvPr/>
        </p:nvSpPr>
        <p:spPr bwMode="auto">
          <a:xfrm>
            <a:off x="423863" y="226695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11" descr=" 43018"/>
          <p:cNvSpPr>
            <a:spLocks noChangeShapeType="1"/>
          </p:cNvSpPr>
          <p:nvPr/>
        </p:nvSpPr>
        <p:spPr bwMode="auto">
          <a:xfrm>
            <a:off x="1317625" y="164623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2" descr=" 43019"/>
          <p:cNvSpPr>
            <a:spLocks noChangeShapeType="1"/>
          </p:cNvSpPr>
          <p:nvPr/>
        </p:nvSpPr>
        <p:spPr bwMode="auto">
          <a:xfrm flipV="1">
            <a:off x="1476375" y="167481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3" descr=" 43020"/>
          <p:cNvSpPr>
            <a:spLocks noChangeShapeType="1"/>
          </p:cNvSpPr>
          <p:nvPr/>
        </p:nvSpPr>
        <p:spPr bwMode="auto">
          <a:xfrm>
            <a:off x="1649413" y="1414463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4" descr=" 43021"/>
          <p:cNvSpPr>
            <a:spLocks noChangeShapeType="1"/>
          </p:cNvSpPr>
          <p:nvPr/>
        </p:nvSpPr>
        <p:spPr bwMode="auto">
          <a:xfrm flipH="1">
            <a:off x="1635125" y="157321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5" descr=" 43022"/>
          <p:cNvSpPr>
            <a:spLocks noChangeShapeType="1"/>
          </p:cNvSpPr>
          <p:nvPr/>
        </p:nvSpPr>
        <p:spPr bwMode="auto">
          <a:xfrm flipV="1">
            <a:off x="2949575" y="166052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6" descr=" 43023"/>
          <p:cNvSpPr>
            <a:spLocks noChangeShapeType="1"/>
          </p:cNvSpPr>
          <p:nvPr/>
        </p:nvSpPr>
        <p:spPr bwMode="auto">
          <a:xfrm>
            <a:off x="1665288" y="27860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7" descr=" 43024"/>
          <p:cNvSpPr>
            <a:spLocks noChangeShapeType="1"/>
          </p:cNvSpPr>
          <p:nvPr/>
        </p:nvSpPr>
        <p:spPr bwMode="auto">
          <a:xfrm>
            <a:off x="3165475" y="145732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8" descr=" 43025"/>
          <p:cNvSpPr>
            <a:spLocks noChangeShapeType="1"/>
          </p:cNvSpPr>
          <p:nvPr/>
        </p:nvSpPr>
        <p:spPr bwMode="auto">
          <a:xfrm flipV="1">
            <a:off x="3165475" y="225107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Text Box 19" descr=" 43026"/>
          <p:cNvSpPr txBox="1">
            <a:spLocks noChangeArrowheads="1"/>
          </p:cNvSpPr>
          <p:nvPr/>
        </p:nvSpPr>
        <p:spPr bwMode="auto">
          <a:xfrm>
            <a:off x="261938" y="13700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7" name="Text Box 20" descr=" 43027"/>
          <p:cNvSpPr txBox="1">
            <a:spLocks noChangeArrowheads="1"/>
          </p:cNvSpPr>
          <p:nvPr/>
        </p:nvSpPr>
        <p:spPr bwMode="auto">
          <a:xfrm>
            <a:off x="404813" y="25241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8" name="Text Box 21" descr=" 43028"/>
          <p:cNvSpPr txBox="1">
            <a:spLocks noChangeArrowheads="1"/>
          </p:cNvSpPr>
          <p:nvPr/>
        </p:nvSpPr>
        <p:spPr bwMode="auto">
          <a:xfrm>
            <a:off x="755650" y="19177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9" name="Text Box 22" descr=" 43029"/>
          <p:cNvSpPr txBox="1">
            <a:spLocks noChangeArrowheads="1"/>
          </p:cNvSpPr>
          <p:nvPr/>
        </p:nvSpPr>
        <p:spPr bwMode="auto">
          <a:xfrm>
            <a:off x="1457325" y="190341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43030" name="Text Box 23" descr=" 43030"/>
          <p:cNvSpPr txBox="1">
            <a:spLocks noChangeArrowheads="1"/>
          </p:cNvSpPr>
          <p:nvPr/>
        </p:nvSpPr>
        <p:spPr bwMode="auto">
          <a:xfrm>
            <a:off x="1847850" y="10525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43031" name="Text Box 24" descr=" 43031"/>
          <p:cNvSpPr txBox="1">
            <a:spLocks noChangeArrowheads="1"/>
          </p:cNvSpPr>
          <p:nvPr/>
        </p:nvSpPr>
        <p:spPr bwMode="auto">
          <a:xfrm>
            <a:off x="1874838" y="27844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43032" name="Text Box 25" descr=" 43032"/>
          <p:cNvSpPr txBox="1">
            <a:spLocks noChangeArrowheads="1"/>
          </p:cNvSpPr>
          <p:nvPr/>
        </p:nvSpPr>
        <p:spPr bwMode="auto">
          <a:xfrm>
            <a:off x="2135188" y="20193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43033" name="Text Box 26" descr=" 43033"/>
          <p:cNvSpPr txBox="1">
            <a:spLocks noChangeArrowheads="1"/>
          </p:cNvSpPr>
          <p:nvPr/>
        </p:nvSpPr>
        <p:spPr bwMode="auto">
          <a:xfrm>
            <a:off x="2928938" y="19177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43034" name="Text Box 27" descr=" 43034"/>
          <p:cNvSpPr txBox="1">
            <a:spLocks noChangeArrowheads="1"/>
          </p:cNvSpPr>
          <p:nvPr/>
        </p:nvSpPr>
        <p:spPr bwMode="auto">
          <a:xfrm>
            <a:off x="3419475" y="12969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35" name="Text Box 28" descr=" 43035"/>
          <p:cNvSpPr txBox="1">
            <a:spLocks noChangeArrowheads="1"/>
          </p:cNvSpPr>
          <p:nvPr/>
        </p:nvSpPr>
        <p:spPr bwMode="auto">
          <a:xfrm>
            <a:off x="3433763" y="24526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26" descr=" 43009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Augmenting Path Example</a:t>
            </a:r>
          </a:p>
        </p:txBody>
      </p:sp>
      <p:sp>
        <p:nvSpPr>
          <p:cNvPr id="43010" name="Oval 3" descr=" 43010"/>
          <p:cNvSpPr>
            <a:spLocks noChangeArrowheads="1"/>
          </p:cNvSpPr>
          <p:nvPr/>
        </p:nvSpPr>
        <p:spPr bwMode="auto">
          <a:xfrm>
            <a:off x="34925" y="18478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43011" name="Oval 4" descr=" 43011"/>
          <p:cNvSpPr>
            <a:spLocks noChangeArrowheads="1"/>
          </p:cNvSpPr>
          <p:nvPr/>
        </p:nvSpPr>
        <p:spPr bwMode="auto">
          <a:xfrm>
            <a:off x="3836988" y="18557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43012" name="Oval 5" descr=" 43012"/>
          <p:cNvSpPr>
            <a:spLocks noChangeArrowheads="1"/>
          </p:cNvSpPr>
          <p:nvPr/>
        </p:nvSpPr>
        <p:spPr bwMode="auto">
          <a:xfrm>
            <a:off x="2705100" y="11699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3" name="Oval 6" descr=" 43013"/>
          <p:cNvSpPr>
            <a:spLocks noChangeArrowheads="1"/>
          </p:cNvSpPr>
          <p:nvPr/>
        </p:nvSpPr>
        <p:spPr bwMode="auto">
          <a:xfrm>
            <a:off x="2698750" y="25352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4" name="Oval 7" descr=" 43014"/>
          <p:cNvSpPr>
            <a:spLocks noChangeArrowheads="1"/>
          </p:cNvSpPr>
          <p:nvPr/>
        </p:nvSpPr>
        <p:spPr bwMode="auto">
          <a:xfrm>
            <a:off x="1177925" y="25431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5" name="Oval 8" descr=" 43015"/>
          <p:cNvSpPr>
            <a:spLocks noChangeArrowheads="1"/>
          </p:cNvSpPr>
          <p:nvPr/>
        </p:nvSpPr>
        <p:spPr bwMode="auto">
          <a:xfrm>
            <a:off x="1171575" y="11795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6" name="Line 9" descr=" 43016"/>
          <p:cNvSpPr>
            <a:spLocks noChangeShapeType="1"/>
          </p:cNvSpPr>
          <p:nvPr/>
        </p:nvSpPr>
        <p:spPr bwMode="auto">
          <a:xfrm flipV="1">
            <a:off x="452438" y="151606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10" descr=" 43017"/>
          <p:cNvSpPr>
            <a:spLocks noChangeShapeType="1"/>
          </p:cNvSpPr>
          <p:nvPr/>
        </p:nvSpPr>
        <p:spPr bwMode="auto">
          <a:xfrm>
            <a:off x="423863" y="226695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11" descr=" 43018"/>
          <p:cNvSpPr>
            <a:spLocks noChangeShapeType="1"/>
          </p:cNvSpPr>
          <p:nvPr/>
        </p:nvSpPr>
        <p:spPr bwMode="auto">
          <a:xfrm>
            <a:off x="1317625" y="164623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2" descr=" 43019"/>
          <p:cNvSpPr>
            <a:spLocks noChangeShapeType="1"/>
          </p:cNvSpPr>
          <p:nvPr/>
        </p:nvSpPr>
        <p:spPr bwMode="auto">
          <a:xfrm flipV="1">
            <a:off x="1476375" y="167481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3" descr=" 43020"/>
          <p:cNvSpPr>
            <a:spLocks noChangeShapeType="1"/>
          </p:cNvSpPr>
          <p:nvPr/>
        </p:nvSpPr>
        <p:spPr bwMode="auto">
          <a:xfrm>
            <a:off x="1649413" y="1414463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4" descr=" 43021"/>
          <p:cNvSpPr>
            <a:spLocks noChangeShapeType="1"/>
          </p:cNvSpPr>
          <p:nvPr/>
        </p:nvSpPr>
        <p:spPr bwMode="auto">
          <a:xfrm flipH="1">
            <a:off x="1635125" y="157321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5" descr=" 43022"/>
          <p:cNvSpPr>
            <a:spLocks noChangeShapeType="1"/>
          </p:cNvSpPr>
          <p:nvPr/>
        </p:nvSpPr>
        <p:spPr bwMode="auto">
          <a:xfrm flipV="1">
            <a:off x="2949575" y="166052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6" descr=" 43023"/>
          <p:cNvSpPr>
            <a:spLocks noChangeShapeType="1"/>
          </p:cNvSpPr>
          <p:nvPr/>
        </p:nvSpPr>
        <p:spPr bwMode="auto">
          <a:xfrm>
            <a:off x="1665288" y="27860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7" descr=" 43024"/>
          <p:cNvSpPr>
            <a:spLocks noChangeShapeType="1"/>
          </p:cNvSpPr>
          <p:nvPr/>
        </p:nvSpPr>
        <p:spPr bwMode="auto">
          <a:xfrm>
            <a:off x="3165475" y="145732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8" descr=" 43025"/>
          <p:cNvSpPr>
            <a:spLocks noChangeShapeType="1"/>
          </p:cNvSpPr>
          <p:nvPr/>
        </p:nvSpPr>
        <p:spPr bwMode="auto">
          <a:xfrm flipV="1">
            <a:off x="3165475" y="225107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Text Box 19" descr=" 43026"/>
          <p:cNvSpPr txBox="1">
            <a:spLocks noChangeArrowheads="1"/>
          </p:cNvSpPr>
          <p:nvPr/>
        </p:nvSpPr>
        <p:spPr bwMode="auto">
          <a:xfrm>
            <a:off x="261938" y="13700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7" name="Text Box 20" descr=" 43027"/>
          <p:cNvSpPr txBox="1">
            <a:spLocks noChangeArrowheads="1"/>
          </p:cNvSpPr>
          <p:nvPr/>
        </p:nvSpPr>
        <p:spPr bwMode="auto">
          <a:xfrm>
            <a:off x="404813" y="25241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8" name="Text Box 21" descr=" 43028"/>
          <p:cNvSpPr txBox="1">
            <a:spLocks noChangeArrowheads="1"/>
          </p:cNvSpPr>
          <p:nvPr/>
        </p:nvSpPr>
        <p:spPr bwMode="auto">
          <a:xfrm>
            <a:off x="755650" y="19177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9" name="Text Box 22" descr=" 43029"/>
          <p:cNvSpPr txBox="1">
            <a:spLocks noChangeArrowheads="1"/>
          </p:cNvSpPr>
          <p:nvPr/>
        </p:nvSpPr>
        <p:spPr bwMode="auto">
          <a:xfrm>
            <a:off x="1457325" y="190341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43030" name="Text Box 23" descr=" 43030"/>
          <p:cNvSpPr txBox="1">
            <a:spLocks noChangeArrowheads="1"/>
          </p:cNvSpPr>
          <p:nvPr/>
        </p:nvSpPr>
        <p:spPr bwMode="auto">
          <a:xfrm>
            <a:off x="1847850" y="10525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43031" name="Text Box 24" descr=" 43031"/>
          <p:cNvSpPr txBox="1">
            <a:spLocks noChangeArrowheads="1"/>
          </p:cNvSpPr>
          <p:nvPr/>
        </p:nvSpPr>
        <p:spPr bwMode="auto">
          <a:xfrm>
            <a:off x="1874838" y="27844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43032" name="Text Box 25" descr=" 43032"/>
          <p:cNvSpPr txBox="1">
            <a:spLocks noChangeArrowheads="1"/>
          </p:cNvSpPr>
          <p:nvPr/>
        </p:nvSpPr>
        <p:spPr bwMode="auto">
          <a:xfrm>
            <a:off x="2135188" y="20193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43033" name="Text Box 26" descr=" 43033"/>
          <p:cNvSpPr txBox="1">
            <a:spLocks noChangeArrowheads="1"/>
          </p:cNvSpPr>
          <p:nvPr/>
        </p:nvSpPr>
        <p:spPr bwMode="auto">
          <a:xfrm>
            <a:off x="2928938" y="19177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43034" name="Text Box 27" descr=" 43034"/>
          <p:cNvSpPr txBox="1">
            <a:spLocks noChangeArrowheads="1"/>
          </p:cNvSpPr>
          <p:nvPr/>
        </p:nvSpPr>
        <p:spPr bwMode="auto">
          <a:xfrm>
            <a:off x="3419475" y="12969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35" name="Text Box 28" descr=" 43035"/>
          <p:cNvSpPr txBox="1">
            <a:spLocks noChangeArrowheads="1"/>
          </p:cNvSpPr>
          <p:nvPr/>
        </p:nvSpPr>
        <p:spPr bwMode="auto">
          <a:xfrm>
            <a:off x="3433763" y="24526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grpSp>
        <p:nvGrpSpPr>
          <p:cNvPr id="29" name="Group 100" descr=" 64612"/>
          <p:cNvGrpSpPr>
            <a:grpSpLocks/>
          </p:cNvGrpSpPr>
          <p:nvPr/>
        </p:nvGrpSpPr>
        <p:grpSpPr bwMode="auto">
          <a:xfrm>
            <a:off x="4643438" y="2492375"/>
            <a:ext cx="4292600" cy="2182813"/>
            <a:chOff x="2953" y="1556"/>
            <a:chExt cx="2704" cy="1375"/>
          </a:xfrm>
        </p:grpSpPr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2953" y="2057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5348" y="2062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4635" y="163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4631" y="249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4" name="Oval 59"/>
            <p:cNvSpPr>
              <a:spLocks noChangeArrowheads="1"/>
            </p:cNvSpPr>
            <p:nvPr/>
          </p:nvSpPr>
          <p:spPr bwMode="auto">
            <a:xfrm>
              <a:off x="3673" y="249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5" name="Oval 60"/>
            <p:cNvSpPr>
              <a:spLocks noChangeArrowheads="1"/>
            </p:cNvSpPr>
            <p:nvPr/>
          </p:nvSpPr>
          <p:spPr bwMode="auto">
            <a:xfrm>
              <a:off x="3669" y="1636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6" name="Line 63"/>
            <p:cNvSpPr>
              <a:spLocks noChangeShapeType="1"/>
            </p:cNvSpPr>
            <p:nvPr/>
          </p:nvSpPr>
          <p:spPr bwMode="auto">
            <a:xfrm>
              <a:off x="3761" y="1930"/>
              <a:ext cx="0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 flipV="1">
              <a:off x="3861" y="1948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>
              <a:off x="3970" y="1784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6"/>
            <p:cNvSpPr>
              <a:spLocks noChangeShapeType="1"/>
            </p:cNvSpPr>
            <p:nvPr/>
          </p:nvSpPr>
          <p:spPr bwMode="auto">
            <a:xfrm flipH="1">
              <a:off x="3961" y="1884"/>
              <a:ext cx="718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67"/>
            <p:cNvSpPr>
              <a:spLocks noChangeShapeType="1"/>
            </p:cNvSpPr>
            <p:nvPr/>
          </p:nvSpPr>
          <p:spPr bwMode="auto">
            <a:xfrm flipV="1">
              <a:off x="4779" y="1930"/>
              <a:ext cx="0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>
              <a:off x="3980" y="2594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69"/>
            <p:cNvSpPr>
              <a:spLocks noChangeShapeType="1"/>
            </p:cNvSpPr>
            <p:nvPr/>
          </p:nvSpPr>
          <p:spPr bwMode="auto">
            <a:xfrm>
              <a:off x="4967" y="1797"/>
              <a:ext cx="454" cy="3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70"/>
            <p:cNvSpPr>
              <a:spLocks noChangeShapeType="1"/>
            </p:cNvSpPr>
            <p:nvPr/>
          </p:nvSpPr>
          <p:spPr bwMode="auto">
            <a:xfrm flipV="1">
              <a:off x="4925" y="2311"/>
              <a:ext cx="454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3540" y="210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5" name="Text Box 74"/>
            <p:cNvSpPr txBox="1">
              <a:spLocks noChangeArrowheads="1"/>
            </p:cNvSpPr>
            <p:nvPr/>
          </p:nvSpPr>
          <p:spPr bwMode="auto">
            <a:xfrm>
              <a:off x="3840" y="211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4167" y="1556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7" name="Text Box 77"/>
            <p:cNvSpPr txBox="1">
              <a:spLocks noChangeArrowheads="1"/>
            </p:cNvSpPr>
            <p:nvPr/>
          </p:nvSpPr>
          <p:spPr bwMode="auto">
            <a:xfrm>
              <a:off x="4276" y="216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" name="Text Box 80"/>
            <p:cNvSpPr txBox="1">
              <a:spLocks noChangeArrowheads="1"/>
            </p:cNvSpPr>
            <p:nvPr/>
          </p:nvSpPr>
          <p:spPr bwMode="auto">
            <a:xfrm>
              <a:off x="5121" y="2393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" name="Line 107"/>
            <p:cNvSpPr>
              <a:spLocks noChangeShapeType="1"/>
            </p:cNvSpPr>
            <p:nvPr/>
          </p:nvSpPr>
          <p:spPr bwMode="auto">
            <a:xfrm flipV="1">
              <a:off x="3156" y="1792"/>
              <a:ext cx="50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08"/>
            <p:cNvSpPr>
              <a:spLocks noChangeShapeType="1"/>
            </p:cNvSpPr>
            <p:nvPr/>
          </p:nvSpPr>
          <p:spPr bwMode="auto">
            <a:xfrm flipH="1">
              <a:off x="3246" y="1892"/>
              <a:ext cx="464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09"/>
            <p:cNvSpPr>
              <a:spLocks noChangeShapeType="1"/>
            </p:cNvSpPr>
            <p:nvPr/>
          </p:nvSpPr>
          <p:spPr bwMode="auto">
            <a:xfrm>
              <a:off x="3243" y="2251"/>
              <a:ext cx="437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10"/>
            <p:cNvSpPr>
              <a:spLocks noChangeShapeType="1"/>
            </p:cNvSpPr>
            <p:nvPr/>
          </p:nvSpPr>
          <p:spPr bwMode="auto">
            <a:xfrm flipH="1" flipV="1">
              <a:off x="3192" y="2328"/>
              <a:ext cx="48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11"/>
            <p:cNvSpPr>
              <a:spLocks noChangeShapeType="1"/>
            </p:cNvSpPr>
            <p:nvPr/>
          </p:nvSpPr>
          <p:spPr bwMode="auto">
            <a:xfrm flipH="1">
              <a:off x="3974" y="2683"/>
              <a:ext cx="6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12"/>
            <p:cNvSpPr>
              <a:spLocks noChangeShapeType="1"/>
            </p:cNvSpPr>
            <p:nvPr/>
          </p:nvSpPr>
          <p:spPr bwMode="auto">
            <a:xfrm flipH="1" flipV="1">
              <a:off x="4910" y="1873"/>
              <a:ext cx="445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114"/>
            <p:cNvSpPr txBox="1">
              <a:spLocks noChangeArrowheads="1"/>
            </p:cNvSpPr>
            <p:nvPr/>
          </p:nvSpPr>
          <p:spPr bwMode="auto">
            <a:xfrm>
              <a:off x="3325" y="170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" name="Text Box 115"/>
            <p:cNvSpPr txBox="1">
              <a:spLocks noChangeArrowheads="1"/>
            </p:cNvSpPr>
            <p:nvPr/>
          </p:nvSpPr>
          <p:spPr bwMode="auto">
            <a:xfrm>
              <a:off x="3334" y="202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7" name="Text Box 116"/>
            <p:cNvSpPr txBox="1">
              <a:spLocks noChangeArrowheads="1"/>
            </p:cNvSpPr>
            <p:nvPr/>
          </p:nvSpPr>
          <p:spPr bwMode="auto">
            <a:xfrm>
              <a:off x="3379" y="220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8" name="Text Box 117"/>
            <p:cNvSpPr txBox="1">
              <a:spLocks noChangeArrowheads="1"/>
            </p:cNvSpPr>
            <p:nvPr/>
          </p:nvSpPr>
          <p:spPr bwMode="auto">
            <a:xfrm>
              <a:off x="3379" y="247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" name="Line 118"/>
            <p:cNvSpPr>
              <a:spLocks noChangeShapeType="1"/>
            </p:cNvSpPr>
            <p:nvPr/>
          </p:nvSpPr>
          <p:spPr bwMode="auto">
            <a:xfrm flipV="1">
              <a:off x="3901" y="1797"/>
              <a:ext cx="754" cy="6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119"/>
            <p:cNvSpPr txBox="1">
              <a:spLocks noChangeArrowheads="1"/>
            </p:cNvSpPr>
            <p:nvPr/>
          </p:nvSpPr>
          <p:spPr bwMode="auto">
            <a:xfrm>
              <a:off x="4161" y="195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" name="Text Box 120"/>
            <p:cNvSpPr txBox="1">
              <a:spLocks noChangeArrowheads="1"/>
            </p:cNvSpPr>
            <p:nvPr/>
          </p:nvSpPr>
          <p:spPr bwMode="auto">
            <a:xfrm>
              <a:off x="4216" y="23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" name="Text Box 121"/>
            <p:cNvSpPr txBox="1">
              <a:spLocks noChangeArrowheads="1"/>
            </p:cNvSpPr>
            <p:nvPr/>
          </p:nvSpPr>
          <p:spPr bwMode="auto">
            <a:xfrm>
              <a:off x="4180" y="268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3" name="Text Box 122"/>
            <p:cNvSpPr txBox="1">
              <a:spLocks noChangeArrowheads="1"/>
            </p:cNvSpPr>
            <p:nvPr/>
          </p:nvSpPr>
          <p:spPr bwMode="auto">
            <a:xfrm>
              <a:off x="4761" y="210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4" name="Text Box 123"/>
            <p:cNvSpPr txBox="1">
              <a:spLocks noChangeArrowheads="1"/>
            </p:cNvSpPr>
            <p:nvPr/>
          </p:nvSpPr>
          <p:spPr bwMode="auto">
            <a:xfrm>
              <a:off x="5148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" name="Text Box 124"/>
            <p:cNvSpPr txBox="1">
              <a:spLocks noChangeArrowheads="1"/>
            </p:cNvSpPr>
            <p:nvPr/>
          </p:nvSpPr>
          <p:spPr bwMode="auto">
            <a:xfrm>
              <a:off x="5035" y="2045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878785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26" descr=" 43009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Augmenting Path Example</a:t>
            </a:r>
          </a:p>
        </p:txBody>
      </p:sp>
      <p:sp>
        <p:nvSpPr>
          <p:cNvPr id="43010" name="Oval 3" descr=" 43010"/>
          <p:cNvSpPr>
            <a:spLocks noChangeArrowheads="1"/>
          </p:cNvSpPr>
          <p:nvPr/>
        </p:nvSpPr>
        <p:spPr bwMode="auto">
          <a:xfrm>
            <a:off x="34925" y="18478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43011" name="Oval 4" descr=" 43011"/>
          <p:cNvSpPr>
            <a:spLocks noChangeArrowheads="1"/>
          </p:cNvSpPr>
          <p:nvPr/>
        </p:nvSpPr>
        <p:spPr bwMode="auto">
          <a:xfrm>
            <a:off x="3836988" y="18557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43012" name="Oval 5" descr=" 43012"/>
          <p:cNvSpPr>
            <a:spLocks noChangeArrowheads="1"/>
          </p:cNvSpPr>
          <p:nvPr/>
        </p:nvSpPr>
        <p:spPr bwMode="auto">
          <a:xfrm>
            <a:off x="2705100" y="11699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3" name="Oval 6" descr=" 43013"/>
          <p:cNvSpPr>
            <a:spLocks noChangeArrowheads="1"/>
          </p:cNvSpPr>
          <p:nvPr/>
        </p:nvSpPr>
        <p:spPr bwMode="auto">
          <a:xfrm>
            <a:off x="2698750" y="25352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4" name="Oval 7" descr=" 43014"/>
          <p:cNvSpPr>
            <a:spLocks noChangeArrowheads="1"/>
          </p:cNvSpPr>
          <p:nvPr/>
        </p:nvSpPr>
        <p:spPr bwMode="auto">
          <a:xfrm>
            <a:off x="1177925" y="25431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5" name="Oval 8" descr=" 43015"/>
          <p:cNvSpPr>
            <a:spLocks noChangeArrowheads="1"/>
          </p:cNvSpPr>
          <p:nvPr/>
        </p:nvSpPr>
        <p:spPr bwMode="auto">
          <a:xfrm>
            <a:off x="1171575" y="11795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6" name="Line 9" descr=" 43016"/>
          <p:cNvSpPr>
            <a:spLocks noChangeShapeType="1"/>
          </p:cNvSpPr>
          <p:nvPr/>
        </p:nvSpPr>
        <p:spPr bwMode="auto">
          <a:xfrm flipV="1">
            <a:off x="452438" y="151606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10" descr=" 43017"/>
          <p:cNvSpPr>
            <a:spLocks noChangeShapeType="1"/>
          </p:cNvSpPr>
          <p:nvPr/>
        </p:nvSpPr>
        <p:spPr bwMode="auto">
          <a:xfrm>
            <a:off x="423863" y="226695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11" descr=" 43018"/>
          <p:cNvSpPr>
            <a:spLocks noChangeShapeType="1"/>
          </p:cNvSpPr>
          <p:nvPr/>
        </p:nvSpPr>
        <p:spPr bwMode="auto">
          <a:xfrm>
            <a:off x="1317625" y="164623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2" descr=" 43019"/>
          <p:cNvSpPr>
            <a:spLocks noChangeShapeType="1"/>
          </p:cNvSpPr>
          <p:nvPr/>
        </p:nvSpPr>
        <p:spPr bwMode="auto">
          <a:xfrm flipV="1">
            <a:off x="1476375" y="167481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3" descr=" 43020"/>
          <p:cNvSpPr>
            <a:spLocks noChangeShapeType="1"/>
          </p:cNvSpPr>
          <p:nvPr/>
        </p:nvSpPr>
        <p:spPr bwMode="auto">
          <a:xfrm>
            <a:off x="1649413" y="1414463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4" descr=" 43021"/>
          <p:cNvSpPr>
            <a:spLocks noChangeShapeType="1"/>
          </p:cNvSpPr>
          <p:nvPr/>
        </p:nvSpPr>
        <p:spPr bwMode="auto">
          <a:xfrm flipH="1">
            <a:off x="1635125" y="157321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5" descr=" 43022"/>
          <p:cNvSpPr>
            <a:spLocks noChangeShapeType="1"/>
          </p:cNvSpPr>
          <p:nvPr/>
        </p:nvSpPr>
        <p:spPr bwMode="auto">
          <a:xfrm flipV="1">
            <a:off x="2949575" y="166052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6" descr=" 43023"/>
          <p:cNvSpPr>
            <a:spLocks noChangeShapeType="1"/>
          </p:cNvSpPr>
          <p:nvPr/>
        </p:nvSpPr>
        <p:spPr bwMode="auto">
          <a:xfrm>
            <a:off x="1665288" y="27860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7" descr=" 43024"/>
          <p:cNvSpPr>
            <a:spLocks noChangeShapeType="1"/>
          </p:cNvSpPr>
          <p:nvPr/>
        </p:nvSpPr>
        <p:spPr bwMode="auto">
          <a:xfrm>
            <a:off x="3165475" y="145732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8" descr=" 43025"/>
          <p:cNvSpPr>
            <a:spLocks noChangeShapeType="1"/>
          </p:cNvSpPr>
          <p:nvPr/>
        </p:nvSpPr>
        <p:spPr bwMode="auto">
          <a:xfrm flipV="1">
            <a:off x="3165475" y="225107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Text Box 19" descr=" 43026"/>
          <p:cNvSpPr txBox="1">
            <a:spLocks noChangeArrowheads="1"/>
          </p:cNvSpPr>
          <p:nvPr/>
        </p:nvSpPr>
        <p:spPr bwMode="auto">
          <a:xfrm>
            <a:off x="261938" y="13700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7" name="Text Box 20" descr=" 43027"/>
          <p:cNvSpPr txBox="1">
            <a:spLocks noChangeArrowheads="1"/>
          </p:cNvSpPr>
          <p:nvPr/>
        </p:nvSpPr>
        <p:spPr bwMode="auto">
          <a:xfrm>
            <a:off x="404813" y="25241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8" name="Text Box 21" descr=" 43028"/>
          <p:cNvSpPr txBox="1">
            <a:spLocks noChangeArrowheads="1"/>
          </p:cNvSpPr>
          <p:nvPr/>
        </p:nvSpPr>
        <p:spPr bwMode="auto">
          <a:xfrm>
            <a:off x="755650" y="19177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9" name="Text Box 22" descr=" 43029"/>
          <p:cNvSpPr txBox="1">
            <a:spLocks noChangeArrowheads="1"/>
          </p:cNvSpPr>
          <p:nvPr/>
        </p:nvSpPr>
        <p:spPr bwMode="auto">
          <a:xfrm>
            <a:off x="1457325" y="190341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43030" name="Text Box 23" descr=" 43030"/>
          <p:cNvSpPr txBox="1">
            <a:spLocks noChangeArrowheads="1"/>
          </p:cNvSpPr>
          <p:nvPr/>
        </p:nvSpPr>
        <p:spPr bwMode="auto">
          <a:xfrm>
            <a:off x="1847850" y="10525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43031" name="Text Box 24" descr=" 43031"/>
          <p:cNvSpPr txBox="1">
            <a:spLocks noChangeArrowheads="1"/>
          </p:cNvSpPr>
          <p:nvPr/>
        </p:nvSpPr>
        <p:spPr bwMode="auto">
          <a:xfrm>
            <a:off x="1874838" y="27844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43032" name="Text Box 25" descr=" 43032"/>
          <p:cNvSpPr txBox="1">
            <a:spLocks noChangeArrowheads="1"/>
          </p:cNvSpPr>
          <p:nvPr/>
        </p:nvSpPr>
        <p:spPr bwMode="auto">
          <a:xfrm>
            <a:off x="2135188" y="20193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43033" name="Text Box 26" descr=" 43033"/>
          <p:cNvSpPr txBox="1">
            <a:spLocks noChangeArrowheads="1"/>
          </p:cNvSpPr>
          <p:nvPr/>
        </p:nvSpPr>
        <p:spPr bwMode="auto">
          <a:xfrm>
            <a:off x="2928938" y="19177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43034" name="Text Box 27" descr=" 43034"/>
          <p:cNvSpPr txBox="1">
            <a:spLocks noChangeArrowheads="1"/>
          </p:cNvSpPr>
          <p:nvPr/>
        </p:nvSpPr>
        <p:spPr bwMode="auto">
          <a:xfrm>
            <a:off x="3419475" y="12969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35" name="Text Box 28" descr=" 43035"/>
          <p:cNvSpPr txBox="1">
            <a:spLocks noChangeArrowheads="1"/>
          </p:cNvSpPr>
          <p:nvPr/>
        </p:nvSpPr>
        <p:spPr bwMode="auto">
          <a:xfrm>
            <a:off x="3433763" y="24526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grpSp>
        <p:nvGrpSpPr>
          <p:cNvPr id="29" name="Group 100" descr=" 64612"/>
          <p:cNvGrpSpPr>
            <a:grpSpLocks/>
          </p:cNvGrpSpPr>
          <p:nvPr/>
        </p:nvGrpSpPr>
        <p:grpSpPr bwMode="auto">
          <a:xfrm>
            <a:off x="4643438" y="2492375"/>
            <a:ext cx="4292600" cy="2182813"/>
            <a:chOff x="2953" y="1556"/>
            <a:chExt cx="2704" cy="1375"/>
          </a:xfrm>
        </p:grpSpPr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2953" y="2057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5348" y="2062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4635" y="163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4631" y="249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4" name="Oval 59"/>
            <p:cNvSpPr>
              <a:spLocks noChangeArrowheads="1"/>
            </p:cNvSpPr>
            <p:nvPr/>
          </p:nvSpPr>
          <p:spPr bwMode="auto">
            <a:xfrm>
              <a:off x="3673" y="249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5" name="Oval 60"/>
            <p:cNvSpPr>
              <a:spLocks noChangeArrowheads="1"/>
            </p:cNvSpPr>
            <p:nvPr/>
          </p:nvSpPr>
          <p:spPr bwMode="auto">
            <a:xfrm>
              <a:off x="3669" y="1636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6" name="Line 63"/>
            <p:cNvSpPr>
              <a:spLocks noChangeShapeType="1"/>
            </p:cNvSpPr>
            <p:nvPr/>
          </p:nvSpPr>
          <p:spPr bwMode="auto">
            <a:xfrm>
              <a:off x="3761" y="1930"/>
              <a:ext cx="0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 flipV="1">
              <a:off x="3861" y="1948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>
              <a:off x="3970" y="1784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6"/>
            <p:cNvSpPr>
              <a:spLocks noChangeShapeType="1"/>
            </p:cNvSpPr>
            <p:nvPr/>
          </p:nvSpPr>
          <p:spPr bwMode="auto">
            <a:xfrm flipH="1">
              <a:off x="3961" y="1884"/>
              <a:ext cx="718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67"/>
            <p:cNvSpPr>
              <a:spLocks noChangeShapeType="1"/>
            </p:cNvSpPr>
            <p:nvPr/>
          </p:nvSpPr>
          <p:spPr bwMode="auto">
            <a:xfrm flipV="1">
              <a:off x="4779" y="1930"/>
              <a:ext cx="0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>
              <a:off x="3980" y="2594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69"/>
            <p:cNvSpPr>
              <a:spLocks noChangeShapeType="1"/>
            </p:cNvSpPr>
            <p:nvPr/>
          </p:nvSpPr>
          <p:spPr bwMode="auto">
            <a:xfrm>
              <a:off x="4967" y="1797"/>
              <a:ext cx="454" cy="3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70"/>
            <p:cNvSpPr>
              <a:spLocks noChangeShapeType="1"/>
            </p:cNvSpPr>
            <p:nvPr/>
          </p:nvSpPr>
          <p:spPr bwMode="auto">
            <a:xfrm flipV="1">
              <a:off x="4925" y="2311"/>
              <a:ext cx="454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3540" y="210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5" name="Text Box 74"/>
            <p:cNvSpPr txBox="1">
              <a:spLocks noChangeArrowheads="1"/>
            </p:cNvSpPr>
            <p:nvPr/>
          </p:nvSpPr>
          <p:spPr bwMode="auto">
            <a:xfrm>
              <a:off x="3840" y="211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4167" y="1556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7" name="Text Box 77"/>
            <p:cNvSpPr txBox="1">
              <a:spLocks noChangeArrowheads="1"/>
            </p:cNvSpPr>
            <p:nvPr/>
          </p:nvSpPr>
          <p:spPr bwMode="auto">
            <a:xfrm>
              <a:off x="4276" y="216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" name="Text Box 80"/>
            <p:cNvSpPr txBox="1">
              <a:spLocks noChangeArrowheads="1"/>
            </p:cNvSpPr>
            <p:nvPr/>
          </p:nvSpPr>
          <p:spPr bwMode="auto">
            <a:xfrm>
              <a:off x="5121" y="2393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" name="Line 107"/>
            <p:cNvSpPr>
              <a:spLocks noChangeShapeType="1"/>
            </p:cNvSpPr>
            <p:nvPr/>
          </p:nvSpPr>
          <p:spPr bwMode="auto">
            <a:xfrm flipV="1">
              <a:off x="3156" y="1792"/>
              <a:ext cx="50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08"/>
            <p:cNvSpPr>
              <a:spLocks noChangeShapeType="1"/>
            </p:cNvSpPr>
            <p:nvPr/>
          </p:nvSpPr>
          <p:spPr bwMode="auto">
            <a:xfrm flipH="1">
              <a:off x="3246" y="1892"/>
              <a:ext cx="464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09"/>
            <p:cNvSpPr>
              <a:spLocks noChangeShapeType="1"/>
            </p:cNvSpPr>
            <p:nvPr/>
          </p:nvSpPr>
          <p:spPr bwMode="auto">
            <a:xfrm>
              <a:off x="3243" y="2251"/>
              <a:ext cx="437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10"/>
            <p:cNvSpPr>
              <a:spLocks noChangeShapeType="1"/>
            </p:cNvSpPr>
            <p:nvPr/>
          </p:nvSpPr>
          <p:spPr bwMode="auto">
            <a:xfrm flipH="1" flipV="1">
              <a:off x="3192" y="2328"/>
              <a:ext cx="48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11"/>
            <p:cNvSpPr>
              <a:spLocks noChangeShapeType="1"/>
            </p:cNvSpPr>
            <p:nvPr/>
          </p:nvSpPr>
          <p:spPr bwMode="auto">
            <a:xfrm flipH="1">
              <a:off x="3974" y="2683"/>
              <a:ext cx="6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12"/>
            <p:cNvSpPr>
              <a:spLocks noChangeShapeType="1"/>
            </p:cNvSpPr>
            <p:nvPr/>
          </p:nvSpPr>
          <p:spPr bwMode="auto">
            <a:xfrm flipH="1" flipV="1">
              <a:off x="4910" y="1873"/>
              <a:ext cx="445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114"/>
            <p:cNvSpPr txBox="1">
              <a:spLocks noChangeArrowheads="1"/>
            </p:cNvSpPr>
            <p:nvPr/>
          </p:nvSpPr>
          <p:spPr bwMode="auto">
            <a:xfrm>
              <a:off x="3325" y="170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" name="Text Box 115"/>
            <p:cNvSpPr txBox="1">
              <a:spLocks noChangeArrowheads="1"/>
            </p:cNvSpPr>
            <p:nvPr/>
          </p:nvSpPr>
          <p:spPr bwMode="auto">
            <a:xfrm>
              <a:off x="3334" y="202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7" name="Text Box 116"/>
            <p:cNvSpPr txBox="1">
              <a:spLocks noChangeArrowheads="1"/>
            </p:cNvSpPr>
            <p:nvPr/>
          </p:nvSpPr>
          <p:spPr bwMode="auto">
            <a:xfrm>
              <a:off x="3379" y="220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8" name="Text Box 117"/>
            <p:cNvSpPr txBox="1">
              <a:spLocks noChangeArrowheads="1"/>
            </p:cNvSpPr>
            <p:nvPr/>
          </p:nvSpPr>
          <p:spPr bwMode="auto">
            <a:xfrm>
              <a:off x="3379" y="247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" name="Line 118"/>
            <p:cNvSpPr>
              <a:spLocks noChangeShapeType="1"/>
            </p:cNvSpPr>
            <p:nvPr/>
          </p:nvSpPr>
          <p:spPr bwMode="auto">
            <a:xfrm flipV="1">
              <a:off x="3901" y="1797"/>
              <a:ext cx="754" cy="6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119"/>
            <p:cNvSpPr txBox="1">
              <a:spLocks noChangeArrowheads="1"/>
            </p:cNvSpPr>
            <p:nvPr/>
          </p:nvSpPr>
          <p:spPr bwMode="auto">
            <a:xfrm>
              <a:off x="4161" y="195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" name="Text Box 120"/>
            <p:cNvSpPr txBox="1">
              <a:spLocks noChangeArrowheads="1"/>
            </p:cNvSpPr>
            <p:nvPr/>
          </p:nvSpPr>
          <p:spPr bwMode="auto">
            <a:xfrm>
              <a:off x="4216" y="23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" name="Text Box 121"/>
            <p:cNvSpPr txBox="1">
              <a:spLocks noChangeArrowheads="1"/>
            </p:cNvSpPr>
            <p:nvPr/>
          </p:nvSpPr>
          <p:spPr bwMode="auto">
            <a:xfrm>
              <a:off x="4180" y="268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3" name="Text Box 122"/>
            <p:cNvSpPr txBox="1">
              <a:spLocks noChangeArrowheads="1"/>
            </p:cNvSpPr>
            <p:nvPr/>
          </p:nvSpPr>
          <p:spPr bwMode="auto">
            <a:xfrm>
              <a:off x="4761" y="210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4" name="Text Box 123"/>
            <p:cNvSpPr txBox="1">
              <a:spLocks noChangeArrowheads="1"/>
            </p:cNvSpPr>
            <p:nvPr/>
          </p:nvSpPr>
          <p:spPr bwMode="auto">
            <a:xfrm>
              <a:off x="5148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" name="Text Box 124"/>
            <p:cNvSpPr txBox="1">
              <a:spLocks noChangeArrowheads="1"/>
            </p:cNvSpPr>
            <p:nvPr/>
          </p:nvSpPr>
          <p:spPr bwMode="auto">
            <a:xfrm>
              <a:off x="5035" y="2045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66" name="Rectangle 95" descr=" 64607"/>
          <p:cNvSpPr>
            <a:spLocks noChangeArrowheads="1"/>
          </p:cNvSpPr>
          <p:nvPr/>
        </p:nvSpPr>
        <p:spPr bwMode="auto">
          <a:xfrm>
            <a:off x="6372225" y="177323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augmenting path 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endParaRPr lang="zh-CN" altLang="en-US" i="1">
              <a:solidFill>
                <a:srgbClr val="FF0000"/>
              </a:solidFill>
            </a:endParaRPr>
          </a:p>
        </p:txBody>
      </p:sp>
      <p:sp>
        <p:nvSpPr>
          <p:cNvPr id="67" name="Line 96" descr=" 64608"/>
          <p:cNvSpPr>
            <a:spLocks noChangeShapeType="1"/>
          </p:cNvSpPr>
          <p:nvPr/>
        </p:nvSpPr>
        <p:spPr bwMode="auto">
          <a:xfrm>
            <a:off x="8027988" y="22050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1657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The Tao of Flow</a:t>
            </a:r>
          </a:p>
        </p:txBody>
      </p:sp>
      <p:pic>
        <p:nvPicPr>
          <p:cNvPr id="18434" name="Picture 2" descr=" 184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75" y="981075"/>
            <a:ext cx="5559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 descr=" 184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8563" y="2306638"/>
            <a:ext cx="6621462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 descr=" 184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8038" y="3573463"/>
            <a:ext cx="4864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 1843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0" y="4859338"/>
            <a:ext cx="7762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26" descr=" 43009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Augmenting Path Example</a:t>
            </a:r>
          </a:p>
        </p:txBody>
      </p:sp>
      <p:sp>
        <p:nvSpPr>
          <p:cNvPr id="43010" name="Oval 3" descr=" 43010"/>
          <p:cNvSpPr>
            <a:spLocks noChangeArrowheads="1"/>
          </p:cNvSpPr>
          <p:nvPr/>
        </p:nvSpPr>
        <p:spPr bwMode="auto">
          <a:xfrm>
            <a:off x="34925" y="18478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43011" name="Oval 4" descr=" 43011"/>
          <p:cNvSpPr>
            <a:spLocks noChangeArrowheads="1"/>
          </p:cNvSpPr>
          <p:nvPr/>
        </p:nvSpPr>
        <p:spPr bwMode="auto">
          <a:xfrm>
            <a:off x="3836988" y="18557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43012" name="Oval 5" descr=" 43012"/>
          <p:cNvSpPr>
            <a:spLocks noChangeArrowheads="1"/>
          </p:cNvSpPr>
          <p:nvPr/>
        </p:nvSpPr>
        <p:spPr bwMode="auto">
          <a:xfrm>
            <a:off x="2705100" y="11699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3" name="Oval 6" descr=" 43013"/>
          <p:cNvSpPr>
            <a:spLocks noChangeArrowheads="1"/>
          </p:cNvSpPr>
          <p:nvPr/>
        </p:nvSpPr>
        <p:spPr bwMode="auto">
          <a:xfrm>
            <a:off x="2698750" y="25352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4" name="Oval 7" descr=" 43014"/>
          <p:cNvSpPr>
            <a:spLocks noChangeArrowheads="1"/>
          </p:cNvSpPr>
          <p:nvPr/>
        </p:nvSpPr>
        <p:spPr bwMode="auto">
          <a:xfrm>
            <a:off x="1177925" y="25431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5" name="Oval 8" descr=" 43015"/>
          <p:cNvSpPr>
            <a:spLocks noChangeArrowheads="1"/>
          </p:cNvSpPr>
          <p:nvPr/>
        </p:nvSpPr>
        <p:spPr bwMode="auto">
          <a:xfrm>
            <a:off x="1171575" y="11795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6" name="Line 9" descr=" 43016"/>
          <p:cNvSpPr>
            <a:spLocks noChangeShapeType="1"/>
          </p:cNvSpPr>
          <p:nvPr/>
        </p:nvSpPr>
        <p:spPr bwMode="auto">
          <a:xfrm flipV="1">
            <a:off x="452438" y="151606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10" descr=" 43017"/>
          <p:cNvSpPr>
            <a:spLocks noChangeShapeType="1"/>
          </p:cNvSpPr>
          <p:nvPr/>
        </p:nvSpPr>
        <p:spPr bwMode="auto">
          <a:xfrm>
            <a:off x="423863" y="226695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11" descr=" 43018"/>
          <p:cNvSpPr>
            <a:spLocks noChangeShapeType="1"/>
          </p:cNvSpPr>
          <p:nvPr/>
        </p:nvSpPr>
        <p:spPr bwMode="auto">
          <a:xfrm>
            <a:off x="1317625" y="164623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2" descr=" 43019"/>
          <p:cNvSpPr>
            <a:spLocks noChangeShapeType="1"/>
          </p:cNvSpPr>
          <p:nvPr/>
        </p:nvSpPr>
        <p:spPr bwMode="auto">
          <a:xfrm flipV="1">
            <a:off x="1476375" y="167481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3" descr=" 43020"/>
          <p:cNvSpPr>
            <a:spLocks noChangeShapeType="1"/>
          </p:cNvSpPr>
          <p:nvPr/>
        </p:nvSpPr>
        <p:spPr bwMode="auto">
          <a:xfrm>
            <a:off x="1649413" y="1414463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4" descr=" 43021"/>
          <p:cNvSpPr>
            <a:spLocks noChangeShapeType="1"/>
          </p:cNvSpPr>
          <p:nvPr/>
        </p:nvSpPr>
        <p:spPr bwMode="auto">
          <a:xfrm flipH="1">
            <a:off x="1635125" y="157321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5" descr=" 43022"/>
          <p:cNvSpPr>
            <a:spLocks noChangeShapeType="1"/>
          </p:cNvSpPr>
          <p:nvPr/>
        </p:nvSpPr>
        <p:spPr bwMode="auto">
          <a:xfrm flipV="1">
            <a:off x="2949575" y="166052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6" descr=" 43023"/>
          <p:cNvSpPr>
            <a:spLocks noChangeShapeType="1"/>
          </p:cNvSpPr>
          <p:nvPr/>
        </p:nvSpPr>
        <p:spPr bwMode="auto">
          <a:xfrm>
            <a:off x="1665288" y="27860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7" descr=" 43024"/>
          <p:cNvSpPr>
            <a:spLocks noChangeShapeType="1"/>
          </p:cNvSpPr>
          <p:nvPr/>
        </p:nvSpPr>
        <p:spPr bwMode="auto">
          <a:xfrm>
            <a:off x="3165475" y="145732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8" descr=" 43025"/>
          <p:cNvSpPr>
            <a:spLocks noChangeShapeType="1"/>
          </p:cNvSpPr>
          <p:nvPr/>
        </p:nvSpPr>
        <p:spPr bwMode="auto">
          <a:xfrm flipV="1">
            <a:off x="3165475" y="225107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Text Box 19" descr=" 43026"/>
          <p:cNvSpPr txBox="1">
            <a:spLocks noChangeArrowheads="1"/>
          </p:cNvSpPr>
          <p:nvPr/>
        </p:nvSpPr>
        <p:spPr bwMode="auto">
          <a:xfrm>
            <a:off x="261938" y="13700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7" name="Text Box 20" descr=" 43027"/>
          <p:cNvSpPr txBox="1">
            <a:spLocks noChangeArrowheads="1"/>
          </p:cNvSpPr>
          <p:nvPr/>
        </p:nvSpPr>
        <p:spPr bwMode="auto">
          <a:xfrm>
            <a:off x="404813" y="25241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8" name="Text Box 21" descr=" 43028"/>
          <p:cNvSpPr txBox="1">
            <a:spLocks noChangeArrowheads="1"/>
          </p:cNvSpPr>
          <p:nvPr/>
        </p:nvSpPr>
        <p:spPr bwMode="auto">
          <a:xfrm>
            <a:off x="755650" y="19177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9" name="Text Box 22" descr=" 43029"/>
          <p:cNvSpPr txBox="1">
            <a:spLocks noChangeArrowheads="1"/>
          </p:cNvSpPr>
          <p:nvPr/>
        </p:nvSpPr>
        <p:spPr bwMode="auto">
          <a:xfrm>
            <a:off x="1457325" y="190341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43030" name="Text Box 23" descr=" 43030"/>
          <p:cNvSpPr txBox="1">
            <a:spLocks noChangeArrowheads="1"/>
          </p:cNvSpPr>
          <p:nvPr/>
        </p:nvSpPr>
        <p:spPr bwMode="auto">
          <a:xfrm>
            <a:off x="1847850" y="10525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43031" name="Text Box 24" descr=" 43031"/>
          <p:cNvSpPr txBox="1">
            <a:spLocks noChangeArrowheads="1"/>
          </p:cNvSpPr>
          <p:nvPr/>
        </p:nvSpPr>
        <p:spPr bwMode="auto">
          <a:xfrm>
            <a:off x="1874838" y="27844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43032" name="Text Box 25" descr=" 43032"/>
          <p:cNvSpPr txBox="1">
            <a:spLocks noChangeArrowheads="1"/>
          </p:cNvSpPr>
          <p:nvPr/>
        </p:nvSpPr>
        <p:spPr bwMode="auto">
          <a:xfrm>
            <a:off x="2135188" y="20193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43033" name="Text Box 26" descr=" 43033"/>
          <p:cNvSpPr txBox="1">
            <a:spLocks noChangeArrowheads="1"/>
          </p:cNvSpPr>
          <p:nvPr/>
        </p:nvSpPr>
        <p:spPr bwMode="auto">
          <a:xfrm>
            <a:off x="2928938" y="19177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43034" name="Text Box 27" descr=" 43034"/>
          <p:cNvSpPr txBox="1">
            <a:spLocks noChangeArrowheads="1"/>
          </p:cNvSpPr>
          <p:nvPr/>
        </p:nvSpPr>
        <p:spPr bwMode="auto">
          <a:xfrm>
            <a:off x="3419475" y="12969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35" name="Text Box 28" descr=" 43035"/>
          <p:cNvSpPr txBox="1">
            <a:spLocks noChangeArrowheads="1"/>
          </p:cNvSpPr>
          <p:nvPr/>
        </p:nvSpPr>
        <p:spPr bwMode="auto">
          <a:xfrm>
            <a:off x="3433763" y="24526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grpSp>
        <p:nvGrpSpPr>
          <p:cNvPr id="29" name="Group 100" descr=" 64612"/>
          <p:cNvGrpSpPr>
            <a:grpSpLocks/>
          </p:cNvGrpSpPr>
          <p:nvPr/>
        </p:nvGrpSpPr>
        <p:grpSpPr bwMode="auto">
          <a:xfrm>
            <a:off x="4643438" y="2492375"/>
            <a:ext cx="4292600" cy="2182813"/>
            <a:chOff x="2953" y="1556"/>
            <a:chExt cx="2704" cy="1375"/>
          </a:xfrm>
        </p:grpSpPr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2953" y="2057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5348" y="2062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4635" y="163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4631" y="249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4" name="Oval 59"/>
            <p:cNvSpPr>
              <a:spLocks noChangeArrowheads="1"/>
            </p:cNvSpPr>
            <p:nvPr/>
          </p:nvSpPr>
          <p:spPr bwMode="auto">
            <a:xfrm>
              <a:off x="3673" y="249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5" name="Oval 60"/>
            <p:cNvSpPr>
              <a:spLocks noChangeArrowheads="1"/>
            </p:cNvSpPr>
            <p:nvPr/>
          </p:nvSpPr>
          <p:spPr bwMode="auto">
            <a:xfrm>
              <a:off x="3669" y="1636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6" name="Line 63"/>
            <p:cNvSpPr>
              <a:spLocks noChangeShapeType="1"/>
            </p:cNvSpPr>
            <p:nvPr/>
          </p:nvSpPr>
          <p:spPr bwMode="auto">
            <a:xfrm>
              <a:off x="3761" y="1930"/>
              <a:ext cx="0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 flipV="1">
              <a:off x="3861" y="1948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>
              <a:off x="3970" y="1784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6"/>
            <p:cNvSpPr>
              <a:spLocks noChangeShapeType="1"/>
            </p:cNvSpPr>
            <p:nvPr/>
          </p:nvSpPr>
          <p:spPr bwMode="auto">
            <a:xfrm flipH="1">
              <a:off x="3961" y="1884"/>
              <a:ext cx="718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67"/>
            <p:cNvSpPr>
              <a:spLocks noChangeShapeType="1"/>
            </p:cNvSpPr>
            <p:nvPr/>
          </p:nvSpPr>
          <p:spPr bwMode="auto">
            <a:xfrm flipV="1">
              <a:off x="4779" y="1930"/>
              <a:ext cx="0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>
              <a:off x="3980" y="2594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69"/>
            <p:cNvSpPr>
              <a:spLocks noChangeShapeType="1"/>
            </p:cNvSpPr>
            <p:nvPr/>
          </p:nvSpPr>
          <p:spPr bwMode="auto">
            <a:xfrm>
              <a:off x="4967" y="1797"/>
              <a:ext cx="454" cy="3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70"/>
            <p:cNvSpPr>
              <a:spLocks noChangeShapeType="1"/>
            </p:cNvSpPr>
            <p:nvPr/>
          </p:nvSpPr>
          <p:spPr bwMode="auto">
            <a:xfrm flipV="1">
              <a:off x="4925" y="2311"/>
              <a:ext cx="454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3540" y="210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5" name="Text Box 74"/>
            <p:cNvSpPr txBox="1">
              <a:spLocks noChangeArrowheads="1"/>
            </p:cNvSpPr>
            <p:nvPr/>
          </p:nvSpPr>
          <p:spPr bwMode="auto">
            <a:xfrm>
              <a:off x="3840" y="211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4167" y="1556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7" name="Text Box 77"/>
            <p:cNvSpPr txBox="1">
              <a:spLocks noChangeArrowheads="1"/>
            </p:cNvSpPr>
            <p:nvPr/>
          </p:nvSpPr>
          <p:spPr bwMode="auto">
            <a:xfrm>
              <a:off x="4276" y="216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" name="Text Box 80"/>
            <p:cNvSpPr txBox="1">
              <a:spLocks noChangeArrowheads="1"/>
            </p:cNvSpPr>
            <p:nvPr/>
          </p:nvSpPr>
          <p:spPr bwMode="auto">
            <a:xfrm>
              <a:off x="5121" y="2393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" name="Line 107"/>
            <p:cNvSpPr>
              <a:spLocks noChangeShapeType="1"/>
            </p:cNvSpPr>
            <p:nvPr/>
          </p:nvSpPr>
          <p:spPr bwMode="auto">
            <a:xfrm flipV="1">
              <a:off x="3156" y="1792"/>
              <a:ext cx="50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08"/>
            <p:cNvSpPr>
              <a:spLocks noChangeShapeType="1"/>
            </p:cNvSpPr>
            <p:nvPr/>
          </p:nvSpPr>
          <p:spPr bwMode="auto">
            <a:xfrm flipH="1">
              <a:off x="3246" y="1892"/>
              <a:ext cx="464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09"/>
            <p:cNvSpPr>
              <a:spLocks noChangeShapeType="1"/>
            </p:cNvSpPr>
            <p:nvPr/>
          </p:nvSpPr>
          <p:spPr bwMode="auto">
            <a:xfrm>
              <a:off x="3243" y="2251"/>
              <a:ext cx="437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10"/>
            <p:cNvSpPr>
              <a:spLocks noChangeShapeType="1"/>
            </p:cNvSpPr>
            <p:nvPr/>
          </p:nvSpPr>
          <p:spPr bwMode="auto">
            <a:xfrm flipH="1" flipV="1">
              <a:off x="3192" y="2328"/>
              <a:ext cx="48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11"/>
            <p:cNvSpPr>
              <a:spLocks noChangeShapeType="1"/>
            </p:cNvSpPr>
            <p:nvPr/>
          </p:nvSpPr>
          <p:spPr bwMode="auto">
            <a:xfrm flipH="1">
              <a:off x="3974" y="2683"/>
              <a:ext cx="6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12"/>
            <p:cNvSpPr>
              <a:spLocks noChangeShapeType="1"/>
            </p:cNvSpPr>
            <p:nvPr/>
          </p:nvSpPr>
          <p:spPr bwMode="auto">
            <a:xfrm flipH="1" flipV="1">
              <a:off x="4910" y="1873"/>
              <a:ext cx="445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114"/>
            <p:cNvSpPr txBox="1">
              <a:spLocks noChangeArrowheads="1"/>
            </p:cNvSpPr>
            <p:nvPr/>
          </p:nvSpPr>
          <p:spPr bwMode="auto">
            <a:xfrm>
              <a:off x="3325" y="170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" name="Text Box 115"/>
            <p:cNvSpPr txBox="1">
              <a:spLocks noChangeArrowheads="1"/>
            </p:cNvSpPr>
            <p:nvPr/>
          </p:nvSpPr>
          <p:spPr bwMode="auto">
            <a:xfrm>
              <a:off x="3334" y="202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7" name="Text Box 116"/>
            <p:cNvSpPr txBox="1">
              <a:spLocks noChangeArrowheads="1"/>
            </p:cNvSpPr>
            <p:nvPr/>
          </p:nvSpPr>
          <p:spPr bwMode="auto">
            <a:xfrm>
              <a:off x="3379" y="220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8" name="Text Box 117"/>
            <p:cNvSpPr txBox="1">
              <a:spLocks noChangeArrowheads="1"/>
            </p:cNvSpPr>
            <p:nvPr/>
          </p:nvSpPr>
          <p:spPr bwMode="auto">
            <a:xfrm>
              <a:off x="3379" y="247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" name="Line 118"/>
            <p:cNvSpPr>
              <a:spLocks noChangeShapeType="1"/>
            </p:cNvSpPr>
            <p:nvPr/>
          </p:nvSpPr>
          <p:spPr bwMode="auto">
            <a:xfrm flipV="1">
              <a:off x="3901" y="1797"/>
              <a:ext cx="754" cy="6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119"/>
            <p:cNvSpPr txBox="1">
              <a:spLocks noChangeArrowheads="1"/>
            </p:cNvSpPr>
            <p:nvPr/>
          </p:nvSpPr>
          <p:spPr bwMode="auto">
            <a:xfrm>
              <a:off x="4161" y="195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" name="Text Box 120"/>
            <p:cNvSpPr txBox="1">
              <a:spLocks noChangeArrowheads="1"/>
            </p:cNvSpPr>
            <p:nvPr/>
          </p:nvSpPr>
          <p:spPr bwMode="auto">
            <a:xfrm>
              <a:off x="4216" y="23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" name="Text Box 121"/>
            <p:cNvSpPr txBox="1">
              <a:spLocks noChangeArrowheads="1"/>
            </p:cNvSpPr>
            <p:nvPr/>
          </p:nvSpPr>
          <p:spPr bwMode="auto">
            <a:xfrm>
              <a:off x="4180" y="268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3" name="Text Box 122"/>
            <p:cNvSpPr txBox="1">
              <a:spLocks noChangeArrowheads="1"/>
            </p:cNvSpPr>
            <p:nvPr/>
          </p:nvSpPr>
          <p:spPr bwMode="auto">
            <a:xfrm>
              <a:off x="4761" y="210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4" name="Text Box 123"/>
            <p:cNvSpPr txBox="1">
              <a:spLocks noChangeArrowheads="1"/>
            </p:cNvSpPr>
            <p:nvPr/>
          </p:nvSpPr>
          <p:spPr bwMode="auto">
            <a:xfrm>
              <a:off x="5148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" name="Text Box 124"/>
            <p:cNvSpPr txBox="1">
              <a:spLocks noChangeArrowheads="1"/>
            </p:cNvSpPr>
            <p:nvPr/>
          </p:nvSpPr>
          <p:spPr bwMode="auto">
            <a:xfrm>
              <a:off x="5035" y="2045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66" name="Rectangle 95" descr=" 64607"/>
          <p:cNvSpPr>
            <a:spLocks noChangeArrowheads="1"/>
          </p:cNvSpPr>
          <p:nvPr/>
        </p:nvSpPr>
        <p:spPr bwMode="auto">
          <a:xfrm>
            <a:off x="6372225" y="177323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augmenting path 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endParaRPr lang="zh-CN" altLang="en-US" i="1">
              <a:solidFill>
                <a:srgbClr val="FF0000"/>
              </a:solidFill>
            </a:endParaRPr>
          </a:p>
        </p:txBody>
      </p:sp>
      <p:sp>
        <p:nvSpPr>
          <p:cNvPr id="67" name="Line 96" descr=" 64608"/>
          <p:cNvSpPr>
            <a:spLocks noChangeShapeType="1"/>
          </p:cNvSpPr>
          <p:nvPr/>
        </p:nvSpPr>
        <p:spPr bwMode="auto">
          <a:xfrm>
            <a:off x="8027988" y="22050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8" name="Group 105" descr=" 64617"/>
          <p:cNvGrpSpPr>
            <a:grpSpLocks/>
          </p:cNvGrpSpPr>
          <p:nvPr/>
        </p:nvGrpSpPr>
        <p:grpSpPr bwMode="auto">
          <a:xfrm>
            <a:off x="5942013" y="4706938"/>
            <a:ext cx="2159000" cy="666750"/>
            <a:chOff x="3742" y="2931"/>
            <a:chExt cx="1360" cy="420"/>
          </a:xfrm>
        </p:grpSpPr>
        <p:pic>
          <p:nvPicPr>
            <p:cNvPr id="69" name="Picture 1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2" y="2931"/>
              <a:ext cx="95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Text Box 104"/>
            <p:cNvSpPr txBox="1">
              <a:spLocks noChangeArrowheads="1"/>
            </p:cNvSpPr>
            <p:nvPr/>
          </p:nvSpPr>
          <p:spPr bwMode="auto">
            <a:xfrm>
              <a:off x="4694" y="2976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9999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549575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26" descr=" 43009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Augmenting Path Example</a:t>
            </a:r>
          </a:p>
        </p:txBody>
      </p:sp>
      <p:sp>
        <p:nvSpPr>
          <p:cNvPr id="43010" name="Oval 3" descr=" 43010"/>
          <p:cNvSpPr>
            <a:spLocks noChangeArrowheads="1"/>
          </p:cNvSpPr>
          <p:nvPr/>
        </p:nvSpPr>
        <p:spPr bwMode="auto">
          <a:xfrm>
            <a:off x="34925" y="18478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43011" name="Oval 4" descr=" 43011"/>
          <p:cNvSpPr>
            <a:spLocks noChangeArrowheads="1"/>
          </p:cNvSpPr>
          <p:nvPr/>
        </p:nvSpPr>
        <p:spPr bwMode="auto">
          <a:xfrm>
            <a:off x="3836988" y="18557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43012" name="Oval 5" descr=" 43012"/>
          <p:cNvSpPr>
            <a:spLocks noChangeArrowheads="1"/>
          </p:cNvSpPr>
          <p:nvPr/>
        </p:nvSpPr>
        <p:spPr bwMode="auto">
          <a:xfrm>
            <a:off x="2705100" y="11699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3" name="Oval 6" descr=" 43013"/>
          <p:cNvSpPr>
            <a:spLocks noChangeArrowheads="1"/>
          </p:cNvSpPr>
          <p:nvPr/>
        </p:nvSpPr>
        <p:spPr bwMode="auto">
          <a:xfrm>
            <a:off x="2698750" y="25352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4" name="Oval 7" descr=" 43014"/>
          <p:cNvSpPr>
            <a:spLocks noChangeArrowheads="1"/>
          </p:cNvSpPr>
          <p:nvPr/>
        </p:nvSpPr>
        <p:spPr bwMode="auto">
          <a:xfrm>
            <a:off x="1177925" y="25431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5" name="Oval 8" descr=" 43015"/>
          <p:cNvSpPr>
            <a:spLocks noChangeArrowheads="1"/>
          </p:cNvSpPr>
          <p:nvPr/>
        </p:nvSpPr>
        <p:spPr bwMode="auto">
          <a:xfrm>
            <a:off x="1171575" y="11795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6" name="Line 9" descr=" 43016"/>
          <p:cNvSpPr>
            <a:spLocks noChangeShapeType="1"/>
          </p:cNvSpPr>
          <p:nvPr/>
        </p:nvSpPr>
        <p:spPr bwMode="auto">
          <a:xfrm flipV="1">
            <a:off x="452438" y="151606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10" descr=" 43017"/>
          <p:cNvSpPr>
            <a:spLocks noChangeShapeType="1"/>
          </p:cNvSpPr>
          <p:nvPr/>
        </p:nvSpPr>
        <p:spPr bwMode="auto">
          <a:xfrm>
            <a:off x="423863" y="226695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11" descr=" 43018"/>
          <p:cNvSpPr>
            <a:spLocks noChangeShapeType="1"/>
          </p:cNvSpPr>
          <p:nvPr/>
        </p:nvSpPr>
        <p:spPr bwMode="auto">
          <a:xfrm>
            <a:off x="1317625" y="164623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2" descr=" 43019"/>
          <p:cNvSpPr>
            <a:spLocks noChangeShapeType="1"/>
          </p:cNvSpPr>
          <p:nvPr/>
        </p:nvSpPr>
        <p:spPr bwMode="auto">
          <a:xfrm flipV="1">
            <a:off x="1476375" y="167481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3" descr=" 43020"/>
          <p:cNvSpPr>
            <a:spLocks noChangeShapeType="1"/>
          </p:cNvSpPr>
          <p:nvPr/>
        </p:nvSpPr>
        <p:spPr bwMode="auto">
          <a:xfrm>
            <a:off x="1649413" y="1414463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4" descr=" 43021"/>
          <p:cNvSpPr>
            <a:spLocks noChangeShapeType="1"/>
          </p:cNvSpPr>
          <p:nvPr/>
        </p:nvSpPr>
        <p:spPr bwMode="auto">
          <a:xfrm flipH="1">
            <a:off x="1635125" y="157321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5" descr=" 43022"/>
          <p:cNvSpPr>
            <a:spLocks noChangeShapeType="1"/>
          </p:cNvSpPr>
          <p:nvPr/>
        </p:nvSpPr>
        <p:spPr bwMode="auto">
          <a:xfrm flipV="1">
            <a:off x="2949575" y="166052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6" descr=" 43023"/>
          <p:cNvSpPr>
            <a:spLocks noChangeShapeType="1"/>
          </p:cNvSpPr>
          <p:nvPr/>
        </p:nvSpPr>
        <p:spPr bwMode="auto">
          <a:xfrm>
            <a:off x="1665288" y="27860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7" descr=" 43024"/>
          <p:cNvSpPr>
            <a:spLocks noChangeShapeType="1"/>
          </p:cNvSpPr>
          <p:nvPr/>
        </p:nvSpPr>
        <p:spPr bwMode="auto">
          <a:xfrm>
            <a:off x="3165475" y="145732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8" descr=" 43025"/>
          <p:cNvSpPr>
            <a:spLocks noChangeShapeType="1"/>
          </p:cNvSpPr>
          <p:nvPr/>
        </p:nvSpPr>
        <p:spPr bwMode="auto">
          <a:xfrm flipV="1">
            <a:off x="3165475" y="225107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Text Box 19" descr=" 43026"/>
          <p:cNvSpPr txBox="1">
            <a:spLocks noChangeArrowheads="1"/>
          </p:cNvSpPr>
          <p:nvPr/>
        </p:nvSpPr>
        <p:spPr bwMode="auto">
          <a:xfrm>
            <a:off x="261938" y="13700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7" name="Text Box 20" descr=" 43027"/>
          <p:cNvSpPr txBox="1">
            <a:spLocks noChangeArrowheads="1"/>
          </p:cNvSpPr>
          <p:nvPr/>
        </p:nvSpPr>
        <p:spPr bwMode="auto">
          <a:xfrm>
            <a:off x="404813" y="25241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8" name="Text Box 21" descr=" 43028"/>
          <p:cNvSpPr txBox="1">
            <a:spLocks noChangeArrowheads="1"/>
          </p:cNvSpPr>
          <p:nvPr/>
        </p:nvSpPr>
        <p:spPr bwMode="auto">
          <a:xfrm>
            <a:off x="755650" y="19177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9" name="Text Box 22" descr=" 43029"/>
          <p:cNvSpPr txBox="1">
            <a:spLocks noChangeArrowheads="1"/>
          </p:cNvSpPr>
          <p:nvPr/>
        </p:nvSpPr>
        <p:spPr bwMode="auto">
          <a:xfrm>
            <a:off x="1457325" y="190341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43030" name="Text Box 23" descr=" 43030"/>
          <p:cNvSpPr txBox="1">
            <a:spLocks noChangeArrowheads="1"/>
          </p:cNvSpPr>
          <p:nvPr/>
        </p:nvSpPr>
        <p:spPr bwMode="auto">
          <a:xfrm>
            <a:off x="1847850" y="10525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43031" name="Text Box 24" descr=" 43031"/>
          <p:cNvSpPr txBox="1">
            <a:spLocks noChangeArrowheads="1"/>
          </p:cNvSpPr>
          <p:nvPr/>
        </p:nvSpPr>
        <p:spPr bwMode="auto">
          <a:xfrm>
            <a:off x="1874838" y="27844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43032" name="Text Box 25" descr=" 43032"/>
          <p:cNvSpPr txBox="1">
            <a:spLocks noChangeArrowheads="1"/>
          </p:cNvSpPr>
          <p:nvPr/>
        </p:nvSpPr>
        <p:spPr bwMode="auto">
          <a:xfrm>
            <a:off x="2135188" y="20193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43033" name="Text Box 26" descr=" 43033"/>
          <p:cNvSpPr txBox="1">
            <a:spLocks noChangeArrowheads="1"/>
          </p:cNvSpPr>
          <p:nvPr/>
        </p:nvSpPr>
        <p:spPr bwMode="auto">
          <a:xfrm>
            <a:off x="2928938" y="19177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43034" name="Text Box 27" descr=" 43034"/>
          <p:cNvSpPr txBox="1">
            <a:spLocks noChangeArrowheads="1"/>
          </p:cNvSpPr>
          <p:nvPr/>
        </p:nvSpPr>
        <p:spPr bwMode="auto">
          <a:xfrm>
            <a:off x="3419475" y="12969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35" name="Text Box 28" descr=" 43035"/>
          <p:cNvSpPr txBox="1">
            <a:spLocks noChangeArrowheads="1"/>
          </p:cNvSpPr>
          <p:nvPr/>
        </p:nvSpPr>
        <p:spPr bwMode="auto">
          <a:xfrm>
            <a:off x="3433763" y="24526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grpSp>
        <p:nvGrpSpPr>
          <p:cNvPr id="29" name="Group 100" descr=" 64612"/>
          <p:cNvGrpSpPr>
            <a:grpSpLocks/>
          </p:cNvGrpSpPr>
          <p:nvPr/>
        </p:nvGrpSpPr>
        <p:grpSpPr bwMode="auto">
          <a:xfrm>
            <a:off x="4643438" y="2492375"/>
            <a:ext cx="4292600" cy="2182813"/>
            <a:chOff x="2953" y="1556"/>
            <a:chExt cx="2704" cy="1375"/>
          </a:xfrm>
        </p:grpSpPr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2953" y="2057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5348" y="2062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4635" y="163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4631" y="249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4" name="Oval 59"/>
            <p:cNvSpPr>
              <a:spLocks noChangeArrowheads="1"/>
            </p:cNvSpPr>
            <p:nvPr/>
          </p:nvSpPr>
          <p:spPr bwMode="auto">
            <a:xfrm>
              <a:off x="3673" y="249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5" name="Oval 60"/>
            <p:cNvSpPr>
              <a:spLocks noChangeArrowheads="1"/>
            </p:cNvSpPr>
            <p:nvPr/>
          </p:nvSpPr>
          <p:spPr bwMode="auto">
            <a:xfrm>
              <a:off x="3669" y="1636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6" name="Line 63"/>
            <p:cNvSpPr>
              <a:spLocks noChangeShapeType="1"/>
            </p:cNvSpPr>
            <p:nvPr/>
          </p:nvSpPr>
          <p:spPr bwMode="auto">
            <a:xfrm>
              <a:off x="3761" y="1930"/>
              <a:ext cx="0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 flipV="1">
              <a:off x="3861" y="1948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>
              <a:off x="3970" y="1784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6"/>
            <p:cNvSpPr>
              <a:spLocks noChangeShapeType="1"/>
            </p:cNvSpPr>
            <p:nvPr/>
          </p:nvSpPr>
          <p:spPr bwMode="auto">
            <a:xfrm flipH="1">
              <a:off x="3961" y="1884"/>
              <a:ext cx="718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67"/>
            <p:cNvSpPr>
              <a:spLocks noChangeShapeType="1"/>
            </p:cNvSpPr>
            <p:nvPr/>
          </p:nvSpPr>
          <p:spPr bwMode="auto">
            <a:xfrm flipV="1">
              <a:off x="4779" y="1930"/>
              <a:ext cx="0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>
              <a:off x="3980" y="2594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69"/>
            <p:cNvSpPr>
              <a:spLocks noChangeShapeType="1"/>
            </p:cNvSpPr>
            <p:nvPr/>
          </p:nvSpPr>
          <p:spPr bwMode="auto">
            <a:xfrm>
              <a:off x="4967" y="1797"/>
              <a:ext cx="454" cy="3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70"/>
            <p:cNvSpPr>
              <a:spLocks noChangeShapeType="1"/>
            </p:cNvSpPr>
            <p:nvPr/>
          </p:nvSpPr>
          <p:spPr bwMode="auto">
            <a:xfrm flipV="1">
              <a:off x="4925" y="2311"/>
              <a:ext cx="454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3540" y="210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5" name="Text Box 74"/>
            <p:cNvSpPr txBox="1">
              <a:spLocks noChangeArrowheads="1"/>
            </p:cNvSpPr>
            <p:nvPr/>
          </p:nvSpPr>
          <p:spPr bwMode="auto">
            <a:xfrm>
              <a:off x="3840" y="211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4167" y="1556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7" name="Text Box 77"/>
            <p:cNvSpPr txBox="1">
              <a:spLocks noChangeArrowheads="1"/>
            </p:cNvSpPr>
            <p:nvPr/>
          </p:nvSpPr>
          <p:spPr bwMode="auto">
            <a:xfrm>
              <a:off x="4276" y="216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" name="Text Box 80"/>
            <p:cNvSpPr txBox="1">
              <a:spLocks noChangeArrowheads="1"/>
            </p:cNvSpPr>
            <p:nvPr/>
          </p:nvSpPr>
          <p:spPr bwMode="auto">
            <a:xfrm>
              <a:off x="5121" y="2393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" name="Line 107"/>
            <p:cNvSpPr>
              <a:spLocks noChangeShapeType="1"/>
            </p:cNvSpPr>
            <p:nvPr/>
          </p:nvSpPr>
          <p:spPr bwMode="auto">
            <a:xfrm flipV="1">
              <a:off x="3156" y="1792"/>
              <a:ext cx="50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08"/>
            <p:cNvSpPr>
              <a:spLocks noChangeShapeType="1"/>
            </p:cNvSpPr>
            <p:nvPr/>
          </p:nvSpPr>
          <p:spPr bwMode="auto">
            <a:xfrm flipH="1">
              <a:off x="3246" y="1892"/>
              <a:ext cx="464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09"/>
            <p:cNvSpPr>
              <a:spLocks noChangeShapeType="1"/>
            </p:cNvSpPr>
            <p:nvPr/>
          </p:nvSpPr>
          <p:spPr bwMode="auto">
            <a:xfrm>
              <a:off x="3243" y="2251"/>
              <a:ext cx="437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10"/>
            <p:cNvSpPr>
              <a:spLocks noChangeShapeType="1"/>
            </p:cNvSpPr>
            <p:nvPr/>
          </p:nvSpPr>
          <p:spPr bwMode="auto">
            <a:xfrm flipH="1" flipV="1">
              <a:off x="3192" y="2328"/>
              <a:ext cx="48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11"/>
            <p:cNvSpPr>
              <a:spLocks noChangeShapeType="1"/>
            </p:cNvSpPr>
            <p:nvPr/>
          </p:nvSpPr>
          <p:spPr bwMode="auto">
            <a:xfrm flipH="1">
              <a:off x="3974" y="2683"/>
              <a:ext cx="6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12"/>
            <p:cNvSpPr>
              <a:spLocks noChangeShapeType="1"/>
            </p:cNvSpPr>
            <p:nvPr/>
          </p:nvSpPr>
          <p:spPr bwMode="auto">
            <a:xfrm flipH="1" flipV="1">
              <a:off x="4910" y="1873"/>
              <a:ext cx="445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114"/>
            <p:cNvSpPr txBox="1">
              <a:spLocks noChangeArrowheads="1"/>
            </p:cNvSpPr>
            <p:nvPr/>
          </p:nvSpPr>
          <p:spPr bwMode="auto">
            <a:xfrm>
              <a:off x="3325" y="170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" name="Text Box 115"/>
            <p:cNvSpPr txBox="1">
              <a:spLocks noChangeArrowheads="1"/>
            </p:cNvSpPr>
            <p:nvPr/>
          </p:nvSpPr>
          <p:spPr bwMode="auto">
            <a:xfrm>
              <a:off x="3334" y="202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7" name="Text Box 116"/>
            <p:cNvSpPr txBox="1">
              <a:spLocks noChangeArrowheads="1"/>
            </p:cNvSpPr>
            <p:nvPr/>
          </p:nvSpPr>
          <p:spPr bwMode="auto">
            <a:xfrm>
              <a:off x="3379" y="220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8" name="Text Box 117"/>
            <p:cNvSpPr txBox="1">
              <a:spLocks noChangeArrowheads="1"/>
            </p:cNvSpPr>
            <p:nvPr/>
          </p:nvSpPr>
          <p:spPr bwMode="auto">
            <a:xfrm>
              <a:off x="3379" y="247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" name="Line 118"/>
            <p:cNvSpPr>
              <a:spLocks noChangeShapeType="1"/>
            </p:cNvSpPr>
            <p:nvPr/>
          </p:nvSpPr>
          <p:spPr bwMode="auto">
            <a:xfrm flipV="1">
              <a:off x="3901" y="1797"/>
              <a:ext cx="754" cy="6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119"/>
            <p:cNvSpPr txBox="1">
              <a:spLocks noChangeArrowheads="1"/>
            </p:cNvSpPr>
            <p:nvPr/>
          </p:nvSpPr>
          <p:spPr bwMode="auto">
            <a:xfrm>
              <a:off x="4161" y="195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" name="Text Box 120"/>
            <p:cNvSpPr txBox="1">
              <a:spLocks noChangeArrowheads="1"/>
            </p:cNvSpPr>
            <p:nvPr/>
          </p:nvSpPr>
          <p:spPr bwMode="auto">
            <a:xfrm>
              <a:off x="4216" y="23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" name="Text Box 121"/>
            <p:cNvSpPr txBox="1">
              <a:spLocks noChangeArrowheads="1"/>
            </p:cNvSpPr>
            <p:nvPr/>
          </p:nvSpPr>
          <p:spPr bwMode="auto">
            <a:xfrm>
              <a:off x="4180" y="268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3" name="Text Box 122"/>
            <p:cNvSpPr txBox="1">
              <a:spLocks noChangeArrowheads="1"/>
            </p:cNvSpPr>
            <p:nvPr/>
          </p:nvSpPr>
          <p:spPr bwMode="auto">
            <a:xfrm>
              <a:off x="4761" y="210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4" name="Text Box 123"/>
            <p:cNvSpPr txBox="1">
              <a:spLocks noChangeArrowheads="1"/>
            </p:cNvSpPr>
            <p:nvPr/>
          </p:nvSpPr>
          <p:spPr bwMode="auto">
            <a:xfrm>
              <a:off x="5148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" name="Text Box 124"/>
            <p:cNvSpPr txBox="1">
              <a:spLocks noChangeArrowheads="1"/>
            </p:cNvSpPr>
            <p:nvPr/>
          </p:nvSpPr>
          <p:spPr bwMode="auto">
            <a:xfrm>
              <a:off x="5035" y="2045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</p:grpSp>
      <p:grpSp>
        <p:nvGrpSpPr>
          <p:cNvPr id="71" name="Group 101" descr=" 64613"/>
          <p:cNvGrpSpPr>
            <a:grpSpLocks/>
          </p:cNvGrpSpPr>
          <p:nvPr/>
        </p:nvGrpSpPr>
        <p:grpSpPr bwMode="auto">
          <a:xfrm>
            <a:off x="684213" y="4802188"/>
            <a:ext cx="4292600" cy="2011362"/>
            <a:chOff x="431" y="3025"/>
            <a:chExt cx="2704" cy="1267"/>
          </a:xfrm>
        </p:grpSpPr>
        <p:sp>
          <p:nvSpPr>
            <p:cNvPr id="72" name="Oval 3"/>
            <p:cNvSpPr>
              <a:spLocks noChangeArrowheads="1"/>
            </p:cNvSpPr>
            <p:nvPr/>
          </p:nvSpPr>
          <p:spPr bwMode="auto">
            <a:xfrm>
              <a:off x="431" y="3452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2826" y="3457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2113" y="302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2109" y="388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1151" y="389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1147" y="3031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8" name="Line 9"/>
            <p:cNvSpPr>
              <a:spLocks noChangeShapeType="1"/>
            </p:cNvSpPr>
            <p:nvPr/>
          </p:nvSpPr>
          <p:spPr bwMode="auto">
            <a:xfrm flipV="1">
              <a:off x="694" y="3243"/>
              <a:ext cx="454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>
              <a:off x="676" y="3716"/>
              <a:ext cx="482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>
              <a:off x="1239" y="3325"/>
              <a:ext cx="0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 flipV="1">
              <a:off x="1339" y="3343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13"/>
            <p:cNvSpPr>
              <a:spLocks noChangeShapeType="1"/>
            </p:cNvSpPr>
            <p:nvPr/>
          </p:nvSpPr>
          <p:spPr bwMode="auto">
            <a:xfrm>
              <a:off x="1448" y="3179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14"/>
            <p:cNvSpPr>
              <a:spLocks noChangeShapeType="1"/>
            </p:cNvSpPr>
            <p:nvPr/>
          </p:nvSpPr>
          <p:spPr bwMode="auto">
            <a:xfrm flipH="1">
              <a:off x="1439" y="3279"/>
              <a:ext cx="718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15"/>
            <p:cNvSpPr>
              <a:spLocks noChangeShapeType="1"/>
            </p:cNvSpPr>
            <p:nvPr/>
          </p:nvSpPr>
          <p:spPr bwMode="auto">
            <a:xfrm flipV="1">
              <a:off x="2267" y="3334"/>
              <a:ext cx="0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1458" y="4043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17"/>
            <p:cNvSpPr>
              <a:spLocks noChangeShapeType="1"/>
            </p:cNvSpPr>
            <p:nvPr/>
          </p:nvSpPr>
          <p:spPr bwMode="auto">
            <a:xfrm>
              <a:off x="2403" y="3206"/>
              <a:ext cx="454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8"/>
            <p:cNvSpPr>
              <a:spLocks noChangeShapeType="1"/>
            </p:cNvSpPr>
            <p:nvPr/>
          </p:nvSpPr>
          <p:spPr bwMode="auto">
            <a:xfrm flipV="1">
              <a:off x="2403" y="3706"/>
              <a:ext cx="454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19"/>
            <p:cNvSpPr txBox="1">
              <a:spLocks noChangeArrowheads="1"/>
            </p:cNvSpPr>
            <p:nvPr/>
          </p:nvSpPr>
          <p:spPr bwMode="auto">
            <a:xfrm>
              <a:off x="574" y="3151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11/16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9" name="Text Box 20"/>
            <p:cNvSpPr txBox="1">
              <a:spLocks noChangeArrowheads="1"/>
            </p:cNvSpPr>
            <p:nvPr/>
          </p:nvSpPr>
          <p:spPr bwMode="auto">
            <a:xfrm>
              <a:off x="595" y="3884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12</a:t>
              </a:r>
              <a:r>
                <a:rPr lang="en-US" altLang="zh-CN" sz="2000">
                  <a:latin typeface="Times New Roman" pitchFamily="18" charset="0"/>
                </a:rPr>
                <a:t>/13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0" name="Text Box 21"/>
            <p:cNvSpPr txBox="1">
              <a:spLocks noChangeArrowheads="1"/>
            </p:cNvSpPr>
            <p:nvPr/>
          </p:nvSpPr>
          <p:spPr bwMode="auto">
            <a:xfrm>
              <a:off x="885" y="3496"/>
              <a:ext cx="40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0/10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1" name="Text Box 22"/>
            <p:cNvSpPr txBox="1">
              <a:spLocks noChangeArrowheads="1"/>
            </p:cNvSpPr>
            <p:nvPr/>
          </p:nvSpPr>
          <p:spPr bwMode="auto">
            <a:xfrm>
              <a:off x="1327" y="3487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1/4</a:t>
              </a:r>
            </a:p>
          </p:txBody>
        </p:sp>
        <p:sp>
          <p:nvSpPr>
            <p:cNvPr id="92" name="Text Box 24"/>
            <p:cNvSpPr txBox="1">
              <a:spLocks noChangeArrowheads="1"/>
            </p:cNvSpPr>
            <p:nvPr/>
          </p:nvSpPr>
          <p:spPr bwMode="auto">
            <a:xfrm>
              <a:off x="1590" y="4042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11/14</a:t>
              </a:r>
            </a:p>
          </p:txBody>
        </p:sp>
        <p:sp>
          <p:nvSpPr>
            <p:cNvPr id="93" name="Text Box 25"/>
            <p:cNvSpPr txBox="1">
              <a:spLocks noChangeArrowheads="1"/>
            </p:cNvSpPr>
            <p:nvPr/>
          </p:nvSpPr>
          <p:spPr bwMode="auto">
            <a:xfrm>
              <a:off x="1754" y="3560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r>
                <a:rPr lang="en-US" altLang="zh-CN" sz="2000">
                  <a:latin typeface="Times New Roman" pitchFamily="18" charset="0"/>
                </a:rPr>
                <a:t>/9</a:t>
              </a:r>
            </a:p>
          </p:txBody>
        </p:sp>
        <p:sp>
          <p:nvSpPr>
            <p:cNvPr id="94" name="Text Box 26"/>
            <p:cNvSpPr txBox="1">
              <a:spLocks noChangeArrowheads="1"/>
            </p:cNvSpPr>
            <p:nvPr/>
          </p:nvSpPr>
          <p:spPr bwMode="auto">
            <a:xfrm>
              <a:off x="2254" y="3496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7/7</a:t>
              </a:r>
            </a:p>
          </p:txBody>
        </p:sp>
        <p:sp>
          <p:nvSpPr>
            <p:cNvPr id="95" name="Text Box 27"/>
            <p:cNvSpPr txBox="1">
              <a:spLocks noChangeArrowheads="1"/>
            </p:cNvSpPr>
            <p:nvPr/>
          </p:nvSpPr>
          <p:spPr bwMode="auto">
            <a:xfrm>
              <a:off x="2563" y="3105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19</a:t>
              </a:r>
              <a:r>
                <a:rPr lang="en-US" altLang="zh-CN" sz="2000">
                  <a:latin typeface="Times New Roman" pitchFamily="18" charset="0"/>
                </a:rPr>
                <a:t>/20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2572" y="3833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4/4</a:t>
              </a:r>
            </a:p>
          </p:txBody>
        </p:sp>
      </p:grpSp>
      <p:sp>
        <p:nvSpPr>
          <p:cNvPr id="66" name="Rectangle 95" descr=" 64607"/>
          <p:cNvSpPr>
            <a:spLocks noChangeArrowheads="1"/>
          </p:cNvSpPr>
          <p:nvPr/>
        </p:nvSpPr>
        <p:spPr bwMode="auto">
          <a:xfrm>
            <a:off x="6372225" y="177323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augmenting path 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endParaRPr lang="zh-CN" altLang="en-US" i="1">
              <a:solidFill>
                <a:srgbClr val="FF0000"/>
              </a:solidFill>
            </a:endParaRPr>
          </a:p>
        </p:txBody>
      </p:sp>
      <p:sp>
        <p:nvSpPr>
          <p:cNvPr id="67" name="Line 96" descr=" 64608"/>
          <p:cNvSpPr>
            <a:spLocks noChangeShapeType="1"/>
          </p:cNvSpPr>
          <p:nvPr/>
        </p:nvSpPr>
        <p:spPr bwMode="auto">
          <a:xfrm>
            <a:off x="8027988" y="22050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8" name="Group 105" descr=" 64617"/>
          <p:cNvGrpSpPr>
            <a:grpSpLocks/>
          </p:cNvGrpSpPr>
          <p:nvPr/>
        </p:nvGrpSpPr>
        <p:grpSpPr bwMode="auto">
          <a:xfrm>
            <a:off x="5942013" y="4706938"/>
            <a:ext cx="2159000" cy="666750"/>
            <a:chOff x="3742" y="2931"/>
            <a:chExt cx="1360" cy="420"/>
          </a:xfrm>
        </p:grpSpPr>
        <p:pic>
          <p:nvPicPr>
            <p:cNvPr id="69" name="Picture 1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2" y="2931"/>
              <a:ext cx="95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Text Box 104"/>
            <p:cNvSpPr txBox="1">
              <a:spLocks noChangeArrowheads="1"/>
            </p:cNvSpPr>
            <p:nvPr/>
          </p:nvSpPr>
          <p:spPr bwMode="auto">
            <a:xfrm>
              <a:off x="4694" y="2976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9999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73585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26" descr=" 43009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Augmenting Path Example</a:t>
            </a:r>
          </a:p>
        </p:txBody>
      </p:sp>
      <p:sp>
        <p:nvSpPr>
          <p:cNvPr id="43010" name="Oval 3" descr=" 43010"/>
          <p:cNvSpPr>
            <a:spLocks noChangeArrowheads="1"/>
          </p:cNvSpPr>
          <p:nvPr/>
        </p:nvSpPr>
        <p:spPr bwMode="auto">
          <a:xfrm>
            <a:off x="34925" y="18478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43011" name="Oval 4" descr=" 43011"/>
          <p:cNvSpPr>
            <a:spLocks noChangeArrowheads="1"/>
          </p:cNvSpPr>
          <p:nvPr/>
        </p:nvSpPr>
        <p:spPr bwMode="auto">
          <a:xfrm>
            <a:off x="3836988" y="18557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43012" name="Oval 5" descr=" 43012"/>
          <p:cNvSpPr>
            <a:spLocks noChangeArrowheads="1"/>
          </p:cNvSpPr>
          <p:nvPr/>
        </p:nvSpPr>
        <p:spPr bwMode="auto">
          <a:xfrm>
            <a:off x="2705100" y="11699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3" name="Oval 6" descr=" 43013"/>
          <p:cNvSpPr>
            <a:spLocks noChangeArrowheads="1"/>
          </p:cNvSpPr>
          <p:nvPr/>
        </p:nvSpPr>
        <p:spPr bwMode="auto">
          <a:xfrm>
            <a:off x="2698750" y="25352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4" name="Oval 7" descr=" 43014"/>
          <p:cNvSpPr>
            <a:spLocks noChangeArrowheads="1"/>
          </p:cNvSpPr>
          <p:nvPr/>
        </p:nvSpPr>
        <p:spPr bwMode="auto">
          <a:xfrm>
            <a:off x="1177925" y="25431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5" name="Oval 8" descr=" 43015"/>
          <p:cNvSpPr>
            <a:spLocks noChangeArrowheads="1"/>
          </p:cNvSpPr>
          <p:nvPr/>
        </p:nvSpPr>
        <p:spPr bwMode="auto">
          <a:xfrm>
            <a:off x="1171575" y="11795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6" name="Line 9" descr=" 43016"/>
          <p:cNvSpPr>
            <a:spLocks noChangeShapeType="1"/>
          </p:cNvSpPr>
          <p:nvPr/>
        </p:nvSpPr>
        <p:spPr bwMode="auto">
          <a:xfrm flipV="1">
            <a:off x="452438" y="151606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10" descr=" 43017"/>
          <p:cNvSpPr>
            <a:spLocks noChangeShapeType="1"/>
          </p:cNvSpPr>
          <p:nvPr/>
        </p:nvSpPr>
        <p:spPr bwMode="auto">
          <a:xfrm>
            <a:off x="423863" y="226695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11" descr=" 43018"/>
          <p:cNvSpPr>
            <a:spLocks noChangeShapeType="1"/>
          </p:cNvSpPr>
          <p:nvPr/>
        </p:nvSpPr>
        <p:spPr bwMode="auto">
          <a:xfrm>
            <a:off x="1317625" y="164623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2" descr=" 43019"/>
          <p:cNvSpPr>
            <a:spLocks noChangeShapeType="1"/>
          </p:cNvSpPr>
          <p:nvPr/>
        </p:nvSpPr>
        <p:spPr bwMode="auto">
          <a:xfrm flipV="1">
            <a:off x="1476375" y="167481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3" descr=" 43020"/>
          <p:cNvSpPr>
            <a:spLocks noChangeShapeType="1"/>
          </p:cNvSpPr>
          <p:nvPr/>
        </p:nvSpPr>
        <p:spPr bwMode="auto">
          <a:xfrm>
            <a:off x="1649413" y="1414463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4" descr=" 43021"/>
          <p:cNvSpPr>
            <a:spLocks noChangeShapeType="1"/>
          </p:cNvSpPr>
          <p:nvPr/>
        </p:nvSpPr>
        <p:spPr bwMode="auto">
          <a:xfrm flipH="1">
            <a:off x="1635125" y="157321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5" descr=" 43022"/>
          <p:cNvSpPr>
            <a:spLocks noChangeShapeType="1"/>
          </p:cNvSpPr>
          <p:nvPr/>
        </p:nvSpPr>
        <p:spPr bwMode="auto">
          <a:xfrm flipV="1">
            <a:off x="2949575" y="166052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6" descr=" 43023"/>
          <p:cNvSpPr>
            <a:spLocks noChangeShapeType="1"/>
          </p:cNvSpPr>
          <p:nvPr/>
        </p:nvSpPr>
        <p:spPr bwMode="auto">
          <a:xfrm>
            <a:off x="1665288" y="27860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7" descr=" 43024"/>
          <p:cNvSpPr>
            <a:spLocks noChangeShapeType="1"/>
          </p:cNvSpPr>
          <p:nvPr/>
        </p:nvSpPr>
        <p:spPr bwMode="auto">
          <a:xfrm>
            <a:off x="3165475" y="145732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8" descr=" 43025"/>
          <p:cNvSpPr>
            <a:spLocks noChangeShapeType="1"/>
          </p:cNvSpPr>
          <p:nvPr/>
        </p:nvSpPr>
        <p:spPr bwMode="auto">
          <a:xfrm flipV="1">
            <a:off x="3165475" y="225107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Text Box 19" descr=" 43026"/>
          <p:cNvSpPr txBox="1">
            <a:spLocks noChangeArrowheads="1"/>
          </p:cNvSpPr>
          <p:nvPr/>
        </p:nvSpPr>
        <p:spPr bwMode="auto">
          <a:xfrm>
            <a:off x="261938" y="13700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7" name="Text Box 20" descr=" 43027"/>
          <p:cNvSpPr txBox="1">
            <a:spLocks noChangeArrowheads="1"/>
          </p:cNvSpPr>
          <p:nvPr/>
        </p:nvSpPr>
        <p:spPr bwMode="auto">
          <a:xfrm>
            <a:off x="404813" y="25241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8" name="Text Box 21" descr=" 43028"/>
          <p:cNvSpPr txBox="1">
            <a:spLocks noChangeArrowheads="1"/>
          </p:cNvSpPr>
          <p:nvPr/>
        </p:nvSpPr>
        <p:spPr bwMode="auto">
          <a:xfrm>
            <a:off x="755650" y="19177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9" name="Text Box 22" descr=" 43029"/>
          <p:cNvSpPr txBox="1">
            <a:spLocks noChangeArrowheads="1"/>
          </p:cNvSpPr>
          <p:nvPr/>
        </p:nvSpPr>
        <p:spPr bwMode="auto">
          <a:xfrm>
            <a:off x="1457325" y="190341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43030" name="Text Box 23" descr=" 43030"/>
          <p:cNvSpPr txBox="1">
            <a:spLocks noChangeArrowheads="1"/>
          </p:cNvSpPr>
          <p:nvPr/>
        </p:nvSpPr>
        <p:spPr bwMode="auto">
          <a:xfrm>
            <a:off x="1847850" y="10525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43031" name="Text Box 24" descr=" 43031"/>
          <p:cNvSpPr txBox="1">
            <a:spLocks noChangeArrowheads="1"/>
          </p:cNvSpPr>
          <p:nvPr/>
        </p:nvSpPr>
        <p:spPr bwMode="auto">
          <a:xfrm>
            <a:off x="1874838" y="27844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43032" name="Text Box 25" descr=" 43032"/>
          <p:cNvSpPr txBox="1">
            <a:spLocks noChangeArrowheads="1"/>
          </p:cNvSpPr>
          <p:nvPr/>
        </p:nvSpPr>
        <p:spPr bwMode="auto">
          <a:xfrm>
            <a:off x="2135188" y="20193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43033" name="Text Box 26" descr=" 43033"/>
          <p:cNvSpPr txBox="1">
            <a:spLocks noChangeArrowheads="1"/>
          </p:cNvSpPr>
          <p:nvPr/>
        </p:nvSpPr>
        <p:spPr bwMode="auto">
          <a:xfrm>
            <a:off x="2928938" y="19177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43034" name="Text Box 27" descr=" 43034"/>
          <p:cNvSpPr txBox="1">
            <a:spLocks noChangeArrowheads="1"/>
          </p:cNvSpPr>
          <p:nvPr/>
        </p:nvSpPr>
        <p:spPr bwMode="auto">
          <a:xfrm>
            <a:off x="3419475" y="12969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35" name="Text Box 28" descr=" 43035"/>
          <p:cNvSpPr txBox="1">
            <a:spLocks noChangeArrowheads="1"/>
          </p:cNvSpPr>
          <p:nvPr/>
        </p:nvSpPr>
        <p:spPr bwMode="auto">
          <a:xfrm>
            <a:off x="3433763" y="24526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grpSp>
        <p:nvGrpSpPr>
          <p:cNvPr id="29" name="Group 100" descr=" 64612"/>
          <p:cNvGrpSpPr>
            <a:grpSpLocks/>
          </p:cNvGrpSpPr>
          <p:nvPr/>
        </p:nvGrpSpPr>
        <p:grpSpPr bwMode="auto">
          <a:xfrm>
            <a:off x="4643438" y="2492375"/>
            <a:ext cx="4292600" cy="2182813"/>
            <a:chOff x="2953" y="1556"/>
            <a:chExt cx="2704" cy="1375"/>
          </a:xfrm>
        </p:grpSpPr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2953" y="2057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5348" y="2062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4635" y="163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4631" y="249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4" name="Oval 59"/>
            <p:cNvSpPr>
              <a:spLocks noChangeArrowheads="1"/>
            </p:cNvSpPr>
            <p:nvPr/>
          </p:nvSpPr>
          <p:spPr bwMode="auto">
            <a:xfrm>
              <a:off x="3673" y="249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5" name="Oval 60"/>
            <p:cNvSpPr>
              <a:spLocks noChangeArrowheads="1"/>
            </p:cNvSpPr>
            <p:nvPr/>
          </p:nvSpPr>
          <p:spPr bwMode="auto">
            <a:xfrm>
              <a:off x="3669" y="1636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6" name="Line 63"/>
            <p:cNvSpPr>
              <a:spLocks noChangeShapeType="1"/>
            </p:cNvSpPr>
            <p:nvPr/>
          </p:nvSpPr>
          <p:spPr bwMode="auto">
            <a:xfrm>
              <a:off x="3761" y="1930"/>
              <a:ext cx="0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 flipV="1">
              <a:off x="3861" y="1948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>
              <a:off x="3970" y="1784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6"/>
            <p:cNvSpPr>
              <a:spLocks noChangeShapeType="1"/>
            </p:cNvSpPr>
            <p:nvPr/>
          </p:nvSpPr>
          <p:spPr bwMode="auto">
            <a:xfrm flipH="1">
              <a:off x="3961" y="1884"/>
              <a:ext cx="718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67"/>
            <p:cNvSpPr>
              <a:spLocks noChangeShapeType="1"/>
            </p:cNvSpPr>
            <p:nvPr/>
          </p:nvSpPr>
          <p:spPr bwMode="auto">
            <a:xfrm flipV="1">
              <a:off x="4779" y="1930"/>
              <a:ext cx="0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>
              <a:off x="3980" y="2594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69"/>
            <p:cNvSpPr>
              <a:spLocks noChangeShapeType="1"/>
            </p:cNvSpPr>
            <p:nvPr/>
          </p:nvSpPr>
          <p:spPr bwMode="auto">
            <a:xfrm>
              <a:off x="4967" y="1797"/>
              <a:ext cx="454" cy="3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70"/>
            <p:cNvSpPr>
              <a:spLocks noChangeShapeType="1"/>
            </p:cNvSpPr>
            <p:nvPr/>
          </p:nvSpPr>
          <p:spPr bwMode="auto">
            <a:xfrm flipV="1">
              <a:off x="4925" y="2311"/>
              <a:ext cx="454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3540" y="210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5" name="Text Box 74"/>
            <p:cNvSpPr txBox="1">
              <a:spLocks noChangeArrowheads="1"/>
            </p:cNvSpPr>
            <p:nvPr/>
          </p:nvSpPr>
          <p:spPr bwMode="auto">
            <a:xfrm>
              <a:off x="3840" y="211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4167" y="1556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7" name="Text Box 77"/>
            <p:cNvSpPr txBox="1">
              <a:spLocks noChangeArrowheads="1"/>
            </p:cNvSpPr>
            <p:nvPr/>
          </p:nvSpPr>
          <p:spPr bwMode="auto">
            <a:xfrm>
              <a:off x="4276" y="216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" name="Text Box 80"/>
            <p:cNvSpPr txBox="1">
              <a:spLocks noChangeArrowheads="1"/>
            </p:cNvSpPr>
            <p:nvPr/>
          </p:nvSpPr>
          <p:spPr bwMode="auto">
            <a:xfrm>
              <a:off x="5121" y="2393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" name="Line 107"/>
            <p:cNvSpPr>
              <a:spLocks noChangeShapeType="1"/>
            </p:cNvSpPr>
            <p:nvPr/>
          </p:nvSpPr>
          <p:spPr bwMode="auto">
            <a:xfrm flipV="1">
              <a:off x="3156" y="1792"/>
              <a:ext cx="50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08"/>
            <p:cNvSpPr>
              <a:spLocks noChangeShapeType="1"/>
            </p:cNvSpPr>
            <p:nvPr/>
          </p:nvSpPr>
          <p:spPr bwMode="auto">
            <a:xfrm flipH="1">
              <a:off x="3246" y="1892"/>
              <a:ext cx="464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09"/>
            <p:cNvSpPr>
              <a:spLocks noChangeShapeType="1"/>
            </p:cNvSpPr>
            <p:nvPr/>
          </p:nvSpPr>
          <p:spPr bwMode="auto">
            <a:xfrm>
              <a:off x="3243" y="2251"/>
              <a:ext cx="437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10"/>
            <p:cNvSpPr>
              <a:spLocks noChangeShapeType="1"/>
            </p:cNvSpPr>
            <p:nvPr/>
          </p:nvSpPr>
          <p:spPr bwMode="auto">
            <a:xfrm flipH="1" flipV="1">
              <a:off x="3192" y="2328"/>
              <a:ext cx="48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11"/>
            <p:cNvSpPr>
              <a:spLocks noChangeShapeType="1"/>
            </p:cNvSpPr>
            <p:nvPr/>
          </p:nvSpPr>
          <p:spPr bwMode="auto">
            <a:xfrm flipH="1">
              <a:off x="3974" y="2683"/>
              <a:ext cx="6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12"/>
            <p:cNvSpPr>
              <a:spLocks noChangeShapeType="1"/>
            </p:cNvSpPr>
            <p:nvPr/>
          </p:nvSpPr>
          <p:spPr bwMode="auto">
            <a:xfrm flipH="1" flipV="1">
              <a:off x="4910" y="1873"/>
              <a:ext cx="445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114"/>
            <p:cNvSpPr txBox="1">
              <a:spLocks noChangeArrowheads="1"/>
            </p:cNvSpPr>
            <p:nvPr/>
          </p:nvSpPr>
          <p:spPr bwMode="auto">
            <a:xfrm>
              <a:off x="3325" y="170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" name="Text Box 115"/>
            <p:cNvSpPr txBox="1">
              <a:spLocks noChangeArrowheads="1"/>
            </p:cNvSpPr>
            <p:nvPr/>
          </p:nvSpPr>
          <p:spPr bwMode="auto">
            <a:xfrm>
              <a:off x="3334" y="202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7" name="Text Box 116"/>
            <p:cNvSpPr txBox="1">
              <a:spLocks noChangeArrowheads="1"/>
            </p:cNvSpPr>
            <p:nvPr/>
          </p:nvSpPr>
          <p:spPr bwMode="auto">
            <a:xfrm>
              <a:off x="3379" y="220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8" name="Text Box 117"/>
            <p:cNvSpPr txBox="1">
              <a:spLocks noChangeArrowheads="1"/>
            </p:cNvSpPr>
            <p:nvPr/>
          </p:nvSpPr>
          <p:spPr bwMode="auto">
            <a:xfrm>
              <a:off x="3379" y="247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" name="Line 118"/>
            <p:cNvSpPr>
              <a:spLocks noChangeShapeType="1"/>
            </p:cNvSpPr>
            <p:nvPr/>
          </p:nvSpPr>
          <p:spPr bwMode="auto">
            <a:xfrm flipV="1">
              <a:off x="3901" y="1797"/>
              <a:ext cx="754" cy="6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119"/>
            <p:cNvSpPr txBox="1">
              <a:spLocks noChangeArrowheads="1"/>
            </p:cNvSpPr>
            <p:nvPr/>
          </p:nvSpPr>
          <p:spPr bwMode="auto">
            <a:xfrm>
              <a:off x="4161" y="195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" name="Text Box 120"/>
            <p:cNvSpPr txBox="1">
              <a:spLocks noChangeArrowheads="1"/>
            </p:cNvSpPr>
            <p:nvPr/>
          </p:nvSpPr>
          <p:spPr bwMode="auto">
            <a:xfrm>
              <a:off x="4216" y="23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" name="Text Box 121"/>
            <p:cNvSpPr txBox="1">
              <a:spLocks noChangeArrowheads="1"/>
            </p:cNvSpPr>
            <p:nvPr/>
          </p:nvSpPr>
          <p:spPr bwMode="auto">
            <a:xfrm>
              <a:off x="4180" y="268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3" name="Text Box 122"/>
            <p:cNvSpPr txBox="1">
              <a:spLocks noChangeArrowheads="1"/>
            </p:cNvSpPr>
            <p:nvPr/>
          </p:nvSpPr>
          <p:spPr bwMode="auto">
            <a:xfrm>
              <a:off x="4761" y="210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4" name="Text Box 123"/>
            <p:cNvSpPr txBox="1">
              <a:spLocks noChangeArrowheads="1"/>
            </p:cNvSpPr>
            <p:nvPr/>
          </p:nvSpPr>
          <p:spPr bwMode="auto">
            <a:xfrm>
              <a:off x="5148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" name="Text Box 124"/>
            <p:cNvSpPr txBox="1">
              <a:spLocks noChangeArrowheads="1"/>
            </p:cNvSpPr>
            <p:nvPr/>
          </p:nvSpPr>
          <p:spPr bwMode="auto">
            <a:xfrm>
              <a:off x="5035" y="2045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</p:grpSp>
      <p:grpSp>
        <p:nvGrpSpPr>
          <p:cNvPr id="71" name="Group 101" descr=" 64613"/>
          <p:cNvGrpSpPr>
            <a:grpSpLocks/>
          </p:cNvGrpSpPr>
          <p:nvPr/>
        </p:nvGrpSpPr>
        <p:grpSpPr bwMode="auto">
          <a:xfrm>
            <a:off x="684213" y="4802188"/>
            <a:ext cx="4292600" cy="2011362"/>
            <a:chOff x="431" y="3025"/>
            <a:chExt cx="2704" cy="1267"/>
          </a:xfrm>
        </p:grpSpPr>
        <p:sp>
          <p:nvSpPr>
            <p:cNvPr id="72" name="Oval 3"/>
            <p:cNvSpPr>
              <a:spLocks noChangeArrowheads="1"/>
            </p:cNvSpPr>
            <p:nvPr/>
          </p:nvSpPr>
          <p:spPr bwMode="auto">
            <a:xfrm>
              <a:off x="431" y="3452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2826" y="3457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2113" y="302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2109" y="388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1151" y="389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1147" y="3031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8" name="Line 9"/>
            <p:cNvSpPr>
              <a:spLocks noChangeShapeType="1"/>
            </p:cNvSpPr>
            <p:nvPr/>
          </p:nvSpPr>
          <p:spPr bwMode="auto">
            <a:xfrm flipV="1">
              <a:off x="694" y="3243"/>
              <a:ext cx="454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>
              <a:off x="676" y="3716"/>
              <a:ext cx="482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>
              <a:off x="1239" y="3325"/>
              <a:ext cx="0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 flipV="1">
              <a:off x="1339" y="3343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13"/>
            <p:cNvSpPr>
              <a:spLocks noChangeShapeType="1"/>
            </p:cNvSpPr>
            <p:nvPr/>
          </p:nvSpPr>
          <p:spPr bwMode="auto">
            <a:xfrm>
              <a:off x="1448" y="3179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14"/>
            <p:cNvSpPr>
              <a:spLocks noChangeShapeType="1"/>
            </p:cNvSpPr>
            <p:nvPr/>
          </p:nvSpPr>
          <p:spPr bwMode="auto">
            <a:xfrm flipH="1">
              <a:off x="1439" y="3279"/>
              <a:ext cx="718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15"/>
            <p:cNvSpPr>
              <a:spLocks noChangeShapeType="1"/>
            </p:cNvSpPr>
            <p:nvPr/>
          </p:nvSpPr>
          <p:spPr bwMode="auto">
            <a:xfrm flipV="1">
              <a:off x="2267" y="3334"/>
              <a:ext cx="0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1458" y="4043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17"/>
            <p:cNvSpPr>
              <a:spLocks noChangeShapeType="1"/>
            </p:cNvSpPr>
            <p:nvPr/>
          </p:nvSpPr>
          <p:spPr bwMode="auto">
            <a:xfrm>
              <a:off x="2403" y="3206"/>
              <a:ext cx="454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8"/>
            <p:cNvSpPr>
              <a:spLocks noChangeShapeType="1"/>
            </p:cNvSpPr>
            <p:nvPr/>
          </p:nvSpPr>
          <p:spPr bwMode="auto">
            <a:xfrm flipV="1">
              <a:off x="2403" y="3706"/>
              <a:ext cx="454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19"/>
            <p:cNvSpPr txBox="1">
              <a:spLocks noChangeArrowheads="1"/>
            </p:cNvSpPr>
            <p:nvPr/>
          </p:nvSpPr>
          <p:spPr bwMode="auto">
            <a:xfrm>
              <a:off x="574" y="3151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11/16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9" name="Text Box 20"/>
            <p:cNvSpPr txBox="1">
              <a:spLocks noChangeArrowheads="1"/>
            </p:cNvSpPr>
            <p:nvPr/>
          </p:nvSpPr>
          <p:spPr bwMode="auto">
            <a:xfrm>
              <a:off x="595" y="3884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12</a:t>
              </a:r>
              <a:r>
                <a:rPr lang="en-US" altLang="zh-CN" sz="2000">
                  <a:latin typeface="Times New Roman" pitchFamily="18" charset="0"/>
                </a:rPr>
                <a:t>/13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0" name="Text Box 21"/>
            <p:cNvSpPr txBox="1">
              <a:spLocks noChangeArrowheads="1"/>
            </p:cNvSpPr>
            <p:nvPr/>
          </p:nvSpPr>
          <p:spPr bwMode="auto">
            <a:xfrm>
              <a:off x="885" y="3496"/>
              <a:ext cx="40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0/10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1" name="Text Box 22"/>
            <p:cNvSpPr txBox="1">
              <a:spLocks noChangeArrowheads="1"/>
            </p:cNvSpPr>
            <p:nvPr/>
          </p:nvSpPr>
          <p:spPr bwMode="auto">
            <a:xfrm>
              <a:off x="1327" y="3487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1/4</a:t>
              </a:r>
            </a:p>
          </p:txBody>
        </p:sp>
        <p:sp>
          <p:nvSpPr>
            <p:cNvPr id="92" name="Text Box 24"/>
            <p:cNvSpPr txBox="1">
              <a:spLocks noChangeArrowheads="1"/>
            </p:cNvSpPr>
            <p:nvPr/>
          </p:nvSpPr>
          <p:spPr bwMode="auto">
            <a:xfrm>
              <a:off x="1590" y="4042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11/14</a:t>
              </a:r>
            </a:p>
          </p:txBody>
        </p:sp>
        <p:sp>
          <p:nvSpPr>
            <p:cNvPr id="93" name="Text Box 25"/>
            <p:cNvSpPr txBox="1">
              <a:spLocks noChangeArrowheads="1"/>
            </p:cNvSpPr>
            <p:nvPr/>
          </p:nvSpPr>
          <p:spPr bwMode="auto">
            <a:xfrm>
              <a:off x="1754" y="3560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r>
                <a:rPr lang="en-US" altLang="zh-CN" sz="2000">
                  <a:latin typeface="Times New Roman" pitchFamily="18" charset="0"/>
                </a:rPr>
                <a:t>/9</a:t>
              </a:r>
            </a:p>
          </p:txBody>
        </p:sp>
        <p:sp>
          <p:nvSpPr>
            <p:cNvPr id="94" name="Text Box 26"/>
            <p:cNvSpPr txBox="1">
              <a:spLocks noChangeArrowheads="1"/>
            </p:cNvSpPr>
            <p:nvPr/>
          </p:nvSpPr>
          <p:spPr bwMode="auto">
            <a:xfrm>
              <a:off x="2254" y="3496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7/7</a:t>
              </a:r>
            </a:p>
          </p:txBody>
        </p:sp>
        <p:sp>
          <p:nvSpPr>
            <p:cNvPr id="95" name="Text Box 27"/>
            <p:cNvSpPr txBox="1">
              <a:spLocks noChangeArrowheads="1"/>
            </p:cNvSpPr>
            <p:nvPr/>
          </p:nvSpPr>
          <p:spPr bwMode="auto">
            <a:xfrm>
              <a:off x="2563" y="3105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19</a:t>
              </a:r>
              <a:r>
                <a:rPr lang="en-US" altLang="zh-CN" sz="2000">
                  <a:latin typeface="Times New Roman" pitchFamily="18" charset="0"/>
                </a:rPr>
                <a:t>/20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2572" y="3833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4/4</a:t>
              </a:r>
            </a:p>
          </p:txBody>
        </p:sp>
      </p:grpSp>
      <p:sp>
        <p:nvSpPr>
          <p:cNvPr id="66" name="Rectangle 95" descr=" 64607"/>
          <p:cNvSpPr>
            <a:spLocks noChangeArrowheads="1"/>
          </p:cNvSpPr>
          <p:nvPr/>
        </p:nvSpPr>
        <p:spPr bwMode="auto">
          <a:xfrm>
            <a:off x="6372225" y="177323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augmenting path 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endParaRPr lang="zh-CN" altLang="en-US" i="1">
              <a:solidFill>
                <a:srgbClr val="FF0000"/>
              </a:solidFill>
            </a:endParaRPr>
          </a:p>
        </p:txBody>
      </p:sp>
      <p:sp>
        <p:nvSpPr>
          <p:cNvPr id="67" name="Line 96" descr=" 64608"/>
          <p:cNvSpPr>
            <a:spLocks noChangeShapeType="1"/>
          </p:cNvSpPr>
          <p:nvPr/>
        </p:nvSpPr>
        <p:spPr bwMode="auto">
          <a:xfrm>
            <a:off x="8027988" y="22050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102" descr=" 64614"/>
          <p:cNvSpPr txBox="1">
            <a:spLocks noChangeArrowheads="1"/>
          </p:cNvSpPr>
          <p:nvPr/>
        </p:nvSpPr>
        <p:spPr bwMode="auto">
          <a:xfrm>
            <a:off x="4859338" y="6211888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Maximum flow increased by 4!</a:t>
            </a:r>
          </a:p>
        </p:txBody>
      </p:sp>
      <p:grpSp>
        <p:nvGrpSpPr>
          <p:cNvPr id="68" name="Group 105" descr=" 64617"/>
          <p:cNvGrpSpPr>
            <a:grpSpLocks/>
          </p:cNvGrpSpPr>
          <p:nvPr/>
        </p:nvGrpSpPr>
        <p:grpSpPr bwMode="auto">
          <a:xfrm>
            <a:off x="5942013" y="4706938"/>
            <a:ext cx="2159000" cy="666750"/>
            <a:chOff x="3742" y="2931"/>
            <a:chExt cx="1360" cy="420"/>
          </a:xfrm>
        </p:grpSpPr>
        <p:pic>
          <p:nvPicPr>
            <p:cNvPr id="69" name="Picture 1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2" y="2931"/>
              <a:ext cx="95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Text Box 104"/>
            <p:cNvSpPr txBox="1">
              <a:spLocks noChangeArrowheads="1"/>
            </p:cNvSpPr>
            <p:nvPr/>
          </p:nvSpPr>
          <p:spPr bwMode="auto">
            <a:xfrm>
              <a:off x="4694" y="2976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9999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479036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26" descr=" 44033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Maximum Flow Theorem</a:t>
            </a:r>
          </a:p>
        </p:txBody>
      </p:sp>
      <p:pic>
        <p:nvPicPr>
          <p:cNvPr id="44034" name="Picture 98" descr=" 44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341438"/>
            <a:ext cx="7129462" cy="2009775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26" descr=" 44033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Maximum Flow Theorem</a:t>
            </a:r>
          </a:p>
        </p:txBody>
      </p:sp>
      <p:pic>
        <p:nvPicPr>
          <p:cNvPr id="44034" name="Picture 98" descr=" 44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341438"/>
            <a:ext cx="7129462" cy="2009775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4" name="Picture 99" descr=" 656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3688" y="4048125"/>
            <a:ext cx="610393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5916030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26" descr=" 44033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Maximum Flow Theorem</a:t>
            </a:r>
          </a:p>
        </p:txBody>
      </p:sp>
      <p:pic>
        <p:nvPicPr>
          <p:cNvPr id="44034" name="Picture 98" descr=" 44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341438"/>
            <a:ext cx="7129462" cy="2009775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4" name="Picture 99" descr=" 656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3688" y="4048125"/>
            <a:ext cx="610393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0" descr=" 656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688" y="5373688"/>
            <a:ext cx="706120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3237237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50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795972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2622550"/>
            <a:ext cx="71294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3736975"/>
            <a:ext cx="55260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4575" y="4868863"/>
            <a:ext cx="72723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052513"/>
            <a:ext cx="64246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704975"/>
            <a:ext cx="49799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2263775"/>
            <a:ext cx="65532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068638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4675" y="4071938"/>
            <a:ext cx="80295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050" y="5360988"/>
            <a:ext cx="8636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8" name="AutoShape 10"/>
          <p:cNvSpPr>
            <a:spLocks noChangeArrowheads="1"/>
          </p:cNvSpPr>
          <p:nvPr/>
        </p:nvSpPr>
        <p:spPr bwMode="auto">
          <a:xfrm>
            <a:off x="4356100" y="4724400"/>
            <a:ext cx="936625" cy="4333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052513"/>
            <a:ext cx="64246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704975"/>
            <a:ext cx="49799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2263775"/>
            <a:ext cx="65532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068638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AutoShape 9"/>
          <p:cNvSpPr>
            <a:spLocks noChangeArrowheads="1"/>
          </p:cNvSpPr>
          <p:nvPr/>
        </p:nvSpPr>
        <p:spPr bwMode="auto">
          <a:xfrm>
            <a:off x="4356100" y="4724400"/>
            <a:ext cx="936625" cy="4333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4711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025" y="4024313"/>
            <a:ext cx="8239125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68538" y="5373688"/>
            <a:ext cx="54324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3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08125" y="5286375"/>
            <a:ext cx="68738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026" descr=" 48129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8130" name="Picture 3" descr=" 481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052513"/>
            <a:ext cx="64246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4" descr=" 481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704975"/>
            <a:ext cx="49799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5" descr=" 481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2263775"/>
            <a:ext cx="65532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6" descr=" 481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068638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12" descr=" 481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2988" y="3933825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13" descr=" 481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213" y="3860800"/>
            <a:ext cx="55086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15" descr=" 4813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750" y="4833938"/>
            <a:ext cx="84343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16" descr=" 4813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8313" y="5410200"/>
            <a:ext cx="1727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 descr=" 3072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The Tao of Flow</a:t>
            </a:r>
          </a:p>
        </p:txBody>
      </p:sp>
      <p:pic>
        <p:nvPicPr>
          <p:cNvPr id="18434" name="Picture 2" descr=" 184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75" y="981075"/>
            <a:ext cx="5559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 descr=" 184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8563" y="2306638"/>
            <a:ext cx="6621462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 descr=" 184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8038" y="3573463"/>
            <a:ext cx="4864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 1843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0" y="4859338"/>
            <a:ext cx="7762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 10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98563" y="5897563"/>
            <a:ext cx="74422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3858524"/>
      </p:ext>
    </p:extLst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026" descr=" 48129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8130" name="Picture 3" descr=" 481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052513"/>
            <a:ext cx="64246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4" descr=" 481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704975"/>
            <a:ext cx="49799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5" descr=" 481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2263775"/>
            <a:ext cx="65532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6" descr=" 481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068638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12" descr=" 481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2988" y="3933825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13" descr=" 481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213" y="3860800"/>
            <a:ext cx="55086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15" descr=" 4813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750" y="4833938"/>
            <a:ext cx="84343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16" descr=" 4813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8313" y="5410200"/>
            <a:ext cx="1727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 descr=" 47114"/>
          <p:cNvSpPr txBox="1">
            <a:spLocks noChangeArrowheads="1"/>
          </p:cNvSpPr>
          <p:nvPr/>
        </p:nvSpPr>
        <p:spPr bwMode="auto">
          <a:xfrm>
            <a:off x="2916238" y="6021388"/>
            <a:ext cx="4392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zh-CN" sz="4000" i="1">
                <a:solidFill>
                  <a:srgbClr val="009999"/>
                </a:solidFill>
                <a:latin typeface="Times New Roman" pitchFamily="18" charset="0"/>
              </a:rPr>
              <a:t>S</a:t>
            </a:r>
            <a:r>
              <a:rPr lang="en-US" altLang="zh-CN" sz="4000">
                <a:solidFill>
                  <a:srgbClr val="009999"/>
                </a:solidFill>
                <a:latin typeface="Times New Roman" pitchFamily="18" charset="0"/>
              </a:rPr>
              <a:t>,</a:t>
            </a:r>
            <a:r>
              <a:rPr lang="en-US" altLang="zh-CN" sz="4000" i="1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zh-CN" sz="4000">
                <a:solidFill>
                  <a:srgbClr val="009999"/>
                </a:solidFill>
                <a:latin typeface="Times New Roman" pitchFamily="18" charset="0"/>
              </a:rPr>
              <a:t>)</a:t>
            </a:r>
            <a:r>
              <a:rPr lang="en-US" altLang="zh-CN" sz="4000">
                <a:solidFill>
                  <a:srgbClr val="FF0000"/>
                </a:solidFill>
                <a:latin typeface="Times New Roman" pitchFamily="18" charset="0"/>
              </a:rPr>
              <a:t> is a cut! </a:t>
            </a:r>
            <a:r>
              <a:rPr lang="en-US" altLang="zh-CN" sz="4000">
                <a:latin typeface="Times New Roman" pitchFamily="18" charset="0"/>
              </a:rPr>
              <a:t>Why?</a:t>
            </a:r>
            <a:endParaRPr lang="en-US" altLang="zh-CN" sz="40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67577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0" name="Rectangle 1026" descr=" 59500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59501" name="Picture 6" descr=" 595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052513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2" name="Picture 12" descr=" 595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1125538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3" name="Picture 13" descr=" 595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175" y="1146175"/>
            <a:ext cx="46085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4" name="Picture 12" descr=" 59504"/>
          <p:cNvPicPr>
            <a:picLocks noChangeAspect="1" noChangeArrowheads="1"/>
          </p:cNvPicPr>
          <p:nvPr/>
        </p:nvPicPr>
        <p:blipFill>
          <a:blip r:embed="rId5" cstate="print"/>
          <a:srcRect l="56090"/>
          <a:stretch>
            <a:fillRect/>
          </a:stretch>
        </p:blipFill>
        <p:spPr bwMode="auto">
          <a:xfrm>
            <a:off x="6084888" y="2151063"/>
            <a:ext cx="25923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5" name="Picture 13" descr=" 595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750" y="1844675"/>
            <a:ext cx="547211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506" name="Text Box 15" descr=" 59506"/>
          <p:cNvSpPr txBox="1">
            <a:spLocks noChangeArrowheads="1"/>
          </p:cNvSpPr>
          <p:nvPr/>
        </p:nvSpPr>
        <p:spPr bwMode="auto">
          <a:xfrm>
            <a:off x="1403350" y="3716338"/>
            <a:ext cx="417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59414" name="Text Box 22" descr=" 59414"/>
          <p:cNvSpPr txBox="1">
            <a:spLocks noChangeArrowheads="1"/>
          </p:cNvSpPr>
          <p:nvPr/>
        </p:nvSpPr>
        <p:spPr bwMode="auto">
          <a:xfrm>
            <a:off x="5651500" y="602138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 "/>
            </a:pPr>
            <a:r>
              <a:rPr lang="en-US" altLang="zh-CN" sz="2800">
                <a:solidFill>
                  <a:srgbClr val="FF0000"/>
                </a:solidFill>
              </a:rPr>
              <a:t>             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0" name="Rectangle 1026" descr=" 59500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59501" name="Picture 6" descr=" 595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052513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2" name="Picture 12" descr=" 595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075" y="1125538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3" name="Picture 13" descr=" 595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175" y="1146175"/>
            <a:ext cx="46085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4" name="Picture 12" descr=" 59504"/>
          <p:cNvPicPr>
            <a:picLocks noChangeAspect="1" noChangeArrowheads="1"/>
          </p:cNvPicPr>
          <p:nvPr/>
        </p:nvPicPr>
        <p:blipFill>
          <a:blip r:embed="rId6" cstate="print"/>
          <a:srcRect l="56090"/>
          <a:stretch>
            <a:fillRect/>
          </a:stretch>
        </p:blipFill>
        <p:spPr bwMode="auto">
          <a:xfrm>
            <a:off x="6084888" y="2151063"/>
            <a:ext cx="25923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5" name="Picture 13" descr=" 5950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1844675"/>
            <a:ext cx="547211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506" name="Text Box 15" descr=" 59506"/>
          <p:cNvSpPr txBox="1">
            <a:spLocks noChangeArrowheads="1"/>
          </p:cNvSpPr>
          <p:nvPr/>
        </p:nvSpPr>
        <p:spPr bwMode="auto">
          <a:xfrm>
            <a:off x="1403350" y="3716338"/>
            <a:ext cx="417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0" name="Object 104" descr=" 594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252610"/>
              </p:ext>
            </p:extLst>
          </p:nvPr>
        </p:nvGraphicFramePr>
        <p:xfrm>
          <a:off x="198438" y="3373438"/>
          <a:ext cx="6226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公式" r:id="rId8" imgW="2552400" imgH="228600" progId="Equation.3">
                  <p:embed/>
                </p:oleObj>
              </mc:Choice>
              <mc:Fallback>
                <p:oleObj name="公式" r:id="rId8" imgW="2552400" imgH="228600" progId="Equation.3">
                  <p:embed/>
                  <p:pic>
                    <p:nvPicPr>
                      <p:cNvPr id="59408" name="Object 104" descr=" 59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3373438"/>
                        <a:ext cx="62261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Text Box 22" descr=" 59414"/>
          <p:cNvSpPr txBox="1">
            <a:spLocks noChangeArrowheads="1"/>
          </p:cNvSpPr>
          <p:nvPr/>
        </p:nvSpPr>
        <p:spPr bwMode="auto">
          <a:xfrm>
            <a:off x="5651500" y="602138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 "/>
            </a:pPr>
            <a:r>
              <a:rPr lang="en-US" altLang="zh-CN" sz="2800">
                <a:solidFill>
                  <a:srgbClr val="FF0000"/>
                </a:solidFill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16216545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0" name="Rectangle 1026" descr=" 59500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59501" name="Picture 6" descr=" 595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052513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2" name="Picture 12" descr=" 595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075" y="1125538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3" name="Picture 13" descr=" 595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175" y="1146175"/>
            <a:ext cx="46085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4" name="Picture 12" descr=" 59504"/>
          <p:cNvPicPr>
            <a:picLocks noChangeAspect="1" noChangeArrowheads="1"/>
          </p:cNvPicPr>
          <p:nvPr/>
        </p:nvPicPr>
        <p:blipFill>
          <a:blip r:embed="rId6" cstate="print"/>
          <a:srcRect l="56090"/>
          <a:stretch>
            <a:fillRect/>
          </a:stretch>
        </p:blipFill>
        <p:spPr bwMode="auto">
          <a:xfrm>
            <a:off x="6084888" y="2151063"/>
            <a:ext cx="25923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5" name="Picture 13" descr=" 5950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1844675"/>
            <a:ext cx="547211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506" name="Text Box 15" descr=" 59506"/>
          <p:cNvSpPr txBox="1">
            <a:spLocks noChangeArrowheads="1"/>
          </p:cNvSpPr>
          <p:nvPr/>
        </p:nvSpPr>
        <p:spPr bwMode="auto">
          <a:xfrm>
            <a:off x="1403350" y="3716338"/>
            <a:ext cx="417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0" name="Object 104" descr=" 594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39432"/>
              </p:ext>
            </p:extLst>
          </p:nvPr>
        </p:nvGraphicFramePr>
        <p:xfrm>
          <a:off x="198438" y="3373438"/>
          <a:ext cx="6226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公式" r:id="rId8" imgW="2552400" imgH="228600" progId="Equation.3">
                  <p:embed/>
                </p:oleObj>
              </mc:Choice>
              <mc:Fallback>
                <p:oleObj name="公式" r:id="rId8" imgW="2552400" imgH="228600" progId="Equation.3">
                  <p:embed/>
                  <p:pic>
                    <p:nvPicPr>
                      <p:cNvPr id="10" name="Object 104" descr=" 59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3373438"/>
                        <a:ext cx="62261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5" descr=" 594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85523"/>
              </p:ext>
            </p:extLst>
          </p:nvPr>
        </p:nvGraphicFramePr>
        <p:xfrm>
          <a:off x="755650" y="4076700"/>
          <a:ext cx="77771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公式" r:id="rId10" imgW="2984500" imgH="241300" progId="Equation.3">
                  <p:embed/>
                </p:oleObj>
              </mc:Choice>
              <mc:Fallback>
                <p:oleObj name="公式" r:id="rId10" imgW="2984500" imgH="241300" progId="Equation.3">
                  <p:embed/>
                  <p:pic>
                    <p:nvPicPr>
                      <p:cNvPr id="59409" name="Object 105" descr=" 59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77771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Text Box 22" descr=" 59414"/>
          <p:cNvSpPr txBox="1">
            <a:spLocks noChangeArrowheads="1"/>
          </p:cNvSpPr>
          <p:nvPr/>
        </p:nvSpPr>
        <p:spPr bwMode="auto">
          <a:xfrm>
            <a:off x="5651500" y="602138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 "/>
            </a:pPr>
            <a:r>
              <a:rPr lang="en-US" altLang="zh-CN" sz="2800">
                <a:solidFill>
                  <a:srgbClr val="FF0000"/>
                </a:solidFill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39829746"/>
      </p:ext>
    </p:extLst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0" name="Rectangle 1026" descr=" 59500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59501" name="Picture 6" descr=" 595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052513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2" name="Picture 12" descr=" 595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075" y="1125538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3" name="Picture 13" descr=" 595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175" y="1146175"/>
            <a:ext cx="46085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4" name="Picture 12" descr=" 59504"/>
          <p:cNvPicPr>
            <a:picLocks noChangeAspect="1" noChangeArrowheads="1"/>
          </p:cNvPicPr>
          <p:nvPr/>
        </p:nvPicPr>
        <p:blipFill>
          <a:blip r:embed="rId6" cstate="print"/>
          <a:srcRect l="56090"/>
          <a:stretch>
            <a:fillRect/>
          </a:stretch>
        </p:blipFill>
        <p:spPr bwMode="auto">
          <a:xfrm>
            <a:off x="6084888" y="2151063"/>
            <a:ext cx="25923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5" name="Picture 13" descr=" 5950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1844675"/>
            <a:ext cx="547211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506" name="Text Box 15" descr=" 59506"/>
          <p:cNvSpPr txBox="1">
            <a:spLocks noChangeArrowheads="1"/>
          </p:cNvSpPr>
          <p:nvPr/>
        </p:nvSpPr>
        <p:spPr bwMode="auto">
          <a:xfrm>
            <a:off x="1403350" y="3716338"/>
            <a:ext cx="417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0" name="Object 104" descr=" 594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479543"/>
              </p:ext>
            </p:extLst>
          </p:nvPr>
        </p:nvGraphicFramePr>
        <p:xfrm>
          <a:off x="198438" y="3373438"/>
          <a:ext cx="6226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公式" r:id="rId8" imgW="2552400" imgH="228600" progId="Equation.3">
                  <p:embed/>
                </p:oleObj>
              </mc:Choice>
              <mc:Fallback>
                <p:oleObj name="公式" r:id="rId8" imgW="2552400" imgH="228600" progId="Equation.3">
                  <p:embed/>
                  <p:pic>
                    <p:nvPicPr>
                      <p:cNvPr id="10" name="Object 104" descr=" 59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3373438"/>
                        <a:ext cx="62261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5" descr=" 594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137786"/>
              </p:ext>
            </p:extLst>
          </p:nvPr>
        </p:nvGraphicFramePr>
        <p:xfrm>
          <a:off x="755650" y="4076700"/>
          <a:ext cx="77771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公式" r:id="rId10" imgW="2984500" imgH="241300" progId="Equation.3">
                  <p:embed/>
                </p:oleObj>
              </mc:Choice>
              <mc:Fallback>
                <p:oleObj name="公式" r:id="rId10" imgW="2984500" imgH="241300" progId="Equation.3">
                  <p:embed/>
                  <p:pic>
                    <p:nvPicPr>
                      <p:cNvPr id="11" name="Object 105" descr=" 59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77771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6" descr=" 594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839224"/>
              </p:ext>
            </p:extLst>
          </p:nvPr>
        </p:nvGraphicFramePr>
        <p:xfrm>
          <a:off x="684213" y="4941888"/>
          <a:ext cx="4991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公式" r:id="rId12" imgW="1916868" imgH="342751" progId="Equation.3">
                  <p:embed/>
                </p:oleObj>
              </mc:Choice>
              <mc:Fallback>
                <p:oleObj name="公式" r:id="rId12" imgW="1916868" imgH="342751" progId="Equation.3">
                  <p:embed/>
                  <p:pic>
                    <p:nvPicPr>
                      <p:cNvPr id="59410" name="Object 106" descr=" 59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1888"/>
                        <a:ext cx="49911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Text Box 22" descr=" 59414"/>
          <p:cNvSpPr txBox="1">
            <a:spLocks noChangeArrowheads="1"/>
          </p:cNvSpPr>
          <p:nvPr/>
        </p:nvSpPr>
        <p:spPr bwMode="auto">
          <a:xfrm>
            <a:off x="5651500" y="602138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 "/>
            </a:pPr>
            <a:r>
              <a:rPr lang="en-US" altLang="zh-CN" sz="2800">
                <a:solidFill>
                  <a:srgbClr val="FF0000"/>
                </a:solidFill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5778508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0" name="Rectangle 1026" descr=" 59500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59501" name="Picture 6" descr=" 595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052513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2" name="Picture 12" descr=" 595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075" y="1125538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3" name="Picture 13" descr=" 595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175" y="1146175"/>
            <a:ext cx="46085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4" name="Picture 12" descr=" 59504"/>
          <p:cNvPicPr>
            <a:picLocks noChangeAspect="1" noChangeArrowheads="1"/>
          </p:cNvPicPr>
          <p:nvPr/>
        </p:nvPicPr>
        <p:blipFill>
          <a:blip r:embed="rId6" cstate="print"/>
          <a:srcRect l="56090"/>
          <a:stretch>
            <a:fillRect/>
          </a:stretch>
        </p:blipFill>
        <p:spPr bwMode="auto">
          <a:xfrm>
            <a:off x="6084888" y="2151063"/>
            <a:ext cx="25923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5" name="Picture 13" descr=" 5950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1844675"/>
            <a:ext cx="547211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506" name="Text Box 15" descr=" 59506"/>
          <p:cNvSpPr txBox="1">
            <a:spLocks noChangeArrowheads="1"/>
          </p:cNvSpPr>
          <p:nvPr/>
        </p:nvSpPr>
        <p:spPr bwMode="auto">
          <a:xfrm>
            <a:off x="1403350" y="3716338"/>
            <a:ext cx="417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0" name="Object 104" descr=" 594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594316"/>
              </p:ext>
            </p:extLst>
          </p:nvPr>
        </p:nvGraphicFramePr>
        <p:xfrm>
          <a:off x="198438" y="3373438"/>
          <a:ext cx="6226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公式" r:id="rId8" imgW="2552400" imgH="228600" progId="Equation.3">
                  <p:embed/>
                </p:oleObj>
              </mc:Choice>
              <mc:Fallback>
                <p:oleObj name="公式" r:id="rId8" imgW="2552400" imgH="228600" progId="Equation.3">
                  <p:embed/>
                  <p:pic>
                    <p:nvPicPr>
                      <p:cNvPr id="10" name="Object 104" descr=" 59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3373438"/>
                        <a:ext cx="62261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5" descr=" 594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35833"/>
              </p:ext>
            </p:extLst>
          </p:nvPr>
        </p:nvGraphicFramePr>
        <p:xfrm>
          <a:off x="755650" y="4076700"/>
          <a:ext cx="77771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公式" r:id="rId10" imgW="2984500" imgH="241300" progId="Equation.3">
                  <p:embed/>
                </p:oleObj>
              </mc:Choice>
              <mc:Fallback>
                <p:oleObj name="公式" r:id="rId10" imgW="2984500" imgH="241300" progId="Equation.3">
                  <p:embed/>
                  <p:pic>
                    <p:nvPicPr>
                      <p:cNvPr id="11" name="Object 105" descr=" 59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77771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6" descr=" 594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48249"/>
              </p:ext>
            </p:extLst>
          </p:nvPr>
        </p:nvGraphicFramePr>
        <p:xfrm>
          <a:off x="684213" y="4941888"/>
          <a:ext cx="4991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公式" r:id="rId12" imgW="1916868" imgH="342751" progId="Equation.3">
                  <p:embed/>
                </p:oleObj>
              </mc:Choice>
              <mc:Fallback>
                <p:oleObj name="公式" r:id="rId12" imgW="1916868" imgH="342751" progId="Equation.3">
                  <p:embed/>
                  <p:pic>
                    <p:nvPicPr>
                      <p:cNvPr id="12" name="Object 106" descr=" 59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1888"/>
                        <a:ext cx="49911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7" descr=" 594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616759"/>
              </p:ext>
            </p:extLst>
          </p:nvPr>
        </p:nvGraphicFramePr>
        <p:xfrm>
          <a:off x="611188" y="5876925"/>
          <a:ext cx="49863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公式" r:id="rId14" imgW="1562100" imgH="254000" progId="Equation.3">
                  <p:embed/>
                </p:oleObj>
              </mc:Choice>
              <mc:Fallback>
                <p:oleObj name="公式" r:id="rId14" imgW="1562100" imgH="254000" progId="Equation.3">
                  <p:embed/>
                  <p:pic>
                    <p:nvPicPr>
                      <p:cNvPr id="59411" name="Object 107" descr=" 59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76925"/>
                        <a:ext cx="4986337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Text Box 22" descr=" 59414"/>
          <p:cNvSpPr txBox="1">
            <a:spLocks noChangeArrowheads="1"/>
          </p:cNvSpPr>
          <p:nvPr/>
        </p:nvSpPr>
        <p:spPr bwMode="auto">
          <a:xfrm>
            <a:off x="5651500" y="602138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 "/>
            </a:pPr>
            <a:r>
              <a:rPr lang="en-US" altLang="zh-CN" sz="2800">
                <a:solidFill>
                  <a:srgbClr val="FF0000"/>
                </a:solidFill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89063405"/>
      </p:ext>
    </p:extLst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0" name="Rectangle 1026" descr=" 59500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59501" name="Picture 6" descr=" 595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052513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2" name="Picture 12" descr=" 595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075" y="1125538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3" name="Picture 13" descr=" 595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175" y="1146175"/>
            <a:ext cx="46085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4" name="Picture 12" descr=" 59504"/>
          <p:cNvPicPr>
            <a:picLocks noChangeAspect="1" noChangeArrowheads="1"/>
          </p:cNvPicPr>
          <p:nvPr/>
        </p:nvPicPr>
        <p:blipFill>
          <a:blip r:embed="rId6" cstate="print"/>
          <a:srcRect l="56090"/>
          <a:stretch>
            <a:fillRect/>
          </a:stretch>
        </p:blipFill>
        <p:spPr bwMode="auto">
          <a:xfrm>
            <a:off x="6084888" y="2151063"/>
            <a:ext cx="25923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5" name="Picture 13" descr=" 5950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1844675"/>
            <a:ext cx="547211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506" name="Text Box 15" descr=" 59506"/>
          <p:cNvSpPr txBox="1">
            <a:spLocks noChangeArrowheads="1"/>
          </p:cNvSpPr>
          <p:nvPr/>
        </p:nvSpPr>
        <p:spPr bwMode="auto">
          <a:xfrm>
            <a:off x="1403350" y="3716338"/>
            <a:ext cx="417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0" name="Object 104" descr=" 594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89293"/>
              </p:ext>
            </p:extLst>
          </p:nvPr>
        </p:nvGraphicFramePr>
        <p:xfrm>
          <a:off x="198438" y="3373438"/>
          <a:ext cx="6226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公式" r:id="rId8" imgW="2552400" imgH="228600" progId="Equation.3">
                  <p:embed/>
                </p:oleObj>
              </mc:Choice>
              <mc:Fallback>
                <p:oleObj name="公式" r:id="rId8" imgW="2552400" imgH="228600" progId="Equation.3">
                  <p:embed/>
                  <p:pic>
                    <p:nvPicPr>
                      <p:cNvPr id="10" name="Object 104" descr=" 59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3373438"/>
                        <a:ext cx="62261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5" descr=" 594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608254"/>
              </p:ext>
            </p:extLst>
          </p:nvPr>
        </p:nvGraphicFramePr>
        <p:xfrm>
          <a:off x="755650" y="4076700"/>
          <a:ext cx="77771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公式" r:id="rId10" imgW="2984500" imgH="241300" progId="Equation.3">
                  <p:embed/>
                </p:oleObj>
              </mc:Choice>
              <mc:Fallback>
                <p:oleObj name="公式" r:id="rId10" imgW="2984500" imgH="241300" progId="Equation.3">
                  <p:embed/>
                  <p:pic>
                    <p:nvPicPr>
                      <p:cNvPr id="11" name="Object 105" descr=" 59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77771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6" descr=" 594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995949"/>
              </p:ext>
            </p:extLst>
          </p:nvPr>
        </p:nvGraphicFramePr>
        <p:xfrm>
          <a:off x="684213" y="4941888"/>
          <a:ext cx="4991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公式" r:id="rId12" imgW="1916868" imgH="342751" progId="Equation.3">
                  <p:embed/>
                </p:oleObj>
              </mc:Choice>
              <mc:Fallback>
                <p:oleObj name="公式" r:id="rId12" imgW="1916868" imgH="342751" progId="Equation.3">
                  <p:embed/>
                  <p:pic>
                    <p:nvPicPr>
                      <p:cNvPr id="12" name="Object 106" descr=" 59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1888"/>
                        <a:ext cx="49911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7" descr=" 594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867054"/>
              </p:ext>
            </p:extLst>
          </p:nvPr>
        </p:nvGraphicFramePr>
        <p:xfrm>
          <a:off x="611188" y="5876925"/>
          <a:ext cx="49863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公式" r:id="rId14" imgW="1562100" imgH="254000" progId="Equation.3">
                  <p:embed/>
                </p:oleObj>
              </mc:Choice>
              <mc:Fallback>
                <p:oleObj name="公式" r:id="rId14" imgW="1562100" imgH="254000" progId="Equation.3">
                  <p:embed/>
                  <p:pic>
                    <p:nvPicPr>
                      <p:cNvPr id="13" name="Object 107" descr=" 59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76925"/>
                        <a:ext cx="4986337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Text Box 22" descr=" 59414"/>
          <p:cNvSpPr txBox="1">
            <a:spLocks noChangeArrowheads="1"/>
          </p:cNvSpPr>
          <p:nvPr/>
        </p:nvSpPr>
        <p:spPr bwMode="auto">
          <a:xfrm>
            <a:off x="5651500" y="6021388"/>
            <a:ext cx="26638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Maximum flow!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78441"/>
      </p:ext>
    </p:extLst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84213" y="2076450"/>
            <a:ext cx="8351837" cy="1143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/>
              <a:t> </a:t>
            </a:r>
            <a:br>
              <a:rPr lang="en-US" altLang="zh-CN" sz="4000" b="1" dirty="0"/>
            </a:br>
            <a:r>
              <a:rPr lang="en-US" altLang="zh-CN" sz="4000" b="1" dirty="0"/>
              <a:t>       Ford-Fulkerson Algorithm</a:t>
            </a:r>
            <a:endParaRPr altLang="en-US" sz="4000" b="1" dirty="0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 Story</a:t>
            </a:r>
          </a:p>
        </p:txBody>
      </p:sp>
      <p:pic>
        <p:nvPicPr>
          <p:cNvPr id="6144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1412875"/>
            <a:ext cx="8305800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262626"/>
                </a:solidFill>
              </a:rPr>
              <a:t>Rough Idea</a:t>
            </a:r>
          </a:p>
        </p:txBody>
      </p:sp>
      <p:pic>
        <p:nvPicPr>
          <p:cNvPr id="624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989138"/>
            <a:ext cx="5832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2852738"/>
            <a:ext cx="31130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8175" y="3500438"/>
            <a:ext cx="48482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4054475"/>
            <a:ext cx="352742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4989513"/>
            <a:ext cx="4086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Network</a:t>
            </a:r>
          </a:p>
        </p:txBody>
      </p:sp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700" y="3933825"/>
            <a:ext cx="69818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125538"/>
            <a:ext cx="58039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5125" y="1131888"/>
            <a:ext cx="1666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1513" y="1625600"/>
            <a:ext cx="1009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矩形 1"/>
          <p:cNvSpPr>
            <a:spLocks noChangeArrowheads="1"/>
          </p:cNvSpPr>
          <p:nvPr/>
        </p:nvSpPr>
        <p:spPr bwMode="auto">
          <a:xfrm>
            <a:off x="1187450" y="2060575"/>
            <a:ext cx="3551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 two distinct  vertices 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713" y="2786063"/>
            <a:ext cx="200501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89400" y="2781300"/>
            <a:ext cx="162083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矩形 1"/>
          <p:cNvSpPr>
            <a:spLocks noChangeArrowheads="1"/>
          </p:cNvSpPr>
          <p:nvPr/>
        </p:nvSpPr>
        <p:spPr bwMode="auto">
          <a:xfrm>
            <a:off x="1325563" y="3414713"/>
            <a:ext cx="7088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 each vertex on some path from source to sink 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Algorithm</a:t>
            </a:r>
          </a:p>
        </p:txBody>
      </p:sp>
      <p:pic>
        <p:nvPicPr>
          <p:cNvPr id="6349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060575"/>
            <a:ext cx="50403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3284538"/>
            <a:ext cx="7726363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Example—Basic Implementation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64514" name="Oval 3"/>
          <p:cNvSpPr>
            <a:spLocks noChangeArrowheads="1"/>
          </p:cNvSpPr>
          <p:nvPr/>
        </p:nvSpPr>
        <p:spPr bwMode="auto">
          <a:xfrm>
            <a:off x="495300" y="21669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4297363" y="217487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3165475" y="14890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17" name="Oval 6"/>
          <p:cNvSpPr>
            <a:spLocks noChangeArrowheads="1"/>
          </p:cNvSpPr>
          <p:nvPr/>
        </p:nvSpPr>
        <p:spPr bwMode="auto">
          <a:xfrm>
            <a:off x="3159125" y="28543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1638300" y="286226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19" name="Oval 8"/>
          <p:cNvSpPr>
            <a:spLocks noChangeArrowheads="1"/>
          </p:cNvSpPr>
          <p:nvPr/>
        </p:nvSpPr>
        <p:spPr bwMode="auto">
          <a:xfrm>
            <a:off x="1631950" y="149860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20" name="Line 9"/>
          <p:cNvSpPr>
            <a:spLocks noChangeShapeType="1"/>
          </p:cNvSpPr>
          <p:nvPr/>
        </p:nvSpPr>
        <p:spPr bwMode="auto">
          <a:xfrm flipV="1">
            <a:off x="912813" y="183515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>
            <a:off x="884238" y="258603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Line 11"/>
          <p:cNvSpPr>
            <a:spLocks noChangeShapeType="1"/>
          </p:cNvSpPr>
          <p:nvPr/>
        </p:nvSpPr>
        <p:spPr bwMode="auto">
          <a:xfrm>
            <a:off x="1778000" y="196532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V="1">
            <a:off x="1936750" y="199390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2109788" y="173355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 flipH="1">
            <a:off x="2095500" y="189230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 flipV="1">
            <a:off x="3409950" y="197961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6"/>
          <p:cNvSpPr>
            <a:spLocks noChangeShapeType="1"/>
          </p:cNvSpPr>
          <p:nvPr/>
        </p:nvSpPr>
        <p:spPr bwMode="auto">
          <a:xfrm>
            <a:off x="2125663" y="310515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7"/>
          <p:cNvSpPr>
            <a:spLocks noChangeShapeType="1"/>
          </p:cNvSpPr>
          <p:nvPr/>
        </p:nvSpPr>
        <p:spPr bwMode="auto">
          <a:xfrm>
            <a:off x="3625850" y="17764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8"/>
          <p:cNvSpPr>
            <a:spLocks noChangeShapeType="1"/>
          </p:cNvSpPr>
          <p:nvPr/>
        </p:nvSpPr>
        <p:spPr bwMode="auto">
          <a:xfrm flipV="1">
            <a:off x="3625850" y="257016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Text Box 19"/>
          <p:cNvSpPr txBox="1">
            <a:spLocks noChangeArrowheads="1"/>
          </p:cNvSpPr>
          <p:nvPr/>
        </p:nvSpPr>
        <p:spPr bwMode="auto">
          <a:xfrm>
            <a:off x="722313" y="16891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1" name="Text Box 20"/>
          <p:cNvSpPr txBox="1">
            <a:spLocks noChangeArrowheads="1"/>
          </p:cNvSpPr>
          <p:nvPr/>
        </p:nvSpPr>
        <p:spPr bwMode="auto">
          <a:xfrm>
            <a:off x="865188" y="28432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2" name="Text Box 21"/>
          <p:cNvSpPr txBox="1">
            <a:spLocks noChangeArrowheads="1"/>
          </p:cNvSpPr>
          <p:nvPr/>
        </p:nvSpPr>
        <p:spPr bwMode="auto">
          <a:xfrm>
            <a:off x="1216025" y="223678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3" name="Text Box 22"/>
          <p:cNvSpPr txBox="1">
            <a:spLocks noChangeArrowheads="1"/>
          </p:cNvSpPr>
          <p:nvPr/>
        </p:nvSpPr>
        <p:spPr bwMode="auto">
          <a:xfrm>
            <a:off x="1917700" y="22225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4534" name="Text Box 24"/>
          <p:cNvSpPr txBox="1">
            <a:spLocks noChangeArrowheads="1"/>
          </p:cNvSpPr>
          <p:nvPr/>
        </p:nvSpPr>
        <p:spPr bwMode="auto">
          <a:xfrm>
            <a:off x="2335213" y="31035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64535" name="Text Box 25"/>
          <p:cNvSpPr txBox="1">
            <a:spLocks noChangeArrowheads="1"/>
          </p:cNvSpPr>
          <p:nvPr/>
        </p:nvSpPr>
        <p:spPr bwMode="auto">
          <a:xfrm>
            <a:off x="2595563" y="23383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64536" name="Text Box 26"/>
          <p:cNvSpPr txBox="1">
            <a:spLocks noChangeArrowheads="1"/>
          </p:cNvSpPr>
          <p:nvPr/>
        </p:nvSpPr>
        <p:spPr bwMode="auto">
          <a:xfrm>
            <a:off x="3389313" y="22367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64537" name="Text Box 27"/>
          <p:cNvSpPr txBox="1">
            <a:spLocks noChangeArrowheads="1"/>
          </p:cNvSpPr>
          <p:nvPr/>
        </p:nvSpPr>
        <p:spPr bwMode="auto">
          <a:xfrm>
            <a:off x="3879850" y="16160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8" name="Text Box 28"/>
          <p:cNvSpPr txBox="1">
            <a:spLocks noChangeArrowheads="1"/>
          </p:cNvSpPr>
          <p:nvPr/>
        </p:nvSpPr>
        <p:spPr bwMode="auto">
          <a:xfrm>
            <a:off x="3894138" y="27717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4539" name="Text Box 77"/>
          <p:cNvSpPr txBox="1">
            <a:spLocks noChangeArrowheads="1"/>
          </p:cNvSpPr>
          <p:nvPr/>
        </p:nvSpPr>
        <p:spPr bwMode="auto">
          <a:xfrm>
            <a:off x="2411413" y="12684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64540" name="Text Box 31"/>
          <p:cNvSpPr txBox="1">
            <a:spLocks noChangeArrowheads="1"/>
          </p:cNvSpPr>
          <p:nvPr/>
        </p:nvSpPr>
        <p:spPr bwMode="auto">
          <a:xfrm>
            <a:off x="1187450" y="3573463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</a:rPr>
              <a:t>Flow initialization</a:t>
            </a:r>
          </a:p>
        </p:txBody>
      </p:sp>
      <p:sp>
        <p:nvSpPr>
          <p:cNvPr id="64541" name="Oval 57"/>
          <p:cNvSpPr>
            <a:spLocks noChangeArrowheads="1"/>
          </p:cNvSpPr>
          <p:nvPr/>
        </p:nvSpPr>
        <p:spPr bwMode="auto">
          <a:xfrm>
            <a:off x="3851275" y="465613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4542" name="Oval 58"/>
          <p:cNvSpPr>
            <a:spLocks noChangeArrowheads="1"/>
          </p:cNvSpPr>
          <p:nvPr/>
        </p:nvSpPr>
        <p:spPr bwMode="auto">
          <a:xfrm>
            <a:off x="7653338" y="46640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4543" name="Oval 59"/>
          <p:cNvSpPr>
            <a:spLocks noChangeArrowheads="1"/>
          </p:cNvSpPr>
          <p:nvPr/>
        </p:nvSpPr>
        <p:spPr bwMode="auto">
          <a:xfrm>
            <a:off x="6521450" y="397827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4" name="Oval 60"/>
          <p:cNvSpPr>
            <a:spLocks noChangeArrowheads="1"/>
          </p:cNvSpPr>
          <p:nvPr/>
        </p:nvSpPr>
        <p:spPr bwMode="auto">
          <a:xfrm>
            <a:off x="6515100" y="53435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5" name="Oval 61"/>
          <p:cNvSpPr>
            <a:spLocks noChangeArrowheads="1"/>
          </p:cNvSpPr>
          <p:nvPr/>
        </p:nvSpPr>
        <p:spPr bwMode="auto">
          <a:xfrm>
            <a:off x="4994275" y="53514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6" name="Oval 62"/>
          <p:cNvSpPr>
            <a:spLocks noChangeArrowheads="1"/>
          </p:cNvSpPr>
          <p:nvPr/>
        </p:nvSpPr>
        <p:spPr bwMode="auto">
          <a:xfrm>
            <a:off x="4987925" y="398780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7" name="Line 63"/>
          <p:cNvSpPr>
            <a:spLocks noChangeShapeType="1"/>
          </p:cNvSpPr>
          <p:nvPr/>
        </p:nvSpPr>
        <p:spPr bwMode="auto">
          <a:xfrm flipV="1">
            <a:off x="4284663" y="4321175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8" name="Line 64"/>
          <p:cNvSpPr>
            <a:spLocks noChangeShapeType="1"/>
          </p:cNvSpPr>
          <p:nvPr/>
        </p:nvSpPr>
        <p:spPr bwMode="auto">
          <a:xfrm>
            <a:off x="4240213" y="507523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9" name="Line 65"/>
          <p:cNvSpPr>
            <a:spLocks noChangeShapeType="1"/>
          </p:cNvSpPr>
          <p:nvPr/>
        </p:nvSpPr>
        <p:spPr bwMode="auto">
          <a:xfrm>
            <a:off x="5133975" y="445452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0" name="Line 66"/>
          <p:cNvSpPr>
            <a:spLocks noChangeShapeType="1"/>
          </p:cNvSpPr>
          <p:nvPr/>
        </p:nvSpPr>
        <p:spPr bwMode="auto">
          <a:xfrm flipV="1">
            <a:off x="5292725" y="448310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1" name="Line 67"/>
          <p:cNvSpPr>
            <a:spLocks noChangeShapeType="1"/>
          </p:cNvSpPr>
          <p:nvPr/>
        </p:nvSpPr>
        <p:spPr bwMode="auto">
          <a:xfrm>
            <a:off x="5448300" y="4221163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2" name="Line 68"/>
          <p:cNvSpPr>
            <a:spLocks noChangeShapeType="1"/>
          </p:cNvSpPr>
          <p:nvPr/>
        </p:nvSpPr>
        <p:spPr bwMode="auto">
          <a:xfrm flipH="1">
            <a:off x="5448300" y="4365625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3" name="Line 69"/>
          <p:cNvSpPr>
            <a:spLocks noChangeShapeType="1"/>
          </p:cNvSpPr>
          <p:nvPr/>
        </p:nvSpPr>
        <p:spPr bwMode="auto">
          <a:xfrm flipV="1">
            <a:off x="6765925" y="446881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4" name="Line 70"/>
          <p:cNvSpPr>
            <a:spLocks noChangeShapeType="1"/>
          </p:cNvSpPr>
          <p:nvPr/>
        </p:nvSpPr>
        <p:spPr bwMode="auto">
          <a:xfrm>
            <a:off x="5478463" y="558958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5" name="Line 71"/>
          <p:cNvSpPr>
            <a:spLocks noChangeShapeType="1"/>
          </p:cNvSpPr>
          <p:nvPr/>
        </p:nvSpPr>
        <p:spPr bwMode="auto">
          <a:xfrm>
            <a:off x="6981825" y="42656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6" name="Line 72"/>
          <p:cNvSpPr>
            <a:spLocks noChangeShapeType="1"/>
          </p:cNvSpPr>
          <p:nvPr/>
        </p:nvSpPr>
        <p:spPr bwMode="auto">
          <a:xfrm flipV="1">
            <a:off x="6948488" y="50403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7" name="Text Box 73"/>
          <p:cNvSpPr txBox="1">
            <a:spLocks noChangeArrowheads="1"/>
          </p:cNvSpPr>
          <p:nvPr/>
        </p:nvSpPr>
        <p:spPr bwMode="auto">
          <a:xfrm>
            <a:off x="4321175" y="41783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58" name="Text Box 74"/>
          <p:cNvSpPr txBox="1">
            <a:spLocks noChangeArrowheads="1"/>
          </p:cNvSpPr>
          <p:nvPr/>
        </p:nvSpPr>
        <p:spPr bwMode="auto">
          <a:xfrm>
            <a:off x="4349750" y="53324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59" name="Text Box 75"/>
          <p:cNvSpPr txBox="1">
            <a:spLocks noChangeArrowheads="1"/>
          </p:cNvSpPr>
          <p:nvPr/>
        </p:nvSpPr>
        <p:spPr bwMode="auto">
          <a:xfrm>
            <a:off x="4697413" y="47259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60" name="Text Box 76"/>
          <p:cNvSpPr txBox="1">
            <a:spLocks noChangeArrowheads="1"/>
          </p:cNvSpPr>
          <p:nvPr/>
        </p:nvSpPr>
        <p:spPr bwMode="auto">
          <a:xfrm>
            <a:off x="5273675" y="47117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4561" name="Text Box 77"/>
          <p:cNvSpPr txBox="1">
            <a:spLocks noChangeArrowheads="1"/>
          </p:cNvSpPr>
          <p:nvPr/>
        </p:nvSpPr>
        <p:spPr bwMode="auto">
          <a:xfrm>
            <a:off x="5724525" y="38608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4562" name="Text Box 78"/>
          <p:cNvSpPr txBox="1">
            <a:spLocks noChangeArrowheads="1"/>
          </p:cNvSpPr>
          <p:nvPr/>
        </p:nvSpPr>
        <p:spPr bwMode="auto">
          <a:xfrm>
            <a:off x="5734050" y="559276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64563" name="Text Box 79"/>
          <p:cNvSpPr txBox="1">
            <a:spLocks noChangeArrowheads="1"/>
          </p:cNvSpPr>
          <p:nvPr/>
        </p:nvSpPr>
        <p:spPr bwMode="auto">
          <a:xfrm>
            <a:off x="5940425" y="47974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64564" name="Text Box 80"/>
          <p:cNvSpPr txBox="1">
            <a:spLocks noChangeArrowheads="1"/>
          </p:cNvSpPr>
          <p:nvPr/>
        </p:nvSpPr>
        <p:spPr bwMode="auto">
          <a:xfrm>
            <a:off x="6745288" y="4725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4565" name="Text Box 81"/>
          <p:cNvSpPr txBox="1">
            <a:spLocks noChangeArrowheads="1"/>
          </p:cNvSpPr>
          <p:nvPr/>
        </p:nvSpPr>
        <p:spPr bwMode="auto">
          <a:xfrm>
            <a:off x="7235825" y="41052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66" name="Text Box 82"/>
          <p:cNvSpPr txBox="1">
            <a:spLocks noChangeArrowheads="1"/>
          </p:cNvSpPr>
          <p:nvPr/>
        </p:nvSpPr>
        <p:spPr bwMode="auto">
          <a:xfrm>
            <a:off x="7250113" y="52609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4567" name="Text Box 58"/>
          <p:cNvSpPr txBox="1">
            <a:spLocks noChangeArrowheads="1"/>
          </p:cNvSpPr>
          <p:nvPr/>
        </p:nvSpPr>
        <p:spPr bwMode="auto">
          <a:xfrm>
            <a:off x="4859338" y="6021388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Residual network</a:t>
            </a:r>
          </a:p>
        </p:txBody>
      </p:sp>
      <p:sp>
        <p:nvSpPr>
          <p:cNvPr id="64568" name="AutoShape 60"/>
          <p:cNvSpPr>
            <a:spLocks noChangeArrowheads="1"/>
          </p:cNvSpPr>
          <p:nvPr/>
        </p:nvSpPr>
        <p:spPr bwMode="auto">
          <a:xfrm rot="2898607">
            <a:off x="3779838" y="3357563"/>
            <a:ext cx="792162" cy="7921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65538" name="Oval 3"/>
          <p:cNvSpPr>
            <a:spLocks noChangeArrowheads="1"/>
          </p:cNvSpPr>
          <p:nvPr/>
        </p:nvSpPr>
        <p:spPr bwMode="auto">
          <a:xfrm>
            <a:off x="4735513" y="257810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539" name="Oval 4"/>
          <p:cNvSpPr>
            <a:spLocks noChangeArrowheads="1"/>
          </p:cNvSpPr>
          <p:nvPr/>
        </p:nvSpPr>
        <p:spPr bwMode="auto">
          <a:xfrm>
            <a:off x="8537575" y="25860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7405688" y="190023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1" name="Oval 6"/>
          <p:cNvSpPr>
            <a:spLocks noChangeArrowheads="1"/>
          </p:cNvSpPr>
          <p:nvPr/>
        </p:nvSpPr>
        <p:spPr bwMode="auto">
          <a:xfrm>
            <a:off x="7399338" y="32654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2" name="Oval 7"/>
          <p:cNvSpPr>
            <a:spLocks noChangeArrowheads="1"/>
          </p:cNvSpPr>
          <p:nvPr/>
        </p:nvSpPr>
        <p:spPr bwMode="auto">
          <a:xfrm>
            <a:off x="5878513" y="32734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3" name="Oval 8"/>
          <p:cNvSpPr>
            <a:spLocks noChangeArrowheads="1"/>
          </p:cNvSpPr>
          <p:nvPr/>
        </p:nvSpPr>
        <p:spPr bwMode="auto">
          <a:xfrm>
            <a:off x="5872163" y="190976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4" name="Line 9"/>
          <p:cNvSpPr>
            <a:spLocks noChangeShapeType="1"/>
          </p:cNvSpPr>
          <p:nvPr/>
        </p:nvSpPr>
        <p:spPr bwMode="auto">
          <a:xfrm flipV="1">
            <a:off x="5153025" y="224631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5" name="Line 10"/>
          <p:cNvSpPr>
            <a:spLocks noChangeShapeType="1"/>
          </p:cNvSpPr>
          <p:nvPr/>
        </p:nvSpPr>
        <p:spPr bwMode="auto">
          <a:xfrm>
            <a:off x="5124450" y="299720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Line 11"/>
          <p:cNvSpPr>
            <a:spLocks noChangeShapeType="1"/>
          </p:cNvSpPr>
          <p:nvPr/>
        </p:nvSpPr>
        <p:spPr bwMode="auto">
          <a:xfrm>
            <a:off x="6018213" y="237648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7" name="Line 12"/>
          <p:cNvSpPr>
            <a:spLocks noChangeShapeType="1"/>
          </p:cNvSpPr>
          <p:nvPr/>
        </p:nvSpPr>
        <p:spPr bwMode="auto">
          <a:xfrm flipV="1">
            <a:off x="6176963" y="24050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Line 13"/>
          <p:cNvSpPr>
            <a:spLocks noChangeShapeType="1"/>
          </p:cNvSpPr>
          <p:nvPr/>
        </p:nvSpPr>
        <p:spPr bwMode="auto">
          <a:xfrm>
            <a:off x="6350000" y="2144713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9" name="Line 14"/>
          <p:cNvSpPr>
            <a:spLocks noChangeShapeType="1"/>
          </p:cNvSpPr>
          <p:nvPr/>
        </p:nvSpPr>
        <p:spPr bwMode="auto">
          <a:xfrm flipH="1">
            <a:off x="6335713" y="230346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0" name="Line 15"/>
          <p:cNvSpPr>
            <a:spLocks noChangeShapeType="1"/>
          </p:cNvSpPr>
          <p:nvPr/>
        </p:nvSpPr>
        <p:spPr bwMode="auto">
          <a:xfrm flipV="1">
            <a:off x="7650163" y="23907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1" name="Line 16"/>
          <p:cNvSpPr>
            <a:spLocks noChangeShapeType="1"/>
          </p:cNvSpPr>
          <p:nvPr/>
        </p:nvSpPr>
        <p:spPr bwMode="auto">
          <a:xfrm>
            <a:off x="6365875" y="351631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2" name="Line 17"/>
          <p:cNvSpPr>
            <a:spLocks noChangeShapeType="1"/>
          </p:cNvSpPr>
          <p:nvPr/>
        </p:nvSpPr>
        <p:spPr bwMode="auto">
          <a:xfrm>
            <a:off x="7866063" y="218757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3" name="Line 18"/>
          <p:cNvSpPr>
            <a:spLocks noChangeShapeType="1"/>
          </p:cNvSpPr>
          <p:nvPr/>
        </p:nvSpPr>
        <p:spPr bwMode="auto">
          <a:xfrm flipV="1">
            <a:off x="7866063" y="29813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4" name="Text Box 19"/>
          <p:cNvSpPr txBox="1">
            <a:spLocks noChangeArrowheads="1"/>
          </p:cNvSpPr>
          <p:nvPr/>
        </p:nvSpPr>
        <p:spPr bwMode="auto">
          <a:xfrm>
            <a:off x="4962525" y="21002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55" name="Text Box 20"/>
          <p:cNvSpPr txBox="1">
            <a:spLocks noChangeArrowheads="1"/>
          </p:cNvSpPr>
          <p:nvPr/>
        </p:nvSpPr>
        <p:spPr bwMode="auto">
          <a:xfrm>
            <a:off x="5105400" y="32543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56" name="Text Box 21"/>
          <p:cNvSpPr txBox="1">
            <a:spLocks noChangeArrowheads="1"/>
          </p:cNvSpPr>
          <p:nvPr/>
        </p:nvSpPr>
        <p:spPr bwMode="auto">
          <a:xfrm>
            <a:off x="5435600" y="26479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57" name="Text Box 22"/>
          <p:cNvSpPr txBox="1">
            <a:spLocks noChangeArrowheads="1"/>
          </p:cNvSpPr>
          <p:nvPr/>
        </p:nvSpPr>
        <p:spPr bwMode="auto">
          <a:xfrm>
            <a:off x="6157913" y="26336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65558" name="Text Box 23"/>
          <p:cNvSpPr txBox="1">
            <a:spLocks noChangeArrowheads="1"/>
          </p:cNvSpPr>
          <p:nvPr/>
        </p:nvSpPr>
        <p:spPr bwMode="auto">
          <a:xfrm>
            <a:off x="6548438" y="17827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65559" name="Text Box 24"/>
          <p:cNvSpPr txBox="1">
            <a:spLocks noChangeArrowheads="1"/>
          </p:cNvSpPr>
          <p:nvPr/>
        </p:nvSpPr>
        <p:spPr bwMode="auto">
          <a:xfrm>
            <a:off x="6575425" y="35147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65560" name="Text Box 25"/>
          <p:cNvSpPr txBox="1">
            <a:spLocks noChangeArrowheads="1"/>
          </p:cNvSpPr>
          <p:nvPr/>
        </p:nvSpPr>
        <p:spPr bwMode="auto">
          <a:xfrm>
            <a:off x="6835775" y="27495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65561" name="Text Box 26"/>
          <p:cNvSpPr txBox="1">
            <a:spLocks noChangeArrowheads="1"/>
          </p:cNvSpPr>
          <p:nvPr/>
        </p:nvSpPr>
        <p:spPr bwMode="auto">
          <a:xfrm>
            <a:off x="7629525" y="26479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0/7</a:t>
            </a:r>
          </a:p>
        </p:txBody>
      </p:sp>
      <p:sp>
        <p:nvSpPr>
          <p:cNvPr id="65562" name="Text Box 27"/>
          <p:cNvSpPr txBox="1">
            <a:spLocks noChangeArrowheads="1"/>
          </p:cNvSpPr>
          <p:nvPr/>
        </p:nvSpPr>
        <p:spPr bwMode="auto">
          <a:xfrm>
            <a:off x="8120063" y="20272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63" name="Text Box 28"/>
          <p:cNvSpPr txBox="1">
            <a:spLocks noChangeArrowheads="1"/>
          </p:cNvSpPr>
          <p:nvPr/>
        </p:nvSpPr>
        <p:spPr bwMode="auto">
          <a:xfrm>
            <a:off x="8134350" y="31829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5564" name="Text Box 29"/>
          <p:cNvSpPr txBox="1">
            <a:spLocks noChangeArrowheads="1"/>
          </p:cNvSpPr>
          <p:nvPr/>
        </p:nvSpPr>
        <p:spPr bwMode="auto">
          <a:xfrm>
            <a:off x="6464300" y="116205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5565" name="Text Box 30"/>
          <p:cNvSpPr txBox="1">
            <a:spLocks noChangeArrowheads="1"/>
          </p:cNvSpPr>
          <p:nvPr/>
        </p:nvSpPr>
        <p:spPr bwMode="auto">
          <a:xfrm>
            <a:off x="973138" y="1163638"/>
            <a:ext cx="2649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5566" name="Oval 31"/>
          <p:cNvSpPr>
            <a:spLocks noChangeArrowheads="1"/>
          </p:cNvSpPr>
          <p:nvPr/>
        </p:nvSpPr>
        <p:spPr bwMode="auto">
          <a:xfrm>
            <a:off x="4743450" y="4879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567" name="Oval 32"/>
          <p:cNvSpPr>
            <a:spLocks noChangeArrowheads="1"/>
          </p:cNvSpPr>
          <p:nvPr/>
        </p:nvSpPr>
        <p:spPr bwMode="auto">
          <a:xfrm>
            <a:off x="8545513" y="488791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568" name="Oval 33"/>
          <p:cNvSpPr>
            <a:spLocks noChangeArrowheads="1"/>
          </p:cNvSpPr>
          <p:nvPr/>
        </p:nvSpPr>
        <p:spPr bwMode="auto">
          <a:xfrm>
            <a:off x="7413625" y="42021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69" name="Oval 34"/>
          <p:cNvSpPr>
            <a:spLocks noChangeArrowheads="1"/>
          </p:cNvSpPr>
          <p:nvPr/>
        </p:nvSpPr>
        <p:spPr bwMode="auto">
          <a:xfrm>
            <a:off x="7407275" y="556736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70" name="Oval 35"/>
          <p:cNvSpPr>
            <a:spLocks noChangeArrowheads="1"/>
          </p:cNvSpPr>
          <p:nvPr/>
        </p:nvSpPr>
        <p:spPr bwMode="auto">
          <a:xfrm>
            <a:off x="5886450" y="557530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71" name="Oval 36"/>
          <p:cNvSpPr>
            <a:spLocks noChangeArrowheads="1"/>
          </p:cNvSpPr>
          <p:nvPr/>
        </p:nvSpPr>
        <p:spPr bwMode="auto">
          <a:xfrm>
            <a:off x="5880100" y="42116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72" name="Line 37"/>
          <p:cNvSpPr>
            <a:spLocks noChangeShapeType="1"/>
          </p:cNvSpPr>
          <p:nvPr/>
        </p:nvSpPr>
        <p:spPr bwMode="auto">
          <a:xfrm flipV="1">
            <a:off x="5160963" y="4548188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3" name="Line 38"/>
          <p:cNvSpPr>
            <a:spLocks noChangeShapeType="1"/>
          </p:cNvSpPr>
          <p:nvPr/>
        </p:nvSpPr>
        <p:spPr bwMode="auto">
          <a:xfrm>
            <a:off x="5132388" y="5299075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4" name="Line 39"/>
          <p:cNvSpPr>
            <a:spLocks noChangeShapeType="1"/>
          </p:cNvSpPr>
          <p:nvPr/>
        </p:nvSpPr>
        <p:spPr bwMode="auto">
          <a:xfrm>
            <a:off x="6026150" y="467836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5" name="Line 40"/>
          <p:cNvSpPr>
            <a:spLocks noChangeShapeType="1"/>
          </p:cNvSpPr>
          <p:nvPr/>
        </p:nvSpPr>
        <p:spPr bwMode="auto">
          <a:xfrm flipV="1">
            <a:off x="6184900" y="470693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6" name="Line 41"/>
          <p:cNvSpPr>
            <a:spLocks noChangeShapeType="1"/>
          </p:cNvSpPr>
          <p:nvPr/>
        </p:nvSpPr>
        <p:spPr bwMode="auto">
          <a:xfrm>
            <a:off x="6357938" y="4446588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7" name="Line 42"/>
          <p:cNvSpPr>
            <a:spLocks noChangeShapeType="1"/>
          </p:cNvSpPr>
          <p:nvPr/>
        </p:nvSpPr>
        <p:spPr bwMode="auto">
          <a:xfrm flipH="1">
            <a:off x="6343650" y="460533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8" name="Line 43"/>
          <p:cNvSpPr>
            <a:spLocks noChangeShapeType="1"/>
          </p:cNvSpPr>
          <p:nvPr/>
        </p:nvSpPr>
        <p:spPr bwMode="auto">
          <a:xfrm flipV="1">
            <a:off x="7658100" y="469265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9" name="Line 44"/>
          <p:cNvSpPr>
            <a:spLocks noChangeShapeType="1"/>
          </p:cNvSpPr>
          <p:nvPr/>
        </p:nvSpPr>
        <p:spPr bwMode="auto">
          <a:xfrm>
            <a:off x="6373813" y="581818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0" name="Line 45"/>
          <p:cNvSpPr>
            <a:spLocks noChangeShapeType="1"/>
          </p:cNvSpPr>
          <p:nvPr/>
        </p:nvSpPr>
        <p:spPr bwMode="auto">
          <a:xfrm>
            <a:off x="7874000" y="448945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1" name="Line 46"/>
          <p:cNvSpPr>
            <a:spLocks noChangeShapeType="1"/>
          </p:cNvSpPr>
          <p:nvPr/>
        </p:nvSpPr>
        <p:spPr bwMode="auto">
          <a:xfrm flipV="1">
            <a:off x="7874000" y="528320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2" name="Text Box 47"/>
          <p:cNvSpPr txBox="1">
            <a:spLocks noChangeArrowheads="1"/>
          </p:cNvSpPr>
          <p:nvPr/>
        </p:nvSpPr>
        <p:spPr bwMode="auto">
          <a:xfrm>
            <a:off x="4970463" y="440213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83" name="Text Box 48"/>
          <p:cNvSpPr txBox="1">
            <a:spLocks noChangeArrowheads="1"/>
          </p:cNvSpPr>
          <p:nvPr/>
        </p:nvSpPr>
        <p:spPr bwMode="auto">
          <a:xfrm>
            <a:off x="5113338" y="55562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84" name="Text Box 49"/>
          <p:cNvSpPr txBox="1">
            <a:spLocks noChangeArrowheads="1"/>
          </p:cNvSpPr>
          <p:nvPr/>
        </p:nvSpPr>
        <p:spPr bwMode="auto">
          <a:xfrm>
            <a:off x="5446713" y="49498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85" name="Text Box 50"/>
          <p:cNvSpPr txBox="1">
            <a:spLocks noChangeArrowheads="1"/>
          </p:cNvSpPr>
          <p:nvPr/>
        </p:nvSpPr>
        <p:spPr bwMode="auto">
          <a:xfrm>
            <a:off x="6165850" y="49355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65586" name="Text Box 51"/>
          <p:cNvSpPr txBox="1">
            <a:spLocks noChangeArrowheads="1"/>
          </p:cNvSpPr>
          <p:nvPr/>
        </p:nvSpPr>
        <p:spPr bwMode="auto">
          <a:xfrm>
            <a:off x="6556375" y="40846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4/12</a:t>
            </a:r>
          </a:p>
        </p:txBody>
      </p:sp>
      <p:sp>
        <p:nvSpPr>
          <p:cNvPr id="65587" name="Text Box 52"/>
          <p:cNvSpPr txBox="1">
            <a:spLocks noChangeArrowheads="1"/>
          </p:cNvSpPr>
          <p:nvPr/>
        </p:nvSpPr>
        <p:spPr bwMode="auto">
          <a:xfrm>
            <a:off x="6583363" y="58166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65588" name="Text Box 53"/>
          <p:cNvSpPr txBox="1">
            <a:spLocks noChangeArrowheads="1"/>
          </p:cNvSpPr>
          <p:nvPr/>
        </p:nvSpPr>
        <p:spPr bwMode="auto">
          <a:xfrm>
            <a:off x="6843713" y="50514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65589" name="Text Box 54"/>
          <p:cNvSpPr txBox="1">
            <a:spLocks noChangeArrowheads="1"/>
          </p:cNvSpPr>
          <p:nvPr/>
        </p:nvSpPr>
        <p:spPr bwMode="auto">
          <a:xfrm>
            <a:off x="7637463" y="49498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65590" name="Text Box 55"/>
          <p:cNvSpPr txBox="1">
            <a:spLocks noChangeArrowheads="1"/>
          </p:cNvSpPr>
          <p:nvPr/>
        </p:nvSpPr>
        <p:spPr bwMode="auto">
          <a:xfrm>
            <a:off x="8128000" y="43291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1" name="Text Box 56"/>
          <p:cNvSpPr txBox="1">
            <a:spLocks noChangeArrowheads="1"/>
          </p:cNvSpPr>
          <p:nvPr/>
        </p:nvSpPr>
        <p:spPr bwMode="auto">
          <a:xfrm>
            <a:off x="8142288" y="548481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65592" name="Oval 57"/>
          <p:cNvSpPr>
            <a:spLocks noChangeArrowheads="1"/>
          </p:cNvSpPr>
          <p:nvPr/>
        </p:nvSpPr>
        <p:spPr bwMode="auto">
          <a:xfrm>
            <a:off x="100013" y="25812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593" name="Oval 58"/>
          <p:cNvSpPr>
            <a:spLocks noChangeArrowheads="1"/>
          </p:cNvSpPr>
          <p:nvPr/>
        </p:nvSpPr>
        <p:spPr bwMode="auto">
          <a:xfrm>
            <a:off x="3902075" y="25892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594" name="Oval 59"/>
          <p:cNvSpPr>
            <a:spLocks noChangeArrowheads="1"/>
          </p:cNvSpPr>
          <p:nvPr/>
        </p:nvSpPr>
        <p:spPr bwMode="auto">
          <a:xfrm>
            <a:off x="2770188" y="19034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5" name="Oval 60"/>
          <p:cNvSpPr>
            <a:spLocks noChangeArrowheads="1"/>
          </p:cNvSpPr>
          <p:nvPr/>
        </p:nvSpPr>
        <p:spPr bwMode="auto">
          <a:xfrm>
            <a:off x="2763838" y="32686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6" name="Oval 61"/>
          <p:cNvSpPr>
            <a:spLocks noChangeArrowheads="1"/>
          </p:cNvSpPr>
          <p:nvPr/>
        </p:nvSpPr>
        <p:spPr bwMode="auto">
          <a:xfrm>
            <a:off x="1243013" y="327660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7" name="Oval 62"/>
          <p:cNvSpPr>
            <a:spLocks noChangeArrowheads="1"/>
          </p:cNvSpPr>
          <p:nvPr/>
        </p:nvSpPr>
        <p:spPr bwMode="auto">
          <a:xfrm>
            <a:off x="1236663" y="19129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8" name="Line 63"/>
          <p:cNvSpPr>
            <a:spLocks noChangeShapeType="1"/>
          </p:cNvSpPr>
          <p:nvPr/>
        </p:nvSpPr>
        <p:spPr bwMode="auto">
          <a:xfrm flipV="1">
            <a:off x="517525" y="2249488"/>
            <a:ext cx="720725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99" name="Line 64"/>
          <p:cNvSpPr>
            <a:spLocks noChangeShapeType="1"/>
          </p:cNvSpPr>
          <p:nvPr/>
        </p:nvSpPr>
        <p:spPr bwMode="auto">
          <a:xfrm>
            <a:off x="488950" y="3000375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0" name="Line 65"/>
          <p:cNvSpPr>
            <a:spLocks noChangeShapeType="1"/>
          </p:cNvSpPr>
          <p:nvPr/>
        </p:nvSpPr>
        <p:spPr bwMode="auto">
          <a:xfrm>
            <a:off x="1382713" y="237966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1" name="Line 66"/>
          <p:cNvSpPr>
            <a:spLocks noChangeShapeType="1"/>
          </p:cNvSpPr>
          <p:nvPr/>
        </p:nvSpPr>
        <p:spPr bwMode="auto">
          <a:xfrm flipV="1">
            <a:off x="1541463" y="240823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2" name="Line 67"/>
          <p:cNvSpPr>
            <a:spLocks noChangeShapeType="1"/>
          </p:cNvSpPr>
          <p:nvPr/>
        </p:nvSpPr>
        <p:spPr bwMode="auto">
          <a:xfrm>
            <a:off x="1714500" y="2147888"/>
            <a:ext cx="1068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3" name="Line 68"/>
          <p:cNvSpPr>
            <a:spLocks noChangeShapeType="1"/>
          </p:cNvSpPr>
          <p:nvPr/>
        </p:nvSpPr>
        <p:spPr bwMode="auto">
          <a:xfrm flipH="1">
            <a:off x="1700213" y="2306638"/>
            <a:ext cx="1139825" cy="1068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4" name="Line 69"/>
          <p:cNvSpPr>
            <a:spLocks noChangeShapeType="1"/>
          </p:cNvSpPr>
          <p:nvPr/>
        </p:nvSpPr>
        <p:spPr bwMode="auto">
          <a:xfrm flipV="1">
            <a:off x="3014663" y="239395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5" name="Line 70"/>
          <p:cNvSpPr>
            <a:spLocks noChangeShapeType="1"/>
          </p:cNvSpPr>
          <p:nvPr/>
        </p:nvSpPr>
        <p:spPr bwMode="auto">
          <a:xfrm>
            <a:off x="1730375" y="3519488"/>
            <a:ext cx="1038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6" name="Line 71"/>
          <p:cNvSpPr>
            <a:spLocks noChangeShapeType="1"/>
          </p:cNvSpPr>
          <p:nvPr/>
        </p:nvSpPr>
        <p:spPr bwMode="auto">
          <a:xfrm>
            <a:off x="3230563" y="219075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7" name="Line 72"/>
          <p:cNvSpPr>
            <a:spLocks noChangeShapeType="1"/>
          </p:cNvSpPr>
          <p:nvPr/>
        </p:nvSpPr>
        <p:spPr bwMode="auto">
          <a:xfrm flipV="1">
            <a:off x="3230563" y="2984500"/>
            <a:ext cx="720725" cy="404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8" name="Text Box 73"/>
          <p:cNvSpPr txBox="1">
            <a:spLocks noChangeArrowheads="1"/>
          </p:cNvSpPr>
          <p:nvPr/>
        </p:nvSpPr>
        <p:spPr bwMode="auto">
          <a:xfrm>
            <a:off x="569913" y="21034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09" name="Text Box 74"/>
          <p:cNvSpPr txBox="1">
            <a:spLocks noChangeArrowheads="1"/>
          </p:cNvSpPr>
          <p:nvPr/>
        </p:nvSpPr>
        <p:spPr bwMode="auto">
          <a:xfrm>
            <a:off x="598488" y="32575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10" name="Text Box 75"/>
          <p:cNvSpPr txBox="1">
            <a:spLocks noChangeArrowheads="1"/>
          </p:cNvSpPr>
          <p:nvPr/>
        </p:nvSpPr>
        <p:spPr bwMode="auto">
          <a:xfrm>
            <a:off x="946150" y="26511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11" name="Text Box 76"/>
          <p:cNvSpPr txBox="1">
            <a:spLocks noChangeArrowheads="1"/>
          </p:cNvSpPr>
          <p:nvPr/>
        </p:nvSpPr>
        <p:spPr bwMode="auto">
          <a:xfrm>
            <a:off x="1522413" y="26368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12" name="Text Box 77"/>
          <p:cNvSpPr txBox="1">
            <a:spLocks noChangeArrowheads="1"/>
          </p:cNvSpPr>
          <p:nvPr/>
        </p:nvSpPr>
        <p:spPr bwMode="auto">
          <a:xfrm>
            <a:off x="1970088" y="17859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5613" name="Text Box 78"/>
          <p:cNvSpPr txBox="1">
            <a:spLocks noChangeArrowheads="1"/>
          </p:cNvSpPr>
          <p:nvPr/>
        </p:nvSpPr>
        <p:spPr bwMode="auto">
          <a:xfrm>
            <a:off x="1982788" y="35179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65614" name="Text Box 79"/>
          <p:cNvSpPr txBox="1">
            <a:spLocks noChangeArrowheads="1"/>
          </p:cNvSpPr>
          <p:nvPr/>
        </p:nvSpPr>
        <p:spPr bwMode="auto">
          <a:xfrm>
            <a:off x="2200275" y="2752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65615" name="Text Box 80"/>
          <p:cNvSpPr txBox="1">
            <a:spLocks noChangeArrowheads="1"/>
          </p:cNvSpPr>
          <p:nvPr/>
        </p:nvSpPr>
        <p:spPr bwMode="auto">
          <a:xfrm>
            <a:off x="2994025" y="26511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5616" name="Text Box 81"/>
          <p:cNvSpPr txBox="1">
            <a:spLocks noChangeArrowheads="1"/>
          </p:cNvSpPr>
          <p:nvPr/>
        </p:nvSpPr>
        <p:spPr bwMode="auto">
          <a:xfrm>
            <a:off x="3484563" y="20304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17" name="Text Box 82"/>
          <p:cNvSpPr txBox="1">
            <a:spLocks noChangeArrowheads="1"/>
          </p:cNvSpPr>
          <p:nvPr/>
        </p:nvSpPr>
        <p:spPr bwMode="auto">
          <a:xfrm>
            <a:off x="3498850" y="31861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5618" name="Oval 119"/>
          <p:cNvSpPr>
            <a:spLocks noChangeArrowheads="1"/>
          </p:cNvSpPr>
          <p:nvPr/>
        </p:nvSpPr>
        <p:spPr bwMode="auto">
          <a:xfrm>
            <a:off x="79375" y="492760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619" name="Oval 120"/>
          <p:cNvSpPr>
            <a:spLocks noChangeArrowheads="1"/>
          </p:cNvSpPr>
          <p:nvPr/>
        </p:nvSpPr>
        <p:spPr bwMode="auto">
          <a:xfrm>
            <a:off x="3881438" y="49355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620" name="Oval 121"/>
          <p:cNvSpPr>
            <a:spLocks noChangeArrowheads="1"/>
          </p:cNvSpPr>
          <p:nvPr/>
        </p:nvSpPr>
        <p:spPr bwMode="auto">
          <a:xfrm>
            <a:off x="2749550" y="424973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21" name="Oval 122"/>
          <p:cNvSpPr>
            <a:spLocks noChangeArrowheads="1"/>
          </p:cNvSpPr>
          <p:nvPr/>
        </p:nvSpPr>
        <p:spPr bwMode="auto">
          <a:xfrm>
            <a:off x="2743200" y="56149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22" name="Oval 123"/>
          <p:cNvSpPr>
            <a:spLocks noChangeArrowheads="1"/>
          </p:cNvSpPr>
          <p:nvPr/>
        </p:nvSpPr>
        <p:spPr bwMode="auto">
          <a:xfrm>
            <a:off x="1222375" y="56229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23" name="Oval 124"/>
          <p:cNvSpPr>
            <a:spLocks noChangeArrowheads="1"/>
          </p:cNvSpPr>
          <p:nvPr/>
        </p:nvSpPr>
        <p:spPr bwMode="auto">
          <a:xfrm>
            <a:off x="1216025" y="42592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24" name="Line 126"/>
          <p:cNvSpPr>
            <a:spLocks noChangeShapeType="1"/>
          </p:cNvSpPr>
          <p:nvPr/>
        </p:nvSpPr>
        <p:spPr bwMode="auto">
          <a:xfrm>
            <a:off x="468313" y="534670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5" name="Line 127"/>
          <p:cNvSpPr>
            <a:spLocks noChangeShapeType="1"/>
          </p:cNvSpPr>
          <p:nvPr/>
        </p:nvSpPr>
        <p:spPr bwMode="auto">
          <a:xfrm>
            <a:off x="1362075" y="4725988"/>
            <a:ext cx="0" cy="923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6" name="Line 128"/>
          <p:cNvSpPr>
            <a:spLocks noChangeShapeType="1"/>
          </p:cNvSpPr>
          <p:nvPr/>
        </p:nvSpPr>
        <p:spPr bwMode="auto">
          <a:xfrm flipV="1">
            <a:off x="1520825" y="47545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7" name="Line 129"/>
          <p:cNvSpPr>
            <a:spLocks noChangeShapeType="1"/>
          </p:cNvSpPr>
          <p:nvPr/>
        </p:nvSpPr>
        <p:spPr bwMode="auto">
          <a:xfrm>
            <a:off x="1693863" y="4394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8" name="Line 130"/>
          <p:cNvSpPr>
            <a:spLocks noChangeShapeType="1"/>
          </p:cNvSpPr>
          <p:nvPr/>
        </p:nvSpPr>
        <p:spPr bwMode="auto">
          <a:xfrm flipH="1">
            <a:off x="1679575" y="465296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9" name="Line 131"/>
          <p:cNvSpPr>
            <a:spLocks noChangeShapeType="1"/>
          </p:cNvSpPr>
          <p:nvPr/>
        </p:nvSpPr>
        <p:spPr bwMode="auto">
          <a:xfrm flipV="1">
            <a:off x="2994025" y="4740275"/>
            <a:ext cx="0" cy="879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0" name="Line 132"/>
          <p:cNvSpPr>
            <a:spLocks noChangeShapeType="1"/>
          </p:cNvSpPr>
          <p:nvPr/>
        </p:nvSpPr>
        <p:spPr bwMode="auto">
          <a:xfrm>
            <a:off x="1709738" y="593725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1" name="Line 133"/>
          <p:cNvSpPr>
            <a:spLocks noChangeShapeType="1"/>
          </p:cNvSpPr>
          <p:nvPr/>
        </p:nvSpPr>
        <p:spPr bwMode="auto">
          <a:xfrm>
            <a:off x="3238500" y="4551363"/>
            <a:ext cx="692150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2" name="Line 134"/>
          <p:cNvSpPr>
            <a:spLocks noChangeShapeType="1"/>
          </p:cNvSpPr>
          <p:nvPr/>
        </p:nvSpPr>
        <p:spPr bwMode="auto">
          <a:xfrm flipV="1">
            <a:off x="3209925" y="53308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3" name="Text Box 136"/>
          <p:cNvSpPr txBox="1">
            <a:spLocks noChangeArrowheads="1"/>
          </p:cNvSpPr>
          <p:nvPr/>
        </p:nvSpPr>
        <p:spPr bwMode="auto">
          <a:xfrm>
            <a:off x="577850" y="56038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34" name="Text Box 137"/>
          <p:cNvSpPr txBox="1">
            <a:spLocks noChangeArrowheads="1"/>
          </p:cNvSpPr>
          <p:nvPr/>
        </p:nvSpPr>
        <p:spPr bwMode="auto">
          <a:xfrm>
            <a:off x="925513" y="49974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35" name="Text Box 138"/>
          <p:cNvSpPr txBox="1">
            <a:spLocks noChangeArrowheads="1"/>
          </p:cNvSpPr>
          <p:nvPr/>
        </p:nvSpPr>
        <p:spPr bwMode="auto">
          <a:xfrm>
            <a:off x="1501775" y="49831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36" name="Text Box 139"/>
          <p:cNvSpPr txBox="1">
            <a:spLocks noChangeArrowheads="1"/>
          </p:cNvSpPr>
          <p:nvPr/>
        </p:nvSpPr>
        <p:spPr bwMode="auto">
          <a:xfrm>
            <a:off x="1949450" y="40322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65637" name="Text Box 141"/>
          <p:cNvSpPr txBox="1">
            <a:spLocks noChangeArrowheads="1"/>
          </p:cNvSpPr>
          <p:nvPr/>
        </p:nvSpPr>
        <p:spPr bwMode="auto">
          <a:xfrm>
            <a:off x="2179638" y="50990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5638" name="Text Box 142"/>
          <p:cNvSpPr txBox="1">
            <a:spLocks noChangeArrowheads="1"/>
          </p:cNvSpPr>
          <p:nvPr/>
        </p:nvSpPr>
        <p:spPr bwMode="auto">
          <a:xfrm>
            <a:off x="2973388" y="49974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5639" name="Text Box 143"/>
          <p:cNvSpPr txBox="1">
            <a:spLocks noChangeArrowheads="1"/>
          </p:cNvSpPr>
          <p:nvPr/>
        </p:nvSpPr>
        <p:spPr bwMode="auto">
          <a:xfrm>
            <a:off x="3463925" y="43767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40" name="Text Box 144"/>
          <p:cNvSpPr txBox="1">
            <a:spLocks noChangeArrowheads="1"/>
          </p:cNvSpPr>
          <p:nvPr/>
        </p:nvSpPr>
        <p:spPr bwMode="auto">
          <a:xfrm>
            <a:off x="3478213" y="55324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41" name="Line 145"/>
          <p:cNvSpPr>
            <a:spLocks noChangeShapeType="1"/>
          </p:cNvSpPr>
          <p:nvPr/>
        </p:nvSpPr>
        <p:spPr bwMode="auto">
          <a:xfrm flipV="1">
            <a:off x="433388" y="4518025"/>
            <a:ext cx="763587" cy="417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2" name="Line 146"/>
          <p:cNvSpPr>
            <a:spLocks noChangeShapeType="1"/>
          </p:cNvSpPr>
          <p:nvPr/>
        </p:nvSpPr>
        <p:spPr bwMode="auto">
          <a:xfrm flipH="1">
            <a:off x="533400" y="4662488"/>
            <a:ext cx="750888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3" name="Text Box 147"/>
          <p:cNvSpPr txBox="1">
            <a:spLocks noChangeArrowheads="1"/>
          </p:cNvSpPr>
          <p:nvPr/>
        </p:nvSpPr>
        <p:spPr bwMode="auto">
          <a:xfrm>
            <a:off x="430213" y="44275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5644" name="Text Box 148"/>
          <p:cNvSpPr txBox="1">
            <a:spLocks noChangeArrowheads="1"/>
          </p:cNvSpPr>
          <p:nvPr/>
        </p:nvSpPr>
        <p:spPr bwMode="auto">
          <a:xfrm>
            <a:off x="642938" y="48037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45" name="Line 149"/>
          <p:cNvSpPr>
            <a:spLocks noChangeShapeType="1"/>
          </p:cNvSpPr>
          <p:nvPr/>
        </p:nvSpPr>
        <p:spPr bwMode="auto">
          <a:xfrm flipH="1">
            <a:off x="1689100" y="453231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6" name="Text Box 150"/>
          <p:cNvSpPr txBox="1">
            <a:spLocks noChangeArrowheads="1"/>
          </p:cNvSpPr>
          <p:nvPr/>
        </p:nvSpPr>
        <p:spPr bwMode="auto">
          <a:xfrm>
            <a:off x="1928813" y="4486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47" name="Line 151"/>
          <p:cNvSpPr>
            <a:spLocks noChangeShapeType="1"/>
          </p:cNvSpPr>
          <p:nvPr/>
        </p:nvSpPr>
        <p:spPr bwMode="auto">
          <a:xfrm flipV="1">
            <a:off x="1573213" y="4589463"/>
            <a:ext cx="1196975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8" name="Text Box 152"/>
          <p:cNvSpPr txBox="1">
            <a:spLocks noChangeArrowheads="1"/>
          </p:cNvSpPr>
          <p:nvPr/>
        </p:nvSpPr>
        <p:spPr bwMode="auto">
          <a:xfrm>
            <a:off x="1943100" y="48196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49" name="Line 153"/>
          <p:cNvSpPr>
            <a:spLocks noChangeShapeType="1"/>
          </p:cNvSpPr>
          <p:nvPr/>
        </p:nvSpPr>
        <p:spPr bwMode="auto">
          <a:xfrm flipH="1">
            <a:off x="1689100" y="5816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50" name="Text Box 154"/>
          <p:cNvSpPr txBox="1">
            <a:spLocks noChangeArrowheads="1"/>
          </p:cNvSpPr>
          <p:nvPr/>
        </p:nvSpPr>
        <p:spPr bwMode="auto">
          <a:xfrm>
            <a:off x="1971675" y="54832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66562" name="Text Box 29"/>
          <p:cNvSpPr txBox="1">
            <a:spLocks noChangeArrowheads="1"/>
          </p:cNvSpPr>
          <p:nvPr/>
        </p:nvSpPr>
        <p:spPr bwMode="auto">
          <a:xfrm>
            <a:off x="6464300" y="116205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6563" name="Text Box 30"/>
          <p:cNvSpPr txBox="1">
            <a:spLocks noChangeArrowheads="1"/>
          </p:cNvSpPr>
          <p:nvPr/>
        </p:nvSpPr>
        <p:spPr bwMode="auto">
          <a:xfrm>
            <a:off x="973138" y="1163638"/>
            <a:ext cx="2649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564" name="Oval 3"/>
          <p:cNvSpPr>
            <a:spLocks noChangeArrowheads="1"/>
          </p:cNvSpPr>
          <p:nvPr/>
        </p:nvSpPr>
        <p:spPr bwMode="auto">
          <a:xfrm>
            <a:off x="4708525" y="24876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6565" name="Oval 4"/>
          <p:cNvSpPr>
            <a:spLocks noChangeArrowheads="1"/>
          </p:cNvSpPr>
          <p:nvPr/>
        </p:nvSpPr>
        <p:spPr bwMode="auto">
          <a:xfrm>
            <a:off x="8510588" y="249555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6566" name="Oval 5"/>
          <p:cNvSpPr>
            <a:spLocks noChangeArrowheads="1"/>
          </p:cNvSpPr>
          <p:nvPr/>
        </p:nvSpPr>
        <p:spPr bwMode="auto">
          <a:xfrm>
            <a:off x="7378700" y="18097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67" name="Oval 6"/>
          <p:cNvSpPr>
            <a:spLocks noChangeArrowheads="1"/>
          </p:cNvSpPr>
          <p:nvPr/>
        </p:nvSpPr>
        <p:spPr bwMode="auto">
          <a:xfrm>
            <a:off x="7372350" y="317500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68" name="Oval 7"/>
          <p:cNvSpPr>
            <a:spLocks noChangeArrowheads="1"/>
          </p:cNvSpPr>
          <p:nvPr/>
        </p:nvSpPr>
        <p:spPr bwMode="auto">
          <a:xfrm>
            <a:off x="5851525" y="31829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69" name="Oval 8"/>
          <p:cNvSpPr>
            <a:spLocks noChangeArrowheads="1"/>
          </p:cNvSpPr>
          <p:nvPr/>
        </p:nvSpPr>
        <p:spPr bwMode="auto">
          <a:xfrm>
            <a:off x="5845175" y="18192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 flipV="1">
            <a:off x="5126038" y="2155825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>
            <a:off x="5097463" y="2906713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>
            <a:off x="5991225" y="2286000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 flipV="1">
            <a:off x="6149975" y="2314575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6323013" y="2054225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 flipH="1">
            <a:off x="6308725" y="2212975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V="1">
            <a:off x="7623175" y="2300288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>
            <a:off x="6338888" y="3425825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Line 17"/>
          <p:cNvSpPr>
            <a:spLocks noChangeShapeType="1"/>
          </p:cNvSpPr>
          <p:nvPr/>
        </p:nvSpPr>
        <p:spPr bwMode="auto">
          <a:xfrm>
            <a:off x="7839075" y="2097088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9" name="Line 18"/>
          <p:cNvSpPr>
            <a:spLocks noChangeShapeType="1"/>
          </p:cNvSpPr>
          <p:nvPr/>
        </p:nvSpPr>
        <p:spPr bwMode="auto">
          <a:xfrm flipV="1">
            <a:off x="7839075" y="2890838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4935538" y="20097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5078413" y="316388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8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82" name="Text Box 21"/>
          <p:cNvSpPr txBox="1">
            <a:spLocks noChangeArrowheads="1"/>
          </p:cNvSpPr>
          <p:nvPr/>
        </p:nvSpPr>
        <p:spPr bwMode="auto">
          <a:xfrm>
            <a:off x="5364163" y="25574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83" name="Text Box 22"/>
          <p:cNvSpPr txBox="1">
            <a:spLocks noChangeArrowheads="1"/>
          </p:cNvSpPr>
          <p:nvPr/>
        </p:nvSpPr>
        <p:spPr bwMode="auto">
          <a:xfrm>
            <a:off x="6130925" y="25431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6521450" y="16922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66585" name="Text Box 24"/>
          <p:cNvSpPr txBox="1">
            <a:spLocks noChangeArrowheads="1"/>
          </p:cNvSpPr>
          <p:nvPr/>
        </p:nvSpPr>
        <p:spPr bwMode="auto">
          <a:xfrm>
            <a:off x="6548438" y="342423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66586" name="Text Box 25"/>
          <p:cNvSpPr txBox="1">
            <a:spLocks noChangeArrowheads="1"/>
          </p:cNvSpPr>
          <p:nvPr/>
        </p:nvSpPr>
        <p:spPr bwMode="auto">
          <a:xfrm>
            <a:off x="6808788" y="26590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66587" name="Text Box 26"/>
          <p:cNvSpPr txBox="1">
            <a:spLocks noChangeArrowheads="1"/>
          </p:cNvSpPr>
          <p:nvPr/>
        </p:nvSpPr>
        <p:spPr bwMode="auto">
          <a:xfrm>
            <a:off x="7602538" y="25574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66588" name="Text Box 27"/>
          <p:cNvSpPr txBox="1">
            <a:spLocks noChangeArrowheads="1"/>
          </p:cNvSpPr>
          <p:nvPr/>
        </p:nvSpPr>
        <p:spPr bwMode="auto">
          <a:xfrm>
            <a:off x="8093075" y="19367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15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89" name="Text Box 28"/>
          <p:cNvSpPr txBox="1">
            <a:spLocks noChangeArrowheads="1"/>
          </p:cNvSpPr>
          <p:nvPr/>
        </p:nvSpPr>
        <p:spPr bwMode="auto">
          <a:xfrm>
            <a:off x="8107363" y="30924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66590" name="Oval 31"/>
          <p:cNvSpPr>
            <a:spLocks noChangeArrowheads="1"/>
          </p:cNvSpPr>
          <p:nvPr/>
        </p:nvSpPr>
        <p:spPr bwMode="auto">
          <a:xfrm>
            <a:off x="4716463" y="519430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6591" name="Oval 32"/>
          <p:cNvSpPr>
            <a:spLocks noChangeArrowheads="1"/>
          </p:cNvSpPr>
          <p:nvPr/>
        </p:nvSpPr>
        <p:spPr bwMode="auto">
          <a:xfrm>
            <a:off x="8518525" y="52022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6592" name="Oval 33"/>
          <p:cNvSpPr>
            <a:spLocks noChangeArrowheads="1"/>
          </p:cNvSpPr>
          <p:nvPr/>
        </p:nvSpPr>
        <p:spPr bwMode="auto">
          <a:xfrm>
            <a:off x="7386638" y="451643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93" name="Oval 34"/>
          <p:cNvSpPr>
            <a:spLocks noChangeArrowheads="1"/>
          </p:cNvSpPr>
          <p:nvPr/>
        </p:nvSpPr>
        <p:spPr bwMode="auto">
          <a:xfrm>
            <a:off x="7380288" y="58816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94" name="Oval 35"/>
          <p:cNvSpPr>
            <a:spLocks noChangeArrowheads="1"/>
          </p:cNvSpPr>
          <p:nvPr/>
        </p:nvSpPr>
        <p:spPr bwMode="auto">
          <a:xfrm>
            <a:off x="5859463" y="58896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95" name="Oval 36"/>
          <p:cNvSpPr>
            <a:spLocks noChangeArrowheads="1"/>
          </p:cNvSpPr>
          <p:nvPr/>
        </p:nvSpPr>
        <p:spPr bwMode="auto">
          <a:xfrm>
            <a:off x="5853113" y="452596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96" name="Line 37"/>
          <p:cNvSpPr>
            <a:spLocks noChangeShapeType="1"/>
          </p:cNvSpPr>
          <p:nvPr/>
        </p:nvSpPr>
        <p:spPr bwMode="auto">
          <a:xfrm flipV="1">
            <a:off x="5133975" y="486251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7" name="Line 38"/>
          <p:cNvSpPr>
            <a:spLocks noChangeShapeType="1"/>
          </p:cNvSpPr>
          <p:nvPr/>
        </p:nvSpPr>
        <p:spPr bwMode="auto">
          <a:xfrm>
            <a:off x="5105400" y="561340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8" name="Line 39"/>
          <p:cNvSpPr>
            <a:spLocks noChangeShapeType="1"/>
          </p:cNvSpPr>
          <p:nvPr/>
        </p:nvSpPr>
        <p:spPr bwMode="auto">
          <a:xfrm>
            <a:off x="5999163" y="499268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9" name="Line 40"/>
          <p:cNvSpPr>
            <a:spLocks noChangeShapeType="1"/>
          </p:cNvSpPr>
          <p:nvPr/>
        </p:nvSpPr>
        <p:spPr bwMode="auto">
          <a:xfrm flipV="1">
            <a:off x="6157913" y="50212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0" name="Line 41"/>
          <p:cNvSpPr>
            <a:spLocks noChangeShapeType="1"/>
          </p:cNvSpPr>
          <p:nvPr/>
        </p:nvSpPr>
        <p:spPr bwMode="auto">
          <a:xfrm>
            <a:off x="6330950" y="4760913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1" name="Line 42"/>
          <p:cNvSpPr>
            <a:spLocks noChangeShapeType="1"/>
          </p:cNvSpPr>
          <p:nvPr/>
        </p:nvSpPr>
        <p:spPr bwMode="auto">
          <a:xfrm flipH="1">
            <a:off x="6316663" y="491966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2" name="Line 43"/>
          <p:cNvSpPr>
            <a:spLocks noChangeShapeType="1"/>
          </p:cNvSpPr>
          <p:nvPr/>
        </p:nvSpPr>
        <p:spPr bwMode="auto">
          <a:xfrm flipV="1">
            <a:off x="7631113" y="50069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3" name="Line 44"/>
          <p:cNvSpPr>
            <a:spLocks noChangeShapeType="1"/>
          </p:cNvSpPr>
          <p:nvPr/>
        </p:nvSpPr>
        <p:spPr bwMode="auto">
          <a:xfrm>
            <a:off x="6346825" y="613251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4" name="Line 45"/>
          <p:cNvSpPr>
            <a:spLocks noChangeShapeType="1"/>
          </p:cNvSpPr>
          <p:nvPr/>
        </p:nvSpPr>
        <p:spPr bwMode="auto">
          <a:xfrm>
            <a:off x="7847013" y="480377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5" name="Line 46"/>
          <p:cNvSpPr>
            <a:spLocks noChangeShapeType="1"/>
          </p:cNvSpPr>
          <p:nvPr/>
        </p:nvSpPr>
        <p:spPr bwMode="auto">
          <a:xfrm flipV="1">
            <a:off x="7847013" y="55975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6" name="Text Box 47"/>
          <p:cNvSpPr txBox="1">
            <a:spLocks noChangeArrowheads="1"/>
          </p:cNvSpPr>
          <p:nvPr/>
        </p:nvSpPr>
        <p:spPr bwMode="auto">
          <a:xfrm>
            <a:off x="4943475" y="471646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07" name="Text Box 48"/>
          <p:cNvSpPr txBox="1">
            <a:spLocks noChangeArrowheads="1"/>
          </p:cNvSpPr>
          <p:nvPr/>
        </p:nvSpPr>
        <p:spPr bwMode="auto">
          <a:xfrm>
            <a:off x="4986338" y="58705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08" name="Text Box 49"/>
          <p:cNvSpPr txBox="1">
            <a:spLocks noChangeArrowheads="1"/>
          </p:cNvSpPr>
          <p:nvPr/>
        </p:nvSpPr>
        <p:spPr bwMode="auto">
          <a:xfrm>
            <a:off x="5376863" y="52641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09" name="Text Box 50"/>
          <p:cNvSpPr txBox="1">
            <a:spLocks noChangeArrowheads="1"/>
          </p:cNvSpPr>
          <p:nvPr/>
        </p:nvSpPr>
        <p:spPr bwMode="auto">
          <a:xfrm>
            <a:off x="6138863" y="52498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66610" name="Text Box 51"/>
          <p:cNvSpPr txBox="1">
            <a:spLocks noChangeArrowheads="1"/>
          </p:cNvSpPr>
          <p:nvPr/>
        </p:nvSpPr>
        <p:spPr bwMode="auto">
          <a:xfrm>
            <a:off x="6516688" y="432752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66611" name="Text Box 52"/>
          <p:cNvSpPr txBox="1">
            <a:spLocks noChangeArrowheads="1"/>
          </p:cNvSpPr>
          <p:nvPr/>
        </p:nvSpPr>
        <p:spPr bwMode="auto">
          <a:xfrm>
            <a:off x="6556375" y="613092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66612" name="Text Box 53"/>
          <p:cNvSpPr txBox="1">
            <a:spLocks noChangeArrowheads="1"/>
          </p:cNvSpPr>
          <p:nvPr/>
        </p:nvSpPr>
        <p:spPr bwMode="auto">
          <a:xfrm>
            <a:off x="6816725" y="53657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66613" name="Text Box 54"/>
          <p:cNvSpPr txBox="1">
            <a:spLocks noChangeArrowheads="1"/>
          </p:cNvSpPr>
          <p:nvPr/>
        </p:nvSpPr>
        <p:spPr bwMode="auto">
          <a:xfrm>
            <a:off x="7610475" y="5264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66614" name="Text Box 55"/>
          <p:cNvSpPr txBox="1">
            <a:spLocks noChangeArrowheads="1"/>
          </p:cNvSpPr>
          <p:nvPr/>
        </p:nvSpPr>
        <p:spPr bwMode="auto">
          <a:xfrm>
            <a:off x="8101013" y="464343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19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15" name="Text Box 56"/>
          <p:cNvSpPr txBox="1">
            <a:spLocks noChangeArrowheads="1"/>
          </p:cNvSpPr>
          <p:nvPr/>
        </p:nvSpPr>
        <p:spPr bwMode="auto">
          <a:xfrm>
            <a:off x="8115300" y="57991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66616" name="Oval 83"/>
          <p:cNvSpPr>
            <a:spLocks noChangeArrowheads="1"/>
          </p:cNvSpPr>
          <p:nvPr/>
        </p:nvSpPr>
        <p:spPr bwMode="auto">
          <a:xfrm>
            <a:off x="71438" y="52101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6617" name="Oval 84"/>
          <p:cNvSpPr>
            <a:spLocks noChangeArrowheads="1"/>
          </p:cNvSpPr>
          <p:nvPr/>
        </p:nvSpPr>
        <p:spPr bwMode="auto">
          <a:xfrm>
            <a:off x="3873500" y="52181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6618" name="Oval 85"/>
          <p:cNvSpPr>
            <a:spLocks noChangeArrowheads="1"/>
          </p:cNvSpPr>
          <p:nvPr/>
        </p:nvSpPr>
        <p:spPr bwMode="auto">
          <a:xfrm>
            <a:off x="2741613" y="45323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19" name="Oval 86"/>
          <p:cNvSpPr>
            <a:spLocks noChangeArrowheads="1"/>
          </p:cNvSpPr>
          <p:nvPr/>
        </p:nvSpPr>
        <p:spPr bwMode="auto">
          <a:xfrm>
            <a:off x="2735263" y="58975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20" name="Oval 87"/>
          <p:cNvSpPr>
            <a:spLocks noChangeArrowheads="1"/>
          </p:cNvSpPr>
          <p:nvPr/>
        </p:nvSpPr>
        <p:spPr bwMode="auto">
          <a:xfrm>
            <a:off x="1214438" y="590550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21" name="Oval 88"/>
          <p:cNvSpPr>
            <a:spLocks noChangeArrowheads="1"/>
          </p:cNvSpPr>
          <p:nvPr/>
        </p:nvSpPr>
        <p:spPr bwMode="auto">
          <a:xfrm>
            <a:off x="1208088" y="45418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22" name="Line 89"/>
          <p:cNvSpPr>
            <a:spLocks noChangeShapeType="1"/>
          </p:cNvSpPr>
          <p:nvPr/>
        </p:nvSpPr>
        <p:spPr bwMode="auto">
          <a:xfrm>
            <a:off x="1354138" y="500856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3" name="Line 90"/>
          <p:cNvSpPr>
            <a:spLocks noChangeShapeType="1"/>
          </p:cNvSpPr>
          <p:nvPr/>
        </p:nvSpPr>
        <p:spPr bwMode="auto">
          <a:xfrm flipV="1">
            <a:off x="1512888" y="503713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4" name="Line 91"/>
          <p:cNvSpPr>
            <a:spLocks noChangeShapeType="1"/>
          </p:cNvSpPr>
          <p:nvPr/>
        </p:nvSpPr>
        <p:spPr bwMode="auto">
          <a:xfrm>
            <a:off x="1685925" y="4776788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5" name="Line 92"/>
          <p:cNvSpPr>
            <a:spLocks noChangeShapeType="1"/>
          </p:cNvSpPr>
          <p:nvPr/>
        </p:nvSpPr>
        <p:spPr bwMode="auto">
          <a:xfrm flipH="1">
            <a:off x="1671638" y="493553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6" name="Line 93"/>
          <p:cNvSpPr>
            <a:spLocks noChangeShapeType="1"/>
          </p:cNvSpPr>
          <p:nvPr/>
        </p:nvSpPr>
        <p:spPr bwMode="auto">
          <a:xfrm flipV="1">
            <a:off x="2970213" y="50085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7" name="Line 94"/>
          <p:cNvSpPr>
            <a:spLocks noChangeShapeType="1"/>
          </p:cNvSpPr>
          <p:nvPr/>
        </p:nvSpPr>
        <p:spPr bwMode="auto">
          <a:xfrm>
            <a:off x="1701800" y="60626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8" name="Line 95"/>
          <p:cNvSpPr>
            <a:spLocks noChangeShapeType="1"/>
          </p:cNvSpPr>
          <p:nvPr/>
        </p:nvSpPr>
        <p:spPr bwMode="auto">
          <a:xfrm>
            <a:off x="3259138" y="4762500"/>
            <a:ext cx="720725" cy="492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9" name="Line 96"/>
          <p:cNvSpPr>
            <a:spLocks noChangeShapeType="1"/>
          </p:cNvSpPr>
          <p:nvPr/>
        </p:nvSpPr>
        <p:spPr bwMode="auto">
          <a:xfrm flipV="1">
            <a:off x="3201988" y="561340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30" name="Text Box 97"/>
          <p:cNvSpPr txBox="1">
            <a:spLocks noChangeArrowheads="1"/>
          </p:cNvSpPr>
          <p:nvPr/>
        </p:nvSpPr>
        <p:spPr bwMode="auto">
          <a:xfrm>
            <a:off x="1003300" y="52800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31" name="Text Box 98"/>
          <p:cNvSpPr txBox="1">
            <a:spLocks noChangeArrowheads="1"/>
          </p:cNvSpPr>
          <p:nvPr/>
        </p:nvSpPr>
        <p:spPr bwMode="auto">
          <a:xfrm>
            <a:off x="1479550" y="52943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6632" name="Text Box 99"/>
          <p:cNvSpPr txBox="1">
            <a:spLocks noChangeArrowheads="1"/>
          </p:cNvSpPr>
          <p:nvPr/>
        </p:nvSpPr>
        <p:spPr bwMode="auto">
          <a:xfrm>
            <a:off x="1998663" y="44005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6633" name="Text Box 100"/>
          <p:cNvSpPr txBox="1">
            <a:spLocks noChangeArrowheads="1"/>
          </p:cNvSpPr>
          <p:nvPr/>
        </p:nvSpPr>
        <p:spPr bwMode="auto">
          <a:xfrm>
            <a:off x="2171700" y="53816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6634" name="Text Box 101"/>
          <p:cNvSpPr txBox="1">
            <a:spLocks noChangeArrowheads="1"/>
          </p:cNvSpPr>
          <p:nvPr/>
        </p:nvSpPr>
        <p:spPr bwMode="auto">
          <a:xfrm>
            <a:off x="3513138" y="57435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6635" name="Line 102"/>
          <p:cNvSpPr>
            <a:spLocks noChangeShapeType="1"/>
          </p:cNvSpPr>
          <p:nvPr/>
        </p:nvSpPr>
        <p:spPr bwMode="auto">
          <a:xfrm flipV="1">
            <a:off x="393700" y="4789488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36" name="Line 103"/>
          <p:cNvSpPr>
            <a:spLocks noChangeShapeType="1"/>
          </p:cNvSpPr>
          <p:nvPr/>
        </p:nvSpPr>
        <p:spPr bwMode="auto">
          <a:xfrm flipH="1">
            <a:off x="536575" y="4948238"/>
            <a:ext cx="73660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37" name="Line 104"/>
          <p:cNvSpPr>
            <a:spLocks noChangeShapeType="1"/>
          </p:cNvSpPr>
          <p:nvPr/>
        </p:nvSpPr>
        <p:spPr bwMode="auto">
          <a:xfrm>
            <a:off x="536575" y="5568950"/>
            <a:ext cx="693738" cy="446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38" name="Line 105"/>
          <p:cNvSpPr>
            <a:spLocks noChangeShapeType="1"/>
          </p:cNvSpPr>
          <p:nvPr/>
        </p:nvSpPr>
        <p:spPr bwMode="auto">
          <a:xfrm flipH="1" flipV="1">
            <a:off x="450850" y="5640388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39" name="Line 106"/>
          <p:cNvSpPr>
            <a:spLocks noChangeShapeType="1"/>
          </p:cNvSpPr>
          <p:nvPr/>
        </p:nvSpPr>
        <p:spPr bwMode="auto">
          <a:xfrm flipH="1">
            <a:off x="1692275" y="6203950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40" name="Line 107"/>
          <p:cNvSpPr>
            <a:spLocks noChangeShapeType="1"/>
          </p:cNvSpPr>
          <p:nvPr/>
        </p:nvSpPr>
        <p:spPr bwMode="auto">
          <a:xfrm flipH="1" flipV="1">
            <a:off x="3178175" y="4918075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41" name="Text Box 108"/>
          <p:cNvSpPr txBox="1">
            <a:spLocks noChangeArrowheads="1"/>
          </p:cNvSpPr>
          <p:nvPr/>
        </p:nvSpPr>
        <p:spPr bwMode="auto">
          <a:xfrm>
            <a:off x="661988" y="4657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42" name="Text Box 109"/>
          <p:cNvSpPr txBox="1">
            <a:spLocks noChangeArrowheads="1"/>
          </p:cNvSpPr>
          <p:nvPr/>
        </p:nvSpPr>
        <p:spPr bwMode="auto">
          <a:xfrm>
            <a:off x="647700" y="51323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643" name="Text Box 110"/>
          <p:cNvSpPr txBox="1">
            <a:spLocks noChangeArrowheads="1"/>
          </p:cNvSpPr>
          <p:nvPr/>
        </p:nvSpPr>
        <p:spPr bwMode="auto">
          <a:xfrm>
            <a:off x="762000" y="54657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6644" name="Text Box 111"/>
          <p:cNvSpPr txBox="1">
            <a:spLocks noChangeArrowheads="1"/>
          </p:cNvSpPr>
          <p:nvPr/>
        </p:nvSpPr>
        <p:spPr bwMode="auto">
          <a:xfrm>
            <a:off x="733425" y="59134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66645" name="Line 112"/>
          <p:cNvSpPr>
            <a:spLocks noChangeShapeType="1"/>
          </p:cNvSpPr>
          <p:nvPr/>
        </p:nvSpPr>
        <p:spPr bwMode="auto">
          <a:xfrm flipV="1">
            <a:off x="1576388" y="4860925"/>
            <a:ext cx="1196975" cy="1068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46" name="Text Box 113"/>
          <p:cNvSpPr txBox="1">
            <a:spLocks noChangeArrowheads="1"/>
          </p:cNvSpPr>
          <p:nvPr/>
        </p:nvSpPr>
        <p:spPr bwMode="auto">
          <a:xfrm>
            <a:off x="1989138" y="50466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6647" name="Text Box 114"/>
          <p:cNvSpPr txBox="1">
            <a:spLocks noChangeArrowheads="1"/>
          </p:cNvSpPr>
          <p:nvPr/>
        </p:nvSpPr>
        <p:spPr bwMode="auto">
          <a:xfrm>
            <a:off x="2076450" y="57102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6648" name="Text Box 115"/>
          <p:cNvSpPr txBox="1">
            <a:spLocks noChangeArrowheads="1"/>
          </p:cNvSpPr>
          <p:nvPr/>
        </p:nvSpPr>
        <p:spPr bwMode="auto">
          <a:xfrm>
            <a:off x="2019300" y="62007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649" name="Text Box 116"/>
          <p:cNvSpPr txBox="1">
            <a:spLocks noChangeArrowheads="1"/>
          </p:cNvSpPr>
          <p:nvPr/>
        </p:nvSpPr>
        <p:spPr bwMode="auto">
          <a:xfrm>
            <a:off x="2941638" y="52784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6650" name="Text Box 117"/>
          <p:cNvSpPr txBox="1">
            <a:spLocks noChangeArrowheads="1"/>
          </p:cNvSpPr>
          <p:nvPr/>
        </p:nvSpPr>
        <p:spPr bwMode="auto">
          <a:xfrm>
            <a:off x="3533775" y="46863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6651" name="Text Box 118"/>
          <p:cNvSpPr txBox="1">
            <a:spLocks noChangeArrowheads="1"/>
          </p:cNvSpPr>
          <p:nvPr/>
        </p:nvSpPr>
        <p:spPr bwMode="auto">
          <a:xfrm>
            <a:off x="3376613" y="51911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</a:t>
            </a:r>
          </a:p>
        </p:txBody>
      </p:sp>
      <p:sp>
        <p:nvSpPr>
          <p:cNvPr id="66652" name="Oval 154"/>
          <p:cNvSpPr>
            <a:spLocks noChangeArrowheads="1"/>
          </p:cNvSpPr>
          <p:nvPr/>
        </p:nvSpPr>
        <p:spPr bwMode="auto">
          <a:xfrm>
            <a:off x="96838" y="25066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6653" name="Oval 155"/>
          <p:cNvSpPr>
            <a:spLocks noChangeArrowheads="1"/>
          </p:cNvSpPr>
          <p:nvPr/>
        </p:nvSpPr>
        <p:spPr bwMode="auto">
          <a:xfrm>
            <a:off x="3898900" y="251460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6654" name="Oval 156"/>
          <p:cNvSpPr>
            <a:spLocks noChangeArrowheads="1"/>
          </p:cNvSpPr>
          <p:nvPr/>
        </p:nvSpPr>
        <p:spPr bwMode="auto">
          <a:xfrm>
            <a:off x="2767013" y="182880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55" name="Oval 157"/>
          <p:cNvSpPr>
            <a:spLocks noChangeArrowheads="1"/>
          </p:cNvSpPr>
          <p:nvPr/>
        </p:nvSpPr>
        <p:spPr bwMode="auto">
          <a:xfrm>
            <a:off x="2760663" y="31940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56" name="Oval 158"/>
          <p:cNvSpPr>
            <a:spLocks noChangeArrowheads="1"/>
          </p:cNvSpPr>
          <p:nvPr/>
        </p:nvSpPr>
        <p:spPr bwMode="auto">
          <a:xfrm>
            <a:off x="1239838" y="32019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57" name="Oval 159"/>
          <p:cNvSpPr>
            <a:spLocks noChangeArrowheads="1"/>
          </p:cNvSpPr>
          <p:nvPr/>
        </p:nvSpPr>
        <p:spPr bwMode="auto">
          <a:xfrm>
            <a:off x="1233488" y="183832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58" name="Line 160"/>
          <p:cNvSpPr>
            <a:spLocks noChangeShapeType="1"/>
          </p:cNvSpPr>
          <p:nvPr/>
        </p:nvSpPr>
        <p:spPr bwMode="auto">
          <a:xfrm>
            <a:off x="1379538" y="2305050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59" name="Line 161"/>
          <p:cNvSpPr>
            <a:spLocks noChangeShapeType="1"/>
          </p:cNvSpPr>
          <p:nvPr/>
        </p:nvSpPr>
        <p:spPr bwMode="auto">
          <a:xfrm flipV="1">
            <a:off x="1538288" y="2333625"/>
            <a:ext cx="0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0" name="Line 162"/>
          <p:cNvSpPr>
            <a:spLocks noChangeShapeType="1"/>
          </p:cNvSpPr>
          <p:nvPr/>
        </p:nvSpPr>
        <p:spPr bwMode="auto">
          <a:xfrm>
            <a:off x="1711325" y="2130425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1" name="Line 163"/>
          <p:cNvSpPr>
            <a:spLocks noChangeShapeType="1"/>
          </p:cNvSpPr>
          <p:nvPr/>
        </p:nvSpPr>
        <p:spPr bwMode="auto">
          <a:xfrm flipH="1">
            <a:off x="1697038" y="2232025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2" name="Line 164"/>
          <p:cNvSpPr>
            <a:spLocks noChangeShapeType="1"/>
          </p:cNvSpPr>
          <p:nvPr/>
        </p:nvSpPr>
        <p:spPr bwMode="auto">
          <a:xfrm flipV="1">
            <a:off x="2995613" y="230505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3" name="Line 165"/>
          <p:cNvSpPr>
            <a:spLocks noChangeShapeType="1"/>
          </p:cNvSpPr>
          <p:nvPr/>
        </p:nvSpPr>
        <p:spPr bwMode="auto">
          <a:xfrm>
            <a:off x="1727200" y="335915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4" name="Line 166"/>
          <p:cNvSpPr>
            <a:spLocks noChangeShapeType="1"/>
          </p:cNvSpPr>
          <p:nvPr/>
        </p:nvSpPr>
        <p:spPr bwMode="auto">
          <a:xfrm>
            <a:off x="3284538" y="2058988"/>
            <a:ext cx="720725" cy="492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5" name="Line 167"/>
          <p:cNvSpPr>
            <a:spLocks noChangeShapeType="1"/>
          </p:cNvSpPr>
          <p:nvPr/>
        </p:nvSpPr>
        <p:spPr bwMode="auto">
          <a:xfrm flipV="1">
            <a:off x="3227388" y="2909888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6" name="Text Box 168"/>
          <p:cNvSpPr txBox="1">
            <a:spLocks noChangeArrowheads="1"/>
          </p:cNvSpPr>
          <p:nvPr/>
        </p:nvSpPr>
        <p:spPr bwMode="auto">
          <a:xfrm>
            <a:off x="1128713" y="25765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67" name="Text Box 169"/>
          <p:cNvSpPr txBox="1">
            <a:spLocks noChangeArrowheads="1"/>
          </p:cNvSpPr>
          <p:nvPr/>
        </p:nvSpPr>
        <p:spPr bwMode="auto">
          <a:xfrm>
            <a:off x="1504950" y="25908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668" name="Text Box 171"/>
          <p:cNvSpPr txBox="1">
            <a:spLocks noChangeArrowheads="1"/>
          </p:cNvSpPr>
          <p:nvPr/>
        </p:nvSpPr>
        <p:spPr bwMode="auto">
          <a:xfrm>
            <a:off x="2197100" y="26781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6669" name="Text Box 172"/>
          <p:cNvSpPr txBox="1">
            <a:spLocks noChangeArrowheads="1"/>
          </p:cNvSpPr>
          <p:nvPr/>
        </p:nvSpPr>
        <p:spPr bwMode="auto">
          <a:xfrm>
            <a:off x="3538538" y="30400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6670" name="Line 173"/>
          <p:cNvSpPr>
            <a:spLocks noChangeShapeType="1"/>
          </p:cNvSpPr>
          <p:nvPr/>
        </p:nvSpPr>
        <p:spPr bwMode="auto">
          <a:xfrm flipV="1">
            <a:off x="419100" y="2085975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1" name="Line 174"/>
          <p:cNvSpPr>
            <a:spLocks noChangeShapeType="1"/>
          </p:cNvSpPr>
          <p:nvPr/>
        </p:nvSpPr>
        <p:spPr bwMode="auto">
          <a:xfrm flipH="1">
            <a:off x="561975" y="2244725"/>
            <a:ext cx="73660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2" name="Line 175"/>
          <p:cNvSpPr>
            <a:spLocks noChangeShapeType="1"/>
          </p:cNvSpPr>
          <p:nvPr/>
        </p:nvSpPr>
        <p:spPr bwMode="auto">
          <a:xfrm>
            <a:off x="488950" y="2922588"/>
            <a:ext cx="766763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3" name="Line 177"/>
          <p:cNvSpPr>
            <a:spLocks noChangeShapeType="1"/>
          </p:cNvSpPr>
          <p:nvPr/>
        </p:nvSpPr>
        <p:spPr bwMode="auto">
          <a:xfrm flipH="1">
            <a:off x="1717675" y="3500438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4" name="Line 178"/>
          <p:cNvSpPr>
            <a:spLocks noChangeShapeType="1"/>
          </p:cNvSpPr>
          <p:nvPr/>
        </p:nvSpPr>
        <p:spPr bwMode="auto">
          <a:xfrm flipH="1" flipV="1">
            <a:off x="3203575" y="2214563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5" name="Text Box 179"/>
          <p:cNvSpPr txBox="1">
            <a:spLocks noChangeArrowheads="1"/>
          </p:cNvSpPr>
          <p:nvPr/>
        </p:nvSpPr>
        <p:spPr bwMode="auto">
          <a:xfrm>
            <a:off x="687388" y="19542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76" name="Text Box 180"/>
          <p:cNvSpPr txBox="1">
            <a:spLocks noChangeArrowheads="1"/>
          </p:cNvSpPr>
          <p:nvPr/>
        </p:nvSpPr>
        <p:spPr bwMode="auto">
          <a:xfrm>
            <a:off x="673100" y="24288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677" name="Text Box 181"/>
          <p:cNvSpPr txBox="1">
            <a:spLocks noChangeArrowheads="1"/>
          </p:cNvSpPr>
          <p:nvPr/>
        </p:nvSpPr>
        <p:spPr bwMode="auto">
          <a:xfrm>
            <a:off x="744538" y="28336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</a:p>
        </p:txBody>
      </p:sp>
      <p:sp>
        <p:nvSpPr>
          <p:cNvPr id="66678" name="Line 183"/>
          <p:cNvSpPr>
            <a:spLocks noChangeShapeType="1"/>
          </p:cNvSpPr>
          <p:nvPr/>
        </p:nvSpPr>
        <p:spPr bwMode="auto">
          <a:xfrm flipV="1">
            <a:off x="1601788" y="2157413"/>
            <a:ext cx="119697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9" name="Text Box 184"/>
          <p:cNvSpPr txBox="1">
            <a:spLocks noChangeArrowheads="1"/>
          </p:cNvSpPr>
          <p:nvPr/>
        </p:nvSpPr>
        <p:spPr bwMode="auto">
          <a:xfrm>
            <a:off x="2014538" y="23431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6680" name="Text Box 185"/>
          <p:cNvSpPr txBox="1">
            <a:spLocks noChangeArrowheads="1"/>
          </p:cNvSpPr>
          <p:nvPr/>
        </p:nvSpPr>
        <p:spPr bwMode="auto">
          <a:xfrm>
            <a:off x="2101850" y="3006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6681" name="Text Box 186"/>
          <p:cNvSpPr txBox="1">
            <a:spLocks noChangeArrowheads="1"/>
          </p:cNvSpPr>
          <p:nvPr/>
        </p:nvSpPr>
        <p:spPr bwMode="auto">
          <a:xfrm>
            <a:off x="2051050" y="35004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682" name="Text Box 187"/>
          <p:cNvSpPr txBox="1">
            <a:spLocks noChangeArrowheads="1"/>
          </p:cNvSpPr>
          <p:nvPr/>
        </p:nvSpPr>
        <p:spPr bwMode="auto">
          <a:xfrm>
            <a:off x="2967038" y="2574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6683" name="Text Box 188"/>
          <p:cNvSpPr txBox="1">
            <a:spLocks noChangeArrowheads="1"/>
          </p:cNvSpPr>
          <p:nvPr/>
        </p:nvSpPr>
        <p:spPr bwMode="auto">
          <a:xfrm>
            <a:off x="3559175" y="19827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</a:p>
        </p:txBody>
      </p:sp>
      <p:sp>
        <p:nvSpPr>
          <p:cNvPr id="66684" name="Text Box 189"/>
          <p:cNvSpPr txBox="1">
            <a:spLocks noChangeArrowheads="1"/>
          </p:cNvSpPr>
          <p:nvPr/>
        </p:nvSpPr>
        <p:spPr bwMode="auto">
          <a:xfrm>
            <a:off x="3402013" y="24876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6685" name="Line 190"/>
          <p:cNvSpPr>
            <a:spLocks noChangeShapeType="1"/>
          </p:cNvSpPr>
          <p:nvPr/>
        </p:nvSpPr>
        <p:spPr bwMode="auto">
          <a:xfrm>
            <a:off x="1689100" y="1984375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86" name="Text Box 191"/>
          <p:cNvSpPr txBox="1">
            <a:spLocks noChangeArrowheads="1"/>
          </p:cNvSpPr>
          <p:nvPr/>
        </p:nvSpPr>
        <p:spPr bwMode="auto">
          <a:xfrm>
            <a:off x="2085975" y="16652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66687" name="Text Box 192"/>
          <p:cNvSpPr txBox="1">
            <a:spLocks noChangeArrowheads="1"/>
          </p:cNvSpPr>
          <p:nvPr/>
        </p:nvSpPr>
        <p:spPr bwMode="auto">
          <a:xfrm>
            <a:off x="2043113" y="20542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26" descr=" 67585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67586" name="Text Box 29" descr=" 67586"/>
          <p:cNvSpPr txBox="1">
            <a:spLocks noChangeArrowheads="1"/>
          </p:cNvSpPr>
          <p:nvPr/>
        </p:nvSpPr>
        <p:spPr bwMode="auto">
          <a:xfrm>
            <a:off x="6464300" y="116205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7587" name="Text Box 30" descr=" 67587"/>
          <p:cNvSpPr txBox="1">
            <a:spLocks noChangeArrowheads="1"/>
          </p:cNvSpPr>
          <p:nvPr/>
        </p:nvSpPr>
        <p:spPr bwMode="auto">
          <a:xfrm>
            <a:off x="973138" y="1163638"/>
            <a:ext cx="2649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7588" name="Oval 119" descr=" 67588"/>
          <p:cNvSpPr>
            <a:spLocks noChangeArrowheads="1"/>
          </p:cNvSpPr>
          <p:nvPr/>
        </p:nvSpPr>
        <p:spPr bwMode="auto">
          <a:xfrm>
            <a:off x="227013" y="48275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7589" name="Oval 120" descr=" 67589"/>
          <p:cNvSpPr>
            <a:spLocks noChangeArrowheads="1"/>
          </p:cNvSpPr>
          <p:nvPr/>
        </p:nvSpPr>
        <p:spPr bwMode="auto">
          <a:xfrm>
            <a:off x="4029075" y="48355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7590" name="Oval 121" descr=" 67590"/>
          <p:cNvSpPr>
            <a:spLocks noChangeArrowheads="1"/>
          </p:cNvSpPr>
          <p:nvPr/>
        </p:nvSpPr>
        <p:spPr bwMode="auto">
          <a:xfrm>
            <a:off x="2897188" y="414972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1" name="Oval 122" descr=" 67591"/>
          <p:cNvSpPr>
            <a:spLocks noChangeArrowheads="1"/>
          </p:cNvSpPr>
          <p:nvPr/>
        </p:nvSpPr>
        <p:spPr bwMode="auto">
          <a:xfrm>
            <a:off x="2890838" y="55149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2" name="Oval 123" descr=" 67592"/>
          <p:cNvSpPr>
            <a:spLocks noChangeArrowheads="1"/>
          </p:cNvSpPr>
          <p:nvPr/>
        </p:nvSpPr>
        <p:spPr bwMode="auto">
          <a:xfrm>
            <a:off x="1370013" y="55229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3" name="Oval 124" descr=" 67593"/>
          <p:cNvSpPr>
            <a:spLocks noChangeArrowheads="1"/>
          </p:cNvSpPr>
          <p:nvPr/>
        </p:nvSpPr>
        <p:spPr bwMode="auto">
          <a:xfrm>
            <a:off x="1363663" y="41592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4" name="Line 125" descr=" 67594"/>
          <p:cNvSpPr>
            <a:spLocks noChangeShapeType="1"/>
          </p:cNvSpPr>
          <p:nvPr/>
        </p:nvSpPr>
        <p:spPr bwMode="auto">
          <a:xfrm>
            <a:off x="1509713" y="4625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Line 126" descr=" 67595"/>
          <p:cNvSpPr>
            <a:spLocks noChangeShapeType="1"/>
          </p:cNvSpPr>
          <p:nvPr/>
        </p:nvSpPr>
        <p:spPr bwMode="auto">
          <a:xfrm flipV="1">
            <a:off x="1668463" y="4654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Line 127" descr=" 67596"/>
          <p:cNvSpPr>
            <a:spLocks noChangeShapeType="1"/>
          </p:cNvSpPr>
          <p:nvPr/>
        </p:nvSpPr>
        <p:spPr bwMode="auto">
          <a:xfrm>
            <a:off x="1841500" y="43942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Line 128" descr=" 67597"/>
          <p:cNvSpPr>
            <a:spLocks noChangeShapeType="1"/>
          </p:cNvSpPr>
          <p:nvPr/>
        </p:nvSpPr>
        <p:spPr bwMode="auto">
          <a:xfrm flipH="1">
            <a:off x="1827213" y="4552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Line 129" descr=" 67598"/>
          <p:cNvSpPr>
            <a:spLocks noChangeShapeType="1"/>
          </p:cNvSpPr>
          <p:nvPr/>
        </p:nvSpPr>
        <p:spPr bwMode="auto">
          <a:xfrm flipV="1">
            <a:off x="3125788" y="46259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Line 130" descr=" 67599"/>
          <p:cNvSpPr>
            <a:spLocks noChangeShapeType="1"/>
          </p:cNvSpPr>
          <p:nvPr/>
        </p:nvSpPr>
        <p:spPr bwMode="auto">
          <a:xfrm>
            <a:off x="1857375" y="5680075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Line 131" descr=" 67600"/>
          <p:cNvSpPr>
            <a:spLocks noChangeShapeType="1"/>
          </p:cNvSpPr>
          <p:nvPr/>
        </p:nvSpPr>
        <p:spPr bwMode="auto">
          <a:xfrm>
            <a:off x="3414713" y="43799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1" name="Line 132" descr=" 67601"/>
          <p:cNvSpPr>
            <a:spLocks noChangeShapeType="1"/>
          </p:cNvSpPr>
          <p:nvPr/>
        </p:nvSpPr>
        <p:spPr bwMode="auto">
          <a:xfrm flipV="1">
            <a:off x="3357563" y="5230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2" name="Text Box 133" descr=" 67602"/>
          <p:cNvSpPr txBox="1">
            <a:spLocks noChangeArrowheads="1"/>
          </p:cNvSpPr>
          <p:nvPr/>
        </p:nvSpPr>
        <p:spPr bwMode="auto">
          <a:xfrm>
            <a:off x="1158875" y="48974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03" name="Text Box 134" descr=" 67603"/>
          <p:cNvSpPr txBox="1">
            <a:spLocks noChangeArrowheads="1"/>
          </p:cNvSpPr>
          <p:nvPr/>
        </p:nvSpPr>
        <p:spPr bwMode="auto">
          <a:xfrm>
            <a:off x="1635125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7604" name="Text Box 135" descr=" 67604"/>
          <p:cNvSpPr txBox="1">
            <a:spLocks noChangeArrowheads="1"/>
          </p:cNvSpPr>
          <p:nvPr/>
        </p:nvSpPr>
        <p:spPr bwMode="auto">
          <a:xfrm>
            <a:off x="2154238" y="38242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7605" name="Text Box 136" descr=" 67605"/>
          <p:cNvSpPr txBox="1">
            <a:spLocks noChangeArrowheads="1"/>
          </p:cNvSpPr>
          <p:nvPr/>
        </p:nvSpPr>
        <p:spPr bwMode="auto">
          <a:xfrm>
            <a:off x="2327275" y="49990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67606" name="Text Box 137" descr=" 67606"/>
          <p:cNvSpPr txBox="1">
            <a:spLocks noChangeArrowheads="1"/>
          </p:cNvSpPr>
          <p:nvPr/>
        </p:nvSpPr>
        <p:spPr bwMode="auto">
          <a:xfrm>
            <a:off x="3668713" y="5360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7607" name="Line 138" descr=" 67607"/>
          <p:cNvSpPr>
            <a:spLocks noChangeShapeType="1"/>
          </p:cNvSpPr>
          <p:nvPr/>
        </p:nvSpPr>
        <p:spPr bwMode="auto">
          <a:xfrm flipV="1">
            <a:off x="549275" y="4406900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8" name="Line 139" descr=" 67608"/>
          <p:cNvSpPr>
            <a:spLocks noChangeShapeType="1"/>
          </p:cNvSpPr>
          <p:nvPr/>
        </p:nvSpPr>
        <p:spPr bwMode="auto">
          <a:xfrm flipH="1">
            <a:off x="692150" y="4565650"/>
            <a:ext cx="73660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9" name="Line 140" descr=" 67609"/>
          <p:cNvSpPr>
            <a:spLocks noChangeShapeType="1"/>
          </p:cNvSpPr>
          <p:nvPr/>
        </p:nvSpPr>
        <p:spPr bwMode="auto">
          <a:xfrm>
            <a:off x="692150" y="5186363"/>
            <a:ext cx="693738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0" name="Line 141" descr=" 67610"/>
          <p:cNvSpPr>
            <a:spLocks noChangeShapeType="1"/>
          </p:cNvSpPr>
          <p:nvPr/>
        </p:nvSpPr>
        <p:spPr bwMode="auto">
          <a:xfrm flipH="1" flipV="1">
            <a:off x="606425" y="5257800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1" name="Line 142" descr=" 67611"/>
          <p:cNvSpPr>
            <a:spLocks noChangeShapeType="1"/>
          </p:cNvSpPr>
          <p:nvPr/>
        </p:nvSpPr>
        <p:spPr bwMode="auto">
          <a:xfrm flipH="1">
            <a:off x="1847850" y="5821363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2" name="Line 143" descr=" 67612"/>
          <p:cNvSpPr>
            <a:spLocks noChangeShapeType="1"/>
          </p:cNvSpPr>
          <p:nvPr/>
        </p:nvSpPr>
        <p:spPr bwMode="auto">
          <a:xfrm flipH="1" flipV="1">
            <a:off x="3333750" y="4535488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3" name="Text Box 144" descr=" 67613"/>
          <p:cNvSpPr txBox="1">
            <a:spLocks noChangeArrowheads="1"/>
          </p:cNvSpPr>
          <p:nvPr/>
        </p:nvSpPr>
        <p:spPr bwMode="auto">
          <a:xfrm>
            <a:off x="817563" y="42751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14" name="Text Box 145" descr=" 67614"/>
          <p:cNvSpPr txBox="1">
            <a:spLocks noChangeArrowheads="1"/>
          </p:cNvSpPr>
          <p:nvPr/>
        </p:nvSpPr>
        <p:spPr bwMode="auto">
          <a:xfrm>
            <a:off x="803275" y="47498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7615" name="Text Box 146" descr=" 67615"/>
          <p:cNvSpPr txBox="1">
            <a:spLocks noChangeArrowheads="1"/>
          </p:cNvSpPr>
          <p:nvPr/>
        </p:nvSpPr>
        <p:spPr bwMode="auto">
          <a:xfrm>
            <a:off x="917575" y="50831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67616" name="Text Box 147" descr=" 67616"/>
          <p:cNvSpPr txBox="1">
            <a:spLocks noChangeArrowheads="1"/>
          </p:cNvSpPr>
          <p:nvPr/>
        </p:nvSpPr>
        <p:spPr bwMode="auto">
          <a:xfrm>
            <a:off x="803275" y="55308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7617" name="Text Box 148" descr=" 67617"/>
          <p:cNvSpPr txBox="1">
            <a:spLocks noChangeArrowheads="1"/>
          </p:cNvSpPr>
          <p:nvPr/>
        </p:nvSpPr>
        <p:spPr bwMode="auto">
          <a:xfrm>
            <a:off x="2232025" y="53276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7618" name="Text Box 150" descr=" 67618"/>
          <p:cNvSpPr txBox="1">
            <a:spLocks noChangeArrowheads="1"/>
          </p:cNvSpPr>
          <p:nvPr/>
        </p:nvSpPr>
        <p:spPr bwMode="auto">
          <a:xfrm>
            <a:off x="3097213" y="48958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7619" name="Text Box 151" descr=" 67619"/>
          <p:cNvSpPr txBox="1">
            <a:spLocks noChangeArrowheads="1"/>
          </p:cNvSpPr>
          <p:nvPr/>
        </p:nvSpPr>
        <p:spPr bwMode="auto">
          <a:xfrm>
            <a:off x="3689350" y="43037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67620" name="Text Box 152" descr=" 67620"/>
          <p:cNvSpPr txBox="1">
            <a:spLocks noChangeArrowheads="1"/>
          </p:cNvSpPr>
          <p:nvPr/>
        </p:nvSpPr>
        <p:spPr bwMode="auto">
          <a:xfrm>
            <a:off x="3532188" y="48085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</a:t>
            </a:r>
          </a:p>
        </p:txBody>
      </p:sp>
      <p:sp>
        <p:nvSpPr>
          <p:cNvPr id="67622" name="Rectangle 163" descr=" 67622"/>
          <p:cNvSpPr>
            <a:spLocks noChangeArrowheads="1"/>
          </p:cNvSpPr>
          <p:nvPr/>
        </p:nvSpPr>
        <p:spPr bwMode="auto">
          <a:xfrm>
            <a:off x="2268538" y="58261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67623" name="Oval 31" descr=" 67623"/>
          <p:cNvSpPr>
            <a:spLocks noChangeArrowheads="1"/>
          </p:cNvSpPr>
          <p:nvPr/>
        </p:nvSpPr>
        <p:spPr bwMode="auto">
          <a:xfrm>
            <a:off x="4716463" y="26003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7624" name="Oval 32" descr=" 67624"/>
          <p:cNvSpPr>
            <a:spLocks noChangeArrowheads="1"/>
          </p:cNvSpPr>
          <p:nvPr/>
        </p:nvSpPr>
        <p:spPr bwMode="auto">
          <a:xfrm>
            <a:off x="8518525" y="260826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7625" name="Oval 33" descr=" 67625"/>
          <p:cNvSpPr>
            <a:spLocks noChangeArrowheads="1"/>
          </p:cNvSpPr>
          <p:nvPr/>
        </p:nvSpPr>
        <p:spPr bwMode="auto">
          <a:xfrm>
            <a:off x="7386638" y="192246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6" name="Oval 34" descr=" 67626"/>
          <p:cNvSpPr>
            <a:spLocks noChangeArrowheads="1"/>
          </p:cNvSpPr>
          <p:nvPr/>
        </p:nvSpPr>
        <p:spPr bwMode="auto">
          <a:xfrm>
            <a:off x="7380288" y="328771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7" name="Oval 35" descr=" 67627"/>
          <p:cNvSpPr>
            <a:spLocks noChangeArrowheads="1"/>
          </p:cNvSpPr>
          <p:nvPr/>
        </p:nvSpPr>
        <p:spPr bwMode="auto">
          <a:xfrm>
            <a:off x="5859463" y="329565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8" name="Oval 36" descr=" 67628"/>
          <p:cNvSpPr>
            <a:spLocks noChangeArrowheads="1"/>
          </p:cNvSpPr>
          <p:nvPr/>
        </p:nvSpPr>
        <p:spPr bwMode="auto">
          <a:xfrm>
            <a:off x="5853113" y="19319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9" name="Line 37" descr=" 67629"/>
          <p:cNvSpPr>
            <a:spLocks noChangeShapeType="1"/>
          </p:cNvSpPr>
          <p:nvPr/>
        </p:nvSpPr>
        <p:spPr bwMode="auto">
          <a:xfrm flipV="1">
            <a:off x="5133975" y="2268538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0" name="Line 38" descr=" 67630"/>
          <p:cNvSpPr>
            <a:spLocks noChangeShapeType="1"/>
          </p:cNvSpPr>
          <p:nvPr/>
        </p:nvSpPr>
        <p:spPr bwMode="auto">
          <a:xfrm>
            <a:off x="5105400" y="3019425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1" name="Line 39" descr=" 67631"/>
          <p:cNvSpPr>
            <a:spLocks noChangeShapeType="1"/>
          </p:cNvSpPr>
          <p:nvPr/>
        </p:nvSpPr>
        <p:spPr bwMode="auto">
          <a:xfrm>
            <a:off x="5999163" y="2398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2" name="Line 40" descr=" 67632"/>
          <p:cNvSpPr>
            <a:spLocks noChangeShapeType="1"/>
          </p:cNvSpPr>
          <p:nvPr/>
        </p:nvSpPr>
        <p:spPr bwMode="auto">
          <a:xfrm flipV="1">
            <a:off x="6157913" y="2427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3" name="Line 41" descr=" 67633"/>
          <p:cNvSpPr>
            <a:spLocks noChangeShapeType="1"/>
          </p:cNvSpPr>
          <p:nvPr/>
        </p:nvSpPr>
        <p:spPr bwMode="auto">
          <a:xfrm>
            <a:off x="6330950" y="2166938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4" name="Line 42" descr=" 67634"/>
          <p:cNvSpPr>
            <a:spLocks noChangeShapeType="1"/>
          </p:cNvSpPr>
          <p:nvPr/>
        </p:nvSpPr>
        <p:spPr bwMode="auto">
          <a:xfrm flipH="1">
            <a:off x="6316663" y="2325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5" name="Line 43" descr=" 67635"/>
          <p:cNvSpPr>
            <a:spLocks noChangeShapeType="1"/>
          </p:cNvSpPr>
          <p:nvPr/>
        </p:nvSpPr>
        <p:spPr bwMode="auto">
          <a:xfrm flipV="1">
            <a:off x="7631113" y="241300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6" name="Line 44" descr=" 67636"/>
          <p:cNvSpPr>
            <a:spLocks noChangeShapeType="1"/>
          </p:cNvSpPr>
          <p:nvPr/>
        </p:nvSpPr>
        <p:spPr bwMode="auto">
          <a:xfrm>
            <a:off x="6346825" y="353853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7" name="Line 45" descr=" 67637"/>
          <p:cNvSpPr>
            <a:spLocks noChangeShapeType="1"/>
          </p:cNvSpPr>
          <p:nvPr/>
        </p:nvSpPr>
        <p:spPr bwMode="auto">
          <a:xfrm>
            <a:off x="7847013" y="220980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8" name="Line 46" descr=" 67638"/>
          <p:cNvSpPr>
            <a:spLocks noChangeShapeType="1"/>
          </p:cNvSpPr>
          <p:nvPr/>
        </p:nvSpPr>
        <p:spPr bwMode="auto">
          <a:xfrm flipV="1">
            <a:off x="7847013" y="3003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9" name="Text Box 47" descr=" 67639"/>
          <p:cNvSpPr txBox="1">
            <a:spLocks noChangeArrowheads="1"/>
          </p:cNvSpPr>
          <p:nvPr/>
        </p:nvSpPr>
        <p:spPr bwMode="auto">
          <a:xfrm>
            <a:off x="4943475" y="21224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0" name="Text Box 48" descr=" 67640"/>
          <p:cNvSpPr txBox="1">
            <a:spLocks noChangeArrowheads="1"/>
          </p:cNvSpPr>
          <p:nvPr/>
        </p:nvSpPr>
        <p:spPr bwMode="auto">
          <a:xfrm>
            <a:off x="4986338" y="32766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1" name="Text Box 49" descr=" 67641"/>
          <p:cNvSpPr txBox="1">
            <a:spLocks noChangeArrowheads="1"/>
          </p:cNvSpPr>
          <p:nvPr/>
        </p:nvSpPr>
        <p:spPr bwMode="auto">
          <a:xfrm>
            <a:off x="5376863" y="26701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2" name="Text Box 50" descr=" 67642"/>
          <p:cNvSpPr txBox="1">
            <a:spLocks noChangeArrowheads="1"/>
          </p:cNvSpPr>
          <p:nvPr/>
        </p:nvSpPr>
        <p:spPr bwMode="auto">
          <a:xfrm>
            <a:off x="6138863" y="26558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67643" name="Text Box 51" descr=" 67643"/>
          <p:cNvSpPr txBox="1">
            <a:spLocks noChangeArrowheads="1"/>
          </p:cNvSpPr>
          <p:nvPr/>
        </p:nvSpPr>
        <p:spPr bwMode="auto">
          <a:xfrm>
            <a:off x="6516688" y="17335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67644" name="Text Box 52" descr=" 67644"/>
          <p:cNvSpPr txBox="1">
            <a:spLocks noChangeArrowheads="1"/>
          </p:cNvSpPr>
          <p:nvPr/>
        </p:nvSpPr>
        <p:spPr bwMode="auto">
          <a:xfrm>
            <a:off x="6556375" y="35369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67645" name="Text Box 53" descr=" 67645"/>
          <p:cNvSpPr txBox="1">
            <a:spLocks noChangeArrowheads="1"/>
          </p:cNvSpPr>
          <p:nvPr/>
        </p:nvSpPr>
        <p:spPr bwMode="auto">
          <a:xfrm>
            <a:off x="6816725" y="27717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67646" name="Text Box 54" descr=" 67646"/>
          <p:cNvSpPr txBox="1">
            <a:spLocks noChangeArrowheads="1"/>
          </p:cNvSpPr>
          <p:nvPr/>
        </p:nvSpPr>
        <p:spPr bwMode="auto">
          <a:xfrm>
            <a:off x="7610475" y="26701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67647" name="Text Box 55" descr=" 67647"/>
          <p:cNvSpPr txBox="1">
            <a:spLocks noChangeArrowheads="1"/>
          </p:cNvSpPr>
          <p:nvPr/>
        </p:nvSpPr>
        <p:spPr bwMode="auto">
          <a:xfrm>
            <a:off x="8101013" y="204946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8" name="Text Box 56" descr=" 67648"/>
          <p:cNvSpPr txBox="1">
            <a:spLocks noChangeArrowheads="1"/>
          </p:cNvSpPr>
          <p:nvPr/>
        </p:nvSpPr>
        <p:spPr bwMode="auto">
          <a:xfrm>
            <a:off x="8115300" y="32051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26" descr=" 67585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67586" name="Text Box 29" descr=" 67586"/>
          <p:cNvSpPr txBox="1">
            <a:spLocks noChangeArrowheads="1"/>
          </p:cNvSpPr>
          <p:nvPr/>
        </p:nvSpPr>
        <p:spPr bwMode="auto">
          <a:xfrm>
            <a:off x="6464300" y="116205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7587" name="Text Box 30" descr=" 67587"/>
          <p:cNvSpPr txBox="1">
            <a:spLocks noChangeArrowheads="1"/>
          </p:cNvSpPr>
          <p:nvPr/>
        </p:nvSpPr>
        <p:spPr bwMode="auto">
          <a:xfrm>
            <a:off x="973138" y="1163638"/>
            <a:ext cx="2649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7588" name="Oval 119" descr=" 67588"/>
          <p:cNvSpPr>
            <a:spLocks noChangeArrowheads="1"/>
          </p:cNvSpPr>
          <p:nvPr/>
        </p:nvSpPr>
        <p:spPr bwMode="auto">
          <a:xfrm>
            <a:off x="227013" y="48275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7589" name="Oval 120" descr=" 67589"/>
          <p:cNvSpPr>
            <a:spLocks noChangeArrowheads="1"/>
          </p:cNvSpPr>
          <p:nvPr/>
        </p:nvSpPr>
        <p:spPr bwMode="auto">
          <a:xfrm>
            <a:off x="4029075" y="48355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7590" name="Oval 121" descr=" 67590"/>
          <p:cNvSpPr>
            <a:spLocks noChangeArrowheads="1"/>
          </p:cNvSpPr>
          <p:nvPr/>
        </p:nvSpPr>
        <p:spPr bwMode="auto">
          <a:xfrm>
            <a:off x="2897188" y="414972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1" name="Oval 122" descr=" 67591"/>
          <p:cNvSpPr>
            <a:spLocks noChangeArrowheads="1"/>
          </p:cNvSpPr>
          <p:nvPr/>
        </p:nvSpPr>
        <p:spPr bwMode="auto">
          <a:xfrm>
            <a:off x="2890838" y="55149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2" name="Oval 123" descr=" 67592"/>
          <p:cNvSpPr>
            <a:spLocks noChangeArrowheads="1"/>
          </p:cNvSpPr>
          <p:nvPr/>
        </p:nvSpPr>
        <p:spPr bwMode="auto">
          <a:xfrm>
            <a:off x="1370013" y="55229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3" name="Oval 124" descr=" 67593"/>
          <p:cNvSpPr>
            <a:spLocks noChangeArrowheads="1"/>
          </p:cNvSpPr>
          <p:nvPr/>
        </p:nvSpPr>
        <p:spPr bwMode="auto">
          <a:xfrm>
            <a:off x="1363663" y="41592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4" name="Line 125" descr=" 67594"/>
          <p:cNvSpPr>
            <a:spLocks noChangeShapeType="1"/>
          </p:cNvSpPr>
          <p:nvPr/>
        </p:nvSpPr>
        <p:spPr bwMode="auto">
          <a:xfrm>
            <a:off x="1509713" y="4625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Line 126" descr=" 67595"/>
          <p:cNvSpPr>
            <a:spLocks noChangeShapeType="1"/>
          </p:cNvSpPr>
          <p:nvPr/>
        </p:nvSpPr>
        <p:spPr bwMode="auto">
          <a:xfrm flipV="1">
            <a:off x="1668463" y="4654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Line 127" descr=" 67596"/>
          <p:cNvSpPr>
            <a:spLocks noChangeShapeType="1"/>
          </p:cNvSpPr>
          <p:nvPr/>
        </p:nvSpPr>
        <p:spPr bwMode="auto">
          <a:xfrm>
            <a:off x="1841500" y="43942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Line 128" descr=" 67597"/>
          <p:cNvSpPr>
            <a:spLocks noChangeShapeType="1"/>
          </p:cNvSpPr>
          <p:nvPr/>
        </p:nvSpPr>
        <p:spPr bwMode="auto">
          <a:xfrm flipH="1">
            <a:off x="1827213" y="4552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Line 129" descr=" 67598"/>
          <p:cNvSpPr>
            <a:spLocks noChangeShapeType="1"/>
          </p:cNvSpPr>
          <p:nvPr/>
        </p:nvSpPr>
        <p:spPr bwMode="auto">
          <a:xfrm flipV="1">
            <a:off x="3125788" y="46259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Line 130" descr=" 67599"/>
          <p:cNvSpPr>
            <a:spLocks noChangeShapeType="1"/>
          </p:cNvSpPr>
          <p:nvPr/>
        </p:nvSpPr>
        <p:spPr bwMode="auto">
          <a:xfrm>
            <a:off x="1857375" y="5680075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Line 131" descr=" 67600"/>
          <p:cNvSpPr>
            <a:spLocks noChangeShapeType="1"/>
          </p:cNvSpPr>
          <p:nvPr/>
        </p:nvSpPr>
        <p:spPr bwMode="auto">
          <a:xfrm>
            <a:off x="3414713" y="43799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1" name="Line 132" descr=" 67601"/>
          <p:cNvSpPr>
            <a:spLocks noChangeShapeType="1"/>
          </p:cNvSpPr>
          <p:nvPr/>
        </p:nvSpPr>
        <p:spPr bwMode="auto">
          <a:xfrm flipV="1">
            <a:off x="3357563" y="5230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2" name="Text Box 133" descr=" 67602"/>
          <p:cNvSpPr txBox="1">
            <a:spLocks noChangeArrowheads="1"/>
          </p:cNvSpPr>
          <p:nvPr/>
        </p:nvSpPr>
        <p:spPr bwMode="auto">
          <a:xfrm>
            <a:off x="1158875" y="48974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03" name="Text Box 134" descr=" 67603"/>
          <p:cNvSpPr txBox="1">
            <a:spLocks noChangeArrowheads="1"/>
          </p:cNvSpPr>
          <p:nvPr/>
        </p:nvSpPr>
        <p:spPr bwMode="auto">
          <a:xfrm>
            <a:off x="1635125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7604" name="Text Box 135" descr=" 67604"/>
          <p:cNvSpPr txBox="1">
            <a:spLocks noChangeArrowheads="1"/>
          </p:cNvSpPr>
          <p:nvPr/>
        </p:nvSpPr>
        <p:spPr bwMode="auto">
          <a:xfrm>
            <a:off x="2154238" y="38242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7605" name="Text Box 136" descr=" 67605"/>
          <p:cNvSpPr txBox="1">
            <a:spLocks noChangeArrowheads="1"/>
          </p:cNvSpPr>
          <p:nvPr/>
        </p:nvSpPr>
        <p:spPr bwMode="auto">
          <a:xfrm>
            <a:off x="2327275" y="49990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67606" name="Text Box 137" descr=" 67606"/>
          <p:cNvSpPr txBox="1">
            <a:spLocks noChangeArrowheads="1"/>
          </p:cNvSpPr>
          <p:nvPr/>
        </p:nvSpPr>
        <p:spPr bwMode="auto">
          <a:xfrm>
            <a:off x="3668713" y="5360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7607" name="Line 138" descr=" 67607"/>
          <p:cNvSpPr>
            <a:spLocks noChangeShapeType="1"/>
          </p:cNvSpPr>
          <p:nvPr/>
        </p:nvSpPr>
        <p:spPr bwMode="auto">
          <a:xfrm flipV="1">
            <a:off x="549275" y="4406900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8" name="Line 139" descr=" 67608"/>
          <p:cNvSpPr>
            <a:spLocks noChangeShapeType="1"/>
          </p:cNvSpPr>
          <p:nvPr/>
        </p:nvSpPr>
        <p:spPr bwMode="auto">
          <a:xfrm flipH="1">
            <a:off x="692150" y="4565650"/>
            <a:ext cx="73660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9" name="Line 140" descr=" 67609"/>
          <p:cNvSpPr>
            <a:spLocks noChangeShapeType="1"/>
          </p:cNvSpPr>
          <p:nvPr/>
        </p:nvSpPr>
        <p:spPr bwMode="auto">
          <a:xfrm>
            <a:off x="692150" y="5186363"/>
            <a:ext cx="693738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0" name="Line 141" descr=" 67610"/>
          <p:cNvSpPr>
            <a:spLocks noChangeShapeType="1"/>
          </p:cNvSpPr>
          <p:nvPr/>
        </p:nvSpPr>
        <p:spPr bwMode="auto">
          <a:xfrm flipH="1" flipV="1">
            <a:off x="606425" y="5257800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1" name="Line 142" descr=" 67611"/>
          <p:cNvSpPr>
            <a:spLocks noChangeShapeType="1"/>
          </p:cNvSpPr>
          <p:nvPr/>
        </p:nvSpPr>
        <p:spPr bwMode="auto">
          <a:xfrm flipH="1">
            <a:off x="1847850" y="5821363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2" name="Line 143" descr=" 67612"/>
          <p:cNvSpPr>
            <a:spLocks noChangeShapeType="1"/>
          </p:cNvSpPr>
          <p:nvPr/>
        </p:nvSpPr>
        <p:spPr bwMode="auto">
          <a:xfrm flipH="1" flipV="1">
            <a:off x="3333750" y="4535488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3" name="Text Box 144" descr=" 67613"/>
          <p:cNvSpPr txBox="1">
            <a:spLocks noChangeArrowheads="1"/>
          </p:cNvSpPr>
          <p:nvPr/>
        </p:nvSpPr>
        <p:spPr bwMode="auto">
          <a:xfrm>
            <a:off x="817563" y="42751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14" name="Text Box 145" descr=" 67614"/>
          <p:cNvSpPr txBox="1">
            <a:spLocks noChangeArrowheads="1"/>
          </p:cNvSpPr>
          <p:nvPr/>
        </p:nvSpPr>
        <p:spPr bwMode="auto">
          <a:xfrm>
            <a:off x="803275" y="47498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7615" name="Text Box 146" descr=" 67615"/>
          <p:cNvSpPr txBox="1">
            <a:spLocks noChangeArrowheads="1"/>
          </p:cNvSpPr>
          <p:nvPr/>
        </p:nvSpPr>
        <p:spPr bwMode="auto">
          <a:xfrm>
            <a:off x="917575" y="50831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67616" name="Text Box 147" descr=" 67616"/>
          <p:cNvSpPr txBox="1">
            <a:spLocks noChangeArrowheads="1"/>
          </p:cNvSpPr>
          <p:nvPr/>
        </p:nvSpPr>
        <p:spPr bwMode="auto">
          <a:xfrm>
            <a:off x="803275" y="55308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7617" name="Text Box 148" descr=" 67617"/>
          <p:cNvSpPr txBox="1">
            <a:spLocks noChangeArrowheads="1"/>
          </p:cNvSpPr>
          <p:nvPr/>
        </p:nvSpPr>
        <p:spPr bwMode="auto">
          <a:xfrm>
            <a:off x="2232025" y="53276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7618" name="Text Box 150" descr=" 67618"/>
          <p:cNvSpPr txBox="1">
            <a:spLocks noChangeArrowheads="1"/>
          </p:cNvSpPr>
          <p:nvPr/>
        </p:nvSpPr>
        <p:spPr bwMode="auto">
          <a:xfrm>
            <a:off x="3097213" y="48958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7619" name="Text Box 151" descr=" 67619"/>
          <p:cNvSpPr txBox="1">
            <a:spLocks noChangeArrowheads="1"/>
          </p:cNvSpPr>
          <p:nvPr/>
        </p:nvSpPr>
        <p:spPr bwMode="auto">
          <a:xfrm>
            <a:off x="3689350" y="43037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67620" name="Text Box 152" descr=" 67620"/>
          <p:cNvSpPr txBox="1">
            <a:spLocks noChangeArrowheads="1"/>
          </p:cNvSpPr>
          <p:nvPr/>
        </p:nvSpPr>
        <p:spPr bwMode="auto">
          <a:xfrm>
            <a:off x="3532188" y="48085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</a:t>
            </a:r>
          </a:p>
        </p:txBody>
      </p:sp>
      <p:sp>
        <p:nvSpPr>
          <p:cNvPr id="65" name="Text Box 193" descr=" 81058"/>
          <p:cNvSpPr txBox="1">
            <a:spLocks noChangeArrowheads="1"/>
          </p:cNvSpPr>
          <p:nvPr/>
        </p:nvSpPr>
        <p:spPr bwMode="auto">
          <a:xfrm>
            <a:off x="3563938" y="5876925"/>
            <a:ext cx="30845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No augmenting path</a:t>
            </a:r>
          </a:p>
        </p:txBody>
      </p:sp>
      <p:sp>
        <p:nvSpPr>
          <p:cNvPr id="67622" name="Rectangle 163" descr=" 67622"/>
          <p:cNvSpPr>
            <a:spLocks noChangeArrowheads="1"/>
          </p:cNvSpPr>
          <p:nvPr/>
        </p:nvSpPr>
        <p:spPr bwMode="auto">
          <a:xfrm>
            <a:off x="2268538" y="58261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67623" name="Oval 31" descr=" 67623"/>
          <p:cNvSpPr>
            <a:spLocks noChangeArrowheads="1"/>
          </p:cNvSpPr>
          <p:nvPr/>
        </p:nvSpPr>
        <p:spPr bwMode="auto">
          <a:xfrm>
            <a:off x="4716463" y="26003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7624" name="Oval 32" descr=" 67624"/>
          <p:cNvSpPr>
            <a:spLocks noChangeArrowheads="1"/>
          </p:cNvSpPr>
          <p:nvPr/>
        </p:nvSpPr>
        <p:spPr bwMode="auto">
          <a:xfrm>
            <a:off x="8518525" y="260826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7625" name="Oval 33" descr=" 67625"/>
          <p:cNvSpPr>
            <a:spLocks noChangeArrowheads="1"/>
          </p:cNvSpPr>
          <p:nvPr/>
        </p:nvSpPr>
        <p:spPr bwMode="auto">
          <a:xfrm>
            <a:off x="7386638" y="192246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6" name="Oval 34" descr=" 67626"/>
          <p:cNvSpPr>
            <a:spLocks noChangeArrowheads="1"/>
          </p:cNvSpPr>
          <p:nvPr/>
        </p:nvSpPr>
        <p:spPr bwMode="auto">
          <a:xfrm>
            <a:off x="7380288" y="328771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7" name="Oval 35" descr=" 67627"/>
          <p:cNvSpPr>
            <a:spLocks noChangeArrowheads="1"/>
          </p:cNvSpPr>
          <p:nvPr/>
        </p:nvSpPr>
        <p:spPr bwMode="auto">
          <a:xfrm>
            <a:off x="5859463" y="329565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8" name="Oval 36" descr=" 67628"/>
          <p:cNvSpPr>
            <a:spLocks noChangeArrowheads="1"/>
          </p:cNvSpPr>
          <p:nvPr/>
        </p:nvSpPr>
        <p:spPr bwMode="auto">
          <a:xfrm>
            <a:off x="5853113" y="19319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9" name="Line 37" descr=" 67629"/>
          <p:cNvSpPr>
            <a:spLocks noChangeShapeType="1"/>
          </p:cNvSpPr>
          <p:nvPr/>
        </p:nvSpPr>
        <p:spPr bwMode="auto">
          <a:xfrm flipV="1">
            <a:off x="5133975" y="2268538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0" name="Line 38" descr=" 67630"/>
          <p:cNvSpPr>
            <a:spLocks noChangeShapeType="1"/>
          </p:cNvSpPr>
          <p:nvPr/>
        </p:nvSpPr>
        <p:spPr bwMode="auto">
          <a:xfrm>
            <a:off x="5105400" y="3019425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1" name="Line 39" descr=" 67631"/>
          <p:cNvSpPr>
            <a:spLocks noChangeShapeType="1"/>
          </p:cNvSpPr>
          <p:nvPr/>
        </p:nvSpPr>
        <p:spPr bwMode="auto">
          <a:xfrm>
            <a:off x="5999163" y="2398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2" name="Line 40" descr=" 67632"/>
          <p:cNvSpPr>
            <a:spLocks noChangeShapeType="1"/>
          </p:cNvSpPr>
          <p:nvPr/>
        </p:nvSpPr>
        <p:spPr bwMode="auto">
          <a:xfrm flipV="1">
            <a:off x="6157913" y="2427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3" name="Line 41" descr=" 67633"/>
          <p:cNvSpPr>
            <a:spLocks noChangeShapeType="1"/>
          </p:cNvSpPr>
          <p:nvPr/>
        </p:nvSpPr>
        <p:spPr bwMode="auto">
          <a:xfrm>
            <a:off x="6330950" y="2166938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4" name="Line 42" descr=" 67634"/>
          <p:cNvSpPr>
            <a:spLocks noChangeShapeType="1"/>
          </p:cNvSpPr>
          <p:nvPr/>
        </p:nvSpPr>
        <p:spPr bwMode="auto">
          <a:xfrm flipH="1">
            <a:off x="6316663" y="2325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5" name="Line 43" descr=" 67635"/>
          <p:cNvSpPr>
            <a:spLocks noChangeShapeType="1"/>
          </p:cNvSpPr>
          <p:nvPr/>
        </p:nvSpPr>
        <p:spPr bwMode="auto">
          <a:xfrm flipV="1">
            <a:off x="7631113" y="241300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6" name="Line 44" descr=" 67636"/>
          <p:cNvSpPr>
            <a:spLocks noChangeShapeType="1"/>
          </p:cNvSpPr>
          <p:nvPr/>
        </p:nvSpPr>
        <p:spPr bwMode="auto">
          <a:xfrm>
            <a:off x="6346825" y="353853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7" name="Line 45" descr=" 67637"/>
          <p:cNvSpPr>
            <a:spLocks noChangeShapeType="1"/>
          </p:cNvSpPr>
          <p:nvPr/>
        </p:nvSpPr>
        <p:spPr bwMode="auto">
          <a:xfrm>
            <a:off x="7847013" y="220980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8" name="Line 46" descr=" 67638"/>
          <p:cNvSpPr>
            <a:spLocks noChangeShapeType="1"/>
          </p:cNvSpPr>
          <p:nvPr/>
        </p:nvSpPr>
        <p:spPr bwMode="auto">
          <a:xfrm flipV="1">
            <a:off x="7847013" y="3003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9" name="Text Box 47" descr=" 67639"/>
          <p:cNvSpPr txBox="1">
            <a:spLocks noChangeArrowheads="1"/>
          </p:cNvSpPr>
          <p:nvPr/>
        </p:nvSpPr>
        <p:spPr bwMode="auto">
          <a:xfrm>
            <a:off x="4943475" y="21224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0" name="Text Box 48" descr=" 67640"/>
          <p:cNvSpPr txBox="1">
            <a:spLocks noChangeArrowheads="1"/>
          </p:cNvSpPr>
          <p:nvPr/>
        </p:nvSpPr>
        <p:spPr bwMode="auto">
          <a:xfrm>
            <a:off x="4986338" y="32766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1" name="Text Box 49" descr=" 67641"/>
          <p:cNvSpPr txBox="1">
            <a:spLocks noChangeArrowheads="1"/>
          </p:cNvSpPr>
          <p:nvPr/>
        </p:nvSpPr>
        <p:spPr bwMode="auto">
          <a:xfrm>
            <a:off x="5376863" y="26701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2" name="Text Box 50" descr=" 67642"/>
          <p:cNvSpPr txBox="1">
            <a:spLocks noChangeArrowheads="1"/>
          </p:cNvSpPr>
          <p:nvPr/>
        </p:nvSpPr>
        <p:spPr bwMode="auto">
          <a:xfrm>
            <a:off x="6138863" y="26558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67643" name="Text Box 51" descr=" 67643"/>
          <p:cNvSpPr txBox="1">
            <a:spLocks noChangeArrowheads="1"/>
          </p:cNvSpPr>
          <p:nvPr/>
        </p:nvSpPr>
        <p:spPr bwMode="auto">
          <a:xfrm>
            <a:off x="6516688" y="17335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67644" name="Text Box 52" descr=" 67644"/>
          <p:cNvSpPr txBox="1">
            <a:spLocks noChangeArrowheads="1"/>
          </p:cNvSpPr>
          <p:nvPr/>
        </p:nvSpPr>
        <p:spPr bwMode="auto">
          <a:xfrm>
            <a:off x="6556375" y="35369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67645" name="Text Box 53" descr=" 67645"/>
          <p:cNvSpPr txBox="1">
            <a:spLocks noChangeArrowheads="1"/>
          </p:cNvSpPr>
          <p:nvPr/>
        </p:nvSpPr>
        <p:spPr bwMode="auto">
          <a:xfrm>
            <a:off x="6816725" y="27717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67646" name="Text Box 54" descr=" 67646"/>
          <p:cNvSpPr txBox="1">
            <a:spLocks noChangeArrowheads="1"/>
          </p:cNvSpPr>
          <p:nvPr/>
        </p:nvSpPr>
        <p:spPr bwMode="auto">
          <a:xfrm>
            <a:off x="7610475" y="26701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67647" name="Text Box 55" descr=" 67647"/>
          <p:cNvSpPr txBox="1">
            <a:spLocks noChangeArrowheads="1"/>
          </p:cNvSpPr>
          <p:nvPr/>
        </p:nvSpPr>
        <p:spPr bwMode="auto">
          <a:xfrm>
            <a:off x="8101013" y="204946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8" name="Text Box 56" descr=" 67648"/>
          <p:cNvSpPr txBox="1">
            <a:spLocks noChangeArrowheads="1"/>
          </p:cNvSpPr>
          <p:nvPr/>
        </p:nvSpPr>
        <p:spPr bwMode="auto">
          <a:xfrm>
            <a:off x="8115300" y="32051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423682601"/>
      </p:ext>
    </p:extLst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26" descr=" 67585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67586" name="Text Box 29" descr=" 67586"/>
          <p:cNvSpPr txBox="1">
            <a:spLocks noChangeArrowheads="1"/>
          </p:cNvSpPr>
          <p:nvPr/>
        </p:nvSpPr>
        <p:spPr bwMode="auto">
          <a:xfrm>
            <a:off x="6464300" y="116205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7587" name="Text Box 30" descr=" 67587"/>
          <p:cNvSpPr txBox="1">
            <a:spLocks noChangeArrowheads="1"/>
          </p:cNvSpPr>
          <p:nvPr/>
        </p:nvSpPr>
        <p:spPr bwMode="auto">
          <a:xfrm>
            <a:off x="973138" y="1163638"/>
            <a:ext cx="2649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7588" name="Oval 119" descr=" 67588"/>
          <p:cNvSpPr>
            <a:spLocks noChangeArrowheads="1"/>
          </p:cNvSpPr>
          <p:nvPr/>
        </p:nvSpPr>
        <p:spPr bwMode="auto">
          <a:xfrm>
            <a:off x="227013" y="48275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7589" name="Oval 120" descr=" 67589"/>
          <p:cNvSpPr>
            <a:spLocks noChangeArrowheads="1"/>
          </p:cNvSpPr>
          <p:nvPr/>
        </p:nvSpPr>
        <p:spPr bwMode="auto">
          <a:xfrm>
            <a:off x="4029075" y="48355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7590" name="Oval 121" descr=" 67590"/>
          <p:cNvSpPr>
            <a:spLocks noChangeArrowheads="1"/>
          </p:cNvSpPr>
          <p:nvPr/>
        </p:nvSpPr>
        <p:spPr bwMode="auto">
          <a:xfrm>
            <a:off x="2897188" y="414972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1" name="Oval 122" descr=" 67591"/>
          <p:cNvSpPr>
            <a:spLocks noChangeArrowheads="1"/>
          </p:cNvSpPr>
          <p:nvPr/>
        </p:nvSpPr>
        <p:spPr bwMode="auto">
          <a:xfrm>
            <a:off x="2890838" y="55149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2" name="Oval 123" descr=" 67592"/>
          <p:cNvSpPr>
            <a:spLocks noChangeArrowheads="1"/>
          </p:cNvSpPr>
          <p:nvPr/>
        </p:nvSpPr>
        <p:spPr bwMode="auto">
          <a:xfrm>
            <a:off x="1370013" y="55229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3" name="Oval 124" descr=" 67593"/>
          <p:cNvSpPr>
            <a:spLocks noChangeArrowheads="1"/>
          </p:cNvSpPr>
          <p:nvPr/>
        </p:nvSpPr>
        <p:spPr bwMode="auto">
          <a:xfrm>
            <a:off x="1363663" y="41592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4" name="Line 125" descr=" 67594"/>
          <p:cNvSpPr>
            <a:spLocks noChangeShapeType="1"/>
          </p:cNvSpPr>
          <p:nvPr/>
        </p:nvSpPr>
        <p:spPr bwMode="auto">
          <a:xfrm>
            <a:off x="1509713" y="4625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Line 126" descr=" 67595"/>
          <p:cNvSpPr>
            <a:spLocks noChangeShapeType="1"/>
          </p:cNvSpPr>
          <p:nvPr/>
        </p:nvSpPr>
        <p:spPr bwMode="auto">
          <a:xfrm flipV="1">
            <a:off x="1668463" y="4654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Line 127" descr=" 67596"/>
          <p:cNvSpPr>
            <a:spLocks noChangeShapeType="1"/>
          </p:cNvSpPr>
          <p:nvPr/>
        </p:nvSpPr>
        <p:spPr bwMode="auto">
          <a:xfrm>
            <a:off x="1841500" y="43942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Line 128" descr=" 67597"/>
          <p:cNvSpPr>
            <a:spLocks noChangeShapeType="1"/>
          </p:cNvSpPr>
          <p:nvPr/>
        </p:nvSpPr>
        <p:spPr bwMode="auto">
          <a:xfrm flipH="1">
            <a:off x="1827213" y="4552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Line 129" descr=" 67598"/>
          <p:cNvSpPr>
            <a:spLocks noChangeShapeType="1"/>
          </p:cNvSpPr>
          <p:nvPr/>
        </p:nvSpPr>
        <p:spPr bwMode="auto">
          <a:xfrm flipV="1">
            <a:off x="3125788" y="46259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Line 130" descr=" 67599"/>
          <p:cNvSpPr>
            <a:spLocks noChangeShapeType="1"/>
          </p:cNvSpPr>
          <p:nvPr/>
        </p:nvSpPr>
        <p:spPr bwMode="auto">
          <a:xfrm>
            <a:off x="1857375" y="5680075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Line 131" descr=" 67600"/>
          <p:cNvSpPr>
            <a:spLocks noChangeShapeType="1"/>
          </p:cNvSpPr>
          <p:nvPr/>
        </p:nvSpPr>
        <p:spPr bwMode="auto">
          <a:xfrm>
            <a:off x="3414713" y="43799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1" name="Line 132" descr=" 67601"/>
          <p:cNvSpPr>
            <a:spLocks noChangeShapeType="1"/>
          </p:cNvSpPr>
          <p:nvPr/>
        </p:nvSpPr>
        <p:spPr bwMode="auto">
          <a:xfrm flipV="1">
            <a:off x="3357563" y="5230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2" name="Text Box 133" descr=" 67602"/>
          <p:cNvSpPr txBox="1">
            <a:spLocks noChangeArrowheads="1"/>
          </p:cNvSpPr>
          <p:nvPr/>
        </p:nvSpPr>
        <p:spPr bwMode="auto">
          <a:xfrm>
            <a:off x="1158875" y="48974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03" name="Text Box 134" descr=" 67603"/>
          <p:cNvSpPr txBox="1">
            <a:spLocks noChangeArrowheads="1"/>
          </p:cNvSpPr>
          <p:nvPr/>
        </p:nvSpPr>
        <p:spPr bwMode="auto">
          <a:xfrm>
            <a:off x="1635125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7604" name="Text Box 135" descr=" 67604"/>
          <p:cNvSpPr txBox="1">
            <a:spLocks noChangeArrowheads="1"/>
          </p:cNvSpPr>
          <p:nvPr/>
        </p:nvSpPr>
        <p:spPr bwMode="auto">
          <a:xfrm>
            <a:off x="2154238" y="38242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7605" name="Text Box 136" descr=" 67605"/>
          <p:cNvSpPr txBox="1">
            <a:spLocks noChangeArrowheads="1"/>
          </p:cNvSpPr>
          <p:nvPr/>
        </p:nvSpPr>
        <p:spPr bwMode="auto">
          <a:xfrm>
            <a:off x="2327275" y="49990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67606" name="Text Box 137" descr=" 67606"/>
          <p:cNvSpPr txBox="1">
            <a:spLocks noChangeArrowheads="1"/>
          </p:cNvSpPr>
          <p:nvPr/>
        </p:nvSpPr>
        <p:spPr bwMode="auto">
          <a:xfrm>
            <a:off x="3668713" y="5360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7607" name="Line 138" descr=" 67607"/>
          <p:cNvSpPr>
            <a:spLocks noChangeShapeType="1"/>
          </p:cNvSpPr>
          <p:nvPr/>
        </p:nvSpPr>
        <p:spPr bwMode="auto">
          <a:xfrm flipV="1">
            <a:off x="549275" y="4406900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8" name="Line 139" descr=" 67608"/>
          <p:cNvSpPr>
            <a:spLocks noChangeShapeType="1"/>
          </p:cNvSpPr>
          <p:nvPr/>
        </p:nvSpPr>
        <p:spPr bwMode="auto">
          <a:xfrm flipH="1">
            <a:off x="692150" y="4565650"/>
            <a:ext cx="73660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9" name="Line 140" descr=" 67609"/>
          <p:cNvSpPr>
            <a:spLocks noChangeShapeType="1"/>
          </p:cNvSpPr>
          <p:nvPr/>
        </p:nvSpPr>
        <p:spPr bwMode="auto">
          <a:xfrm>
            <a:off x="692150" y="5186363"/>
            <a:ext cx="693738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0" name="Line 141" descr=" 67610"/>
          <p:cNvSpPr>
            <a:spLocks noChangeShapeType="1"/>
          </p:cNvSpPr>
          <p:nvPr/>
        </p:nvSpPr>
        <p:spPr bwMode="auto">
          <a:xfrm flipH="1" flipV="1">
            <a:off x="606425" y="5257800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1" name="Line 142" descr=" 67611"/>
          <p:cNvSpPr>
            <a:spLocks noChangeShapeType="1"/>
          </p:cNvSpPr>
          <p:nvPr/>
        </p:nvSpPr>
        <p:spPr bwMode="auto">
          <a:xfrm flipH="1">
            <a:off x="1847850" y="5821363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2" name="Line 143" descr=" 67612"/>
          <p:cNvSpPr>
            <a:spLocks noChangeShapeType="1"/>
          </p:cNvSpPr>
          <p:nvPr/>
        </p:nvSpPr>
        <p:spPr bwMode="auto">
          <a:xfrm flipH="1" flipV="1">
            <a:off x="3333750" y="4535488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3" name="Text Box 144" descr=" 67613"/>
          <p:cNvSpPr txBox="1">
            <a:spLocks noChangeArrowheads="1"/>
          </p:cNvSpPr>
          <p:nvPr/>
        </p:nvSpPr>
        <p:spPr bwMode="auto">
          <a:xfrm>
            <a:off x="817563" y="42751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14" name="Text Box 145" descr=" 67614"/>
          <p:cNvSpPr txBox="1">
            <a:spLocks noChangeArrowheads="1"/>
          </p:cNvSpPr>
          <p:nvPr/>
        </p:nvSpPr>
        <p:spPr bwMode="auto">
          <a:xfrm>
            <a:off x="803275" y="47498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7615" name="Text Box 146" descr=" 67615"/>
          <p:cNvSpPr txBox="1">
            <a:spLocks noChangeArrowheads="1"/>
          </p:cNvSpPr>
          <p:nvPr/>
        </p:nvSpPr>
        <p:spPr bwMode="auto">
          <a:xfrm>
            <a:off x="917575" y="50831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67616" name="Text Box 147" descr=" 67616"/>
          <p:cNvSpPr txBox="1">
            <a:spLocks noChangeArrowheads="1"/>
          </p:cNvSpPr>
          <p:nvPr/>
        </p:nvSpPr>
        <p:spPr bwMode="auto">
          <a:xfrm>
            <a:off x="803275" y="55308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7617" name="Text Box 148" descr=" 67617"/>
          <p:cNvSpPr txBox="1">
            <a:spLocks noChangeArrowheads="1"/>
          </p:cNvSpPr>
          <p:nvPr/>
        </p:nvSpPr>
        <p:spPr bwMode="auto">
          <a:xfrm>
            <a:off x="2232025" y="53276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7618" name="Text Box 150" descr=" 67618"/>
          <p:cNvSpPr txBox="1">
            <a:spLocks noChangeArrowheads="1"/>
          </p:cNvSpPr>
          <p:nvPr/>
        </p:nvSpPr>
        <p:spPr bwMode="auto">
          <a:xfrm>
            <a:off x="3097213" y="48958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7619" name="Text Box 151" descr=" 67619"/>
          <p:cNvSpPr txBox="1">
            <a:spLocks noChangeArrowheads="1"/>
          </p:cNvSpPr>
          <p:nvPr/>
        </p:nvSpPr>
        <p:spPr bwMode="auto">
          <a:xfrm>
            <a:off x="3689350" y="43037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67620" name="Text Box 152" descr=" 67620"/>
          <p:cNvSpPr txBox="1">
            <a:spLocks noChangeArrowheads="1"/>
          </p:cNvSpPr>
          <p:nvPr/>
        </p:nvSpPr>
        <p:spPr bwMode="auto">
          <a:xfrm>
            <a:off x="3532188" y="48085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</a:t>
            </a:r>
          </a:p>
        </p:txBody>
      </p:sp>
      <p:sp>
        <p:nvSpPr>
          <p:cNvPr id="65" name="Text Box 193" descr=" 81058"/>
          <p:cNvSpPr txBox="1">
            <a:spLocks noChangeArrowheads="1"/>
          </p:cNvSpPr>
          <p:nvPr/>
        </p:nvSpPr>
        <p:spPr bwMode="auto">
          <a:xfrm>
            <a:off x="3563938" y="5876925"/>
            <a:ext cx="30845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No augmenting path</a:t>
            </a:r>
          </a:p>
        </p:txBody>
      </p:sp>
      <p:sp>
        <p:nvSpPr>
          <p:cNvPr id="67622" name="Rectangle 163" descr=" 67622"/>
          <p:cNvSpPr>
            <a:spLocks noChangeArrowheads="1"/>
          </p:cNvSpPr>
          <p:nvPr/>
        </p:nvSpPr>
        <p:spPr bwMode="auto">
          <a:xfrm>
            <a:off x="2268538" y="58261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67623" name="Oval 31" descr=" 67623"/>
          <p:cNvSpPr>
            <a:spLocks noChangeArrowheads="1"/>
          </p:cNvSpPr>
          <p:nvPr/>
        </p:nvSpPr>
        <p:spPr bwMode="auto">
          <a:xfrm>
            <a:off x="4716463" y="26003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7624" name="Oval 32" descr=" 67624"/>
          <p:cNvSpPr>
            <a:spLocks noChangeArrowheads="1"/>
          </p:cNvSpPr>
          <p:nvPr/>
        </p:nvSpPr>
        <p:spPr bwMode="auto">
          <a:xfrm>
            <a:off x="8518525" y="260826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7625" name="Oval 33" descr=" 67625"/>
          <p:cNvSpPr>
            <a:spLocks noChangeArrowheads="1"/>
          </p:cNvSpPr>
          <p:nvPr/>
        </p:nvSpPr>
        <p:spPr bwMode="auto">
          <a:xfrm>
            <a:off x="7386638" y="192246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6" name="Oval 34" descr=" 67626"/>
          <p:cNvSpPr>
            <a:spLocks noChangeArrowheads="1"/>
          </p:cNvSpPr>
          <p:nvPr/>
        </p:nvSpPr>
        <p:spPr bwMode="auto">
          <a:xfrm>
            <a:off x="7380288" y="328771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7" name="Oval 35" descr=" 67627"/>
          <p:cNvSpPr>
            <a:spLocks noChangeArrowheads="1"/>
          </p:cNvSpPr>
          <p:nvPr/>
        </p:nvSpPr>
        <p:spPr bwMode="auto">
          <a:xfrm>
            <a:off x="5859463" y="329565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8" name="Oval 36" descr=" 67628"/>
          <p:cNvSpPr>
            <a:spLocks noChangeArrowheads="1"/>
          </p:cNvSpPr>
          <p:nvPr/>
        </p:nvSpPr>
        <p:spPr bwMode="auto">
          <a:xfrm>
            <a:off x="5853113" y="19319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9" name="Line 37" descr=" 67629"/>
          <p:cNvSpPr>
            <a:spLocks noChangeShapeType="1"/>
          </p:cNvSpPr>
          <p:nvPr/>
        </p:nvSpPr>
        <p:spPr bwMode="auto">
          <a:xfrm flipV="1">
            <a:off x="5133975" y="2268538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0" name="Line 38" descr=" 67630"/>
          <p:cNvSpPr>
            <a:spLocks noChangeShapeType="1"/>
          </p:cNvSpPr>
          <p:nvPr/>
        </p:nvSpPr>
        <p:spPr bwMode="auto">
          <a:xfrm>
            <a:off x="5105400" y="3019425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1" name="Line 39" descr=" 67631"/>
          <p:cNvSpPr>
            <a:spLocks noChangeShapeType="1"/>
          </p:cNvSpPr>
          <p:nvPr/>
        </p:nvSpPr>
        <p:spPr bwMode="auto">
          <a:xfrm>
            <a:off x="5999163" y="2398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2" name="Line 40" descr=" 67632"/>
          <p:cNvSpPr>
            <a:spLocks noChangeShapeType="1"/>
          </p:cNvSpPr>
          <p:nvPr/>
        </p:nvSpPr>
        <p:spPr bwMode="auto">
          <a:xfrm flipV="1">
            <a:off x="6157913" y="2427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3" name="Line 41" descr=" 67633"/>
          <p:cNvSpPr>
            <a:spLocks noChangeShapeType="1"/>
          </p:cNvSpPr>
          <p:nvPr/>
        </p:nvSpPr>
        <p:spPr bwMode="auto">
          <a:xfrm>
            <a:off x="6330950" y="2166938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4" name="Line 42" descr=" 67634"/>
          <p:cNvSpPr>
            <a:spLocks noChangeShapeType="1"/>
          </p:cNvSpPr>
          <p:nvPr/>
        </p:nvSpPr>
        <p:spPr bwMode="auto">
          <a:xfrm flipH="1">
            <a:off x="6316663" y="2325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5" name="Line 43" descr=" 67635"/>
          <p:cNvSpPr>
            <a:spLocks noChangeShapeType="1"/>
          </p:cNvSpPr>
          <p:nvPr/>
        </p:nvSpPr>
        <p:spPr bwMode="auto">
          <a:xfrm flipV="1">
            <a:off x="7631113" y="241300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6" name="Line 44" descr=" 67636"/>
          <p:cNvSpPr>
            <a:spLocks noChangeShapeType="1"/>
          </p:cNvSpPr>
          <p:nvPr/>
        </p:nvSpPr>
        <p:spPr bwMode="auto">
          <a:xfrm>
            <a:off x="6346825" y="353853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7" name="Line 45" descr=" 67637"/>
          <p:cNvSpPr>
            <a:spLocks noChangeShapeType="1"/>
          </p:cNvSpPr>
          <p:nvPr/>
        </p:nvSpPr>
        <p:spPr bwMode="auto">
          <a:xfrm>
            <a:off x="7847013" y="220980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8" name="Line 46" descr=" 67638"/>
          <p:cNvSpPr>
            <a:spLocks noChangeShapeType="1"/>
          </p:cNvSpPr>
          <p:nvPr/>
        </p:nvSpPr>
        <p:spPr bwMode="auto">
          <a:xfrm flipV="1">
            <a:off x="7847013" y="3003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9" name="Text Box 47" descr=" 67639"/>
          <p:cNvSpPr txBox="1">
            <a:spLocks noChangeArrowheads="1"/>
          </p:cNvSpPr>
          <p:nvPr/>
        </p:nvSpPr>
        <p:spPr bwMode="auto">
          <a:xfrm>
            <a:off x="4943475" y="21224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0" name="Text Box 48" descr=" 67640"/>
          <p:cNvSpPr txBox="1">
            <a:spLocks noChangeArrowheads="1"/>
          </p:cNvSpPr>
          <p:nvPr/>
        </p:nvSpPr>
        <p:spPr bwMode="auto">
          <a:xfrm>
            <a:off x="4986338" y="32766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1" name="Text Box 49" descr=" 67641"/>
          <p:cNvSpPr txBox="1">
            <a:spLocks noChangeArrowheads="1"/>
          </p:cNvSpPr>
          <p:nvPr/>
        </p:nvSpPr>
        <p:spPr bwMode="auto">
          <a:xfrm>
            <a:off x="5376863" y="26701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2" name="Text Box 50" descr=" 67642"/>
          <p:cNvSpPr txBox="1">
            <a:spLocks noChangeArrowheads="1"/>
          </p:cNvSpPr>
          <p:nvPr/>
        </p:nvSpPr>
        <p:spPr bwMode="auto">
          <a:xfrm>
            <a:off x="6138863" y="26558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67643" name="Text Box 51" descr=" 67643"/>
          <p:cNvSpPr txBox="1">
            <a:spLocks noChangeArrowheads="1"/>
          </p:cNvSpPr>
          <p:nvPr/>
        </p:nvSpPr>
        <p:spPr bwMode="auto">
          <a:xfrm>
            <a:off x="6516688" y="17335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67644" name="Text Box 52" descr=" 67644"/>
          <p:cNvSpPr txBox="1">
            <a:spLocks noChangeArrowheads="1"/>
          </p:cNvSpPr>
          <p:nvPr/>
        </p:nvSpPr>
        <p:spPr bwMode="auto">
          <a:xfrm>
            <a:off x="6556375" y="35369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67645" name="Text Box 53" descr=" 67645"/>
          <p:cNvSpPr txBox="1">
            <a:spLocks noChangeArrowheads="1"/>
          </p:cNvSpPr>
          <p:nvPr/>
        </p:nvSpPr>
        <p:spPr bwMode="auto">
          <a:xfrm>
            <a:off x="6816725" y="27717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67646" name="Text Box 54" descr=" 67646"/>
          <p:cNvSpPr txBox="1">
            <a:spLocks noChangeArrowheads="1"/>
          </p:cNvSpPr>
          <p:nvPr/>
        </p:nvSpPr>
        <p:spPr bwMode="auto">
          <a:xfrm>
            <a:off x="7610475" y="26701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67647" name="Text Box 55" descr=" 67647"/>
          <p:cNvSpPr txBox="1">
            <a:spLocks noChangeArrowheads="1"/>
          </p:cNvSpPr>
          <p:nvPr/>
        </p:nvSpPr>
        <p:spPr bwMode="auto">
          <a:xfrm>
            <a:off x="8101013" y="204946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8" name="Text Box 56" descr=" 67648"/>
          <p:cNvSpPr txBox="1">
            <a:spLocks noChangeArrowheads="1"/>
          </p:cNvSpPr>
          <p:nvPr/>
        </p:nvSpPr>
        <p:spPr bwMode="auto">
          <a:xfrm>
            <a:off x="8115300" y="32051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66" name="Text Box 190" descr=" 81086"/>
          <p:cNvSpPr txBox="1">
            <a:spLocks noChangeArrowheads="1"/>
          </p:cNvSpPr>
          <p:nvPr/>
        </p:nvSpPr>
        <p:spPr bwMode="auto">
          <a:xfrm>
            <a:off x="5399088" y="4221163"/>
            <a:ext cx="3744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Maximum flow |</a:t>
            </a:r>
            <a:r>
              <a:rPr lang="en-US" altLang="zh-CN" sz="2000" i="1"/>
              <a:t>f</a:t>
            </a:r>
            <a:r>
              <a:rPr lang="en-US" altLang="zh-CN" sz="2000"/>
              <a:t>| = 11+12 = 23</a:t>
            </a:r>
          </a:p>
        </p:txBody>
      </p:sp>
    </p:spTree>
    <p:extLst>
      <p:ext uri="{BB962C8B-B14F-4D97-AF65-F5344CB8AC3E}">
        <p14:creationId xmlns:p14="http://schemas.microsoft.com/office/powerpoint/2010/main" val="2459204651"/>
      </p:ext>
    </p:extLst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1752600"/>
            <a:ext cx="81153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795463"/>
            <a:ext cx="75438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738313"/>
            <a:ext cx="76962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Capacity and Flow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196975"/>
            <a:ext cx="729138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1263" y="1301750"/>
            <a:ext cx="1009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2420938"/>
            <a:ext cx="12954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2275" y="2941638"/>
            <a:ext cx="42703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888" y="3011488"/>
            <a:ext cx="2219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2275" y="3843338"/>
            <a:ext cx="6019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250" y="4972050"/>
            <a:ext cx="65817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1588" y="2217738"/>
            <a:ext cx="18367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24525" y="2216150"/>
            <a:ext cx="16970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781175"/>
            <a:ext cx="75057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824038"/>
            <a:ext cx="78295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1757363"/>
            <a:ext cx="76866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026" descr=" 74753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4754" name="Picture 2" descr=" 747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833563"/>
            <a:ext cx="76962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026" descr=" 74753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4754" name="Picture 2" descr=" 747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833563"/>
            <a:ext cx="76962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 665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5373688"/>
            <a:ext cx="78962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989283"/>
      </p:ext>
    </p:extLst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1211263"/>
            <a:ext cx="284321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1930400"/>
            <a:ext cx="656748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813" y="3146425"/>
            <a:ext cx="61626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813" y="5013325"/>
            <a:ext cx="4846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3488" y="3944938"/>
            <a:ext cx="1057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>
          <a:xfrm>
            <a:off x="4932363" y="4130675"/>
            <a:ext cx="719137" cy="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84213" y="2076450"/>
            <a:ext cx="8351837" cy="1143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/>
              <a:t> </a:t>
            </a:r>
            <a:br>
              <a:rPr lang="en-US" altLang="zh-CN" sz="4000" b="1" dirty="0"/>
            </a:br>
            <a:r>
              <a:rPr lang="en-US" altLang="zh-CN" sz="4000" b="1" dirty="0"/>
              <a:t>       Edmonds &amp; Karp Algorithm</a:t>
            </a:r>
            <a:endParaRPr altLang="en-US" sz="4000" b="1" dirty="0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Breadth-First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Input:</a:t>
            </a:r>
            <a:r>
              <a:rPr lang="en-US" altLang="zh-CN" sz="2800" dirty="0"/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dirty="0"/>
              <a:t>        - Graph </a:t>
            </a:r>
            <a:r>
              <a:rPr lang="en-US" altLang="zh-CN" sz="2800" i="1" dirty="0">
                <a:solidFill>
                  <a:schemeClr val="hlink"/>
                </a:solidFill>
              </a:rPr>
              <a:t>G </a:t>
            </a:r>
            <a:r>
              <a:rPr lang="en-US" altLang="zh-CN" sz="2800" dirty="0">
                <a:solidFill>
                  <a:schemeClr val="hlink"/>
                </a:solidFill>
              </a:rPr>
              <a:t>= (</a:t>
            </a:r>
            <a:r>
              <a:rPr lang="en-US" altLang="zh-CN" sz="2800" i="1" dirty="0">
                <a:solidFill>
                  <a:schemeClr val="hlink"/>
                </a:solidFill>
              </a:rPr>
              <a:t>V, E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r>
              <a:rPr lang="en-US" altLang="zh-CN" sz="2800" dirty="0"/>
              <a:t>, either directed or undirected, </a:t>
            </a:r>
            <a:br>
              <a:rPr lang="en-US" altLang="zh-CN" sz="2800" dirty="0"/>
            </a:br>
            <a:r>
              <a:rPr lang="en-US" altLang="zh-CN" sz="2800" dirty="0"/>
              <a:t>     - </a:t>
            </a:r>
            <a:r>
              <a:rPr lang="en-US" altLang="zh-CN" sz="2800" i="1" dirty="0">
                <a:solidFill>
                  <a:schemeClr val="hlink"/>
                </a:solidFill>
              </a:rPr>
              <a:t>source vertex s </a:t>
            </a:r>
            <a:r>
              <a:rPr lang="en-US" altLang="zh-CN" sz="2800" dirty="0">
                <a:solidFill>
                  <a:schemeClr val="hlink"/>
                </a:solidFill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en-US" altLang="zh-CN" sz="2800" i="1" dirty="0">
                <a:solidFill>
                  <a:schemeClr val="hlink"/>
                </a:solidFill>
              </a:rPr>
              <a:t>V</a:t>
            </a:r>
            <a:r>
              <a:rPr lang="en-US" altLang="zh-CN" sz="2800" dirty="0"/>
              <a:t>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8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Output:       </a:t>
            </a:r>
            <a:r>
              <a:rPr lang="en-US" altLang="zh-CN" sz="2800" dirty="0"/>
              <a:t> for all </a:t>
            </a:r>
            <a:r>
              <a:rPr lang="en-US" altLang="zh-CN" sz="2800" i="1" dirty="0"/>
              <a:t>v </a:t>
            </a:r>
            <a:r>
              <a:rPr lang="en-US" altLang="zh-CN" sz="2800" dirty="0">
                <a:sym typeface="Symbol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V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>
                <a:solidFill>
                  <a:srgbClr val="000099"/>
                </a:solidFill>
              </a:rPr>
              <a:t>d</a:t>
            </a:r>
            <a:r>
              <a:rPr lang="en-US" altLang="zh-CN" dirty="0">
                <a:solidFill>
                  <a:srgbClr val="000099"/>
                </a:solidFill>
              </a:rPr>
              <a:t>[</a:t>
            </a:r>
            <a:r>
              <a:rPr lang="en-US" altLang="zh-CN" i="1" dirty="0">
                <a:solidFill>
                  <a:srgbClr val="000099"/>
                </a:solidFill>
              </a:rPr>
              <a:t>v</a:t>
            </a:r>
            <a:r>
              <a:rPr lang="en-US" altLang="zh-CN" dirty="0">
                <a:solidFill>
                  <a:srgbClr val="000099"/>
                </a:solidFill>
              </a:rPr>
              <a:t>]</a:t>
            </a:r>
            <a:r>
              <a:rPr lang="en-US" altLang="zh-CN" sz="2400" dirty="0"/>
              <a:t> =  length of </a:t>
            </a:r>
            <a:r>
              <a:rPr lang="en-US" altLang="zh-CN" sz="2400" dirty="0">
                <a:solidFill>
                  <a:srgbClr val="7030A0"/>
                </a:solidFill>
              </a:rPr>
              <a:t>shortest path </a:t>
            </a:r>
            <a:r>
              <a:rPr lang="en-US" altLang="zh-CN" sz="2400" dirty="0"/>
              <a:t>from </a:t>
            </a:r>
            <a:r>
              <a:rPr lang="en-US" altLang="zh-CN" sz="2400" i="1" dirty="0"/>
              <a:t>s </a:t>
            </a:r>
            <a:r>
              <a:rPr lang="en-US" altLang="zh-CN" sz="2400" dirty="0"/>
              <a:t>to </a:t>
            </a:r>
            <a:r>
              <a:rPr lang="en-US" altLang="zh-CN" sz="2400" i="1" dirty="0"/>
              <a:t>v</a:t>
            </a:r>
            <a:endParaRPr lang="en-US" altLang="zh-CN" sz="2400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i="1" dirty="0"/>
              <a:t>                          </a:t>
            </a:r>
            <a:r>
              <a:rPr lang="en-US" altLang="zh-CN" sz="2400" b="0" i="1" dirty="0"/>
              <a:t>(d</a:t>
            </a:r>
            <a:r>
              <a:rPr lang="en-US" altLang="zh-CN" sz="2400" b="0" dirty="0"/>
              <a:t>[</a:t>
            </a:r>
            <a:r>
              <a:rPr lang="en-US" altLang="zh-CN" sz="2400" b="0" i="1" dirty="0"/>
              <a:t>v</a:t>
            </a:r>
            <a:r>
              <a:rPr lang="en-US" altLang="zh-CN" sz="2400" b="0" dirty="0"/>
              <a:t>] = </a:t>
            </a:r>
            <a:r>
              <a:rPr lang="en-US" altLang="zh-CN" sz="2400" b="0" dirty="0">
                <a:sym typeface="Symbol" pitchFamily="18" charset="2"/>
              </a:rPr>
              <a:t> if </a:t>
            </a:r>
            <a:r>
              <a:rPr lang="en-US" altLang="zh-CN" sz="2400" b="0" i="1" dirty="0">
                <a:sym typeface="Symbol" pitchFamily="18" charset="2"/>
              </a:rPr>
              <a:t>v</a:t>
            </a:r>
            <a:r>
              <a:rPr lang="en-US" altLang="zh-CN" sz="2400" b="0" dirty="0">
                <a:sym typeface="Symbol" pitchFamily="18" charset="2"/>
              </a:rPr>
              <a:t> is not reachable from </a:t>
            </a:r>
            <a:r>
              <a:rPr lang="en-US" altLang="zh-CN" sz="2400" b="0" i="1" dirty="0">
                <a:sym typeface="Symbol" pitchFamily="18" charset="2"/>
              </a:rPr>
              <a:t>s).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400" dirty="0"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>
                <a:solidFill>
                  <a:srgbClr val="000099"/>
                </a:solidFill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99"/>
                </a:solidFill>
              </a:rPr>
              <a:t>[</a:t>
            </a:r>
            <a:r>
              <a:rPr lang="en-US" altLang="zh-CN" i="1" dirty="0">
                <a:solidFill>
                  <a:srgbClr val="000099"/>
                </a:solidFill>
              </a:rPr>
              <a:t>v</a:t>
            </a:r>
            <a:r>
              <a:rPr lang="en-US" altLang="zh-CN" dirty="0">
                <a:solidFill>
                  <a:srgbClr val="000099"/>
                </a:solidFill>
              </a:rPr>
              <a:t>]</a:t>
            </a:r>
            <a:r>
              <a:rPr lang="en-US" altLang="zh-CN" sz="2400" dirty="0"/>
              <a:t> = </a:t>
            </a:r>
            <a:r>
              <a:rPr lang="en-US" altLang="zh-CN" sz="2400" i="1" dirty="0"/>
              <a:t>u  </a:t>
            </a:r>
            <a:r>
              <a:rPr lang="en-US" altLang="zh-CN" sz="2400" dirty="0"/>
              <a:t>if (</a:t>
            </a:r>
            <a:r>
              <a:rPr lang="en-US" altLang="zh-CN" sz="2400" i="1" dirty="0"/>
              <a:t>u, v</a:t>
            </a:r>
            <a:r>
              <a:rPr lang="en-US" altLang="zh-CN" sz="2400" dirty="0"/>
              <a:t>)</a:t>
            </a:r>
            <a:r>
              <a:rPr lang="en-US" altLang="zh-CN" sz="2400" i="1" dirty="0"/>
              <a:t> </a:t>
            </a:r>
            <a:r>
              <a:rPr lang="en-US" altLang="zh-CN" sz="2400" dirty="0"/>
              <a:t>is last edge on shortest path </a:t>
            </a:r>
            <a:r>
              <a:rPr lang="en-US" altLang="zh-CN" sz="2400" i="1" dirty="0"/>
              <a:t>s      v</a:t>
            </a:r>
            <a:r>
              <a:rPr lang="en-US" altLang="zh-CN" sz="2400" dirty="0"/>
              <a:t>.</a:t>
            </a:r>
          </a:p>
          <a:p>
            <a:pPr marL="1085850"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i="1" dirty="0"/>
              <a:t>u</a:t>
            </a:r>
            <a:r>
              <a:rPr lang="en-US" altLang="zh-CN" dirty="0"/>
              <a:t> is </a:t>
            </a:r>
            <a:r>
              <a:rPr lang="en-US" altLang="zh-CN" i="1" dirty="0"/>
              <a:t>v</a:t>
            </a:r>
            <a:r>
              <a:rPr lang="en-US" altLang="zh-CN" dirty="0"/>
              <a:t>’s </a:t>
            </a:r>
            <a:r>
              <a:rPr lang="en-US" altLang="zh-CN" dirty="0">
                <a:solidFill>
                  <a:srgbClr val="CC3300"/>
                </a:solidFill>
              </a:rPr>
              <a:t>predecessor</a:t>
            </a:r>
            <a:r>
              <a:rPr lang="en-US" altLang="zh-CN" dirty="0"/>
              <a:t>.</a:t>
            </a:r>
          </a:p>
          <a:p>
            <a:pPr marL="1085850" lvl="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000099"/>
                </a:solidFill>
              </a:rPr>
              <a:t>breadth-first tree</a:t>
            </a:r>
            <a:r>
              <a:rPr lang="en-US" altLang="zh-CN" dirty="0"/>
              <a:t> </a:t>
            </a:r>
            <a:r>
              <a:rPr lang="en-US" altLang="zh-CN" sz="2400" dirty="0"/>
              <a:t>= a tree with root </a:t>
            </a:r>
            <a:r>
              <a:rPr lang="en-US" altLang="zh-CN" sz="2400" i="1" dirty="0">
                <a:solidFill>
                  <a:srgbClr val="0066FF"/>
                </a:solidFill>
              </a:rPr>
              <a:t>s</a:t>
            </a:r>
            <a:r>
              <a:rPr lang="en-US" altLang="zh-CN" sz="2400" dirty="0"/>
              <a:t> that contains all reachable vertices.</a:t>
            </a:r>
          </a:p>
          <a:p>
            <a:pPr marL="1085850"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i="1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441325" y="4003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4" name="Freeform 16"/>
          <p:cNvSpPr>
            <a:spLocks/>
          </p:cNvSpPr>
          <p:nvPr/>
        </p:nvSpPr>
        <p:spPr bwMode="auto">
          <a:xfrm>
            <a:off x="7294563" y="4600575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Definitions on BSF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009999"/>
                </a:solidFill>
              </a:rPr>
              <a:t>Path</a:t>
            </a:r>
            <a:r>
              <a:rPr lang="en-US" altLang="zh-CN" dirty="0">
                <a:solidFill>
                  <a:srgbClr val="000000"/>
                </a:solidFill>
              </a:rPr>
              <a:t> between vertices </a:t>
            </a:r>
            <a:r>
              <a:rPr lang="en-US" altLang="zh-CN" i="1" dirty="0">
                <a:solidFill>
                  <a:srgbClr val="000000"/>
                </a:solidFill>
              </a:rPr>
              <a:t>u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</a:p>
          <a:p>
            <a:pPr marL="0" indent="0" eaLnBrk="0" hangingPunc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       vertices (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, …, </a:t>
            </a:r>
            <a:r>
              <a:rPr lang="en-US" altLang="zh-CN" i="1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) such that </a:t>
            </a:r>
          </a:p>
          <a:p>
            <a:pPr marL="0" indent="0" eaLnBrk="0" hangingPunc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             </a:t>
            </a:r>
            <a:r>
              <a:rPr lang="en-US" altLang="zh-CN" i="1" dirty="0">
                <a:solidFill>
                  <a:srgbClr val="000000"/>
                </a:solidFill>
              </a:rPr>
              <a:t>u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dirty="0">
                <a:solidFill>
                  <a:srgbClr val="000000"/>
                </a:solidFill>
              </a:rPr>
              <a:t> =</a:t>
            </a:r>
            <a:r>
              <a:rPr lang="en-US" altLang="zh-CN" i="1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</a:p>
          <a:p>
            <a:pPr marL="0" indent="0" eaLnBrk="0" hangingPunc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            (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</a:rPr>
              <a:t>i+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CN" i="1" dirty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, for all 1 </a:t>
            </a:r>
            <a:r>
              <a:rPr lang="en-US" altLang="zh-CN" i="1" dirty="0" err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  </a:t>
            </a:r>
            <a:r>
              <a:rPr lang="en-US" altLang="zh-CN" i="1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-1.</a:t>
            </a: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endParaRPr lang="en-US" altLang="zh-CN" dirty="0">
              <a:solidFill>
                <a:srgbClr val="000000"/>
              </a:solidFill>
              <a:sym typeface="Symbol" pitchFamily="18" charset="2"/>
            </a:endParaRP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Length of the path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: Number of  edges in the path.</a:t>
            </a: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endParaRPr lang="en-US" altLang="zh-CN" dirty="0">
              <a:solidFill>
                <a:srgbClr val="000000"/>
              </a:solidFill>
              <a:sym typeface="Symbol" pitchFamily="18" charset="2"/>
            </a:endParaRP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Path is </a:t>
            </a:r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simple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 if no vertex is repeated.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altLang="en-US" dirty="0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441325" y="4003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Principle of Breadth-First Search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Expands the frontier between discovered and undiscovered vertices </a:t>
            </a:r>
            <a:r>
              <a:rPr lang="en-US" altLang="zh-CN" dirty="0">
                <a:solidFill>
                  <a:srgbClr val="0000FF"/>
                </a:solidFill>
              </a:rPr>
              <a:t>uniformly</a:t>
            </a:r>
            <a:r>
              <a:rPr lang="en-US" altLang="zh-CN" dirty="0"/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across the </a:t>
            </a:r>
            <a:r>
              <a:rPr lang="en-US" altLang="zh-CN" dirty="0">
                <a:solidFill>
                  <a:srgbClr val="0066FF"/>
                </a:solidFill>
              </a:rPr>
              <a:t>breadth </a:t>
            </a:r>
            <a:r>
              <a:rPr lang="en-US" altLang="zh-CN" dirty="0"/>
              <a:t>of the frontier.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A vertex is </a:t>
            </a:r>
            <a:r>
              <a:rPr lang="en-US" altLang="zh-CN" dirty="0">
                <a:solidFill>
                  <a:schemeClr val="hlink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discovered</a:t>
            </a:r>
            <a:r>
              <a:rPr lang="en-US" altLang="zh-CN" dirty="0">
                <a:solidFill>
                  <a:schemeClr val="hlink"/>
                </a:solidFill>
              </a:rPr>
              <a:t>”</a:t>
            </a:r>
            <a:r>
              <a:rPr lang="en-US" altLang="zh-CN" dirty="0"/>
              <a:t> the first time it is encountered during the search.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A vertex is </a:t>
            </a:r>
            <a:r>
              <a:rPr lang="en-US" altLang="zh-CN" dirty="0">
                <a:solidFill>
                  <a:schemeClr val="hlink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finished</a:t>
            </a:r>
            <a:r>
              <a:rPr lang="en-US" altLang="zh-CN" dirty="0">
                <a:solidFill>
                  <a:schemeClr val="hlink"/>
                </a:solidFill>
              </a:rPr>
              <a:t>”</a:t>
            </a:r>
            <a:r>
              <a:rPr lang="en-US" altLang="zh-CN" dirty="0"/>
              <a:t> if all vertices adjacent to it have been discovered.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Capacity and Flow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196975"/>
            <a:ext cx="68675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" y="4191000"/>
            <a:ext cx="7448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013325"/>
            <a:ext cx="48672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7225" y="5732463"/>
            <a:ext cx="4876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 1433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BFS for Shortest Paths</a:t>
            </a:r>
          </a:p>
        </p:txBody>
      </p:sp>
      <p:sp>
        <p:nvSpPr>
          <p:cNvPr id="14339" name="Rectangle 3" descr=" 14339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</p:txBody>
      </p:sp>
      <p:sp>
        <p:nvSpPr>
          <p:cNvPr id="44035" name="Oval 4" descr=" 44035"/>
          <p:cNvSpPr>
            <a:spLocks noChangeArrowheads="1"/>
          </p:cNvSpPr>
          <p:nvPr/>
        </p:nvSpPr>
        <p:spPr bwMode="auto">
          <a:xfrm>
            <a:off x="2051050" y="2455863"/>
            <a:ext cx="139700" cy="150812"/>
          </a:xfrm>
          <a:prstGeom prst="ellipse">
            <a:avLst/>
          </a:prstGeom>
          <a:solidFill>
            <a:schemeClr val="tx1"/>
          </a:solidFill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6" name="Text Box 5" descr=" 44036"/>
          <p:cNvSpPr txBox="1">
            <a:spLocks noChangeArrowheads="1"/>
          </p:cNvSpPr>
          <p:nvPr/>
        </p:nvSpPr>
        <p:spPr bwMode="auto">
          <a:xfrm>
            <a:off x="2211388" y="2325688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Finished</a:t>
            </a:r>
          </a:p>
        </p:txBody>
      </p:sp>
      <p:sp>
        <p:nvSpPr>
          <p:cNvPr id="44037" name="Oval 6" descr=" 44037"/>
          <p:cNvSpPr>
            <a:spLocks noChangeArrowheads="1"/>
          </p:cNvSpPr>
          <p:nvPr/>
        </p:nvSpPr>
        <p:spPr bwMode="auto">
          <a:xfrm>
            <a:off x="2051050" y="2065338"/>
            <a:ext cx="139700" cy="150812"/>
          </a:xfrm>
          <a:prstGeom prst="ellipse">
            <a:avLst/>
          </a:prstGeom>
          <a:solidFill>
            <a:srgbClr val="B2B2B2"/>
          </a:solidFill>
          <a:ln w="28575" cap="sq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400">
              <a:solidFill>
                <a:srgbClr val="B2B2B2"/>
              </a:solidFill>
              <a:latin typeface="Times New Roman" pitchFamily="18" charset="0"/>
            </a:endParaRPr>
          </a:p>
        </p:txBody>
      </p:sp>
      <p:sp>
        <p:nvSpPr>
          <p:cNvPr id="44038" name="Text Box 7" descr=" 44038"/>
          <p:cNvSpPr txBox="1">
            <a:spLocks noChangeArrowheads="1"/>
          </p:cNvSpPr>
          <p:nvPr/>
        </p:nvSpPr>
        <p:spPr bwMode="auto">
          <a:xfrm>
            <a:off x="2228850" y="1893888"/>
            <a:ext cx="162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B2B2B2"/>
                </a:solidFill>
                <a:latin typeface="Times New Roman" pitchFamily="18" charset="0"/>
              </a:rPr>
              <a:t>Discovered</a:t>
            </a:r>
          </a:p>
        </p:txBody>
      </p:sp>
      <p:sp>
        <p:nvSpPr>
          <p:cNvPr id="44042" name="Rectangle 146" descr=" 44042"/>
          <p:cNvSpPr>
            <a:spLocks noChangeArrowheads="1"/>
          </p:cNvSpPr>
          <p:nvPr/>
        </p:nvSpPr>
        <p:spPr bwMode="auto">
          <a:xfrm>
            <a:off x="611188" y="1054100"/>
            <a:ext cx="777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u="sng">
                <a:solidFill>
                  <a:srgbClr val="000000"/>
                </a:solidFill>
                <a:latin typeface="Times New Roman" pitchFamily="18" charset="0"/>
              </a:rPr>
              <a:t>Colors the vertices to keep track of progress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4043" name="Oval 8" descr=" 44043"/>
          <p:cNvSpPr>
            <a:spLocks noChangeArrowheads="1"/>
          </p:cNvSpPr>
          <p:nvPr/>
        </p:nvSpPr>
        <p:spPr bwMode="auto">
          <a:xfrm>
            <a:off x="2051050" y="1709738"/>
            <a:ext cx="128588" cy="139700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4" name="Text Box 9" descr=" 44044"/>
          <p:cNvSpPr txBox="1">
            <a:spLocks noChangeArrowheads="1"/>
          </p:cNvSpPr>
          <p:nvPr/>
        </p:nvSpPr>
        <p:spPr bwMode="auto">
          <a:xfrm>
            <a:off x="2195513" y="1533525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00FF"/>
                </a:solidFill>
                <a:latin typeface="Times New Roman" pitchFamily="18" charset="0"/>
              </a:rPr>
              <a:t>Undiscovered</a:t>
            </a:r>
          </a:p>
        </p:txBody>
      </p:sp>
      <p:grpSp>
        <p:nvGrpSpPr>
          <p:cNvPr id="5" name="组合 1" descr=" 5"/>
          <p:cNvGrpSpPr>
            <a:grpSpLocks/>
          </p:cNvGrpSpPr>
          <p:nvPr/>
        </p:nvGrpSpPr>
        <p:grpSpPr bwMode="auto">
          <a:xfrm>
            <a:off x="6543675" y="935038"/>
            <a:ext cx="2187575" cy="2562225"/>
            <a:chOff x="6544467" y="935828"/>
            <a:chExt cx="2185991" cy="2560644"/>
          </a:xfrm>
        </p:grpSpPr>
        <p:sp>
          <p:nvSpPr>
            <p:cNvPr id="44046" name="Oval 11"/>
            <p:cNvSpPr>
              <a:spLocks noChangeArrowheads="1"/>
            </p:cNvSpPr>
            <p:nvPr/>
          </p:nvSpPr>
          <p:spPr bwMode="auto">
            <a:xfrm>
              <a:off x="7276306" y="158353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7" name="Oval 13"/>
            <p:cNvSpPr>
              <a:spLocks noChangeArrowheads="1"/>
            </p:cNvSpPr>
            <p:nvPr/>
          </p:nvSpPr>
          <p:spPr bwMode="auto">
            <a:xfrm>
              <a:off x="7257256" y="2116931"/>
              <a:ext cx="139700" cy="150813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8" name="Oval 14"/>
            <p:cNvSpPr>
              <a:spLocks noChangeArrowheads="1"/>
            </p:cNvSpPr>
            <p:nvPr/>
          </p:nvSpPr>
          <p:spPr bwMode="auto">
            <a:xfrm>
              <a:off x="7925594" y="1586705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9" name="Oval 15"/>
            <p:cNvSpPr>
              <a:spLocks noChangeArrowheads="1"/>
            </p:cNvSpPr>
            <p:nvPr/>
          </p:nvSpPr>
          <p:spPr bwMode="auto">
            <a:xfrm>
              <a:off x="7327106" y="2917033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0" name="Oval 16"/>
            <p:cNvSpPr>
              <a:spLocks noChangeArrowheads="1"/>
            </p:cNvSpPr>
            <p:nvPr/>
          </p:nvSpPr>
          <p:spPr bwMode="auto">
            <a:xfrm>
              <a:off x="7838282" y="3345659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 flipV="1">
              <a:off x="6996905" y="2259806"/>
              <a:ext cx="276225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18"/>
            <p:cNvSpPr>
              <a:spLocks noChangeShapeType="1"/>
            </p:cNvSpPr>
            <p:nvPr/>
          </p:nvSpPr>
          <p:spPr bwMode="auto">
            <a:xfrm>
              <a:off x="7331868" y="1718467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>
              <a:off x="7412831" y="2259806"/>
              <a:ext cx="346076" cy="1857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6984205" y="2677320"/>
              <a:ext cx="357188" cy="2778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 flipH="1">
              <a:off x="7446168" y="2548732"/>
              <a:ext cx="301625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22"/>
            <p:cNvSpPr>
              <a:spLocks noChangeShapeType="1"/>
            </p:cNvSpPr>
            <p:nvPr/>
          </p:nvSpPr>
          <p:spPr bwMode="auto">
            <a:xfrm>
              <a:off x="7389018" y="16486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23"/>
            <p:cNvSpPr>
              <a:spLocks noChangeShapeType="1"/>
            </p:cNvSpPr>
            <p:nvPr/>
          </p:nvSpPr>
          <p:spPr bwMode="auto">
            <a:xfrm flipH="1">
              <a:off x="7804944" y="1751805"/>
              <a:ext cx="184150" cy="6699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Oval 24"/>
            <p:cNvSpPr>
              <a:spLocks noChangeArrowheads="1"/>
            </p:cNvSpPr>
            <p:nvPr/>
          </p:nvSpPr>
          <p:spPr bwMode="auto">
            <a:xfrm>
              <a:off x="8220870" y="270272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9" name="Oval 25"/>
            <p:cNvSpPr>
              <a:spLocks noChangeArrowheads="1"/>
            </p:cNvSpPr>
            <p:nvPr/>
          </p:nvSpPr>
          <p:spPr bwMode="auto">
            <a:xfrm>
              <a:off x="8590758" y="193913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0" name="Line 26"/>
            <p:cNvSpPr>
              <a:spLocks noChangeShapeType="1"/>
            </p:cNvSpPr>
            <p:nvPr/>
          </p:nvSpPr>
          <p:spPr bwMode="auto">
            <a:xfrm>
              <a:off x="8058944" y="1683542"/>
              <a:ext cx="542926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>
              <a:off x="7839869" y="2513807"/>
              <a:ext cx="414338" cy="220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28"/>
            <p:cNvSpPr>
              <a:spLocks noChangeShapeType="1"/>
            </p:cNvSpPr>
            <p:nvPr/>
          </p:nvSpPr>
          <p:spPr bwMode="auto">
            <a:xfrm flipV="1">
              <a:off x="8335170" y="2086768"/>
              <a:ext cx="312738" cy="6588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Line 29"/>
            <p:cNvSpPr>
              <a:spLocks noChangeShapeType="1"/>
            </p:cNvSpPr>
            <p:nvPr/>
          </p:nvSpPr>
          <p:spPr bwMode="auto">
            <a:xfrm>
              <a:off x="7458868" y="3056733"/>
              <a:ext cx="368301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Line 30"/>
            <p:cNvSpPr>
              <a:spLocks noChangeShapeType="1"/>
            </p:cNvSpPr>
            <p:nvPr/>
          </p:nvSpPr>
          <p:spPr bwMode="auto">
            <a:xfrm flipH="1">
              <a:off x="7954169" y="2848770"/>
              <a:ext cx="300038" cy="5207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Oval 31"/>
            <p:cNvSpPr>
              <a:spLocks noChangeArrowheads="1"/>
            </p:cNvSpPr>
            <p:nvPr/>
          </p:nvSpPr>
          <p:spPr bwMode="auto">
            <a:xfrm>
              <a:off x="6647655" y="158988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6" name="Oval 32"/>
            <p:cNvSpPr>
              <a:spLocks noChangeArrowheads="1"/>
            </p:cNvSpPr>
            <p:nvPr/>
          </p:nvSpPr>
          <p:spPr bwMode="auto">
            <a:xfrm>
              <a:off x="6641305" y="209946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7" name="Oval 33"/>
            <p:cNvSpPr>
              <a:spLocks noChangeArrowheads="1"/>
            </p:cNvSpPr>
            <p:nvPr/>
          </p:nvSpPr>
          <p:spPr bwMode="auto">
            <a:xfrm>
              <a:off x="6628605" y="9659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8" name="Oval 34"/>
            <p:cNvSpPr>
              <a:spLocks noChangeArrowheads="1"/>
            </p:cNvSpPr>
            <p:nvPr/>
          </p:nvSpPr>
          <p:spPr bwMode="auto">
            <a:xfrm>
              <a:off x="7254081" y="93582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9" name="Oval 35"/>
            <p:cNvSpPr>
              <a:spLocks noChangeArrowheads="1"/>
            </p:cNvSpPr>
            <p:nvPr/>
          </p:nvSpPr>
          <p:spPr bwMode="auto">
            <a:xfrm>
              <a:off x="7898607" y="956466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0" name="Line 36"/>
            <p:cNvSpPr>
              <a:spLocks noChangeShapeType="1"/>
            </p:cNvSpPr>
            <p:nvPr/>
          </p:nvSpPr>
          <p:spPr bwMode="auto">
            <a:xfrm>
              <a:off x="7335043" y="1131091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Line 37"/>
            <p:cNvSpPr>
              <a:spLocks noChangeShapeType="1"/>
            </p:cNvSpPr>
            <p:nvPr/>
          </p:nvSpPr>
          <p:spPr bwMode="auto">
            <a:xfrm>
              <a:off x="7403306" y="1027903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Line 38"/>
            <p:cNvSpPr>
              <a:spLocks noChangeShapeType="1"/>
            </p:cNvSpPr>
            <p:nvPr/>
          </p:nvSpPr>
          <p:spPr bwMode="auto">
            <a:xfrm>
              <a:off x="6711155" y="1166016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Line 39"/>
            <p:cNvSpPr>
              <a:spLocks noChangeShapeType="1"/>
            </p:cNvSpPr>
            <p:nvPr/>
          </p:nvSpPr>
          <p:spPr bwMode="auto">
            <a:xfrm>
              <a:off x="6812755" y="16740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4" name="Line 40"/>
            <p:cNvSpPr>
              <a:spLocks noChangeShapeType="1"/>
            </p:cNvSpPr>
            <p:nvPr/>
          </p:nvSpPr>
          <p:spPr bwMode="auto">
            <a:xfrm>
              <a:off x="6747667" y="1042191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Line 41"/>
            <p:cNvSpPr>
              <a:spLocks noChangeShapeType="1"/>
            </p:cNvSpPr>
            <p:nvPr/>
          </p:nvSpPr>
          <p:spPr bwMode="auto">
            <a:xfrm>
              <a:off x="7949407" y="1145379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Line 42"/>
            <p:cNvSpPr>
              <a:spLocks noChangeShapeType="1"/>
            </p:cNvSpPr>
            <p:nvPr/>
          </p:nvSpPr>
          <p:spPr bwMode="auto">
            <a:xfrm>
              <a:off x="6722267" y="1720055"/>
              <a:ext cx="0" cy="3810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Line 43"/>
            <p:cNvSpPr>
              <a:spLocks noChangeShapeType="1"/>
            </p:cNvSpPr>
            <p:nvPr/>
          </p:nvSpPr>
          <p:spPr bwMode="auto">
            <a:xfrm>
              <a:off x="6731792" y="2248694"/>
              <a:ext cx="173038" cy="300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Oval 44"/>
            <p:cNvSpPr>
              <a:spLocks noChangeArrowheads="1"/>
            </p:cNvSpPr>
            <p:nvPr/>
          </p:nvSpPr>
          <p:spPr bwMode="auto">
            <a:xfrm>
              <a:off x="6544467" y="297735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9" name="Line 45"/>
            <p:cNvSpPr>
              <a:spLocks noChangeShapeType="1"/>
            </p:cNvSpPr>
            <p:nvPr/>
          </p:nvSpPr>
          <p:spPr bwMode="auto">
            <a:xfrm flipH="1">
              <a:off x="6604792" y="2248694"/>
              <a:ext cx="103188" cy="7270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46"/>
            <p:cNvSpPr>
              <a:spLocks noChangeShapeType="1"/>
            </p:cNvSpPr>
            <p:nvPr/>
          </p:nvSpPr>
          <p:spPr bwMode="auto">
            <a:xfrm flipV="1">
              <a:off x="6673055" y="3021808"/>
              <a:ext cx="658814" cy="57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1" name="Text Box 47"/>
            <p:cNvSpPr txBox="1">
              <a:spLocks noChangeArrowheads="1"/>
            </p:cNvSpPr>
            <p:nvPr/>
          </p:nvSpPr>
          <p:spPr bwMode="auto">
            <a:xfrm>
              <a:off x="7315993" y="1883568"/>
              <a:ext cx="411163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2" name="Oval 49"/>
            <p:cNvSpPr>
              <a:spLocks noChangeArrowheads="1"/>
            </p:cNvSpPr>
            <p:nvPr/>
          </p:nvSpPr>
          <p:spPr bwMode="auto">
            <a:xfrm>
              <a:off x="7257256" y="2126059"/>
              <a:ext cx="139700" cy="150813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083" name="Oval 44"/>
            <p:cNvSpPr>
              <a:spLocks noChangeArrowheads="1"/>
            </p:cNvSpPr>
            <p:nvPr/>
          </p:nvSpPr>
          <p:spPr bwMode="auto">
            <a:xfrm>
              <a:off x="6880572" y="2558107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4" name="Oval 14"/>
            <p:cNvSpPr>
              <a:spLocks noChangeArrowheads="1"/>
            </p:cNvSpPr>
            <p:nvPr/>
          </p:nvSpPr>
          <p:spPr bwMode="auto">
            <a:xfrm>
              <a:off x="7744668" y="24140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 1433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BFS for Shortest Paths</a:t>
            </a:r>
          </a:p>
        </p:txBody>
      </p:sp>
      <p:sp>
        <p:nvSpPr>
          <p:cNvPr id="14339" name="Rectangle 3" descr=" 14339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</p:txBody>
      </p:sp>
      <p:sp>
        <p:nvSpPr>
          <p:cNvPr id="44035" name="Oval 4" descr=" 44035"/>
          <p:cNvSpPr>
            <a:spLocks noChangeArrowheads="1"/>
          </p:cNvSpPr>
          <p:nvPr/>
        </p:nvSpPr>
        <p:spPr bwMode="auto">
          <a:xfrm>
            <a:off x="2051050" y="2455863"/>
            <a:ext cx="139700" cy="150812"/>
          </a:xfrm>
          <a:prstGeom prst="ellipse">
            <a:avLst/>
          </a:prstGeom>
          <a:solidFill>
            <a:schemeClr val="tx1"/>
          </a:solidFill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6" name="Text Box 5" descr=" 44036"/>
          <p:cNvSpPr txBox="1">
            <a:spLocks noChangeArrowheads="1"/>
          </p:cNvSpPr>
          <p:nvPr/>
        </p:nvSpPr>
        <p:spPr bwMode="auto">
          <a:xfrm>
            <a:off x="2211388" y="2325688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Finished</a:t>
            </a:r>
          </a:p>
        </p:txBody>
      </p:sp>
      <p:sp>
        <p:nvSpPr>
          <p:cNvPr id="44037" name="Oval 6" descr=" 44037"/>
          <p:cNvSpPr>
            <a:spLocks noChangeArrowheads="1"/>
          </p:cNvSpPr>
          <p:nvPr/>
        </p:nvSpPr>
        <p:spPr bwMode="auto">
          <a:xfrm>
            <a:off x="2051050" y="2065338"/>
            <a:ext cx="139700" cy="150812"/>
          </a:xfrm>
          <a:prstGeom prst="ellipse">
            <a:avLst/>
          </a:prstGeom>
          <a:solidFill>
            <a:srgbClr val="B2B2B2"/>
          </a:solidFill>
          <a:ln w="28575" cap="sq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400">
              <a:solidFill>
                <a:srgbClr val="B2B2B2"/>
              </a:solidFill>
              <a:latin typeface="Times New Roman" pitchFamily="18" charset="0"/>
            </a:endParaRPr>
          </a:p>
        </p:txBody>
      </p:sp>
      <p:sp>
        <p:nvSpPr>
          <p:cNvPr id="44038" name="Text Box 7" descr=" 44038"/>
          <p:cNvSpPr txBox="1">
            <a:spLocks noChangeArrowheads="1"/>
          </p:cNvSpPr>
          <p:nvPr/>
        </p:nvSpPr>
        <p:spPr bwMode="auto">
          <a:xfrm>
            <a:off x="2228850" y="1893888"/>
            <a:ext cx="162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B2B2B2"/>
                </a:solidFill>
                <a:latin typeface="Times New Roman" pitchFamily="18" charset="0"/>
              </a:rPr>
              <a:t>Discovered</a:t>
            </a:r>
          </a:p>
        </p:txBody>
      </p:sp>
      <p:grpSp>
        <p:nvGrpSpPr>
          <p:cNvPr id="51" name="Group 100" descr=" 2"/>
          <p:cNvGrpSpPr>
            <a:grpSpLocks/>
          </p:cNvGrpSpPr>
          <p:nvPr/>
        </p:nvGrpSpPr>
        <p:grpSpPr bwMode="auto">
          <a:xfrm>
            <a:off x="804863" y="3786188"/>
            <a:ext cx="2185987" cy="2560637"/>
            <a:chOff x="451" y="1616"/>
            <a:chExt cx="1377" cy="1613"/>
          </a:xfrm>
        </p:grpSpPr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912" y="202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659" y="2628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900" y="236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5" name="Oval 14"/>
            <p:cNvSpPr>
              <a:spLocks noChangeArrowheads="1"/>
            </p:cNvSpPr>
            <p:nvPr/>
          </p:nvSpPr>
          <p:spPr bwMode="auto">
            <a:xfrm>
              <a:off x="1321" y="202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944" y="286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1266" y="313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 flipV="1">
              <a:off x="736" y="2450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18"/>
            <p:cNvSpPr>
              <a:spLocks noChangeShapeType="1"/>
            </p:cNvSpPr>
            <p:nvPr/>
          </p:nvSpPr>
          <p:spPr bwMode="auto">
            <a:xfrm>
              <a:off x="947" y="210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998" y="2450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728" y="2713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 flipH="1">
              <a:off x="1019" y="2632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983" y="2065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H="1">
              <a:off x="1245" y="2130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24"/>
            <p:cNvSpPr>
              <a:spLocks noChangeArrowheads="1"/>
            </p:cNvSpPr>
            <p:nvPr/>
          </p:nvSpPr>
          <p:spPr bwMode="auto">
            <a:xfrm>
              <a:off x="1507" y="27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6" name="Oval 25"/>
            <p:cNvSpPr>
              <a:spLocks noChangeArrowheads="1"/>
            </p:cNvSpPr>
            <p:nvPr/>
          </p:nvSpPr>
          <p:spPr bwMode="auto">
            <a:xfrm>
              <a:off x="1740" y="224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1405" y="2087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>
              <a:off x="1267" y="2610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1579" y="2341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>
              <a:off x="1027" y="2952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 flipH="1">
              <a:off x="1339" y="2821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516" y="202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" name="Oval 32"/>
            <p:cNvSpPr>
              <a:spLocks noChangeArrowheads="1"/>
            </p:cNvSpPr>
            <p:nvPr/>
          </p:nvSpPr>
          <p:spPr bwMode="auto">
            <a:xfrm>
              <a:off x="512" y="234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4" name="Oval 33"/>
            <p:cNvSpPr>
              <a:spLocks noChangeArrowheads="1"/>
            </p:cNvSpPr>
            <p:nvPr/>
          </p:nvSpPr>
          <p:spPr bwMode="auto">
            <a:xfrm>
              <a:off x="504" y="16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" name="Oval 34"/>
            <p:cNvSpPr>
              <a:spLocks noChangeArrowheads="1"/>
            </p:cNvSpPr>
            <p:nvPr/>
          </p:nvSpPr>
          <p:spPr bwMode="auto">
            <a:xfrm>
              <a:off x="898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6" name="Oval 35"/>
            <p:cNvSpPr>
              <a:spLocks noChangeArrowheads="1"/>
            </p:cNvSpPr>
            <p:nvPr/>
          </p:nvSpPr>
          <p:spPr bwMode="auto">
            <a:xfrm>
              <a:off x="1304" y="16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949" y="173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992" y="1674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556" y="1761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620" y="208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579" y="168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1336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563" y="2110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569" y="2443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Oval 44"/>
            <p:cNvSpPr>
              <a:spLocks noChangeArrowheads="1"/>
            </p:cNvSpPr>
            <p:nvPr/>
          </p:nvSpPr>
          <p:spPr bwMode="auto">
            <a:xfrm>
              <a:off x="451" y="290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H="1">
              <a:off x="489" y="2443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6"/>
            <p:cNvSpPr>
              <a:spLocks noChangeShapeType="1"/>
            </p:cNvSpPr>
            <p:nvPr/>
          </p:nvSpPr>
          <p:spPr bwMode="auto">
            <a:xfrm flipV="1">
              <a:off x="532" y="2930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937" y="2213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9" name="Oval 48"/>
            <p:cNvSpPr>
              <a:spLocks noChangeArrowheads="1"/>
            </p:cNvSpPr>
            <p:nvPr/>
          </p:nvSpPr>
          <p:spPr bwMode="auto">
            <a:xfrm>
              <a:off x="1191" y="2557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90" name="Oval 49"/>
            <p:cNvSpPr>
              <a:spLocks noChangeArrowheads="1"/>
            </p:cNvSpPr>
            <p:nvPr/>
          </p:nvSpPr>
          <p:spPr bwMode="auto">
            <a:xfrm>
              <a:off x="900" y="2026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1022" y="245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651" y="23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769" y="206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4042" name="Rectangle 146" descr=" 44042"/>
          <p:cNvSpPr>
            <a:spLocks noChangeArrowheads="1"/>
          </p:cNvSpPr>
          <p:nvPr/>
        </p:nvSpPr>
        <p:spPr bwMode="auto">
          <a:xfrm>
            <a:off x="611188" y="1054100"/>
            <a:ext cx="777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u="sng">
                <a:solidFill>
                  <a:srgbClr val="000000"/>
                </a:solidFill>
                <a:latin typeface="Times New Roman" pitchFamily="18" charset="0"/>
              </a:rPr>
              <a:t>Colors the vertices to keep track of progress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4043" name="Oval 8" descr=" 44043"/>
          <p:cNvSpPr>
            <a:spLocks noChangeArrowheads="1"/>
          </p:cNvSpPr>
          <p:nvPr/>
        </p:nvSpPr>
        <p:spPr bwMode="auto">
          <a:xfrm>
            <a:off x="2051050" y="1709738"/>
            <a:ext cx="128588" cy="139700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4" name="Text Box 9" descr=" 44044"/>
          <p:cNvSpPr txBox="1">
            <a:spLocks noChangeArrowheads="1"/>
          </p:cNvSpPr>
          <p:nvPr/>
        </p:nvSpPr>
        <p:spPr bwMode="auto">
          <a:xfrm>
            <a:off x="2195513" y="1533525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00FF"/>
                </a:solidFill>
                <a:latin typeface="Times New Roman" pitchFamily="18" charset="0"/>
              </a:rPr>
              <a:t>Undiscovered</a:t>
            </a:r>
          </a:p>
        </p:txBody>
      </p:sp>
      <p:grpSp>
        <p:nvGrpSpPr>
          <p:cNvPr id="5" name="组合 1" descr=" 5"/>
          <p:cNvGrpSpPr>
            <a:grpSpLocks/>
          </p:cNvGrpSpPr>
          <p:nvPr/>
        </p:nvGrpSpPr>
        <p:grpSpPr bwMode="auto">
          <a:xfrm>
            <a:off x="6543675" y="935038"/>
            <a:ext cx="2187575" cy="2562225"/>
            <a:chOff x="6544467" y="935828"/>
            <a:chExt cx="2185991" cy="2560644"/>
          </a:xfrm>
        </p:grpSpPr>
        <p:sp>
          <p:nvSpPr>
            <p:cNvPr id="44046" name="Oval 11"/>
            <p:cNvSpPr>
              <a:spLocks noChangeArrowheads="1"/>
            </p:cNvSpPr>
            <p:nvPr/>
          </p:nvSpPr>
          <p:spPr bwMode="auto">
            <a:xfrm>
              <a:off x="7276306" y="158353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7" name="Oval 13"/>
            <p:cNvSpPr>
              <a:spLocks noChangeArrowheads="1"/>
            </p:cNvSpPr>
            <p:nvPr/>
          </p:nvSpPr>
          <p:spPr bwMode="auto">
            <a:xfrm>
              <a:off x="7257256" y="2116931"/>
              <a:ext cx="139700" cy="150813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8" name="Oval 14"/>
            <p:cNvSpPr>
              <a:spLocks noChangeArrowheads="1"/>
            </p:cNvSpPr>
            <p:nvPr/>
          </p:nvSpPr>
          <p:spPr bwMode="auto">
            <a:xfrm>
              <a:off x="7925594" y="1586705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9" name="Oval 15"/>
            <p:cNvSpPr>
              <a:spLocks noChangeArrowheads="1"/>
            </p:cNvSpPr>
            <p:nvPr/>
          </p:nvSpPr>
          <p:spPr bwMode="auto">
            <a:xfrm>
              <a:off x="7327106" y="2917033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0" name="Oval 16"/>
            <p:cNvSpPr>
              <a:spLocks noChangeArrowheads="1"/>
            </p:cNvSpPr>
            <p:nvPr/>
          </p:nvSpPr>
          <p:spPr bwMode="auto">
            <a:xfrm>
              <a:off x="7838282" y="3345659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 flipV="1">
              <a:off x="6996905" y="2259806"/>
              <a:ext cx="276225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18"/>
            <p:cNvSpPr>
              <a:spLocks noChangeShapeType="1"/>
            </p:cNvSpPr>
            <p:nvPr/>
          </p:nvSpPr>
          <p:spPr bwMode="auto">
            <a:xfrm>
              <a:off x="7331868" y="1718467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>
              <a:off x="7412831" y="2259806"/>
              <a:ext cx="346076" cy="1857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6984205" y="2677320"/>
              <a:ext cx="357188" cy="2778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 flipH="1">
              <a:off x="7446168" y="2548732"/>
              <a:ext cx="301625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22"/>
            <p:cNvSpPr>
              <a:spLocks noChangeShapeType="1"/>
            </p:cNvSpPr>
            <p:nvPr/>
          </p:nvSpPr>
          <p:spPr bwMode="auto">
            <a:xfrm>
              <a:off x="7389018" y="16486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23"/>
            <p:cNvSpPr>
              <a:spLocks noChangeShapeType="1"/>
            </p:cNvSpPr>
            <p:nvPr/>
          </p:nvSpPr>
          <p:spPr bwMode="auto">
            <a:xfrm flipH="1">
              <a:off x="7804944" y="1751805"/>
              <a:ext cx="184150" cy="6699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Oval 24"/>
            <p:cNvSpPr>
              <a:spLocks noChangeArrowheads="1"/>
            </p:cNvSpPr>
            <p:nvPr/>
          </p:nvSpPr>
          <p:spPr bwMode="auto">
            <a:xfrm>
              <a:off x="8220870" y="270272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9" name="Oval 25"/>
            <p:cNvSpPr>
              <a:spLocks noChangeArrowheads="1"/>
            </p:cNvSpPr>
            <p:nvPr/>
          </p:nvSpPr>
          <p:spPr bwMode="auto">
            <a:xfrm>
              <a:off x="8590758" y="193913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0" name="Line 26"/>
            <p:cNvSpPr>
              <a:spLocks noChangeShapeType="1"/>
            </p:cNvSpPr>
            <p:nvPr/>
          </p:nvSpPr>
          <p:spPr bwMode="auto">
            <a:xfrm>
              <a:off x="8058944" y="1683542"/>
              <a:ext cx="542926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>
              <a:off x="7839869" y="2513807"/>
              <a:ext cx="414338" cy="220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28"/>
            <p:cNvSpPr>
              <a:spLocks noChangeShapeType="1"/>
            </p:cNvSpPr>
            <p:nvPr/>
          </p:nvSpPr>
          <p:spPr bwMode="auto">
            <a:xfrm flipV="1">
              <a:off x="8335170" y="2086768"/>
              <a:ext cx="312738" cy="6588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Line 29"/>
            <p:cNvSpPr>
              <a:spLocks noChangeShapeType="1"/>
            </p:cNvSpPr>
            <p:nvPr/>
          </p:nvSpPr>
          <p:spPr bwMode="auto">
            <a:xfrm>
              <a:off x="7458868" y="3056733"/>
              <a:ext cx="368301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Line 30"/>
            <p:cNvSpPr>
              <a:spLocks noChangeShapeType="1"/>
            </p:cNvSpPr>
            <p:nvPr/>
          </p:nvSpPr>
          <p:spPr bwMode="auto">
            <a:xfrm flipH="1">
              <a:off x="7954169" y="2848770"/>
              <a:ext cx="300038" cy="5207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Oval 31"/>
            <p:cNvSpPr>
              <a:spLocks noChangeArrowheads="1"/>
            </p:cNvSpPr>
            <p:nvPr/>
          </p:nvSpPr>
          <p:spPr bwMode="auto">
            <a:xfrm>
              <a:off x="6647655" y="158988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6" name="Oval 32"/>
            <p:cNvSpPr>
              <a:spLocks noChangeArrowheads="1"/>
            </p:cNvSpPr>
            <p:nvPr/>
          </p:nvSpPr>
          <p:spPr bwMode="auto">
            <a:xfrm>
              <a:off x="6641305" y="209946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7" name="Oval 33"/>
            <p:cNvSpPr>
              <a:spLocks noChangeArrowheads="1"/>
            </p:cNvSpPr>
            <p:nvPr/>
          </p:nvSpPr>
          <p:spPr bwMode="auto">
            <a:xfrm>
              <a:off x="6628605" y="9659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8" name="Oval 34"/>
            <p:cNvSpPr>
              <a:spLocks noChangeArrowheads="1"/>
            </p:cNvSpPr>
            <p:nvPr/>
          </p:nvSpPr>
          <p:spPr bwMode="auto">
            <a:xfrm>
              <a:off x="7254081" y="93582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9" name="Oval 35"/>
            <p:cNvSpPr>
              <a:spLocks noChangeArrowheads="1"/>
            </p:cNvSpPr>
            <p:nvPr/>
          </p:nvSpPr>
          <p:spPr bwMode="auto">
            <a:xfrm>
              <a:off x="7898607" y="956466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0" name="Line 36"/>
            <p:cNvSpPr>
              <a:spLocks noChangeShapeType="1"/>
            </p:cNvSpPr>
            <p:nvPr/>
          </p:nvSpPr>
          <p:spPr bwMode="auto">
            <a:xfrm>
              <a:off x="7335043" y="1131091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Line 37"/>
            <p:cNvSpPr>
              <a:spLocks noChangeShapeType="1"/>
            </p:cNvSpPr>
            <p:nvPr/>
          </p:nvSpPr>
          <p:spPr bwMode="auto">
            <a:xfrm>
              <a:off x="7403306" y="1027903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Line 38"/>
            <p:cNvSpPr>
              <a:spLocks noChangeShapeType="1"/>
            </p:cNvSpPr>
            <p:nvPr/>
          </p:nvSpPr>
          <p:spPr bwMode="auto">
            <a:xfrm>
              <a:off x="6711155" y="1166016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Line 39"/>
            <p:cNvSpPr>
              <a:spLocks noChangeShapeType="1"/>
            </p:cNvSpPr>
            <p:nvPr/>
          </p:nvSpPr>
          <p:spPr bwMode="auto">
            <a:xfrm>
              <a:off x="6812755" y="16740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4" name="Line 40"/>
            <p:cNvSpPr>
              <a:spLocks noChangeShapeType="1"/>
            </p:cNvSpPr>
            <p:nvPr/>
          </p:nvSpPr>
          <p:spPr bwMode="auto">
            <a:xfrm>
              <a:off x="6747667" y="1042191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Line 41"/>
            <p:cNvSpPr>
              <a:spLocks noChangeShapeType="1"/>
            </p:cNvSpPr>
            <p:nvPr/>
          </p:nvSpPr>
          <p:spPr bwMode="auto">
            <a:xfrm>
              <a:off x="7949407" y="1145379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Line 42"/>
            <p:cNvSpPr>
              <a:spLocks noChangeShapeType="1"/>
            </p:cNvSpPr>
            <p:nvPr/>
          </p:nvSpPr>
          <p:spPr bwMode="auto">
            <a:xfrm>
              <a:off x="6722267" y="1720055"/>
              <a:ext cx="0" cy="3810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Line 43"/>
            <p:cNvSpPr>
              <a:spLocks noChangeShapeType="1"/>
            </p:cNvSpPr>
            <p:nvPr/>
          </p:nvSpPr>
          <p:spPr bwMode="auto">
            <a:xfrm>
              <a:off x="6731792" y="2248694"/>
              <a:ext cx="173038" cy="300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Oval 44"/>
            <p:cNvSpPr>
              <a:spLocks noChangeArrowheads="1"/>
            </p:cNvSpPr>
            <p:nvPr/>
          </p:nvSpPr>
          <p:spPr bwMode="auto">
            <a:xfrm>
              <a:off x="6544467" y="297735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9" name="Line 45"/>
            <p:cNvSpPr>
              <a:spLocks noChangeShapeType="1"/>
            </p:cNvSpPr>
            <p:nvPr/>
          </p:nvSpPr>
          <p:spPr bwMode="auto">
            <a:xfrm flipH="1">
              <a:off x="6604792" y="2248694"/>
              <a:ext cx="103188" cy="7270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46"/>
            <p:cNvSpPr>
              <a:spLocks noChangeShapeType="1"/>
            </p:cNvSpPr>
            <p:nvPr/>
          </p:nvSpPr>
          <p:spPr bwMode="auto">
            <a:xfrm flipV="1">
              <a:off x="6673055" y="3021808"/>
              <a:ext cx="658814" cy="57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1" name="Text Box 47"/>
            <p:cNvSpPr txBox="1">
              <a:spLocks noChangeArrowheads="1"/>
            </p:cNvSpPr>
            <p:nvPr/>
          </p:nvSpPr>
          <p:spPr bwMode="auto">
            <a:xfrm>
              <a:off x="7315993" y="1883568"/>
              <a:ext cx="411163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2" name="Oval 49"/>
            <p:cNvSpPr>
              <a:spLocks noChangeArrowheads="1"/>
            </p:cNvSpPr>
            <p:nvPr/>
          </p:nvSpPr>
          <p:spPr bwMode="auto">
            <a:xfrm>
              <a:off x="7257256" y="2126059"/>
              <a:ext cx="139700" cy="150813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083" name="Oval 44"/>
            <p:cNvSpPr>
              <a:spLocks noChangeArrowheads="1"/>
            </p:cNvSpPr>
            <p:nvPr/>
          </p:nvSpPr>
          <p:spPr bwMode="auto">
            <a:xfrm>
              <a:off x="6880572" y="2558107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4" name="Oval 14"/>
            <p:cNvSpPr>
              <a:spLocks noChangeArrowheads="1"/>
            </p:cNvSpPr>
            <p:nvPr/>
          </p:nvSpPr>
          <p:spPr bwMode="auto">
            <a:xfrm>
              <a:off x="7744668" y="24140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369820"/>
      </p:ext>
    </p:extLst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 1433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BFS for Shortest Paths</a:t>
            </a:r>
          </a:p>
        </p:txBody>
      </p:sp>
      <p:sp>
        <p:nvSpPr>
          <p:cNvPr id="14339" name="Rectangle 3" descr=" 14339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</p:txBody>
      </p:sp>
      <p:sp>
        <p:nvSpPr>
          <p:cNvPr id="44035" name="Oval 4" descr=" 44035"/>
          <p:cNvSpPr>
            <a:spLocks noChangeArrowheads="1"/>
          </p:cNvSpPr>
          <p:nvPr/>
        </p:nvSpPr>
        <p:spPr bwMode="auto">
          <a:xfrm>
            <a:off x="2051050" y="2455863"/>
            <a:ext cx="139700" cy="150812"/>
          </a:xfrm>
          <a:prstGeom prst="ellipse">
            <a:avLst/>
          </a:prstGeom>
          <a:solidFill>
            <a:schemeClr val="tx1"/>
          </a:solidFill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6" name="Text Box 5" descr=" 44036"/>
          <p:cNvSpPr txBox="1">
            <a:spLocks noChangeArrowheads="1"/>
          </p:cNvSpPr>
          <p:nvPr/>
        </p:nvSpPr>
        <p:spPr bwMode="auto">
          <a:xfrm>
            <a:off x="2211388" y="2325688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Finished</a:t>
            </a:r>
          </a:p>
        </p:txBody>
      </p:sp>
      <p:sp>
        <p:nvSpPr>
          <p:cNvPr id="44037" name="Oval 6" descr=" 44037"/>
          <p:cNvSpPr>
            <a:spLocks noChangeArrowheads="1"/>
          </p:cNvSpPr>
          <p:nvPr/>
        </p:nvSpPr>
        <p:spPr bwMode="auto">
          <a:xfrm>
            <a:off x="2051050" y="2065338"/>
            <a:ext cx="139700" cy="150812"/>
          </a:xfrm>
          <a:prstGeom prst="ellipse">
            <a:avLst/>
          </a:prstGeom>
          <a:solidFill>
            <a:srgbClr val="B2B2B2"/>
          </a:solidFill>
          <a:ln w="28575" cap="sq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400">
              <a:solidFill>
                <a:srgbClr val="B2B2B2"/>
              </a:solidFill>
              <a:latin typeface="Times New Roman" pitchFamily="18" charset="0"/>
            </a:endParaRPr>
          </a:p>
        </p:txBody>
      </p:sp>
      <p:sp>
        <p:nvSpPr>
          <p:cNvPr id="44038" name="Text Box 7" descr=" 44038"/>
          <p:cNvSpPr txBox="1">
            <a:spLocks noChangeArrowheads="1"/>
          </p:cNvSpPr>
          <p:nvPr/>
        </p:nvSpPr>
        <p:spPr bwMode="auto">
          <a:xfrm>
            <a:off x="2228850" y="1893888"/>
            <a:ext cx="162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B2B2B2"/>
                </a:solidFill>
                <a:latin typeface="Times New Roman" pitchFamily="18" charset="0"/>
              </a:rPr>
              <a:t>Discovered</a:t>
            </a:r>
          </a:p>
        </p:txBody>
      </p:sp>
      <p:grpSp>
        <p:nvGrpSpPr>
          <p:cNvPr id="51" name="Group 100" descr=" 2"/>
          <p:cNvGrpSpPr>
            <a:grpSpLocks/>
          </p:cNvGrpSpPr>
          <p:nvPr/>
        </p:nvGrpSpPr>
        <p:grpSpPr bwMode="auto">
          <a:xfrm>
            <a:off x="804863" y="3786188"/>
            <a:ext cx="2185987" cy="2560637"/>
            <a:chOff x="451" y="1616"/>
            <a:chExt cx="1377" cy="1613"/>
          </a:xfrm>
        </p:grpSpPr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912" y="202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659" y="2628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900" y="236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5" name="Oval 14"/>
            <p:cNvSpPr>
              <a:spLocks noChangeArrowheads="1"/>
            </p:cNvSpPr>
            <p:nvPr/>
          </p:nvSpPr>
          <p:spPr bwMode="auto">
            <a:xfrm>
              <a:off x="1321" y="202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944" y="286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1266" y="313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 flipV="1">
              <a:off x="736" y="2450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18"/>
            <p:cNvSpPr>
              <a:spLocks noChangeShapeType="1"/>
            </p:cNvSpPr>
            <p:nvPr/>
          </p:nvSpPr>
          <p:spPr bwMode="auto">
            <a:xfrm>
              <a:off x="947" y="210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998" y="2450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728" y="2713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 flipH="1">
              <a:off x="1019" y="2632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983" y="2065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H="1">
              <a:off x="1245" y="2130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24"/>
            <p:cNvSpPr>
              <a:spLocks noChangeArrowheads="1"/>
            </p:cNvSpPr>
            <p:nvPr/>
          </p:nvSpPr>
          <p:spPr bwMode="auto">
            <a:xfrm>
              <a:off x="1507" y="27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6" name="Oval 25"/>
            <p:cNvSpPr>
              <a:spLocks noChangeArrowheads="1"/>
            </p:cNvSpPr>
            <p:nvPr/>
          </p:nvSpPr>
          <p:spPr bwMode="auto">
            <a:xfrm>
              <a:off x="1740" y="224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1405" y="2087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>
              <a:off x="1267" y="2610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1579" y="2341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>
              <a:off x="1027" y="2952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 flipH="1">
              <a:off x="1339" y="2821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516" y="202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" name="Oval 32"/>
            <p:cNvSpPr>
              <a:spLocks noChangeArrowheads="1"/>
            </p:cNvSpPr>
            <p:nvPr/>
          </p:nvSpPr>
          <p:spPr bwMode="auto">
            <a:xfrm>
              <a:off x="512" y="234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4" name="Oval 33"/>
            <p:cNvSpPr>
              <a:spLocks noChangeArrowheads="1"/>
            </p:cNvSpPr>
            <p:nvPr/>
          </p:nvSpPr>
          <p:spPr bwMode="auto">
            <a:xfrm>
              <a:off x="504" y="16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" name="Oval 34"/>
            <p:cNvSpPr>
              <a:spLocks noChangeArrowheads="1"/>
            </p:cNvSpPr>
            <p:nvPr/>
          </p:nvSpPr>
          <p:spPr bwMode="auto">
            <a:xfrm>
              <a:off x="898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6" name="Oval 35"/>
            <p:cNvSpPr>
              <a:spLocks noChangeArrowheads="1"/>
            </p:cNvSpPr>
            <p:nvPr/>
          </p:nvSpPr>
          <p:spPr bwMode="auto">
            <a:xfrm>
              <a:off x="1304" y="16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949" y="173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992" y="1674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556" y="1761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620" y="208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579" y="168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1336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563" y="2110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569" y="2443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Oval 44"/>
            <p:cNvSpPr>
              <a:spLocks noChangeArrowheads="1"/>
            </p:cNvSpPr>
            <p:nvPr/>
          </p:nvSpPr>
          <p:spPr bwMode="auto">
            <a:xfrm>
              <a:off x="451" y="290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H="1">
              <a:off x="489" y="2443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6"/>
            <p:cNvSpPr>
              <a:spLocks noChangeShapeType="1"/>
            </p:cNvSpPr>
            <p:nvPr/>
          </p:nvSpPr>
          <p:spPr bwMode="auto">
            <a:xfrm flipV="1">
              <a:off x="532" y="2930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937" y="2213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9" name="Oval 48"/>
            <p:cNvSpPr>
              <a:spLocks noChangeArrowheads="1"/>
            </p:cNvSpPr>
            <p:nvPr/>
          </p:nvSpPr>
          <p:spPr bwMode="auto">
            <a:xfrm>
              <a:off x="1191" y="2557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90" name="Oval 49"/>
            <p:cNvSpPr>
              <a:spLocks noChangeArrowheads="1"/>
            </p:cNvSpPr>
            <p:nvPr/>
          </p:nvSpPr>
          <p:spPr bwMode="auto">
            <a:xfrm>
              <a:off x="900" y="2026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1022" y="245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651" y="23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769" y="206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94" name="Group 53" descr=" 3"/>
          <p:cNvGrpSpPr>
            <a:grpSpLocks/>
          </p:cNvGrpSpPr>
          <p:nvPr/>
        </p:nvGrpSpPr>
        <p:grpSpPr bwMode="auto">
          <a:xfrm>
            <a:off x="3275013" y="3486150"/>
            <a:ext cx="2398712" cy="2895600"/>
            <a:chOff x="2063" y="1392"/>
            <a:chExt cx="1511" cy="1824"/>
          </a:xfrm>
        </p:grpSpPr>
        <p:sp>
          <p:nvSpPr>
            <p:cNvPr id="95" name="Oval 54"/>
            <p:cNvSpPr>
              <a:spLocks noChangeArrowheads="1"/>
            </p:cNvSpPr>
            <p:nvPr/>
          </p:nvSpPr>
          <p:spPr bwMode="auto">
            <a:xfrm>
              <a:off x="2658" y="201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6" name="Oval 55"/>
            <p:cNvSpPr>
              <a:spLocks noChangeArrowheads="1"/>
            </p:cNvSpPr>
            <p:nvPr/>
          </p:nvSpPr>
          <p:spPr bwMode="auto">
            <a:xfrm>
              <a:off x="2646" y="234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7" name="Oval 56"/>
            <p:cNvSpPr>
              <a:spLocks noChangeArrowheads="1"/>
            </p:cNvSpPr>
            <p:nvPr/>
          </p:nvSpPr>
          <p:spPr bwMode="auto">
            <a:xfrm>
              <a:off x="3012" y="312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" name="Line 57"/>
            <p:cNvSpPr>
              <a:spLocks noChangeShapeType="1"/>
            </p:cNvSpPr>
            <p:nvPr/>
          </p:nvSpPr>
          <p:spPr bwMode="auto">
            <a:xfrm flipV="1">
              <a:off x="2482" y="2437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58"/>
            <p:cNvSpPr>
              <a:spLocks noChangeShapeType="1"/>
            </p:cNvSpPr>
            <p:nvPr/>
          </p:nvSpPr>
          <p:spPr bwMode="auto">
            <a:xfrm>
              <a:off x="2693" y="209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59"/>
            <p:cNvSpPr>
              <a:spLocks noChangeShapeType="1"/>
            </p:cNvSpPr>
            <p:nvPr/>
          </p:nvSpPr>
          <p:spPr bwMode="auto">
            <a:xfrm>
              <a:off x="2744" y="2437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60"/>
            <p:cNvSpPr>
              <a:spLocks noChangeShapeType="1"/>
            </p:cNvSpPr>
            <p:nvPr/>
          </p:nvSpPr>
          <p:spPr bwMode="auto">
            <a:xfrm>
              <a:off x="2474" y="2700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61"/>
            <p:cNvSpPr>
              <a:spLocks noChangeShapeType="1"/>
            </p:cNvSpPr>
            <p:nvPr/>
          </p:nvSpPr>
          <p:spPr bwMode="auto">
            <a:xfrm flipH="1">
              <a:off x="2765" y="2619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62"/>
            <p:cNvSpPr>
              <a:spLocks noChangeShapeType="1"/>
            </p:cNvSpPr>
            <p:nvPr/>
          </p:nvSpPr>
          <p:spPr bwMode="auto">
            <a:xfrm>
              <a:off x="2729" y="2052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63"/>
            <p:cNvSpPr>
              <a:spLocks noChangeShapeType="1"/>
            </p:cNvSpPr>
            <p:nvPr/>
          </p:nvSpPr>
          <p:spPr bwMode="auto">
            <a:xfrm flipH="1">
              <a:off x="2991" y="2117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64"/>
            <p:cNvSpPr>
              <a:spLocks noChangeArrowheads="1"/>
            </p:cNvSpPr>
            <p:nvPr/>
          </p:nvSpPr>
          <p:spPr bwMode="auto">
            <a:xfrm>
              <a:off x="3486" y="22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" name="Line 65"/>
            <p:cNvSpPr>
              <a:spLocks noChangeShapeType="1"/>
            </p:cNvSpPr>
            <p:nvPr/>
          </p:nvSpPr>
          <p:spPr bwMode="auto">
            <a:xfrm>
              <a:off x="3151" y="2074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66"/>
            <p:cNvSpPr>
              <a:spLocks noChangeShapeType="1"/>
            </p:cNvSpPr>
            <p:nvPr/>
          </p:nvSpPr>
          <p:spPr bwMode="auto">
            <a:xfrm>
              <a:off x="3013" y="2597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67"/>
            <p:cNvSpPr>
              <a:spLocks noChangeShapeType="1"/>
            </p:cNvSpPr>
            <p:nvPr/>
          </p:nvSpPr>
          <p:spPr bwMode="auto">
            <a:xfrm flipV="1">
              <a:off x="3325" y="2328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68"/>
            <p:cNvSpPr>
              <a:spLocks noChangeShapeType="1"/>
            </p:cNvSpPr>
            <p:nvPr/>
          </p:nvSpPr>
          <p:spPr bwMode="auto">
            <a:xfrm>
              <a:off x="2773" y="2939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69"/>
            <p:cNvSpPr>
              <a:spLocks noChangeShapeType="1"/>
            </p:cNvSpPr>
            <p:nvPr/>
          </p:nvSpPr>
          <p:spPr bwMode="auto">
            <a:xfrm flipH="1">
              <a:off x="3085" y="2808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Oval 70"/>
            <p:cNvSpPr>
              <a:spLocks noChangeArrowheads="1"/>
            </p:cNvSpPr>
            <p:nvPr/>
          </p:nvSpPr>
          <p:spPr bwMode="auto">
            <a:xfrm>
              <a:off x="2955" y="254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" name="Oval 71"/>
            <p:cNvSpPr>
              <a:spLocks noChangeArrowheads="1"/>
            </p:cNvSpPr>
            <p:nvPr/>
          </p:nvSpPr>
          <p:spPr bwMode="auto">
            <a:xfrm>
              <a:off x="2250" y="162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3" name="Oval 72"/>
            <p:cNvSpPr>
              <a:spLocks noChangeArrowheads="1"/>
            </p:cNvSpPr>
            <p:nvPr/>
          </p:nvSpPr>
          <p:spPr bwMode="auto">
            <a:xfrm>
              <a:off x="3050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" name="Line 73"/>
            <p:cNvSpPr>
              <a:spLocks noChangeShapeType="1"/>
            </p:cNvSpPr>
            <p:nvPr/>
          </p:nvSpPr>
          <p:spPr bwMode="auto">
            <a:xfrm>
              <a:off x="2695" y="172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74"/>
            <p:cNvSpPr>
              <a:spLocks noChangeShapeType="1"/>
            </p:cNvSpPr>
            <p:nvPr/>
          </p:nvSpPr>
          <p:spPr bwMode="auto">
            <a:xfrm>
              <a:off x="2738" y="166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75"/>
            <p:cNvSpPr>
              <a:spLocks noChangeShapeType="1"/>
            </p:cNvSpPr>
            <p:nvPr/>
          </p:nvSpPr>
          <p:spPr bwMode="auto">
            <a:xfrm>
              <a:off x="2302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76"/>
            <p:cNvSpPr>
              <a:spLocks noChangeShapeType="1"/>
            </p:cNvSpPr>
            <p:nvPr/>
          </p:nvSpPr>
          <p:spPr bwMode="auto">
            <a:xfrm>
              <a:off x="2366" y="2068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77"/>
            <p:cNvSpPr>
              <a:spLocks noChangeShapeType="1"/>
            </p:cNvSpPr>
            <p:nvPr/>
          </p:nvSpPr>
          <p:spPr bwMode="auto">
            <a:xfrm>
              <a:off x="2325" y="1670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78"/>
            <p:cNvSpPr>
              <a:spLocks noChangeShapeType="1"/>
            </p:cNvSpPr>
            <p:nvPr/>
          </p:nvSpPr>
          <p:spPr bwMode="auto">
            <a:xfrm>
              <a:off x="3082" y="1735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79"/>
            <p:cNvSpPr>
              <a:spLocks noChangeShapeType="1"/>
            </p:cNvSpPr>
            <p:nvPr/>
          </p:nvSpPr>
          <p:spPr bwMode="auto">
            <a:xfrm>
              <a:off x="2309" y="2097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80"/>
            <p:cNvSpPr>
              <a:spLocks noChangeShapeType="1"/>
            </p:cNvSpPr>
            <p:nvPr/>
          </p:nvSpPr>
          <p:spPr bwMode="auto">
            <a:xfrm>
              <a:off x="2315" y="2430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81"/>
            <p:cNvSpPr>
              <a:spLocks noChangeArrowheads="1"/>
            </p:cNvSpPr>
            <p:nvPr/>
          </p:nvSpPr>
          <p:spPr bwMode="auto">
            <a:xfrm>
              <a:off x="2197" y="288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3" name="Line 82"/>
            <p:cNvSpPr>
              <a:spLocks noChangeShapeType="1"/>
            </p:cNvSpPr>
            <p:nvPr/>
          </p:nvSpPr>
          <p:spPr bwMode="auto">
            <a:xfrm flipH="1">
              <a:off x="2235" y="2430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83"/>
            <p:cNvSpPr>
              <a:spLocks noChangeShapeType="1"/>
            </p:cNvSpPr>
            <p:nvPr/>
          </p:nvSpPr>
          <p:spPr bwMode="auto">
            <a:xfrm flipV="1">
              <a:off x="2278" y="2917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Text Box 84"/>
            <p:cNvSpPr txBox="1">
              <a:spLocks noChangeArrowheads="1"/>
            </p:cNvSpPr>
            <p:nvPr/>
          </p:nvSpPr>
          <p:spPr bwMode="auto">
            <a:xfrm>
              <a:off x="2683" y="2200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6" name="Oval 85"/>
            <p:cNvSpPr>
              <a:spLocks noChangeArrowheads="1"/>
            </p:cNvSpPr>
            <p:nvPr/>
          </p:nvSpPr>
          <p:spPr bwMode="auto">
            <a:xfrm>
              <a:off x="2398" y="2622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7" name="Oval 86"/>
            <p:cNvSpPr>
              <a:spLocks noChangeArrowheads="1"/>
            </p:cNvSpPr>
            <p:nvPr/>
          </p:nvSpPr>
          <p:spPr bwMode="auto">
            <a:xfrm>
              <a:off x="2959" y="2536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8" name="Oval 87"/>
            <p:cNvSpPr>
              <a:spLocks noChangeArrowheads="1"/>
            </p:cNvSpPr>
            <p:nvPr/>
          </p:nvSpPr>
          <p:spPr bwMode="auto">
            <a:xfrm>
              <a:off x="2654" y="2021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9" name="Oval 88"/>
            <p:cNvSpPr>
              <a:spLocks noChangeArrowheads="1"/>
            </p:cNvSpPr>
            <p:nvPr/>
          </p:nvSpPr>
          <p:spPr bwMode="auto">
            <a:xfrm>
              <a:off x="2261" y="232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0" name="Oval 89"/>
            <p:cNvSpPr>
              <a:spLocks noChangeArrowheads="1"/>
            </p:cNvSpPr>
            <p:nvPr/>
          </p:nvSpPr>
          <p:spPr bwMode="auto">
            <a:xfrm>
              <a:off x="2248" y="201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1" name="Oval 90"/>
            <p:cNvSpPr>
              <a:spLocks noChangeArrowheads="1"/>
            </p:cNvSpPr>
            <p:nvPr/>
          </p:nvSpPr>
          <p:spPr bwMode="auto">
            <a:xfrm>
              <a:off x="2642" y="161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2" name="Oval 91"/>
            <p:cNvSpPr>
              <a:spLocks noChangeArrowheads="1"/>
            </p:cNvSpPr>
            <p:nvPr/>
          </p:nvSpPr>
          <p:spPr bwMode="auto">
            <a:xfrm>
              <a:off x="3036" y="2002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3" name="Oval 92"/>
            <p:cNvSpPr>
              <a:spLocks noChangeArrowheads="1"/>
            </p:cNvSpPr>
            <p:nvPr/>
          </p:nvSpPr>
          <p:spPr bwMode="auto">
            <a:xfrm>
              <a:off x="3263" y="269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4" name="Oval 93"/>
            <p:cNvSpPr>
              <a:spLocks noChangeArrowheads="1"/>
            </p:cNvSpPr>
            <p:nvPr/>
          </p:nvSpPr>
          <p:spPr bwMode="auto">
            <a:xfrm>
              <a:off x="2697" y="2870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5" name="Text Box 94"/>
            <p:cNvSpPr txBox="1">
              <a:spLocks noChangeArrowheads="1"/>
            </p:cNvSpPr>
            <p:nvPr/>
          </p:nvSpPr>
          <p:spPr bwMode="auto">
            <a:xfrm>
              <a:off x="2091" y="22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6" name="Text Box 95"/>
            <p:cNvSpPr txBox="1">
              <a:spLocks noChangeArrowheads="1"/>
            </p:cNvSpPr>
            <p:nvPr/>
          </p:nvSpPr>
          <p:spPr bwMode="auto">
            <a:xfrm>
              <a:off x="2063" y="19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7" name="Text Box 96"/>
            <p:cNvSpPr txBox="1">
              <a:spLocks noChangeArrowheads="1"/>
            </p:cNvSpPr>
            <p:nvPr/>
          </p:nvSpPr>
          <p:spPr bwMode="auto">
            <a:xfrm>
              <a:off x="2660" y="1392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8" name="Text Box 97"/>
            <p:cNvSpPr txBox="1">
              <a:spLocks noChangeArrowheads="1"/>
            </p:cNvSpPr>
            <p:nvPr/>
          </p:nvSpPr>
          <p:spPr bwMode="auto">
            <a:xfrm>
              <a:off x="3076" y="1794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9" name="Text Box 98"/>
            <p:cNvSpPr txBox="1">
              <a:spLocks noChangeArrowheads="1"/>
            </p:cNvSpPr>
            <p:nvPr/>
          </p:nvSpPr>
          <p:spPr bwMode="auto">
            <a:xfrm>
              <a:off x="3317" y="264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0" name="Text Box 99"/>
            <p:cNvSpPr txBox="1">
              <a:spLocks noChangeArrowheads="1"/>
            </p:cNvSpPr>
            <p:nvPr/>
          </p:nvSpPr>
          <p:spPr bwMode="auto">
            <a:xfrm>
              <a:off x="2570" y="2879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4042" name="Rectangle 146" descr=" 44042"/>
          <p:cNvSpPr>
            <a:spLocks noChangeArrowheads="1"/>
          </p:cNvSpPr>
          <p:nvPr/>
        </p:nvSpPr>
        <p:spPr bwMode="auto">
          <a:xfrm>
            <a:off x="611188" y="1054100"/>
            <a:ext cx="777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u="sng">
                <a:solidFill>
                  <a:srgbClr val="000000"/>
                </a:solidFill>
                <a:latin typeface="Times New Roman" pitchFamily="18" charset="0"/>
              </a:rPr>
              <a:t>Colors the vertices to keep track of progress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4043" name="Oval 8" descr=" 44043"/>
          <p:cNvSpPr>
            <a:spLocks noChangeArrowheads="1"/>
          </p:cNvSpPr>
          <p:nvPr/>
        </p:nvSpPr>
        <p:spPr bwMode="auto">
          <a:xfrm>
            <a:off x="2051050" y="1709738"/>
            <a:ext cx="128588" cy="139700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4" name="Text Box 9" descr=" 44044"/>
          <p:cNvSpPr txBox="1">
            <a:spLocks noChangeArrowheads="1"/>
          </p:cNvSpPr>
          <p:nvPr/>
        </p:nvSpPr>
        <p:spPr bwMode="auto">
          <a:xfrm>
            <a:off x="2195513" y="1533525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00FF"/>
                </a:solidFill>
                <a:latin typeface="Times New Roman" pitchFamily="18" charset="0"/>
              </a:rPr>
              <a:t>Undiscovered</a:t>
            </a:r>
          </a:p>
        </p:txBody>
      </p:sp>
      <p:grpSp>
        <p:nvGrpSpPr>
          <p:cNvPr id="5" name="组合 1" descr=" 5"/>
          <p:cNvGrpSpPr>
            <a:grpSpLocks/>
          </p:cNvGrpSpPr>
          <p:nvPr/>
        </p:nvGrpSpPr>
        <p:grpSpPr bwMode="auto">
          <a:xfrm>
            <a:off x="6543675" y="935038"/>
            <a:ext cx="2187575" cy="2562225"/>
            <a:chOff x="6544467" y="935828"/>
            <a:chExt cx="2185991" cy="2560644"/>
          </a:xfrm>
        </p:grpSpPr>
        <p:sp>
          <p:nvSpPr>
            <p:cNvPr id="44046" name="Oval 11"/>
            <p:cNvSpPr>
              <a:spLocks noChangeArrowheads="1"/>
            </p:cNvSpPr>
            <p:nvPr/>
          </p:nvSpPr>
          <p:spPr bwMode="auto">
            <a:xfrm>
              <a:off x="7276306" y="158353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7" name="Oval 13"/>
            <p:cNvSpPr>
              <a:spLocks noChangeArrowheads="1"/>
            </p:cNvSpPr>
            <p:nvPr/>
          </p:nvSpPr>
          <p:spPr bwMode="auto">
            <a:xfrm>
              <a:off x="7257256" y="2116931"/>
              <a:ext cx="139700" cy="150813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8" name="Oval 14"/>
            <p:cNvSpPr>
              <a:spLocks noChangeArrowheads="1"/>
            </p:cNvSpPr>
            <p:nvPr/>
          </p:nvSpPr>
          <p:spPr bwMode="auto">
            <a:xfrm>
              <a:off x="7925594" y="1586705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9" name="Oval 15"/>
            <p:cNvSpPr>
              <a:spLocks noChangeArrowheads="1"/>
            </p:cNvSpPr>
            <p:nvPr/>
          </p:nvSpPr>
          <p:spPr bwMode="auto">
            <a:xfrm>
              <a:off x="7327106" y="2917033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0" name="Oval 16"/>
            <p:cNvSpPr>
              <a:spLocks noChangeArrowheads="1"/>
            </p:cNvSpPr>
            <p:nvPr/>
          </p:nvSpPr>
          <p:spPr bwMode="auto">
            <a:xfrm>
              <a:off x="7838282" y="3345659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 flipV="1">
              <a:off x="6996905" y="2259806"/>
              <a:ext cx="276225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18"/>
            <p:cNvSpPr>
              <a:spLocks noChangeShapeType="1"/>
            </p:cNvSpPr>
            <p:nvPr/>
          </p:nvSpPr>
          <p:spPr bwMode="auto">
            <a:xfrm>
              <a:off x="7331868" y="1718467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>
              <a:off x="7412831" y="2259806"/>
              <a:ext cx="346076" cy="1857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6984205" y="2677320"/>
              <a:ext cx="357188" cy="2778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 flipH="1">
              <a:off x="7446168" y="2548732"/>
              <a:ext cx="301625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22"/>
            <p:cNvSpPr>
              <a:spLocks noChangeShapeType="1"/>
            </p:cNvSpPr>
            <p:nvPr/>
          </p:nvSpPr>
          <p:spPr bwMode="auto">
            <a:xfrm>
              <a:off x="7389018" y="16486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23"/>
            <p:cNvSpPr>
              <a:spLocks noChangeShapeType="1"/>
            </p:cNvSpPr>
            <p:nvPr/>
          </p:nvSpPr>
          <p:spPr bwMode="auto">
            <a:xfrm flipH="1">
              <a:off x="7804944" y="1751805"/>
              <a:ext cx="184150" cy="6699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Oval 24"/>
            <p:cNvSpPr>
              <a:spLocks noChangeArrowheads="1"/>
            </p:cNvSpPr>
            <p:nvPr/>
          </p:nvSpPr>
          <p:spPr bwMode="auto">
            <a:xfrm>
              <a:off x="8220870" y="270272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9" name="Oval 25"/>
            <p:cNvSpPr>
              <a:spLocks noChangeArrowheads="1"/>
            </p:cNvSpPr>
            <p:nvPr/>
          </p:nvSpPr>
          <p:spPr bwMode="auto">
            <a:xfrm>
              <a:off x="8590758" y="193913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0" name="Line 26"/>
            <p:cNvSpPr>
              <a:spLocks noChangeShapeType="1"/>
            </p:cNvSpPr>
            <p:nvPr/>
          </p:nvSpPr>
          <p:spPr bwMode="auto">
            <a:xfrm>
              <a:off x="8058944" y="1683542"/>
              <a:ext cx="542926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>
              <a:off x="7839869" y="2513807"/>
              <a:ext cx="414338" cy="220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28"/>
            <p:cNvSpPr>
              <a:spLocks noChangeShapeType="1"/>
            </p:cNvSpPr>
            <p:nvPr/>
          </p:nvSpPr>
          <p:spPr bwMode="auto">
            <a:xfrm flipV="1">
              <a:off x="8335170" y="2086768"/>
              <a:ext cx="312738" cy="6588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Line 29"/>
            <p:cNvSpPr>
              <a:spLocks noChangeShapeType="1"/>
            </p:cNvSpPr>
            <p:nvPr/>
          </p:nvSpPr>
          <p:spPr bwMode="auto">
            <a:xfrm>
              <a:off x="7458868" y="3056733"/>
              <a:ext cx="368301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Line 30"/>
            <p:cNvSpPr>
              <a:spLocks noChangeShapeType="1"/>
            </p:cNvSpPr>
            <p:nvPr/>
          </p:nvSpPr>
          <p:spPr bwMode="auto">
            <a:xfrm flipH="1">
              <a:off x="7954169" y="2848770"/>
              <a:ext cx="300038" cy="5207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Oval 31"/>
            <p:cNvSpPr>
              <a:spLocks noChangeArrowheads="1"/>
            </p:cNvSpPr>
            <p:nvPr/>
          </p:nvSpPr>
          <p:spPr bwMode="auto">
            <a:xfrm>
              <a:off x="6647655" y="158988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6" name="Oval 32"/>
            <p:cNvSpPr>
              <a:spLocks noChangeArrowheads="1"/>
            </p:cNvSpPr>
            <p:nvPr/>
          </p:nvSpPr>
          <p:spPr bwMode="auto">
            <a:xfrm>
              <a:off x="6641305" y="209946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7" name="Oval 33"/>
            <p:cNvSpPr>
              <a:spLocks noChangeArrowheads="1"/>
            </p:cNvSpPr>
            <p:nvPr/>
          </p:nvSpPr>
          <p:spPr bwMode="auto">
            <a:xfrm>
              <a:off x="6628605" y="9659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8" name="Oval 34"/>
            <p:cNvSpPr>
              <a:spLocks noChangeArrowheads="1"/>
            </p:cNvSpPr>
            <p:nvPr/>
          </p:nvSpPr>
          <p:spPr bwMode="auto">
            <a:xfrm>
              <a:off x="7254081" y="93582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9" name="Oval 35"/>
            <p:cNvSpPr>
              <a:spLocks noChangeArrowheads="1"/>
            </p:cNvSpPr>
            <p:nvPr/>
          </p:nvSpPr>
          <p:spPr bwMode="auto">
            <a:xfrm>
              <a:off x="7898607" y="956466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0" name="Line 36"/>
            <p:cNvSpPr>
              <a:spLocks noChangeShapeType="1"/>
            </p:cNvSpPr>
            <p:nvPr/>
          </p:nvSpPr>
          <p:spPr bwMode="auto">
            <a:xfrm>
              <a:off x="7335043" y="1131091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Line 37"/>
            <p:cNvSpPr>
              <a:spLocks noChangeShapeType="1"/>
            </p:cNvSpPr>
            <p:nvPr/>
          </p:nvSpPr>
          <p:spPr bwMode="auto">
            <a:xfrm>
              <a:off x="7403306" y="1027903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Line 38"/>
            <p:cNvSpPr>
              <a:spLocks noChangeShapeType="1"/>
            </p:cNvSpPr>
            <p:nvPr/>
          </p:nvSpPr>
          <p:spPr bwMode="auto">
            <a:xfrm>
              <a:off x="6711155" y="1166016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Line 39"/>
            <p:cNvSpPr>
              <a:spLocks noChangeShapeType="1"/>
            </p:cNvSpPr>
            <p:nvPr/>
          </p:nvSpPr>
          <p:spPr bwMode="auto">
            <a:xfrm>
              <a:off x="6812755" y="16740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4" name="Line 40"/>
            <p:cNvSpPr>
              <a:spLocks noChangeShapeType="1"/>
            </p:cNvSpPr>
            <p:nvPr/>
          </p:nvSpPr>
          <p:spPr bwMode="auto">
            <a:xfrm>
              <a:off x="6747667" y="1042191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Line 41"/>
            <p:cNvSpPr>
              <a:spLocks noChangeShapeType="1"/>
            </p:cNvSpPr>
            <p:nvPr/>
          </p:nvSpPr>
          <p:spPr bwMode="auto">
            <a:xfrm>
              <a:off x="7949407" y="1145379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Line 42"/>
            <p:cNvSpPr>
              <a:spLocks noChangeShapeType="1"/>
            </p:cNvSpPr>
            <p:nvPr/>
          </p:nvSpPr>
          <p:spPr bwMode="auto">
            <a:xfrm>
              <a:off x="6722267" y="1720055"/>
              <a:ext cx="0" cy="3810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Line 43"/>
            <p:cNvSpPr>
              <a:spLocks noChangeShapeType="1"/>
            </p:cNvSpPr>
            <p:nvPr/>
          </p:nvSpPr>
          <p:spPr bwMode="auto">
            <a:xfrm>
              <a:off x="6731792" y="2248694"/>
              <a:ext cx="173038" cy="300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Oval 44"/>
            <p:cNvSpPr>
              <a:spLocks noChangeArrowheads="1"/>
            </p:cNvSpPr>
            <p:nvPr/>
          </p:nvSpPr>
          <p:spPr bwMode="auto">
            <a:xfrm>
              <a:off x="6544467" y="297735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9" name="Line 45"/>
            <p:cNvSpPr>
              <a:spLocks noChangeShapeType="1"/>
            </p:cNvSpPr>
            <p:nvPr/>
          </p:nvSpPr>
          <p:spPr bwMode="auto">
            <a:xfrm flipH="1">
              <a:off x="6604792" y="2248694"/>
              <a:ext cx="103188" cy="7270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46"/>
            <p:cNvSpPr>
              <a:spLocks noChangeShapeType="1"/>
            </p:cNvSpPr>
            <p:nvPr/>
          </p:nvSpPr>
          <p:spPr bwMode="auto">
            <a:xfrm flipV="1">
              <a:off x="6673055" y="3021808"/>
              <a:ext cx="658814" cy="57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1" name="Text Box 47"/>
            <p:cNvSpPr txBox="1">
              <a:spLocks noChangeArrowheads="1"/>
            </p:cNvSpPr>
            <p:nvPr/>
          </p:nvSpPr>
          <p:spPr bwMode="auto">
            <a:xfrm>
              <a:off x="7315993" y="1883568"/>
              <a:ext cx="411163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2" name="Oval 49"/>
            <p:cNvSpPr>
              <a:spLocks noChangeArrowheads="1"/>
            </p:cNvSpPr>
            <p:nvPr/>
          </p:nvSpPr>
          <p:spPr bwMode="auto">
            <a:xfrm>
              <a:off x="7257256" y="2126059"/>
              <a:ext cx="139700" cy="150813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083" name="Oval 44"/>
            <p:cNvSpPr>
              <a:spLocks noChangeArrowheads="1"/>
            </p:cNvSpPr>
            <p:nvPr/>
          </p:nvSpPr>
          <p:spPr bwMode="auto">
            <a:xfrm>
              <a:off x="6880572" y="2558107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4" name="Oval 14"/>
            <p:cNvSpPr>
              <a:spLocks noChangeArrowheads="1"/>
            </p:cNvSpPr>
            <p:nvPr/>
          </p:nvSpPr>
          <p:spPr bwMode="auto">
            <a:xfrm>
              <a:off x="7744668" y="24140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284549"/>
      </p:ext>
    </p:extLst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 1433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BFS for Shortest Paths</a:t>
            </a:r>
          </a:p>
        </p:txBody>
      </p:sp>
      <p:sp>
        <p:nvSpPr>
          <p:cNvPr id="14339" name="Rectangle 3" descr=" 14339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</p:txBody>
      </p:sp>
      <p:sp>
        <p:nvSpPr>
          <p:cNvPr id="44035" name="Oval 4" descr=" 44035"/>
          <p:cNvSpPr>
            <a:spLocks noChangeArrowheads="1"/>
          </p:cNvSpPr>
          <p:nvPr/>
        </p:nvSpPr>
        <p:spPr bwMode="auto">
          <a:xfrm>
            <a:off x="2051050" y="2455863"/>
            <a:ext cx="139700" cy="150812"/>
          </a:xfrm>
          <a:prstGeom prst="ellipse">
            <a:avLst/>
          </a:prstGeom>
          <a:solidFill>
            <a:schemeClr val="tx1"/>
          </a:solidFill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6" name="Text Box 5" descr=" 44036"/>
          <p:cNvSpPr txBox="1">
            <a:spLocks noChangeArrowheads="1"/>
          </p:cNvSpPr>
          <p:nvPr/>
        </p:nvSpPr>
        <p:spPr bwMode="auto">
          <a:xfrm>
            <a:off x="2211388" y="2325688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Finished</a:t>
            </a:r>
          </a:p>
        </p:txBody>
      </p:sp>
      <p:sp>
        <p:nvSpPr>
          <p:cNvPr id="44037" name="Oval 6" descr=" 44037"/>
          <p:cNvSpPr>
            <a:spLocks noChangeArrowheads="1"/>
          </p:cNvSpPr>
          <p:nvPr/>
        </p:nvSpPr>
        <p:spPr bwMode="auto">
          <a:xfrm>
            <a:off x="2051050" y="2065338"/>
            <a:ext cx="139700" cy="150812"/>
          </a:xfrm>
          <a:prstGeom prst="ellipse">
            <a:avLst/>
          </a:prstGeom>
          <a:solidFill>
            <a:srgbClr val="B2B2B2"/>
          </a:solidFill>
          <a:ln w="28575" cap="sq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400">
              <a:solidFill>
                <a:srgbClr val="B2B2B2"/>
              </a:solidFill>
              <a:latin typeface="Times New Roman" pitchFamily="18" charset="0"/>
            </a:endParaRPr>
          </a:p>
        </p:txBody>
      </p:sp>
      <p:sp>
        <p:nvSpPr>
          <p:cNvPr id="44038" name="Text Box 7" descr=" 44038"/>
          <p:cNvSpPr txBox="1">
            <a:spLocks noChangeArrowheads="1"/>
          </p:cNvSpPr>
          <p:nvPr/>
        </p:nvSpPr>
        <p:spPr bwMode="auto">
          <a:xfrm>
            <a:off x="2228850" y="1893888"/>
            <a:ext cx="162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B2B2B2"/>
                </a:solidFill>
                <a:latin typeface="Times New Roman" pitchFamily="18" charset="0"/>
              </a:rPr>
              <a:t>Discovered</a:t>
            </a:r>
          </a:p>
        </p:txBody>
      </p:sp>
      <p:grpSp>
        <p:nvGrpSpPr>
          <p:cNvPr id="51" name="Group 100" descr=" 2"/>
          <p:cNvGrpSpPr>
            <a:grpSpLocks/>
          </p:cNvGrpSpPr>
          <p:nvPr/>
        </p:nvGrpSpPr>
        <p:grpSpPr bwMode="auto">
          <a:xfrm>
            <a:off x="804863" y="3786188"/>
            <a:ext cx="2185987" cy="2560637"/>
            <a:chOff x="451" y="1616"/>
            <a:chExt cx="1377" cy="1613"/>
          </a:xfrm>
        </p:grpSpPr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912" y="202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659" y="2628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900" y="236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5" name="Oval 14"/>
            <p:cNvSpPr>
              <a:spLocks noChangeArrowheads="1"/>
            </p:cNvSpPr>
            <p:nvPr/>
          </p:nvSpPr>
          <p:spPr bwMode="auto">
            <a:xfrm>
              <a:off x="1321" y="202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944" y="286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1266" y="313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 flipV="1">
              <a:off x="736" y="2450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18"/>
            <p:cNvSpPr>
              <a:spLocks noChangeShapeType="1"/>
            </p:cNvSpPr>
            <p:nvPr/>
          </p:nvSpPr>
          <p:spPr bwMode="auto">
            <a:xfrm>
              <a:off x="947" y="210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998" y="2450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728" y="2713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 flipH="1">
              <a:off x="1019" y="2632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983" y="2065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H="1">
              <a:off x="1245" y="2130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24"/>
            <p:cNvSpPr>
              <a:spLocks noChangeArrowheads="1"/>
            </p:cNvSpPr>
            <p:nvPr/>
          </p:nvSpPr>
          <p:spPr bwMode="auto">
            <a:xfrm>
              <a:off x="1507" y="27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6" name="Oval 25"/>
            <p:cNvSpPr>
              <a:spLocks noChangeArrowheads="1"/>
            </p:cNvSpPr>
            <p:nvPr/>
          </p:nvSpPr>
          <p:spPr bwMode="auto">
            <a:xfrm>
              <a:off x="1740" y="224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1405" y="2087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>
              <a:off x="1267" y="2610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1579" y="2341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>
              <a:off x="1027" y="2952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 flipH="1">
              <a:off x="1339" y="2821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516" y="202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" name="Oval 32"/>
            <p:cNvSpPr>
              <a:spLocks noChangeArrowheads="1"/>
            </p:cNvSpPr>
            <p:nvPr/>
          </p:nvSpPr>
          <p:spPr bwMode="auto">
            <a:xfrm>
              <a:off x="512" y="234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4" name="Oval 33"/>
            <p:cNvSpPr>
              <a:spLocks noChangeArrowheads="1"/>
            </p:cNvSpPr>
            <p:nvPr/>
          </p:nvSpPr>
          <p:spPr bwMode="auto">
            <a:xfrm>
              <a:off x="504" y="16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" name="Oval 34"/>
            <p:cNvSpPr>
              <a:spLocks noChangeArrowheads="1"/>
            </p:cNvSpPr>
            <p:nvPr/>
          </p:nvSpPr>
          <p:spPr bwMode="auto">
            <a:xfrm>
              <a:off x="898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6" name="Oval 35"/>
            <p:cNvSpPr>
              <a:spLocks noChangeArrowheads="1"/>
            </p:cNvSpPr>
            <p:nvPr/>
          </p:nvSpPr>
          <p:spPr bwMode="auto">
            <a:xfrm>
              <a:off x="1304" y="16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949" y="173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992" y="1674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556" y="1761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620" y="208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579" y="168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1336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563" y="2110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569" y="2443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Oval 44"/>
            <p:cNvSpPr>
              <a:spLocks noChangeArrowheads="1"/>
            </p:cNvSpPr>
            <p:nvPr/>
          </p:nvSpPr>
          <p:spPr bwMode="auto">
            <a:xfrm>
              <a:off x="451" y="290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H="1">
              <a:off x="489" y="2443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6"/>
            <p:cNvSpPr>
              <a:spLocks noChangeShapeType="1"/>
            </p:cNvSpPr>
            <p:nvPr/>
          </p:nvSpPr>
          <p:spPr bwMode="auto">
            <a:xfrm flipV="1">
              <a:off x="532" y="2930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937" y="2213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9" name="Oval 48"/>
            <p:cNvSpPr>
              <a:spLocks noChangeArrowheads="1"/>
            </p:cNvSpPr>
            <p:nvPr/>
          </p:nvSpPr>
          <p:spPr bwMode="auto">
            <a:xfrm>
              <a:off x="1191" y="2557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90" name="Oval 49"/>
            <p:cNvSpPr>
              <a:spLocks noChangeArrowheads="1"/>
            </p:cNvSpPr>
            <p:nvPr/>
          </p:nvSpPr>
          <p:spPr bwMode="auto">
            <a:xfrm>
              <a:off x="900" y="2026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1022" y="245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651" y="23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769" y="206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94" name="Group 53" descr=" 3"/>
          <p:cNvGrpSpPr>
            <a:grpSpLocks/>
          </p:cNvGrpSpPr>
          <p:nvPr/>
        </p:nvGrpSpPr>
        <p:grpSpPr bwMode="auto">
          <a:xfrm>
            <a:off x="3275013" y="3486150"/>
            <a:ext cx="2398712" cy="2895600"/>
            <a:chOff x="2063" y="1392"/>
            <a:chExt cx="1511" cy="1824"/>
          </a:xfrm>
        </p:grpSpPr>
        <p:sp>
          <p:nvSpPr>
            <p:cNvPr id="95" name="Oval 54"/>
            <p:cNvSpPr>
              <a:spLocks noChangeArrowheads="1"/>
            </p:cNvSpPr>
            <p:nvPr/>
          </p:nvSpPr>
          <p:spPr bwMode="auto">
            <a:xfrm>
              <a:off x="2658" y="201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6" name="Oval 55"/>
            <p:cNvSpPr>
              <a:spLocks noChangeArrowheads="1"/>
            </p:cNvSpPr>
            <p:nvPr/>
          </p:nvSpPr>
          <p:spPr bwMode="auto">
            <a:xfrm>
              <a:off x="2646" y="234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7" name="Oval 56"/>
            <p:cNvSpPr>
              <a:spLocks noChangeArrowheads="1"/>
            </p:cNvSpPr>
            <p:nvPr/>
          </p:nvSpPr>
          <p:spPr bwMode="auto">
            <a:xfrm>
              <a:off x="3012" y="312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" name="Line 57"/>
            <p:cNvSpPr>
              <a:spLocks noChangeShapeType="1"/>
            </p:cNvSpPr>
            <p:nvPr/>
          </p:nvSpPr>
          <p:spPr bwMode="auto">
            <a:xfrm flipV="1">
              <a:off x="2482" y="2437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58"/>
            <p:cNvSpPr>
              <a:spLocks noChangeShapeType="1"/>
            </p:cNvSpPr>
            <p:nvPr/>
          </p:nvSpPr>
          <p:spPr bwMode="auto">
            <a:xfrm>
              <a:off x="2693" y="209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59"/>
            <p:cNvSpPr>
              <a:spLocks noChangeShapeType="1"/>
            </p:cNvSpPr>
            <p:nvPr/>
          </p:nvSpPr>
          <p:spPr bwMode="auto">
            <a:xfrm>
              <a:off x="2744" y="2437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60"/>
            <p:cNvSpPr>
              <a:spLocks noChangeShapeType="1"/>
            </p:cNvSpPr>
            <p:nvPr/>
          </p:nvSpPr>
          <p:spPr bwMode="auto">
            <a:xfrm>
              <a:off x="2474" y="2700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61"/>
            <p:cNvSpPr>
              <a:spLocks noChangeShapeType="1"/>
            </p:cNvSpPr>
            <p:nvPr/>
          </p:nvSpPr>
          <p:spPr bwMode="auto">
            <a:xfrm flipH="1">
              <a:off x="2765" y="2619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62"/>
            <p:cNvSpPr>
              <a:spLocks noChangeShapeType="1"/>
            </p:cNvSpPr>
            <p:nvPr/>
          </p:nvSpPr>
          <p:spPr bwMode="auto">
            <a:xfrm>
              <a:off x="2729" y="2052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63"/>
            <p:cNvSpPr>
              <a:spLocks noChangeShapeType="1"/>
            </p:cNvSpPr>
            <p:nvPr/>
          </p:nvSpPr>
          <p:spPr bwMode="auto">
            <a:xfrm flipH="1">
              <a:off x="2991" y="2117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64"/>
            <p:cNvSpPr>
              <a:spLocks noChangeArrowheads="1"/>
            </p:cNvSpPr>
            <p:nvPr/>
          </p:nvSpPr>
          <p:spPr bwMode="auto">
            <a:xfrm>
              <a:off x="3486" y="22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" name="Line 65"/>
            <p:cNvSpPr>
              <a:spLocks noChangeShapeType="1"/>
            </p:cNvSpPr>
            <p:nvPr/>
          </p:nvSpPr>
          <p:spPr bwMode="auto">
            <a:xfrm>
              <a:off x="3151" y="2074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66"/>
            <p:cNvSpPr>
              <a:spLocks noChangeShapeType="1"/>
            </p:cNvSpPr>
            <p:nvPr/>
          </p:nvSpPr>
          <p:spPr bwMode="auto">
            <a:xfrm>
              <a:off x="3013" y="2597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67"/>
            <p:cNvSpPr>
              <a:spLocks noChangeShapeType="1"/>
            </p:cNvSpPr>
            <p:nvPr/>
          </p:nvSpPr>
          <p:spPr bwMode="auto">
            <a:xfrm flipV="1">
              <a:off x="3325" y="2328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68"/>
            <p:cNvSpPr>
              <a:spLocks noChangeShapeType="1"/>
            </p:cNvSpPr>
            <p:nvPr/>
          </p:nvSpPr>
          <p:spPr bwMode="auto">
            <a:xfrm>
              <a:off x="2773" y="2939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69"/>
            <p:cNvSpPr>
              <a:spLocks noChangeShapeType="1"/>
            </p:cNvSpPr>
            <p:nvPr/>
          </p:nvSpPr>
          <p:spPr bwMode="auto">
            <a:xfrm flipH="1">
              <a:off x="3085" y="2808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Oval 70"/>
            <p:cNvSpPr>
              <a:spLocks noChangeArrowheads="1"/>
            </p:cNvSpPr>
            <p:nvPr/>
          </p:nvSpPr>
          <p:spPr bwMode="auto">
            <a:xfrm>
              <a:off x="2955" y="254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" name="Oval 71"/>
            <p:cNvSpPr>
              <a:spLocks noChangeArrowheads="1"/>
            </p:cNvSpPr>
            <p:nvPr/>
          </p:nvSpPr>
          <p:spPr bwMode="auto">
            <a:xfrm>
              <a:off x="2250" y="162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3" name="Oval 72"/>
            <p:cNvSpPr>
              <a:spLocks noChangeArrowheads="1"/>
            </p:cNvSpPr>
            <p:nvPr/>
          </p:nvSpPr>
          <p:spPr bwMode="auto">
            <a:xfrm>
              <a:off x="3050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4" name="Line 73"/>
            <p:cNvSpPr>
              <a:spLocks noChangeShapeType="1"/>
            </p:cNvSpPr>
            <p:nvPr/>
          </p:nvSpPr>
          <p:spPr bwMode="auto">
            <a:xfrm>
              <a:off x="2695" y="172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74"/>
            <p:cNvSpPr>
              <a:spLocks noChangeShapeType="1"/>
            </p:cNvSpPr>
            <p:nvPr/>
          </p:nvSpPr>
          <p:spPr bwMode="auto">
            <a:xfrm>
              <a:off x="2738" y="166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75"/>
            <p:cNvSpPr>
              <a:spLocks noChangeShapeType="1"/>
            </p:cNvSpPr>
            <p:nvPr/>
          </p:nvSpPr>
          <p:spPr bwMode="auto">
            <a:xfrm>
              <a:off x="2302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76"/>
            <p:cNvSpPr>
              <a:spLocks noChangeShapeType="1"/>
            </p:cNvSpPr>
            <p:nvPr/>
          </p:nvSpPr>
          <p:spPr bwMode="auto">
            <a:xfrm>
              <a:off x="2366" y="2068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77"/>
            <p:cNvSpPr>
              <a:spLocks noChangeShapeType="1"/>
            </p:cNvSpPr>
            <p:nvPr/>
          </p:nvSpPr>
          <p:spPr bwMode="auto">
            <a:xfrm>
              <a:off x="2325" y="1670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78"/>
            <p:cNvSpPr>
              <a:spLocks noChangeShapeType="1"/>
            </p:cNvSpPr>
            <p:nvPr/>
          </p:nvSpPr>
          <p:spPr bwMode="auto">
            <a:xfrm>
              <a:off x="3082" y="1735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79"/>
            <p:cNvSpPr>
              <a:spLocks noChangeShapeType="1"/>
            </p:cNvSpPr>
            <p:nvPr/>
          </p:nvSpPr>
          <p:spPr bwMode="auto">
            <a:xfrm>
              <a:off x="2309" y="2097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80"/>
            <p:cNvSpPr>
              <a:spLocks noChangeShapeType="1"/>
            </p:cNvSpPr>
            <p:nvPr/>
          </p:nvSpPr>
          <p:spPr bwMode="auto">
            <a:xfrm>
              <a:off x="2315" y="2430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81"/>
            <p:cNvSpPr>
              <a:spLocks noChangeArrowheads="1"/>
            </p:cNvSpPr>
            <p:nvPr/>
          </p:nvSpPr>
          <p:spPr bwMode="auto">
            <a:xfrm>
              <a:off x="2197" y="288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3" name="Line 82"/>
            <p:cNvSpPr>
              <a:spLocks noChangeShapeType="1"/>
            </p:cNvSpPr>
            <p:nvPr/>
          </p:nvSpPr>
          <p:spPr bwMode="auto">
            <a:xfrm flipH="1">
              <a:off x="2235" y="2430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83"/>
            <p:cNvSpPr>
              <a:spLocks noChangeShapeType="1"/>
            </p:cNvSpPr>
            <p:nvPr/>
          </p:nvSpPr>
          <p:spPr bwMode="auto">
            <a:xfrm flipV="1">
              <a:off x="2278" y="2917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Text Box 84"/>
            <p:cNvSpPr txBox="1">
              <a:spLocks noChangeArrowheads="1"/>
            </p:cNvSpPr>
            <p:nvPr/>
          </p:nvSpPr>
          <p:spPr bwMode="auto">
            <a:xfrm>
              <a:off x="2683" y="2200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6" name="Oval 85"/>
            <p:cNvSpPr>
              <a:spLocks noChangeArrowheads="1"/>
            </p:cNvSpPr>
            <p:nvPr/>
          </p:nvSpPr>
          <p:spPr bwMode="auto">
            <a:xfrm>
              <a:off x="2398" y="2622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7" name="Oval 86"/>
            <p:cNvSpPr>
              <a:spLocks noChangeArrowheads="1"/>
            </p:cNvSpPr>
            <p:nvPr/>
          </p:nvSpPr>
          <p:spPr bwMode="auto">
            <a:xfrm>
              <a:off x="2959" y="2536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8" name="Oval 87"/>
            <p:cNvSpPr>
              <a:spLocks noChangeArrowheads="1"/>
            </p:cNvSpPr>
            <p:nvPr/>
          </p:nvSpPr>
          <p:spPr bwMode="auto">
            <a:xfrm>
              <a:off x="2654" y="2021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9" name="Oval 88"/>
            <p:cNvSpPr>
              <a:spLocks noChangeArrowheads="1"/>
            </p:cNvSpPr>
            <p:nvPr/>
          </p:nvSpPr>
          <p:spPr bwMode="auto">
            <a:xfrm>
              <a:off x="2261" y="232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0" name="Oval 89"/>
            <p:cNvSpPr>
              <a:spLocks noChangeArrowheads="1"/>
            </p:cNvSpPr>
            <p:nvPr/>
          </p:nvSpPr>
          <p:spPr bwMode="auto">
            <a:xfrm>
              <a:off x="2248" y="201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1" name="Oval 90"/>
            <p:cNvSpPr>
              <a:spLocks noChangeArrowheads="1"/>
            </p:cNvSpPr>
            <p:nvPr/>
          </p:nvSpPr>
          <p:spPr bwMode="auto">
            <a:xfrm>
              <a:off x="2642" y="161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2" name="Oval 91"/>
            <p:cNvSpPr>
              <a:spLocks noChangeArrowheads="1"/>
            </p:cNvSpPr>
            <p:nvPr/>
          </p:nvSpPr>
          <p:spPr bwMode="auto">
            <a:xfrm>
              <a:off x="3036" y="2002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3" name="Oval 92"/>
            <p:cNvSpPr>
              <a:spLocks noChangeArrowheads="1"/>
            </p:cNvSpPr>
            <p:nvPr/>
          </p:nvSpPr>
          <p:spPr bwMode="auto">
            <a:xfrm>
              <a:off x="3263" y="269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4" name="Oval 93"/>
            <p:cNvSpPr>
              <a:spLocks noChangeArrowheads="1"/>
            </p:cNvSpPr>
            <p:nvPr/>
          </p:nvSpPr>
          <p:spPr bwMode="auto">
            <a:xfrm>
              <a:off x="2697" y="2870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35" name="Text Box 94"/>
            <p:cNvSpPr txBox="1">
              <a:spLocks noChangeArrowheads="1"/>
            </p:cNvSpPr>
            <p:nvPr/>
          </p:nvSpPr>
          <p:spPr bwMode="auto">
            <a:xfrm>
              <a:off x="2091" y="22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6" name="Text Box 95"/>
            <p:cNvSpPr txBox="1">
              <a:spLocks noChangeArrowheads="1"/>
            </p:cNvSpPr>
            <p:nvPr/>
          </p:nvSpPr>
          <p:spPr bwMode="auto">
            <a:xfrm>
              <a:off x="2063" y="19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7" name="Text Box 96"/>
            <p:cNvSpPr txBox="1">
              <a:spLocks noChangeArrowheads="1"/>
            </p:cNvSpPr>
            <p:nvPr/>
          </p:nvSpPr>
          <p:spPr bwMode="auto">
            <a:xfrm>
              <a:off x="2660" y="1392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8" name="Text Box 97"/>
            <p:cNvSpPr txBox="1">
              <a:spLocks noChangeArrowheads="1"/>
            </p:cNvSpPr>
            <p:nvPr/>
          </p:nvSpPr>
          <p:spPr bwMode="auto">
            <a:xfrm>
              <a:off x="3076" y="1794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9" name="Text Box 98"/>
            <p:cNvSpPr txBox="1">
              <a:spLocks noChangeArrowheads="1"/>
            </p:cNvSpPr>
            <p:nvPr/>
          </p:nvSpPr>
          <p:spPr bwMode="auto">
            <a:xfrm>
              <a:off x="3317" y="264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0" name="Text Box 99"/>
            <p:cNvSpPr txBox="1">
              <a:spLocks noChangeArrowheads="1"/>
            </p:cNvSpPr>
            <p:nvPr/>
          </p:nvSpPr>
          <p:spPr bwMode="auto">
            <a:xfrm>
              <a:off x="2570" y="2879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41" name="Group 101" descr=" 4"/>
          <p:cNvGrpSpPr>
            <a:grpSpLocks/>
          </p:cNvGrpSpPr>
          <p:nvPr/>
        </p:nvGrpSpPr>
        <p:grpSpPr bwMode="auto">
          <a:xfrm>
            <a:off x="6121400" y="3603625"/>
            <a:ext cx="2513013" cy="2751138"/>
            <a:chOff x="3856" y="1466"/>
            <a:chExt cx="1583" cy="1733"/>
          </a:xfrm>
        </p:grpSpPr>
        <p:sp>
          <p:nvSpPr>
            <p:cNvPr id="142" name="Oval 102"/>
            <p:cNvSpPr>
              <a:spLocks noChangeArrowheads="1"/>
            </p:cNvSpPr>
            <p:nvPr/>
          </p:nvSpPr>
          <p:spPr bwMode="auto">
            <a:xfrm>
              <a:off x="4470" y="196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" name="Oval 103"/>
            <p:cNvSpPr>
              <a:spLocks noChangeArrowheads="1"/>
            </p:cNvSpPr>
            <p:nvPr/>
          </p:nvSpPr>
          <p:spPr bwMode="auto">
            <a:xfrm>
              <a:off x="4458" y="229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4" name="Line 104"/>
            <p:cNvSpPr>
              <a:spLocks noChangeShapeType="1"/>
            </p:cNvSpPr>
            <p:nvPr/>
          </p:nvSpPr>
          <p:spPr bwMode="auto">
            <a:xfrm flipV="1">
              <a:off x="4294" y="2388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105"/>
            <p:cNvSpPr>
              <a:spLocks noChangeShapeType="1"/>
            </p:cNvSpPr>
            <p:nvPr/>
          </p:nvSpPr>
          <p:spPr bwMode="auto">
            <a:xfrm>
              <a:off x="4505" y="2047"/>
              <a:ext cx="0" cy="2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106"/>
            <p:cNvSpPr>
              <a:spLocks noChangeShapeType="1"/>
            </p:cNvSpPr>
            <p:nvPr/>
          </p:nvSpPr>
          <p:spPr bwMode="auto">
            <a:xfrm>
              <a:off x="4556" y="2388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107"/>
            <p:cNvSpPr>
              <a:spLocks noChangeShapeType="1"/>
            </p:cNvSpPr>
            <p:nvPr/>
          </p:nvSpPr>
          <p:spPr bwMode="auto">
            <a:xfrm>
              <a:off x="4286" y="2651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08"/>
            <p:cNvSpPr>
              <a:spLocks noChangeShapeType="1"/>
            </p:cNvSpPr>
            <p:nvPr/>
          </p:nvSpPr>
          <p:spPr bwMode="auto">
            <a:xfrm flipH="1">
              <a:off x="4577" y="2570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09"/>
            <p:cNvSpPr>
              <a:spLocks noChangeShapeType="1"/>
            </p:cNvSpPr>
            <p:nvPr/>
          </p:nvSpPr>
          <p:spPr bwMode="auto">
            <a:xfrm>
              <a:off x="4541" y="200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10"/>
            <p:cNvSpPr>
              <a:spLocks noChangeShapeType="1"/>
            </p:cNvSpPr>
            <p:nvPr/>
          </p:nvSpPr>
          <p:spPr bwMode="auto">
            <a:xfrm flipH="1">
              <a:off x="4803" y="2068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11"/>
            <p:cNvSpPr>
              <a:spLocks noChangeShapeType="1"/>
            </p:cNvSpPr>
            <p:nvPr/>
          </p:nvSpPr>
          <p:spPr bwMode="auto">
            <a:xfrm>
              <a:off x="4963" y="2025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112"/>
            <p:cNvSpPr>
              <a:spLocks noChangeShapeType="1"/>
            </p:cNvSpPr>
            <p:nvPr/>
          </p:nvSpPr>
          <p:spPr bwMode="auto">
            <a:xfrm>
              <a:off x="4825" y="2548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113"/>
            <p:cNvSpPr>
              <a:spLocks noChangeShapeType="1"/>
            </p:cNvSpPr>
            <p:nvPr/>
          </p:nvSpPr>
          <p:spPr bwMode="auto">
            <a:xfrm flipV="1">
              <a:off x="5137" y="2279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114"/>
            <p:cNvSpPr>
              <a:spLocks noChangeShapeType="1"/>
            </p:cNvSpPr>
            <p:nvPr/>
          </p:nvSpPr>
          <p:spPr bwMode="auto">
            <a:xfrm>
              <a:off x="4585" y="2890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15"/>
            <p:cNvSpPr>
              <a:spLocks noChangeShapeType="1"/>
            </p:cNvSpPr>
            <p:nvPr/>
          </p:nvSpPr>
          <p:spPr bwMode="auto">
            <a:xfrm flipH="1">
              <a:off x="4897" y="2759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Oval 116"/>
            <p:cNvSpPr>
              <a:spLocks noChangeArrowheads="1"/>
            </p:cNvSpPr>
            <p:nvPr/>
          </p:nvSpPr>
          <p:spPr bwMode="auto">
            <a:xfrm>
              <a:off x="4767" y="249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7" name="Line 117"/>
            <p:cNvSpPr>
              <a:spLocks noChangeShapeType="1"/>
            </p:cNvSpPr>
            <p:nvPr/>
          </p:nvSpPr>
          <p:spPr bwMode="auto">
            <a:xfrm>
              <a:off x="4507" y="1677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18"/>
            <p:cNvSpPr>
              <a:spLocks noChangeShapeType="1"/>
            </p:cNvSpPr>
            <p:nvPr/>
          </p:nvSpPr>
          <p:spPr bwMode="auto">
            <a:xfrm>
              <a:off x="4550" y="1612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119"/>
            <p:cNvSpPr>
              <a:spLocks noChangeShapeType="1"/>
            </p:cNvSpPr>
            <p:nvPr/>
          </p:nvSpPr>
          <p:spPr bwMode="auto">
            <a:xfrm>
              <a:off x="4114" y="169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120"/>
            <p:cNvSpPr>
              <a:spLocks noChangeShapeType="1"/>
            </p:cNvSpPr>
            <p:nvPr/>
          </p:nvSpPr>
          <p:spPr bwMode="auto">
            <a:xfrm>
              <a:off x="4178" y="2019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121"/>
            <p:cNvSpPr>
              <a:spLocks noChangeShapeType="1"/>
            </p:cNvSpPr>
            <p:nvPr/>
          </p:nvSpPr>
          <p:spPr bwMode="auto">
            <a:xfrm>
              <a:off x="4137" y="162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122"/>
            <p:cNvSpPr>
              <a:spLocks noChangeShapeType="1"/>
            </p:cNvSpPr>
            <p:nvPr/>
          </p:nvSpPr>
          <p:spPr bwMode="auto">
            <a:xfrm>
              <a:off x="4894" y="168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123"/>
            <p:cNvSpPr>
              <a:spLocks noChangeShapeType="1"/>
            </p:cNvSpPr>
            <p:nvPr/>
          </p:nvSpPr>
          <p:spPr bwMode="auto">
            <a:xfrm>
              <a:off x="4121" y="2048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124"/>
            <p:cNvSpPr>
              <a:spLocks noChangeShapeType="1"/>
            </p:cNvSpPr>
            <p:nvPr/>
          </p:nvSpPr>
          <p:spPr bwMode="auto">
            <a:xfrm>
              <a:off x="4127" y="2381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125"/>
            <p:cNvSpPr>
              <a:spLocks noChangeShapeType="1"/>
            </p:cNvSpPr>
            <p:nvPr/>
          </p:nvSpPr>
          <p:spPr bwMode="auto">
            <a:xfrm flipH="1">
              <a:off x="4047" y="2381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26"/>
            <p:cNvSpPr>
              <a:spLocks noChangeShapeType="1"/>
            </p:cNvSpPr>
            <p:nvPr/>
          </p:nvSpPr>
          <p:spPr bwMode="auto">
            <a:xfrm flipV="1">
              <a:off x="4090" y="2868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Text Box 127"/>
            <p:cNvSpPr txBox="1">
              <a:spLocks noChangeArrowheads="1"/>
            </p:cNvSpPr>
            <p:nvPr/>
          </p:nvSpPr>
          <p:spPr bwMode="auto">
            <a:xfrm>
              <a:off x="4495" y="2151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8" name="Oval 128"/>
            <p:cNvSpPr>
              <a:spLocks noChangeArrowheads="1"/>
            </p:cNvSpPr>
            <p:nvPr/>
          </p:nvSpPr>
          <p:spPr bwMode="auto">
            <a:xfrm>
              <a:off x="4210" y="2573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9" name="Oval 129"/>
            <p:cNvSpPr>
              <a:spLocks noChangeArrowheads="1"/>
            </p:cNvSpPr>
            <p:nvPr/>
          </p:nvSpPr>
          <p:spPr bwMode="auto">
            <a:xfrm>
              <a:off x="4771" y="248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0" name="Oval 130"/>
            <p:cNvSpPr>
              <a:spLocks noChangeArrowheads="1"/>
            </p:cNvSpPr>
            <p:nvPr/>
          </p:nvSpPr>
          <p:spPr bwMode="auto">
            <a:xfrm>
              <a:off x="4466" y="1972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1" name="Oval 131"/>
            <p:cNvSpPr>
              <a:spLocks noChangeArrowheads="1"/>
            </p:cNvSpPr>
            <p:nvPr/>
          </p:nvSpPr>
          <p:spPr bwMode="auto">
            <a:xfrm>
              <a:off x="4074" y="1579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72" name="Oval 132"/>
            <p:cNvSpPr>
              <a:spLocks noChangeArrowheads="1"/>
            </p:cNvSpPr>
            <p:nvPr/>
          </p:nvSpPr>
          <p:spPr bwMode="auto">
            <a:xfrm>
              <a:off x="4847" y="1581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73" name="Oval 133"/>
            <p:cNvSpPr>
              <a:spLocks noChangeArrowheads="1"/>
            </p:cNvSpPr>
            <p:nvPr/>
          </p:nvSpPr>
          <p:spPr bwMode="auto">
            <a:xfrm>
              <a:off x="5277" y="221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74" name="Oval 134"/>
            <p:cNvSpPr>
              <a:spLocks noChangeArrowheads="1"/>
            </p:cNvSpPr>
            <p:nvPr/>
          </p:nvSpPr>
          <p:spPr bwMode="auto">
            <a:xfrm>
              <a:off x="4813" y="3059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75" name="Oval 135"/>
            <p:cNvSpPr>
              <a:spLocks noChangeArrowheads="1"/>
            </p:cNvSpPr>
            <p:nvPr/>
          </p:nvSpPr>
          <p:spPr bwMode="auto">
            <a:xfrm>
              <a:off x="3986" y="2830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76" name="Oval 136"/>
            <p:cNvSpPr>
              <a:spLocks noChangeArrowheads="1"/>
            </p:cNvSpPr>
            <p:nvPr/>
          </p:nvSpPr>
          <p:spPr bwMode="auto">
            <a:xfrm>
              <a:off x="4467" y="158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7" name="Oval 137"/>
            <p:cNvSpPr>
              <a:spLocks noChangeArrowheads="1"/>
            </p:cNvSpPr>
            <p:nvPr/>
          </p:nvSpPr>
          <p:spPr bwMode="auto">
            <a:xfrm>
              <a:off x="4083" y="196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8" name="Oval 138"/>
            <p:cNvSpPr>
              <a:spLocks noChangeArrowheads="1"/>
            </p:cNvSpPr>
            <p:nvPr/>
          </p:nvSpPr>
          <p:spPr bwMode="auto">
            <a:xfrm>
              <a:off x="4080" y="229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9" name="Oval 139"/>
            <p:cNvSpPr>
              <a:spLocks noChangeArrowheads="1"/>
            </p:cNvSpPr>
            <p:nvPr/>
          </p:nvSpPr>
          <p:spPr bwMode="auto">
            <a:xfrm>
              <a:off x="4509" y="2821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0" name="Oval 140"/>
            <p:cNvSpPr>
              <a:spLocks noChangeArrowheads="1"/>
            </p:cNvSpPr>
            <p:nvPr/>
          </p:nvSpPr>
          <p:spPr bwMode="auto">
            <a:xfrm>
              <a:off x="5042" y="2663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1" name="Oval 141"/>
            <p:cNvSpPr>
              <a:spLocks noChangeArrowheads="1"/>
            </p:cNvSpPr>
            <p:nvPr/>
          </p:nvSpPr>
          <p:spPr bwMode="auto">
            <a:xfrm>
              <a:off x="4860" y="195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2" name="Text Box 142"/>
            <p:cNvSpPr txBox="1">
              <a:spLocks noChangeArrowheads="1"/>
            </p:cNvSpPr>
            <p:nvPr/>
          </p:nvSpPr>
          <p:spPr bwMode="auto">
            <a:xfrm>
              <a:off x="3856" y="2859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3" name="Text Box 143"/>
            <p:cNvSpPr txBox="1">
              <a:spLocks noChangeArrowheads="1"/>
            </p:cNvSpPr>
            <p:nvPr/>
          </p:nvSpPr>
          <p:spPr bwMode="auto">
            <a:xfrm>
              <a:off x="3894" y="148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4" name="Text Box 144"/>
            <p:cNvSpPr txBox="1">
              <a:spLocks noChangeArrowheads="1"/>
            </p:cNvSpPr>
            <p:nvPr/>
          </p:nvSpPr>
          <p:spPr bwMode="auto">
            <a:xfrm>
              <a:off x="4913" y="146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5" name="Text Box 145"/>
            <p:cNvSpPr txBox="1">
              <a:spLocks noChangeArrowheads="1"/>
            </p:cNvSpPr>
            <p:nvPr/>
          </p:nvSpPr>
          <p:spPr bwMode="auto">
            <a:xfrm>
              <a:off x="5249" y="194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6" name="Text Box 146"/>
            <p:cNvSpPr txBox="1">
              <a:spLocks noChangeArrowheads="1"/>
            </p:cNvSpPr>
            <p:nvPr/>
          </p:nvSpPr>
          <p:spPr bwMode="auto">
            <a:xfrm>
              <a:off x="4937" y="2911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4042" name="Rectangle 146" descr=" 44042"/>
          <p:cNvSpPr>
            <a:spLocks noChangeArrowheads="1"/>
          </p:cNvSpPr>
          <p:nvPr/>
        </p:nvSpPr>
        <p:spPr bwMode="auto">
          <a:xfrm>
            <a:off x="611188" y="1054100"/>
            <a:ext cx="777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u="sng">
                <a:solidFill>
                  <a:srgbClr val="000000"/>
                </a:solidFill>
                <a:latin typeface="Times New Roman" pitchFamily="18" charset="0"/>
              </a:rPr>
              <a:t>Colors the vertices to keep track of progress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4043" name="Oval 8" descr=" 44043"/>
          <p:cNvSpPr>
            <a:spLocks noChangeArrowheads="1"/>
          </p:cNvSpPr>
          <p:nvPr/>
        </p:nvSpPr>
        <p:spPr bwMode="auto">
          <a:xfrm>
            <a:off x="2051050" y="1709738"/>
            <a:ext cx="128588" cy="139700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4" name="Text Box 9" descr=" 44044"/>
          <p:cNvSpPr txBox="1">
            <a:spLocks noChangeArrowheads="1"/>
          </p:cNvSpPr>
          <p:nvPr/>
        </p:nvSpPr>
        <p:spPr bwMode="auto">
          <a:xfrm>
            <a:off x="2195513" y="1533525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00FF"/>
                </a:solidFill>
                <a:latin typeface="Times New Roman" pitchFamily="18" charset="0"/>
              </a:rPr>
              <a:t>Undiscovered</a:t>
            </a:r>
          </a:p>
        </p:txBody>
      </p:sp>
      <p:grpSp>
        <p:nvGrpSpPr>
          <p:cNvPr id="5" name="组合 1" descr=" 5"/>
          <p:cNvGrpSpPr>
            <a:grpSpLocks/>
          </p:cNvGrpSpPr>
          <p:nvPr/>
        </p:nvGrpSpPr>
        <p:grpSpPr bwMode="auto">
          <a:xfrm>
            <a:off x="6543675" y="935038"/>
            <a:ext cx="2187575" cy="2562225"/>
            <a:chOff x="6544467" y="935828"/>
            <a:chExt cx="2185991" cy="2560644"/>
          </a:xfrm>
        </p:grpSpPr>
        <p:sp>
          <p:nvSpPr>
            <p:cNvPr id="44046" name="Oval 11"/>
            <p:cNvSpPr>
              <a:spLocks noChangeArrowheads="1"/>
            </p:cNvSpPr>
            <p:nvPr/>
          </p:nvSpPr>
          <p:spPr bwMode="auto">
            <a:xfrm>
              <a:off x="7276306" y="158353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7" name="Oval 13"/>
            <p:cNvSpPr>
              <a:spLocks noChangeArrowheads="1"/>
            </p:cNvSpPr>
            <p:nvPr/>
          </p:nvSpPr>
          <p:spPr bwMode="auto">
            <a:xfrm>
              <a:off x="7257256" y="2116931"/>
              <a:ext cx="139700" cy="150813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8" name="Oval 14"/>
            <p:cNvSpPr>
              <a:spLocks noChangeArrowheads="1"/>
            </p:cNvSpPr>
            <p:nvPr/>
          </p:nvSpPr>
          <p:spPr bwMode="auto">
            <a:xfrm>
              <a:off x="7925594" y="1586705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9" name="Oval 15"/>
            <p:cNvSpPr>
              <a:spLocks noChangeArrowheads="1"/>
            </p:cNvSpPr>
            <p:nvPr/>
          </p:nvSpPr>
          <p:spPr bwMode="auto">
            <a:xfrm>
              <a:off x="7327106" y="2917033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0" name="Oval 16"/>
            <p:cNvSpPr>
              <a:spLocks noChangeArrowheads="1"/>
            </p:cNvSpPr>
            <p:nvPr/>
          </p:nvSpPr>
          <p:spPr bwMode="auto">
            <a:xfrm>
              <a:off x="7838282" y="3345659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 flipV="1">
              <a:off x="6996905" y="2259806"/>
              <a:ext cx="276225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18"/>
            <p:cNvSpPr>
              <a:spLocks noChangeShapeType="1"/>
            </p:cNvSpPr>
            <p:nvPr/>
          </p:nvSpPr>
          <p:spPr bwMode="auto">
            <a:xfrm>
              <a:off x="7331868" y="1718467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>
              <a:off x="7412831" y="2259806"/>
              <a:ext cx="346076" cy="1857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6984205" y="2677320"/>
              <a:ext cx="357188" cy="2778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 flipH="1">
              <a:off x="7446168" y="2548732"/>
              <a:ext cx="301625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22"/>
            <p:cNvSpPr>
              <a:spLocks noChangeShapeType="1"/>
            </p:cNvSpPr>
            <p:nvPr/>
          </p:nvSpPr>
          <p:spPr bwMode="auto">
            <a:xfrm>
              <a:off x="7389018" y="16486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23"/>
            <p:cNvSpPr>
              <a:spLocks noChangeShapeType="1"/>
            </p:cNvSpPr>
            <p:nvPr/>
          </p:nvSpPr>
          <p:spPr bwMode="auto">
            <a:xfrm flipH="1">
              <a:off x="7804944" y="1751805"/>
              <a:ext cx="184150" cy="6699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Oval 24"/>
            <p:cNvSpPr>
              <a:spLocks noChangeArrowheads="1"/>
            </p:cNvSpPr>
            <p:nvPr/>
          </p:nvSpPr>
          <p:spPr bwMode="auto">
            <a:xfrm>
              <a:off x="8220870" y="270272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9" name="Oval 25"/>
            <p:cNvSpPr>
              <a:spLocks noChangeArrowheads="1"/>
            </p:cNvSpPr>
            <p:nvPr/>
          </p:nvSpPr>
          <p:spPr bwMode="auto">
            <a:xfrm>
              <a:off x="8590758" y="193913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0" name="Line 26"/>
            <p:cNvSpPr>
              <a:spLocks noChangeShapeType="1"/>
            </p:cNvSpPr>
            <p:nvPr/>
          </p:nvSpPr>
          <p:spPr bwMode="auto">
            <a:xfrm>
              <a:off x="8058944" y="1683542"/>
              <a:ext cx="542926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>
              <a:off x="7839869" y="2513807"/>
              <a:ext cx="414338" cy="220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28"/>
            <p:cNvSpPr>
              <a:spLocks noChangeShapeType="1"/>
            </p:cNvSpPr>
            <p:nvPr/>
          </p:nvSpPr>
          <p:spPr bwMode="auto">
            <a:xfrm flipV="1">
              <a:off x="8335170" y="2086768"/>
              <a:ext cx="312738" cy="6588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Line 29"/>
            <p:cNvSpPr>
              <a:spLocks noChangeShapeType="1"/>
            </p:cNvSpPr>
            <p:nvPr/>
          </p:nvSpPr>
          <p:spPr bwMode="auto">
            <a:xfrm>
              <a:off x="7458868" y="3056733"/>
              <a:ext cx="368301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Line 30"/>
            <p:cNvSpPr>
              <a:spLocks noChangeShapeType="1"/>
            </p:cNvSpPr>
            <p:nvPr/>
          </p:nvSpPr>
          <p:spPr bwMode="auto">
            <a:xfrm flipH="1">
              <a:off x="7954169" y="2848770"/>
              <a:ext cx="300038" cy="5207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Oval 31"/>
            <p:cNvSpPr>
              <a:spLocks noChangeArrowheads="1"/>
            </p:cNvSpPr>
            <p:nvPr/>
          </p:nvSpPr>
          <p:spPr bwMode="auto">
            <a:xfrm>
              <a:off x="6647655" y="158988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6" name="Oval 32"/>
            <p:cNvSpPr>
              <a:spLocks noChangeArrowheads="1"/>
            </p:cNvSpPr>
            <p:nvPr/>
          </p:nvSpPr>
          <p:spPr bwMode="auto">
            <a:xfrm>
              <a:off x="6641305" y="209946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7" name="Oval 33"/>
            <p:cNvSpPr>
              <a:spLocks noChangeArrowheads="1"/>
            </p:cNvSpPr>
            <p:nvPr/>
          </p:nvSpPr>
          <p:spPr bwMode="auto">
            <a:xfrm>
              <a:off x="6628605" y="9659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8" name="Oval 34"/>
            <p:cNvSpPr>
              <a:spLocks noChangeArrowheads="1"/>
            </p:cNvSpPr>
            <p:nvPr/>
          </p:nvSpPr>
          <p:spPr bwMode="auto">
            <a:xfrm>
              <a:off x="7254081" y="93582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9" name="Oval 35"/>
            <p:cNvSpPr>
              <a:spLocks noChangeArrowheads="1"/>
            </p:cNvSpPr>
            <p:nvPr/>
          </p:nvSpPr>
          <p:spPr bwMode="auto">
            <a:xfrm>
              <a:off x="7898607" y="956466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0" name="Line 36"/>
            <p:cNvSpPr>
              <a:spLocks noChangeShapeType="1"/>
            </p:cNvSpPr>
            <p:nvPr/>
          </p:nvSpPr>
          <p:spPr bwMode="auto">
            <a:xfrm>
              <a:off x="7335043" y="1131091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Line 37"/>
            <p:cNvSpPr>
              <a:spLocks noChangeShapeType="1"/>
            </p:cNvSpPr>
            <p:nvPr/>
          </p:nvSpPr>
          <p:spPr bwMode="auto">
            <a:xfrm>
              <a:off x="7403306" y="1027903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Line 38"/>
            <p:cNvSpPr>
              <a:spLocks noChangeShapeType="1"/>
            </p:cNvSpPr>
            <p:nvPr/>
          </p:nvSpPr>
          <p:spPr bwMode="auto">
            <a:xfrm>
              <a:off x="6711155" y="1166016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Line 39"/>
            <p:cNvSpPr>
              <a:spLocks noChangeShapeType="1"/>
            </p:cNvSpPr>
            <p:nvPr/>
          </p:nvSpPr>
          <p:spPr bwMode="auto">
            <a:xfrm>
              <a:off x="6812755" y="16740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4" name="Line 40"/>
            <p:cNvSpPr>
              <a:spLocks noChangeShapeType="1"/>
            </p:cNvSpPr>
            <p:nvPr/>
          </p:nvSpPr>
          <p:spPr bwMode="auto">
            <a:xfrm>
              <a:off x="6747667" y="1042191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Line 41"/>
            <p:cNvSpPr>
              <a:spLocks noChangeShapeType="1"/>
            </p:cNvSpPr>
            <p:nvPr/>
          </p:nvSpPr>
          <p:spPr bwMode="auto">
            <a:xfrm>
              <a:off x="7949407" y="1145379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Line 42"/>
            <p:cNvSpPr>
              <a:spLocks noChangeShapeType="1"/>
            </p:cNvSpPr>
            <p:nvPr/>
          </p:nvSpPr>
          <p:spPr bwMode="auto">
            <a:xfrm>
              <a:off x="6722267" y="1720055"/>
              <a:ext cx="0" cy="3810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Line 43"/>
            <p:cNvSpPr>
              <a:spLocks noChangeShapeType="1"/>
            </p:cNvSpPr>
            <p:nvPr/>
          </p:nvSpPr>
          <p:spPr bwMode="auto">
            <a:xfrm>
              <a:off x="6731792" y="2248694"/>
              <a:ext cx="173038" cy="300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Oval 44"/>
            <p:cNvSpPr>
              <a:spLocks noChangeArrowheads="1"/>
            </p:cNvSpPr>
            <p:nvPr/>
          </p:nvSpPr>
          <p:spPr bwMode="auto">
            <a:xfrm>
              <a:off x="6544467" y="297735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9" name="Line 45"/>
            <p:cNvSpPr>
              <a:spLocks noChangeShapeType="1"/>
            </p:cNvSpPr>
            <p:nvPr/>
          </p:nvSpPr>
          <p:spPr bwMode="auto">
            <a:xfrm flipH="1">
              <a:off x="6604792" y="2248694"/>
              <a:ext cx="103188" cy="7270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46"/>
            <p:cNvSpPr>
              <a:spLocks noChangeShapeType="1"/>
            </p:cNvSpPr>
            <p:nvPr/>
          </p:nvSpPr>
          <p:spPr bwMode="auto">
            <a:xfrm flipV="1">
              <a:off x="6673055" y="3021808"/>
              <a:ext cx="658814" cy="57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1" name="Text Box 47"/>
            <p:cNvSpPr txBox="1">
              <a:spLocks noChangeArrowheads="1"/>
            </p:cNvSpPr>
            <p:nvPr/>
          </p:nvSpPr>
          <p:spPr bwMode="auto">
            <a:xfrm>
              <a:off x="7315993" y="1883568"/>
              <a:ext cx="411163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2" name="Oval 49"/>
            <p:cNvSpPr>
              <a:spLocks noChangeArrowheads="1"/>
            </p:cNvSpPr>
            <p:nvPr/>
          </p:nvSpPr>
          <p:spPr bwMode="auto">
            <a:xfrm>
              <a:off x="7257256" y="2126059"/>
              <a:ext cx="139700" cy="150813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083" name="Oval 44"/>
            <p:cNvSpPr>
              <a:spLocks noChangeArrowheads="1"/>
            </p:cNvSpPr>
            <p:nvPr/>
          </p:nvSpPr>
          <p:spPr bwMode="auto">
            <a:xfrm>
              <a:off x="6880572" y="2558107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4" name="Oval 14"/>
            <p:cNvSpPr>
              <a:spLocks noChangeArrowheads="1"/>
            </p:cNvSpPr>
            <p:nvPr/>
          </p:nvSpPr>
          <p:spPr bwMode="auto">
            <a:xfrm>
              <a:off x="7744668" y="24140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333842"/>
      </p:ext>
    </p:extLst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 descr=" 59395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204788"/>
            <a:ext cx="6019800" cy="62484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b="1" u="sng" dirty="0">
                <a:latin typeface="Times New Roman" pitchFamily="18" charset="0"/>
              </a:rPr>
              <a:t>BFS(G,s)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Times New Roman" pitchFamily="18" charset="0"/>
              </a:rPr>
              <a:t>1.	for</a:t>
            </a:r>
            <a:r>
              <a:rPr lang="en-US" altLang="zh-CN" sz="1800" dirty="0">
                <a:latin typeface="Times New Roman" pitchFamily="18" charset="0"/>
              </a:rPr>
              <a:t> each vertex u in V[G] –  {s}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2		</a:t>
            </a:r>
            <a:r>
              <a:rPr lang="en-US" altLang="zh-CN" sz="1800" b="1" dirty="0">
                <a:latin typeface="Times New Roman" pitchFamily="18" charset="0"/>
              </a:rPr>
              <a:t>do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i="1" dirty="0">
                <a:latin typeface="Times New Roman" pitchFamily="18" charset="0"/>
              </a:rPr>
              <a:t>color</a:t>
            </a:r>
            <a:r>
              <a:rPr lang="en-US" altLang="zh-CN" sz="1800" dirty="0">
                <a:latin typeface="Times New Roman" pitchFamily="18" charset="0"/>
              </a:rPr>
              <a:t>[</a:t>
            </a:r>
            <a:r>
              <a:rPr lang="en-US" altLang="zh-CN" sz="1800" i="1" dirty="0">
                <a:latin typeface="Times New Roman" pitchFamily="18" charset="0"/>
              </a:rPr>
              <a:t>u</a:t>
            </a:r>
            <a:r>
              <a:rPr lang="en-US" altLang="zh-CN" sz="1800" dirty="0">
                <a:latin typeface="Times New Roman" pitchFamily="18" charset="0"/>
              </a:rPr>
              <a:t>]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1800" dirty="0">
                <a:latin typeface="Times New Roman" pitchFamily="18" charset="0"/>
              </a:rPr>
              <a:t> white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3		     </a:t>
            </a:r>
            <a:r>
              <a:rPr lang="en-US" altLang="zh-CN" sz="1800" i="1" dirty="0">
                <a:latin typeface="Times New Roman" pitchFamily="18" charset="0"/>
              </a:rPr>
              <a:t>d</a:t>
            </a:r>
            <a:r>
              <a:rPr lang="en-US" altLang="zh-CN" sz="1800" dirty="0">
                <a:latin typeface="Times New Roman" pitchFamily="18" charset="0"/>
              </a:rPr>
              <a:t>[</a:t>
            </a:r>
            <a:r>
              <a:rPr lang="en-US" altLang="zh-CN" sz="1800" i="1" dirty="0">
                <a:latin typeface="Times New Roman" pitchFamily="18" charset="0"/>
              </a:rPr>
              <a:t>u</a:t>
            </a:r>
            <a:r>
              <a:rPr lang="en-US" altLang="zh-CN" sz="1800" dirty="0">
                <a:latin typeface="Times New Roman" pitchFamily="18" charset="0"/>
              </a:rPr>
              <a:t>]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</a:t>
            </a:r>
            <a:endParaRPr lang="en-US" altLang="zh-CN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4		    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nil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5	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gray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6	d[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7	 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nil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8	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 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9	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enqueue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,s)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10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Q  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11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u 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dequeue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12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for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each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in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Adj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13	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= white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14		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gray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15					        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+ 1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16					         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17					        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enqueue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1800" i="1" dirty="0" err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1800" i="1" dirty="0" err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18			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black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 descr=" 59395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204788"/>
            <a:ext cx="6019800" cy="62484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b="1" u="sng" dirty="0">
                <a:latin typeface="Times New Roman" pitchFamily="18" charset="0"/>
              </a:rPr>
              <a:t>BFS(G,s)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Times New Roman" pitchFamily="18" charset="0"/>
              </a:rPr>
              <a:t>1.	for</a:t>
            </a:r>
            <a:r>
              <a:rPr lang="en-US" altLang="zh-CN" sz="1800" dirty="0">
                <a:latin typeface="Times New Roman" pitchFamily="18" charset="0"/>
              </a:rPr>
              <a:t> each vertex u in V[G] –  {s}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2		</a:t>
            </a:r>
            <a:r>
              <a:rPr lang="en-US" altLang="zh-CN" sz="1800" b="1" dirty="0">
                <a:latin typeface="Times New Roman" pitchFamily="18" charset="0"/>
              </a:rPr>
              <a:t>do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i="1" dirty="0">
                <a:latin typeface="Times New Roman" pitchFamily="18" charset="0"/>
              </a:rPr>
              <a:t>color</a:t>
            </a:r>
            <a:r>
              <a:rPr lang="en-US" altLang="zh-CN" sz="1800" dirty="0">
                <a:latin typeface="Times New Roman" pitchFamily="18" charset="0"/>
              </a:rPr>
              <a:t>[</a:t>
            </a:r>
            <a:r>
              <a:rPr lang="en-US" altLang="zh-CN" sz="1800" i="1" dirty="0">
                <a:latin typeface="Times New Roman" pitchFamily="18" charset="0"/>
              </a:rPr>
              <a:t>u</a:t>
            </a:r>
            <a:r>
              <a:rPr lang="en-US" altLang="zh-CN" sz="1800" dirty="0">
                <a:latin typeface="Times New Roman" pitchFamily="18" charset="0"/>
              </a:rPr>
              <a:t>]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1800" dirty="0">
                <a:latin typeface="Times New Roman" pitchFamily="18" charset="0"/>
              </a:rPr>
              <a:t> white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3		     </a:t>
            </a:r>
            <a:r>
              <a:rPr lang="en-US" altLang="zh-CN" sz="1800" i="1" dirty="0">
                <a:latin typeface="Times New Roman" pitchFamily="18" charset="0"/>
              </a:rPr>
              <a:t>d</a:t>
            </a:r>
            <a:r>
              <a:rPr lang="en-US" altLang="zh-CN" sz="1800" dirty="0">
                <a:latin typeface="Times New Roman" pitchFamily="18" charset="0"/>
              </a:rPr>
              <a:t>[</a:t>
            </a:r>
            <a:r>
              <a:rPr lang="en-US" altLang="zh-CN" sz="1800" i="1" dirty="0">
                <a:latin typeface="Times New Roman" pitchFamily="18" charset="0"/>
              </a:rPr>
              <a:t>u</a:t>
            </a:r>
            <a:r>
              <a:rPr lang="en-US" altLang="zh-CN" sz="1800" dirty="0">
                <a:latin typeface="Times New Roman" pitchFamily="18" charset="0"/>
              </a:rPr>
              <a:t>]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</a:t>
            </a:r>
            <a:endParaRPr lang="en-US" altLang="zh-CN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4		    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nil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5	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gray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6	d[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7	 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nil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8	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 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9	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enqueue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,s)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10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Q  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11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u 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dequeue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12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for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each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in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Adj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13	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= white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14		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gray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15					        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+ 1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16					         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17					        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enqueue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1800" i="1" dirty="0" err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1800" i="1" dirty="0" err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18			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black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" name="Text Box 4" descr=" 59396"/>
          <p:cNvSpPr txBox="1">
            <a:spLocks noChangeArrowheads="1"/>
          </p:cNvSpPr>
          <p:nvPr/>
        </p:nvSpPr>
        <p:spPr bwMode="auto">
          <a:xfrm>
            <a:off x="6415088" y="1220788"/>
            <a:ext cx="2051050" cy="9239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white: undiscovered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gray: discovered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black: finished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 descr=" 59395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204788"/>
            <a:ext cx="6019800" cy="62484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b="1" u="sng" dirty="0">
                <a:latin typeface="Times New Roman" pitchFamily="18" charset="0"/>
              </a:rPr>
              <a:t>BFS(G,s)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Times New Roman" pitchFamily="18" charset="0"/>
              </a:rPr>
              <a:t>1.	for</a:t>
            </a:r>
            <a:r>
              <a:rPr lang="en-US" altLang="zh-CN" sz="1800" dirty="0">
                <a:latin typeface="Times New Roman" pitchFamily="18" charset="0"/>
              </a:rPr>
              <a:t> each vertex u in V[G] –  {s}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2		</a:t>
            </a:r>
            <a:r>
              <a:rPr lang="en-US" altLang="zh-CN" sz="1800" b="1" dirty="0">
                <a:latin typeface="Times New Roman" pitchFamily="18" charset="0"/>
              </a:rPr>
              <a:t>do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i="1" dirty="0">
                <a:latin typeface="Times New Roman" pitchFamily="18" charset="0"/>
              </a:rPr>
              <a:t>color</a:t>
            </a:r>
            <a:r>
              <a:rPr lang="en-US" altLang="zh-CN" sz="1800" dirty="0">
                <a:latin typeface="Times New Roman" pitchFamily="18" charset="0"/>
              </a:rPr>
              <a:t>[</a:t>
            </a:r>
            <a:r>
              <a:rPr lang="en-US" altLang="zh-CN" sz="1800" i="1" dirty="0">
                <a:latin typeface="Times New Roman" pitchFamily="18" charset="0"/>
              </a:rPr>
              <a:t>u</a:t>
            </a:r>
            <a:r>
              <a:rPr lang="en-US" altLang="zh-CN" sz="1800" dirty="0">
                <a:latin typeface="Times New Roman" pitchFamily="18" charset="0"/>
              </a:rPr>
              <a:t>]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1800" dirty="0">
                <a:latin typeface="Times New Roman" pitchFamily="18" charset="0"/>
              </a:rPr>
              <a:t> white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3		     </a:t>
            </a:r>
            <a:r>
              <a:rPr lang="en-US" altLang="zh-CN" sz="1800" i="1" dirty="0">
                <a:latin typeface="Times New Roman" pitchFamily="18" charset="0"/>
              </a:rPr>
              <a:t>d</a:t>
            </a:r>
            <a:r>
              <a:rPr lang="en-US" altLang="zh-CN" sz="1800" dirty="0">
                <a:latin typeface="Times New Roman" pitchFamily="18" charset="0"/>
              </a:rPr>
              <a:t>[</a:t>
            </a:r>
            <a:r>
              <a:rPr lang="en-US" altLang="zh-CN" sz="1800" i="1" dirty="0">
                <a:latin typeface="Times New Roman" pitchFamily="18" charset="0"/>
              </a:rPr>
              <a:t>u</a:t>
            </a:r>
            <a:r>
              <a:rPr lang="en-US" altLang="zh-CN" sz="1800" dirty="0">
                <a:latin typeface="Times New Roman" pitchFamily="18" charset="0"/>
              </a:rPr>
              <a:t>]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</a:t>
            </a:r>
            <a:endParaRPr lang="en-US" altLang="zh-CN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4		    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nil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5	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gray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6	d[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7	 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nil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8	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 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9	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enqueue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,s)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10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Q  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11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u 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dequeue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12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for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each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in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Adj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13	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= white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14		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gray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15					        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+ 1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16					         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17					        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enqueue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1800" i="1" dirty="0" err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1800" i="1" dirty="0" err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18			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black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" name="Text Box 4" descr=" 59396"/>
          <p:cNvSpPr txBox="1">
            <a:spLocks noChangeArrowheads="1"/>
          </p:cNvSpPr>
          <p:nvPr/>
        </p:nvSpPr>
        <p:spPr bwMode="auto">
          <a:xfrm>
            <a:off x="6415088" y="1220788"/>
            <a:ext cx="2051050" cy="9239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white: undiscovered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gray: discovered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black: finished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 descr=" 59397"/>
          <p:cNvSpPr txBox="1">
            <a:spLocks noChangeArrowheads="1"/>
          </p:cNvSpPr>
          <p:nvPr/>
        </p:nvSpPr>
        <p:spPr bwMode="auto">
          <a:xfrm>
            <a:off x="6372225" y="2489200"/>
            <a:ext cx="2590800" cy="23082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: a queue of discovered vertices</a:t>
            </a:r>
          </a:p>
          <a:p>
            <a:pPr eaLnBrk="0" hangingPunct="0"/>
            <a:endParaRPr kumimoji="1"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color[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]: color of v</a:t>
            </a:r>
          </a:p>
          <a:p>
            <a:pPr eaLnBrk="0" hangingPunct="0"/>
            <a:endParaRPr kumimoji="1"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d[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]: distance from s to v</a:t>
            </a:r>
          </a:p>
          <a:p>
            <a:pPr eaLnBrk="0" hangingPunct="0"/>
            <a:endParaRPr kumimoji="1"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[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]: predecessor of v</a:t>
            </a:r>
          </a:p>
        </p:txBody>
      </p:sp>
    </p:spTree>
    <p:extLst>
      <p:ext uri="{BB962C8B-B14F-4D97-AF65-F5344CB8AC3E}">
        <p14:creationId xmlns:p14="http://schemas.microsoft.com/office/powerpoint/2010/main" val="397683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Example (BFS)</a:t>
            </a:r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971675" y="25257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4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3452813" y="393541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2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4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6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7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22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s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0</a:t>
            </a:r>
          </a:p>
        </p:txBody>
      </p:sp>
      <p:sp>
        <p:nvSpPr>
          <p:cNvPr id="132133" name="Rectangle 38"/>
          <p:cNvSpPr>
            <a:spLocks noChangeArrowheads="1"/>
          </p:cNvSpPr>
          <p:nvPr/>
        </p:nvSpPr>
        <p:spPr bwMode="auto">
          <a:xfrm>
            <a:off x="4859338" y="5445125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frontier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6082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971675" y="25257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3452813" y="393541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9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3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6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7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8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9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0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7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6108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6109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6112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6113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6115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22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s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0</a:t>
            </a:r>
          </a:p>
        </p:txBody>
      </p:sp>
      <p:sp>
        <p:nvSpPr>
          <p:cNvPr id="46116" name="Rectangle 38"/>
          <p:cNvSpPr>
            <a:spLocks noChangeArrowheads="1"/>
          </p:cNvSpPr>
          <p:nvPr/>
        </p:nvSpPr>
        <p:spPr bwMode="auto">
          <a:xfrm>
            <a:off x="4859338" y="5445125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frontier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7106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8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3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5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8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9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1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2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3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4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5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6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7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8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9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0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7132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7133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7134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7135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7136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7137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7138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7139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203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w  r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1  1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2716</Words>
  <Application>Microsoft Office PowerPoint</Application>
  <PresentationFormat>全屏显示(4:3)</PresentationFormat>
  <Paragraphs>1343</Paragraphs>
  <Slides>122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32" baseType="lpstr">
      <vt:lpstr>Gungsuh</vt:lpstr>
      <vt:lpstr>黑体</vt:lpstr>
      <vt:lpstr>华文楷体</vt:lpstr>
      <vt:lpstr>宋体</vt:lpstr>
      <vt:lpstr>Arial</vt:lpstr>
      <vt:lpstr>Calibri</vt:lpstr>
      <vt:lpstr>Symbol</vt:lpstr>
      <vt:lpstr>Times New Roman</vt:lpstr>
      <vt:lpstr>罗辛_第七章_快速排序</vt:lpstr>
      <vt:lpstr>公式</vt:lpstr>
      <vt:lpstr>Algorithm Analysis &amp; Design  Introduction to Algorithm</vt:lpstr>
      <vt:lpstr>Chapter 26:          Maximum Flow</vt:lpstr>
      <vt:lpstr>Outlines</vt:lpstr>
      <vt:lpstr>          Flow Networks</vt:lpstr>
      <vt:lpstr>The Tao of Flow</vt:lpstr>
      <vt:lpstr>The Tao of Flow</vt:lpstr>
      <vt:lpstr>Flow Network</vt:lpstr>
      <vt:lpstr>Capacity and Flow</vt:lpstr>
      <vt:lpstr>Capacity and Flow</vt:lpstr>
      <vt:lpstr>Flow Value</vt:lpstr>
      <vt:lpstr>The Maximum-Flow Problem</vt:lpstr>
      <vt:lpstr>Flow Cancellation</vt:lpstr>
      <vt:lpstr>Net Flow Definitions</vt:lpstr>
      <vt:lpstr>Net Flow Value</vt:lpstr>
      <vt:lpstr>Simple Properties of Net Flow</vt:lpstr>
      <vt:lpstr>Simple Properties of Net Flow</vt:lpstr>
      <vt:lpstr>Simple Properties of Net Flow</vt:lpstr>
      <vt:lpstr>Simple Properties of Net Flow</vt:lpstr>
      <vt:lpstr>Simple Properties of Net Flow</vt:lpstr>
      <vt:lpstr>Simple Properties of Net Flow</vt:lpstr>
      <vt:lpstr>Simple Properties of Net Flow</vt:lpstr>
      <vt:lpstr>Simple Properties of Net Flow</vt:lpstr>
      <vt:lpstr>Simple Properties of Net Flow</vt:lpstr>
      <vt:lpstr>Simple Properties of Net Flow</vt:lpstr>
      <vt:lpstr>Simple Properties of Net Flow</vt:lpstr>
      <vt:lpstr>Net Flow into Sink</vt:lpstr>
      <vt:lpstr>Cut</vt:lpstr>
      <vt:lpstr>Flow of A Cut</vt:lpstr>
      <vt:lpstr>Flow of A Cut</vt:lpstr>
      <vt:lpstr>Flow of A Cut</vt:lpstr>
      <vt:lpstr>Flow of A Cut</vt:lpstr>
      <vt:lpstr>Flow of A Cut</vt:lpstr>
      <vt:lpstr>Flow of A Cut</vt:lpstr>
      <vt:lpstr>Capacity of A Cut</vt:lpstr>
      <vt:lpstr>Upper Bound on Flow Value</vt:lpstr>
      <vt:lpstr>Upper Bound on Flow Value</vt:lpstr>
      <vt:lpstr>Upper Bound on Flow Value</vt:lpstr>
      <vt:lpstr>Upper Bound on Flow Value</vt:lpstr>
      <vt:lpstr>Upper Bound on Flow Value</vt:lpstr>
      <vt:lpstr>Residual Network</vt:lpstr>
      <vt:lpstr>Residual Network</vt:lpstr>
      <vt:lpstr>Residual Network</vt:lpstr>
      <vt:lpstr>Residual Network Example</vt:lpstr>
      <vt:lpstr>Short Test in Class</vt:lpstr>
      <vt:lpstr>Exercises</vt:lpstr>
      <vt:lpstr>Augmenting Path</vt:lpstr>
      <vt:lpstr>Augmenting Path Example</vt:lpstr>
      <vt:lpstr>Augmenting Path Example</vt:lpstr>
      <vt:lpstr>Augmenting Path Example</vt:lpstr>
      <vt:lpstr>Augmenting Path Example</vt:lpstr>
      <vt:lpstr>Augmenting Path Example</vt:lpstr>
      <vt:lpstr>Augmenting Path Example</vt:lpstr>
      <vt:lpstr>Maximum Flow Theorem</vt:lpstr>
      <vt:lpstr>Maximum Flow Theorem</vt:lpstr>
      <vt:lpstr>Maximum Flow Theorem</vt:lpstr>
      <vt:lpstr>Max-Flow, Min-Cut Theorem</vt:lpstr>
      <vt:lpstr>Max-Flow, Min-Cut Theorem</vt:lpstr>
      <vt:lpstr>Max-Flow, Min-Cut Theorem</vt:lpstr>
      <vt:lpstr>Max-Flow, Min-Cut Theorem</vt:lpstr>
      <vt:lpstr>Max-Flow, Min-Cut Theorem</vt:lpstr>
      <vt:lpstr>Max-Flow, Min-Cut Theorem</vt:lpstr>
      <vt:lpstr>Max-Flow, Min-Cut Theorem</vt:lpstr>
      <vt:lpstr>Max-Flow, Min-Cut Theorem</vt:lpstr>
      <vt:lpstr>Max-Flow, Min-Cut Theorem</vt:lpstr>
      <vt:lpstr>Max-Flow, Min-Cut Theorem</vt:lpstr>
      <vt:lpstr>Max-Flow, Min-Cut Theorem</vt:lpstr>
      <vt:lpstr>          Ford-Fulkerson Algorithm</vt:lpstr>
      <vt:lpstr>A Story</vt:lpstr>
      <vt:lpstr>Rough Idea</vt:lpstr>
      <vt:lpstr>Algorithm</vt:lpstr>
      <vt:lpstr>Example—Basic Implementation</vt:lpstr>
      <vt:lpstr>Example</vt:lpstr>
      <vt:lpstr>Example</vt:lpstr>
      <vt:lpstr>Example</vt:lpstr>
      <vt:lpstr>Example</vt:lpstr>
      <vt:lpstr>Example</vt:lpstr>
      <vt:lpstr>Problem：Time Complexity</vt:lpstr>
      <vt:lpstr>Problem：Time Complexity</vt:lpstr>
      <vt:lpstr>Problem：Time Complexity</vt:lpstr>
      <vt:lpstr>Problem：Time Complexity</vt:lpstr>
      <vt:lpstr>Problem：Time Complexity</vt:lpstr>
      <vt:lpstr>Problem：Time Complexity</vt:lpstr>
      <vt:lpstr>Problem：Time Complexity</vt:lpstr>
      <vt:lpstr>Problem：Time Complexity</vt:lpstr>
      <vt:lpstr>Time Complexity</vt:lpstr>
      <vt:lpstr>          Edmonds &amp; Karp Algorithm</vt:lpstr>
      <vt:lpstr>Breadth-First Search</vt:lpstr>
      <vt:lpstr>Definitions on BSF</vt:lpstr>
      <vt:lpstr>Principle of Breadth-First Search</vt:lpstr>
      <vt:lpstr>BFS for Shortest Paths</vt:lpstr>
      <vt:lpstr>BFS for Shortest Paths</vt:lpstr>
      <vt:lpstr>BFS for Shortest Paths</vt:lpstr>
      <vt:lpstr>BFS for Shortest Paths</vt:lpstr>
      <vt:lpstr>PowerPoint 演示文稿</vt:lpstr>
      <vt:lpstr>PowerPoint 演示文稿</vt:lpstr>
      <vt:lpstr>PowerPoint 演示文稿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Breadth-First Tree</vt:lpstr>
      <vt:lpstr>Analysis of BFS</vt:lpstr>
      <vt:lpstr>Edmonds &amp; Karp Algorithm</vt:lpstr>
      <vt:lpstr>Example</vt:lpstr>
      <vt:lpstr>Example</vt:lpstr>
      <vt:lpstr>Example</vt:lpstr>
      <vt:lpstr>Example</vt:lpstr>
      <vt:lpstr>Example</vt:lpstr>
      <vt:lpstr>Example</vt:lpstr>
      <vt:lpstr>Exercises</vt:lpstr>
      <vt:lpstr>PowerPoint 演示文稿</vt:lpstr>
      <vt:lpstr>PowerPoint 演示文稿</vt:lpstr>
      <vt:lpstr>PowerPoint 演示文稿</vt:lpstr>
      <vt:lpstr>PowerPoint 演示文稿</vt:lpstr>
      <vt:lpstr>End of Section.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&amp; Design  Introduction to Algorithm</dc:title>
  <dc:creator/>
  <cp:lastModifiedBy/>
  <cp:revision>28</cp:revision>
  <dcterms:created xsi:type="dcterms:W3CDTF">2012-02-10T01:00:01Z</dcterms:created>
  <dcterms:modified xsi:type="dcterms:W3CDTF">2021-05-28T08:08:01Z</dcterms:modified>
</cp:coreProperties>
</file>