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5"/>
  </p:notesMasterIdLst>
  <p:handoutMasterIdLst>
    <p:handoutMasterId r:id="rId176"/>
  </p:handoutMasterIdLst>
  <p:sldIdLst>
    <p:sldId id="480" r:id="rId2"/>
    <p:sldId id="481" r:id="rId3"/>
    <p:sldId id="482" r:id="rId4"/>
    <p:sldId id="483" r:id="rId5"/>
    <p:sldId id="427" r:id="rId6"/>
    <p:sldId id="556" r:id="rId7"/>
    <p:sldId id="557" r:id="rId8"/>
    <p:sldId id="558" r:id="rId9"/>
    <p:sldId id="559" r:id="rId10"/>
    <p:sldId id="560" r:id="rId11"/>
    <p:sldId id="428" r:id="rId12"/>
    <p:sldId id="562" r:id="rId13"/>
    <p:sldId id="563" r:id="rId14"/>
    <p:sldId id="564" r:id="rId15"/>
    <p:sldId id="565" r:id="rId16"/>
    <p:sldId id="429" r:id="rId17"/>
    <p:sldId id="567" r:id="rId18"/>
    <p:sldId id="568" r:id="rId19"/>
    <p:sldId id="569" r:id="rId20"/>
    <p:sldId id="431" r:id="rId21"/>
    <p:sldId id="571" r:id="rId22"/>
    <p:sldId id="572" r:id="rId23"/>
    <p:sldId id="573" r:id="rId24"/>
    <p:sldId id="574" r:id="rId25"/>
    <p:sldId id="575" r:id="rId26"/>
    <p:sldId id="432" r:id="rId27"/>
    <p:sldId id="577" r:id="rId28"/>
    <p:sldId id="578" r:id="rId29"/>
    <p:sldId id="579" r:id="rId30"/>
    <p:sldId id="460" r:id="rId31"/>
    <p:sldId id="581" r:id="rId32"/>
    <p:sldId id="582" r:id="rId33"/>
    <p:sldId id="435" r:id="rId34"/>
    <p:sldId id="584" r:id="rId35"/>
    <p:sldId id="585" r:id="rId36"/>
    <p:sldId id="586" r:id="rId37"/>
    <p:sldId id="587" r:id="rId38"/>
    <p:sldId id="437" r:id="rId39"/>
    <p:sldId id="589" r:id="rId40"/>
    <p:sldId id="590" r:id="rId41"/>
    <p:sldId id="438" r:id="rId42"/>
    <p:sldId id="439" r:id="rId43"/>
    <p:sldId id="440" r:id="rId44"/>
    <p:sldId id="441" r:id="rId45"/>
    <p:sldId id="592" r:id="rId46"/>
    <p:sldId id="593" r:id="rId47"/>
    <p:sldId id="442" r:id="rId48"/>
    <p:sldId id="595" r:id="rId49"/>
    <p:sldId id="596" r:id="rId50"/>
    <p:sldId id="443" r:id="rId51"/>
    <p:sldId id="444" r:id="rId52"/>
    <p:sldId id="445" r:id="rId53"/>
    <p:sldId id="446" r:id="rId54"/>
    <p:sldId id="447" r:id="rId55"/>
    <p:sldId id="598" r:id="rId56"/>
    <p:sldId id="448" r:id="rId57"/>
    <p:sldId id="600" r:id="rId58"/>
    <p:sldId id="601" r:id="rId59"/>
    <p:sldId id="449" r:id="rId60"/>
    <p:sldId id="450" r:id="rId61"/>
    <p:sldId id="451" r:id="rId62"/>
    <p:sldId id="461" r:id="rId63"/>
    <p:sldId id="400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05" r:id="rId77"/>
    <p:sldId id="475" r:id="rId78"/>
    <p:sldId id="406" r:id="rId79"/>
    <p:sldId id="407" r:id="rId80"/>
    <p:sldId id="379" r:id="rId81"/>
    <p:sldId id="408" r:id="rId82"/>
    <p:sldId id="381" r:id="rId83"/>
    <p:sldId id="411" r:id="rId84"/>
    <p:sldId id="476" r:id="rId85"/>
    <p:sldId id="412" r:id="rId86"/>
    <p:sldId id="414" r:id="rId87"/>
    <p:sldId id="415" r:id="rId88"/>
    <p:sldId id="416" r:id="rId89"/>
    <p:sldId id="477" r:id="rId90"/>
    <p:sldId id="417" r:id="rId91"/>
    <p:sldId id="420" r:id="rId92"/>
    <p:sldId id="422" r:id="rId93"/>
    <p:sldId id="423" r:id="rId94"/>
    <p:sldId id="424" r:id="rId95"/>
    <p:sldId id="478" r:id="rId96"/>
    <p:sldId id="479" r:id="rId97"/>
    <p:sldId id="484" r:id="rId98"/>
    <p:sldId id="552" r:id="rId99"/>
    <p:sldId id="485" r:id="rId100"/>
    <p:sldId id="486" r:id="rId101"/>
    <p:sldId id="487" r:id="rId102"/>
    <p:sldId id="488" r:id="rId103"/>
    <p:sldId id="489" r:id="rId104"/>
    <p:sldId id="490" r:id="rId105"/>
    <p:sldId id="491" r:id="rId106"/>
    <p:sldId id="492" r:id="rId107"/>
    <p:sldId id="493" r:id="rId108"/>
    <p:sldId id="494" r:id="rId109"/>
    <p:sldId id="495" r:id="rId110"/>
    <p:sldId id="496" r:id="rId111"/>
    <p:sldId id="497" r:id="rId112"/>
    <p:sldId id="498" r:id="rId113"/>
    <p:sldId id="499" r:id="rId114"/>
    <p:sldId id="500" r:id="rId115"/>
    <p:sldId id="501" r:id="rId116"/>
    <p:sldId id="502" r:id="rId117"/>
    <p:sldId id="503" r:id="rId118"/>
    <p:sldId id="504" r:id="rId119"/>
    <p:sldId id="505" r:id="rId120"/>
    <p:sldId id="506" r:id="rId121"/>
    <p:sldId id="507" r:id="rId122"/>
    <p:sldId id="508" r:id="rId123"/>
    <p:sldId id="509" r:id="rId124"/>
    <p:sldId id="510" r:id="rId125"/>
    <p:sldId id="511" r:id="rId126"/>
    <p:sldId id="512" r:id="rId127"/>
    <p:sldId id="513" r:id="rId128"/>
    <p:sldId id="514" r:id="rId129"/>
    <p:sldId id="515" r:id="rId130"/>
    <p:sldId id="516" r:id="rId131"/>
    <p:sldId id="517" r:id="rId132"/>
    <p:sldId id="518" r:id="rId133"/>
    <p:sldId id="519" r:id="rId134"/>
    <p:sldId id="520" r:id="rId135"/>
    <p:sldId id="521" r:id="rId136"/>
    <p:sldId id="522" r:id="rId137"/>
    <p:sldId id="523" r:id="rId138"/>
    <p:sldId id="524" r:id="rId139"/>
    <p:sldId id="525" r:id="rId140"/>
    <p:sldId id="526" r:id="rId141"/>
    <p:sldId id="527" r:id="rId142"/>
    <p:sldId id="528" r:id="rId143"/>
    <p:sldId id="529" r:id="rId144"/>
    <p:sldId id="530" r:id="rId145"/>
    <p:sldId id="604" r:id="rId146"/>
    <p:sldId id="531" r:id="rId147"/>
    <p:sldId id="606" r:id="rId148"/>
    <p:sldId id="607" r:id="rId149"/>
    <p:sldId id="532" r:id="rId150"/>
    <p:sldId id="609" r:id="rId151"/>
    <p:sldId id="610" r:id="rId152"/>
    <p:sldId id="533" r:id="rId153"/>
    <p:sldId id="534" r:id="rId154"/>
    <p:sldId id="535" r:id="rId155"/>
    <p:sldId id="536" r:id="rId156"/>
    <p:sldId id="537" r:id="rId157"/>
    <p:sldId id="538" r:id="rId158"/>
    <p:sldId id="539" r:id="rId159"/>
    <p:sldId id="540" r:id="rId160"/>
    <p:sldId id="541" r:id="rId161"/>
    <p:sldId id="542" r:id="rId162"/>
    <p:sldId id="543" r:id="rId163"/>
    <p:sldId id="544" r:id="rId164"/>
    <p:sldId id="545" r:id="rId165"/>
    <p:sldId id="546" r:id="rId166"/>
    <p:sldId id="547" r:id="rId167"/>
    <p:sldId id="548" r:id="rId168"/>
    <p:sldId id="549" r:id="rId169"/>
    <p:sldId id="550" r:id="rId170"/>
    <p:sldId id="551" r:id="rId171"/>
    <p:sldId id="553" r:id="rId172"/>
    <p:sldId id="554" r:id="rId173"/>
    <p:sldId id="425" r:id="rId1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BBE"/>
    <a:srgbClr val="000000"/>
    <a:srgbClr val="006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 autoAdjust="0"/>
    <p:restoredTop sz="96317" autoAdjust="0"/>
  </p:normalViewPr>
  <p:slideViewPr>
    <p:cSldViewPr>
      <p:cViewPr varScale="1">
        <p:scale>
          <a:sx n="79" d="100"/>
          <a:sy n="79" d="100"/>
        </p:scale>
        <p:origin x="16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presProps" Target="pres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handoutMaster" Target="handoutMasters/handout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3257A2-3627-4C8E-B881-914C012F47AA}" type="datetimeFigureOut">
              <a:rPr lang="zh-CN" altLang="en-US"/>
              <a:pPr>
                <a:defRPr/>
              </a:pPr>
              <a:t>2021/3/7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E98C2D-58AF-4655-A7D6-EAC4975FBB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80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5DAECE-4E86-4585-AA7F-FE79F8334A54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18D74A-BB25-4374-817F-45C078C024D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717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>
                <a:ea typeface="宋体" charset="-122"/>
              </a:rPr>
              <a:t>本人是国际视觉电生理学会</a:t>
            </a:r>
            <a:r>
              <a:rPr lang="en-US" altLang="zh-CN"/>
              <a:t>(ISCEV)</a:t>
            </a:r>
            <a:r>
              <a:rPr altLang="en-US">
                <a:ea typeface="宋体" charset="-122"/>
              </a:rPr>
              <a:t>的会员。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8444D4-6F77-4A93-829F-323A821918E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41924-671C-46B6-A5D6-4BF5B56FA70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83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2E9F4C-142D-425C-84D6-42D05E60968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E5EB73-4E06-4C67-A9A9-53028F40A97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89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6A1DC-8C55-4A54-87A8-9F6F8BB529A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91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F3402-17D3-45D1-B1AE-99FE4008076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93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3BF60D-9A6B-4D43-956E-3FC0CF3CEAAF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95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63A81C-3C34-4392-8EE5-CAFB8690F9B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97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F7C52-3C91-4CF5-B015-AB4843B6B13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99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02B30D-F927-4980-9A3B-F10324EBEF7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01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85507C-BA42-4CB8-8AA3-57133B2A2A2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03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C2377F-2523-452F-9DEE-8528E84C958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41924-671C-46B6-A5D6-4BF5B56FA70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1395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05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36F6C0-E89C-4B79-BB55-77C9F299A16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07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B0FEBD-7A71-4F1B-84F7-01D49E6B751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09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3A8618-9C89-4A57-B5E4-24DDDD25720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11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613E83-42F4-4836-B29C-B41FF161AF7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14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DA59EE-41B4-4B7B-AA8A-A1BF9A63F74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160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25BB26-4445-46B2-A839-0DCBF3CE864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18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8AF4DB-8467-4F69-92C7-772DC73DFF0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0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EFA5E-8187-49BC-B77B-034F999ECCF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2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D86CA3-8B23-466C-82B4-E8FDD2ECE16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52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709BF2-C704-4CA2-8012-82DC2686737F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41924-671C-46B6-A5D6-4BF5B56FA70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68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8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DBFA02-4AFF-416F-AC0C-89683DFFE3A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0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13A701-CE6C-40DA-BE98-C7CE7391B2B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2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F8F830-3396-4F4A-9D3C-884E87FC265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2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F8F830-3396-4F4A-9D3C-884E87FC265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145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2719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4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F58DEA-14F2-4BC5-B032-863507DCD57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4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F58DEA-14F2-4BC5-B032-863507DCD57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147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4716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4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F58DEA-14F2-4BC5-B032-863507DCD57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148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2129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65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7ACBEC-3F87-4290-A287-84E6EEDB67F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65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7ACBEC-3F87-4290-A287-84E6EEDB67F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150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9144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65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7ACBEC-3F87-4290-A287-84E6EEDB67F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151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7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41924-671C-46B6-A5D6-4BF5B56FA70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0749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8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385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08E2F9-880E-4311-96A9-F1AB31B290C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0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406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E25435-F673-4882-A483-D0580F3D7CF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426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BF03E6-77D3-47CC-90ED-28298BAB1B5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4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447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692CFF-6E2A-4EDD-95EA-A30CD7A0F00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467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024546-D4DC-4822-9086-E70D1EBFA96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488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62A11C-5CE0-4A43-95E3-050FC512E02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508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DA5166-3162-48F9-A7C9-F8C5CF71A05F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52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64E9F7-A006-41BB-994C-8BA162604C9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549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28DB75-E77F-423E-B8E0-933D1D2B387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570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24774E-6934-4A8B-A34C-206CE707F0F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41924-671C-46B6-A5D6-4BF5B56FA70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52538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590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5E76F0-A489-49DD-89B6-E434DB33C03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621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D2C72E-F88E-4BB5-B205-593F35EAAF3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641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DB514-5F4D-44AA-A65B-FC5FD6A843B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67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AFB4CE-F9F7-4A1E-B1C4-75CE03970EF3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69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1A4137-18D5-4AAF-AA1C-A519A554728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72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163BAD-AA0E-4AE2-A2E8-96805794400F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75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03E33A-0F3D-4002-BF5C-AEA8CA0E8AF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78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142C91-FE52-4E06-907A-44A34DE16F4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80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526500-A157-4BB5-BA78-8322DA9B3DF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en-US">
                <a:ea typeface="宋体" charset="-122"/>
              </a:rPr>
              <a:t>本人是国际视觉电生理学会</a:t>
            </a:r>
            <a:r>
              <a:rPr lang="en-US" altLang="zh-CN"/>
              <a:t>(ISCEV)</a:t>
            </a:r>
            <a:r>
              <a:rPr altLang="en-US">
                <a:ea typeface="宋体" charset="-122"/>
              </a:rPr>
              <a:t>的会员。</a:t>
            </a:r>
          </a:p>
        </p:txBody>
      </p:sp>
      <p:sp>
        <p:nvSpPr>
          <p:cNvPr id="284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98F1-B219-4CA0-8732-2D6819EE9B0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173</a:t>
            </a:fld>
            <a:endParaRPr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20E053-37C6-4A88-9ED3-A5C3704E5B7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20E053-37C6-4A88-9ED3-A5C3704E5B7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05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20E053-37C6-4A88-9ED3-A5C3704E5B7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86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20E053-37C6-4A88-9ED3-A5C3704E5B7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37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37CD58-1CBF-4C2B-9AD7-BD43A177A2A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2E177D-5C9E-4987-94F0-72F86B52071D}" type="slidenum">
              <a:rPr lang="en-US" altLang="zh-CN" sz="1200">
                <a:latin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37CD58-1CBF-4C2B-9AD7-BD43A177A2A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0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37CD58-1CBF-4C2B-9AD7-BD43A177A2A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49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37CD58-1CBF-4C2B-9AD7-BD43A177A2A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3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37CD58-1CBF-4C2B-9AD7-BD43A177A2A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92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37CD58-1CBF-4C2B-9AD7-BD43A177A2A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6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DF076-76B9-46ED-9E5E-721A5728C08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DF076-76B9-46ED-9E5E-721A5728C08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25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DF076-76B9-46ED-9E5E-721A5728C08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41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DF076-76B9-46ED-9E5E-721A5728C08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14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6D339D-B25E-42A6-8137-866F236315F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048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E863E2-2EAB-4C51-ACCA-F1B66B21803F}" type="slidenum">
              <a:rPr lang="en-US" altLang="zh-CN" sz="1200">
                <a:latin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6D339D-B25E-42A6-8137-866F236315F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35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6D339D-B25E-42A6-8137-866F236315F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11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85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47F6CF-135D-4361-AC12-8EDAC0513483}" type="slidenum">
              <a:rPr lang="en-CA" altLang="zh-CN" sz="1200">
                <a:latin typeface="Calibri" pitchFamily="34" charset="0"/>
                <a:cs typeface="Arial" charset="0"/>
              </a:rPr>
              <a:pPr algn="r"/>
              <a:t>33</a:t>
            </a:fld>
            <a:endParaRPr lang="en-CA" altLang="zh-CN" sz="120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85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47F6CF-135D-4361-AC12-8EDAC0513483}" type="slidenum">
              <a:rPr lang="en-CA" altLang="zh-CN" sz="1200">
                <a:latin typeface="Calibri" pitchFamily="34" charset="0"/>
                <a:cs typeface="Arial" charset="0"/>
              </a:rPr>
              <a:pPr algn="r"/>
              <a:t>34</a:t>
            </a:fld>
            <a:endParaRPr lang="en-CA" altLang="zh-CN" sz="120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2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85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47F6CF-135D-4361-AC12-8EDAC0513483}" type="slidenum">
              <a:rPr lang="en-CA" altLang="zh-CN" sz="1200">
                <a:latin typeface="Calibri" pitchFamily="34" charset="0"/>
                <a:cs typeface="Arial" charset="0"/>
              </a:rPr>
              <a:pPr algn="r"/>
              <a:t>35</a:t>
            </a:fld>
            <a:endParaRPr lang="en-CA" altLang="zh-CN" sz="120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02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85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47F6CF-135D-4361-AC12-8EDAC0513483}" type="slidenum">
              <a:rPr lang="en-CA" altLang="zh-CN" sz="1200">
                <a:latin typeface="Calibri" pitchFamily="34" charset="0"/>
                <a:cs typeface="Arial" charset="0"/>
              </a:rPr>
              <a:pPr algn="r"/>
              <a:t>36</a:t>
            </a:fld>
            <a:endParaRPr lang="en-CA" altLang="zh-CN" sz="120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64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85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47F6CF-135D-4361-AC12-8EDAC0513483}" type="slidenum">
              <a:rPr lang="en-CA" altLang="zh-CN" sz="1200">
                <a:latin typeface="Calibri" pitchFamily="34" charset="0"/>
                <a:cs typeface="Arial" charset="0"/>
              </a:rPr>
              <a:pPr algn="r"/>
              <a:t>37</a:t>
            </a:fld>
            <a:endParaRPr lang="en-CA" altLang="zh-CN" sz="120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02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4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82E04C-7CB2-4066-979A-F582259DBA7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4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82E04C-7CB2-4066-979A-F582259DBA7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622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4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82E04C-7CB2-4066-979A-F582259DBA7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4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A728A-2DE8-4E90-9139-0675514C8D3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611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FC2101-221B-4441-AB55-9DB5CCDA1AE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71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2D61D-7487-4C82-8A77-F72CB14A9E5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77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AA9C66-C357-4421-A538-A6629CD13B2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39142-517D-4C61-841E-EA00A75DF14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39142-517D-4C61-841E-EA00A75DF14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44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39142-517D-4C61-841E-EA00A75DF14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083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2A3E6-0836-4EA5-89C2-02185E48DAD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2A3E6-0836-4EA5-89C2-02185E48DAD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63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2A3E6-0836-4EA5-89C2-02185E48DAD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934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F2A8FA-7156-405F-AC17-CC646DD2D213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A728A-2DE8-4E90-9139-0675514C8D3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806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AF6FAA-0D48-4739-97EA-FB12292E747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A8EBF9-F303-45B0-BDE9-5ED0D8AC946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F2BF29-B88A-4C06-B3D1-68A220FE785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E03118-D492-43FF-AB6E-404AE5705AD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E03118-D492-43FF-AB6E-404AE5705AD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189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334A61-3632-4EC2-85B8-9304987011D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334A61-3632-4EC2-85B8-9304987011D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333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334A61-3632-4EC2-85B8-9304987011D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052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DF0E6-058D-4378-82C5-BC432C79372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276B8D-9565-4B0F-8410-AE42CC4070A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A728A-2DE8-4E90-9139-0675514C8D3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159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4A61E1-3E2E-4F8F-9565-85AABC799F5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B41258-7C45-451D-ACB5-D13E31FF414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D265A4-B18F-4D0A-A6B4-CCEE0C7230A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E734EC-4B93-4A95-B080-8A1E2C11CF4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3A2E9-2E9E-46F0-96FF-048F292835A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DA335A-1CE6-4546-9C49-69F340552A5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1DDC20-31C4-437F-90FE-7E2EBB1F8A4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E3CC57-087C-40DB-A11E-3ED11B2AC78B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B71D94-554A-4BCC-B0EC-8E8CB6A0E91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F32DA7-7771-4200-B152-B9DCB03CC5D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A728A-2DE8-4E90-9139-0675514C8D3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741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C8081C-D4D3-4101-8A22-2BCFCF987C4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7EA2A7-0C53-4DF0-A844-0AA02DB3B73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094416-8409-4696-B55F-363EC36E415C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06AF4A-FA9F-40F8-BD94-AECC5324DE3F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C062C5-60A9-4FC0-A346-C7AA234C09E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D3FA05-F7C8-41A3-A3E2-D4F3DB4B5AD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312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1AFD52-F644-40BD-8D9B-7D97C55F3802}" type="slidenum">
              <a:rPr lang="en-US" altLang="zh-CN" sz="1200">
                <a:latin typeface="Calibri" pitchFamily="34" charset="0"/>
              </a:rPr>
              <a:pPr algn="r"/>
              <a:t>98</a:t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4F2927-6F8B-436D-B20D-C9E62E3B6F0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23036D-FB46-4650-A958-CFC740CA46D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554C9D-7B83-4B10-AE0D-460AE148FADA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A728A-2DE8-4E90-9139-0675514C8D3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158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1EB078-D072-451E-B498-CA56BAB34AB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5EF3D6-5AAC-43D8-BB53-1F0C2CADC4A3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609A19-5A68-4E5D-95AD-021587DE27D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6794DC-8C12-4D9D-9FF0-0B4C88502246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5C8D1F-47FC-4416-AF7C-DD9E3E5A50A1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02821A-1B50-4677-A2E8-CF947BA2831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53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BDE1A0-FFCA-4A6E-80E0-ECC1ADA366E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35CB25-B256-49F8-B9B0-57426B87B657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3F945E-C10C-46B0-90F2-9F5D6172135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7D2F54-4931-41C0-ADC4-C329A8D27089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A728A-2DE8-4E90-9139-0675514C8D3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846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E856DB-7622-4F0D-BAAD-8724F991F305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63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8361B8-0B96-4F92-B54A-73875E905BE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113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8BC672-ED66-4C32-B794-C65D1413AC40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114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67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498297-CDBA-471C-AA65-63AC685AB478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115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69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F26F7-B3B2-49BD-9BEE-1F13FC23A66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116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890B31-D3C1-4636-A46D-AB02CE4DC14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117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74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5DB9EE-F09E-4A12-82F3-7D0A5F6CBA7E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118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76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444F1-81CE-4C40-B8AC-22456A1D9DA4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119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78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256838-5E6B-4A45-BCCE-24F92EFF5A3D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120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zh-CN"/>
          </a:p>
        </p:txBody>
      </p:sp>
      <p:sp>
        <p:nvSpPr>
          <p:cNvPr id="181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081762-EAAC-40A0-AC2D-5B2765ADBE72}" type="slidenum">
              <a:rPr lang="en-CA" altLang="zh-CN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121</a:t>
            </a:fld>
            <a:endParaRPr lang="en-CA" altLang="zh-CN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638" y="20638"/>
            <a:ext cx="34988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03613" y="20638"/>
            <a:ext cx="5624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0638" y="2817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62863" y="2819400"/>
            <a:ext cx="1460500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0638" y="5089525"/>
            <a:ext cx="9097962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2021/3/7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2.bin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3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5.bin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36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38.bin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39.bin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40.bin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41.bin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42.bin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48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82.wmf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2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5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0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0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1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2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3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4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6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73.xml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T&amp;R Team of Algorithm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600" b="1" dirty="0"/>
              <a:t>College of Computer Science and Engineering, CQU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Suppose we have two algorithms, how can we tell which is better?</a:t>
            </a:r>
          </a:p>
          <a:p>
            <a:pPr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could implement both algorithms, run them both</a:t>
            </a: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Expensive and error prone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Preferably, we should analyze them mathematically</a:t>
            </a: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Algorithm analysis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807329"/>
      </p:ext>
    </p:extLst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The asymptotic behaviors of algorithms indicates the ability to scale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Suppose we are sorting an array of size </a:t>
            </a:r>
            <a:r>
              <a:rPr lang="en-US" altLang="zh-CN" i="1" dirty="0">
                <a:cs typeface="Times New Roman" pitchFamily="18" charset="0"/>
              </a:rPr>
              <a:t>n</a:t>
            </a:r>
            <a:endParaRPr lang="en-US" altLang="zh-CN" sz="1400" i="1" dirty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Selection sort has a run time of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)</a:t>
            </a:r>
            <a:r>
              <a:rPr lang="en-US" altLang="zh-CN" dirty="0">
                <a:latin typeface="Arial" charset="0"/>
                <a:cs typeface="Arial" charset="0"/>
              </a:rPr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cs typeface="Times New Roman" pitchFamily="18" charset="0"/>
              </a:rPr>
              <a:t>2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latin typeface="Arial" charset="0"/>
                <a:cs typeface="Arial" charset="0"/>
              </a:rPr>
              <a:t> entries requires </a:t>
            </a:r>
            <a:r>
              <a:rPr lang="en-US" altLang="zh-CN" dirty="0">
                <a:cs typeface="Times New Roman" pitchFamily="18" charset="0"/>
              </a:rPr>
              <a:t>(2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 = 4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endParaRPr lang="en-US" altLang="zh-CN" dirty="0">
              <a:latin typeface="Arial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Four times as long to sort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cs typeface="Times New Roman" pitchFamily="18" charset="0"/>
              </a:rPr>
              <a:t>10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latin typeface="Arial" charset="0"/>
                <a:cs typeface="Arial" charset="0"/>
              </a:rPr>
              <a:t> entries requires </a:t>
            </a:r>
            <a:r>
              <a:rPr lang="en-US" altLang="zh-CN" dirty="0">
                <a:cs typeface="Times New Roman" pitchFamily="18" charset="0"/>
              </a:rPr>
              <a:t>(10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 = 100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baseline="30000" dirty="0">
                <a:cs typeface="Times New Roman" pitchFamily="18" charset="0"/>
              </a:rPr>
              <a:t>2</a:t>
            </a:r>
            <a:endParaRPr lang="en-US" altLang="zh-CN" sz="2000" dirty="0">
              <a:latin typeface="Arial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One hundred times as long to sort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55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The other sorting algorithms have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log(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)) </a:t>
            </a:r>
            <a:r>
              <a:rPr lang="en-US" altLang="zh-CN" dirty="0">
                <a:latin typeface="Arial" charset="0"/>
                <a:cs typeface="Arial" charset="0"/>
              </a:rPr>
              <a:t>run times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cs typeface="Times New Roman" pitchFamily="18" charset="0"/>
              </a:rPr>
              <a:t>2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latin typeface="Arial" charset="0"/>
                <a:cs typeface="Arial" charset="0"/>
              </a:rPr>
              <a:t> entries require </a:t>
            </a:r>
            <a:r>
              <a:rPr lang="en-US" altLang="zh-CN" dirty="0">
                <a:cs typeface="Times New Roman" pitchFamily="18" charset="0"/>
              </a:rPr>
              <a:t>(2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log(2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</a:t>
            </a:r>
            <a:br>
              <a:rPr lang="en-US" altLang="zh-CN" dirty="0">
                <a:cs typeface="Times New Roman" pitchFamily="18" charset="0"/>
              </a:rPr>
            </a:br>
            <a:r>
              <a:rPr lang="en-US" altLang="zh-CN" dirty="0">
                <a:cs typeface="Times New Roman" pitchFamily="18" charset="0"/>
              </a:rPr>
              <a:t>= (2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(log(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+ 1) </a:t>
            </a:r>
            <a:br>
              <a:rPr lang="en-US" altLang="zh-CN" dirty="0">
                <a:cs typeface="Times New Roman" pitchFamily="18" charset="0"/>
              </a:rPr>
            </a:br>
            <a:r>
              <a:rPr lang="en-US" altLang="zh-CN" dirty="0">
                <a:cs typeface="Times New Roman" pitchFamily="18" charset="0"/>
              </a:rPr>
              <a:t>= 2(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 log(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)) + 2</a:t>
            </a:r>
            <a:r>
              <a:rPr lang="en-US" altLang="zh-CN" i="1" dirty="0">
                <a:cs typeface="Times New Roman" pitchFamily="18" charset="0"/>
              </a:rPr>
              <a:t>n</a:t>
            </a:r>
            <a:endParaRPr lang="en-US" altLang="zh-CN" i="1" dirty="0">
              <a:latin typeface="Arial" charset="0"/>
              <a:cs typeface="Arial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cs typeface="Times New Roman" pitchFamily="18" charset="0"/>
              </a:rPr>
              <a:t>10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latin typeface="Arial" charset="0"/>
                <a:cs typeface="Arial" charset="0"/>
              </a:rPr>
              <a:t> entries require </a:t>
            </a:r>
            <a:r>
              <a:rPr lang="en-US" altLang="zh-CN" dirty="0">
                <a:cs typeface="Times New Roman" pitchFamily="18" charset="0"/>
              </a:rPr>
              <a:t>(10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log(10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</a:t>
            </a:r>
            <a:br>
              <a:rPr lang="en-US" altLang="zh-CN" dirty="0">
                <a:cs typeface="Times New Roman" pitchFamily="18" charset="0"/>
              </a:rPr>
            </a:br>
            <a:r>
              <a:rPr lang="en-US" altLang="zh-CN" dirty="0">
                <a:cs typeface="Times New Roman" pitchFamily="18" charset="0"/>
              </a:rPr>
              <a:t>= (10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(log(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+ log(10)) </a:t>
            </a:r>
            <a:br>
              <a:rPr lang="en-US" altLang="zh-CN" dirty="0">
                <a:cs typeface="Times New Roman" pitchFamily="18" charset="0"/>
              </a:rPr>
            </a:br>
            <a:r>
              <a:rPr lang="en-US" altLang="zh-CN" dirty="0">
                <a:cs typeface="Times New Roman" pitchFamily="18" charset="0"/>
              </a:rPr>
              <a:t>= 10(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 log(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)) + 10</a:t>
            </a:r>
            <a:r>
              <a:rPr lang="en-US" altLang="zh-CN" i="1" dirty="0">
                <a:cs typeface="Times New Roman" pitchFamily="18" charset="0"/>
              </a:rPr>
              <a:t>n*</a:t>
            </a:r>
            <a:r>
              <a:rPr lang="en-US" altLang="zh-CN" dirty="0">
                <a:cs typeface="Times New Roman" pitchFamily="18" charset="0"/>
              </a:rPr>
              <a:t>log(10)</a:t>
            </a:r>
            <a:endParaRPr lang="en-US" altLang="zh-CN" i="1" dirty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In each case, it requires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</a:t>
            </a:r>
            <a:r>
              <a:rPr lang="en-US" altLang="zh-CN" dirty="0">
                <a:latin typeface="Arial" charset="0"/>
                <a:cs typeface="Arial" charset="0"/>
              </a:rPr>
              <a:t> more time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However: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Merge sort will require twice and 10 times as much memory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Quick sort will require one or four additional memory locations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Heap sort will not require any additional memory</a:t>
            </a:r>
            <a:endParaRPr lang="en-US" altLang="zh-CN" sz="1400" dirty="0">
              <a:latin typeface="Arial" charset="0"/>
              <a:cs typeface="Arial" charset="0"/>
            </a:endParaRPr>
          </a:p>
          <a:p>
            <a:pPr lvl="2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2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800" dirty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CA" dirty="0">
                <a:latin typeface="Arial" charset="0"/>
                <a:cs typeface="Arial" charset="0"/>
              </a:rPr>
              <a:t>	If we are storing objects which are not related, the hash table has, in many cases, optimal characteristics: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CA" dirty="0">
              <a:latin typeface="Arial" charset="0"/>
              <a:cs typeface="Arial" charset="0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>
                <a:latin typeface="Arial" charset="0"/>
                <a:cs typeface="Arial" charset="0"/>
              </a:rPr>
              <a:t>Many operations are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(1)</a:t>
            </a:r>
            <a:endParaRPr lang="en-CA" dirty="0">
              <a:latin typeface="Arial" charset="0"/>
              <a:cs typeface="Arial" charset="0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i="1" dirty="0">
                <a:latin typeface="Arial" charset="0"/>
                <a:cs typeface="Arial" charset="0"/>
              </a:rPr>
              <a:t>I</a:t>
            </a:r>
            <a:r>
              <a:rPr lang="en-CA" dirty="0">
                <a:latin typeface="Arial" charset="0"/>
                <a:cs typeface="Arial" charset="0"/>
              </a:rPr>
              <a:t>.</a:t>
            </a:r>
            <a:r>
              <a:rPr lang="en-CA" i="1" dirty="0">
                <a:latin typeface="Arial" charset="0"/>
                <a:cs typeface="Arial" charset="0"/>
              </a:rPr>
              <a:t>e</a:t>
            </a:r>
            <a:r>
              <a:rPr lang="en-CA" dirty="0">
                <a:latin typeface="Arial" charset="0"/>
                <a:cs typeface="Arial" charset="0"/>
              </a:rPr>
              <a:t>., the run times are independent of the number of objects being stored</a:t>
            </a: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If we are required to store both objects and relations, both memory and time will increase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Our goal will be to minimize this increase</a:t>
            </a:r>
            <a:endParaRPr lang="en-C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2800" dirty="0">
                <a:latin typeface="Arial" charset="0"/>
                <a:cs typeface="Arial" charset="0"/>
              </a:rPr>
              <a:t>	To properly investigate the determination of run times asymptotically, we will discuss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CA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>
                <a:latin typeface="Arial" charset="0"/>
                <a:cs typeface="Arial" charset="0"/>
              </a:rPr>
              <a:t>Operations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CA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>
                <a:latin typeface="Arial" charset="0"/>
                <a:cs typeface="Arial" charset="0"/>
              </a:rPr>
              <a:t>Control statements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sz="2000" dirty="0">
                <a:latin typeface="Arial" charset="0"/>
                <a:cs typeface="Arial" charset="0"/>
              </a:rPr>
              <a:t>Conditional statements and loops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CA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>
                <a:latin typeface="Arial" charset="0"/>
                <a:cs typeface="Arial" charset="0"/>
              </a:rPr>
              <a:t>Functions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CA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sz="2400" dirty="0">
                <a:latin typeface="Arial" charset="0"/>
                <a:cs typeface="Arial" charset="0"/>
              </a:rPr>
              <a:t>Recursive functions</a:t>
            </a:r>
            <a:endParaRPr lang="en-CA" sz="1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	</a:t>
            </a:r>
            <a:r>
              <a:rPr lang="en-US" altLang="zh-CN" sz="2400" dirty="0">
                <a:latin typeface="Arial" charset="0"/>
                <a:cs typeface="Arial" charset="0"/>
              </a:rPr>
              <a:t>Because each machine instruction can be executed in a fixed time, we may assume each operation requires a fixed time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The time required for any operator is </a:t>
            </a:r>
            <a:r>
              <a:rPr lang="en-US" altLang="zh-CN" sz="2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cs typeface="Arial" charset="0"/>
              </a:rPr>
              <a:t>(1)</a:t>
            </a:r>
            <a:r>
              <a:rPr lang="en-US" altLang="zh-CN" sz="2000" dirty="0">
                <a:latin typeface="Arial" charset="0"/>
                <a:cs typeface="Arial" charset="0"/>
              </a:rPr>
              <a:t>  including: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000" dirty="0">
              <a:latin typeface="Arial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Retrieving/storing variables from memory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Variable assignment		</a:t>
            </a:r>
            <a:r>
              <a:rPr lang="en-US" altLang="zh-CN" sz="1100" dirty="0">
                <a:latin typeface="Arial" charset="0"/>
                <a:cs typeface="Arial" charset="0"/>
              </a:rPr>
              <a:t>	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=</a:t>
            </a:r>
            <a:endParaRPr lang="en-US" altLang="zh-CN" sz="1800" dirty="0">
              <a:latin typeface="Arial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Integer operations			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Logical operations			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Bitwise operations			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Relational operations			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== != &lt; &lt;= =&gt; &gt;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Memory allocation and </a:t>
            </a:r>
            <a:r>
              <a:rPr lang="en-US" altLang="zh-CN" sz="1800" dirty="0" err="1">
                <a:latin typeface="Arial" charset="0"/>
                <a:cs typeface="Arial" charset="0"/>
              </a:rPr>
              <a:t>deallocation</a:t>
            </a:r>
            <a:r>
              <a:rPr lang="en-US" altLang="zh-CN" sz="1800" dirty="0">
                <a:latin typeface="Arial" charset="0"/>
                <a:cs typeface="Arial" charset="0"/>
              </a:rPr>
              <a:t>	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new delete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16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Of these, memory allocation and </a:t>
            </a:r>
            <a:r>
              <a:rPr lang="en-US" altLang="zh-CN" sz="2800" dirty="0" err="1">
                <a:latin typeface="Arial" charset="0"/>
                <a:cs typeface="Arial" charset="0"/>
              </a:rPr>
              <a:t>deallocation</a:t>
            </a:r>
            <a:r>
              <a:rPr lang="en-US" altLang="zh-CN" sz="2800" dirty="0">
                <a:latin typeface="Arial" charset="0"/>
                <a:cs typeface="Arial" charset="0"/>
              </a:rPr>
              <a:t> are the slowest by a significant factor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A quick test on </a:t>
            </a:r>
            <a:r>
              <a:rPr lang="en-US" altLang="zh-CN" sz="2400" dirty="0" err="1">
                <a:latin typeface="Consolas" pitchFamily="49" charset="0"/>
                <a:cs typeface="Arial" charset="0"/>
              </a:rPr>
              <a:t>unix</a:t>
            </a:r>
            <a:r>
              <a:rPr lang="en-US" altLang="zh-CN" sz="2400" dirty="0">
                <a:latin typeface="Arial" charset="0"/>
                <a:cs typeface="Arial" charset="0"/>
              </a:rPr>
              <a:t> shows a factor of over 100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The constructor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cs typeface="Arial" charset="0"/>
              </a:rPr>
              <a:t>may not </a:t>
            </a:r>
            <a:r>
              <a:rPr lang="en-US" altLang="zh-CN" sz="2400" dirty="0">
                <a:latin typeface="Arial" charset="0"/>
                <a:cs typeface="Arial" charset="0"/>
              </a:rPr>
              <a:t>run in </a:t>
            </a:r>
            <a:r>
              <a:rPr lang="en-US" altLang="zh-CN" sz="24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400" dirty="0">
                <a:cs typeface="Arial" charset="0"/>
              </a:rPr>
              <a:t>(1)</a:t>
            </a:r>
            <a:r>
              <a:rPr lang="en-US" altLang="zh-CN" sz="2400" dirty="0">
                <a:latin typeface="Arial" charset="0"/>
                <a:cs typeface="Arial" charset="0"/>
              </a:rPr>
              <a:t> time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77500" lnSpcReduction="2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Each operation runs in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(1)</a:t>
            </a:r>
            <a:r>
              <a:rPr lang="en-US" altLang="zh-CN" dirty="0">
                <a:latin typeface="Arial" charset="0"/>
                <a:cs typeface="Arial" charset="0"/>
              </a:rPr>
              <a:t> time and therefore any fixed number of operations also run in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(1)</a:t>
            </a:r>
            <a:r>
              <a:rPr lang="en-US" altLang="zh-CN" dirty="0">
                <a:latin typeface="Arial" charset="0"/>
                <a:cs typeface="Arial" charset="0"/>
              </a:rPr>
              <a:t> time, for example: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Swap variables a and b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Consolas" pitchFamily="49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zh-CN" dirty="0">
                <a:latin typeface="Consolas" pitchFamily="49" charset="0"/>
                <a:cs typeface="Arial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zh-CN" dirty="0">
                <a:latin typeface="Consolas" pitchFamily="49" charset="0"/>
                <a:cs typeface="Arial" charset="0"/>
              </a:rPr>
              <a:t> = a;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Consolas" pitchFamily="49" charset="0"/>
                <a:cs typeface="Arial" charset="0"/>
              </a:rPr>
              <a:t>a = b;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Consolas" pitchFamily="49" charset="0"/>
                <a:cs typeface="Arial" charset="0"/>
              </a:rPr>
              <a:t>b = </a:t>
            </a:r>
            <a:r>
              <a:rPr lang="en-US" altLang="zh-CN" dirty="0" err="1">
                <a:latin typeface="Consolas" pitchFamily="49" charset="0"/>
                <a:cs typeface="Arial" charset="0"/>
              </a:rPr>
              <a:t>tmp</a:t>
            </a:r>
            <a:r>
              <a:rPr lang="en-US" altLang="zh-CN" dirty="0">
                <a:latin typeface="Consolas" pitchFamily="49" charset="0"/>
                <a:cs typeface="Arial" charset="0"/>
              </a:rPr>
              <a:t>;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Update a sequence of values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Consolas" pitchFamily="49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Consolas" pitchFamily="49" charset="0"/>
                <a:cs typeface="Arial" charset="0"/>
              </a:rPr>
              <a:t>++index;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err="1">
                <a:latin typeface="Consolas" pitchFamily="49" charset="0"/>
                <a:cs typeface="Arial" charset="0"/>
              </a:rPr>
              <a:t>prev_modulus</a:t>
            </a:r>
            <a:r>
              <a:rPr lang="en-US" altLang="zh-CN" dirty="0">
                <a:latin typeface="Consolas" pitchFamily="49" charset="0"/>
                <a:cs typeface="Arial" charset="0"/>
              </a:rPr>
              <a:t> = modulus;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Consolas" pitchFamily="49" charset="0"/>
                <a:cs typeface="Arial" charset="0"/>
              </a:rPr>
              <a:t>modulus = </a:t>
            </a:r>
            <a:r>
              <a:rPr lang="en-US" altLang="zh-CN" dirty="0" err="1">
                <a:latin typeface="Consolas" pitchFamily="49" charset="0"/>
                <a:cs typeface="Arial" charset="0"/>
              </a:rPr>
              <a:t>next_modulus</a:t>
            </a:r>
            <a:r>
              <a:rPr lang="en-US" altLang="zh-CN" dirty="0">
                <a:latin typeface="Consolas" pitchFamily="49" charset="0"/>
                <a:cs typeface="Arial" charset="0"/>
              </a:rPr>
              <a:t>;</a:t>
            </a:r>
          </a:p>
          <a:p>
            <a:pPr lvl="2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err="1">
                <a:latin typeface="Consolas" pitchFamily="49" charset="0"/>
                <a:cs typeface="Arial" charset="0"/>
              </a:rPr>
              <a:t>next_modulus</a:t>
            </a:r>
            <a:r>
              <a:rPr lang="en-US" altLang="zh-CN" dirty="0">
                <a:latin typeface="Consolas" pitchFamily="49" charset="0"/>
                <a:cs typeface="Arial" charset="0"/>
              </a:rPr>
              <a:t> = </a:t>
            </a:r>
            <a:r>
              <a:rPr lang="en-US" altLang="zh-CN" dirty="0" err="1">
                <a:latin typeface="Consolas" pitchFamily="49" charset="0"/>
                <a:cs typeface="Arial" charset="0"/>
              </a:rPr>
              <a:t>modulus_table</a:t>
            </a:r>
            <a:r>
              <a:rPr lang="en-US" altLang="zh-CN" dirty="0">
                <a:latin typeface="Consolas" pitchFamily="49" charset="0"/>
                <a:cs typeface="Arial" charset="0"/>
              </a:rPr>
              <a:t>[index];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2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zh-CN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zh-CN" sz="1400" dirty="0">
                <a:latin typeface="Consolas" pitchFamily="49" charset="0"/>
                <a:cs typeface="Arial" charset="0"/>
              </a:rPr>
              <a:t> T&gt;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zh-CN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altLang="zh-CN" sz="1400" dirty="0">
                <a:latin typeface="Consolas" pitchFamily="49" charset="0"/>
                <a:cs typeface="Arial" charset="0"/>
              </a:rPr>
              <a:t>( </a:t>
            </a:r>
            <a:r>
              <a:rPr lang="en-US" altLang="zh-CN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zh-CN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latin typeface="Consolas" pitchFamily="49" charset="0"/>
                <a:cs typeface="Arial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latin typeface="Consolas" pitchFamily="49" charset="0"/>
                <a:cs typeface="Arial" charset="0"/>
              </a:rPr>
              <a:t>	</a:t>
            </a: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altLang="zh-CN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zh-CN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altLang="zh-CN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altLang="zh-CN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altLang="zh-CN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altLang="zh-CN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altLang="zh-CN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altLang="zh-CN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altLang="zh-CN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altLang="zh-CN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latin typeface="Consolas" pitchFamily="49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sz="2800" dirty="0">
                <a:latin typeface="Symbol" pitchFamily="18" charset="2"/>
                <a:cs typeface="Arial" charset="0"/>
              </a:rPr>
              <a:t>Q</a:t>
            </a:r>
            <a:r>
              <a:rPr lang="en-CA" sz="2800" dirty="0">
                <a:cs typeface="Times New Roman" pitchFamily="18" charset="0"/>
              </a:rPr>
              <a:t>(1 + </a:t>
            </a:r>
            <a:r>
              <a:rPr lang="en-CA" sz="2800" i="1" dirty="0">
                <a:cs typeface="Times New Roman" pitchFamily="18" charset="0"/>
              </a:rPr>
              <a:t>n</a:t>
            </a:r>
            <a:r>
              <a:rPr lang="en-CA" sz="2800" dirty="0">
                <a:cs typeface="Times New Roman" pitchFamily="18" charset="0"/>
              </a:rPr>
              <a:t> + 1) = </a:t>
            </a:r>
            <a:r>
              <a:rPr lang="en-CA" sz="2800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sz="28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CA" sz="2800" i="1" dirty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CA" sz="28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400" dirty="0">
              <a:latin typeface="Consolas" pitchFamily="49" charset="0"/>
              <a:cs typeface="Arial" charset="0"/>
            </a:endParaRPr>
          </a:p>
        </p:txBody>
      </p:sp>
      <p:sp>
        <p:nvSpPr>
          <p:cNvPr id="150531" name="TextBox 4"/>
          <p:cNvSpPr txBox="1">
            <a:spLocks noChangeArrowheads="1"/>
          </p:cNvSpPr>
          <p:nvPr/>
        </p:nvSpPr>
        <p:spPr bwMode="auto">
          <a:xfrm>
            <a:off x="6950075" y="313055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50532" name="TextBox 7"/>
          <p:cNvSpPr txBox="1">
            <a:spLocks noChangeArrowheads="1"/>
          </p:cNvSpPr>
          <p:nvPr/>
        </p:nvSpPr>
        <p:spPr bwMode="auto">
          <a:xfrm>
            <a:off x="6948488" y="4076700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3333CC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zh-CN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0533" name="TextBox 11"/>
          <p:cNvSpPr txBox="1">
            <a:spLocks noChangeArrowheads="1"/>
          </p:cNvSpPr>
          <p:nvPr/>
        </p:nvSpPr>
        <p:spPr bwMode="auto">
          <a:xfrm>
            <a:off x="6948488" y="47244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7030A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Other examples include: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Run three blocks of code which are </a:t>
            </a:r>
            <a:r>
              <a:rPr lang="en-CA" sz="2400" dirty="0">
                <a:latin typeface="Symbol" pitchFamily="18" charset="2"/>
                <a:cs typeface="Arial" charset="0"/>
              </a:rPr>
              <a:t>Q</a:t>
            </a:r>
            <a:r>
              <a:rPr lang="en-CA" sz="2400" dirty="0">
                <a:cs typeface="Times New Roman" pitchFamily="18" charset="0"/>
              </a:rPr>
              <a:t>(1)</a:t>
            </a:r>
            <a:r>
              <a:rPr lang="en-US" altLang="zh-CN" sz="2400" dirty="0">
                <a:latin typeface="Arial" charset="0"/>
                <a:cs typeface="Arial" charset="0"/>
              </a:rPr>
              <a:t>, </a:t>
            </a:r>
            <a:r>
              <a:rPr lang="en-CA" sz="2400" dirty="0">
                <a:latin typeface="Symbol" pitchFamily="18" charset="2"/>
                <a:cs typeface="Arial" charset="0"/>
              </a:rPr>
              <a:t>Q</a:t>
            </a:r>
            <a:r>
              <a:rPr lang="en-CA" sz="2400" dirty="0">
                <a:cs typeface="Times New Roman" pitchFamily="18" charset="0"/>
              </a:rPr>
              <a:t>(</a:t>
            </a:r>
            <a:r>
              <a:rPr lang="en-CA" sz="2400" i="1" dirty="0">
                <a:cs typeface="Times New Roman" pitchFamily="18" charset="0"/>
              </a:rPr>
              <a:t>n</a:t>
            </a:r>
            <a:r>
              <a:rPr lang="en-CA" sz="2400" baseline="30000" dirty="0">
                <a:cs typeface="Times New Roman" pitchFamily="18" charset="0"/>
              </a:rPr>
              <a:t>2</a:t>
            </a:r>
            <a:r>
              <a:rPr lang="en-CA" sz="2400" dirty="0">
                <a:cs typeface="Times New Roman" pitchFamily="18" charset="0"/>
              </a:rPr>
              <a:t>)</a:t>
            </a:r>
            <a:r>
              <a:rPr lang="en-US" altLang="zh-CN" sz="2400" dirty="0">
                <a:latin typeface="Arial" charset="0"/>
                <a:cs typeface="Arial" charset="0"/>
              </a:rPr>
              <a:t>, and</a:t>
            </a:r>
            <a:r>
              <a:rPr lang="en-CA" sz="2400" dirty="0">
                <a:cs typeface="Times New Roman" pitchFamily="18" charset="0"/>
              </a:rPr>
              <a:t> </a:t>
            </a:r>
            <a:r>
              <a:rPr lang="en-CA" sz="2400" dirty="0">
                <a:latin typeface="Symbol" pitchFamily="18" charset="2"/>
                <a:cs typeface="Arial" charset="0"/>
              </a:rPr>
              <a:t>Q</a:t>
            </a:r>
            <a:r>
              <a:rPr lang="en-CA" sz="2400" dirty="0">
                <a:cs typeface="Times New Roman" pitchFamily="18" charset="0"/>
              </a:rPr>
              <a:t>(</a:t>
            </a:r>
            <a:r>
              <a:rPr lang="en-CA" sz="2400" i="1" dirty="0">
                <a:cs typeface="Times New Roman" pitchFamily="18" charset="0"/>
              </a:rPr>
              <a:t>n</a:t>
            </a:r>
            <a:r>
              <a:rPr lang="en-CA" sz="2400" dirty="0">
                <a:cs typeface="Times New Roman" pitchFamily="18" charset="0"/>
              </a:rPr>
              <a:t>)</a:t>
            </a:r>
            <a:br>
              <a:rPr lang="en-CA" sz="2400" dirty="0">
                <a:cs typeface="Times New Roman" pitchFamily="18" charset="0"/>
              </a:rPr>
            </a:br>
            <a:r>
              <a:rPr lang="en-CA" sz="2400" dirty="0">
                <a:latin typeface="Arial" charset="0"/>
                <a:cs typeface="Arial" charset="0"/>
              </a:rPr>
              <a:t>total</a:t>
            </a:r>
            <a:r>
              <a:rPr lang="en-CA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latin typeface="Arial" charset="0"/>
                <a:cs typeface="Arial" charset="0"/>
              </a:rPr>
              <a:t>run time </a:t>
            </a:r>
            <a:r>
              <a:rPr lang="en-CA" sz="2400" dirty="0">
                <a:latin typeface="Symbol" pitchFamily="18" charset="2"/>
                <a:cs typeface="Arial" charset="0"/>
              </a:rPr>
              <a:t>Q</a:t>
            </a:r>
            <a:r>
              <a:rPr lang="en-CA" sz="2400" dirty="0">
                <a:cs typeface="Times New Roman" pitchFamily="18" charset="0"/>
              </a:rPr>
              <a:t>(1 + </a:t>
            </a:r>
            <a:r>
              <a:rPr lang="en-CA" sz="2400" i="1" dirty="0">
                <a:cs typeface="Times New Roman" pitchFamily="18" charset="0"/>
              </a:rPr>
              <a:t>n</a:t>
            </a:r>
            <a:r>
              <a:rPr lang="en-CA" sz="2400" baseline="30000" dirty="0">
                <a:cs typeface="Times New Roman" pitchFamily="18" charset="0"/>
              </a:rPr>
              <a:t>2</a:t>
            </a:r>
            <a:r>
              <a:rPr lang="en-CA" sz="2400" i="1" dirty="0">
                <a:cs typeface="Times New Roman" pitchFamily="18" charset="0"/>
              </a:rPr>
              <a:t> + n</a:t>
            </a:r>
            <a:r>
              <a:rPr lang="en-CA" sz="2400" dirty="0">
                <a:cs typeface="Times New Roman" pitchFamily="18" charset="0"/>
              </a:rPr>
              <a:t>) = </a:t>
            </a:r>
            <a:r>
              <a:rPr lang="en-CA" sz="2400" dirty="0">
                <a:latin typeface="Symbol" pitchFamily="18" charset="2"/>
                <a:cs typeface="Arial" charset="0"/>
              </a:rPr>
              <a:t>Q</a:t>
            </a:r>
            <a:r>
              <a:rPr lang="en-CA" sz="2400" dirty="0">
                <a:cs typeface="Times New Roman" pitchFamily="18" charset="0"/>
              </a:rPr>
              <a:t>(</a:t>
            </a:r>
            <a:r>
              <a:rPr lang="en-CA" sz="2400" i="1" dirty="0">
                <a:cs typeface="Times New Roman" pitchFamily="18" charset="0"/>
              </a:rPr>
              <a:t>n</a:t>
            </a:r>
            <a:r>
              <a:rPr lang="en-CA" sz="2400" baseline="30000" dirty="0">
                <a:cs typeface="Times New Roman" pitchFamily="18" charset="0"/>
              </a:rPr>
              <a:t>2</a:t>
            </a:r>
            <a:r>
              <a:rPr lang="en-CA" sz="2400" dirty="0">
                <a:cs typeface="Times New Roman" pitchFamily="18" charset="0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Run two blocks of code which are </a:t>
            </a:r>
            <a:r>
              <a:rPr lang="en-CA" sz="2400" dirty="0">
                <a:latin typeface="Symbol" pitchFamily="18" charset="2"/>
                <a:cs typeface="Arial" charset="0"/>
              </a:rPr>
              <a:t>Q</a:t>
            </a:r>
            <a:r>
              <a:rPr lang="en-CA" sz="2400" dirty="0">
                <a:cs typeface="Times New Roman" pitchFamily="18" charset="0"/>
              </a:rPr>
              <a:t>(</a:t>
            </a:r>
            <a:r>
              <a:rPr lang="en-CA" sz="2400" i="1" dirty="0">
                <a:cs typeface="Times New Roman" pitchFamily="18" charset="0"/>
              </a:rPr>
              <a:t>n </a:t>
            </a:r>
            <a:r>
              <a:rPr lang="en-CA" sz="2400" dirty="0">
                <a:cs typeface="Times New Roman" pitchFamily="18" charset="0"/>
              </a:rPr>
              <a:t>log(</a:t>
            </a:r>
            <a:r>
              <a:rPr lang="en-CA" sz="2400" i="1" dirty="0">
                <a:cs typeface="Times New Roman" pitchFamily="18" charset="0"/>
              </a:rPr>
              <a:t>n</a:t>
            </a:r>
            <a:r>
              <a:rPr lang="en-CA" sz="2400" dirty="0">
                <a:cs typeface="Times New Roman" pitchFamily="18" charset="0"/>
              </a:rPr>
              <a:t>))</a:t>
            </a:r>
            <a:r>
              <a:rPr lang="en-US" altLang="zh-CN" sz="2400" dirty="0">
                <a:latin typeface="Arial" charset="0"/>
                <a:cs typeface="Arial" charset="0"/>
              </a:rPr>
              <a:t>, and</a:t>
            </a:r>
            <a:r>
              <a:rPr lang="en-CA" sz="2400" dirty="0">
                <a:cs typeface="Times New Roman" pitchFamily="18" charset="0"/>
              </a:rPr>
              <a:t> </a:t>
            </a:r>
            <a:r>
              <a:rPr lang="en-CA" sz="2400" dirty="0">
                <a:latin typeface="Symbol" pitchFamily="18" charset="2"/>
                <a:cs typeface="Arial" charset="0"/>
              </a:rPr>
              <a:t>Q</a:t>
            </a:r>
            <a:r>
              <a:rPr lang="en-CA" sz="2400" dirty="0">
                <a:cs typeface="Times New Roman" pitchFamily="18" charset="0"/>
              </a:rPr>
              <a:t>(</a:t>
            </a:r>
            <a:r>
              <a:rPr lang="en-CA" sz="2400" i="1" dirty="0">
                <a:cs typeface="Times New Roman" pitchFamily="18" charset="0"/>
              </a:rPr>
              <a:t>n</a:t>
            </a:r>
            <a:r>
              <a:rPr lang="en-CA" sz="2400" baseline="30000" dirty="0">
                <a:cs typeface="Times New Roman" pitchFamily="18" charset="0"/>
              </a:rPr>
              <a:t>1.5</a:t>
            </a:r>
            <a:r>
              <a:rPr lang="en-CA" sz="2400" dirty="0">
                <a:cs typeface="Times New Roman" pitchFamily="18" charset="0"/>
              </a:rPr>
              <a:t>)</a:t>
            </a:r>
            <a:br>
              <a:rPr lang="en-CA" sz="2400" dirty="0">
                <a:cs typeface="Times New Roman" pitchFamily="18" charset="0"/>
              </a:rPr>
            </a:br>
            <a:r>
              <a:rPr lang="en-US" sz="2400" dirty="0">
                <a:latin typeface="Arial" charset="0"/>
                <a:cs typeface="Arial" charset="0"/>
              </a:rPr>
              <a:t>t</a:t>
            </a:r>
            <a:r>
              <a:rPr lang="en-US" altLang="zh-CN" sz="2400" dirty="0">
                <a:latin typeface="Arial" charset="0"/>
                <a:cs typeface="Arial" charset="0"/>
              </a:rPr>
              <a:t>otal run time </a:t>
            </a:r>
            <a:r>
              <a:rPr lang="en-CA" sz="2400" dirty="0">
                <a:latin typeface="Symbol" pitchFamily="18" charset="2"/>
                <a:cs typeface="Arial" charset="0"/>
              </a:rPr>
              <a:t>Q</a:t>
            </a:r>
            <a:r>
              <a:rPr lang="en-CA" sz="2400" dirty="0">
                <a:cs typeface="Times New Roman" pitchFamily="18" charset="0"/>
              </a:rPr>
              <a:t>(</a:t>
            </a:r>
            <a:r>
              <a:rPr lang="en-CA" sz="2400" i="1" dirty="0">
                <a:cs typeface="Times New Roman" pitchFamily="18" charset="0"/>
              </a:rPr>
              <a:t>n </a:t>
            </a:r>
            <a:r>
              <a:rPr lang="en-CA" sz="2400" dirty="0">
                <a:cs typeface="Times New Roman" pitchFamily="18" charset="0"/>
              </a:rPr>
              <a:t>log(</a:t>
            </a:r>
            <a:r>
              <a:rPr lang="en-CA" sz="2400" i="1" dirty="0">
                <a:cs typeface="Times New Roman" pitchFamily="18" charset="0"/>
              </a:rPr>
              <a:t>n</a:t>
            </a:r>
            <a:r>
              <a:rPr lang="en-CA" sz="2400" dirty="0">
                <a:cs typeface="Times New Roman" pitchFamily="18" charset="0"/>
              </a:rPr>
              <a:t>) + </a:t>
            </a:r>
            <a:r>
              <a:rPr lang="en-CA" sz="2400" i="1" dirty="0">
                <a:cs typeface="Times New Roman" pitchFamily="18" charset="0"/>
              </a:rPr>
              <a:t>n</a:t>
            </a:r>
            <a:r>
              <a:rPr lang="en-CA" sz="2400" baseline="30000" dirty="0">
                <a:cs typeface="Times New Roman" pitchFamily="18" charset="0"/>
              </a:rPr>
              <a:t>1.5</a:t>
            </a:r>
            <a:r>
              <a:rPr lang="en-CA" sz="2400" dirty="0">
                <a:cs typeface="Times New Roman" pitchFamily="18" charset="0"/>
              </a:rPr>
              <a:t>) = </a:t>
            </a:r>
            <a:r>
              <a:rPr lang="en-CA" sz="2400" dirty="0">
                <a:latin typeface="Symbol" pitchFamily="18" charset="2"/>
                <a:cs typeface="Arial" charset="0"/>
              </a:rPr>
              <a:t>Q</a:t>
            </a:r>
            <a:r>
              <a:rPr lang="en-CA" sz="2400" dirty="0">
                <a:cs typeface="Times New Roman" pitchFamily="18" charset="0"/>
              </a:rPr>
              <a:t>(</a:t>
            </a:r>
            <a:r>
              <a:rPr lang="en-CA" sz="2400" i="1" dirty="0">
                <a:cs typeface="Times New Roman" pitchFamily="18" charset="0"/>
              </a:rPr>
              <a:t>n</a:t>
            </a:r>
            <a:r>
              <a:rPr lang="en-CA" sz="2400" baseline="30000" dirty="0">
                <a:cs typeface="Times New Roman" pitchFamily="18" charset="0"/>
              </a:rPr>
              <a:t>1.5</a:t>
            </a:r>
            <a:r>
              <a:rPr lang="en-CA" sz="2400" dirty="0">
                <a:cs typeface="Times New Roman" pitchFamily="18" charset="0"/>
              </a:rPr>
              <a:t>)</a:t>
            </a: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When considering a sum, take the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dominant term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Control Statements</a:t>
            </a:r>
            <a:endParaRPr lang="en-US" altLang="zh-CN" sz="400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62500" lnSpcReduction="2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900" dirty="0">
                <a:latin typeface="Arial" charset="0"/>
                <a:cs typeface="Arial" charset="0"/>
              </a:rPr>
              <a:t>	Next we will look at the following control statements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39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900" dirty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Conditional statements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Consolas" pitchFamily="49" charset="0"/>
                <a:cs typeface="Arial" charset="0"/>
              </a:rPr>
              <a:t>if</a:t>
            </a:r>
            <a:r>
              <a:rPr lang="en-US" altLang="zh-CN" dirty="0">
                <a:latin typeface="Arial" charset="0"/>
                <a:cs typeface="Arial" charset="0"/>
              </a:rPr>
              <a:t>, </a:t>
            </a:r>
            <a:r>
              <a:rPr lang="en-US" altLang="zh-CN" dirty="0">
                <a:latin typeface="Consolas" pitchFamily="49" charset="0"/>
                <a:cs typeface="Arial" charset="0"/>
              </a:rPr>
              <a:t>switch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Consolas" pitchFamily="49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Condition-controlled loops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Consolas" pitchFamily="49" charset="0"/>
                <a:cs typeface="Arial" charset="0"/>
              </a:rPr>
              <a:t>for</a:t>
            </a:r>
            <a:r>
              <a:rPr lang="en-US" altLang="zh-CN" dirty="0">
                <a:latin typeface="Arial" charset="0"/>
                <a:cs typeface="Arial" charset="0"/>
              </a:rPr>
              <a:t>, </a:t>
            </a:r>
            <a:r>
              <a:rPr lang="en-US" altLang="zh-CN" dirty="0">
                <a:latin typeface="Consolas" pitchFamily="49" charset="0"/>
                <a:cs typeface="Arial" charset="0"/>
              </a:rPr>
              <a:t>while</a:t>
            </a:r>
            <a:r>
              <a:rPr lang="en-US" altLang="zh-CN" dirty="0">
                <a:latin typeface="Arial" charset="0"/>
                <a:cs typeface="Arial" charset="0"/>
              </a:rPr>
              <a:t>, </a:t>
            </a:r>
            <a:r>
              <a:rPr lang="en-US" altLang="zh-CN" dirty="0">
                <a:latin typeface="Consolas" pitchFamily="49" charset="0"/>
                <a:cs typeface="Arial" charset="0"/>
              </a:rPr>
              <a:t>do-while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Consolas" pitchFamily="49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Count-controlled loops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Consolas" pitchFamily="49" charset="0"/>
                <a:cs typeface="Arial" charset="0"/>
              </a:rPr>
              <a:t>for </a:t>
            </a:r>
            <a:r>
              <a:rPr lang="en-US" altLang="zh-CN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dirty="0">
                <a:latin typeface="Consolas" pitchFamily="49" charset="0"/>
                <a:cs typeface="Arial" charset="0"/>
              </a:rPr>
              <a:t> from 1 to 10 do ... end do;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Consolas" pitchFamily="49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Collection-controlled loops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CA" dirty="0" err="1">
                <a:latin typeface="Consolas" pitchFamily="49" charset="0"/>
                <a:cs typeface="Arial" charset="0"/>
              </a:rPr>
              <a:t>foreach</a:t>
            </a:r>
            <a:r>
              <a:rPr lang="en-CA" dirty="0">
                <a:latin typeface="Consolas" pitchFamily="49" charset="0"/>
                <a:cs typeface="Arial" charset="0"/>
              </a:rPr>
              <a:t> ( </a:t>
            </a:r>
            <a:r>
              <a:rPr lang="en-CA" dirty="0" err="1">
                <a:latin typeface="Consolas" pitchFamily="49" charset="0"/>
                <a:cs typeface="Arial" charset="0"/>
              </a:rPr>
              <a:t>int</a:t>
            </a:r>
            <a:r>
              <a:rPr lang="en-CA" dirty="0">
                <a:latin typeface="Consolas" pitchFamily="49" charset="0"/>
                <a:cs typeface="Arial" charset="0"/>
              </a:rPr>
              <a:t> </a:t>
            </a:r>
            <a:r>
              <a:rPr lang="en-CA" dirty="0" err="1">
                <a:latin typeface="Consolas" pitchFamily="49" charset="0"/>
                <a:cs typeface="Arial" charset="0"/>
              </a:rPr>
              <a:t>i</a:t>
            </a:r>
            <a:r>
              <a:rPr lang="en-CA" dirty="0">
                <a:latin typeface="Consolas" pitchFamily="49" charset="0"/>
                <a:cs typeface="Arial" charset="0"/>
              </a:rPr>
              <a:t> in array ) { ... }</a:t>
            </a:r>
            <a:endParaRPr lang="en-US" altLang="zh-CN" dirty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 1536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5363" name="Rectangle 3" descr=" 1536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     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Control Statements</a:t>
            </a:r>
            <a:endParaRPr lang="en-US" altLang="zh-CN" sz="400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</p:txBody>
      </p:sp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70000" lnSpcReduction="20000"/>
          </a:bodyPr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Given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Courier New" pitchFamily="49" charset="0"/>
                <a:cs typeface="Arial" charset="0"/>
              </a:rPr>
              <a:t>if ( </a:t>
            </a:r>
            <a:r>
              <a:rPr lang="en-US" altLang="zh-CN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altLang="zh-CN" dirty="0">
                <a:latin typeface="Courier New" pitchFamily="49" charset="0"/>
                <a:cs typeface="Arial" charset="0"/>
              </a:rPr>
              <a:t> ) {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Courier New" pitchFamily="49" charset="0"/>
                <a:cs typeface="Arial" charset="0"/>
              </a:rPr>
              <a:t>}</a:t>
            </a: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altLang="zh-CN" sz="360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altLang="zh-CN" dirty="0">
                <a:latin typeface="Arial" charset="0"/>
                <a:cs typeface="Arial" charset="0"/>
              </a:rPr>
            </a:b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factorial 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altLang="zh-CN" sz="360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In others, it is less obvious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Find the maximum entry in an array:</a:t>
            </a:r>
            <a:endParaRPr lang="en-US" altLang="zh-CN" sz="20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0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zh-CN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altLang="zh-CN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600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altLang="zh-CN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altLang="zh-CN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zh-CN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altLang="zh-CN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600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Analysis of Statements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In this case, we don’t know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if the list is sorted (descending) it will be run once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if the list is uniformly randomly distributed, then???</a:t>
            </a:r>
            <a:endParaRPr lang="en-US" altLang="zh-CN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= 0; 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is identical to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(1)</a:t>
            </a: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latin typeface="Consolas" pitchFamily="49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latin typeface="Consolas" pitchFamily="49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= 0; 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altLang="zh-CN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Arial" charset="0"/>
              </a:rPr>
              <a:t> ) {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Arial" charset="0"/>
              </a:rPr>
              <a:t>		}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endParaRPr lang="en-US" altLang="zh-CN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The initialization, condition, and increment statements are usually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(1)</a:t>
            </a: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For example,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urier New" pitchFamily="49" charset="0"/>
                <a:cs typeface="Arial" charset="0"/>
              </a:rPr>
              <a:t>     for ( 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= 0</a:t>
            </a:r>
            <a:r>
              <a:rPr lang="en-US" altLang="zh-CN" sz="1600" dirty="0">
                <a:latin typeface="Courier New" pitchFamily="49" charset="0"/>
                <a:cs typeface="Arial" charset="0"/>
              </a:rPr>
              <a:t>; 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&lt; n</a:t>
            </a:r>
            <a:r>
              <a:rPr lang="en-US" altLang="zh-CN" sz="1600" dirty="0">
                <a:latin typeface="Courier New" pitchFamily="49" charset="0"/>
                <a:cs typeface="Arial" charset="0"/>
              </a:rPr>
              <a:t>; </a:t>
            </a:r>
            <a:r>
              <a:rPr lang="en-US" altLang="zh-CN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++</a:t>
            </a:r>
            <a:r>
              <a:rPr lang="en-US" altLang="zh-CN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>
                <a:latin typeface="Courier New" pitchFamily="49" charset="0"/>
                <a:cs typeface="Arial" charset="0"/>
              </a:rPr>
              <a:t> ) {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urier New" pitchFamily="49" charset="0"/>
                <a:cs typeface="Arial" charset="0"/>
              </a:rPr>
              <a:t>         // ...</a:t>
            </a:r>
            <a:endParaRPr lang="en-US" altLang="zh-CN" sz="16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urier New" pitchFamily="49" charset="0"/>
                <a:cs typeface="Arial" charset="0"/>
              </a:rPr>
              <a:t>     }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Thus, the run time is at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W</a:t>
            </a:r>
            <a:r>
              <a:rPr lang="en-US" altLang="zh-CN" sz="2800" dirty="0">
                <a:cs typeface="Arial" charset="0"/>
              </a:rPr>
              <a:t>(1) </a:t>
            </a:r>
            <a:r>
              <a:rPr lang="en-US" altLang="zh-CN" sz="2800" dirty="0">
                <a:latin typeface="Arial" charset="0"/>
                <a:cs typeface="Arial" charset="0"/>
              </a:rPr>
              <a:t>, that is, at least the initialization and one condition must occur</a:t>
            </a:r>
          </a:p>
        </p:txBody>
      </p: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altLang="zh-CN" sz="360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sz="2800" dirty="0">
                <a:latin typeface="Arial" charset="0"/>
                <a:cs typeface="Arial" charset="0"/>
              </a:rPr>
              <a:t>), then the run time of 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urier New" pitchFamily="49" charset="0"/>
                <a:cs typeface="Arial" charset="0"/>
              </a:rPr>
              <a:t>     for ( </a:t>
            </a:r>
            <a:r>
              <a:rPr lang="en-US" altLang="zh-CN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600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>
                <a:latin typeface="Courier New" pitchFamily="49" charset="0"/>
                <a:cs typeface="Arial" charset="0"/>
              </a:rPr>
              <a:t> &lt; n; ++</a:t>
            </a:r>
            <a:r>
              <a:rPr lang="en-US" altLang="zh-CN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600" dirty="0">
                <a:latin typeface="Courier New" pitchFamily="49" charset="0"/>
                <a:cs typeface="Arial" charset="0"/>
              </a:rPr>
              <a:t> ) {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altLang="zh-CN" sz="16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600" dirty="0">
                <a:latin typeface="Courier New" pitchFamily="49" charset="0"/>
                <a:cs typeface="Arial" charset="0"/>
              </a:rPr>
              <a:t>     }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is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>
                <a:cs typeface="Arial" charset="0"/>
              </a:rPr>
              <a:t>n </a:t>
            </a:r>
            <a:r>
              <a:rPr lang="en-US" altLang="zh-CN" sz="2800" dirty="0">
                <a:cs typeface="Arial" charset="0"/>
              </a:rPr>
              <a:t>f(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))</a:t>
            </a: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If the body is </a:t>
            </a:r>
            <a:r>
              <a:rPr lang="en-US" altLang="zh-CN" sz="2800" dirty="0">
                <a:cs typeface="Arial" charset="0"/>
              </a:rPr>
              <a:t>O(f(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))</a:t>
            </a:r>
            <a:r>
              <a:rPr lang="en-US" altLang="zh-CN" sz="2800" dirty="0">
                <a:latin typeface="Arial" charset="0"/>
                <a:cs typeface="Arial" charset="0"/>
              </a:rPr>
              <a:t>, then the run time of the loop is </a:t>
            </a:r>
            <a:r>
              <a:rPr lang="en-US" altLang="zh-CN" sz="2800" dirty="0">
                <a:cs typeface="Arial" charset="0"/>
              </a:rPr>
              <a:t>O(</a:t>
            </a:r>
            <a:r>
              <a:rPr lang="en-US" altLang="zh-CN" sz="2800" i="1" dirty="0">
                <a:cs typeface="Arial" charset="0"/>
              </a:rPr>
              <a:t>n </a:t>
            </a:r>
            <a:r>
              <a:rPr lang="en-US" altLang="zh-CN" sz="2800" dirty="0">
                <a:cs typeface="Arial" charset="0"/>
              </a:rPr>
              <a:t>f(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))</a:t>
            </a:r>
          </a:p>
        </p:txBody>
      </p:sp>
    </p:spTree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altLang="zh-CN" sz="360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For example,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latin typeface="Courier New" pitchFamily="49" charset="0"/>
                <a:cs typeface="Arial" charset="0"/>
              </a:rPr>
              <a:t>    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		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sum = 0;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		for (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&lt; n; ++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			sum += 1;     Theta(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)</a:t>
            </a:r>
            <a:endParaRPr lang="en-US" altLang="zh-CN" sz="1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		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This code has run time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Symbol" pitchFamily="18" charset="2"/>
                <a:cs typeface="Arial" charset="0"/>
              </a:rPr>
              <a:t>		Q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>
                <a:cs typeface="Arial" charset="0"/>
              </a:rPr>
              <a:t>n·</a:t>
            </a:r>
            <a:r>
              <a:rPr lang="en-US" altLang="zh-CN" sz="2800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altLang="zh-CN" sz="2800" dirty="0">
                <a:cs typeface="Arial" charset="0"/>
              </a:rPr>
              <a:t>) =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 1536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5363" name="Rectangle 3" descr=" 1536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Without algorithm analysis, there will always be lingering questions: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     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5523486"/>
      </p:ext>
    </p:extLst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altLang="zh-CN" sz="360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Another example </a:t>
            </a:r>
            <a:r>
              <a:rPr lang="en-US" altLang="zh-CN" sz="2800" dirty="0" err="1">
                <a:latin typeface="Arial" charset="0"/>
                <a:cs typeface="Arial" charset="0"/>
              </a:rPr>
              <a:t>example</a:t>
            </a:r>
            <a:r>
              <a:rPr lang="en-US" altLang="zh-CN" sz="2800" dirty="0">
                <a:latin typeface="Arial" charset="0"/>
                <a:cs typeface="Arial" charset="0"/>
              </a:rPr>
              <a:t>,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      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sum = 0;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       for (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&lt; 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; ++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) {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           for (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               sum += 1;     Theta(1)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           }</a:t>
            </a:r>
            <a:endParaRPr lang="en-US" altLang="zh-CN" sz="1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</a:t>
            </a:r>
            <a:r>
              <a:rPr lang="en-US" altLang="zh-CN" sz="2800" dirty="0">
                <a:latin typeface="Arial" charset="0"/>
                <a:cs typeface="Arial" charset="0"/>
              </a:rPr>
              <a:t>, thus the outer loop is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Symbol" pitchFamily="18" charset="2"/>
                <a:cs typeface="Arial" charset="0"/>
              </a:rPr>
              <a:t>		Q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sz="2800" dirty="0" err="1">
                <a:cs typeface="Arial" charset="0"/>
              </a:rPr>
              <a:t>·</a:t>
            </a:r>
            <a:r>
              <a:rPr lang="en-US" altLang="zh-CN" sz="2800" i="1" dirty="0" err="1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 =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baseline="30000" dirty="0">
                <a:cs typeface="Arial" charset="0"/>
              </a:rPr>
              <a:t>2</a:t>
            </a:r>
            <a:r>
              <a:rPr lang="en-US" altLang="zh-CN" sz="2800" dirty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80400" cy="504031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dirty="0">
                <a:latin typeface="Arial" charset="0"/>
                <a:cs typeface="Arial" charset="0"/>
              </a:rPr>
              <a:t>	Consider this example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CA" sz="1400" dirty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latin typeface="Consolas" pitchFamily="49" charset="0"/>
                <a:cs typeface="Arial" charset="0"/>
              </a:rPr>
              <a:t>void </a:t>
            </a:r>
            <a:r>
              <a:rPr lang="en-CA" sz="1800" dirty="0" err="1">
                <a:latin typeface="Consolas" pitchFamily="49" charset="0"/>
                <a:cs typeface="Arial" charset="0"/>
              </a:rPr>
              <a:t>Disjoint_sets</a:t>
            </a:r>
            <a:r>
              <a:rPr lang="en-CA" sz="1800" dirty="0">
                <a:latin typeface="Consolas" pitchFamily="49" charset="0"/>
                <a:cs typeface="Arial" charset="0"/>
              </a:rPr>
              <a:t>::clear()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latin typeface="Consolas" pitchFamily="49" charset="0"/>
                <a:cs typeface="Arial" charset="0"/>
              </a:rPr>
              <a:t>    </a:t>
            </a:r>
            <a:r>
              <a:rPr lang="en-CA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CA" sz="1800" dirty="0"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max_height</a:t>
            </a:r>
            <a:r>
              <a:rPr lang="en-CA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0;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num_disjoint_sets</a:t>
            </a:r>
            <a:r>
              <a:rPr lang="en-CA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n;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endParaRPr lang="en-CA" sz="1800" dirty="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</a:t>
            </a:r>
            <a:r>
              <a:rPr lang="en-CA" sz="18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CA" sz="18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CA" sz="18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CA" sz="18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&lt; n; ++</a:t>
            </a:r>
            <a:r>
              <a:rPr lang="en-CA" sz="18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8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</a:t>
            </a:r>
            <a:r>
              <a:rPr lang="en-CA" sz="1800" dirty="0" err="1">
                <a:solidFill>
                  <a:srgbClr val="00206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CA" sz="1800" dirty="0" err="1">
                <a:solidFill>
                  <a:srgbClr val="00206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800" dirty="0" err="1">
                <a:solidFill>
                  <a:srgbClr val="002060"/>
                </a:solidFill>
                <a:latin typeface="Consolas" pitchFamily="49" charset="0"/>
                <a:cs typeface="Arial" charset="0"/>
              </a:rPr>
              <a:t>tree_height</a:t>
            </a:r>
            <a:r>
              <a:rPr lang="en-CA" sz="18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CA" sz="1800" dirty="0" err="1">
                <a:solidFill>
                  <a:srgbClr val="00206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] = 0;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CA" sz="1800" dirty="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33825" name="TextBox 4"/>
          <p:cNvSpPr txBox="1">
            <a:spLocks noChangeArrowheads="1"/>
          </p:cNvSpPr>
          <p:nvPr/>
        </p:nvSpPr>
        <p:spPr bwMode="auto">
          <a:xfrm>
            <a:off x="6373813" y="4575175"/>
            <a:ext cx="62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7030A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zh-CN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zh-CN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826" name="TextBox 4"/>
          <p:cNvSpPr txBox="1">
            <a:spLocks noChangeArrowheads="1"/>
          </p:cNvSpPr>
          <p:nvPr/>
        </p:nvSpPr>
        <p:spPr bwMode="auto">
          <a:xfrm>
            <a:off x="6373813" y="36449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00B0F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3827" name="TextBox 4"/>
          <p:cNvSpPr txBox="1">
            <a:spLocks noChangeArrowheads="1"/>
          </p:cNvSpPr>
          <p:nvPr/>
        </p:nvSpPr>
        <p:spPr bwMode="auto">
          <a:xfrm>
            <a:off x="6373813" y="242093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3829050" y="5661025"/>
          <a:ext cx="31670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公式" r:id="rId4" imgW="1841400" imgH="469800" progId="Equation.3">
                  <p:embed/>
                </p:oleObj>
              </mc:Choice>
              <mc:Fallback>
                <p:oleObj name="公式" r:id="rId4" imgW="1841400" imgH="469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5661025"/>
                        <a:ext cx="316706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TextBox 4"/>
          <p:cNvSpPr txBox="1">
            <a:spLocks noChangeArrowheads="1"/>
          </p:cNvSpPr>
          <p:nvPr/>
        </p:nvSpPr>
        <p:spPr bwMode="auto">
          <a:xfrm>
            <a:off x="6372225" y="5078413"/>
            <a:ext cx="620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00206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altLang="zh-CN" i="1" dirty="0">
                <a:cs typeface="Arial" charset="0"/>
              </a:rPr>
              <a:t>m</a:t>
            </a:r>
            <a:r>
              <a:rPr lang="en-US" altLang="zh-CN" dirty="0">
                <a:latin typeface="Arial" charset="0"/>
                <a:cs typeface="Arial" charset="0"/>
              </a:rPr>
              <a:t>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       for (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&lt; 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; ++</a:t>
            </a:r>
            <a:r>
              <a:rPr lang="en-US" altLang="zh-CN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 ) {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		       Execution Body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		    // O( m );</a:t>
            </a:r>
            <a:endParaRPr lang="en-US" altLang="zh-CN" sz="1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Arial" charset="0"/>
              </a:rPr>
              <a:t>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The inner loop is </a:t>
            </a:r>
            <a:r>
              <a:rPr lang="en-US" altLang="zh-CN" dirty="0">
                <a:cs typeface="Arial" charset="0"/>
              </a:rPr>
              <a:t>O(</a:t>
            </a:r>
            <a:r>
              <a:rPr lang="en-US" altLang="zh-CN" i="1" dirty="0">
                <a:cs typeface="Arial" charset="0"/>
              </a:rPr>
              <a:t>m</a:t>
            </a:r>
            <a:r>
              <a:rPr lang="en-US" altLang="zh-CN" dirty="0">
                <a:cs typeface="Arial" charset="0"/>
              </a:rPr>
              <a:t>)</a:t>
            </a:r>
            <a:r>
              <a:rPr lang="en-US" altLang="zh-CN" dirty="0">
                <a:latin typeface="Arial" charset="0"/>
                <a:cs typeface="Arial" charset="0"/>
              </a:rPr>
              <a:t> and thus the outer loop is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		 </a:t>
            </a:r>
            <a:r>
              <a:rPr lang="en-US" altLang="zh-CN" dirty="0">
                <a:cs typeface="Arial" charset="0"/>
              </a:rPr>
              <a:t>O(</a:t>
            </a:r>
            <a:r>
              <a:rPr lang="en-US" altLang="zh-CN" i="1" dirty="0" err="1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i="1" dirty="0" err="1">
                <a:solidFill>
                  <a:schemeClr val="tx1"/>
                </a:solidFill>
                <a:cs typeface="Arial" charset="0"/>
              </a:rPr>
              <a:t>·</a:t>
            </a:r>
            <a:r>
              <a:rPr lang="en-US" altLang="zh-CN" i="1" dirty="0" err="1">
                <a:cs typeface="Arial" charset="0"/>
              </a:rPr>
              <a:t>m</a:t>
            </a:r>
            <a:r>
              <a:rPr lang="en-US" altLang="zh-CN" dirty="0">
                <a:cs typeface="Arial" charset="0"/>
              </a:rPr>
              <a:t>)</a:t>
            </a:r>
            <a:r>
              <a:rPr lang="en-US" altLang="zh-CN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205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If the body does depends on the variable (in this example, 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sz="2800" dirty="0">
                <a:latin typeface="Arial" charset="0"/>
                <a:cs typeface="Arial" charset="0"/>
              </a:rPr>
              <a:t>), then the run time of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Courier New" pitchFamily="49" charset="0"/>
                <a:cs typeface="Arial" charset="0"/>
              </a:rPr>
              <a:t>     for ( </a:t>
            </a:r>
            <a:r>
              <a:rPr lang="en-US" altLang="zh-CN" sz="20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2000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Arial" charset="0"/>
              </a:rPr>
              <a:t> = 0; </a:t>
            </a:r>
            <a:r>
              <a:rPr lang="en-US" altLang="zh-CN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Arial" charset="0"/>
              </a:rPr>
              <a:t> &lt; n; ++</a:t>
            </a:r>
            <a:r>
              <a:rPr lang="en-US" altLang="zh-CN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Arial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Courier New" pitchFamily="49" charset="0"/>
                <a:cs typeface="Arial" charset="0"/>
              </a:rPr>
              <a:t>         // code which is Theta(f(</a:t>
            </a:r>
            <a:r>
              <a:rPr lang="en-US" altLang="zh-CN" sz="2000" dirty="0" err="1">
                <a:latin typeface="Courier New" pitchFamily="49" charset="0"/>
                <a:cs typeface="Arial" charset="0"/>
              </a:rPr>
              <a:t>i,n</a:t>
            </a:r>
            <a:r>
              <a:rPr lang="en-US" altLang="zh-CN" sz="2000" dirty="0">
                <a:latin typeface="Courier New" pitchFamily="49" charset="0"/>
                <a:cs typeface="Arial" charset="0"/>
              </a:rPr>
              <a:t>))</a:t>
            </a:r>
            <a:endParaRPr lang="en-US" altLang="zh-CN" sz="20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Courier New" pitchFamily="49" charset="0"/>
                <a:cs typeface="Arial" charset="0"/>
              </a:rPr>
              <a:t>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is				; and if the body is</a:t>
            </a:r>
            <a:br>
              <a:rPr lang="en-US" altLang="zh-CN" sz="2800" dirty="0">
                <a:latin typeface="Arial" charset="0"/>
                <a:cs typeface="Arial" charset="0"/>
              </a:rPr>
            </a:br>
            <a:r>
              <a:rPr lang="en-US" altLang="zh-CN" sz="2800" dirty="0">
                <a:latin typeface="Arial" charset="0"/>
                <a:cs typeface="Arial" charset="0"/>
              </a:rPr>
              <a:t/>
            </a:r>
            <a:br>
              <a:rPr lang="en-US" altLang="zh-CN" sz="2800" dirty="0">
                <a:latin typeface="Arial" charset="0"/>
                <a:cs typeface="Arial" charset="0"/>
              </a:rPr>
            </a:br>
            <a:r>
              <a:rPr lang="en-US" altLang="zh-CN" sz="2800" dirty="0">
                <a:cs typeface="Arial" charset="0"/>
              </a:rPr>
              <a:t>O(f(</a:t>
            </a:r>
            <a:r>
              <a:rPr lang="en-US" altLang="zh-CN" sz="2800" i="1" dirty="0" err="1">
                <a:cs typeface="Arial" charset="0"/>
              </a:rPr>
              <a:t>i</a:t>
            </a:r>
            <a:r>
              <a:rPr lang="en-US" altLang="zh-CN" sz="2800" dirty="0">
                <a:cs typeface="Arial" charset="0"/>
              </a:rPr>
              <a:t>, 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))</a:t>
            </a:r>
            <a:r>
              <a:rPr lang="en-US" altLang="zh-CN" sz="2800" dirty="0">
                <a:latin typeface="Arial" charset="0"/>
                <a:cs typeface="Arial" charset="0"/>
              </a:rPr>
              <a:t>, then the  result is</a:t>
            </a:r>
          </a:p>
        </p:txBody>
      </p:sp>
      <p:graphicFrame>
        <p:nvGraphicFramePr>
          <p:cNvPr id="34874" name="Object 58"/>
          <p:cNvGraphicFramePr>
            <a:graphicFrameLocks noChangeAspect="1"/>
          </p:cNvGraphicFramePr>
          <p:nvPr/>
        </p:nvGraphicFramePr>
        <p:xfrm>
          <a:off x="5435600" y="5156200"/>
          <a:ext cx="31686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公式" r:id="rId4" imgW="1257120" imgH="457200" progId="Equation.3">
                  <p:embed/>
                </p:oleObj>
              </mc:Choice>
              <mc:Fallback>
                <p:oleObj name="公式" r:id="rId4" imgW="1257120" imgH="4572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156200"/>
                        <a:ext cx="316865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74740"/>
              </p:ext>
            </p:extLst>
          </p:nvPr>
        </p:nvGraphicFramePr>
        <p:xfrm>
          <a:off x="1187450" y="4273550"/>
          <a:ext cx="302418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公式" r:id="rId6" imgW="1257120" imgH="457200" progId="Equation.3">
                  <p:embed/>
                </p:oleObj>
              </mc:Choice>
              <mc:Fallback>
                <p:oleObj name="公式" r:id="rId6" imgW="1257120" imgH="4572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73550"/>
                        <a:ext cx="3024188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3076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For example,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    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     for 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         for 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             sum +=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+ j;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  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     }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The inner loop is 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sz="2800" dirty="0" smtClean="0">
                <a:cs typeface="Arial" charset="0"/>
              </a:rPr>
              <a:t>(</a:t>
            </a:r>
            <a:r>
              <a:rPr lang="en-US" altLang="zh-CN" sz="2800" dirty="0">
                <a:cs typeface="Arial" charset="0"/>
              </a:rPr>
              <a:t>1 + </a:t>
            </a:r>
            <a:r>
              <a:rPr lang="en-US" altLang="zh-CN" sz="2800" i="1" dirty="0" err="1">
                <a:cs typeface="Arial" charset="0"/>
              </a:rPr>
              <a:t>i</a:t>
            </a:r>
            <a:r>
              <a:rPr lang="en-US" altLang="zh-CN" sz="2800" dirty="0">
                <a:cs typeface="Arial" charset="0"/>
              </a:rPr>
              <a:t>(1 + 1) ) =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 err="1">
                <a:cs typeface="Arial" charset="0"/>
              </a:rPr>
              <a:t>i</a:t>
            </a:r>
            <a:r>
              <a:rPr lang="en-US" altLang="zh-CN" sz="2800" dirty="0">
                <a:cs typeface="Arial" charset="0"/>
              </a:rPr>
              <a:t>)</a:t>
            </a:r>
            <a:r>
              <a:rPr lang="en-US" altLang="zh-CN" sz="2800" dirty="0">
                <a:latin typeface="Arial" charset="0"/>
                <a:cs typeface="Arial" charset="0"/>
              </a:rPr>
              <a:t> hence </a:t>
            </a:r>
            <a:br>
              <a:rPr lang="en-US" altLang="zh-CN" sz="2800" dirty="0">
                <a:latin typeface="Arial" charset="0"/>
                <a:cs typeface="Arial" charset="0"/>
              </a:rPr>
            </a:br>
            <a:r>
              <a:rPr lang="en-US" altLang="zh-CN" sz="2800" dirty="0">
                <a:latin typeface="Arial" charset="0"/>
                <a:cs typeface="Arial" charset="0"/>
              </a:rPr>
              <a:t/>
            </a:r>
            <a:br>
              <a:rPr lang="en-US" altLang="zh-CN" sz="2800" dirty="0">
                <a:latin typeface="Arial" charset="0"/>
                <a:cs typeface="Arial" charset="0"/>
              </a:rPr>
            </a:br>
            <a:r>
              <a:rPr lang="en-US" altLang="zh-CN" sz="2800" dirty="0">
                <a:latin typeface="Arial" charset="0"/>
                <a:cs typeface="Arial" charset="0"/>
              </a:rPr>
              <a:t>the outer is</a:t>
            </a:r>
            <a:endParaRPr lang="en-US" altLang="zh-CN" sz="2800" dirty="0">
              <a:cs typeface="Arial" charset="0"/>
            </a:endParaRPr>
          </a:p>
        </p:txBody>
      </p:sp>
      <p:graphicFrame>
        <p:nvGraphicFramePr>
          <p:cNvPr id="35870" name="Object 30"/>
          <p:cNvGraphicFramePr>
            <a:graphicFrameLocks noChangeAspect="1"/>
          </p:cNvGraphicFramePr>
          <p:nvPr/>
        </p:nvGraphicFramePr>
        <p:xfrm>
          <a:off x="2916238" y="4581525"/>
          <a:ext cx="4586287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公式" r:id="rId4" imgW="2057400" imgH="914400" progId="Equation.3">
                  <p:embed/>
                </p:oleObj>
              </mc:Choice>
              <mc:Fallback>
                <p:oleObj name="公式" r:id="rId4" imgW="2057400" imgH="914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81525"/>
                        <a:ext cx="4586287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55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As another example: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altLang="zh-CN" sz="2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altLang="zh-CN" sz="2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zh-CN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altLang="zh-CN" sz="2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zh-CN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altLang="zh-CN" sz="23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altLang="zh-CN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3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From inside to out: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>
                <a:latin typeface="Arial" charset="0"/>
                <a:cs typeface="Arial" charset="0"/>
              </a:rPr>
              <a:t>		</a:t>
            </a:r>
            <a:r>
              <a:rPr lang="en-US" altLang="zh-CN" sz="29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900" dirty="0">
                <a:cs typeface="Arial" charset="0"/>
              </a:rPr>
              <a:t>(1)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>
                <a:latin typeface="Arial" charset="0"/>
                <a:cs typeface="Arial" charset="0"/>
              </a:rPr>
              <a:t>		</a:t>
            </a:r>
            <a:r>
              <a:rPr lang="en-US" altLang="zh-CN" sz="29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900" dirty="0">
                <a:cs typeface="Arial" charset="0"/>
              </a:rPr>
              <a:t>(</a:t>
            </a:r>
            <a:r>
              <a:rPr lang="en-US" altLang="zh-CN" sz="2900" i="1" dirty="0">
                <a:cs typeface="Arial" charset="0"/>
              </a:rPr>
              <a:t>j</a:t>
            </a:r>
            <a:r>
              <a:rPr lang="en-US" altLang="zh-CN" sz="2900" dirty="0">
                <a:cs typeface="Arial" charset="0"/>
              </a:rPr>
              <a:t>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sz="2900" dirty="0">
                <a:latin typeface="Symbol" pitchFamily="18" charset="2"/>
                <a:cs typeface="Arial" charset="0"/>
              </a:rPr>
              <a:t>		Q</a:t>
            </a:r>
            <a:r>
              <a:rPr lang="en-US" altLang="zh-CN" sz="2900" dirty="0">
                <a:cs typeface="Arial" charset="0"/>
              </a:rPr>
              <a:t>(</a:t>
            </a:r>
            <a:r>
              <a:rPr lang="en-US" altLang="zh-CN" sz="2900" i="1" dirty="0">
                <a:cs typeface="Arial" charset="0"/>
              </a:rPr>
              <a:t>i</a:t>
            </a:r>
            <a:r>
              <a:rPr lang="en-US" altLang="zh-CN" sz="2900" baseline="30000" dirty="0">
                <a:cs typeface="Arial" charset="0"/>
              </a:rPr>
              <a:t>2</a:t>
            </a:r>
            <a:r>
              <a:rPr lang="en-US" altLang="zh-CN" sz="2900" dirty="0">
                <a:cs typeface="Arial" charset="0"/>
              </a:rPr>
              <a:t>)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900" dirty="0">
                <a:latin typeface="Symbol" pitchFamily="18" charset="2"/>
                <a:cs typeface="Arial" charset="0"/>
              </a:rPr>
              <a:t>		Q</a:t>
            </a:r>
            <a:r>
              <a:rPr lang="en-US" altLang="zh-CN" sz="2900" dirty="0">
                <a:cs typeface="Arial" charset="0"/>
              </a:rPr>
              <a:t>(</a:t>
            </a:r>
            <a:r>
              <a:rPr lang="en-US" altLang="zh-CN" sz="2900" i="1" dirty="0">
                <a:cs typeface="Arial" charset="0"/>
              </a:rPr>
              <a:t>n</a:t>
            </a:r>
            <a:r>
              <a:rPr lang="en-US" altLang="zh-CN" sz="2900" baseline="30000" dirty="0">
                <a:cs typeface="Arial" charset="0"/>
              </a:rPr>
              <a:t>3</a:t>
            </a:r>
            <a:r>
              <a:rPr lang="en-US" altLang="zh-CN" sz="2900" dirty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switch(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break;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</p:cSld>
  <p:clrMapOvr>
    <a:masterClrMapping/>
  </p:clrMapOvr>
  <p:transition spd="slow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altLang="zh-CN" sz="2800" dirty="0">
                <a:cs typeface="Arial" charset="0"/>
              </a:rPr>
              <a:t>O(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</a:t>
            </a:r>
            <a:r>
              <a:rPr lang="en-US" altLang="zh-CN" sz="2800" dirty="0">
                <a:latin typeface="Arial" charset="0"/>
                <a:cs typeface="Arial" charset="0"/>
              </a:rPr>
              <a:t> time where </a:t>
            </a:r>
            <a:r>
              <a:rPr lang="en-US" altLang="zh-CN" sz="2800" i="1" dirty="0">
                <a:cs typeface="Arial" charset="0"/>
              </a:rPr>
              <a:t>n </a:t>
            </a:r>
            <a:r>
              <a:rPr lang="en-US" altLang="zh-CN" sz="2800" dirty="0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Then why not use: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if 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== 1 ) {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== 2 ) {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== 3 ) {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altLang="zh-CN" sz="18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== 4 ) {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else if 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== 5 ) {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integers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characters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900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900" dirty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altLang="zh-CN" sz="19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For example, assume: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 1536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5363" name="Rectangle 3" descr=" 1536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Without algorithm analysis, there will always be lingering questions: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Was the algorithm implemented correctly?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00892787"/>
      </p:ext>
    </p:extLst>
  </p:cSld>
  <p:clrMapOvr>
    <a:masterClrMapping/>
  </p:clrMapOvr>
  <p:transition spd="slow"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>
                <a:latin typeface="Arial" charset="0"/>
                <a:cs typeface="Arial" charset="0"/>
              </a:rPr>
              <a:t>Suppose we run one block of code followed by another block of code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Such code is said to be run </a:t>
            </a:r>
            <a:r>
              <a:rPr lang="en-US" altLang="zh-CN" sz="2800" i="1" dirty="0">
                <a:latin typeface="Arial" charset="0"/>
                <a:cs typeface="Arial" charset="0"/>
              </a:rPr>
              <a:t>serially</a:t>
            </a: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If the first block of code is </a:t>
            </a:r>
            <a:r>
              <a:rPr lang="en-US" altLang="zh-CN" sz="2800" dirty="0">
                <a:cs typeface="Arial" charset="0"/>
              </a:rPr>
              <a:t>O(f(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))</a:t>
            </a:r>
            <a:r>
              <a:rPr lang="en-US" altLang="zh-CN" sz="2800" dirty="0">
                <a:latin typeface="Arial" charset="0"/>
                <a:cs typeface="Arial" charset="0"/>
              </a:rPr>
              <a:t> and the second is </a:t>
            </a:r>
            <a:r>
              <a:rPr lang="en-US" altLang="zh-CN" sz="2800" dirty="0">
                <a:cs typeface="Arial" charset="0"/>
              </a:rPr>
              <a:t>O(g(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))</a:t>
            </a:r>
            <a:r>
              <a:rPr lang="en-US" altLang="zh-CN" sz="2800" dirty="0">
                <a:latin typeface="Arial" charset="0"/>
                <a:cs typeface="Arial" charset="0"/>
              </a:rPr>
              <a:t>, then the run time of both two blocks is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		</a:t>
            </a: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cs typeface="Arial" charset="0"/>
              </a:rPr>
              <a:t>O( f(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 + g(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 )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which usually (for algorithms not including function calls) simplifies to one or the other</a:t>
            </a:r>
          </a:p>
        </p:txBody>
      </p: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Consider the following two problems: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search through a random list of size 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latin typeface="Arial" charset="0"/>
                <a:cs typeface="Arial" charset="0"/>
              </a:rPr>
              <a:t> to find the maximum entry, and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search through a random list of size 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latin typeface="Arial" charset="0"/>
                <a:cs typeface="Arial" charset="0"/>
              </a:rPr>
              <a:t> to find if it contains a particular entry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What is the proper means of describing the run time of these two algorithms?</a:t>
            </a:r>
          </a:p>
        </p:txBody>
      </p:sp>
    </p:spTree>
  </p:cSld>
  <p:clrMapOvr>
    <a:masterClrMapping/>
  </p:clrMapOvr>
  <p:transition spd="slow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Searching for the maximum entry requires that each element in the array be examined</a:t>
            </a:r>
            <a:endParaRPr lang="en-US" altLang="zh-CN" sz="2400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thus, it must run in </a:t>
            </a:r>
            <a:r>
              <a:rPr lang="en-US" altLang="zh-CN" sz="24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400" dirty="0">
                <a:cs typeface="Arial" charset="0"/>
              </a:rPr>
              <a:t>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) </a:t>
            </a:r>
            <a:r>
              <a:rPr lang="en-US" altLang="zh-CN" sz="2400" dirty="0">
                <a:latin typeface="Arial" charset="0"/>
                <a:cs typeface="Arial" charset="0"/>
              </a:rPr>
              <a:t>time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Searching for a particular entry may end earlier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for example, the first entry we are searching for may be the one we are looking for, thus, it runs in </a:t>
            </a:r>
            <a:r>
              <a:rPr lang="en-US" altLang="zh-CN" sz="2400" dirty="0">
                <a:cs typeface="Times New Roman" pitchFamily="18" charset="0"/>
              </a:rPr>
              <a:t>O(</a:t>
            </a:r>
            <a:r>
              <a:rPr lang="en-US" altLang="zh-CN" sz="2400" i="1" dirty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) </a:t>
            </a:r>
            <a:r>
              <a:rPr lang="en-US" altLang="zh-CN" sz="2400" dirty="0">
                <a:latin typeface="Arial" charset="0"/>
                <a:cs typeface="Arial" charset="0"/>
              </a:rPr>
              <a:t>time</a:t>
            </a:r>
          </a:p>
        </p:txBody>
      </p:sp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Serial Statements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Therefore,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if the leading term is big-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Arial" charset="0"/>
                <a:cs typeface="Arial" charset="0"/>
              </a:rPr>
              <a:t>, then the result must be big-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Arial" charset="0"/>
                <a:cs typeface="Arial" charset="0"/>
              </a:rPr>
              <a:t>, otherwise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if the leading term is big-</a:t>
            </a:r>
            <a:r>
              <a:rPr lang="en-US" altLang="zh-CN" dirty="0">
                <a:cs typeface="Arial" charset="0"/>
              </a:rPr>
              <a:t>O</a:t>
            </a:r>
            <a:r>
              <a:rPr lang="en-US" altLang="zh-CN" dirty="0">
                <a:latin typeface="Arial" charset="0"/>
                <a:cs typeface="Arial" charset="0"/>
              </a:rPr>
              <a:t>, we can say the result is big-</a:t>
            </a:r>
            <a:r>
              <a:rPr lang="en-US" altLang="zh-CN" dirty="0">
                <a:cs typeface="Arial" charset="0"/>
              </a:rPr>
              <a:t>O</a:t>
            </a:r>
            <a:r>
              <a:rPr lang="en-US" altLang="zh-CN" dirty="0">
                <a:latin typeface="Arial" charset="0"/>
                <a:cs typeface="Arial" charset="0"/>
              </a:rPr>
              <a:t>  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For example,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	</a:t>
            </a:r>
            <a:r>
              <a:rPr lang="en-US" altLang="zh-CN" dirty="0">
                <a:cs typeface="Arial" charset="0"/>
              </a:rPr>
              <a:t>O(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 + O(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) + O(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4</a:t>
            </a:r>
            <a:r>
              <a:rPr lang="en-US" altLang="zh-CN" dirty="0">
                <a:cs typeface="Arial" charset="0"/>
              </a:rPr>
              <a:t>) = O(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+</a:t>
            </a:r>
            <a:r>
              <a:rPr lang="en-US" altLang="zh-CN" i="1" dirty="0">
                <a:cs typeface="Arial" charset="0"/>
              </a:rPr>
              <a:t> 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 + 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4</a:t>
            </a:r>
            <a:r>
              <a:rPr lang="en-US" altLang="zh-CN" dirty="0">
                <a:cs typeface="Arial" charset="0"/>
              </a:rPr>
              <a:t>) = O(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4</a:t>
            </a:r>
            <a:r>
              <a:rPr lang="en-US" altLang="zh-CN" dirty="0">
                <a:cs typeface="Arial" charset="0"/>
              </a:rPr>
              <a:t>)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		O(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 +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) =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)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		O(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) +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 = O(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)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		O(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) +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) =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baseline="30000" dirty="0">
                <a:cs typeface="Arial" charset="0"/>
              </a:rPr>
              <a:t>2</a:t>
            </a:r>
            <a:r>
              <a:rPr lang="en-US" altLang="zh-CN" dirty="0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7" name="Picture 2" descr="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3141663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>
                <a:latin typeface="Arial" charset="0"/>
                <a:cs typeface="Arial" charset="0"/>
              </a:rPr>
              <a:t>A function (or subroutine) is code which has been separated out, either to: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and repeated operations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e.g., mathematical functions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group related tasks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e.g., initialization</a:t>
            </a:r>
          </a:p>
          <a:p>
            <a:pPr lvl="1"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jump to the subroutine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execute the subroutine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deal with the return value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clean up</a:t>
            </a:r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Functions</a:t>
            </a:r>
            <a:endParaRPr lang="en-US" altLang="zh-CN" sz="3200" dirty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Thus, we can assume that the overhead required to make a function call and to return is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ctr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 err="1">
                <a:cs typeface="Arial" charset="0"/>
              </a:rPr>
              <a:t>T</a:t>
            </a:r>
            <a:r>
              <a:rPr lang="en-US" altLang="zh-CN" i="1" baseline="-25000" dirty="0" err="1">
                <a:cs typeface="Arial" charset="0"/>
              </a:rPr>
              <a:t>f</a:t>
            </a:r>
            <a:r>
              <a:rPr lang="en-US" altLang="zh-CN" dirty="0">
                <a:cs typeface="Arial" charset="0"/>
              </a:rPr>
              <a:t> = </a:t>
            </a:r>
            <a:r>
              <a:rPr lang="en-US" altLang="zh-CN" dirty="0">
                <a:latin typeface="Symbol" pitchFamily="18" charset="2"/>
                <a:cs typeface="Arial" charset="0"/>
              </a:rPr>
              <a:t>W</a:t>
            </a:r>
            <a:r>
              <a:rPr lang="en-US" altLang="zh-CN" dirty="0">
                <a:cs typeface="Arial" charset="0"/>
              </a:rPr>
              <a:t>(1)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Functions</a:t>
            </a:r>
            <a:endParaRPr lang="en-US" altLang="zh-CN" sz="6000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>
                <a:latin typeface="Arial" charset="0"/>
                <a:cs typeface="Arial" charset="0"/>
              </a:rPr>
              <a:t>Thus, given a function </a:t>
            </a:r>
            <a:r>
              <a:rPr lang="en-US" altLang="zh-CN" sz="2800" dirty="0">
                <a:cs typeface="Arial" charset="0"/>
              </a:rPr>
              <a:t>f(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</a:t>
            </a:r>
            <a:r>
              <a:rPr lang="en-US" altLang="zh-CN" sz="2800" dirty="0">
                <a:latin typeface="Arial" charset="0"/>
                <a:cs typeface="Arial" charset="0"/>
              </a:rPr>
              <a:t> (the run time of which depends on 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latin typeface="Arial" charset="0"/>
                <a:cs typeface="Arial" charset="0"/>
              </a:rPr>
              <a:t>) we will associate the run time of </a:t>
            </a:r>
            <a:r>
              <a:rPr lang="en-US" altLang="zh-CN" sz="2800" dirty="0">
                <a:cs typeface="Arial" charset="0"/>
              </a:rPr>
              <a:t>f(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</a:t>
            </a:r>
            <a:r>
              <a:rPr lang="en-US" altLang="zh-CN" sz="2800" dirty="0">
                <a:latin typeface="Arial" charset="0"/>
                <a:cs typeface="Arial" charset="0"/>
              </a:rPr>
              <a:t> by some function </a:t>
            </a:r>
            <a:r>
              <a:rPr lang="en-US" altLang="zh-CN" sz="2800" dirty="0" err="1">
                <a:cs typeface="Arial" charset="0"/>
              </a:rPr>
              <a:t>T</a:t>
            </a:r>
            <a:r>
              <a:rPr lang="en-US" altLang="zh-CN" sz="2800" baseline="-25000" dirty="0" err="1">
                <a:cs typeface="Arial" charset="0"/>
              </a:rPr>
              <a:t>f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We may write this to </a:t>
            </a:r>
            <a:r>
              <a:rPr lang="en-US" altLang="zh-CN" sz="2400" dirty="0">
                <a:cs typeface="Arial" charset="0"/>
              </a:rPr>
              <a:t>T(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)</a:t>
            </a:r>
            <a:endParaRPr lang="en-US" altLang="zh-CN" sz="24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Because the run time of any function is at least </a:t>
            </a:r>
            <a:r>
              <a:rPr lang="en-US" altLang="zh-CN" sz="2800" dirty="0">
                <a:cs typeface="Arial" charset="0"/>
              </a:rPr>
              <a:t>O(1)</a:t>
            </a:r>
            <a:r>
              <a:rPr lang="en-US" altLang="zh-CN" sz="2800" dirty="0">
                <a:latin typeface="Arial" charset="0"/>
                <a:cs typeface="Arial" charset="0"/>
              </a:rPr>
              <a:t>, we will include the time required to both call and return from the function in the run time</a:t>
            </a:r>
            <a:endParaRPr lang="en-US" altLang="zh-CN" sz="2800" dirty="0"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Consider this function:</a:t>
            </a: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latin typeface="Courier New" pitchFamily="49" charset="0"/>
                <a:cs typeface="Arial" charset="0"/>
              </a:rPr>
              <a:t>		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m, </a:t>
            </a:r>
            <a:r>
              <a:rPr lang="en-US" altLang="zh-CN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zh-CN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::max(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400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219139" name="TextBox 4"/>
          <p:cNvSpPr txBox="1">
            <a:spLocks noChangeArrowheads="1"/>
          </p:cNvSpPr>
          <p:nvPr/>
        </p:nvSpPr>
        <p:spPr bwMode="auto">
          <a:xfrm>
            <a:off x="8332788" y="40052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b="1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219140" name="TextBox 4"/>
          <p:cNvSpPr txBox="1">
            <a:spLocks noChangeArrowheads="1"/>
          </p:cNvSpPr>
          <p:nvPr/>
        </p:nvSpPr>
        <p:spPr bwMode="auto">
          <a:xfrm>
            <a:off x="8289925" y="2347913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altLang="zh-CN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 altLang="zh-CN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141" name="TextBox 5"/>
          <p:cNvSpPr txBox="1">
            <a:spLocks noChangeArrowheads="1"/>
          </p:cNvSpPr>
          <p:nvPr/>
        </p:nvSpPr>
        <p:spPr bwMode="auto">
          <a:xfrm>
            <a:off x="4478338" y="5805488"/>
            <a:ext cx="35718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altLang="zh-CN" sz="28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zh-CN" sz="2800" b="1" baseline="-25000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altLang="zh-CN" sz="28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altLang="zh-C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altLang="zh-CN" sz="2800" b="1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altLang="zh-C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zh-CN" sz="2800" b="1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altLang="zh-CN" sz="2800" b="1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 1536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5363" name="Rectangle 3" descr=" 1536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Without algorithm analysis, there will always be lingering questions: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Was the algorithm implemented correctly?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Are there any bugs?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82201461"/>
      </p:ext>
    </p:extLst>
  </p:cSld>
  <p:clrMapOvr>
    <a:masterClrMapping/>
  </p:clrMapOvr>
  <p:transition spd="slow"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  <a:endParaRPr lang="en-US" altLang="zh-CN" sz="6000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Such a function is said to be </a:t>
            </a:r>
            <a:r>
              <a:rPr lang="en-US" altLang="zh-CN" sz="2400" i="1" dirty="0">
                <a:latin typeface="Arial" charset="0"/>
                <a:cs typeface="Arial" charset="0"/>
              </a:rPr>
              <a:t>recursive</a:t>
            </a:r>
          </a:p>
        </p:txBody>
      </p:sp>
    </p:spTree>
  </p:cSld>
  <p:clrMapOvr>
    <a:masterClrMapping/>
  </p:clrMapOvr>
  <p:transition spd="slow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  <a:endParaRPr lang="en-US" altLang="zh-CN" sz="6000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factorial( 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36922" name="Object 58"/>
          <p:cNvGraphicFramePr>
            <a:graphicFrameLocks noChangeAspect="1"/>
          </p:cNvGraphicFramePr>
          <p:nvPr/>
        </p:nvGraphicFramePr>
        <p:xfrm>
          <a:off x="6891338" y="3213100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Equation" r:id="rId4" imgW="317225" imgH="203024" progId="">
                  <p:embed/>
                </p:oleObj>
              </mc:Choice>
              <mc:Fallback>
                <p:oleObj name="Equation" r:id="rId4" imgW="317225" imgH="203024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3213100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3" name="Object 59"/>
          <p:cNvGraphicFramePr>
            <a:graphicFrameLocks noChangeAspect="1"/>
          </p:cNvGraphicFramePr>
          <p:nvPr/>
        </p:nvGraphicFramePr>
        <p:xfrm>
          <a:off x="6875463" y="3789363"/>
          <a:ext cx="18526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name="Equation" r:id="rId6" imgW="927100" imgH="228600" progId="">
                  <p:embed/>
                </p:oleObj>
              </mc:Choice>
              <mc:Fallback>
                <p:oleObj name="Equation" r:id="rId6" imgW="927100" imgH="22860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789363"/>
                        <a:ext cx="18526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3200">
              <a:latin typeface="Arial" charset="0"/>
              <a:cs typeface="Arial" charset="0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>
                <a:latin typeface="Arial" charset="0"/>
                <a:cs typeface="Arial" charset="0"/>
              </a:rPr>
              <a:t>Thus, we may analyze the run time of this function as follows: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We don’t have to worry about the time of the conditional (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(1)</a:t>
            </a:r>
            <a:r>
              <a:rPr lang="en-US" altLang="zh-CN" sz="2800" dirty="0">
                <a:latin typeface="Arial" charset="0"/>
                <a:cs typeface="Arial" charset="0"/>
              </a:rPr>
              <a:t>) nor is there a probability involved with the conditional statement</a:t>
            </a:r>
          </a:p>
        </p:txBody>
      </p:sp>
      <p:graphicFrame>
        <p:nvGraphicFramePr>
          <p:cNvPr id="37918" name="Object 30"/>
          <p:cNvGraphicFramePr>
            <a:graphicFrameLocks noChangeAspect="1"/>
          </p:cNvGraphicFramePr>
          <p:nvPr/>
        </p:nvGraphicFramePr>
        <p:xfrm>
          <a:off x="2328863" y="2465388"/>
          <a:ext cx="39846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公式" r:id="rId4" imgW="1993680" imgH="482400" progId="Equation.3">
                  <p:embed/>
                </p:oleObj>
              </mc:Choice>
              <mc:Fallback>
                <p:oleObj name="公式" r:id="rId4" imgW="1993680" imgH="482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465388"/>
                        <a:ext cx="398462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>
                <a:latin typeface="Arial" charset="0"/>
                <a:cs typeface="Arial" charset="0"/>
              </a:rPr>
              <a:t>The analysis of the run time of this function yields a recurrence relation: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cs typeface="Arial" charset="0"/>
              </a:rPr>
              <a:t>	T</a:t>
            </a:r>
            <a:r>
              <a:rPr lang="en-US" altLang="zh-CN" sz="2800" baseline="-25000" dirty="0">
                <a:cs typeface="Arial" charset="0"/>
              </a:rPr>
              <a:t>!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) = T</a:t>
            </a:r>
            <a:r>
              <a:rPr lang="en-US" altLang="zh-CN" sz="2800" baseline="-25000" dirty="0">
                <a:cs typeface="Arial" charset="0"/>
              </a:rPr>
              <a:t>!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–</a:t>
            </a:r>
            <a:r>
              <a:rPr lang="en-US" altLang="zh-CN" sz="2800" dirty="0">
                <a:cs typeface="Arial" charset="0"/>
              </a:rPr>
              <a:t> 1) +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(1)         T</a:t>
            </a:r>
            <a:r>
              <a:rPr lang="en-US" altLang="zh-CN" sz="2800" baseline="-25000" dirty="0">
                <a:cs typeface="Arial" charset="0"/>
              </a:rPr>
              <a:t>!</a:t>
            </a:r>
            <a:r>
              <a:rPr lang="en-US" altLang="zh-CN" sz="2800" dirty="0">
                <a:cs typeface="Arial" charset="0"/>
              </a:rPr>
              <a:t>(1) =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(1)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This recurrence relation has Landau symbols and we replace each Landau symbol with a representative function: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 =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–</a:t>
            </a:r>
            <a:r>
              <a:rPr lang="en-US" altLang="zh-CN" dirty="0">
                <a:cs typeface="Arial" charset="0"/>
              </a:rPr>
              <a:t> 1) + 1        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(1) =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 descr=" 73730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190467" name="Rectangle 3" descr=" 190467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We can examine the first few steps: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	  	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	=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1) + 1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			=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2) + 1 + 1 =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2) + 2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			=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3) + 3</a:t>
            </a:r>
          </a:p>
          <a:p>
            <a:pPr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>
                <a:latin typeface="Arial" charset="0"/>
                <a:cs typeface="Arial" charset="0"/>
              </a:rPr>
              <a:t> </a:t>
            </a: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>
                <a:latin typeface="Arial" charset="0"/>
                <a:cs typeface="Arial" charset="0"/>
              </a:rPr>
              <a:t>                             </a:t>
            </a: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>
                <a:cs typeface="Arial" charset="0"/>
              </a:rPr>
              <a:t>                 </a:t>
            </a:r>
            <a:r>
              <a:rPr lang="en-US" altLang="zh-CN" baseline="-25000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</a:t>
            </a:r>
            <a:r>
              <a:rPr lang="en-US" altLang="zh-CN" i="1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   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 baseline="-25000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 i="1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</a:t>
            </a:r>
            <a:r>
              <a:rPr lang="en-US" altLang="zh-CN" i="1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 </a:t>
            </a:r>
            <a:r>
              <a:rPr lang="en-US" altLang="zh-CN" i="1">
                <a:cs typeface="Arial" charset="0"/>
              </a:rPr>
              <a:t> </a:t>
            </a:r>
            <a:endParaRPr lang="en-US" altLang="zh-CN" i="1" dirty="0"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>
                <a:latin typeface="Arial" charset="0"/>
                <a:cs typeface="Arial" charset="0"/>
              </a:rPr>
              <a:t>      </a:t>
            </a:r>
            <a:r>
              <a:rPr lang="en-US" altLang="zh-CN" i="1">
                <a:latin typeface="Arial" charset="0"/>
                <a:cs typeface="Arial" charset="0"/>
              </a:rPr>
              <a:t> </a:t>
            </a:r>
            <a:r>
              <a:rPr lang="en-US" altLang="zh-CN">
                <a:latin typeface="Arial" charset="0"/>
                <a:cs typeface="Arial" charset="0"/>
              </a:rPr>
              <a:t>   </a:t>
            </a:r>
            <a:r>
              <a:rPr lang="en-US" altLang="zh-CN" i="1">
                <a:latin typeface="Arial" charset="0"/>
                <a:cs typeface="Arial" charset="0"/>
              </a:rPr>
              <a:t> </a:t>
            </a:r>
            <a:r>
              <a:rPr lang="en-US" altLang="zh-CN">
                <a:latin typeface="Arial" charset="0"/>
                <a:cs typeface="Arial" charset="0"/>
              </a:rPr>
              <a:t>       </a:t>
            </a: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>
                <a:cs typeface="Arial" charset="0"/>
              </a:rPr>
              <a:t>                 </a:t>
            </a:r>
            <a:r>
              <a:rPr lang="en-US" altLang="zh-CN" baseline="-25000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</a:t>
            </a:r>
            <a:r>
              <a:rPr lang="en-US" altLang="zh-CN" i="1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   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 baseline="-25000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 i="1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</a:t>
            </a:r>
            <a:r>
              <a:rPr lang="en-US" altLang="zh-CN" i="1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 </a:t>
            </a:r>
            <a:r>
              <a:rPr lang="en-US" altLang="zh-CN" i="1">
                <a:cs typeface="Arial" charset="0"/>
              </a:rPr>
              <a:t> </a:t>
            </a:r>
            <a:endParaRPr lang="en-US" altLang="zh-CN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i="1" dirty="0">
              <a:cs typeface="Arial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 descr=" 73730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190467" name="Rectangle 3" descr=" 190467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We can examine the first few steps: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	  	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	=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1) + 1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			=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2) + 1 + 1 =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2) + 2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			= T</a:t>
            </a:r>
            <a:r>
              <a:rPr lang="en-US" altLang="zh-CN" baseline="-25000" dirty="0">
                <a:cs typeface="Arial" charset="0"/>
              </a:rPr>
              <a:t>!</a:t>
            </a:r>
            <a:r>
              <a:rPr lang="en-US" altLang="zh-CN" dirty="0">
                <a:cs typeface="Arial" charset="0"/>
              </a:rPr>
              <a:t>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3) + 3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>
                <a:latin typeface="Arial" panose="020B0604020202020204" pitchFamily="34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>
                <a:latin typeface="Arial" panose="020B0604020202020204" pitchFamily="34" charset="0"/>
                <a:cs typeface="Arial" charset="0"/>
              </a:rPr>
              <a:t>	From this, we see a pattern: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cs typeface="Arial" charset="0"/>
            </a:endParaRPr>
          </a:p>
          <a:p>
            <a:pPr lvl="1" fontAlgn="auto">
              <a:lnSpc>
                <a:spcPct val="140000"/>
              </a:lnSpc>
              <a:spcAft>
                <a:spcPts val="0"/>
              </a:spcAft>
              <a:buNone/>
              <a:defRPr/>
            </a:pPr>
            <a:r>
              <a:rPr lang="en-US" altLang="zh-CN">
                <a:cs typeface="Arial" charset="0"/>
              </a:rPr>
              <a:t>         </a:t>
            </a:r>
            <a:r>
              <a:rPr lang="en-US" altLang="zh-CN">
                <a:cs typeface="Times New Roman" pitchFamily="18" charset="0"/>
              </a:rPr>
              <a:t>       T</a:t>
            </a:r>
            <a:r>
              <a:rPr lang="en-US" altLang="zh-CN" baseline="-25000">
                <a:cs typeface="Times New Roman" pitchFamily="18" charset="0"/>
              </a:rPr>
              <a:t>!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en-US" altLang="zh-CN">
                <a:cs typeface="Times New Roman" pitchFamily="18" charset="0"/>
              </a:rPr>
              <a:t>)</a:t>
            </a:r>
            <a:r>
              <a:rPr lang="en-US" altLang="zh-CN">
                <a:cs typeface="Arial" charset="0"/>
              </a:rPr>
              <a:t> = T</a:t>
            </a:r>
            <a:r>
              <a:rPr lang="en-US" altLang="zh-CN" baseline="-25000">
                <a:cs typeface="Arial" charset="0"/>
              </a:rPr>
              <a:t>!</a:t>
            </a:r>
            <a:r>
              <a:rPr lang="en-US" altLang="zh-CN">
                <a:cs typeface="Arial" charset="0"/>
              </a:rPr>
              <a:t>(</a:t>
            </a:r>
            <a:r>
              <a:rPr lang="en-US" altLang="zh-CN" i="1">
                <a:cs typeface="Arial" charset="0"/>
              </a:rPr>
              <a:t>n</a:t>
            </a:r>
            <a:r>
              <a:rPr lang="en-US" altLang="zh-CN">
                <a:cs typeface="Arial" charset="0"/>
              </a:rPr>
              <a:t> – </a:t>
            </a:r>
            <a:r>
              <a:rPr lang="en-US" altLang="zh-CN" i="1">
                <a:cs typeface="Arial" charset="0"/>
              </a:rPr>
              <a:t>k</a:t>
            </a:r>
            <a:r>
              <a:rPr lang="en-US" altLang="zh-CN">
                <a:cs typeface="Arial" charset="0"/>
              </a:rPr>
              <a:t>) + </a:t>
            </a:r>
            <a:r>
              <a:rPr lang="en-US" altLang="zh-CN" i="1">
                <a:cs typeface="Arial" charset="0"/>
              </a:rPr>
              <a:t>k</a:t>
            </a:r>
          </a:p>
          <a:p>
            <a:pPr lvl="1" fontAlgn="auto">
              <a:lnSpc>
                <a:spcPct val="140000"/>
              </a:lnSpc>
              <a:spcAft>
                <a:spcPts val="0"/>
              </a:spcAft>
              <a:buNone/>
              <a:defRPr/>
            </a:pPr>
            <a:endParaRPr lang="en-US" altLang="zh-CN" i="1" dirty="0">
              <a:cs typeface="Arial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>
                <a:latin typeface="Arial" panose="020B0604020202020204" pitchFamily="34" charset="0"/>
                <a:cs typeface="Arial" charset="0"/>
              </a:rPr>
              <a:t>	When </a:t>
            </a:r>
            <a:r>
              <a:rPr lang="en-US" altLang="zh-CN" i="1">
                <a:latin typeface="Arial" panose="020B0604020202020204" pitchFamily="34" charset="0"/>
                <a:cs typeface="Arial" charset="0"/>
              </a:rPr>
              <a:t>k</a:t>
            </a:r>
            <a:r>
              <a:rPr lang="en-US" altLang="zh-CN">
                <a:latin typeface="Arial" panose="020B0604020202020204" pitchFamily="34" charset="0"/>
                <a:cs typeface="Arial" charset="0"/>
              </a:rPr>
              <a:t> = </a:t>
            </a:r>
            <a:r>
              <a:rPr lang="en-US" altLang="zh-CN" i="1">
                <a:latin typeface="Arial" panose="020B0604020202020204" pitchFamily="34" charset="0"/>
                <a:cs typeface="Arial" charset="0"/>
              </a:rPr>
              <a:t>n</a:t>
            </a:r>
            <a:r>
              <a:rPr lang="en-US" altLang="zh-CN">
                <a:latin typeface="Arial" panose="020B0604020202020204" pitchFamily="34" charset="0"/>
                <a:cs typeface="Arial" charset="0"/>
              </a:rPr>
              <a:t> – 1, …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cs typeface="Arial" charset="0"/>
            </a:endParaRPr>
          </a:p>
          <a:p>
            <a:pPr lvl="1" fontAlgn="auto">
              <a:lnSpc>
                <a:spcPct val="140000"/>
              </a:lnSpc>
              <a:spcAft>
                <a:spcPts val="0"/>
              </a:spcAft>
              <a:buNone/>
              <a:defRPr/>
            </a:pPr>
            <a:r>
              <a:rPr lang="en-US" altLang="zh-CN">
                <a:cs typeface="Arial" charset="0"/>
              </a:rPr>
              <a:t>         </a:t>
            </a:r>
            <a:r>
              <a:rPr lang="en-US" altLang="zh-CN">
                <a:cs typeface="Times New Roman" pitchFamily="18" charset="0"/>
              </a:rPr>
              <a:t>       T</a:t>
            </a:r>
            <a:r>
              <a:rPr lang="en-US" altLang="zh-CN" baseline="-25000">
                <a:cs typeface="Times New Roman" pitchFamily="18" charset="0"/>
              </a:rPr>
              <a:t>!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en-US" altLang="zh-CN">
                <a:cs typeface="Times New Roman" pitchFamily="18" charset="0"/>
              </a:rPr>
              <a:t>)</a:t>
            </a:r>
            <a:r>
              <a:rPr lang="en-US" altLang="zh-CN">
                <a:cs typeface="Arial" charset="0"/>
              </a:rPr>
              <a:t> = T</a:t>
            </a:r>
            <a:r>
              <a:rPr lang="en-US" altLang="zh-CN" baseline="-25000">
                <a:cs typeface="Arial" charset="0"/>
              </a:rPr>
              <a:t>!</a:t>
            </a:r>
            <a:r>
              <a:rPr lang="en-US" altLang="zh-CN">
                <a:cs typeface="Arial" charset="0"/>
              </a:rPr>
              <a:t>(</a:t>
            </a:r>
            <a:r>
              <a:rPr lang="en-US" altLang="zh-CN" i="1">
                <a:cs typeface="Arial" charset="0"/>
              </a:rPr>
              <a:t>n</a:t>
            </a:r>
            <a:r>
              <a:rPr lang="en-US" altLang="zh-CN">
                <a:cs typeface="Arial" charset="0"/>
              </a:rPr>
              <a:t> – </a:t>
            </a:r>
            <a:r>
              <a:rPr lang="en-US" altLang="zh-CN" i="1">
                <a:cs typeface="Arial" charset="0"/>
              </a:rPr>
              <a:t>k</a:t>
            </a:r>
            <a:r>
              <a:rPr lang="en-US" altLang="zh-CN">
                <a:cs typeface="Arial" charset="0"/>
              </a:rPr>
              <a:t>) + </a:t>
            </a:r>
            <a:r>
              <a:rPr lang="en-US" altLang="zh-CN" i="1">
                <a:cs typeface="Arial" charset="0"/>
              </a:rPr>
              <a:t>k</a:t>
            </a:r>
          </a:p>
          <a:p>
            <a:pPr lvl="1" fontAlgn="auto">
              <a:lnSpc>
                <a:spcPct val="140000"/>
              </a:lnSpc>
              <a:spcAft>
                <a:spcPts val="0"/>
              </a:spcAft>
              <a:buNone/>
              <a:defRPr/>
            </a:pPr>
            <a:endParaRPr lang="en-US" altLang="zh-CN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03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 descr=" 74754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191491" name="Rectangle 3" descr=" 191491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If </a:t>
            </a:r>
            <a:r>
              <a:rPr lang="en-US" altLang="zh-CN" i="1" dirty="0">
                <a:cs typeface="Arial" charset="0"/>
              </a:rPr>
              <a:t>k</a:t>
            </a:r>
            <a:r>
              <a:rPr lang="en-US" altLang="zh-CN" dirty="0">
                <a:cs typeface="Arial" charset="0"/>
              </a:rPr>
              <a:t> = 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1</a:t>
            </a:r>
            <a:r>
              <a:rPr lang="en-US" altLang="zh-CN" dirty="0">
                <a:latin typeface="Arial" charset="0"/>
                <a:cs typeface="Arial" charset="0"/>
              </a:rPr>
              <a:t> then</a:t>
            </a:r>
            <a:endParaRPr lang="en-US" altLang="zh-CN" sz="4000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3600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>
                <a:cs typeface="Arial" charset="0"/>
              </a:rPr>
              <a:t>T</a:t>
            </a:r>
            <a:r>
              <a:rPr lang="en-US" altLang="zh-CN" sz="3600" baseline="-25000" dirty="0">
                <a:cs typeface="Arial" charset="0"/>
              </a:rPr>
              <a:t>!</a:t>
            </a:r>
            <a:r>
              <a:rPr lang="en-US" altLang="zh-CN" sz="3600" dirty="0">
                <a:cs typeface="Arial" charset="0"/>
              </a:rPr>
              <a:t>(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)	=	T</a:t>
            </a:r>
            <a:r>
              <a:rPr lang="en-US" altLang="zh-CN" sz="3600" baseline="-25000" dirty="0">
                <a:cs typeface="Arial" charset="0"/>
              </a:rPr>
              <a:t>!</a:t>
            </a:r>
            <a:r>
              <a:rPr lang="en-US" altLang="zh-CN" sz="3600" dirty="0">
                <a:cs typeface="Arial" charset="0"/>
              </a:rPr>
              <a:t>(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(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1)) + 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>
                <a:cs typeface="Arial" charset="0"/>
              </a:rPr>
              <a:t>			=	T</a:t>
            </a:r>
            <a:r>
              <a:rPr lang="en-US" altLang="zh-CN" sz="3600" baseline="-25000" dirty="0">
                <a:cs typeface="Arial" charset="0"/>
              </a:rPr>
              <a:t>!</a:t>
            </a:r>
            <a:r>
              <a:rPr lang="en-US" altLang="zh-CN" sz="3600" dirty="0">
                <a:cs typeface="Arial" charset="0"/>
              </a:rPr>
              <a:t>(1) + 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</a:t>
            </a:r>
            <a:endParaRPr lang="en-US" altLang="zh-CN" sz="3600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>
                <a:cs typeface="Arial" charset="0"/>
              </a:rPr>
              <a:t>			=	1 + 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 = </a:t>
            </a:r>
            <a:r>
              <a:rPr lang="en-US" altLang="zh-CN" sz="3600" i="1" dirty="0">
                <a:cs typeface="Arial" charset="0"/>
              </a:rPr>
              <a:t>n</a:t>
            </a:r>
          </a:p>
          <a:p>
            <a:pPr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>
                <a:latin typeface="Arial" charset="0"/>
                <a:cs typeface="Arial" charset="0"/>
              </a:rPr>
              <a:t> </a:t>
            </a: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>
                <a:latin typeface="Arial" charset="0"/>
                <a:cs typeface="Arial" charset="0"/>
              </a:rPr>
              <a:t>       </a:t>
            </a:r>
            <a:r>
              <a:rPr lang="en-US" altLang="zh-CN">
                <a:cs typeface="Arial" charset="0"/>
              </a:rPr>
              <a:t> </a:t>
            </a:r>
            <a:r>
              <a:rPr lang="en-US" altLang="zh-CN" baseline="-25000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</a:t>
            </a:r>
            <a:r>
              <a:rPr lang="en-US" altLang="zh-CN" i="1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   </a:t>
            </a:r>
            <a:r>
              <a:rPr lang="en-US" altLang="zh-CN">
                <a:latin typeface="Symbol" pitchFamily="18" charset="2"/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</a:t>
            </a:r>
            <a:r>
              <a:rPr lang="en-US" altLang="zh-CN" i="1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</a:t>
            </a:r>
            <a:endParaRPr lang="en-US" altLang="zh-CN" dirty="0">
              <a:cs typeface="Arial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 descr=" 74754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191491" name="Rectangle 3" descr=" 191491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If </a:t>
            </a:r>
            <a:r>
              <a:rPr lang="en-US" altLang="zh-CN" i="1" dirty="0">
                <a:cs typeface="Arial" charset="0"/>
              </a:rPr>
              <a:t>k</a:t>
            </a:r>
            <a:r>
              <a:rPr lang="en-US" altLang="zh-CN" dirty="0">
                <a:cs typeface="Arial" charset="0"/>
              </a:rPr>
              <a:t> = 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1</a:t>
            </a:r>
            <a:r>
              <a:rPr lang="en-US" altLang="zh-CN" dirty="0">
                <a:latin typeface="Arial" charset="0"/>
                <a:cs typeface="Arial" charset="0"/>
              </a:rPr>
              <a:t> then</a:t>
            </a:r>
            <a:endParaRPr lang="en-US" altLang="zh-CN" sz="4000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3600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>
                <a:cs typeface="Arial" charset="0"/>
              </a:rPr>
              <a:t>T</a:t>
            </a:r>
            <a:r>
              <a:rPr lang="en-US" altLang="zh-CN" sz="3600" baseline="-25000" dirty="0">
                <a:cs typeface="Arial" charset="0"/>
              </a:rPr>
              <a:t>!</a:t>
            </a:r>
            <a:r>
              <a:rPr lang="en-US" altLang="zh-CN" sz="3600" dirty="0">
                <a:cs typeface="Arial" charset="0"/>
              </a:rPr>
              <a:t>(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)	=	T</a:t>
            </a:r>
            <a:r>
              <a:rPr lang="en-US" altLang="zh-CN" sz="3600" baseline="-25000" dirty="0">
                <a:cs typeface="Arial" charset="0"/>
              </a:rPr>
              <a:t>!</a:t>
            </a:r>
            <a:r>
              <a:rPr lang="en-US" altLang="zh-CN" sz="3600" dirty="0">
                <a:cs typeface="Arial" charset="0"/>
              </a:rPr>
              <a:t>(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(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1)) + 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>
                <a:cs typeface="Arial" charset="0"/>
              </a:rPr>
              <a:t>			=	T</a:t>
            </a:r>
            <a:r>
              <a:rPr lang="en-US" altLang="zh-CN" sz="3600" baseline="-25000" dirty="0">
                <a:cs typeface="Arial" charset="0"/>
              </a:rPr>
              <a:t>!</a:t>
            </a:r>
            <a:r>
              <a:rPr lang="en-US" altLang="zh-CN" sz="3600" dirty="0">
                <a:cs typeface="Arial" charset="0"/>
              </a:rPr>
              <a:t>(1) + 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</a:t>
            </a:r>
            <a:endParaRPr lang="en-US" altLang="zh-CN" sz="3600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>
                <a:cs typeface="Arial" charset="0"/>
              </a:rPr>
              <a:t>			=	1 + 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 = </a:t>
            </a:r>
            <a:r>
              <a:rPr lang="en-US" altLang="zh-CN" sz="3600" i="1" dirty="0">
                <a:cs typeface="Arial" charset="0"/>
              </a:rPr>
              <a:t>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>
                <a:latin typeface="Arial" panose="020B0604020202020204" pitchFamily="34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>
                <a:latin typeface="Arial" charset="0"/>
                <a:cs typeface="Arial" charset="0"/>
              </a:rPr>
              <a:t>       </a:t>
            </a:r>
            <a:r>
              <a:rPr lang="en-US" altLang="zh-CN">
                <a:cs typeface="Arial" charset="0"/>
              </a:rPr>
              <a:t> </a:t>
            </a:r>
            <a:r>
              <a:rPr lang="en-US" altLang="zh-CN" baseline="-25000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</a:t>
            </a:r>
            <a:r>
              <a:rPr lang="en-US" altLang="zh-CN" i="1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   </a:t>
            </a:r>
            <a:r>
              <a:rPr lang="en-US" altLang="zh-CN">
                <a:latin typeface="Symbol" pitchFamily="18" charset="2"/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</a:t>
            </a:r>
            <a:r>
              <a:rPr lang="en-US" altLang="zh-CN" i="1">
                <a:cs typeface="Arial" charset="0"/>
              </a:rPr>
              <a:t> </a:t>
            </a:r>
            <a:r>
              <a:rPr lang="en-US" altLang="zh-CN">
                <a:cs typeface="Arial" charset="0"/>
              </a:rPr>
              <a:t> </a:t>
            </a:r>
            <a:endParaRPr lang="en-US" altLang="zh-CN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08035"/>
      </p:ext>
    </p:extLst>
  </p:cSld>
  <p:clrMapOvr>
    <a:masterClrMapping/>
  </p:clrMapOvr>
  <p:transition spd="slow">
    <p:cut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 descr=" 74754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191491" name="Rectangle 3" descr=" 191491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If </a:t>
            </a:r>
            <a:r>
              <a:rPr lang="en-US" altLang="zh-CN" i="1" dirty="0">
                <a:cs typeface="Arial" charset="0"/>
              </a:rPr>
              <a:t>k</a:t>
            </a:r>
            <a:r>
              <a:rPr lang="en-US" altLang="zh-CN" dirty="0">
                <a:cs typeface="Arial" charset="0"/>
              </a:rPr>
              <a:t> = 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1</a:t>
            </a:r>
            <a:r>
              <a:rPr lang="en-US" altLang="zh-CN" dirty="0">
                <a:latin typeface="Arial" charset="0"/>
                <a:cs typeface="Arial" charset="0"/>
              </a:rPr>
              <a:t> then</a:t>
            </a:r>
            <a:endParaRPr lang="en-US" altLang="zh-CN" sz="4000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3600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>
                <a:cs typeface="Arial" charset="0"/>
              </a:rPr>
              <a:t>T</a:t>
            </a:r>
            <a:r>
              <a:rPr lang="en-US" altLang="zh-CN" sz="3600" baseline="-25000" dirty="0">
                <a:cs typeface="Arial" charset="0"/>
              </a:rPr>
              <a:t>!</a:t>
            </a:r>
            <a:r>
              <a:rPr lang="en-US" altLang="zh-CN" sz="3600" dirty="0">
                <a:cs typeface="Arial" charset="0"/>
              </a:rPr>
              <a:t>(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)	=	T</a:t>
            </a:r>
            <a:r>
              <a:rPr lang="en-US" altLang="zh-CN" sz="3600" baseline="-25000" dirty="0">
                <a:cs typeface="Arial" charset="0"/>
              </a:rPr>
              <a:t>!</a:t>
            </a:r>
            <a:r>
              <a:rPr lang="en-US" altLang="zh-CN" sz="3600" dirty="0">
                <a:cs typeface="Arial" charset="0"/>
              </a:rPr>
              <a:t>(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(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1)) + 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</a:t>
            </a: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>
                <a:cs typeface="Arial" charset="0"/>
              </a:rPr>
              <a:t>			=	T</a:t>
            </a:r>
            <a:r>
              <a:rPr lang="en-US" altLang="zh-CN" sz="3600" baseline="-25000" dirty="0">
                <a:cs typeface="Arial" charset="0"/>
              </a:rPr>
              <a:t>!</a:t>
            </a:r>
            <a:r>
              <a:rPr lang="en-US" altLang="zh-CN" sz="3600" dirty="0">
                <a:cs typeface="Arial" charset="0"/>
              </a:rPr>
              <a:t>(1) + 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</a:t>
            </a:r>
            <a:endParaRPr lang="en-US" altLang="zh-CN" sz="3600" i="1" dirty="0"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600" dirty="0">
                <a:cs typeface="Arial" charset="0"/>
              </a:rPr>
              <a:t>			=	1 + </a:t>
            </a:r>
            <a:r>
              <a:rPr lang="en-US" altLang="zh-CN" sz="3600" i="1" dirty="0">
                <a:cs typeface="Arial" charset="0"/>
              </a:rPr>
              <a:t>n</a:t>
            </a:r>
            <a:r>
              <a:rPr lang="en-US" altLang="zh-CN" sz="3600" dirty="0">
                <a:cs typeface="Arial" charset="0"/>
              </a:rPr>
              <a:t> </a:t>
            </a:r>
            <a:r>
              <a:rPr lang="en-US" altLang="zh-CN" sz="3600" dirty="0">
                <a:latin typeface="Arial" charset="0"/>
                <a:cs typeface="Arial" charset="0"/>
              </a:rPr>
              <a:t>–</a:t>
            </a:r>
            <a:r>
              <a:rPr lang="en-US" altLang="zh-CN" sz="3600" dirty="0">
                <a:cs typeface="Arial" charset="0"/>
              </a:rPr>
              <a:t> 1 = </a:t>
            </a:r>
            <a:r>
              <a:rPr lang="en-US" altLang="zh-CN" sz="3600" i="1" dirty="0">
                <a:cs typeface="Arial" charset="0"/>
              </a:rPr>
              <a:t>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>
                <a:latin typeface="Arial" panose="020B0604020202020204" pitchFamily="34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>
                <a:latin typeface="Arial" panose="020B0604020202020204" pitchFamily="34" charset="0"/>
                <a:cs typeface="Arial" charset="0"/>
              </a:rPr>
              <a:t>	Thus, </a:t>
            </a:r>
            <a:r>
              <a:rPr lang="en-US" altLang="zh-CN">
                <a:cs typeface="Arial" charset="0"/>
              </a:rPr>
              <a:t>T</a:t>
            </a:r>
            <a:r>
              <a:rPr lang="en-US" altLang="zh-CN" baseline="-25000">
                <a:cs typeface="Arial" charset="0"/>
              </a:rPr>
              <a:t>!</a:t>
            </a:r>
            <a:r>
              <a:rPr lang="en-US" altLang="zh-CN">
                <a:cs typeface="Arial" charset="0"/>
              </a:rPr>
              <a:t>(</a:t>
            </a:r>
            <a:r>
              <a:rPr lang="en-US" altLang="zh-CN" i="1">
                <a:cs typeface="Arial" charset="0"/>
              </a:rPr>
              <a:t>n</a:t>
            </a:r>
            <a:r>
              <a:rPr lang="en-US" altLang="zh-CN">
                <a:cs typeface="Arial" charset="0"/>
              </a:rPr>
              <a:t>) = </a:t>
            </a:r>
            <a:r>
              <a:rPr lang="en-US" altLang="zh-CN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zh-CN">
                <a:cs typeface="Arial" charset="0"/>
              </a:rPr>
              <a:t>(</a:t>
            </a:r>
            <a:r>
              <a:rPr lang="en-US" altLang="zh-CN" i="1">
                <a:cs typeface="Arial" charset="0"/>
              </a:rPr>
              <a:t>n</a:t>
            </a:r>
            <a:r>
              <a:rPr lang="en-US" altLang="zh-CN">
                <a:cs typeface="Arial" charset="0"/>
              </a:rPr>
              <a:t>)</a:t>
            </a:r>
            <a:endParaRPr lang="en-US" altLang="zh-CN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96438"/>
      </p:ext>
    </p:extLst>
  </p:cSld>
  <p:clrMapOvr>
    <a:masterClrMapping/>
  </p:clrMapOvr>
  <p:transition spd="slow">
    <p:cut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 descr=" 7680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 descr=" 192515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Suppose we want to sort a array of 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latin typeface="Arial" charset="0"/>
                <a:cs typeface="Arial" charset="0"/>
              </a:rPr>
              <a:t> items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 sz="2800">
                <a:latin typeface="Arial" charset="0"/>
                <a:cs typeface="Arial" charset="0"/>
              </a:rPr>
              <a:t>          </a:t>
            </a:r>
            <a:endParaRPr lang="en-US" altLang="zh-CN" sz="28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latin typeface="Arial" charset="0"/>
                <a:cs typeface="Arial" charset="0"/>
              </a:rPr>
              <a:t>                                             </a:t>
            </a:r>
            <a:endParaRPr lang="en-US" altLang="zh-CN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latin typeface="Arial" charset="0"/>
                <a:cs typeface="Arial" charset="0"/>
              </a:rPr>
              <a:t>                                                      </a:t>
            </a:r>
            <a:endParaRPr lang="en-US" altLang="zh-CN" sz="2400" dirty="0">
              <a:latin typeface="Arial" charset="0"/>
              <a:cs typeface="Arial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latin typeface="Arial" charset="0"/>
                <a:cs typeface="Arial" charset="0"/>
              </a:rPr>
              <a:t>                                          </a:t>
            </a: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 sz="2800">
                <a:latin typeface="Arial" charset="0"/>
                <a:cs typeface="Arial" charset="0"/>
              </a:rPr>
              <a:t>                </a:t>
            </a:r>
            <a:r>
              <a:rPr lang="en-US" altLang="zh-CN" sz="2800" i="1">
                <a:latin typeface="Arial" charset="0"/>
                <a:cs typeface="Arial" charset="0"/>
              </a:rPr>
              <a:t>              </a:t>
            </a:r>
            <a:endParaRPr lang="en-US" altLang="zh-CN" sz="2800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 1536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5363" name="Rectangle 3" descr=" 1536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Without algorithm analysis, there will always be lingering questions: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Was the algorithm implemented correctly?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Are there any bugs?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How much faster?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324928"/>
      </p:ext>
    </p:extLst>
  </p:cSld>
  <p:clrMapOvr>
    <a:masterClrMapping/>
  </p:clrMapOvr>
  <p:transition spd="slow">
    <p:cut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 descr=" 7680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 descr=" 192515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Suppose we want to sort a array of 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latin typeface="Arial" charset="0"/>
                <a:cs typeface="Arial" charset="0"/>
              </a:rPr>
              <a:t> items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>
                <a:latin typeface="Arial" panose="020B0604020202020204" pitchFamily="34" charset="0"/>
                <a:cs typeface="Arial" charset="0"/>
              </a:rPr>
              <a:t>	We could: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>
                <a:latin typeface="Arial" panose="020B0604020202020204" pitchFamily="34" charset="0"/>
                <a:cs typeface="Arial" charset="0"/>
              </a:rPr>
              <a:t>go through the list and find the largest item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>
                <a:latin typeface="Arial" panose="020B0604020202020204" pitchFamily="34" charset="0"/>
                <a:cs typeface="Arial" charset="0"/>
              </a:rPr>
              <a:t>swap the last entry in the list with that largest item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>
                <a:latin typeface="Arial" panose="020B0604020202020204" pitchFamily="34" charset="0"/>
                <a:cs typeface="Arial" charset="0"/>
              </a:rPr>
              <a:t>then, go on and sort the rest of the array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 "/>
              <a:defRPr/>
            </a:pPr>
            <a:r>
              <a:rPr lang="en-US" altLang="zh-CN" sz="2800">
                <a:latin typeface="Arial" charset="0"/>
                <a:cs typeface="Arial" charset="0"/>
              </a:rPr>
              <a:t>                </a:t>
            </a:r>
            <a:r>
              <a:rPr lang="en-US" altLang="zh-CN" sz="2800" i="1">
                <a:latin typeface="Arial" charset="0"/>
                <a:cs typeface="Arial" charset="0"/>
              </a:rPr>
              <a:t>              </a:t>
            </a:r>
            <a:endParaRPr lang="en-US" altLang="zh-CN" sz="2800" i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84607"/>
      </p:ext>
    </p:extLst>
  </p:cSld>
  <p:clrMapOvr>
    <a:masterClrMapping/>
  </p:clrMapOvr>
  <p:transition spd="slow">
    <p:cut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 descr=" 7680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 descr=" 192515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Suppose we want to sort a array of 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latin typeface="Arial" charset="0"/>
                <a:cs typeface="Arial" charset="0"/>
              </a:rPr>
              <a:t> items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>
                <a:latin typeface="Arial" panose="020B0604020202020204" pitchFamily="34" charset="0"/>
                <a:cs typeface="Arial" charset="0"/>
              </a:rPr>
              <a:t>	We could: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>
                <a:latin typeface="Arial" panose="020B0604020202020204" pitchFamily="34" charset="0"/>
                <a:cs typeface="Arial" charset="0"/>
              </a:rPr>
              <a:t>go through the list and find the largest item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>
                <a:latin typeface="Arial" panose="020B0604020202020204" pitchFamily="34" charset="0"/>
                <a:cs typeface="Arial" charset="0"/>
              </a:rPr>
              <a:t>swap the last entry in the list with that largest item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>
                <a:latin typeface="Arial" panose="020B0604020202020204" pitchFamily="34" charset="0"/>
                <a:cs typeface="Arial" charset="0"/>
              </a:rPr>
              <a:t>then, go on and sort the rest of the array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>
                <a:latin typeface="Arial" panose="020B0604020202020204" pitchFamily="34" charset="0"/>
                <a:cs typeface="Arial" charset="0"/>
              </a:rPr>
              <a:t>	This is called </a:t>
            </a:r>
            <a:r>
              <a:rPr lang="en-US" altLang="zh-CN" sz="2800" i="1">
                <a:latin typeface="Arial" panose="020B0604020202020204" pitchFamily="34" charset="0"/>
                <a:cs typeface="Arial" charset="0"/>
              </a:rPr>
              <a:t>selection sort</a:t>
            </a:r>
            <a:endParaRPr lang="en-US" altLang="zh-CN" sz="2800" i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8728"/>
      </p:ext>
    </p:extLst>
  </p:cSld>
  <p:clrMapOvr>
    <a:masterClrMapping/>
  </p:clrMapOvr>
  <p:transition spd="slow"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void sort(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* array,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n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if ( n &lt;= 1 ) {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200" dirty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= 0;                      // assume the first entry is the smallest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max = array[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200" dirty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for (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= 1;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&lt; n; ++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) {    // search through the remaining entries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    if ( array[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] &gt; max ) {        // if a larger one is found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       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=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;                  // update both the position and value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        max = array[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}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200" dirty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tmp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= array[n - 1];            // swap the largest entry with the last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array[n - 1] = array[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];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array[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posn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] = </a:t>
            </a:r>
            <a:r>
              <a:rPr lang="en-US" altLang="zh-CN" sz="1200" dirty="0" err="1">
                <a:latin typeface="Courier New" pitchFamily="49" charset="0"/>
                <a:cs typeface="Arial" charset="0"/>
              </a:rPr>
              <a:t>tmp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200" dirty="0">
              <a:latin typeface="Courier New" pitchFamily="49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    sort( array, n </a:t>
            </a:r>
            <a:r>
              <a:rPr lang="en-US" altLang="zh-CN" sz="1200" dirty="0">
                <a:latin typeface="Arial" charset="0"/>
                <a:cs typeface="Arial" charset="0"/>
              </a:rPr>
              <a:t>–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200" dirty="0">
                <a:latin typeface="Courier New" pitchFamily="49" charset="0"/>
                <a:cs typeface="Arial" charset="0"/>
              </a:rPr>
              <a:t>}</a:t>
            </a:r>
            <a:endParaRPr lang="en-US" altLang="zh-CN" dirty="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We could call this function as follows: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1800" dirty="0">
              <a:latin typeface="Consolas" pitchFamily="49" charset="0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*array = {5, 8, 3, 6, 2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, 4, 7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239619" name="Picture 4" descr="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altLang="zh-CN" sz="4800" dirty="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latin typeface="Arial" charset="0"/>
                <a:cs typeface="Arial" charset="0"/>
              </a:rPr>
              <a:t>	The first call finds the largest element</a:t>
            </a:r>
          </a:p>
        </p:txBody>
      </p:sp>
      <p:pic>
        <p:nvPicPr>
          <p:cNvPr id="241667" name="Picture 4" descr="s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3" name="Picture 2" descr="s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latin typeface="Arial" charset="0"/>
                <a:cs typeface="Arial" charset="0"/>
              </a:rPr>
              <a:t>	The next call finds the 2</a:t>
            </a:r>
            <a:r>
              <a:rPr lang="en-US" altLang="zh-CN" sz="2400" baseline="30000">
                <a:latin typeface="Arial" charset="0"/>
                <a:cs typeface="Arial" charset="0"/>
              </a:rPr>
              <a:t>nd</a:t>
            </a:r>
            <a:r>
              <a:rPr lang="en-US" altLang="zh-CN" sz="2400">
                <a:latin typeface="Arial" charset="0"/>
                <a:cs typeface="Arial" charset="0"/>
              </a:rPr>
              <a:t>-largest element</a:t>
            </a:r>
          </a:p>
        </p:txBody>
      </p:sp>
    </p:spTree>
  </p:cSld>
  <p:clrMapOvr>
    <a:masterClrMapping/>
  </p:clrMapOvr>
  <p:transition spd="slow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1" name="Picture 2" descr="s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>
                <a:latin typeface="Arial" charset="0"/>
                <a:cs typeface="Arial" charset="0"/>
              </a:rPr>
              <a:t>	The third finds the 3</a:t>
            </a:r>
            <a:r>
              <a:rPr lang="en-US" altLang="zh-CN" sz="2400" baseline="30000">
                <a:latin typeface="Arial" charset="0"/>
                <a:cs typeface="Arial" charset="0"/>
              </a:rPr>
              <a:t>rd</a:t>
            </a:r>
            <a:r>
              <a:rPr lang="en-US" altLang="zh-CN" sz="2400">
                <a:latin typeface="Arial" charset="0"/>
                <a:cs typeface="Arial" charset="0"/>
              </a:rPr>
              <a:t>-largest</a:t>
            </a:r>
          </a:p>
        </p:txBody>
      </p:sp>
    </p:spTree>
  </p:cSld>
  <p:clrMapOvr>
    <a:masterClrMapping/>
  </p:clrMapOvr>
  <p:transition spd="slow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09" name="Picture 2" descr="s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And the 4</a:t>
            </a:r>
            <a:r>
              <a:rPr lang="en-US" altLang="zh-CN" sz="2400" baseline="30000" dirty="0">
                <a:latin typeface="Arial" charset="0"/>
                <a:cs typeface="Arial" charset="0"/>
              </a:rPr>
              <a:t>th</a:t>
            </a:r>
            <a:endParaRPr lang="en-US" altLang="zh-CN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7" name="Picture 2" descr="s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And the 5</a:t>
            </a:r>
            <a:r>
              <a:rPr lang="en-US" altLang="zh-CN" sz="2400" baseline="30000" dirty="0">
                <a:latin typeface="Arial" charset="0"/>
                <a:cs typeface="Arial" charset="0"/>
              </a:rPr>
              <a:t>th</a:t>
            </a:r>
          </a:p>
        </p:txBody>
      </p:sp>
    </p:spTree>
  </p:cSld>
  <p:clrMapOvr>
    <a:masterClrMapping/>
  </p:clrMapOvr>
  <p:transition spd="slow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5" name="Picture 2" descr="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Finally the 6</a:t>
            </a:r>
            <a:r>
              <a:rPr lang="en-US" altLang="zh-CN" sz="2400" baseline="30000" dirty="0">
                <a:latin typeface="Arial" charset="0"/>
                <a:cs typeface="Arial" charset="0"/>
              </a:rPr>
              <a:t>th</a:t>
            </a:r>
            <a:endParaRPr lang="en-US" altLang="zh-CN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 1638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6387" name="Rectangle 3" descr=" 16387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3" name="Picture 2" descr="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And the array is sorted:</a:t>
            </a:r>
          </a:p>
        </p:txBody>
      </p:sp>
    </p:spTree>
  </p:cSld>
  <p:clrMapOvr>
    <a:masterClrMapping/>
  </p:clrMapOvr>
  <p:transition spd="slow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Analyzing the function, we get:</a:t>
            </a:r>
          </a:p>
        </p:txBody>
      </p:sp>
      <p:pic>
        <p:nvPicPr>
          <p:cNvPr id="256003" name="Picture 4" descr="alg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8" y="1989138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  <a:r>
              <a:rPr lang="en-US" altLang="zh-CN" dirty="0">
                <a:latin typeface="Arial" charset="0"/>
                <a:cs typeface="Arial" charset="0"/>
              </a:rPr>
              <a:t>Thus, replacing each Landau symbol with a representative, we are required to solve the recurrence relation: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algn="ctr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Arial" charset="0"/>
              </a:rPr>
              <a:t>T(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 = T(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1) + 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       T(1) = 1</a:t>
            </a:r>
          </a:p>
        </p:txBody>
      </p:sp>
    </p:spTree>
  </p:cSld>
  <p:clrMapOvr>
    <a:masterClrMapping/>
  </p:clrMapOvr>
  <p:transition spd="slow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Consequently, the sorting routine has the run time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			</a:t>
            </a:r>
            <a:r>
              <a:rPr lang="en-US" altLang="zh-CN" sz="2400" dirty="0">
                <a:cs typeface="Arial" charset="0"/>
              </a:rPr>
              <a:t>T(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) = </a:t>
            </a:r>
            <a:r>
              <a:rPr lang="en-US" altLang="zh-CN" sz="24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400" dirty="0">
                <a:cs typeface="Arial" charset="0"/>
              </a:rPr>
              <a:t>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baseline="30000" dirty="0">
                <a:cs typeface="Arial" charset="0"/>
              </a:rPr>
              <a:t>2</a:t>
            </a:r>
            <a:r>
              <a:rPr lang="en-US" altLang="zh-CN" sz="2400" dirty="0">
                <a:cs typeface="Arial" charset="0"/>
              </a:rPr>
              <a:t>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To see this by hand, consider the following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1801813" y="3195638"/>
          <a:ext cx="5724525" cy="318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公式" r:id="rId4" imgW="2806560" imgH="1562040" progId="Equation.3">
                  <p:embed/>
                </p:oleObj>
              </mc:Choice>
              <mc:Fallback>
                <p:oleObj name="公式" r:id="rId4" imgW="2806560" imgH="1562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195638"/>
                        <a:ext cx="5724525" cy="318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Consider, instead, a binary search of a sorted list: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check the middle entry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Thus, </a:t>
            </a:r>
            <a:r>
              <a:rPr lang="en-US" altLang="zh-CN" dirty="0">
                <a:cs typeface="Arial" charset="0"/>
              </a:rPr>
              <a:t>T(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) = T((</a:t>
            </a:r>
            <a:r>
              <a:rPr lang="en-US" altLang="zh-CN" i="1" dirty="0">
                <a:cs typeface="Arial" charset="0"/>
              </a:rPr>
              <a:t>n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1)/2) +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Arial" charset="0"/>
              </a:rPr>
              <a:t>(1)</a:t>
            </a:r>
          </a:p>
        </p:txBody>
      </p:sp>
    </p:spTree>
  </p:cSld>
  <p:clrMapOvr>
    <a:masterClrMapping/>
  </p:clrMapOvr>
  <p:transition spd="slow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Also, if 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 = 1</a:t>
            </a:r>
            <a:r>
              <a:rPr lang="en-US" altLang="zh-CN" sz="2800" dirty="0">
                <a:latin typeface="Arial" charset="0"/>
                <a:cs typeface="Arial" charset="0"/>
              </a:rPr>
              <a:t>, then </a:t>
            </a:r>
            <a:r>
              <a:rPr lang="en-US" altLang="zh-CN" sz="2800" dirty="0">
                <a:cs typeface="Arial" charset="0"/>
              </a:rPr>
              <a:t>T(1) =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cs typeface="Arial" charset="0"/>
              </a:rPr>
              <a:t>(1)</a:t>
            </a:r>
            <a:r>
              <a:rPr lang="en-US" altLang="zh-CN" sz="2800" dirty="0">
                <a:latin typeface="Arial" charset="0"/>
                <a:cs typeface="Arial" charset="0"/>
              </a:rPr>
              <a:t>; thus we have to solve: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Solving this can be difficult, in general, so we will consider only special values of </a:t>
            </a:r>
            <a:r>
              <a:rPr lang="en-US" altLang="zh-CN" sz="2800" i="1" dirty="0">
                <a:cs typeface="Arial" charset="0"/>
              </a:rPr>
              <a:t>n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Assume 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 = 2</a:t>
            </a:r>
            <a:r>
              <a:rPr lang="en-US" altLang="zh-CN" sz="2800" i="1" baseline="30000" dirty="0">
                <a:cs typeface="Arial" charset="0"/>
              </a:rPr>
              <a:t>k</a:t>
            </a:r>
            <a:r>
              <a:rPr lang="en-US" altLang="zh-CN" sz="2800" dirty="0"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cs typeface="Arial" charset="0"/>
              </a:rPr>
              <a:t>–</a:t>
            </a:r>
            <a:r>
              <a:rPr lang="en-US" altLang="zh-CN" sz="2800" dirty="0">
                <a:cs typeface="Arial" charset="0"/>
              </a:rPr>
              <a:t> 1</a:t>
            </a:r>
            <a:r>
              <a:rPr lang="en-US" altLang="zh-CN" sz="2800" dirty="0">
                <a:latin typeface="Arial" charset="0"/>
                <a:cs typeface="Arial" charset="0"/>
              </a:rPr>
              <a:t> where </a:t>
            </a:r>
            <a:r>
              <a:rPr lang="en-US" altLang="zh-CN" sz="2800" i="1" dirty="0">
                <a:cs typeface="Arial" charset="0"/>
              </a:rPr>
              <a:t>k</a:t>
            </a:r>
            <a:r>
              <a:rPr lang="en-US" altLang="zh-CN" sz="2800" dirty="0">
                <a:latin typeface="Arial" charset="0"/>
                <a:cs typeface="Arial" charset="0"/>
              </a:rPr>
              <a:t> is an integer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>
              <a:cs typeface="Arial" charset="0"/>
            </a:endParaRP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Then </a:t>
            </a:r>
            <a:r>
              <a:rPr lang="en-US" altLang="zh-CN" sz="2800" dirty="0">
                <a:cs typeface="Arial" charset="0"/>
              </a:rPr>
              <a:t>(</a:t>
            </a:r>
            <a:r>
              <a:rPr lang="en-US" altLang="zh-CN" sz="2800" i="1" dirty="0">
                <a:cs typeface="Arial" charset="0"/>
              </a:rPr>
              <a:t>n</a:t>
            </a:r>
            <a:r>
              <a:rPr lang="en-US" altLang="zh-CN" sz="2800" dirty="0"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cs typeface="Arial" charset="0"/>
              </a:rPr>
              <a:t>–</a:t>
            </a:r>
            <a:r>
              <a:rPr lang="en-US" altLang="zh-CN" sz="2800" dirty="0">
                <a:cs typeface="Arial" charset="0"/>
              </a:rPr>
              <a:t> 1)/2 = (2</a:t>
            </a:r>
            <a:r>
              <a:rPr lang="en-US" altLang="zh-CN" sz="2800" i="1" baseline="30000" dirty="0">
                <a:cs typeface="Arial" charset="0"/>
              </a:rPr>
              <a:t>k</a:t>
            </a:r>
            <a:r>
              <a:rPr lang="en-US" altLang="zh-CN" sz="2800" dirty="0"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cs typeface="Arial" charset="0"/>
              </a:rPr>
              <a:t>–</a:t>
            </a:r>
            <a:r>
              <a:rPr lang="en-US" altLang="zh-CN" sz="2800" dirty="0">
                <a:cs typeface="Arial" charset="0"/>
              </a:rPr>
              <a:t> 1 </a:t>
            </a:r>
            <a:r>
              <a:rPr lang="en-US" altLang="zh-CN" sz="2800" dirty="0">
                <a:latin typeface="Arial" charset="0"/>
                <a:cs typeface="Arial" charset="0"/>
              </a:rPr>
              <a:t>–</a:t>
            </a:r>
            <a:r>
              <a:rPr lang="en-US" altLang="zh-CN" sz="2800" dirty="0">
                <a:cs typeface="Arial" charset="0"/>
              </a:rPr>
              <a:t> 1)/2 = 2</a:t>
            </a:r>
            <a:r>
              <a:rPr lang="en-US" altLang="zh-CN" sz="2800" i="1" baseline="30000" dirty="0">
                <a:cs typeface="Arial" charset="0"/>
              </a:rPr>
              <a:t>k</a:t>
            </a:r>
            <a:r>
              <a:rPr lang="en-US" altLang="zh-CN" sz="2800" baseline="30000" dirty="0">
                <a:cs typeface="Arial" charset="0"/>
              </a:rPr>
              <a:t> </a:t>
            </a:r>
            <a:r>
              <a:rPr lang="en-US" altLang="zh-CN" sz="2800" baseline="30000" dirty="0">
                <a:latin typeface="Arial" charset="0"/>
                <a:cs typeface="Arial" charset="0"/>
              </a:rPr>
              <a:t>–</a:t>
            </a:r>
            <a:r>
              <a:rPr lang="en-US" altLang="zh-CN" sz="2800" baseline="30000" dirty="0">
                <a:cs typeface="Arial" charset="0"/>
              </a:rPr>
              <a:t> 1</a:t>
            </a:r>
            <a:r>
              <a:rPr lang="en-US" altLang="zh-CN" sz="2800" dirty="0"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cs typeface="Arial" charset="0"/>
              </a:rPr>
              <a:t>–</a:t>
            </a:r>
            <a:r>
              <a:rPr lang="en-US" altLang="zh-CN" sz="2800" dirty="0">
                <a:cs typeface="Arial" charset="0"/>
              </a:rPr>
              <a:t> 1</a:t>
            </a:r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2530475" y="2349500"/>
          <a:ext cx="36528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公式" r:id="rId4" imgW="1790640" imgH="609480" progId="Equation.3">
                  <p:embed/>
                </p:oleObj>
              </mc:Choice>
              <mc:Fallback>
                <p:oleObj name="公式" r:id="rId4" imgW="1790640" imgH="6094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2349500"/>
                        <a:ext cx="3652838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For example, searching a list of size </a:t>
            </a:r>
            <a:r>
              <a:rPr lang="en-US" altLang="zh-CN" dirty="0">
                <a:cs typeface="Arial" charset="0"/>
              </a:rPr>
              <a:t>31</a:t>
            </a:r>
            <a:r>
              <a:rPr lang="en-US" altLang="zh-CN" dirty="0">
                <a:latin typeface="Arial" charset="0"/>
                <a:cs typeface="Arial" charset="0"/>
              </a:rPr>
              <a:t> requires us to check the center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If it is not found, we must check one of the two halves, each of which is size </a:t>
            </a:r>
            <a:r>
              <a:rPr lang="en-US" altLang="zh-CN" dirty="0">
                <a:cs typeface="Arial" charset="0"/>
              </a:rPr>
              <a:t>15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		</a:t>
            </a:r>
            <a:r>
              <a:rPr lang="en-US" altLang="zh-CN" dirty="0">
                <a:cs typeface="Arial" charset="0"/>
              </a:rPr>
              <a:t>31 = 2</a:t>
            </a:r>
            <a:r>
              <a:rPr lang="en-US" altLang="zh-CN" baseline="30000" dirty="0">
                <a:cs typeface="Arial" charset="0"/>
              </a:rPr>
              <a:t>5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1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		</a:t>
            </a:r>
            <a:r>
              <a:rPr lang="en-US" altLang="zh-CN" dirty="0">
                <a:cs typeface="Arial" charset="0"/>
              </a:rPr>
              <a:t>15 = 2</a:t>
            </a:r>
            <a:r>
              <a:rPr lang="en-US" altLang="zh-CN" baseline="30000" dirty="0">
                <a:cs typeface="Arial" charset="0"/>
              </a:rPr>
              <a:t>4</a:t>
            </a:r>
            <a:r>
              <a:rPr lang="en-US" altLang="zh-CN" dirty="0"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–</a:t>
            </a:r>
            <a:r>
              <a:rPr lang="en-US" altLang="zh-CN" dirty="0">
                <a:cs typeface="Arial" charset="0"/>
              </a:rPr>
              <a:t> 1</a:t>
            </a:r>
          </a:p>
        </p:txBody>
      </p:sp>
    </p:spTree>
  </p:cSld>
  <p:clrMapOvr>
    <a:masterClrMapping/>
  </p:clrMapOvr>
  <p:transition spd="slow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Thus, we can write</a:t>
            </a:r>
          </a:p>
        </p:txBody>
      </p:sp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2471738" y="2354263"/>
          <a:ext cx="3730625" cy="388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公式" r:id="rId4" imgW="1828800" imgH="1904760" progId="Equation.3">
                  <p:embed/>
                </p:oleObj>
              </mc:Choice>
              <mc:Fallback>
                <p:oleObj name="公式" r:id="rId4" imgW="1828800" imgH="19047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354263"/>
                        <a:ext cx="3730625" cy="388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Notice the pattern with one more step:</a:t>
            </a:r>
          </a:p>
        </p:txBody>
      </p:sp>
      <p:graphicFrame>
        <p:nvGraphicFramePr>
          <p:cNvPr id="42014" name="Object 30"/>
          <p:cNvGraphicFramePr>
            <a:graphicFrameLocks noChangeAspect="1"/>
          </p:cNvGraphicFramePr>
          <p:nvPr/>
        </p:nvGraphicFramePr>
        <p:xfrm>
          <a:off x="2687638" y="2530475"/>
          <a:ext cx="305752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公式" r:id="rId4" imgW="1498320" imgH="1422360" progId="Equation.3">
                  <p:embed/>
                </p:oleObj>
              </mc:Choice>
              <mc:Fallback>
                <p:oleObj name="公式" r:id="rId4" imgW="1498320" imgH="14223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2530475"/>
                        <a:ext cx="3057525" cy="290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Oval 5"/>
          <p:cNvSpPr>
            <a:spLocks noChangeArrowheads="1"/>
          </p:cNvSpPr>
          <p:nvPr/>
        </p:nvSpPr>
        <p:spPr bwMode="auto">
          <a:xfrm>
            <a:off x="3563938" y="4076700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18" name="Oval 6"/>
          <p:cNvSpPr>
            <a:spLocks noChangeArrowheads="1"/>
          </p:cNvSpPr>
          <p:nvPr/>
        </p:nvSpPr>
        <p:spPr bwMode="auto">
          <a:xfrm>
            <a:off x="3562350" y="4579938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19" name="Oval 7"/>
          <p:cNvSpPr>
            <a:spLocks noChangeArrowheads="1"/>
          </p:cNvSpPr>
          <p:nvPr/>
        </p:nvSpPr>
        <p:spPr bwMode="auto">
          <a:xfrm>
            <a:off x="3560763" y="2492375"/>
            <a:ext cx="2889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20" name="Oval 8"/>
          <p:cNvSpPr>
            <a:spLocks noChangeArrowheads="1"/>
          </p:cNvSpPr>
          <p:nvPr/>
        </p:nvSpPr>
        <p:spPr bwMode="auto">
          <a:xfrm>
            <a:off x="4356100" y="2492375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21" name="Oval 9"/>
          <p:cNvSpPr>
            <a:spLocks noChangeArrowheads="1"/>
          </p:cNvSpPr>
          <p:nvPr/>
        </p:nvSpPr>
        <p:spPr bwMode="auto">
          <a:xfrm>
            <a:off x="4356100" y="4005263"/>
            <a:ext cx="652463" cy="5762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  <p:sp>
        <p:nvSpPr>
          <p:cNvPr id="42022" name="Oval 10"/>
          <p:cNvSpPr>
            <a:spLocks noChangeArrowheads="1"/>
          </p:cNvSpPr>
          <p:nvPr/>
        </p:nvSpPr>
        <p:spPr bwMode="auto">
          <a:xfrm>
            <a:off x="4356100" y="4581525"/>
            <a:ext cx="6524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 altLang="zh-CN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Thus, in general, we may deduce that after </a:t>
            </a:r>
            <a:br>
              <a:rPr lang="en-US" altLang="zh-CN" sz="2800" dirty="0">
                <a:latin typeface="Arial" charset="0"/>
                <a:cs typeface="Arial" charset="0"/>
              </a:rPr>
            </a:br>
            <a:r>
              <a:rPr lang="en-US" altLang="zh-CN" sz="2800" i="1" dirty="0">
                <a:cs typeface="Arial" charset="0"/>
              </a:rPr>
              <a:t>k</a:t>
            </a:r>
            <a:r>
              <a:rPr lang="en-US" altLang="zh-CN" sz="2800" dirty="0"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cs typeface="Arial" charset="0"/>
              </a:rPr>
              <a:t>–</a:t>
            </a:r>
            <a:r>
              <a:rPr lang="en-US" altLang="zh-CN" sz="2800" dirty="0">
                <a:cs typeface="Arial" charset="0"/>
              </a:rPr>
              <a:t> 1</a:t>
            </a:r>
            <a:r>
              <a:rPr lang="en-US" altLang="zh-CN" sz="2800" dirty="0">
                <a:latin typeface="Arial" charset="0"/>
                <a:cs typeface="Arial" charset="0"/>
              </a:rPr>
              <a:t> steps: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because </a:t>
            </a:r>
            <a:r>
              <a:rPr lang="en-US" altLang="zh-CN" sz="2800" dirty="0">
                <a:cs typeface="Arial" charset="0"/>
              </a:rPr>
              <a:t>T(1) = 1</a:t>
            </a:r>
            <a:endParaRPr lang="en-US" altLang="zh-CN" sz="3600" dirty="0">
              <a:cs typeface="Arial" charset="0"/>
            </a:endParaRPr>
          </a:p>
        </p:txBody>
      </p:sp>
      <p:graphicFrame>
        <p:nvGraphicFramePr>
          <p:cNvPr id="43038" name="Object 30"/>
          <p:cNvGraphicFramePr>
            <a:graphicFrameLocks noChangeAspect="1"/>
          </p:cNvGraphicFramePr>
          <p:nvPr/>
        </p:nvGraphicFramePr>
        <p:xfrm>
          <a:off x="2841625" y="2636838"/>
          <a:ext cx="360203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公式" r:id="rId4" imgW="1765080" imgH="711000" progId="Equation.3">
                  <p:embed/>
                </p:oleObj>
              </mc:Choice>
              <mc:Fallback>
                <p:oleObj name="公式" r:id="rId4" imgW="1765080" imgH="7110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636838"/>
                        <a:ext cx="3602038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 1638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6387" name="Rectangle 3" descr=" 16387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You may have heard that on your work-term reports, you should use quantitative analysis instead of qualitative analysis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636700"/>
      </p:ext>
    </p:extLst>
  </p:cSld>
  <p:clrMapOvr>
    <a:masterClrMapping/>
  </p:clrMapOvr>
  <p:transition spd="slow">
    <p:cut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	</a:t>
            </a:r>
            <a:r>
              <a:rPr lang="en-US" altLang="zh-CN" sz="2400" dirty="0">
                <a:latin typeface="Arial" charset="0"/>
                <a:cs typeface="Arial" charset="0"/>
              </a:rPr>
              <a:t>Thus, </a:t>
            </a:r>
            <a:r>
              <a:rPr lang="en-US" altLang="zh-CN" sz="2400" dirty="0">
                <a:cs typeface="Arial" charset="0"/>
              </a:rPr>
              <a:t>T(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) = </a:t>
            </a:r>
            <a:r>
              <a:rPr lang="en-US" altLang="zh-CN" sz="2400" i="1" dirty="0">
                <a:cs typeface="Arial" charset="0"/>
              </a:rPr>
              <a:t>k</a:t>
            </a:r>
            <a:r>
              <a:rPr lang="en-US" altLang="zh-CN" sz="2400" dirty="0">
                <a:latin typeface="Arial" charset="0"/>
                <a:cs typeface="Arial" charset="0"/>
              </a:rPr>
              <a:t>, but 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 </a:t>
            </a:r>
            <a:r>
              <a:rPr lang="en-US" altLang="zh-CN" sz="2400" dirty="0">
                <a:cs typeface="Times New Roman" pitchFamily="18" charset="0"/>
              </a:rPr>
              <a:t>= 2</a:t>
            </a:r>
            <a:r>
              <a:rPr lang="en-US" altLang="zh-CN" sz="2400" i="1" baseline="30000" dirty="0">
                <a:cs typeface="Times New Roman" pitchFamily="18" charset="0"/>
              </a:rPr>
              <a:t>k</a:t>
            </a:r>
            <a:r>
              <a:rPr lang="en-US" altLang="zh-CN" sz="2400" dirty="0">
                <a:cs typeface="Times New Roman" pitchFamily="18" charset="0"/>
              </a:rPr>
              <a:t> – 1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Therefore </a:t>
            </a:r>
            <a:r>
              <a:rPr lang="en-US" altLang="zh-CN" sz="2400" i="1" dirty="0">
                <a:cs typeface="Arial" charset="0"/>
              </a:rPr>
              <a:t>k</a:t>
            </a:r>
            <a:r>
              <a:rPr lang="en-US" altLang="zh-CN" sz="2400" dirty="0">
                <a:cs typeface="Arial" charset="0"/>
              </a:rPr>
              <a:t> = </a:t>
            </a:r>
            <a:r>
              <a:rPr lang="en-US" altLang="zh-CN" sz="2400" dirty="0" err="1">
                <a:cs typeface="Arial" charset="0"/>
              </a:rPr>
              <a:t>lg</a:t>
            </a:r>
            <a:r>
              <a:rPr lang="en-US" altLang="zh-CN" sz="2400" dirty="0">
                <a:cs typeface="Arial" charset="0"/>
              </a:rPr>
              <a:t>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 + 1)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Further, recall that </a:t>
            </a:r>
            <a:r>
              <a:rPr lang="en-US" altLang="zh-CN" sz="2400" i="1" dirty="0">
                <a:cs typeface="Times New Roman" pitchFamily="18" charset="0"/>
              </a:rPr>
              <a:t>f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) = </a:t>
            </a:r>
            <a:r>
              <a:rPr lang="en-US" altLang="zh-CN" sz="2400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</a:rPr>
              <a:t>g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</a:rPr>
              <a:t>n</a:t>
            </a:r>
            <a:r>
              <a:rPr lang="en-US" altLang="zh-CN" sz="2400" dirty="0">
                <a:cs typeface="Times New Roman" pitchFamily="18" charset="0"/>
              </a:rPr>
              <a:t>))</a:t>
            </a:r>
            <a:r>
              <a:rPr lang="en-US" altLang="zh-CN" sz="2400" dirty="0">
                <a:latin typeface="Arial" charset="0"/>
                <a:cs typeface="Arial" charset="0"/>
              </a:rPr>
              <a:t> if                          </a:t>
            </a:r>
            <a:br>
              <a:rPr lang="en-US" altLang="zh-CN" sz="2400" dirty="0">
                <a:latin typeface="Arial" charset="0"/>
                <a:cs typeface="Arial" charset="0"/>
              </a:rPr>
            </a:br>
            <a:r>
              <a:rPr lang="en-US" altLang="zh-CN" sz="2400" dirty="0">
                <a:latin typeface="Arial" charset="0"/>
                <a:cs typeface="Arial" charset="0"/>
              </a:rPr>
              <a:t>for 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	Thus, </a:t>
            </a:r>
            <a:r>
              <a:rPr lang="en-US" altLang="zh-CN" sz="2400" dirty="0">
                <a:cs typeface="Arial" charset="0"/>
              </a:rPr>
              <a:t>T(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) = </a:t>
            </a:r>
            <a:r>
              <a:rPr lang="en-US" altLang="zh-CN" sz="24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400" dirty="0">
                <a:cs typeface="Arial" charset="0"/>
              </a:rPr>
              <a:t>(</a:t>
            </a:r>
            <a:r>
              <a:rPr lang="en-US" altLang="zh-CN" sz="2400" dirty="0" err="1">
                <a:cs typeface="Arial" charset="0"/>
              </a:rPr>
              <a:t>lg</a:t>
            </a:r>
            <a:r>
              <a:rPr lang="en-US" altLang="zh-CN" sz="2400" dirty="0">
                <a:cs typeface="Arial" charset="0"/>
              </a:rPr>
              <a:t>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 + 1)) = </a:t>
            </a:r>
            <a:r>
              <a:rPr lang="en-US" altLang="zh-CN" sz="2400" dirty="0">
                <a:latin typeface="Symbol" pitchFamily="18" charset="2"/>
                <a:cs typeface="Arial" charset="0"/>
              </a:rPr>
              <a:t>Q </a:t>
            </a:r>
            <a:r>
              <a:rPr lang="en-US" altLang="zh-CN" sz="2400" dirty="0">
                <a:cs typeface="Arial" charset="0"/>
              </a:rPr>
              <a:t>(log(</a:t>
            </a:r>
            <a:r>
              <a:rPr lang="en-US" altLang="zh-CN" sz="2400" i="1" dirty="0">
                <a:cs typeface="Arial" charset="0"/>
              </a:rPr>
              <a:t>n</a:t>
            </a:r>
            <a:r>
              <a:rPr lang="en-US" altLang="zh-CN" sz="2400" dirty="0">
                <a:cs typeface="Arial" charset="0"/>
              </a:rPr>
              <a:t>))</a:t>
            </a:r>
          </a:p>
        </p:txBody>
      </p:sp>
      <p:graphicFrame>
        <p:nvGraphicFramePr>
          <p:cNvPr id="4411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63888"/>
              </p:ext>
            </p:extLst>
          </p:nvPr>
        </p:nvGraphicFramePr>
        <p:xfrm>
          <a:off x="899592" y="4365104"/>
          <a:ext cx="6510337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Equation" r:id="rId4" imgW="3809880" imgH="812520" progId="">
                  <p:embed/>
                </p:oleObj>
              </mc:Choice>
              <mc:Fallback>
                <p:oleObj name="Equation" r:id="rId4" imgW="3809880" imgH="812520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65104"/>
                        <a:ext cx="6510337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19" name="Object 87"/>
          <p:cNvGraphicFramePr>
            <a:graphicFrameLocks noChangeAspect="1"/>
          </p:cNvGraphicFramePr>
          <p:nvPr/>
        </p:nvGraphicFramePr>
        <p:xfrm>
          <a:off x="5713413" y="2943225"/>
          <a:ext cx="18716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Equation" r:id="rId6" imgW="876240" imgH="482400" progId="">
                  <p:embed/>
                </p:oleObj>
              </mc:Choice>
              <mc:Fallback>
                <p:oleObj name="Equation" r:id="rId6" imgW="876240" imgH="482400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2943225"/>
                        <a:ext cx="1871662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20" name="Object 88"/>
          <p:cNvGraphicFramePr>
            <a:graphicFrameLocks noChangeAspect="1"/>
          </p:cNvGraphicFramePr>
          <p:nvPr/>
        </p:nvGraphicFramePr>
        <p:xfrm>
          <a:off x="1325563" y="3602038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8" imgW="609480" imgH="177480" progId="">
                  <p:embed/>
                </p:oleObj>
              </mc:Choice>
              <mc:Fallback>
                <p:oleObj name="Equation" r:id="rId8" imgW="609480" imgH="17748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602038"/>
                        <a:ext cx="1301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Exercises</a:t>
            </a:r>
            <a:endParaRPr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439863"/>
            <a:ext cx="8532813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CRLS</a:t>
            </a:r>
            <a:r>
              <a:rPr lang="en-US" altLang="zh-CN" sz="2800" dirty="0">
                <a:solidFill>
                  <a:srgbClr val="020BBE"/>
                </a:solidFill>
              </a:rPr>
              <a:t> </a:t>
            </a:r>
            <a:r>
              <a:rPr lang="en-US" altLang="zh-CN" sz="2800" dirty="0"/>
              <a:t>3.1-1: Let </a:t>
            </a:r>
            <a:r>
              <a:rPr lang="en-US" altLang="zh-CN" sz="2800" i="1" dirty="0">
                <a:solidFill>
                  <a:srgbClr val="020BBE"/>
                </a:solidFill>
              </a:rPr>
              <a:t>f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n</a:t>
            </a:r>
            <a:r>
              <a:rPr lang="en-US" altLang="zh-CN" sz="2800" dirty="0">
                <a:solidFill>
                  <a:srgbClr val="020BBE"/>
                </a:solidFill>
              </a:rPr>
              <a:t>)</a:t>
            </a:r>
            <a:r>
              <a:rPr lang="en-US" altLang="zh-CN" sz="2800" dirty="0"/>
              <a:t>and </a:t>
            </a:r>
            <a:r>
              <a:rPr lang="en-US" altLang="zh-CN" sz="2800" i="1" dirty="0">
                <a:solidFill>
                  <a:srgbClr val="020BBE"/>
                </a:solidFill>
              </a:rPr>
              <a:t>g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n</a:t>
            </a:r>
            <a:r>
              <a:rPr lang="en-US" altLang="zh-CN" sz="2800" dirty="0">
                <a:solidFill>
                  <a:srgbClr val="020BBE"/>
                </a:solidFill>
              </a:rPr>
              <a:t>)</a:t>
            </a:r>
            <a:r>
              <a:rPr lang="en-US" altLang="zh-CN" sz="2800" dirty="0"/>
              <a:t>be asymptotically nonnegative functions. Using the basic definition of </a:t>
            </a:r>
            <a:r>
              <a:rPr lang="el-GR" altLang="zh-CN" sz="2800" dirty="0"/>
              <a:t>Θ</a:t>
            </a:r>
            <a:r>
              <a:rPr lang="en-US" altLang="zh-CN" sz="2800" dirty="0"/>
              <a:t> notation, prove that </a:t>
            </a:r>
            <a:r>
              <a:rPr lang="en-US" altLang="zh-CN" sz="2800" dirty="0">
                <a:solidFill>
                  <a:srgbClr val="020BBE"/>
                </a:solidFill>
              </a:rPr>
              <a:t>max(</a:t>
            </a:r>
            <a:r>
              <a:rPr lang="en-US" altLang="zh-CN" sz="2800" i="1" dirty="0">
                <a:solidFill>
                  <a:srgbClr val="020BBE"/>
                </a:solidFill>
              </a:rPr>
              <a:t>f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n</a:t>
            </a:r>
            <a:r>
              <a:rPr lang="en-US" altLang="zh-CN" sz="2800" dirty="0">
                <a:solidFill>
                  <a:srgbClr val="020BBE"/>
                </a:solidFill>
              </a:rPr>
              <a:t>), </a:t>
            </a:r>
            <a:r>
              <a:rPr lang="en-US" altLang="zh-CN" sz="2800" i="1" dirty="0">
                <a:solidFill>
                  <a:srgbClr val="020BBE"/>
                </a:solidFill>
              </a:rPr>
              <a:t>g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n</a:t>
            </a:r>
            <a:r>
              <a:rPr lang="en-US" altLang="zh-CN" sz="2800" dirty="0">
                <a:solidFill>
                  <a:srgbClr val="020BBE"/>
                </a:solidFill>
              </a:rPr>
              <a:t>)) = </a:t>
            </a:r>
            <a:r>
              <a:rPr lang="el-GR" altLang="zh-CN" sz="2800" dirty="0">
                <a:solidFill>
                  <a:srgbClr val="020BBE"/>
                </a:solidFill>
              </a:rPr>
              <a:t>Θ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f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n</a:t>
            </a:r>
            <a:r>
              <a:rPr lang="en-US" altLang="zh-CN" sz="2800" dirty="0">
                <a:solidFill>
                  <a:srgbClr val="020BBE"/>
                </a:solidFill>
              </a:rPr>
              <a:t>)+</a:t>
            </a:r>
            <a:r>
              <a:rPr lang="en-US" altLang="zh-CN" sz="2800" i="1" dirty="0">
                <a:solidFill>
                  <a:srgbClr val="020BBE"/>
                </a:solidFill>
              </a:rPr>
              <a:t>g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>
                <a:solidFill>
                  <a:srgbClr val="020BBE"/>
                </a:solidFill>
              </a:rPr>
              <a:t>n</a:t>
            </a:r>
            <a:r>
              <a:rPr lang="en-US" altLang="zh-CN" sz="2800" dirty="0">
                <a:solidFill>
                  <a:srgbClr val="020BBE"/>
                </a:solidFill>
              </a:rPr>
              <a:t>))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CRLS</a:t>
            </a:r>
            <a:r>
              <a:rPr lang="en-US" altLang="zh-CN" sz="2800" dirty="0">
                <a:solidFill>
                  <a:srgbClr val="020BBE"/>
                </a:solidFill>
              </a:rPr>
              <a:t> </a:t>
            </a:r>
            <a:r>
              <a:rPr lang="en-US" altLang="zh-CN" sz="2800" dirty="0"/>
              <a:t>3.1-2: Show that for any real constants </a:t>
            </a:r>
            <a:r>
              <a:rPr lang="en-US" altLang="zh-CN" sz="2800" i="1" dirty="0">
                <a:solidFill>
                  <a:srgbClr val="020BBE"/>
                </a:solidFill>
              </a:rPr>
              <a:t>a</a:t>
            </a:r>
            <a:r>
              <a:rPr lang="en-US" altLang="zh-CN" sz="2800" dirty="0"/>
              <a:t> and </a:t>
            </a:r>
            <a:r>
              <a:rPr lang="en-US" altLang="zh-CN" sz="2800" i="1" dirty="0">
                <a:solidFill>
                  <a:srgbClr val="020BBE"/>
                </a:solidFill>
              </a:rPr>
              <a:t>b</a:t>
            </a:r>
            <a:r>
              <a:rPr lang="en-US" altLang="zh-CN" sz="2800" dirty="0"/>
              <a:t>, where </a:t>
            </a:r>
            <a:r>
              <a:rPr lang="en-US" altLang="zh-CN" sz="2800" i="1" dirty="0">
                <a:solidFill>
                  <a:srgbClr val="020BBE"/>
                </a:solidFill>
              </a:rPr>
              <a:t>b</a:t>
            </a:r>
            <a:r>
              <a:rPr lang="en-US" altLang="zh-CN" sz="2800" dirty="0">
                <a:solidFill>
                  <a:srgbClr val="020BBE"/>
                </a:solidFill>
              </a:rPr>
              <a:t> &gt; 0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 err="1">
                <a:solidFill>
                  <a:srgbClr val="020BBE"/>
                </a:solidFill>
              </a:rPr>
              <a:t>n</a:t>
            </a:r>
            <a:r>
              <a:rPr lang="en-US" altLang="zh-CN" sz="2800" dirty="0" err="1">
                <a:solidFill>
                  <a:srgbClr val="020BBE"/>
                </a:solidFill>
              </a:rPr>
              <a:t>+</a:t>
            </a:r>
            <a:r>
              <a:rPr lang="en-US" altLang="zh-CN" sz="2800" i="1" dirty="0" err="1">
                <a:solidFill>
                  <a:srgbClr val="020BBE"/>
                </a:solidFill>
              </a:rPr>
              <a:t>a</a:t>
            </a:r>
            <a:r>
              <a:rPr lang="en-US" altLang="zh-CN" sz="2800" dirty="0">
                <a:solidFill>
                  <a:srgbClr val="020BBE"/>
                </a:solidFill>
              </a:rPr>
              <a:t>)</a:t>
            </a:r>
            <a:r>
              <a:rPr lang="en-US" altLang="zh-CN" sz="2800" i="1" baseline="30000" dirty="0">
                <a:solidFill>
                  <a:srgbClr val="020BBE"/>
                </a:solidFill>
              </a:rPr>
              <a:t>b</a:t>
            </a:r>
            <a:r>
              <a:rPr lang="en-US" altLang="zh-CN" sz="2800" dirty="0">
                <a:solidFill>
                  <a:srgbClr val="020BBE"/>
                </a:solidFill>
              </a:rPr>
              <a:t> = </a:t>
            </a:r>
            <a:r>
              <a:rPr lang="el-GR" altLang="zh-CN" sz="2800" dirty="0">
                <a:solidFill>
                  <a:srgbClr val="020BBE"/>
                </a:solidFill>
              </a:rPr>
              <a:t>Θ</a:t>
            </a:r>
            <a:r>
              <a:rPr lang="en-US" altLang="zh-CN" sz="2800" dirty="0">
                <a:solidFill>
                  <a:srgbClr val="020BBE"/>
                </a:solidFill>
              </a:rPr>
              <a:t>(</a:t>
            </a:r>
            <a:r>
              <a:rPr lang="en-US" altLang="zh-CN" sz="2800" i="1" dirty="0" err="1">
                <a:solidFill>
                  <a:srgbClr val="020BBE"/>
                </a:solidFill>
              </a:rPr>
              <a:t>n</a:t>
            </a:r>
            <a:r>
              <a:rPr lang="en-US" altLang="zh-CN" sz="2800" i="1" baseline="30000" dirty="0" err="1">
                <a:solidFill>
                  <a:srgbClr val="020BBE"/>
                </a:solidFill>
              </a:rPr>
              <a:t>b</a:t>
            </a:r>
            <a:r>
              <a:rPr lang="en-US" altLang="zh-CN" sz="2800" dirty="0">
                <a:solidFill>
                  <a:srgbClr val="020BBE"/>
                </a:solidFill>
              </a:rPr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CRLS</a:t>
            </a:r>
            <a:r>
              <a:rPr lang="en-US" altLang="zh-CN" sz="2800" dirty="0">
                <a:solidFill>
                  <a:srgbClr val="020BBE"/>
                </a:solidFill>
              </a:rPr>
              <a:t> </a:t>
            </a:r>
            <a:r>
              <a:rPr lang="en-US" altLang="zh-CN" sz="2800" dirty="0"/>
              <a:t>3.1-3: Explain why the statement, “The running time of algorithm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at least </a:t>
            </a:r>
            <a:r>
              <a:rPr lang="en-US" altLang="zh-CN" sz="2800" dirty="0">
                <a:solidFill>
                  <a:srgbClr val="020BBE"/>
                </a:solidFill>
              </a:rPr>
              <a:t>O(</a:t>
            </a:r>
            <a:r>
              <a:rPr lang="en-US" altLang="zh-CN" sz="2800" i="1" dirty="0">
                <a:solidFill>
                  <a:srgbClr val="020BBE"/>
                </a:solidFill>
              </a:rPr>
              <a:t>n</a:t>
            </a:r>
            <a:r>
              <a:rPr lang="en-US" altLang="zh-CN" sz="2800" baseline="30000" dirty="0">
                <a:solidFill>
                  <a:srgbClr val="020BBE"/>
                </a:solidFill>
              </a:rPr>
              <a:t>2</a:t>
            </a:r>
            <a:r>
              <a:rPr lang="en-US" altLang="zh-CN" sz="2800" dirty="0">
                <a:solidFill>
                  <a:srgbClr val="020BBE"/>
                </a:solidFill>
              </a:rPr>
              <a:t>)</a:t>
            </a:r>
            <a:r>
              <a:rPr lang="en-US" altLang="zh-CN" sz="2800" dirty="0"/>
              <a:t>,” is meaningless.</a:t>
            </a:r>
            <a:endParaRPr altLang="en-US" sz="2800" dirty="0">
              <a:solidFill>
                <a:srgbClr val="020BBE"/>
              </a:solidFill>
            </a:endParaRPr>
          </a:p>
        </p:txBody>
      </p:sp>
    </p:spTree>
  </p:cSld>
  <p:clrMapOvr>
    <a:masterClrMapping/>
  </p:clrMapOvr>
  <p:transition spd="slow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Exercises</a:t>
            </a:r>
            <a:endParaRPr altLang="en-US" dirty="0"/>
          </a:p>
        </p:txBody>
      </p:sp>
      <p:sp>
        <p:nvSpPr>
          <p:cNvPr id="282626" name="内容占位符 2"/>
          <p:cNvSpPr>
            <a:spLocks noGrp="1"/>
          </p:cNvSpPr>
          <p:nvPr>
            <p:ph idx="1"/>
          </p:nvPr>
        </p:nvSpPr>
        <p:spPr>
          <a:xfrm>
            <a:off x="431800" y="1439863"/>
            <a:ext cx="8532813" cy="5040312"/>
          </a:xfrm>
        </p:spPr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</a:rPr>
              <a:t>CRLS 3.2-1</a:t>
            </a:r>
          </a:p>
          <a:p>
            <a:endParaRPr lang="en-US" altLang="zh-CN" sz="2800">
              <a:solidFill>
                <a:schemeClr val="tx1"/>
              </a:solidFill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CRLS 3.2-3</a:t>
            </a:r>
          </a:p>
          <a:p>
            <a:endParaRPr lang="en-US" altLang="zh-CN" sz="2800">
              <a:solidFill>
                <a:schemeClr val="tx1"/>
              </a:solidFill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CRLS 3-1</a:t>
            </a:r>
          </a:p>
          <a:p>
            <a:endParaRPr altLang="en-US" sz="2800">
              <a:solidFill>
                <a:srgbClr val="020BBE"/>
              </a:solidFill>
            </a:endParaRPr>
          </a:p>
        </p:txBody>
      </p:sp>
    </p:spTree>
  </p:cSld>
  <p:clrMapOvr>
    <a:masterClrMapping/>
  </p:clrMapOvr>
  <p:transition spd="slow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038"/>
            <a:ext cx="4953000" cy="141605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算法分析课程组</a:t>
            </a:r>
            <a:endParaRPr lang="en-US" altLang="zh-CN" sz="1600" b="1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538"/>
            <a:ext cx="7239000" cy="14398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8000" b="0" dirty="0">
                <a:solidFill>
                  <a:prstClr val="white"/>
                </a:solidFill>
              </a:rPr>
              <a:t>End of Section.</a:t>
            </a:r>
            <a:endParaRPr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 1638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6387" name="Rectangle 3" descr=" 16387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You may have heard that on your work-term reports, you should use quantitative analysis instead of qualitative analysis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second refers to comparison of qualities, e.g., faster, less memory, etc.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 </a:t>
            </a:r>
            <a:br>
              <a:rPr lang="en-US" altLang="zh-CN" sz="3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27671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 16386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6387" name="Rectangle 3" descr=" 16387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You may have heard that on your work-term reports, you should use quantitative analysis instead of qualitative analysis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second refers to comparison of qualities, e.g., faster, less memory, etc.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Engineers must determine the actual costs (memory, time, monetary) involved with the algorithms they propose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93670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769225" cy="13525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800" b="1" dirty="0"/>
              <a:t>Chapter 3: Asymptotic Analysis for Algorithms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 1843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 descr=" 1843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                              </a:t>
            </a:r>
            <a:br>
              <a:rPr lang="en-US" altLang="zh-CN" sz="24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   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       </a:t>
            </a:r>
            <a:br>
              <a:rPr lang="en-US" altLang="zh-CN" sz="2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                          </a:t>
            </a:r>
            <a:br>
              <a:rPr lang="en-US" altLang="zh-CN" sz="2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    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 1843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 descr=" 1843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In general, we will always analyze algorithms with respect to one or more variables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   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       </a:t>
            </a:r>
            <a:br>
              <a:rPr lang="en-US" altLang="zh-CN" sz="2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                          </a:t>
            </a:r>
            <a:br>
              <a:rPr lang="en-US" altLang="zh-CN" sz="2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    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67853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 1843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 descr=" 1843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In general, we will always analyze algorithms with respect to one or more variables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will begin with one variable: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       </a:t>
            </a:r>
            <a:br>
              <a:rPr lang="en-US" altLang="zh-CN" sz="2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                          </a:t>
            </a:r>
            <a:br>
              <a:rPr lang="en-US" altLang="zh-CN" sz="20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    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045678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 1843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 descr=" 1843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In general, we will always analyze algorithms with respect to one or more variables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will begin with one variable: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number of items </a:t>
            </a:r>
            <a:r>
              <a:rPr lang="en-US" altLang="zh-CN" sz="20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currently stored in an array or other data structure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number of items expected to be stored in an array or other data structure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dimensions of an </a:t>
            </a:r>
            <a:r>
              <a:rPr lang="en-US" altLang="zh-CN" sz="20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× </a:t>
            </a:r>
            <a:r>
              <a:rPr lang="en-US" altLang="zh-CN" sz="20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matrix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    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517398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 1843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 descr=" 1843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In general, we will always analyze algorithms with respect to one or more variables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will begin with one variable: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number of items </a:t>
            </a:r>
            <a:r>
              <a:rPr lang="en-US" altLang="zh-CN" sz="20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currently stored in an array or other data structure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number of items expected to be stored in an array or other data structure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dimensions of an </a:t>
            </a:r>
            <a:r>
              <a:rPr lang="en-US" altLang="zh-CN" sz="20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× </a:t>
            </a:r>
            <a:r>
              <a:rPr lang="en-US" altLang="zh-CN" sz="20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matrix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Examples with multiple variables: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              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</a:t>
            </a:r>
            <a:r>
              <a:rPr lang="en-US" altLang="zh-CN" sz="2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charset="-122"/>
              </a:rPr>
              <a:t>                 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92202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 1843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 descr=" 1843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In general, we will always analyze algorithms with respect to one or more variables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sz="2400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will begin with one variable: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number of items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currently stored in an array or other data structure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number of items expected to be stored in an array or other data structure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The dimensions of an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×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matrix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Examples with multiple variables: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Dealing with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objects stored in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m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memory locations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Multiplying a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k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×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m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and </a:t>
            </a:r>
            <a:r>
              <a:rPr lang="en-US" altLang="zh-CN" sz="2000" dirty="0" smtClean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a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m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×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matrix</a:t>
            </a:r>
          </a:p>
          <a:p>
            <a:pPr lvl="1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Dealing with sparse matrices of size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×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with </a:t>
            </a:r>
            <a:r>
              <a:rPr lang="en-US" altLang="zh-CN" sz="20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m</a:t>
            </a:r>
            <a:r>
              <a:rPr lang="en-US" altLang="zh-CN" sz="2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non-zero entries</a:t>
            </a:r>
            <a:endParaRPr lang="en-US" altLang="zh-CN" sz="20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271582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 1945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Find the Key Index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0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100">
                <a:solidFill>
                  <a:schemeClr val="tx1"/>
                </a:solidFill>
                <a:ea typeface="宋体" charset="-122"/>
              </a:rPr>
              <a:t>                                                            </a:t>
            </a:r>
            <a:br>
              <a:rPr lang="en-US" altLang="zh-CN" sz="31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3100">
                <a:solidFill>
                  <a:schemeClr val="tx1"/>
                </a:solidFill>
                <a:ea typeface="宋体" charset="-122"/>
              </a:rPr>
              <a:t>                           </a:t>
            </a:r>
            <a:r>
              <a:rPr lang="en-US" altLang="zh-CN" sz="31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3100">
                <a:solidFill>
                  <a:schemeClr val="tx1"/>
                </a:solidFill>
                <a:ea typeface="宋体" charset="-122"/>
              </a:rPr>
              <a:t>              </a:t>
            </a: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100">
                <a:solidFill>
                  <a:schemeClr val="tx1"/>
                </a:solidFill>
                <a:ea typeface="宋体" charset="-122"/>
              </a:rPr>
              <a:t>                                </a:t>
            </a: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>
              <a:latin typeface="Courier New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 1945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Find the Key Index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0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For example, we can check the required time to search for a certain value in a sorted, </a:t>
            </a:r>
            <a:r>
              <a:rPr lang="en-US" altLang="zh-CN" sz="31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-element-array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100">
                <a:solidFill>
                  <a:schemeClr val="tx1"/>
                </a:solidFill>
                <a:ea typeface="宋体" charset="-122"/>
              </a:rPr>
              <a:t>                                </a:t>
            </a: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>
              <a:latin typeface="Courier New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45130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 1945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Find the Key Index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0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For example, we can check the required time to search for a certain value in a sorted, </a:t>
            </a:r>
            <a:r>
              <a:rPr lang="en-US" altLang="zh-CN" sz="31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-element-array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first apply the linear search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>
              <a:latin typeface="Courier New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int find_keyIndex( int *array, int n, int key)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int result = -1;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for ( int i = 1; i &lt; n; ++i 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    if ( array[i] == key)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        result = i;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        break;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return result 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}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31951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 1945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Find the Key Index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0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For example, we can check the required time to search for a certain value in a sorted, </a:t>
            </a:r>
            <a:r>
              <a:rPr lang="en-US" altLang="zh-CN" sz="31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-element-array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first apply the linear search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>
              <a:latin typeface="Courier New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int find_keyIndex( int *array, int n, int key)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int result = -1;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for ( int i = 1; i &lt; n; ++i 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    if ( array[i] == key) {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        result = i;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        break;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}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    return result 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2000">
                <a:latin typeface="Consolas" panose="020B0609020204030204" pitchFamily="49" charset="0"/>
                <a:cs typeface="Arial" charset="0"/>
              </a:rPr>
              <a:t>		}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矩形 3" descr=" 2"/>
          <p:cNvSpPr/>
          <p:nvPr/>
        </p:nvSpPr>
        <p:spPr>
          <a:xfrm>
            <a:off x="4427538" y="5754688"/>
            <a:ext cx="3744912" cy="769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average comparison count for linear search would be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9964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80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3.1 ASYMPTOTIC ANALYSIS &amp; LANDAU SYMBOLS</a:t>
            </a:r>
          </a:p>
          <a:p>
            <a:pPr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3.2 ANALYSIS of OPERATIONS</a:t>
            </a:r>
          </a:p>
          <a:p>
            <a:pPr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 1945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Find the Key Index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77500" lnSpcReduction="20000"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100">
                <a:solidFill>
                  <a:schemeClr val="tx1"/>
                </a:solidFill>
                <a:ea typeface="宋体" charset="-122"/>
              </a:rPr>
              <a:t>                                   </a:t>
            </a:r>
            <a:endParaRPr lang="en-US" altLang="zh-CN" sz="31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>
              <a:latin typeface="Courier New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</a:t>
            </a: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    </a:t>
            </a: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</a:t>
            </a:r>
            <a:br>
              <a:rPr lang="en-US" altLang="zh-CN" sz="2000">
                <a:latin typeface="Consolas" pitchFamily="49" charset="0"/>
                <a:cs typeface="Arial" charset="0"/>
              </a:rPr>
            </a:b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</a:t>
            </a: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</a:t>
            </a: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</a:t>
            </a: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 </a:t>
            </a: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           </a:t>
            </a: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</a:t>
            </a:r>
            <a:r>
              <a:rPr lang="zh-CN" altLang="en-US" sz="2000">
                <a:latin typeface="Consolas" pitchFamily="49" charset="0"/>
                <a:cs typeface="Arial" charset="0"/>
              </a:rPr>
              <a:t>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zh-CN" altLang="en-US" sz="2000">
                <a:latin typeface="Consolas" pitchFamily="49" charset="0"/>
                <a:cs typeface="Arial" charset="0"/>
              </a:rPr>
              <a:t> </a:t>
            </a: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           </a:t>
            </a:r>
            <a:r>
              <a:rPr lang="zh-CN" altLang="en-US" sz="2000">
                <a:latin typeface="Consolas" pitchFamily="49" charset="0"/>
                <a:cs typeface="Arial" charset="0"/>
              </a:rPr>
              <a:t> 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000">
                <a:latin typeface="Consolas" pitchFamily="49" charset="0"/>
                <a:cs typeface="Arial" charset="0"/>
              </a:rPr>
              <a:t> 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 1945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Find the Key Index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77500" lnSpcReduction="20000"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And then we apply the binary search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>
              <a:latin typeface="Courier New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int binary_search( int *a, int n, int key ) {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anose="020B0609020204030204" pitchFamily="49" charset="0"/>
                <a:cs typeface="Arial" charset="0"/>
              </a:rPr>
              <a:t>	int mid, front=0, back=n-1;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while (front&lt;=back) { </a:t>
            </a:r>
            <a:br>
              <a:rPr lang="en-US" altLang="zh-CN" sz="2100">
                <a:latin typeface="Consolas" pitchFamily="49" charset="0"/>
                <a:cs typeface="Arial" charset="0"/>
              </a:rPr>
            </a:b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mid = (front+back)/2; 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if (a[mid]==key)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    return mid;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if (a[mid]&lt;key)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    front = mid+1;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else 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    back = mid-1;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anose="020B0609020204030204" pitchFamily="49" charset="0"/>
                <a:cs typeface="Arial" charset="0"/>
              </a:rPr>
              <a:t>	} </a:t>
            </a:r>
            <a:r>
              <a:rPr lang="zh-CN" altLang="en-US" sz="2100">
                <a:latin typeface="Consolas" pitchFamily="49" charset="0"/>
                <a:cs typeface="Arial" charset="0"/>
              </a:rPr>
              <a:t>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return -1;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anose="020B0609020204030204" pitchFamily="49" charset="0"/>
                <a:cs typeface="Arial" charset="0"/>
              </a:rPr>
              <a:t>}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86601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 1945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Find the Key Index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77500" lnSpcReduction="20000"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1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And then we apply the binary search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1600" dirty="0">
              <a:latin typeface="Courier New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int binary_search( int *a, int n, int key ) {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anose="020B0609020204030204" pitchFamily="49" charset="0"/>
                <a:cs typeface="Arial" charset="0"/>
              </a:rPr>
              <a:t>	int mid, front=0, back=n-1;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while (front&lt;=back) { </a:t>
            </a:r>
            <a:br>
              <a:rPr lang="en-US" altLang="zh-CN" sz="2100">
                <a:latin typeface="Consolas" pitchFamily="49" charset="0"/>
                <a:cs typeface="Arial" charset="0"/>
              </a:rPr>
            </a:b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mid = (front+back)/2; 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if (a[mid]==key)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    return mid;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altLang="en-US" sz="2000" dirty="0">
              <a:latin typeface="Consolas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if (a[mid]&lt;key)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    front = mid+1;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else 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        back = mid-1;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anose="020B0609020204030204" pitchFamily="49" charset="0"/>
                <a:cs typeface="Arial" charset="0"/>
              </a:rPr>
              <a:t>	} </a:t>
            </a:r>
            <a:r>
              <a:rPr lang="zh-CN" altLang="en-US" sz="2100">
                <a:latin typeface="Consolas" pitchFamily="49" charset="0"/>
                <a:cs typeface="Arial" charset="0"/>
              </a:rPr>
              <a:t>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</a:t>
            </a: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itchFamily="49" charset="0"/>
                <a:cs typeface="Arial" charset="0"/>
              </a:rPr>
              <a:t>	return -1; </a:t>
            </a:r>
            <a:r>
              <a:rPr lang="zh-CN" altLang="en-US" sz="2100">
                <a:latin typeface="Consolas" panose="020B0609020204030204" pitchFamily="49" charset="0"/>
                <a:cs typeface="Arial" charset="0"/>
              </a:rPr>
              <a:t>　　</a:t>
            </a:r>
            <a:endParaRPr lang="en-US" altLang="zh-CN" sz="2100">
              <a:latin typeface="Consolas" panose="020B0609020204030204" pitchFamily="49" charset="0"/>
              <a:cs typeface="Arial" charset="0"/>
            </a:endParaRPr>
          </a:p>
          <a:p>
            <a:pPr marL="1080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100">
                <a:latin typeface="Consolas" panose="020B0609020204030204" pitchFamily="49" charset="0"/>
                <a:cs typeface="Arial" charset="0"/>
              </a:rPr>
              <a:t>}</a:t>
            </a:r>
            <a:endParaRPr lang="en-US" altLang="zh-CN" sz="2000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矩形 3" descr=" 2"/>
          <p:cNvSpPr/>
          <p:nvPr/>
        </p:nvSpPr>
        <p:spPr>
          <a:xfrm>
            <a:off x="4284663" y="5683250"/>
            <a:ext cx="3959225" cy="76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average comparison count for binary search would be log(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/2)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58088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 225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Arial" charset="0"/>
                <a:cs typeface="Arial" charset="0"/>
              </a:rPr>
              <a:t>Linear and Binary Search</a:t>
            </a:r>
          </a:p>
        </p:txBody>
      </p:sp>
      <p:sp>
        <p:nvSpPr>
          <p:cNvPr id="22531" name="Rectangle 3" descr=" 22531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                                              </a:t>
            </a:r>
            <a:br>
              <a:rPr lang="en-US" altLang="zh-CN" sz="28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                                                  </a:t>
            </a:r>
            <a:br>
              <a:rPr lang="en-US" altLang="zh-CN" sz="28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     </a:t>
            </a:r>
            <a:r>
              <a:rPr lang="en-US" altLang="zh-CN" sz="2800" i="1">
                <a:solidFill>
                  <a:schemeClr val="tx1"/>
                </a:solidFill>
                <a:ea typeface="宋体" charset="-122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400">
                <a:solidFill>
                  <a:srgbClr val="020BBE"/>
                </a:solidFill>
                <a:ea typeface="宋体" charset="-122"/>
              </a:rPr>
              <a:t>            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0228" name="Text Box 5" descr=" 180228"/>
          <p:cNvSpPr txBox="1">
            <a:spLocks noChangeArrowheads="1"/>
          </p:cNvSpPr>
          <p:nvPr/>
        </p:nvSpPr>
        <p:spPr bwMode="auto">
          <a:xfrm>
            <a:off x="6443663" y="63722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  <a:cs typeface="Arial" charset="0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 225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Arial" charset="0"/>
                <a:cs typeface="Arial" charset="0"/>
              </a:rPr>
              <a:t>Linear and Binary Search</a:t>
            </a:r>
          </a:p>
        </p:txBody>
      </p:sp>
      <p:sp>
        <p:nvSpPr>
          <p:cNvPr id="22531" name="Rectangle 3" descr=" 22531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This plot shows maximum and average number of comparisons to find an entry in a sorted array of size </a:t>
            </a:r>
            <a:r>
              <a:rPr lang="en-US" altLang="zh-CN" sz="28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400">
                <a:solidFill>
                  <a:srgbClr val="020BBE"/>
                </a:solidFill>
                <a:ea typeface="宋体" charset="-122"/>
              </a:rPr>
              <a:t>            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0228" name="Text Box 5" descr=" 180228"/>
          <p:cNvSpPr txBox="1">
            <a:spLocks noChangeArrowheads="1"/>
          </p:cNvSpPr>
          <p:nvPr/>
        </p:nvSpPr>
        <p:spPr bwMode="auto">
          <a:xfrm>
            <a:off x="6443663" y="63722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  <a:cs typeface="Arial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14064679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 225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Arial" charset="0"/>
                <a:cs typeface="Arial" charset="0"/>
              </a:rPr>
              <a:t>Linear and Binary Search</a:t>
            </a:r>
          </a:p>
        </p:txBody>
      </p:sp>
      <p:sp>
        <p:nvSpPr>
          <p:cNvPr id="22531" name="Rectangle 3" descr=" 22531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8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This plot shows maximum and average number of comparisons to find an entry in a sorted array of size </a:t>
            </a:r>
            <a:r>
              <a:rPr lang="en-US" altLang="zh-CN" sz="28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20BBE"/>
                </a:solidFill>
                <a:ea typeface="宋体" charset="-122"/>
              </a:rPr>
              <a:t>Linear search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Binary search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   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5" name="Picture 4" descr=" 225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2492375"/>
            <a:ext cx="3887788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8" name="Text Box 5" descr=" 180228"/>
          <p:cNvSpPr txBox="1">
            <a:spLocks noChangeArrowheads="1"/>
          </p:cNvSpPr>
          <p:nvPr/>
        </p:nvSpPr>
        <p:spPr bwMode="auto">
          <a:xfrm>
            <a:off x="6443663" y="63722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  <a:cs typeface="Arial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37579821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 225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Arial" charset="0"/>
                <a:cs typeface="Arial" charset="0"/>
              </a:rPr>
              <a:t>Linear and Binary Search</a:t>
            </a:r>
          </a:p>
        </p:txBody>
      </p:sp>
      <p:sp>
        <p:nvSpPr>
          <p:cNvPr id="22531" name="Rectangle 3" descr=" 22531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This plot shows maximum and average number of comparisons to find an entry in a sorted array of size </a:t>
            </a:r>
            <a:r>
              <a:rPr lang="en-US" altLang="zh-CN" sz="28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20BBE"/>
                </a:solidFill>
                <a:ea typeface="宋体" charset="-122"/>
              </a:rPr>
              <a:t>Linear search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Binary search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We 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see </a:t>
            </a:r>
            <a:r>
              <a:rPr lang="en-US" altLang="zh-CN" sz="2800" smtClean="0">
                <a:solidFill>
                  <a:srgbClr val="000000"/>
                </a:solidFill>
                <a:ea typeface="宋体" charset="-122"/>
              </a:rPr>
              <a:t>that 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the growth of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linear search and binary </a:t>
            </a:r>
            <a:br>
              <a:rPr lang="en-US" altLang="zh-CN" sz="2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search are very different.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har char=" "/>
            </a:pP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                        </a:t>
            </a:r>
            <a:br>
              <a:rPr lang="en-US" altLang="zh-CN" sz="28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dirty="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5" name="Picture 4" descr=" 225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2492375"/>
            <a:ext cx="3887788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8" name="Text Box 5" descr=" 180228"/>
          <p:cNvSpPr txBox="1">
            <a:spLocks noChangeArrowheads="1"/>
          </p:cNvSpPr>
          <p:nvPr/>
        </p:nvSpPr>
        <p:spPr bwMode="auto">
          <a:xfrm>
            <a:off x="6443663" y="63722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  <a:cs typeface="Arial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33244722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 22530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>
                <a:latin typeface="Arial" charset="0"/>
                <a:cs typeface="Arial" charset="0"/>
              </a:rPr>
              <a:t>Linear and Binary Search</a:t>
            </a:r>
          </a:p>
        </p:txBody>
      </p:sp>
      <p:sp>
        <p:nvSpPr>
          <p:cNvPr id="22531" name="Rectangle 3" descr=" 22531"/>
          <p:cNvSpPr>
            <a:spLocks noGrp="1" noChangeArrowheads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This plot shows maximum and average number of comparisons to find an entry in a sorted array of size </a:t>
            </a:r>
            <a:r>
              <a:rPr lang="en-US" altLang="zh-CN" sz="2800" i="1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20BBE"/>
                </a:solidFill>
                <a:ea typeface="宋体" charset="-122"/>
              </a:rPr>
              <a:t>Linear search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Binary search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We see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that 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the growth of</a:t>
            </a:r>
            <a:br>
              <a:rPr lang="en-US" altLang="zh-CN" sz="28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linear search and binary </a:t>
            </a:r>
            <a:br>
              <a:rPr lang="en-US" altLang="zh-CN" sz="28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search are very different.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How about the functions </a:t>
            </a:r>
            <a:br>
              <a:rPr lang="en-US" altLang="zh-CN" sz="28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with the same order?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dirty="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5" name="Picture 4" descr=" 225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2492375"/>
            <a:ext cx="3887788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8" name="Text Box 5" descr=" 180228"/>
          <p:cNvSpPr txBox="1">
            <a:spLocks noChangeArrowheads="1"/>
          </p:cNvSpPr>
          <p:nvPr/>
        </p:nvSpPr>
        <p:spPr bwMode="auto">
          <a:xfrm>
            <a:off x="6443663" y="637222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  <a:cs typeface="Arial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42823803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 descr=" 2457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600">
                <a:solidFill>
                  <a:schemeClr val="tx1"/>
                </a:solidFill>
                <a:ea typeface="宋体" charset="-122"/>
              </a:rPr>
              <a:t>                          </a:t>
            </a:r>
            <a:endParaRPr lang="en-US" altLang="zh-CN" sz="26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600">
                <a:solidFill>
                  <a:srgbClr val="FF0000"/>
                </a:solidFill>
                <a:cs typeface="Times New Roman" pitchFamily="18" charset="0"/>
              </a:rPr>
              <a:t>      </a:t>
            </a:r>
            <a:r>
              <a:rPr lang="en-US" altLang="zh-CN" sz="26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2600">
                <a:solidFill>
                  <a:srgbClr val="FF0000"/>
                </a:solidFill>
                <a:cs typeface="Times New Roman" pitchFamily="18" charset="0"/>
              </a:rPr>
              <a:t>    </a:t>
            </a:r>
            <a:r>
              <a:rPr lang="en-US" altLang="zh-CN" sz="26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2600" baseline="300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2600">
                <a:cs typeface="Times New Roman" pitchFamily="18" charset="0"/>
              </a:rPr>
              <a:t> </a:t>
            </a:r>
            <a:endParaRPr lang="en-US" altLang="zh-CN" sz="2600" dirty="0"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      </a:t>
            </a:r>
            <a:r>
              <a:rPr lang="en-US" altLang="zh-CN" sz="2600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    </a:t>
            </a:r>
            <a:r>
              <a:rPr lang="en-US" altLang="zh-CN" sz="2600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en-US" altLang="zh-CN" sz="2600" baseline="30000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    </a:t>
            </a:r>
            <a:r>
              <a:rPr lang="en-US" altLang="zh-CN" sz="2600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    </a:t>
            </a:r>
            <a:endParaRPr lang="en-US" altLang="zh-CN" sz="2600" dirty="0">
              <a:solidFill>
                <a:srgbClr val="3333CC"/>
              </a:solidFill>
              <a:cs typeface="Times New Roman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600">
                <a:solidFill>
                  <a:schemeClr val="tx1"/>
                </a:solidFill>
                <a:ea typeface="宋体" charset="-122"/>
              </a:rPr>
              <a:t>                                      </a:t>
            </a:r>
            <a:endParaRPr lang="en-US" altLang="zh-CN" sz="26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Quadratic Growth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 descr=" 2457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Consider the two functions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600">
                <a:solidFill>
                  <a:srgbClr val="FF0000"/>
                </a:solidFill>
                <a:cs typeface="Times New Roman" pitchFamily="18" charset="0"/>
              </a:rPr>
              <a:t>				f(</a:t>
            </a:r>
            <a:r>
              <a:rPr lang="en-US" altLang="zh-CN" sz="26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600">
                <a:solidFill>
                  <a:srgbClr val="FF0000"/>
                </a:solidFill>
                <a:cs typeface="Times New Roman" pitchFamily="18" charset="0"/>
              </a:rPr>
              <a:t>) = </a:t>
            </a:r>
            <a:r>
              <a:rPr lang="en-US" altLang="zh-CN" sz="26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6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2600"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				g(</a:t>
            </a:r>
            <a:r>
              <a:rPr lang="en-US" altLang="zh-CN" sz="26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) = </a:t>
            </a:r>
            <a:r>
              <a:rPr lang="en-US" altLang="zh-CN" sz="26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sz="2600" baseline="30000">
                <a:solidFill>
                  <a:srgbClr val="3333CC"/>
                </a:solidFill>
                <a:cs typeface="Times New Roman" pitchFamily="18" charset="0"/>
              </a:rPr>
              <a:t>2</a:t>
            </a: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 – 3</a:t>
            </a:r>
            <a:r>
              <a:rPr lang="en-US" altLang="zh-CN" sz="26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 + 2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600">
                <a:solidFill>
                  <a:schemeClr val="tx1"/>
                </a:solidFill>
                <a:ea typeface="宋体" charset="-122"/>
              </a:rPr>
              <a:t>                                      </a:t>
            </a:r>
            <a:endParaRPr lang="en-US" altLang="zh-CN" sz="26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07175146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696200" cy="1143000"/>
          </a:xfrm>
        </p:spPr>
        <p:txBody>
          <a:bodyPr/>
          <a:lstStyle/>
          <a:p>
            <a:r>
              <a:rPr lang="en-US" altLang="zh-CN" sz="3600" b="1"/>
              <a:t>3.1 ASYMPTOTIC ANALYSIS &amp; LANDAU SYMBOLS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 descr=" 2457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Consider the two functions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600">
                <a:solidFill>
                  <a:srgbClr val="FF0000"/>
                </a:solidFill>
                <a:cs typeface="Times New Roman" pitchFamily="18" charset="0"/>
              </a:rPr>
              <a:t>				f(</a:t>
            </a:r>
            <a:r>
              <a:rPr lang="en-US" altLang="zh-CN" sz="26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600">
                <a:solidFill>
                  <a:srgbClr val="FF0000"/>
                </a:solidFill>
                <a:cs typeface="Times New Roman" pitchFamily="18" charset="0"/>
              </a:rPr>
              <a:t>) = </a:t>
            </a:r>
            <a:r>
              <a:rPr lang="en-US" altLang="zh-CN" sz="26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6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2600"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				g(</a:t>
            </a:r>
            <a:r>
              <a:rPr lang="en-US" altLang="zh-CN" sz="26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) = </a:t>
            </a:r>
            <a:r>
              <a:rPr lang="en-US" altLang="zh-CN" sz="26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sz="2600" baseline="30000">
                <a:solidFill>
                  <a:srgbClr val="3333CC"/>
                </a:solidFill>
                <a:cs typeface="Times New Roman" pitchFamily="18" charset="0"/>
              </a:rPr>
              <a:t>2</a:t>
            </a: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 – 3</a:t>
            </a:r>
            <a:r>
              <a:rPr lang="en-US" altLang="zh-CN" sz="26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 sz="2600">
                <a:solidFill>
                  <a:srgbClr val="3333CC"/>
                </a:solidFill>
                <a:cs typeface="Times New Roman" pitchFamily="18" charset="0"/>
              </a:rPr>
              <a:t> + 2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Around n = 0, they look very different</a:t>
            </a:r>
            <a:endParaRPr lang="en-US" altLang="zh-CN" sz="26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4578" name="Rectangle 2" descr=" 2457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Quadratic Growth</a:t>
            </a:r>
          </a:p>
        </p:txBody>
      </p:sp>
      <p:pic>
        <p:nvPicPr>
          <p:cNvPr id="4" name="Picture 3" descr=" 1229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762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0562317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27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If we look at a slightly larger range from </a:t>
            </a:r>
            <a:r>
              <a:rPr lang="en-US" altLang="zh-CN" sz="2800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 = [0, 10], we begin to note that they are more similar:</a:t>
            </a:r>
          </a:p>
        </p:txBody>
      </p:sp>
      <p:pic>
        <p:nvPicPr>
          <p:cNvPr id="2273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3240088"/>
            <a:ext cx="6762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66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Extending the range to </a:t>
            </a:r>
            <a:r>
              <a:rPr lang="en-US" altLang="zh-CN" sz="2800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 = [0, 100], the similarity increases:</a:t>
            </a:r>
          </a:p>
        </p:txBody>
      </p:sp>
      <p:pic>
        <p:nvPicPr>
          <p:cNvPr id="2662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762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4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And on the range </a:t>
            </a:r>
            <a:r>
              <a:rPr lang="en-US" altLang="zh-CN" sz="2800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 = [0, 1000], they are (relatively) indistinguishable:</a:t>
            </a:r>
          </a:p>
        </p:txBody>
      </p:sp>
      <p:pic>
        <p:nvPicPr>
          <p:cNvPr id="274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762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 descr=" 1027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 descr=" 1028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The are different absolutely, for example,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Arial" charset="0"/>
              </a:rPr>
              <a:t>		f(1000) = 1 000 000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Arial" charset="0"/>
              </a:rPr>
              <a:t>		g(1000) =   997 002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                    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                       </a:t>
            </a:r>
            <a:r>
              <a:rPr lang="en-US" altLang="zh-CN" sz="300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</a:t>
            </a:r>
            <a:r>
              <a:rPr lang="en-US" altLang="zh-CN" sz="30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     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 descr=" 1027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 descr=" 1028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>
                <a:solidFill>
                  <a:schemeClr val="tx1"/>
                </a:solidFill>
                <a:ea typeface="宋体" charset="-122"/>
              </a:rPr>
              <a:t>They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are different absolutely, for example,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Arial" charset="0"/>
              </a:rPr>
              <a:t>		f(1000) = 1 000 000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Arial" charset="0"/>
              </a:rPr>
              <a:t>		g(1000) =   997 002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However, this relative difference is very small: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                            </a:t>
            </a:r>
            <a:r>
              <a:rPr lang="en-US" altLang="zh-CN" sz="3000" dirty="0">
                <a:solidFill>
                  <a:srgbClr val="FF0000"/>
                </a:solidFill>
                <a:ea typeface="宋体" charset="-122"/>
              </a:rPr>
              <a:t>   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    </a:t>
            </a:r>
            <a:r>
              <a:rPr lang="en-US" altLang="zh-CN" sz="3000" i="1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     </a:t>
            </a:r>
          </a:p>
        </p:txBody>
      </p:sp>
      <p:graphicFrame>
        <p:nvGraphicFramePr>
          <p:cNvPr id="4" name="Object 462" descr="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3524"/>
              </p:ext>
            </p:extLst>
          </p:nvPr>
        </p:nvGraphicFramePr>
        <p:xfrm>
          <a:off x="1476375" y="3789363"/>
          <a:ext cx="5927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公式" r:id="rId4" imgW="2400120" imgH="469800" progId="Equation.3">
                  <p:embed/>
                </p:oleObj>
              </mc:Choice>
              <mc:Fallback>
                <p:oleObj name="公式" r:id="rId4" imgW="2400120" imgH="469800" progId="Equation.3">
                  <p:embed/>
                  <p:pic>
                    <p:nvPicPr>
                      <p:cNvPr id="1026" name="Object 462" descr="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89363"/>
                        <a:ext cx="5927725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843991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 descr=" 1027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 descr=" 1028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tx1"/>
                </a:solidFill>
                <a:ea typeface="宋体" charset="-122"/>
              </a:rPr>
              <a:t>The are different absolutely, for example,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Arial" charset="0"/>
              </a:rPr>
              <a:t>		f(1000) = 1 000 000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Arial" charset="0"/>
              </a:rPr>
              <a:t>		g(1000) =   997 002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However, this relative difference is very small: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And this difference goes to </a:t>
            </a:r>
            <a:r>
              <a:rPr lang="en-US" altLang="zh-CN" sz="3000">
                <a:solidFill>
                  <a:srgbClr val="FF0000"/>
                </a:solidFill>
                <a:ea typeface="宋体" charset="-122"/>
              </a:rPr>
              <a:t>zero</a:t>
            </a: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as </a:t>
            </a:r>
            <a:r>
              <a:rPr lang="en-US" altLang="zh-CN" sz="30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30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→ ∞</a:t>
            </a:r>
            <a:endParaRPr lang="en-US" altLang="zh-CN" sz="3000" dirty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4" name="Object 462" descr="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96844"/>
              </p:ext>
            </p:extLst>
          </p:nvPr>
        </p:nvGraphicFramePr>
        <p:xfrm>
          <a:off x="1476375" y="3789363"/>
          <a:ext cx="59277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公式" r:id="rId4" imgW="2400120" imgH="469800" progId="Equation.3">
                  <p:embed/>
                </p:oleObj>
              </mc:Choice>
              <mc:Fallback>
                <p:oleObj name="公式" r:id="rId4" imgW="2400120" imgH="469800" progId="Equation.3">
                  <p:embed/>
                  <p:pic>
                    <p:nvPicPr>
                      <p:cNvPr id="4" name="Object 462" descr="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89363"/>
                        <a:ext cx="5927725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946540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 2867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 descr=" 28675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       </a:t>
            </a: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Tx/>
              <a:buChar char=" "/>
              <a:defRPr/>
            </a:pPr>
            <a:r>
              <a:rPr lang="en-US" altLang="zh-CN" sz="2400">
                <a:solidFill>
                  <a:srgbClr val="FF0000"/>
                </a:solidFill>
                <a:cs typeface="Arial" charset="0"/>
              </a:rPr>
              <a:t>    </a:t>
            </a:r>
            <a:r>
              <a:rPr lang="en-US" altLang="zh-CN" sz="2400" i="1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cs typeface="Arial" charset="0"/>
              </a:rPr>
              <a:t>    </a:t>
            </a:r>
            <a:r>
              <a:rPr lang="en-US" altLang="zh-CN" sz="2400" i="1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zh-CN" sz="2400" baseline="3000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zh-CN" sz="2400">
                <a:latin typeface="Arial" charset="0"/>
                <a:cs typeface="Arial" charset="0"/>
              </a:rPr>
              <a:t> </a:t>
            </a:r>
            <a:endParaRPr lang="en-US" altLang="zh-CN" sz="2400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Tx/>
              <a:buChar char=" "/>
              <a:defRPr/>
            </a:pP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   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   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    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   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    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    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     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 </a:t>
            </a:r>
            <a:endParaRPr lang="en-US" altLang="zh-CN" sz="2400" dirty="0">
              <a:solidFill>
                <a:srgbClr val="3333CC"/>
              </a:solidFill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 2867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 descr=" 28675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To demonstrate with another example,</a:t>
            </a:r>
            <a:endParaRPr lang="en-US" altLang="zh-CN" sz="2400">
              <a:latin typeface="Arial" panose="020B0604020202020204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cs typeface="Arial" charset="0"/>
              </a:rPr>
              <a:t>		f(</a:t>
            </a:r>
            <a:r>
              <a:rPr lang="en-US" altLang="zh-CN" sz="2400" i="1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cs typeface="Arial" charset="0"/>
              </a:rPr>
              <a:t>) = </a:t>
            </a:r>
            <a:r>
              <a:rPr lang="en-US" altLang="zh-CN" sz="2400" i="1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  <a:cs typeface="Arial" charset="0"/>
              </a:rPr>
              <a:t>6</a:t>
            </a:r>
            <a:r>
              <a:rPr lang="en-US" altLang="zh-CN" sz="2400">
                <a:latin typeface="Arial" panose="020B0604020202020204" pitchFamily="34" charset="0"/>
                <a:cs typeface="Arial" charset="0"/>
              </a:rPr>
              <a:t>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		g(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) = 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6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– 23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5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+193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4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–729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3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+1206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2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– 648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endParaRPr lang="en-US" altLang="zh-CN" sz="2400">
              <a:solidFill>
                <a:srgbClr val="3333CC"/>
              </a:solidFill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                            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410364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 2867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 descr=" 28675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To demonstrate with another example,</a:t>
            </a:r>
            <a:endParaRPr lang="en-US" altLang="zh-CN" sz="2400">
              <a:latin typeface="Arial" panose="020B0604020202020204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cs typeface="Arial" charset="0"/>
              </a:rPr>
              <a:t>		f(</a:t>
            </a:r>
            <a:r>
              <a:rPr lang="en-US" altLang="zh-CN" sz="2400" i="1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cs typeface="Arial" charset="0"/>
              </a:rPr>
              <a:t>) = </a:t>
            </a:r>
            <a:r>
              <a:rPr lang="en-US" altLang="zh-CN" sz="2400" i="1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  <a:cs typeface="Arial" charset="0"/>
              </a:rPr>
              <a:t>6</a:t>
            </a:r>
            <a:r>
              <a:rPr lang="en-US" altLang="zh-CN" sz="2400">
                <a:latin typeface="Arial" panose="020B0604020202020204" pitchFamily="34" charset="0"/>
                <a:cs typeface="Arial" charset="0"/>
              </a:rPr>
              <a:t>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		g(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) = 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6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– 23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5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+193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4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–729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3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+1206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r>
              <a:rPr lang="en-US" altLang="zh-CN" sz="2400" baseline="30000">
                <a:solidFill>
                  <a:srgbClr val="3333CC"/>
                </a:solidFill>
                <a:cs typeface="Arial" charset="0"/>
              </a:rPr>
              <a:t>2</a:t>
            </a:r>
            <a:r>
              <a:rPr lang="en-US" altLang="zh-CN" sz="2400">
                <a:solidFill>
                  <a:srgbClr val="3333CC"/>
                </a:solidFill>
                <a:cs typeface="Arial" charset="0"/>
              </a:rPr>
              <a:t> – 648</a:t>
            </a:r>
            <a:r>
              <a:rPr lang="en-US" altLang="zh-CN" sz="2400" i="1">
                <a:solidFill>
                  <a:srgbClr val="3333CC"/>
                </a:solidFill>
                <a:cs typeface="Arial" charset="0"/>
              </a:rPr>
              <a:t>n</a:t>
            </a:r>
            <a:endParaRPr lang="en-US" altLang="zh-CN" sz="2400">
              <a:solidFill>
                <a:srgbClr val="3333CC"/>
              </a:solidFill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Around </a:t>
            </a:r>
            <a:r>
              <a:rPr lang="en-US" altLang="zh-CN" sz="2400" i="1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n</a:t>
            </a:r>
            <a:r>
              <a:rPr lang="en-US" altLang="zh-CN" sz="2400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 = 0, they are very different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4" name="Picture 2" descr=" 1638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8675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998741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</a:t>
            </a:r>
          </a:p>
          <a:p>
            <a:pPr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</a:t>
            </a: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</a:t>
            </a: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Even extending the range to </a:t>
            </a:r>
            <a:r>
              <a:rPr lang="en-US" altLang="zh-CN" sz="2800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 = [0, 10] does not appear to give much similarity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8675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However, as we extend the range to [0, 100], they appear to look a lot more similar: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8675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And finally, around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= 1000, the relative difference is less than 3%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240088"/>
            <a:ext cx="6858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The justification for both pairs of polynomials being similar is that, in both cases, they each had the same leading term:</a:t>
            </a:r>
          </a:p>
          <a:p>
            <a:pPr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lvl="1">
              <a:buFont typeface="Arial" charset="0"/>
              <a:buNone/>
            </a:pPr>
            <a:r>
              <a:rPr lang="en-US" altLang="zh-CN" sz="3200" i="1">
                <a:solidFill>
                  <a:srgbClr val="FF0000"/>
                </a:solidFill>
                <a:cs typeface="Times New Roman" pitchFamily="18" charset="0"/>
              </a:rPr>
              <a:t>			n</a:t>
            </a:r>
            <a:r>
              <a:rPr lang="en-US" altLang="zh-CN" sz="32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3200">
                <a:solidFill>
                  <a:srgbClr val="FF0000"/>
                </a:solidFill>
                <a:cs typeface="Times New Roman" pitchFamily="18" charset="0"/>
              </a:rPr>
              <a:t> in the first case</a:t>
            </a:r>
          </a:p>
          <a:p>
            <a:pPr lvl="1">
              <a:buFont typeface="Arial" charset="0"/>
              <a:buNone/>
            </a:pPr>
            <a:r>
              <a:rPr lang="en-US" altLang="zh-CN" sz="3200" i="1">
                <a:solidFill>
                  <a:srgbClr val="FF0000"/>
                </a:solidFill>
                <a:cs typeface="Times New Roman" pitchFamily="18" charset="0"/>
              </a:rPr>
              <a:t>			n</a:t>
            </a:r>
            <a:r>
              <a:rPr lang="en-US" altLang="zh-CN" sz="3200" baseline="30000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en-US" altLang="zh-CN" sz="3200">
                <a:solidFill>
                  <a:srgbClr val="FF0000"/>
                </a:solidFill>
                <a:cs typeface="Times New Roman" pitchFamily="18" charset="0"/>
              </a:rPr>
              <a:t> in the second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 3379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3795" name="Rectangle 3" descr=" 33795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Suppose however, that the coefficients of the leading terms were different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        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 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                           </a:t>
            </a: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 33794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3795" name="Rectangle 3" descr=" 33795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Suppose however, that the coefficients of the leading terms were different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  <a:cs typeface="Times New Roman" pitchFamily="18" charset="0"/>
              </a:rPr>
              <a:t>In this case, both functions would exhibit the same rate of growth, however, one would always be proportionally larger</a:t>
            </a: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27931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 3481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4819" name="Rectangle 3" descr=" 3481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                                              </a:t>
            </a:r>
            <a:b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</a:br>
            <a: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sz="3300" i="1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                                       </a:t>
            </a:r>
            <a:endParaRPr lang="en-US" altLang="zh-CN" sz="33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300" i="1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en-US" altLang="zh-CN" sz="2800" baseline="-25000">
                <a:solidFill>
                  <a:srgbClr val="FF0000"/>
                </a:solidFill>
                <a:cs typeface="Times New Roman" pitchFamily="18" charset="0"/>
              </a:rPr>
              <a:t>     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    </a:t>
            </a:r>
            <a:r>
              <a:rPr lang="pt-BR" sz="280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pt-BR" sz="28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sz="2800" baseline="300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sz="2800">
                <a:solidFill>
                  <a:srgbClr val="FF0000"/>
                </a:solidFill>
                <a:cs typeface="Times New Roman" pitchFamily="18" charset="0"/>
              </a:rPr>
              <a:t>      </a:t>
            </a:r>
            <a:r>
              <a:rPr lang="pt-BR" sz="28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sz="2800">
                <a:solidFill>
                  <a:srgbClr val="FF0000"/>
                </a:solidFill>
                <a:cs typeface="Times New Roman" pitchFamily="18" charset="0"/>
              </a:rPr>
              <a:t>           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pt-BR" sz="2800" dirty="0">
              <a:solidFill>
                <a:schemeClr val="tx1"/>
              </a:solidFill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en-US" altLang="zh-CN" sz="2800" baseline="-25000">
                <a:solidFill>
                  <a:srgbClr val="FF0000"/>
                </a:solidFill>
                <a:cs typeface="Times New Roman" pitchFamily="18" charset="0"/>
              </a:rPr>
              <a:t>    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      </a:t>
            </a:r>
            <a:r>
              <a:rPr lang="pt-BR" sz="2800">
                <a:solidFill>
                  <a:srgbClr val="FF0000"/>
                </a:solidFill>
                <a:cs typeface="Times New Roman" pitchFamily="18" charset="0"/>
              </a:rPr>
              <a:t>   </a:t>
            </a:r>
            <a:r>
              <a:rPr lang="pt-BR" sz="28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sz="2800" baseline="3000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sz="2800">
                <a:solidFill>
                  <a:srgbClr val="FF0000"/>
                </a:solidFill>
                <a:cs typeface="Times New Roman" pitchFamily="18" charset="0"/>
              </a:rPr>
              <a:t>      </a:t>
            </a:r>
            <a:r>
              <a:rPr lang="pt-BR" sz="2800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sz="2800">
                <a:solidFill>
                  <a:srgbClr val="FF0000"/>
                </a:solidFill>
                <a:cs typeface="Times New Roman" pitchFamily="18" charset="0"/>
              </a:rPr>
              <a:t>    </a:t>
            </a:r>
            <a:endParaRPr lang="pt-BR" sz="2800" dirty="0">
              <a:solidFill>
                <a:srgbClr val="FF0000"/>
              </a:solidFill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 "/>
              <a:defRPr/>
            </a:pPr>
            <a:r>
              <a:rPr lang="pt-BR" sz="2800" i="1">
                <a:solidFill>
                  <a:srgbClr val="3333CC"/>
                </a:solidFill>
                <a:cs typeface="Times New Roman" pitchFamily="18" charset="0"/>
              </a:rPr>
              <a:t>   </a:t>
            </a:r>
            <a:r>
              <a:rPr lang="pt-BR" sz="2800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pt-BR" sz="2800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pt-BR" sz="2800">
                <a:solidFill>
                  <a:srgbClr val="3333CC"/>
                </a:solidFill>
                <a:cs typeface="Times New Roman" pitchFamily="18" charset="0"/>
              </a:rPr>
              <a:t>            </a:t>
            </a:r>
            <a:r>
              <a:rPr lang="pt-BR" sz="2800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pt-BR" sz="2800" baseline="30000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pt-BR" sz="2800">
                <a:solidFill>
                  <a:srgbClr val="3333CC"/>
                </a:solidFill>
                <a:cs typeface="Times New Roman" pitchFamily="18" charset="0"/>
              </a:rPr>
              <a:t>    </a:t>
            </a:r>
            <a:r>
              <a:rPr lang="pt-BR" sz="2800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pt-BR" sz="2800">
                <a:solidFill>
                  <a:srgbClr val="3333CC"/>
                </a:solidFill>
                <a:cs typeface="Times New Roman" pitchFamily="18" charset="0"/>
              </a:rPr>
              <a:t>     </a:t>
            </a:r>
            <a:r>
              <a:rPr lang="en-US" altLang="zh-CN" sz="2800">
                <a:solidFill>
                  <a:srgbClr val="3333CC"/>
                </a:solidFill>
                <a:cs typeface="Times New Roman" pitchFamily="18" charset="0"/>
              </a:rPr>
              <a:t>      </a:t>
            </a:r>
            <a:endParaRPr lang="pt-BR" sz="2800" dirty="0">
              <a:solidFill>
                <a:srgbClr val="3333CC"/>
              </a:solidFill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cs typeface="Times New Roman" pitchFamily="18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                                                 </a:t>
            </a:r>
            <a:b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</a:br>
            <a: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</a:t>
            </a:r>
            <a:endParaRPr lang="en-US" altLang="zh-CN" sz="33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>
                <a:cs typeface="Times New Roman" pitchFamily="18" charset="0"/>
              </a:rPr>
              <a:t>    </a:t>
            </a:r>
            <a:r>
              <a:rPr lang="en-US" altLang="zh-CN" i="1">
                <a:cs typeface="Times New Roman" pitchFamily="18" charset="0"/>
              </a:rPr>
              <a:t>  </a:t>
            </a:r>
            <a:r>
              <a:rPr lang="en-CA">
                <a:cs typeface="Times New Roman" pitchFamily="18" charset="0"/>
              </a:rPr>
              <a:t>    </a:t>
            </a:r>
            <a:r>
              <a:rPr lang="en-US" altLang="zh-CN">
                <a:cs typeface="Times New Roman" pitchFamily="18" charset="0"/>
              </a:rPr>
              <a:t> 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aseline="-25000">
                <a:solidFill>
                  <a:srgbClr val="FF0000"/>
                </a:solidFill>
                <a:cs typeface="Times New Roman" pitchFamily="18" charset="0"/>
              </a:rPr>
              <a:t>    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  </a:t>
            </a:r>
            <a:r>
              <a:rPr lang="en-US" altLang="zh-CN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 </a:t>
            </a:r>
            <a:endParaRPr lang="en-US" altLang="zh-CN" dirty="0">
              <a:solidFill>
                <a:srgbClr val="3333CC"/>
              </a:solidFill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>
                <a:cs typeface="Times New Roman" pitchFamily="18" charset="0"/>
              </a:rPr>
              <a:t>    </a:t>
            </a:r>
            <a:r>
              <a:rPr lang="en-US" altLang="zh-CN" i="1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CA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 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aseline="-25000">
                <a:solidFill>
                  <a:srgbClr val="FF0000"/>
                </a:solidFill>
                <a:cs typeface="Times New Roman" pitchFamily="18" charset="0"/>
              </a:rPr>
              <a:t>    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  </a:t>
            </a:r>
            <a:r>
              <a:rPr lang="en-US" altLang="zh-CN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 </a:t>
            </a:r>
            <a:endParaRPr lang="en-US" altLang="zh-CN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 3481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4819" name="Rectangle 3" descr=" 3481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300">
                <a:solidFill>
                  <a:schemeClr val="tx1">
                    <a:lumMod val="100000"/>
                  </a:schemeClr>
                </a:solidFill>
                <a:ea typeface="宋体" charset="-122"/>
                <a:cs typeface="Times New Roman" pitchFamily="18" charset="0"/>
              </a:rPr>
              <a:t>Suppose we had two algorithms which sorted a list of size </a:t>
            </a:r>
            <a:r>
              <a:rPr lang="en-US" altLang="zh-CN" sz="3300" i="1">
                <a:solidFill>
                  <a:schemeClr val="tx1">
                    <a:lumMod val="100000"/>
                  </a:schemeClr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3300">
                <a:solidFill>
                  <a:schemeClr val="tx1">
                    <a:lumMod val="100000"/>
                  </a:schemeClr>
                </a:solidFill>
                <a:ea typeface="宋体" charset="-122"/>
                <a:cs typeface="Times New Roman" pitchFamily="18" charset="0"/>
              </a:rPr>
              <a:t> and the number of instructions is given by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300" i="1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		b</a:t>
            </a:r>
            <a:r>
              <a:rPr lang="en-US" altLang="zh-CN" sz="2800" baseline="-25000">
                <a:solidFill>
                  <a:srgbClr val="FF0000"/>
                </a:solidFill>
                <a:cs typeface="Times New Roman" pitchFamily="18" charset="0"/>
              </a:rPr>
              <a:t>worst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) = 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4.5</a:t>
            </a:r>
            <a:r>
              <a:rPr lang="pt-BR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sz="28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 – 0.5</a:t>
            </a:r>
            <a:r>
              <a:rPr lang="pt-BR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 + 5	Sort B</a:t>
            </a:r>
            <a:r>
              <a:rPr lang="en-US" altLang="zh-CN" sz="2800">
                <a:solidFill>
                  <a:schemeClr val="tx1">
                    <a:lumMod val="100000"/>
                  </a:schemeClr>
                </a:solidFill>
                <a:cs typeface="Times New Roman" pitchFamily="18" charset="0"/>
              </a:rPr>
              <a:t> </a:t>
            </a:r>
            <a:endParaRPr lang="pt-BR" altLang="zh-CN" sz="2800">
              <a:solidFill>
                <a:schemeClr val="tx1">
                  <a:lumMod val="100000"/>
                </a:schemeClr>
              </a:solidFill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		b</a:t>
            </a:r>
            <a:r>
              <a:rPr lang="en-US" altLang="zh-CN" sz="2800" baseline="-25000">
                <a:solidFill>
                  <a:srgbClr val="FF0000"/>
                </a:solidFill>
                <a:cs typeface="Times New Roman" pitchFamily="18" charset="0"/>
              </a:rPr>
              <a:t>best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)   = 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3.5</a:t>
            </a:r>
            <a:r>
              <a:rPr lang="pt-BR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sz="28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 + 0.5</a:t>
            </a:r>
            <a:r>
              <a:rPr lang="pt-BR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 + 5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altLang="zh-CN" sz="2800" i="1">
                <a:solidFill>
                  <a:srgbClr val="3333CC"/>
                </a:solidFill>
                <a:cs typeface="Times New Roman" pitchFamily="18" charset="0"/>
              </a:rPr>
              <a:t>		s</a:t>
            </a:r>
            <a:r>
              <a:rPr lang="pt-BR" altLang="zh-CN" sz="2800">
                <a:solidFill>
                  <a:srgbClr val="3333CC"/>
                </a:solidFill>
                <a:cs typeface="Times New Roman" pitchFamily="18" charset="0"/>
              </a:rPr>
              <a:t>(</a:t>
            </a:r>
            <a:r>
              <a:rPr lang="pt-BR" altLang="zh-CN" sz="28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altLang="zh-CN" sz="2800">
                <a:solidFill>
                  <a:srgbClr val="3333CC"/>
                </a:solidFill>
                <a:cs typeface="Times New Roman" pitchFamily="18" charset="0"/>
              </a:rPr>
              <a:t>)        = 4</a:t>
            </a:r>
            <a:r>
              <a:rPr lang="pt-BR" altLang="zh-CN" sz="28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altLang="zh-CN" sz="2800" baseline="30000">
                <a:solidFill>
                  <a:srgbClr val="3333CC"/>
                </a:solidFill>
                <a:cs typeface="Times New Roman" pitchFamily="18" charset="0"/>
              </a:rPr>
              <a:t>2</a:t>
            </a:r>
            <a:r>
              <a:rPr lang="pt-BR" altLang="zh-CN" sz="2800">
                <a:solidFill>
                  <a:srgbClr val="3333CC"/>
                </a:solidFill>
                <a:cs typeface="Times New Roman" pitchFamily="18" charset="0"/>
              </a:rPr>
              <a:t> + 8</a:t>
            </a:r>
            <a:r>
              <a:rPr lang="pt-BR" altLang="zh-CN" sz="28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altLang="zh-CN" sz="2800">
                <a:solidFill>
                  <a:srgbClr val="3333CC"/>
                </a:solidFill>
                <a:cs typeface="Times New Roman" pitchFamily="18" charset="0"/>
              </a:rPr>
              <a:t> + 6	</a:t>
            </a:r>
            <a:r>
              <a:rPr lang="en-US" altLang="zh-CN" sz="2800">
                <a:solidFill>
                  <a:srgbClr val="3333CC"/>
                </a:solidFill>
                <a:cs typeface="Times New Roman" pitchFamily="18" charset="0"/>
              </a:rPr>
              <a:t>Sort S</a:t>
            </a:r>
            <a:endParaRPr lang="pt-BR" altLang="zh-CN" sz="2800">
              <a:solidFill>
                <a:srgbClr val="3333CC"/>
              </a:solidFill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cs typeface="Times New Roman" pitchFamily="18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                                                 </a:t>
            </a:r>
            <a:b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</a:br>
            <a:r>
              <a:rPr lang="en-US" altLang="zh-CN" sz="33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</a:t>
            </a:r>
            <a:endParaRPr lang="en-US" altLang="zh-CN" sz="33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>
                <a:cs typeface="Times New Roman" pitchFamily="18" charset="0"/>
              </a:rPr>
              <a:t>    </a:t>
            </a:r>
            <a:r>
              <a:rPr lang="en-US" altLang="zh-CN" i="1">
                <a:cs typeface="Times New Roman" pitchFamily="18" charset="0"/>
              </a:rPr>
              <a:t>  </a:t>
            </a:r>
            <a:r>
              <a:rPr lang="en-CA">
                <a:cs typeface="Times New Roman" pitchFamily="18" charset="0"/>
              </a:rPr>
              <a:t>    </a:t>
            </a:r>
            <a:r>
              <a:rPr lang="en-US" altLang="zh-CN">
                <a:cs typeface="Times New Roman" pitchFamily="18" charset="0"/>
              </a:rPr>
              <a:t> 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aseline="-25000">
                <a:solidFill>
                  <a:srgbClr val="FF0000"/>
                </a:solidFill>
                <a:cs typeface="Times New Roman" pitchFamily="18" charset="0"/>
              </a:rPr>
              <a:t>    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  </a:t>
            </a:r>
            <a:r>
              <a:rPr lang="en-US" altLang="zh-CN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 </a:t>
            </a:r>
            <a:endParaRPr lang="en-US" altLang="zh-CN" dirty="0">
              <a:solidFill>
                <a:srgbClr val="3333CC"/>
              </a:solidFill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 "/>
              <a:defRPr/>
            </a:pPr>
            <a:r>
              <a:rPr lang="en-US" altLang="zh-CN">
                <a:cs typeface="Times New Roman" pitchFamily="18" charset="0"/>
              </a:rPr>
              <a:t>    </a:t>
            </a:r>
            <a:r>
              <a:rPr lang="en-US" altLang="zh-CN" i="1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CA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 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baseline="-25000">
                <a:solidFill>
                  <a:srgbClr val="FF0000"/>
                </a:solidFill>
                <a:cs typeface="Times New Roman" pitchFamily="18" charset="0"/>
              </a:rPr>
              <a:t>    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</a:rPr>
              <a:t>  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  </a:t>
            </a:r>
            <a:r>
              <a:rPr lang="en-US" altLang="zh-CN" i="1">
                <a:solidFill>
                  <a:srgbClr val="3333CC"/>
                </a:solidFill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 </a:t>
            </a:r>
            <a:endParaRPr lang="en-US" altLang="zh-CN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11173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 3481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4819" name="Rectangle 3" descr=" 3481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300">
                <a:solidFill>
                  <a:schemeClr val="tx1">
                    <a:lumMod val="100000"/>
                  </a:schemeClr>
                </a:solidFill>
                <a:ea typeface="宋体" charset="-122"/>
                <a:cs typeface="Times New Roman" pitchFamily="18" charset="0"/>
              </a:rPr>
              <a:t>Suppose we had two algorithms which sorted a list of size </a:t>
            </a:r>
            <a:r>
              <a:rPr lang="en-US" altLang="zh-CN" sz="3300" i="1">
                <a:solidFill>
                  <a:schemeClr val="tx1">
                    <a:lumMod val="100000"/>
                  </a:schemeClr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3300">
                <a:solidFill>
                  <a:schemeClr val="tx1">
                    <a:lumMod val="100000"/>
                  </a:schemeClr>
                </a:solidFill>
                <a:ea typeface="宋体" charset="-122"/>
                <a:cs typeface="Times New Roman" pitchFamily="18" charset="0"/>
              </a:rPr>
              <a:t> and the number of instructions is given by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300" i="1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		b</a:t>
            </a:r>
            <a:r>
              <a:rPr lang="en-US" altLang="zh-CN" sz="2800" baseline="-25000">
                <a:solidFill>
                  <a:srgbClr val="FF0000"/>
                </a:solidFill>
                <a:cs typeface="Times New Roman" pitchFamily="18" charset="0"/>
              </a:rPr>
              <a:t>worst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) = 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4.5</a:t>
            </a:r>
            <a:r>
              <a:rPr lang="pt-BR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sz="28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 – 0.5</a:t>
            </a:r>
            <a:r>
              <a:rPr lang="pt-BR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 + 5	Sort B</a:t>
            </a:r>
            <a:r>
              <a:rPr lang="en-US" altLang="zh-CN" sz="2800">
                <a:solidFill>
                  <a:schemeClr val="tx1">
                    <a:lumMod val="100000"/>
                  </a:schemeClr>
                </a:solidFill>
                <a:cs typeface="Times New Roman" pitchFamily="18" charset="0"/>
              </a:rPr>
              <a:t> </a:t>
            </a:r>
            <a:endParaRPr lang="pt-BR" altLang="zh-CN" sz="2800">
              <a:solidFill>
                <a:schemeClr val="tx1">
                  <a:lumMod val="100000"/>
                </a:schemeClr>
              </a:solidFill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		b</a:t>
            </a:r>
            <a:r>
              <a:rPr lang="en-US" altLang="zh-CN" sz="2800" baseline="-25000">
                <a:solidFill>
                  <a:srgbClr val="FF0000"/>
                </a:solidFill>
                <a:cs typeface="Times New Roman" pitchFamily="18" charset="0"/>
              </a:rPr>
              <a:t>best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800">
                <a:solidFill>
                  <a:srgbClr val="FF0000"/>
                </a:solidFill>
                <a:cs typeface="Times New Roman" pitchFamily="18" charset="0"/>
              </a:rPr>
              <a:t>)   = 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3.5</a:t>
            </a:r>
            <a:r>
              <a:rPr lang="pt-BR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sz="28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 + 0.5</a:t>
            </a:r>
            <a:r>
              <a:rPr lang="pt-BR" altLang="zh-CN" sz="28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sz="2800">
                <a:solidFill>
                  <a:srgbClr val="FF0000"/>
                </a:solidFill>
                <a:cs typeface="Times New Roman" pitchFamily="18" charset="0"/>
              </a:rPr>
              <a:t> + 5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altLang="zh-CN" sz="2800" i="1">
                <a:solidFill>
                  <a:srgbClr val="3333CC"/>
                </a:solidFill>
                <a:cs typeface="Times New Roman" pitchFamily="18" charset="0"/>
              </a:rPr>
              <a:t>		s</a:t>
            </a:r>
            <a:r>
              <a:rPr lang="pt-BR" altLang="zh-CN" sz="2800">
                <a:solidFill>
                  <a:srgbClr val="3333CC"/>
                </a:solidFill>
                <a:cs typeface="Times New Roman" pitchFamily="18" charset="0"/>
              </a:rPr>
              <a:t>(</a:t>
            </a:r>
            <a:r>
              <a:rPr lang="pt-BR" altLang="zh-CN" sz="28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altLang="zh-CN" sz="2800">
                <a:solidFill>
                  <a:srgbClr val="3333CC"/>
                </a:solidFill>
                <a:cs typeface="Times New Roman" pitchFamily="18" charset="0"/>
              </a:rPr>
              <a:t>)        = 4</a:t>
            </a:r>
            <a:r>
              <a:rPr lang="pt-BR" altLang="zh-CN" sz="28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altLang="zh-CN" sz="2800" baseline="30000">
                <a:solidFill>
                  <a:srgbClr val="3333CC"/>
                </a:solidFill>
                <a:cs typeface="Times New Roman" pitchFamily="18" charset="0"/>
              </a:rPr>
              <a:t>2</a:t>
            </a:r>
            <a:r>
              <a:rPr lang="pt-BR" altLang="zh-CN" sz="2800">
                <a:solidFill>
                  <a:srgbClr val="3333CC"/>
                </a:solidFill>
                <a:cs typeface="Times New Roman" pitchFamily="18" charset="0"/>
              </a:rPr>
              <a:t> + 8</a:t>
            </a:r>
            <a:r>
              <a:rPr lang="pt-BR" altLang="zh-CN" sz="28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altLang="zh-CN" sz="2800">
                <a:solidFill>
                  <a:srgbClr val="3333CC"/>
                </a:solidFill>
                <a:cs typeface="Times New Roman" pitchFamily="18" charset="0"/>
              </a:rPr>
              <a:t> + 6	</a:t>
            </a:r>
            <a:r>
              <a:rPr lang="en-US" altLang="zh-CN" sz="2800">
                <a:solidFill>
                  <a:srgbClr val="3333CC"/>
                </a:solidFill>
                <a:cs typeface="Times New Roman" pitchFamily="18" charset="0"/>
              </a:rPr>
              <a:t>Sort S</a:t>
            </a:r>
            <a:endParaRPr lang="pt-BR" altLang="zh-CN" sz="2800">
              <a:solidFill>
                <a:srgbClr val="3333CC"/>
              </a:solidFill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cs typeface="Times New Roman" pitchFamily="18" charset="0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300">
                <a:solidFill>
                  <a:schemeClr val="tx1">
                    <a:lumMod val="100000"/>
                  </a:schemeClr>
                </a:solidFill>
                <a:ea typeface="宋体" charset="-122"/>
                <a:cs typeface="Times New Roman" pitchFamily="18" charset="0"/>
              </a:rPr>
              <a:t>The smaller the value is, the fewer instructions are run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cs typeface="Times New Roman" pitchFamily="18" charset="0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cs typeface="Times New Roman" pitchFamily="18" charset="0"/>
              </a:rPr>
              <a:t>For </a:t>
            </a:r>
            <a:r>
              <a:rPr lang="en-US" altLang="zh-CN" i="1">
                <a:cs typeface="Times New Roman" pitchFamily="18" charset="0"/>
              </a:rPr>
              <a:t>n </a:t>
            </a:r>
            <a:r>
              <a:rPr lang="en-CA" altLang="zh-CN">
                <a:cs typeface="Times New Roman" pitchFamily="18" charset="0"/>
              </a:rPr>
              <a:t>≤ 17</a:t>
            </a:r>
            <a:r>
              <a:rPr lang="en-US" altLang="zh-CN">
                <a:cs typeface="Times New Roman" pitchFamily="18" charset="0"/>
              </a:rPr>
              <a:t>,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baseline="-25000">
                <a:solidFill>
                  <a:srgbClr val="FF0000"/>
                </a:solidFill>
                <a:cs typeface="Times New Roman" pitchFamily="18" charset="0"/>
              </a:rPr>
              <a:t>worst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zh-CN">
                <a:cs typeface="Times New Roman" pitchFamily="18" charset="0"/>
              </a:rPr>
              <a:t> &lt;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s(</a:t>
            </a:r>
            <a:r>
              <a:rPr lang="en-US" altLang="zh-CN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)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cs typeface="Times New Roman" pitchFamily="18" charset="0"/>
              </a:rPr>
              <a:t>For 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CA" altLang="zh-CN">
                <a:cs typeface="Times New Roman" pitchFamily="18" charset="0"/>
              </a:rPr>
              <a:t>≥</a:t>
            </a:r>
            <a:r>
              <a:rPr lang="en-US" altLang="zh-CN">
                <a:cs typeface="Times New Roman" pitchFamily="18" charset="0"/>
              </a:rPr>
              <a:t> 18, 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baseline="-25000">
                <a:solidFill>
                  <a:srgbClr val="FF0000"/>
                </a:solidFill>
                <a:cs typeface="Times New Roman" pitchFamily="18" charset="0"/>
              </a:rPr>
              <a:t>worst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zh-CN">
                <a:cs typeface="Times New Roman" pitchFamily="18" charset="0"/>
              </a:rPr>
              <a:t> &gt;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s(</a:t>
            </a:r>
            <a:r>
              <a:rPr lang="en-US" altLang="zh-CN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)</a:t>
            </a:r>
            <a:endParaRPr lang="en-US" altLang="zh-CN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899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With small values of </a:t>
            </a:r>
            <a:r>
              <a:rPr lang="en-US" altLang="zh-CN" sz="2600" i="1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6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, the algorithm described by </a:t>
            </a:r>
            <a:r>
              <a:rPr lang="en-US" altLang="zh-CN" sz="2600" dirty="0">
                <a:solidFill>
                  <a:srgbClr val="020BBE"/>
                </a:solidFill>
                <a:ea typeface="宋体" charset="-122"/>
                <a:cs typeface="Times New Roman" pitchFamily="18" charset="0"/>
              </a:rPr>
              <a:t>s(</a:t>
            </a:r>
            <a:r>
              <a:rPr lang="en-US" altLang="zh-CN" sz="2600" i="1" dirty="0">
                <a:solidFill>
                  <a:srgbClr val="020BBE"/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600" dirty="0">
                <a:solidFill>
                  <a:srgbClr val="020BBE"/>
                </a:solidFill>
                <a:ea typeface="宋体" charset="-122"/>
                <a:cs typeface="Times New Roman" pitchFamily="18" charset="0"/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requires more instructions than even the worst-case for </a:t>
            </a:r>
            <a:r>
              <a:rPr lang="en-US" altLang="zh-CN" sz="2600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sort b</a:t>
            </a:r>
            <a:r>
              <a:rPr lang="en-US" altLang="zh-CN" sz="26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.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61443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3359150"/>
            <a:ext cx="6480175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Suppose we have two algorithms, how can we tell which is better?</a:t>
            </a:r>
          </a:p>
          <a:p>
            <a:pPr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</a:t>
            </a: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</a:t>
            </a: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427685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6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With larger and larger lists, the number of instructions is essentially proportional to the leading coefficients</a:t>
            </a:r>
          </a:p>
        </p:txBody>
      </p:sp>
      <p:pic>
        <p:nvPicPr>
          <p:cNvPr id="63491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3359150"/>
            <a:ext cx="6480175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400">
                <a:solidFill>
                  <a:srgbClr val="262626"/>
                </a:solidFill>
                <a:cs typeface="Times New Roman" pitchFamily="18" charset="0"/>
              </a:rPr>
              <a:t>Near </a:t>
            </a:r>
            <a:r>
              <a:rPr lang="en-US" altLang="zh-CN" sz="2400" i="1">
                <a:solidFill>
                  <a:srgbClr val="262626"/>
                </a:solidFill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262626"/>
                </a:solidFill>
                <a:cs typeface="Times New Roman" pitchFamily="18" charset="0"/>
              </a:rPr>
              <a:t> = 1000,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i="1">
                <a:solidFill>
                  <a:srgbClr val="FF0000"/>
                </a:solidFill>
                <a:cs typeface="Times New Roman" pitchFamily="18" charset="0"/>
              </a:rPr>
              <a:t>			b</a:t>
            </a:r>
            <a:r>
              <a:rPr lang="en-US" altLang="zh-CN" sz="2400" baseline="-25000">
                <a:solidFill>
                  <a:srgbClr val="FF0000"/>
                </a:solidFill>
                <a:cs typeface="Times New Roman" pitchFamily="18" charset="0"/>
              </a:rPr>
              <a:t>worst</a:t>
            </a:r>
            <a:r>
              <a:rPr lang="en-US" altLang="zh-CN" sz="24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zh-CN" sz="240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262626"/>
                </a:solidFill>
                <a:cs typeface="Times New Roman" pitchFamily="18" charset="0"/>
              </a:rPr>
              <a:t> ≈  1.125 </a:t>
            </a:r>
            <a:r>
              <a:rPr lang="pt-BR" altLang="zh-CN" sz="2400" i="1">
                <a:solidFill>
                  <a:srgbClr val="3333CC"/>
                </a:solidFill>
                <a:cs typeface="Times New Roman" pitchFamily="18" charset="0"/>
              </a:rPr>
              <a:t>s</a:t>
            </a:r>
            <a:r>
              <a:rPr lang="pt-BR" altLang="zh-CN" sz="2400">
                <a:solidFill>
                  <a:srgbClr val="3333CC"/>
                </a:solidFill>
                <a:cs typeface="Times New Roman" pitchFamily="18" charset="0"/>
              </a:rPr>
              <a:t>(</a:t>
            </a:r>
            <a:r>
              <a:rPr lang="pt-BR" altLang="zh-CN" sz="24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altLang="zh-CN" sz="2400">
                <a:solidFill>
                  <a:srgbClr val="3333CC"/>
                </a:solidFill>
                <a:cs typeface="Times New Roman" pitchFamily="18" charset="0"/>
              </a:rPr>
              <a:t>)</a:t>
            </a:r>
            <a:r>
              <a:rPr lang="en-US" altLang="zh-CN" sz="2400">
                <a:solidFill>
                  <a:srgbClr val="262626"/>
                </a:solidFill>
                <a:cs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i="1">
                <a:solidFill>
                  <a:srgbClr val="FF0000"/>
                </a:solidFill>
                <a:cs typeface="Times New Roman" pitchFamily="18" charset="0"/>
              </a:rPr>
              <a:t>			b</a:t>
            </a:r>
            <a:r>
              <a:rPr lang="en-US" altLang="zh-CN" sz="2400" baseline="-25000">
                <a:solidFill>
                  <a:srgbClr val="FF0000"/>
                </a:solidFill>
                <a:cs typeface="Times New Roman" pitchFamily="18" charset="0"/>
              </a:rPr>
              <a:t>best</a:t>
            </a:r>
            <a:r>
              <a:rPr lang="en-US" altLang="zh-CN" sz="240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zh-CN" sz="240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262626"/>
                </a:solidFill>
                <a:cs typeface="Times New Roman" pitchFamily="18" charset="0"/>
              </a:rPr>
              <a:t>   ≈  0.875 </a:t>
            </a:r>
            <a:r>
              <a:rPr lang="pt-BR" altLang="zh-CN" sz="2400" i="1">
                <a:solidFill>
                  <a:srgbClr val="3333CC"/>
                </a:solidFill>
                <a:cs typeface="Times New Roman" pitchFamily="18" charset="0"/>
              </a:rPr>
              <a:t>s</a:t>
            </a:r>
            <a:r>
              <a:rPr lang="pt-BR" altLang="zh-CN" sz="2400">
                <a:solidFill>
                  <a:srgbClr val="3333CC"/>
                </a:solidFill>
                <a:cs typeface="Times New Roman" pitchFamily="18" charset="0"/>
              </a:rPr>
              <a:t>(</a:t>
            </a:r>
            <a:r>
              <a:rPr lang="pt-BR" altLang="zh-CN" sz="2400" i="1">
                <a:solidFill>
                  <a:srgbClr val="3333CC"/>
                </a:solidFill>
                <a:cs typeface="Times New Roman" pitchFamily="18" charset="0"/>
              </a:rPr>
              <a:t>n</a:t>
            </a:r>
            <a:r>
              <a:rPr lang="pt-BR" altLang="zh-CN" sz="2400">
                <a:solidFill>
                  <a:srgbClr val="3333CC"/>
                </a:solidFill>
                <a:cs typeface="Times New Roman" pitchFamily="18" charset="0"/>
              </a:rPr>
              <a:t>)</a:t>
            </a:r>
          </a:p>
          <a:p>
            <a:pPr algn="just">
              <a:spcBef>
                <a:spcPct val="0"/>
              </a:spcBef>
            </a:pPr>
            <a:endParaRPr lang="en-US" altLang="zh-CN" sz="2400">
              <a:solidFill>
                <a:srgbClr val="262626"/>
              </a:solidFill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>
                <a:solidFill>
                  <a:srgbClr val="262626"/>
                </a:solidFill>
                <a:cs typeface="Times New Roman" pitchFamily="18" charset="0"/>
              </a:rPr>
              <a:t>Is this a significant difference?</a:t>
            </a:r>
          </a:p>
          <a:p>
            <a:pPr algn="just">
              <a:spcBef>
                <a:spcPct val="0"/>
              </a:spcBef>
            </a:pPr>
            <a:endParaRPr lang="en-US" altLang="zh-CN" sz="240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5539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3357563"/>
            <a:ext cx="6480175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Given an algorithm: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We need to be able to describe these values mathematically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We need a systematic means of using the description of the algorithm together with the properties of an associated data structure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We need to do this in a machine-independent way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For this, we need Landau symbols and the associated asymptotic analysis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Asymptotic Analysis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 rtlCol="0">
            <a:normAutofit fontScale="77500" lnSpcReduction="20000"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Big Idea</a:t>
            </a:r>
          </a:p>
          <a:p>
            <a:pPr lvl="1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Ignore machine-dependent constants</a:t>
            </a:r>
          </a:p>
          <a:p>
            <a:pPr lvl="1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Look at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growth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of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T(n)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 → ∞ 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i="1" dirty="0">
              <a:ea typeface="宋体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: the Asymptotic Running Time </a:t>
            </a:r>
          </a:p>
          <a:p>
            <a:pPr lvl="1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Neglects the fact that the time cost of each statement actually depends on the compiler, interpreter and the hardware platform</a:t>
            </a:r>
          </a:p>
          <a:p>
            <a:pPr lvl="1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Stands for the worst case</a:t>
            </a:r>
          </a:p>
          <a:p>
            <a:pPr lvl="1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 can be denoted or approximated by a function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(n)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Before we begin, however, we will make some assumptions: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Our functions will describe the time or memory required to solve a problem of size </a:t>
            </a:r>
            <a:r>
              <a:rPr lang="en-US" altLang="zh-CN" i="1">
                <a:solidFill>
                  <a:srgbClr val="262626"/>
                </a:solidFill>
                <a:cs typeface="Times New Roman" pitchFamily="18" charset="0"/>
              </a:rPr>
              <a:t>n</a:t>
            </a:r>
            <a:endParaRPr lang="en-US" altLang="zh-CN">
              <a:solidFill>
                <a:srgbClr val="262626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We conclude we are restricting ourselves to certain functions: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They are defined for </a:t>
            </a:r>
            <a:r>
              <a:rPr lang="en-US" altLang="zh-CN" i="1">
                <a:solidFill>
                  <a:srgbClr val="262626"/>
                </a:solidFill>
                <a:cs typeface="Times New Roman" pitchFamily="18" charset="0"/>
              </a:rPr>
              <a:t>n </a:t>
            </a:r>
            <a:r>
              <a:rPr lang="en-CA" altLang="zh-CN">
                <a:solidFill>
                  <a:srgbClr val="262626"/>
                </a:solidFill>
                <a:cs typeface="Times New Roman" pitchFamily="18" charset="0"/>
              </a:rPr>
              <a:t>≥ 0 and </a:t>
            </a:r>
            <a:r>
              <a:rPr lang="en-CA" altLang="zh-CN" i="1">
                <a:solidFill>
                  <a:srgbClr val="262626"/>
                </a:solidFill>
                <a:cs typeface="Times New Roman" pitchFamily="18" charset="0"/>
              </a:rPr>
              <a:t>n</a:t>
            </a:r>
            <a:r>
              <a:rPr lang="en-CA" altLang="zh-CN">
                <a:solidFill>
                  <a:srgbClr val="262626"/>
                </a:solidFill>
                <a:cs typeface="Times New Roman" pitchFamily="18" charset="0"/>
              </a:rPr>
              <a:t>→∞ </a:t>
            </a:r>
            <a:endParaRPr lang="en-US" altLang="zh-CN">
              <a:solidFill>
                <a:srgbClr val="262626"/>
              </a:solidFill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They are strictly positive for all </a:t>
            </a:r>
            <a:r>
              <a:rPr lang="en-US" altLang="zh-CN" i="1">
                <a:solidFill>
                  <a:srgbClr val="262626"/>
                </a:solidFill>
                <a:cs typeface="Times New Roman" pitchFamily="18" charset="0"/>
              </a:rPr>
              <a:t>n</a:t>
            </a:r>
            <a:endParaRPr lang="en-US" altLang="zh-CN">
              <a:solidFill>
                <a:srgbClr val="262626"/>
              </a:solidFill>
              <a:cs typeface="Times New Roman" pitchFamily="18" charset="0"/>
            </a:endParaRPr>
          </a:p>
          <a:p>
            <a:pPr lvl="3">
              <a:lnSpc>
                <a:spcPct val="90000"/>
              </a:lnSpc>
            </a:pP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In fact, f(</a:t>
            </a:r>
            <a:r>
              <a:rPr lang="en-US" altLang="zh-CN" i="1">
                <a:solidFill>
                  <a:srgbClr val="262626"/>
                </a:solidFill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) &gt; </a:t>
            </a:r>
            <a:r>
              <a:rPr lang="en-US" altLang="zh-CN" i="1">
                <a:solidFill>
                  <a:srgbClr val="262626"/>
                </a:solidFill>
                <a:cs typeface="Times New Roman" pitchFamily="18" charset="0"/>
              </a:rPr>
              <a:t>c</a:t>
            </a: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 for some value </a:t>
            </a:r>
            <a:r>
              <a:rPr lang="en-US" altLang="zh-CN" i="1">
                <a:solidFill>
                  <a:srgbClr val="262626"/>
                </a:solidFill>
                <a:cs typeface="Times New Roman" pitchFamily="18" charset="0"/>
              </a:rPr>
              <a:t>c</a:t>
            </a: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 &gt; 0</a:t>
            </a:r>
          </a:p>
          <a:p>
            <a:pPr lvl="3">
              <a:lnSpc>
                <a:spcPct val="90000"/>
              </a:lnSpc>
            </a:pP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That is, any problem requires at least one instruction and byte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262626"/>
                </a:solidFill>
                <a:cs typeface="Times New Roman" pitchFamily="18" charset="0"/>
              </a:rPr>
              <a:t>They are non-decreasing (monotonic non-decreasing)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Landau Symbols - Big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cs typeface="Times New Roman" pitchFamily="18" charset="0"/>
              </a:rPr>
              <a:t>f(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=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cs typeface="Times New Roman" pitchFamily="18" charset="0"/>
              </a:rPr>
              <a:t>(g(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)) , if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there exist positive constants </a:t>
            </a:r>
            <a:r>
              <a:rPr lang="en-US" altLang="zh-CN" i="1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, and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baseline="-25000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pt-BR" altLang="zh-CN" dirty="0">
                <a:cs typeface="Times New Roman" pitchFamily="18" charset="0"/>
              </a:rPr>
              <a:t> </a:t>
            </a:r>
            <a:r>
              <a:rPr lang="pt-BR" altLang="zh-CN" dirty="0">
                <a:solidFill>
                  <a:schemeClr val="tx1"/>
                </a:solidFill>
                <a:cs typeface="Times New Roman" pitchFamily="18" charset="0"/>
              </a:rPr>
              <a:t>such that </a:t>
            </a:r>
            <a:r>
              <a:rPr lang="pt-BR" altLang="zh-CN" dirty="0">
                <a:cs typeface="Times New Roman" pitchFamily="18" charset="0"/>
              </a:rPr>
              <a:t/>
            </a:r>
            <a:br>
              <a:rPr lang="pt-BR" altLang="zh-CN" dirty="0">
                <a:cs typeface="Times New Roman" pitchFamily="18" charset="0"/>
              </a:rPr>
            </a:b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0 ≤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pt-BR" altLang="zh-CN" baseline="-250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) ≤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f 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) ≤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c</a:t>
            </a:r>
            <a:r>
              <a:rPr lang="pt-BR" altLang="zh-CN" baseline="-25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pt-BR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pt-BR" altLang="zh-CN" dirty="0">
                <a:solidFill>
                  <a:srgbClr val="FF0000"/>
                </a:solidFill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for all </a:t>
            </a:r>
            <a:r>
              <a:rPr lang="en-US" altLang="zh-CN" i="1" dirty="0">
                <a:solidFill>
                  <a:srgbClr val="FF0000"/>
                </a:solidFill>
                <a:cs typeface="Times New Roman" pitchFamily="18" charset="0"/>
              </a:rPr>
              <a:t>n 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≥ </a:t>
            </a:r>
            <a:r>
              <a:rPr lang="en-US" altLang="zh-CN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cs typeface="Times New Roman" pitchFamily="18" charset="0"/>
              </a:rPr>
              <a:t>The function f(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has a rate of growth equal to that of g(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 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Landau Symbols - Big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25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/>
            <a:r>
              <a:rPr lang="en-US" altLang="zh-CN">
                <a:solidFill>
                  <a:schemeClr val="tx1"/>
                </a:solidFill>
                <a:ea typeface="宋体" charset="-122"/>
              </a:rPr>
              <a:t>These definitions are often unnecessarily tedious</a:t>
            </a:r>
          </a:p>
          <a:p>
            <a:pPr>
              <a:buFont typeface="Arial" charset="0"/>
              <a:buNone/>
            </a:pPr>
            <a:endParaRPr lang="en-US" altLang="zh-CN">
              <a:solidFill>
                <a:srgbClr val="262626"/>
              </a:solidFill>
              <a:latin typeface="Arial" charset="0"/>
              <a:cs typeface="Arial" charset="0"/>
            </a:endParaRPr>
          </a:p>
          <a:p>
            <a:pPr algn="just"/>
            <a:r>
              <a:rPr lang="en-US" altLang="zh-CN">
                <a:solidFill>
                  <a:schemeClr val="tx1"/>
                </a:solidFill>
                <a:ea typeface="宋体" charset="-122"/>
              </a:rPr>
              <a:t>Note, however, that if f(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 and g(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 are polynomials of the same degree with positive leading coefficients such that:</a:t>
            </a:r>
          </a:p>
          <a:p>
            <a:endParaRPr lang="en-US" altLang="zh-CN">
              <a:solidFill>
                <a:srgbClr val="262626"/>
              </a:solidFill>
              <a:latin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zh-CN">
                <a:solidFill>
                  <a:srgbClr val="262626"/>
                </a:solidFill>
                <a:latin typeface="Arial" charset="0"/>
              </a:rPr>
              <a:t>					</a:t>
            </a:r>
            <a:r>
              <a:rPr lang="en-US" altLang="zh-CN">
                <a:solidFill>
                  <a:srgbClr val="262626"/>
                </a:solidFill>
              </a:rPr>
              <a:t>where</a:t>
            </a:r>
          </a:p>
        </p:txBody>
      </p:sp>
      <p:graphicFrame>
        <p:nvGraphicFramePr>
          <p:cNvPr id="25030" name="Object 454"/>
          <p:cNvGraphicFramePr>
            <a:graphicFrameLocks noChangeAspect="1"/>
          </p:cNvGraphicFramePr>
          <p:nvPr/>
        </p:nvGraphicFramePr>
        <p:xfrm>
          <a:off x="1979613" y="5018088"/>
          <a:ext cx="198913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6" name="公式" r:id="rId4" imgW="799920" imgH="431640" progId="Equation.3">
                  <p:embed/>
                </p:oleObj>
              </mc:Choice>
              <mc:Fallback>
                <p:oleObj name="公式" r:id="rId4" imgW="799920" imgH="431640" progId="Equation.3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8088"/>
                        <a:ext cx="1989137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31" name="Object 455"/>
          <p:cNvGraphicFramePr>
            <a:graphicFrameLocks noChangeAspect="1"/>
          </p:cNvGraphicFramePr>
          <p:nvPr/>
        </p:nvGraphicFramePr>
        <p:xfrm>
          <a:off x="5381625" y="5254625"/>
          <a:ext cx="16383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" name="公式" r:id="rId6" imgW="609480" imgH="177480" progId="Equation.3">
                  <p:embed/>
                </p:oleObj>
              </mc:Choice>
              <mc:Fallback>
                <p:oleObj name="公式" r:id="rId6" imgW="609480" imgH="177480" progId="Equation.3">
                  <p:embed/>
                  <p:pic>
                    <p:nvPicPr>
                      <p:cNvPr id="0" name="Picture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5254625"/>
                        <a:ext cx="16383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Landau Symbols - Big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Suppose that f(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 and g(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 satisfy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From the definition, this means given </a:t>
            </a:r>
            <a:br>
              <a:rPr lang="en-US" altLang="zh-CN" sz="28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&gt; </a:t>
            </a:r>
            <a:r>
              <a:rPr lang="en-US" altLang="zh-CN" sz="2800" i="1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&gt; 0 there exists an 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baseline="-25000" dirty="0">
                <a:solidFill>
                  <a:schemeClr val="tx1"/>
                </a:solidFill>
                <a:ea typeface="宋体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&gt; 0 such that                          </a:t>
            </a:r>
            <a:br>
              <a:rPr lang="en-US" altLang="zh-CN" sz="28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sz="28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		      whenever 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&gt; 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baseline="-25000" dirty="0">
                <a:solidFill>
                  <a:schemeClr val="tx1"/>
                </a:solidFill>
                <a:ea typeface="宋体" charset="-122"/>
              </a:rPr>
              <a:t>0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That is, </a:t>
            </a:r>
          </a:p>
        </p:txBody>
      </p:sp>
      <p:graphicFrame>
        <p:nvGraphicFramePr>
          <p:cNvPr id="26280" name="Object 680"/>
          <p:cNvGraphicFramePr>
            <a:graphicFrameLocks noChangeAspect="1"/>
          </p:cNvGraphicFramePr>
          <p:nvPr/>
        </p:nvGraphicFramePr>
        <p:xfrm>
          <a:off x="869950" y="3473450"/>
          <a:ext cx="19732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" name="公式" r:id="rId4" imgW="838080" imgH="469800" progId="Equation.3">
                  <p:embed/>
                </p:oleObj>
              </mc:Choice>
              <mc:Fallback>
                <p:oleObj name="公式" r:id="rId4" imgW="838080" imgH="469800" progId="Equation.3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473450"/>
                        <a:ext cx="1973263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81" name="Object 681"/>
          <p:cNvGraphicFramePr>
            <a:graphicFrameLocks noChangeAspect="1"/>
          </p:cNvGraphicFramePr>
          <p:nvPr/>
        </p:nvGraphicFramePr>
        <p:xfrm>
          <a:off x="5969000" y="1239838"/>
          <a:ext cx="190341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0" name="公式" r:id="rId6" imgW="799920" imgH="431640" progId="Equation.3">
                  <p:embed/>
                </p:oleObj>
              </mc:Choice>
              <mc:Fallback>
                <p:oleObj name="公式" r:id="rId6" imgW="799920" imgH="431640" progId="Equation.3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239838"/>
                        <a:ext cx="1903413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82" name="Object 682"/>
          <p:cNvGraphicFramePr>
            <a:graphicFrameLocks noChangeAspect="1"/>
          </p:cNvGraphicFramePr>
          <p:nvPr/>
        </p:nvGraphicFramePr>
        <p:xfrm>
          <a:off x="2124075" y="5146675"/>
          <a:ext cx="46259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" name="公式" r:id="rId8" imgW="2108160" imgH="660240" progId="Equation.3">
                  <p:embed/>
                </p:oleObj>
              </mc:Choice>
              <mc:Fallback>
                <p:oleObj name="公式" r:id="rId8" imgW="2108160" imgH="660240" progId="Equation.3">
                  <p:embed/>
                  <p:pic>
                    <p:nvPicPr>
                      <p:cNvPr id="0" name="Picture 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46675"/>
                        <a:ext cx="4625975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Landau Symbols - Big </a:t>
            </a:r>
            <a:r>
              <a:rPr lang="en-US" altLang="zh-CN" dirty="0">
                <a:latin typeface="Symbol" pitchFamily="18" charset="2"/>
                <a:cs typeface="Arial" charset="0"/>
              </a:rPr>
              <a:t>Q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27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5040313"/>
          </a:xfrm>
        </p:spPr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Thus, the statement</a:t>
            </a:r>
            <a:br>
              <a:rPr lang="en-US" altLang="zh-CN" sz="28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says that f(n) = </a:t>
            </a:r>
            <a:r>
              <a:rPr lang="en-US" altLang="zh-CN" sz="2800">
                <a:solidFill>
                  <a:srgbClr val="262626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(g(n))</a:t>
            </a:r>
          </a:p>
          <a:p>
            <a:endParaRPr lang="en-US" altLang="zh-CN" sz="2800">
              <a:solidFill>
                <a:schemeClr val="tx1"/>
              </a:solidFill>
              <a:ea typeface="宋体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ea typeface="宋体" charset="-122"/>
              </a:rPr>
              <a:t>Note that this only goes one way:</a:t>
            </a:r>
          </a:p>
          <a:p>
            <a:endParaRPr lang="en-US" altLang="zh-CN" sz="2800">
              <a:solidFill>
                <a:schemeClr val="tx1"/>
              </a:solidFill>
              <a:ea typeface="宋体" charset="-122"/>
            </a:endParaRPr>
          </a:p>
          <a:p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If                      where                  , it follows that</a:t>
            </a:r>
            <a:br>
              <a:rPr lang="en-US" altLang="zh-CN" sz="280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80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f(</a:t>
            </a:r>
            <a:r>
              <a:rPr lang="en-US" altLang="zh-CN" sz="2800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80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2800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))  </a:t>
            </a:r>
          </a:p>
        </p:txBody>
      </p:sp>
      <p:graphicFrame>
        <p:nvGraphicFramePr>
          <p:cNvPr id="27304" name="Object 680"/>
          <p:cNvGraphicFramePr>
            <a:graphicFrameLocks noChangeAspect="1"/>
          </p:cNvGraphicFramePr>
          <p:nvPr/>
        </p:nvGraphicFramePr>
        <p:xfrm>
          <a:off x="3924300" y="1466850"/>
          <a:ext cx="43719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" name="公式" r:id="rId4" imgW="1917360" imgH="215640" progId="Equation.3">
                  <p:embed/>
                </p:oleObj>
              </mc:Choice>
              <mc:Fallback>
                <p:oleObj name="公式" r:id="rId4" imgW="1917360" imgH="215640" progId="Equation.3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66850"/>
                        <a:ext cx="43719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05" name="Object 681"/>
          <p:cNvGraphicFramePr>
            <a:graphicFrameLocks noChangeAspect="1"/>
          </p:cNvGraphicFramePr>
          <p:nvPr/>
        </p:nvGraphicFramePr>
        <p:xfrm>
          <a:off x="1258888" y="3789363"/>
          <a:ext cx="1727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4" name="Microsoft 公式 3.0" r:id="rId6" imgW="799920" imgH="431640" progId="Equation.3">
                  <p:embed/>
                </p:oleObj>
              </mc:Choice>
              <mc:Fallback>
                <p:oleObj name="Microsoft 公式 3.0" r:id="rId6" imgW="799920" imgH="431640" progId="Equation.3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17272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06" name="Object 682"/>
          <p:cNvGraphicFramePr>
            <a:graphicFrameLocks noChangeAspect="1"/>
          </p:cNvGraphicFramePr>
          <p:nvPr/>
        </p:nvGraphicFramePr>
        <p:xfrm>
          <a:off x="4067175" y="4005263"/>
          <a:ext cx="14589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5" name="Microsoft 公式 3.0" r:id="rId8" imgW="609480" imgH="177480" progId="Equation.3">
                  <p:embed/>
                </p:oleObj>
              </mc:Choice>
              <mc:Fallback>
                <p:oleObj name="Microsoft 公式 3.0" r:id="rId8" imgW="609480" imgH="177480" progId="Equation.3">
                  <p:embed/>
                  <p:pic>
                    <p:nvPicPr>
                      <p:cNvPr id="0" name="Picture 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05263"/>
                        <a:ext cx="145891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Actually, f(</a:t>
            </a:r>
            <a:r>
              <a:rPr lang="en-US" altLang="zh-CN" sz="2800" i="1" dirty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) = </a:t>
            </a:r>
            <a:r>
              <a:rPr lang="en-US" altLang="zh-CN" sz="2800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(g(</a:t>
            </a:r>
            <a:r>
              <a:rPr lang="en-US" altLang="zh-CN" sz="2800" i="1" dirty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)) describes an equivalence relation: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	1.   f(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(g(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)) if and only if g(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))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	2.   f(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)) 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	3.   If f(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(g(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)) and g(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(h(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)), it follows that f(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 = </a:t>
            </a:r>
            <a:r>
              <a:rPr lang="en-US" altLang="zh-CN" dirty="0">
                <a:solidFill>
                  <a:schemeClr val="tx2"/>
                </a:solidFill>
                <a:latin typeface="Symbol" pitchFamily="18" charset="2"/>
                <a:cs typeface="Arial" charset="0"/>
              </a:rPr>
              <a:t>Q 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(h(</a:t>
            </a:r>
            <a:r>
              <a:rPr lang="en-US" altLang="zh-CN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cs typeface="Times New Roman" pitchFamily="18" charset="0"/>
              </a:rPr>
              <a:t>))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solidFill>
                <a:schemeClr val="tx2"/>
              </a:solidFill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Consequently, we can group all functions into equivalence classes, where all functions within one class are big-theta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 of each other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Suppose we have two algorithms, how can we tell which is better?</a:t>
            </a:r>
          </a:p>
          <a:p>
            <a:pPr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could implement both algorithms, run them both</a:t>
            </a: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</a:t>
            </a: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38809193"/>
      </p:ext>
    </p:extLst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For example, all of </a:t>
            </a:r>
            <a:r>
              <a:rPr lang="en-US" altLang="zh-CN" sz="2800" i="1" dirty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z="2800" baseline="30000" dirty="0">
                <a:solidFill>
                  <a:schemeClr val="tx2"/>
                </a:solidFill>
                <a:ea typeface="宋体" charset="-122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 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2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100000 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 – 4 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 + 19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i="1" dirty="0">
                <a:cs typeface="Times New Roman" pitchFamily="18" charset="0"/>
              </a:rPr>
              <a:t>		n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 + 1000000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323 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 – 4 </a:t>
            </a:r>
            <a:r>
              <a:rPr lang="en-US" altLang="zh-CN" sz="2800" i="1" dirty="0">
                <a:cs typeface="Times New Roman" pitchFamily="18" charset="0"/>
              </a:rPr>
              <a:t>n </a:t>
            </a:r>
            <a:r>
              <a:rPr lang="en-US" altLang="zh-CN" sz="2800" dirty="0" err="1">
                <a:cs typeface="Times New Roman" pitchFamily="18" charset="0"/>
              </a:rPr>
              <a:t>ln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 + 43 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 + 10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 		42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 + 32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i="1" dirty="0">
                <a:cs typeface="Times New Roman" pitchFamily="18" charset="0"/>
              </a:rPr>
              <a:t>		n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 + 61 </a:t>
            </a:r>
            <a:r>
              <a:rPr lang="en-US" altLang="zh-CN" sz="2800" i="1" dirty="0">
                <a:cs typeface="Times New Roman" pitchFamily="18" charset="0"/>
              </a:rPr>
              <a:t>n </a:t>
            </a:r>
            <a:r>
              <a:rPr lang="en-US" altLang="zh-CN" sz="2800" dirty="0">
                <a:cs typeface="Times New Roman" pitchFamily="18" charset="0"/>
              </a:rPr>
              <a:t>ln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 + 7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 + 14 ln</a:t>
            </a:r>
            <a:r>
              <a:rPr lang="en-US" altLang="zh-CN" sz="2800" baseline="30000" dirty="0">
                <a:cs typeface="Times New Roman" pitchFamily="18" charset="0"/>
              </a:rPr>
              <a:t>3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 + </a:t>
            </a:r>
            <a:r>
              <a:rPr lang="en-US" altLang="zh-CN" sz="2800" dirty="0" err="1">
                <a:cs typeface="Times New Roman" pitchFamily="18" charset="0"/>
              </a:rPr>
              <a:t>ln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    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    are big-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Q</a:t>
            </a:r>
            <a:r>
              <a:rPr lang="en-US" altLang="zh-CN" sz="2800" dirty="0">
                <a:solidFill>
                  <a:schemeClr val="tx2"/>
                </a:solidFill>
                <a:ea typeface="宋体" charset="-122"/>
              </a:rPr>
              <a:t> of each other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i="1" dirty="0">
                <a:solidFill>
                  <a:schemeClr val="tx2"/>
                </a:solidFill>
                <a:cs typeface="Times New Roman" pitchFamily="18" charset="0"/>
              </a:rPr>
              <a:t>	E.g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., 42</a:t>
            </a:r>
            <a:r>
              <a:rPr lang="en-US" altLang="zh-CN" sz="2800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sz="2800" baseline="30000" dirty="0">
                <a:solidFill>
                  <a:schemeClr val="tx2"/>
                </a:solidFill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 + 32 =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( 323 </a:t>
            </a:r>
            <a:r>
              <a:rPr lang="en-US" altLang="zh-CN" sz="2800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sz="2800" baseline="30000" dirty="0">
                <a:solidFill>
                  <a:schemeClr val="tx2"/>
                </a:solidFill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 – 4 </a:t>
            </a:r>
            <a:r>
              <a:rPr lang="en-US" altLang="zh-CN" sz="2800" i="1" dirty="0">
                <a:solidFill>
                  <a:schemeClr val="tx2"/>
                </a:solidFill>
                <a:cs typeface="Times New Roman" pitchFamily="18" charset="0"/>
              </a:rPr>
              <a:t>n </a:t>
            </a:r>
            <a:r>
              <a:rPr lang="en-US" altLang="zh-CN" sz="2800" dirty="0" err="1">
                <a:solidFill>
                  <a:schemeClr val="tx2"/>
                </a:solidFill>
                <a:cs typeface="Times New Roman" pitchFamily="18" charset="0"/>
              </a:rPr>
              <a:t>ln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) + 43 </a:t>
            </a:r>
            <a:r>
              <a:rPr lang="en-US" altLang="zh-CN" sz="2800" i="1" dirty="0">
                <a:solidFill>
                  <a:schemeClr val="tx2"/>
                </a:solidFill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 + 10 )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  <a:endParaRPr lang="en-US" altLang="zh-CN" sz="4000" dirty="0">
              <a:solidFill>
                <a:schemeClr val="tx1"/>
              </a:solidFill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For simple, we select one element to represent the class of these functions: 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2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cs typeface="Times New Roman" pitchFamily="18" charset="0"/>
              </a:rPr>
              <a:t>We could chose any function, but this is the simplest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Drop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low-order terms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Ignore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leading constants.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zh-CN" dirty="0">
                <a:solidFill>
                  <a:schemeClr val="tx1"/>
                </a:solidFill>
              </a:rPr>
              <a:t>Example: 3</a:t>
            </a:r>
            <a:r>
              <a:rPr lang="pt-BR" altLang="zh-CN" i="1" dirty="0">
                <a:solidFill>
                  <a:schemeClr val="tx1"/>
                </a:solidFill>
              </a:rPr>
              <a:t>n</a:t>
            </a:r>
            <a:r>
              <a:rPr lang="pt-BR" altLang="zh-CN" baseline="30000" dirty="0">
                <a:solidFill>
                  <a:schemeClr val="tx1"/>
                </a:solidFill>
              </a:rPr>
              <a:t>2</a:t>
            </a:r>
            <a:r>
              <a:rPr lang="pt-BR" altLang="zh-CN" dirty="0">
                <a:solidFill>
                  <a:schemeClr val="tx1"/>
                </a:solidFill>
              </a:rPr>
              <a:t> + 90</a:t>
            </a:r>
            <a:r>
              <a:rPr lang="pt-BR" altLang="zh-CN" i="1" dirty="0">
                <a:solidFill>
                  <a:schemeClr val="tx1"/>
                </a:solidFill>
              </a:rPr>
              <a:t>n </a:t>
            </a:r>
            <a:r>
              <a:rPr lang="pt-BR" altLang="zh-CN" dirty="0">
                <a:solidFill>
                  <a:schemeClr val="tx1"/>
                </a:solidFill>
              </a:rPr>
              <a:t>– 5 log </a:t>
            </a:r>
            <a:r>
              <a:rPr lang="pt-BR" altLang="zh-CN" i="1" dirty="0">
                <a:solidFill>
                  <a:schemeClr val="tx1"/>
                </a:solidFill>
              </a:rPr>
              <a:t>n </a:t>
            </a:r>
            <a:r>
              <a:rPr lang="pt-BR" altLang="zh-CN" dirty="0">
                <a:solidFill>
                  <a:schemeClr val="tx1"/>
                </a:solidFill>
              </a:rPr>
              <a:t>+ 6046 = </a:t>
            </a:r>
            <a:r>
              <a:rPr lang="pt-BR" altLang="zh-CN" dirty="0">
                <a:solidFill>
                  <a:srgbClr val="FF0000"/>
                </a:solidFill>
              </a:rPr>
              <a:t>Θ(</a:t>
            </a:r>
            <a:r>
              <a:rPr lang="pt-BR" altLang="zh-CN" i="1" dirty="0">
                <a:solidFill>
                  <a:srgbClr val="FF0000"/>
                </a:solidFill>
              </a:rPr>
              <a:t>n</a:t>
            </a:r>
            <a:r>
              <a:rPr lang="pt-BR" altLang="zh-CN" baseline="30000" dirty="0">
                <a:solidFill>
                  <a:srgbClr val="FF0000"/>
                </a:solidFill>
              </a:rPr>
              <a:t>2</a:t>
            </a:r>
            <a:r>
              <a:rPr lang="pt-BR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" name="左大括号 2"/>
          <p:cNvSpPr/>
          <p:nvPr/>
        </p:nvSpPr>
        <p:spPr>
          <a:xfrm rot="-5400000">
            <a:off x="5286375" y="3273425"/>
            <a:ext cx="155575" cy="3311525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56150" y="5078413"/>
            <a:ext cx="1223963" cy="550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2075" y="4476750"/>
            <a:ext cx="2159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20888" y="5078413"/>
            <a:ext cx="1450975" cy="550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Ignore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stCxn id="5" idx="2"/>
            <a:endCxn id="8" idx="0"/>
          </p:cNvCxnSpPr>
          <p:nvPr/>
        </p:nvCxnSpPr>
        <p:spPr>
          <a:xfrm>
            <a:off x="2740025" y="4857750"/>
            <a:ext cx="6350" cy="2206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The most common classes are given names: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2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(1)			constant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(log(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))		logarithmic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			linear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 </a:t>
            </a:r>
            <a:r>
              <a:rPr lang="en-US" altLang="zh-CN" sz="2800" dirty="0">
                <a:cs typeface="Times New Roman" pitchFamily="18" charset="0"/>
              </a:rPr>
              <a:t>log(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))	“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 log </a:t>
            </a:r>
            <a:r>
              <a:rPr lang="en-US" altLang="zh-CN" sz="2800" i="1" dirty="0">
                <a:cs typeface="Times New Roman" pitchFamily="18" charset="0"/>
              </a:rPr>
              <a:t>n”</a:t>
            </a:r>
            <a:endParaRPr lang="en-US" altLang="zh-CN" sz="2800" dirty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)		quadratic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baseline="30000" dirty="0">
                <a:cs typeface="Times New Roman" pitchFamily="18" charset="0"/>
              </a:rPr>
              <a:t>3</a:t>
            </a:r>
            <a:r>
              <a:rPr lang="en-US" altLang="zh-CN" sz="2800" dirty="0">
                <a:cs typeface="Times New Roman" pitchFamily="18" charset="0"/>
              </a:rPr>
              <a:t>)		cubic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Θ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!)		factorial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2</a:t>
            </a:r>
            <a:r>
              <a:rPr lang="en-US" altLang="zh-CN" sz="2800" i="1" baseline="30000" dirty="0">
                <a:cs typeface="Times New Roman" pitchFamily="18" charset="0"/>
              </a:rPr>
              <a:t>n</a:t>
            </a:r>
            <a:r>
              <a:rPr lang="en-US" altLang="zh-CN" sz="2800" i="1" dirty="0">
                <a:cs typeface="Times New Roman" pitchFamily="18" charset="0"/>
              </a:rPr>
              <a:t>, e</a:t>
            </a:r>
            <a:r>
              <a:rPr lang="en-US" altLang="zh-CN" sz="2800" i="1" baseline="30000" dirty="0">
                <a:cs typeface="Times New Roman" pitchFamily="18" charset="0"/>
              </a:rPr>
              <a:t>n</a:t>
            </a:r>
            <a:r>
              <a:rPr lang="en-US" altLang="zh-CN" sz="2800" i="1" dirty="0">
                <a:cs typeface="Times New Roman" pitchFamily="18" charset="0"/>
              </a:rPr>
              <a:t>, </a:t>
            </a:r>
            <a:r>
              <a:rPr lang="en-US" altLang="zh-CN" sz="2800" dirty="0">
                <a:cs typeface="Times New Roman" pitchFamily="18" charset="0"/>
              </a:rPr>
              <a:t>4</a:t>
            </a:r>
            <a:r>
              <a:rPr lang="en-US" altLang="zh-CN" sz="2800" i="1" baseline="30000" dirty="0">
                <a:cs typeface="Times New Roman" pitchFamily="18" charset="0"/>
              </a:rPr>
              <a:t>n</a:t>
            </a:r>
            <a:r>
              <a:rPr lang="en-US" altLang="zh-CN" sz="2800" i="1" dirty="0">
                <a:cs typeface="Times New Roman" pitchFamily="18" charset="0"/>
              </a:rPr>
              <a:t>, ...</a:t>
            </a:r>
            <a:r>
              <a:rPr lang="en-US" altLang="zh-CN" sz="2800" dirty="0">
                <a:cs typeface="Times New Roman" pitchFamily="18" charset="0"/>
              </a:rPr>
              <a:t>		exponential</a:t>
            </a:r>
            <a:endParaRPr lang="en-US" altLang="zh-CN" sz="2800" baseline="300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  <a:endParaRPr lang="en-US" altLang="zh-CN" sz="4000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When </a:t>
            </a:r>
            <a:r>
              <a:rPr lang="en-US" altLang="zh-CN" sz="2800" i="1" dirty="0">
                <a:solidFill>
                  <a:schemeClr val="tx1"/>
                </a:solidFill>
              </a:rPr>
              <a:t>n </a:t>
            </a:r>
            <a:r>
              <a:rPr lang="en-US" altLang="zh-CN" sz="2800" dirty="0">
                <a:solidFill>
                  <a:schemeClr val="tx1"/>
                </a:solidFill>
              </a:rPr>
              <a:t>gets large enough, a Θ(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baseline="30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</a:rPr>
              <a:t>) algorithm </a:t>
            </a:r>
            <a:r>
              <a:rPr lang="en-US" altLang="zh-CN" sz="2800" i="1" dirty="0">
                <a:solidFill>
                  <a:schemeClr val="tx1"/>
                </a:solidFill>
              </a:rPr>
              <a:t>always </a:t>
            </a:r>
            <a:r>
              <a:rPr lang="en-US" altLang="zh-CN" sz="2800" dirty="0">
                <a:solidFill>
                  <a:schemeClr val="tx1"/>
                </a:solidFill>
              </a:rPr>
              <a:t>beats a Θ(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baseline="30000" dirty="0">
                <a:solidFill>
                  <a:schemeClr val="tx1"/>
                </a:solidFill>
              </a:rPr>
              <a:t>3</a:t>
            </a:r>
            <a:r>
              <a:rPr lang="en-US" altLang="zh-CN" sz="2800" dirty="0">
                <a:solidFill>
                  <a:schemeClr val="tx1"/>
                </a:solidFill>
              </a:rPr>
              <a:t>) algorithm.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91139" name="Picture 6" descr="ws_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1425" y="2921000"/>
            <a:ext cx="36449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Text Box 11"/>
          <p:cNvSpPr txBox="1">
            <a:spLocks noChangeArrowheads="1"/>
          </p:cNvSpPr>
          <p:nvPr/>
        </p:nvSpPr>
        <p:spPr bwMode="auto">
          <a:xfrm>
            <a:off x="1662113" y="4348163"/>
            <a:ext cx="7493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 i="1">
                <a:latin typeface="Times New Roman" pitchFamily="18" charset="0"/>
              </a:rPr>
              <a:t>T</a:t>
            </a:r>
            <a:r>
              <a:rPr lang="en-US" altLang="zh-CN" sz="3200" b="1">
                <a:latin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</a:rPr>
              <a:t>)</a:t>
            </a:r>
          </a:p>
        </p:txBody>
      </p:sp>
      <p:sp>
        <p:nvSpPr>
          <p:cNvPr id="91141" name="Text Box 10"/>
          <p:cNvSpPr txBox="1">
            <a:spLocks noChangeArrowheads="1"/>
          </p:cNvSpPr>
          <p:nvPr/>
        </p:nvSpPr>
        <p:spPr bwMode="auto">
          <a:xfrm>
            <a:off x="3721100" y="5973763"/>
            <a:ext cx="22701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 i="1">
                <a:latin typeface="Times New Roman" pitchFamily="18" charset="0"/>
              </a:rPr>
              <a:t>n</a:t>
            </a:r>
          </a:p>
        </p:txBody>
      </p:sp>
      <p:sp>
        <p:nvSpPr>
          <p:cNvPr id="91142" name="Text Box 12"/>
          <p:cNvSpPr txBox="1">
            <a:spLocks noChangeArrowheads="1"/>
          </p:cNvSpPr>
          <p:nvPr/>
        </p:nvSpPr>
        <p:spPr bwMode="auto">
          <a:xfrm>
            <a:off x="5018088" y="5876925"/>
            <a:ext cx="239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088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1600" b="1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1143" name="Text Box 11"/>
          <p:cNvSpPr txBox="1">
            <a:spLocks noChangeArrowheads="1"/>
          </p:cNvSpPr>
          <p:nvPr/>
        </p:nvSpPr>
        <p:spPr bwMode="auto">
          <a:xfrm>
            <a:off x="6154738" y="3716338"/>
            <a:ext cx="9493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l-GR" altLang="zh-CN" sz="3200" b="1">
                <a:solidFill>
                  <a:srgbClr val="FF0000"/>
                </a:solidFill>
                <a:latin typeface="Times New Roman" pitchFamily="18" charset="0"/>
              </a:rPr>
              <a:t>Θ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b="1" i="1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91144" name="Text Box 11"/>
          <p:cNvSpPr txBox="1">
            <a:spLocks noChangeArrowheads="1"/>
          </p:cNvSpPr>
          <p:nvPr/>
        </p:nvSpPr>
        <p:spPr bwMode="auto">
          <a:xfrm>
            <a:off x="6156325" y="2852738"/>
            <a:ext cx="9493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l-GR" altLang="zh-CN" sz="3200" b="1">
                <a:solidFill>
                  <a:srgbClr val="00698E"/>
                </a:solidFill>
                <a:latin typeface="Times New Roman" pitchFamily="18" charset="0"/>
              </a:rPr>
              <a:t>Θ</a:t>
            </a:r>
            <a:r>
              <a:rPr lang="en-US" altLang="zh-CN" sz="3200" b="1">
                <a:solidFill>
                  <a:srgbClr val="00698E"/>
                </a:solidFill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00698E"/>
                </a:solidFill>
                <a:latin typeface="Times New Roman" pitchFamily="18" charset="0"/>
              </a:rPr>
              <a:t>n</a:t>
            </a:r>
            <a:r>
              <a:rPr lang="en-US" altLang="zh-CN" sz="3200" b="1" i="1" baseline="30000">
                <a:solidFill>
                  <a:srgbClr val="00698E"/>
                </a:solidFill>
                <a:latin typeface="Times New Roman" pitchFamily="18" charset="0"/>
              </a:rPr>
              <a:t>3</a:t>
            </a:r>
            <a:r>
              <a:rPr lang="en-US" altLang="zh-CN" sz="3200" b="1">
                <a:solidFill>
                  <a:srgbClr val="00698E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85000" lnSpcReduction="2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Recall that all logarithms are scalar multiples of </a:t>
            </a:r>
            <a:b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each other: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cs typeface="Times New Roman" pitchFamily="18" charset="0"/>
              </a:rPr>
              <a:t>Therefore </a:t>
            </a:r>
            <a:r>
              <a:rPr lang="en-US" altLang="zh-CN" dirty="0" err="1">
                <a:cs typeface="Times New Roman" pitchFamily="18" charset="0"/>
              </a:rPr>
              <a:t>log</a:t>
            </a:r>
            <a:r>
              <a:rPr lang="en-US" altLang="zh-CN" i="1" baseline="-25000" dirty="0" err="1">
                <a:cs typeface="Times New Roman" pitchFamily="18" charset="0"/>
              </a:rPr>
              <a:t>b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)= </a:t>
            </a:r>
            <a:r>
              <a:rPr lang="en-US" altLang="zh-CN" dirty="0">
                <a:solidFill>
                  <a:schemeClr val="tx1"/>
                </a:solidFill>
              </a:rPr>
              <a:t>Θ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dirty="0" err="1">
                <a:cs typeface="Times New Roman" pitchFamily="18" charset="0"/>
              </a:rPr>
              <a:t>ln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)) for any base </a:t>
            </a:r>
            <a:r>
              <a:rPr lang="en-US" altLang="zh-CN" i="1" dirty="0">
                <a:cs typeface="Times New Roman" pitchFamily="18" charset="0"/>
              </a:rPr>
              <a:t>b</a:t>
            </a:r>
            <a:endParaRPr lang="en-US" altLang="zh-CN" dirty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Alternatively, there is no single equivalence class for exponential functions: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cs typeface="Times New Roman" pitchFamily="18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cs typeface="Times New Roman" pitchFamily="18" charset="0"/>
              </a:rPr>
              <a:t>If 1 &lt;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dirty="0">
                <a:cs typeface="Times New Roman" pitchFamily="18" charset="0"/>
              </a:rPr>
              <a:t> &lt; </a:t>
            </a:r>
            <a:r>
              <a:rPr lang="en-US" altLang="zh-CN" i="1" dirty="0">
                <a:cs typeface="Times New Roman" pitchFamily="18" charset="0"/>
              </a:rPr>
              <a:t>b</a:t>
            </a:r>
            <a:r>
              <a:rPr lang="en-US" altLang="zh-CN" dirty="0">
                <a:cs typeface="Times New Roman" pitchFamily="18" charset="0"/>
              </a:rPr>
              <a:t>,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However, we will see that it is almost universally unacceptable to have an exponentially growing function!</a:t>
            </a:r>
          </a:p>
        </p:txBody>
      </p:sp>
      <p:graphicFrame>
        <p:nvGraphicFramePr>
          <p:cNvPr id="28102" name="Object 454"/>
          <p:cNvGraphicFramePr>
            <a:graphicFrameLocks noChangeAspect="1"/>
          </p:cNvGraphicFramePr>
          <p:nvPr/>
        </p:nvGraphicFramePr>
        <p:xfrm>
          <a:off x="2916238" y="4365625"/>
          <a:ext cx="29956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8" name="Microsoft 公式 3.0" r:id="rId4" imgW="1396800" imgH="469800" progId="Equation.3">
                  <p:embed/>
                </p:oleObj>
              </mc:Choice>
              <mc:Fallback>
                <p:oleObj name="Microsoft 公式 3.0" r:id="rId4" imgW="1396800" imgH="469800" progId="Equation.3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65625"/>
                        <a:ext cx="2995612" cy="1008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03" name="Object 455"/>
          <p:cNvGraphicFramePr>
            <a:graphicFrameLocks noChangeAspect="1"/>
          </p:cNvGraphicFramePr>
          <p:nvPr/>
        </p:nvGraphicFramePr>
        <p:xfrm>
          <a:off x="2589213" y="1773238"/>
          <a:ext cx="45751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9" name="Microsoft 公式 3.0" r:id="rId6" imgW="2133360" imgH="444240" progId="Equation.3">
                  <p:embed/>
                </p:oleObj>
              </mc:Choice>
              <mc:Fallback>
                <p:oleObj name="Microsoft 公式 3.0" r:id="rId6" imgW="2133360" imgH="444240" progId="Equation.3">
                  <p:embed/>
                  <p:pic>
                    <p:nvPicPr>
                      <p:cNvPr id="0" name="Picture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773238"/>
                        <a:ext cx="4575175" cy="954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Big </a:t>
            </a:r>
            <a:r>
              <a:rPr lang="en-US" altLang="zh-CN" sz="4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4000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cs typeface="Times New Roman" pitchFamily="18" charset="0"/>
              </a:rPr>
              <a:t>Plotting 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i="1" baseline="30000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,</a:t>
            </a:r>
            <a:r>
              <a:rPr lang="en-US" altLang="zh-CN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 pitchFamily="18" charset="0"/>
              </a:rPr>
              <a:t>e</a:t>
            </a:r>
            <a:r>
              <a:rPr lang="en-US" altLang="zh-CN" i="1" baseline="30000" dirty="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, and 4</a:t>
            </a:r>
            <a:r>
              <a:rPr lang="en-US" altLang="zh-CN" i="1" baseline="30000" dirty="0">
                <a:cs typeface="Times New Roman" pitchFamily="18" charset="0"/>
              </a:rPr>
              <a:t>n</a:t>
            </a:r>
            <a:r>
              <a:rPr lang="en-US" altLang="zh-CN" dirty="0">
                <a:cs typeface="Times New Roman" pitchFamily="18" charset="0"/>
              </a:rPr>
              <a:t> on the range [1, 10] already shows how significantly different the functions grow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dirty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>
                <a:cs typeface="Times New Roman" pitchFamily="18" charset="0"/>
              </a:rPr>
              <a:t>	Note: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cs typeface="Times New Roman" pitchFamily="18" charset="0"/>
              </a:rPr>
              <a:t>2</a:t>
            </a:r>
            <a:r>
              <a:rPr lang="en-US" altLang="zh-CN" baseline="30000" dirty="0">
                <a:cs typeface="Times New Roman" pitchFamily="18" charset="0"/>
              </a:rPr>
              <a:t>10</a:t>
            </a:r>
            <a:r>
              <a:rPr lang="en-US" altLang="zh-CN" dirty="0">
                <a:cs typeface="Times New Roman" pitchFamily="18" charset="0"/>
              </a:rPr>
              <a:t> =        1,024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i="1" dirty="0">
                <a:cs typeface="Times New Roman" pitchFamily="18" charset="0"/>
              </a:rPr>
              <a:t>e</a:t>
            </a:r>
            <a:r>
              <a:rPr lang="en-US" altLang="zh-CN" baseline="30000" dirty="0">
                <a:cs typeface="Times New Roman" pitchFamily="18" charset="0"/>
              </a:rPr>
              <a:t>10</a:t>
            </a:r>
            <a:r>
              <a:rPr lang="en-US" altLang="zh-CN" dirty="0">
                <a:cs typeface="Times New Roman" pitchFamily="18" charset="0"/>
              </a:rPr>
              <a:t> ≈      22,026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cs typeface="Times New Roman" pitchFamily="18" charset="0"/>
              </a:rPr>
              <a:t>4</a:t>
            </a:r>
            <a:r>
              <a:rPr lang="en-US" altLang="zh-CN" baseline="30000" dirty="0">
                <a:cs typeface="Times New Roman" pitchFamily="18" charset="0"/>
              </a:rPr>
              <a:t>10</a:t>
            </a:r>
            <a:r>
              <a:rPr lang="en-US" altLang="zh-CN" dirty="0">
                <a:cs typeface="Times New Roman" pitchFamily="18" charset="0"/>
              </a:rPr>
              <a:t> = 1,048,576</a:t>
            </a:r>
          </a:p>
        </p:txBody>
      </p:sp>
      <p:pic>
        <p:nvPicPr>
          <p:cNvPr id="952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2636838"/>
            <a:ext cx="44672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lt"/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Big 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i="1" dirty="0">
                <a:solidFill>
                  <a:schemeClr val="tx1"/>
                </a:solidFill>
              </a:rPr>
              <a:t>f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= O(</a:t>
            </a:r>
            <a:r>
              <a:rPr lang="en-US" altLang="zh-CN" sz="2800" i="1" dirty="0">
                <a:solidFill>
                  <a:schemeClr val="tx1"/>
                </a:solidFill>
              </a:rPr>
              <a:t>g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)) , if there exist positive constants </a:t>
            </a:r>
            <a:r>
              <a:rPr lang="en-US" altLang="zh-CN" sz="2800" i="1" dirty="0">
                <a:solidFill>
                  <a:srgbClr val="FF0000"/>
                </a:solidFill>
              </a:rPr>
              <a:t>c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and </a:t>
            </a:r>
            <a:r>
              <a:rPr lang="pt-BR" altLang="zh-CN" sz="2800" i="1" dirty="0">
                <a:solidFill>
                  <a:srgbClr val="FF0000"/>
                </a:solidFill>
              </a:rPr>
              <a:t>n</a:t>
            </a:r>
            <a:r>
              <a:rPr lang="pt-BR" altLang="zh-CN" sz="2800" baseline="-25000" dirty="0">
                <a:solidFill>
                  <a:srgbClr val="FF0000"/>
                </a:solidFill>
              </a:rPr>
              <a:t>0</a:t>
            </a:r>
            <a:r>
              <a:rPr lang="pt-BR" altLang="zh-CN" sz="2800" dirty="0"/>
              <a:t> </a:t>
            </a:r>
            <a:r>
              <a:rPr lang="pt-BR" altLang="zh-CN" sz="2800" dirty="0">
                <a:solidFill>
                  <a:schemeClr val="tx1"/>
                </a:solidFill>
              </a:rPr>
              <a:t>such that </a:t>
            </a:r>
            <a:r>
              <a:rPr lang="pt-BR" altLang="zh-CN" sz="2800" dirty="0">
                <a:solidFill>
                  <a:srgbClr val="FF0000"/>
                </a:solidFill>
              </a:rPr>
              <a:t>0 ≤ f (</a:t>
            </a:r>
            <a:r>
              <a:rPr lang="pt-BR" altLang="zh-CN" sz="2800" i="1" dirty="0">
                <a:solidFill>
                  <a:srgbClr val="FF0000"/>
                </a:solidFill>
              </a:rPr>
              <a:t>n</a:t>
            </a:r>
            <a:r>
              <a:rPr lang="pt-BR" altLang="zh-CN" sz="2800" dirty="0">
                <a:solidFill>
                  <a:srgbClr val="FF0000"/>
                </a:solidFill>
              </a:rPr>
              <a:t>) ≤ </a:t>
            </a:r>
            <a:r>
              <a:rPr lang="pt-BR" altLang="zh-CN" sz="2800" i="1" dirty="0">
                <a:solidFill>
                  <a:srgbClr val="FF0000"/>
                </a:solidFill>
              </a:rPr>
              <a:t>c·</a:t>
            </a:r>
            <a:r>
              <a:rPr lang="pt-BR" altLang="zh-CN" sz="2800" dirty="0">
                <a:solidFill>
                  <a:srgbClr val="FF0000"/>
                </a:solidFill>
              </a:rPr>
              <a:t>g(</a:t>
            </a:r>
            <a:r>
              <a:rPr lang="pt-BR" altLang="zh-CN" sz="2800" i="1" dirty="0">
                <a:solidFill>
                  <a:srgbClr val="FF0000"/>
                </a:solidFill>
              </a:rPr>
              <a:t>n</a:t>
            </a:r>
            <a:r>
              <a:rPr lang="pt-BR" altLang="zh-CN" sz="2800" dirty="0">
                <a:solidFill>
                  <a:srgbClr val="FF0000"/>
                </a:solidFill>
              </a:rPr>
              <a:t>) </a:t>
            </a:r>
            <a:r>
              <a:rPr lang="en-US" altLang="zh-CN" sz="2800" dirty="0">
                <a:solidFill>
                  <a:schemeClr val="tx1"/>
                </a:solidFill>
              </a:rPr>
              <a:t>for all </a:t>
            </a:r>
            <a:r>
              <a:rPr lang="en-US" altLang="zh-CN" sz="2800" i="1" dirty="0">
                <a:solidFill>
                  <a:srgbClr val="FF0000"/>
                </a:solidFill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</a:rPr>
              <a:t>≥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Similar to big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Q, </a:t>
            </a:r>
            <a:r>
              <a:rPr lang="en-US" altLang="zh-CN" sz="2800" dirty="0">
                <a:cs typeface="Times New Roman" pitchFamily="18" charset="0"/>
              </a:rPr>
              <a:t>we have another</a:t>
            </a:r>
            <a:r>
              <a:rPr lang="en-US" altLang="zh-CN" sz="2800" dirty="0"/>
              <a:t> definition that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If                      where                  , it follows that</a:t>
            </a:r>
            <a:br>
              <a:rPr lang="en-US" altLang="zh-CN" sz="2800" dirty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f(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800" dirty="0">
                <a:solidFill>
                  <a:srgbClr val="FF0000"/>
                </a:solidFill>
              </a:rPr>
              <a:t>O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))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</p:txBody>
      </p:sp>
      <p:graphicFrame>
        <p:nvGraphicFramePr>
          <p:cNvPr id="8174" name="Object 1006"/>
          <p:cNvGraphicFramePr>
            <a:graphicFrameLocks noChangeAspect="1"/>
          </p:cNvGraphicFramePr>
          <p:nvPr/>
        </p:nvGraphicFramePr>
        <p:xfrm>
          <a:off x="1258888" y="3573463"/>
          <a:ext cx="1727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Microsoft 公式 3.0" r:id="rId3" imgW="799920" imgH="431640" progId="Equation.3">
                  <p:embed/>
                </p:oleObj>
              </mc:Choice>
              <mc:Fallback>
                <p:oleObj name="Microsoft 公式 3.0" r:id="rId3" imgW="799920" imgH="431640" progId="Equation.3">
                  <p:embed/>
                  <p:pic>
                    <p:nvPicPr>
                      <p:cNvPr id="0" name="Picture 1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17272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5" name="Object 1007"/>
          <p:cNvGraphicFramePr>
            <a:graphicFrameLocks noChangeAspect="1"/>
          </p:cNvGraphicFramePr>
          <p:nvPr/>
        </p:nvGraphicFramePr>
        <p:xfrm>
          <a:off x="4067175" y="3789363"/>
          <a:ext cx="14589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Microsoft 公式 3.0" r:id="rId5" imgW="609480" imgH="177480" progId="Equation.3">
                  <p:embed/>
                </p:oleObj>
              </mc:Choice>
              <mc:Fallback>
                <p:oleObj name="Microsoft 公式 3.0" r:id="rId5" imgW="609480" imgH="177480" progId="Equation.3">
                  <p:embed/>
                  <p:pic>
                    <p:nvPicPr>
                      <p:cNvPr id="0" name="Picture 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89363"/>
                        <a:ext cx="145891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</a:rPr>
              <a:t>Big 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Example: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+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10 is 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Proof: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10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ea typeface="宋体" charset="-122"/>
                <a:sym typeface="Symbol" pitchFamily="18" charset="2"/>
              </a:rPr>
              <a:t>cn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/>
            </a:r>
            <a:b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2)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10</a:t>
            </a:r>
            <a:b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n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10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2)</a:t>
            </a:r>
            <a:b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Pick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and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400" baseline="-250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10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graphicFrame>
        <p:nvGraphicFramePr>
          <p:cNvPr id="29900" name="Object 204"/>
          <p:cNvGraphicFramePr>
            <a:graphicFrameLocks noChangeAspect="1"/>
          </p:cNvGraphicFramePr>
          <p:nvPr/>
        </p:nvGraphicFramePr>
        <p:xfrm>
          <a:off x="4356100" y="1916113"/>
          <a:ext cx="4651375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Chart" r:id="rId3" imgW="9048885" imgH="7191465" progId="Excel.Sheet.8">
                  <p:embed followColorScheme="full"/>
                </p:oleObj>
              </mc:Choice>
              <mc:Fallback>
                <p:oleObj name="Chart" r:id="rId3" imgW="9048885" imgH="7191465" progId="Excel.Sheet.8">
                  <p:embed followColorScheme="full"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916113"/>
                        <a:ext cx="4651375" cy="374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</a:rPr>
              <a:t>Big 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Example: 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baseline="300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2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is not O(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Proof:</a:t>
            </a:r>
            <a:b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r>
              <a:rPr lang="pt-BR" altLang="zh-CN" sz="2400" i="1" dirty="0">
                <a:solidFill>
                  <a:schemeClr val="tx1"/>
                </a:solidFill>
              </a:rPr>
              <a:t>·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n</a:t>
            </a:r>
            <a:b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n </a:t>
            </a:r>
            <a:r>
              <a:rPr lang="en-US" altLang="zh-CN" sz="2400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br>
              <a:rPr lang="en-US" altLang="zh-CN" sz="2400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The above inequality</a:t>
            </a:r>
            <a:br>
              <a:rPr lang="en-US" altLang="zh-CN" sz="24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cannot be satisfied </a:t>
            </a:r>
            <a:br>
              <a:rPr lang="en-US" altLang="zh-CN" sz="24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since </a:t>
            </a:r>
            <a:r>
              <a:rPr lang="en-US" altLang="zh-CN" sz="2400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must be a</a:t>
            </a:r>
            <a:br>
              <a:rPr lang="en-US" altLang="zh-CN" sz="24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while </a:t>
            </a:r>
            <a:br>
              <a:rPr lang="en-US" altLang="zh-CN" sz="24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 i="1" dirty="0">
                <a:solidFill>
                  <a:schemeClr val="tx1"/>
                </a:solidFill>
                <a:ea typeface="宋体" charset="-12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→ ∞ 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graphicFrame>
        <p:nvGraphicFramePr>
          <p:cNvPr id="8994" name="Object 802"/>
          <p:cNvGraphicFramePr>
            <a:graphicFrameLocks noChangeAspect="1"/>
          </p:cNvGraphicFramePr>
          <p:nvPr/>
        </p:nvGraphicFramePr>
        <p:xfrm>
          <a:off x="4211638" y="1695450"/>
          <a:ext cx="4824412" cy="43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7" name="Chart" r:id="rId3" imgW="8324985" imgH="7381785" progId="Excel.Sheet.8">
                  <p:embed followColorScheme="full"/>
                </p:oleObj>
              </mc:Choice>
              <mc:Fallback>
                <p:oleObj name="Chart" r:id="rId3" imgW="8324985" imgH="7381785" progId="Excel.Sheet.8">
                  <p:embed followColorScheme="full"/>
                  <p:pic>
                    <p:nvPicPr>
                      <p:cNvPr id="0" name="Picture 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95450"/>
                        <a:ext cx="4824412" cy="432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</a:rPr>
              <a:t>Big 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 + 20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+ 5  is O(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need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</a:rPr>
              <a:t>1 such that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 + 20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+ 5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</a:rPr>
              <a:t>cn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 for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b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dirty="0">
                <a:solidFill>
                  <a:schemeClr val="tx1"/>
                </a:solidFill>
              </a:rPr>
              <a:t>true for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= 4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= 21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</a:rPr>
              <a:t>3 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+5 is O(log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</a:rPr>
              <a:t>need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</a:rPr>
              <a:t>1 such that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3 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+5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  </a:t>
            </a:r>
            <a:r>
              <a:rPr lang="en-US" altLang="zh-CN" i="1" dirty="0">
                <a:solidFill>
                  <a:schemeClr val="tx1"/>
                </a:solidFill>
              </a:rPr>
              <a:t>c </a:t>
            </a:r>
            <a:r>
              <a:rPr lang="en-US" altLang="zh-CN" dirty="0">
                <a:solidFill>
                  <a:schemeClr val="tx1"/>
                </a:solidFill>
              </a:rPr>
              <a:t>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for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b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dirty="0">
                <a:solidFill>
                  <a:schemeClr val="tx1"/>
                </a:solidFill>
              </a:rPr>
              <a:t>true for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= 8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= 2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baseline="-25000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Suppose we have two algorithms, how can we tell which is better?</a:t>
            </a:r>
          </a:p>
          <a:p>
            <a:pPr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could implement both algorithms, run them both</a:t>
            </a: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Expensive and error prone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                 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</a:t>
            </a: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56414724"/>
      </p:ext>
    </p:extLst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General Rules for calculating Big O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Ignore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 leading constants.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d &gt;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0, O(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)) = O(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d</a:t>
            </a:r>
            <a:r>
              <a:rPr lang="pt-BR" altLang="zh-CN" i="1" dirty="0">
                <a:solidFill>
                  <a:schemeClr val="tx1"/>
                </a:solidFill>
              </a:rPr>
              <a:t>·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)). </a:t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Proof:</a:t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)) =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=&gt; g</a:t>
            </a:r>
            <a:r>
              <a:rPr lang="pt-BR" altLang="zh-CN" i="1" dirty="0">
                <a:solidFill>
                  <a:schemeClr val="tx1"/>
                </a:solidFill>
              </a:rPr>
              <a:t> </a:t>
            </a:r>
            <a:r>
              <a:rPr lang="pt-BR" altLang="zh-CN" dirty="0">
                <a:solidFill>
                  <a:schemeClr val="tx1"/>
                </a:solidFill>
              </a:rPr>
              <a:t>(</a:t>
            </a:r>
            <a:r>
              <a:rPr lang="pt-BR" altLang="zh-CN" i="1" dirty="0">
                <a:solidFill>
                  <a:schemeClr val="tx1"/>
                </a:solidFill>
              </a:rPr>
              <a:t>n</a:t>
            </a:r>
            <a:r>
              <a:rPr lang="pt-BR" altLang="zh-CN" dirty="0">
                <a:solidFill>
                  <a:schemeClr val="tx1"/>
                </a:solidFill>
              </a:rPr>
              <a:t>) ≤ </a:t>
            </a:r>
            <a:r>
              <a:rPr lang="pt-BR" altLang="zh-CN" i="1" dirty="0">
                <a:solidFill>
                  <a:schemeClr val="tx1"/>
                </a:solidFill>
              </a:rPr>
              <a:t>c·f</a:t>
            </a:r>
            <a:r>
              <a:rPr lang="pt-BR" altLang="zh-CN" dirty="0">
                <a:solidFill>
                  <a:schemeClr val="tx1"/>
                </a:solidFill>
              </a:rPr>
              <a:t>(</a:t>
            </a:r>
            <a:r>
              <a:rPr lang="pt-BR" altLang="zh-CN" i="1" dirty="0">
                <a:solidFill>
                  <a:schemeClr val="tx1"/>
                </a:solidFill>
              </a:rPr>
              <a:t>n</a:t>
            </a:r>
            <a:r>
              <a:rPr lang="pt-BR" altLang="zh-CN" dirty="0">
                <a:solidFill>
                  <a:schemeClr val="tx1"/>
                </a:solidFill>
              </a:rPr>
              <a:t>) </a:t>
            </a:r>
            <a:r>
              <a:rPr lang="en-US" altLang="zh-CN" dirty="0">
                <a:solidFill>
                  <a:schemeClr val="tx1"/>
                </a:solidFill>
              </a:rPr>
              <a:t>for all </a:t>
            </a:r>
            <a:r>
              <a:rPr lang="en-US" altLang="zh-CN" i="1" dirty="0">
                <a:solidFill>
                  <a:schemeClr val="tx1"/>
                </a:solidFill>
              </a:rPr>
              <a:t>n </a:t>
            </a:r>
            <a:r>
              <a:rPr lang="en-US" altLang="zh-CN" dirty="0">
                <a:solidFill>
                  <a:schemeClr val="tx1"/>
                </a:solidFill>
              </a:rPr>
              <a:t>≥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br>
              <a:rPr lang="en-US" altLang="zh-CN" baseline="-25000" dirty="0">
                <a:solidFill>
                  <a:schemeClr val="tx1"/>
                </a:solidFill>
              </a:rPr>
            </a:br>
            <a:r>
              <a:rPr lang="en-US" altLang="zh-CN" baseline="-25000" dirty="0">
                <a:solidFill>
                  <a:schemeClr val="tx1"/>
                </a:solidFill>
              </a:rPr>
              <a:t/>
            </a:r>
            <a:br>
              <a:rPr lang="en-US" altLang="zh-CN" baseline="-25000" dirty="0">
                <a:solidFill>
                  <a:schemeClr val="tx1"/>
                </a:solidFill>
              </a:rPr>
            </a:b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</a:t>
            </a:r>
            <a:r>
              <a:rPr lang="pt-BR" altLang="zh-CN" i="1" dirty="0">
                <a:solidFill>
                  <a:schemeClr val="tx1"/>
                </a:solidFill>
              </a:rPr>
              <a:t> g </a:t>
            </a:r>
            <a:r>
              <a:rPr lang="pt-BR" altLang="zh-CN" dirty="0">
                <a:solidFill>
                  <a:schemeClr val="tx1"/>
                </a:solidFill>
              </a:rPr>
              <a:t>(</a:t>
            </a:r>
            <a:r>
              <a:rPr lang="pt-BR" altLang="zh-CN" i="1" dirty="0">
                <a:solidFill>
                  <a:schemeClr val="tx1"/>
                </a:solidFill>
              </a:rPr>
              <a:t>n</a:t>
            </a:r>
            <a:r>
              <a:rPr lang="pt-BR" altLang="zh-CN" dirty="0">
                <a:solidFill>
                  <a:schemeClr val="tx1"/>
                </a:solidFill>
              </a:rPr>
              <a:t>) ≤ </a:t>
            </a:r>
            <a:r>
              <a:rPr lang="pt-BR" altLang="zh-CN" i="1" dirty="0">
                <a:solidFill>
                  <a:schemeClr val="tx1"/>
                </a:solidFill>
              </a:rPr>
              <a:t>(c/d) ·(d·f</a:t>
            </a:r>
            <a:r>
              <a:rPr lang="pt-BR" altLang="zh-CN" dirty="0">
                <a:solidFill>
                  <a:schemeClr val="tx1"/>
                </a:solidFill>
              </a:rPr>
              <a:t>(</a:t>
            </a:r>
            <a:r>
              <a:rPr lang="pt-BR" altLang="zh-CN" i="1" dirty="0">
                <a:solidFill>
                  <a:schemeClr val="tx1"/>
                </a:solidFill>
              </a:rPr>
              <a:t>n</a:t>
            </a:r>
            <a:r>
              <a:rPr lang="pt-BR" altLang="zh-CN" dirty="0">
                <a:solidFill>
                  <a:schemeClr val="tx1"/>
                </a:solidFill>
              </a:rPr>
              <a:t>)) </a:t>
            </a:r>
            <a:r>
              <a:rPr lang="en-US" altLang="zh-CN" dirty="0">
                <a:solidFill>
                  <a:schemeClr val="tx1"/>
                </a:solidFill>
              </a:rPr>
              <a:t>for all </a:t>
            </a:r>
            <a:r>
              <a:rPr lang="en-US" altLang="zh-CN" i="1" dirty="0">
                <a:solidFill>
                  <a:schemeClr val="tx1"/>
                </a:solidFill>
              </a:rPr>
              <a:t>n </a:t>
            </a:r>
            <a:r>
              <a:rPr lang="en-US" altLang="zh-CN" dirty="0">
                <a:solidFill>
                  <a:schemeClr val="tx1"/>
                </a:solidFill>
              </a:rPr>
              <a:t>≥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Thus, we practically prefer saying that the time complexity of program A is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O(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rather than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O(6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General Rules for calculating Big 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5256212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Drop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low-order terms.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fr-FR" altLang="zh-CN" i="1" baseline="30000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+</a:t>
            </a:r>
            <a:r>
              <a:rPr lang="fr-FR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baseline="30000" dirty="0">
                <a:solidFill>
                  <a:schemeClr val="tx1"/>
                </a:solidFill>
                <a:ea typeface="宋体" charset="-122"/>
              </a:rPr>
              <a:t>3 </a:t>
            </a: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is O(2</a:t>
            </a:r>
            <a:r>
              <a:rPr lang="fr-FR" altLang="zh-CN" i="1" baseline="30000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. </a:t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Proof:</a:t>
            </a:r>
            <a:br>
              <a:rPr lang="en-US" altLang="zh-CN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dirty="0">
                <a:solidFill>
                  <a:schemeClr val="tx1"/>
                </a:solidFill>
              </a:rPr>
              <a:t>need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</a:rPr>
              <a:t>1 such that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fr-FR" altLang="zh-CN" i="1" baseline="30000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+</a:t>
            </a:r>
            <a:r>
              <a:rPr lang="fr-FR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baseline="30000" dirty="0">
                <a:solidFill>
                  <a:schemeClr val="tx1"/>
                </a:solidFill>
                <a:ea typeface="宋体" charset="-122"/>
              </a:rPr>
              <a:t>3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pt-BR" altLang="zh-CN" i="1" dirty="0">
                <a:solidFill>
                  <a:schemeClr val="tx1"/>
                </a:solidFill>
              </a:rPr>
              <a:t> · </a:t>
            </a: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fr-FR" altLang="zh-CN" i="1" baseline="30000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for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itchFamily="18" charset="2"/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 </a:t>
            </a:r>
            <a:b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</a:b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dirty="0">
                <a:solidFill>
                  <a:schemeClr val="tx1"/>
                </a:solidFill>
              </a:rPr>
              <a:t>true for 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 = 2 and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= 10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i="1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=&gt; </a:t>
            </a:r>
            <a:r>
              <a:rPr lang="en-US" altLang="zh-CN" dirty="0">
                <a:solidFill>
                  <a:schemeClr val="tx1"/>
                </a:solidFill>
              </a:rPr>
              <a:t>actually, we can drop </a:t>
            </a:r>
            <a:r>
              <a:rPr lang="fr-FR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fr-FR" altLang="zh-CN" baseline="30000" dirty="0">
                <a:solidFill>
                  <a:schemeClr val="tx1"/>
                </a:solidFill>
                <a:ea typeface="宋体" charset="-122"/>
              </a:rPr>
              <a:t>3 </a:t>
            </a: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at the beginning </a:t>
            </a:r>
            <a:br>
              <a:rPr lang="fr-FR" altLang="zh-CN" dirty="0">
                <a:solidFill>
                  <a:schemeClr val="tx1"/>
                </a:solidFill>
                <a:ea typeface="宋体" charset="-122"/>
              </a:rPr>
            </a:b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/>
            </a:r>
            <a:br>
              <a:rPr lang="fr-FR" altLang="zh-CN" dirty="0">
                <a:solidFill>
                  <a:schemeClr val="tx1"/>
                </a:solidFill>
                <a:ea typeface="宋体" charset="-122"/>
              </a:rPr>
            </a:br>
            <a:r>
              <a:rPr lang="fr-FR" altLang="zh-CN" dirty="0">
                <a:solidFill>
                  <a:schemeClr val="tx1"/>
                </a:solidFill>
                <a:ea typeface="宋体" charset="-122"/>
              </a:rPr>
              <a:t>since </a:t>
            </a: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Every exponential grows faster than a polynomial.</a:t>
            </a:r>
          </a:p>
        </p:txBody>
      </p:sp>
      <p:graphicFrame>
        <p:nvGraphicFramePr>
          <p:cNvPr id="9954" name="Object 738"/>
          <p:cNvGraphicFramePr>
            <a:graphicFrameLocks noChangeAspect="1"/>
          </p:cNvGraphicFramePr>
          <p:nvPr/>
        </p:nvGraphicFramePr>
        <p:xfrm>
          <a:off x="2203450" y="4581525"/>
          <a:ext cx="16478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7" name="公式" r:id="rId3" imgW="685800" imgH="419040" progId="Equation.3">
                  <p:embed/>
                </p:oleObj>
              </mc:Choice>
              <mc:Fallback>
                <p:oleObj name="公式" r:id="rId3" imgW="685800" imgH="419040" progId="Equation.3">
                  <p:embed/>
                  <p:pic>
                    <p:nvPicPr>
                      <p:cNvPr id="0" name="Picture 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581525"/>
                        <a:ext cx="1647825" cy="10080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Tightness of Big O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 + 20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+ 5 is 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Naturally, we can prove that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 + 20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+ 5 is 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ea typeface="宋体" charset="-122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We generally prefer a tight bound on big O (or else the big </a:t>
            </a:r>
            <a:r>
              <a:rPr lang="el-GR" altLang="zh-CN" dirty="0">
                <a:solidFill>
                  <a:schemeClr val="tx1"/>
                </a:solidFill>
                <a:ea typeface="宋体" charset="-122"/>
              </a:rPr>
              <a:t>Θ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), when we can prove it.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However, an upper bound is acceptable under many circumstances</a:t>
            </a:r>
          </a:p>
        </p:txBody>
      </p:sp>
      <p:sp>
        <p:nvSpPr>
          <p:cNvPr id="4" name="右箭头 3"/>
          <p:cNvSpPr/>
          <p:nvPr/>
        </p:nvSpPr>
        <p:spPr>
          <a:xfrm>
            <a:off x="4779963" y="1643063"/>
            <a:ext cx="503237" cy="24288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268538" y="3276600"/>
            <a:ext cx="503237" cy="2428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525" name="Text Box 11"/>
          <p:cNvSpPr txBox="1">
            <a:spLocks noChangeArrowheads="1"/>
          </p:cNvSpPr>
          <p:nvPr/>
        </p:nvSpPr>
        <p:spPr bwMode="auto">
          <a:xfrm>
            <a:off x="5435600" y="1539875"/>
            <a:ext cx="36655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Tight bound, = </a:t>
            </a:r>
            <a:r>
              <a:rPr lang="el-GR" altLang="zh-CN" sz="3200" b="1">
                <a:solidFill>
                  <a:srgbClr val="FF0000"/>
                </a:solidFill>
                <a:latin typeface="Times New Roman" pitchFamily="18" charset="0"/>
              </a:rPr>
              <a:t>Θ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b="1" baseline="300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7526" name="Text Box 11"/>
          <p:cNvSpPr txBox="1">
            <a:spLocks noChangeArrowheads="1"/>
          </p:cNvSpPr>
          <p:nvPr/>
        </p:nvSpPr>
        <p:spPr bwMode="auto">
          <a:xfrm>
            <a:off x="2913063" y="3173413"/>
            <a:ext cx="3189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Not a tight bound </a:t>
            </a: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Big-Oh Operations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))+O(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O(max{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(n),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)})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))+O(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(n)+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))</a:t>
            </a:r>
            <a:r>
              <a:rPr lang="pt-BR" altLang="zh-CN" i="1">
                <a:solidFill>
                  <a:schemeClr val="tx1"/>
                </a:solidFill>
              </a:rPr>
              <a:t> ·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(n)</a:t>
            </a:r>
            <a:r>
              <a:rPr lang="pt-BR" altLang="zh-CN" i="1">
                <a:solidFill>
                  <a:schemeClr val="tx1"/>
                </a:solidFill>
              </a:rPr>
              <a:t> ·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c</a:t>
            </a:r>
            <a:r>
              <a:rPr lang="pt-BR" altLang="zh-CN" i="1">
                <a:solidFill>
                  <a:schemeClr val="tx1"/>
                </a:solidFill>
              </a:rPr>
              <a:t>·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O(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(n)) </a:t>
            </a:r>
            <a:endParaRPr altLang="en-US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>
                <a:latin typeface="Arial" charset="0"/>
                <a:cs typeface="Arial" charset="0"/>
              </a:rPr>
              <a:t>Important Functions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charset="-122"/>
                <a:cs typeface="Times New Roman" pitchFamily="18" charset="0"/>
              </a:rPr>
              <a:t>The most common classes are given names: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2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(1)			constant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(log(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))		logarithmic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			linear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 </a:t>
            </a:r>
            <a:r>
              <a:rPr lang="en-US" altLang="zh-CN" sz="2800" dirty="0">
                <a:cs typeface="Times New Roman" pitchFamily="18" charset="0"/>
              </a:rPr>
              <a:t>log(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))	“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 log </a:t>
            </a:r>
            <a:r>
              <a:rPr lang="en-US" altLang="zh-CN" sz="2800" i="1" dirty="0">
                <a:cs typeface="Times New Roman" pitchFamily="18" charset="0"/>
              </a:rPr>
              <a:t>n”</a:t>
            </a:r>
            <a:endParaRPr lang="en-US" altLang="zh-CN" sz="2800" dirty="0"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baseline="30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)		quadratic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baseline="30000" dirty="0">
                <a:cs typeface="Times New Roman" pitchFamily="18" charset="0"/>
              </a:rPr>
              <a:t>3</a:t>
            </a:r>
            <a:r>
              <a:rPr lang="en-US" altLang="zh-CN" sz="2800" dirty="0">
                <a:cs typeface="Times New Roman" pitchFamily="18" charset="0"/>
              </a:rPr>
              <a:t>)		cubic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</a:t>
            </a:r>
            <a:r>
              <a:rPr lang="en-US" altLang="zh-CN" sz="2800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n</a:t>
            </a:r>
            <a:r>
              <a:rPr lang="en-US" altLang="zh-CN" sz="2800" dirty="0">
                <a:cs typeface="Times New Roman" pitchFamily="18" charset="0"/>
              </a:rPr>
              <a:t>!)		factorial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cs typeface="Times New Roman" pitchFamily="18" charset="0"/>
              </a:rPr>
              <a:t>		 2</a:t>
            </a:r>
            <a:r>
              <a:rPr lang="en-US" altLang="zh-CN" sz="2800" i="1" baseline="30000" dirty="0">
                <a:cs typeface="Times New Roman" pitchFamily="18" charset="0"/>
              </a:rPr>
              <a:t>n</a:t>
            </a:r>
            <a:r>
              <a:rPr lang="en-US" altLang="zh-CN" sz="2800" i="1" dirty="0">
                <a:cs typeface="Times New Roman" pitchFamily="18" charset="0"/>
              </a:rPr>
              <a:t>, e</a:t>
            </a:r>
            <a:r>
              <a:rPr lang="en-US" altLang="zh-CN" sz="2800" i="1" baseline="30000" dirty="0">
                <a:cs typeface="Times New Roman" pitchFamily="18" charset="0"/>
              </a:rPr>
              <a:t>n</a:t>
            </a:r>
            <a:r>
              <a:rPr lang="en-US" altLang="zh-CN" sz="2800" i="1" dirty="0">
                <a:cs typeface="Times New Roman" pitchFamily="18" charset="0"/>
              </a:rPr>
              <a:t>, </a:t>
            </a:r>
            <a:r>
              <a:rPr lang="en-US" altLang="zh-CN" sz="2800" dirty="0">
                <a:cs typeface="Times New Roman" pitchFamily="18" charset="0"/>
              </a:rPr>
              <a:t>4</a:t>
            </a:r>
            <a:r>
              <a:rPr lang="en-US" altLang="zh-CN" sz="2800" i="1" baseline="30000" dirty="0">
                <a:cs typeface="Times New Roman" pitchFamily="18" charset="0"/>
              </a:rPr>
              <a:t>n</a:t>
            </a:r>
            <a:r>
              <a:rPr lang="en-US" altLang="zh-CN" sz="2800" i="1" dirty="0">
                <a:cs typeface="Times New Roman" pitchFamily="18" charset="0"/>
              </a:rPr>
              <a:t>, ...</a:t>
            </a:r>
            <a:r>
              <a:rPr lang="en-US" altLang="zh-CN" sz="2800" dirty="0">
                <a:cs typeface="Times New Roman" pitchFamily="18" charset="0"/>
              </a:rPr>
              <a:t>		exponential</a:t>
            </a:r>
            <a:endParaRPr lang="en-US" altLang="zh-CN" sz="2800" baseline="300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O(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= 0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for 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= 0;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{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+=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;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O(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 baseline="30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= 0;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for 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= 0;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{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	for (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= 0;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	{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+=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*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;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	}</a:t>
            </a:r>
            <a:br>
              <a:rPr lang="en-US" altLang="zh-CN">
                <a:solidFill>
                  <a:schemeClr val="tx1"/>
                </a:solidFill>
                <a:ea typeface="宋体" charset="-122"/>
              </a:rPr>
            </a:br>
            <a:r>
              <a:rPr lang="en-US" altLang="zh-CN">
                <a:solidFill>
                  <a:schemeClr val="tx1"/>
                </a:solidFill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  <p:sp>
        <p:nvSpPr>
          <p:cNvPr id="1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688013"/>
          </a:xfrm>
        </p:spPr>
        <p:txBody>
          <a:bodyPr/>
          <a:lstStyle/>
          <a:p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= 0;</a:t>
            </a:r>
          </a:p>
          <a:p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for (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= 0;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 sz="24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{</a:t>
            </a:r>
            <a:br>
              <a:rPr lang="en-US" altLang="zh-CN" sz="24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	for (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= 0;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j 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&lt;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;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++)</a:t>
            </a:r>
            <a:br>
              <a:rPr lang="en-US" altLang="zh-CN" sz="24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	{</a:t>
            </a:r>
            <a:br>
              <a:rPr lang="en-US" altLang="zh-CN" sz="24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 +=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i 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* </a:t>
            </a:r>
            <a:r>
              <a:rPr lang="en-US" altLang="zh-CN" sz="2400" i="1">
                <a:solidFill>
                  <a:schemeClr val="tx1"/>
                </a:solidFill>
                <a:ea typeface="宋体" charset="-122"/>
              </a:rPr>
              <a:t>j</a:t>
            </a: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;</a:t>
            </a:r>
            <a:br>
              <a:rPr lang="en-US" altLang="zh-CN" sz="24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	}</a:t>
            </a:r>
            <a:br>
              <a:rPr lang="en-US" altLang="zh-CN" sz="240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400">
                <a:solidFill>
                  <a:schemeClr val="tx1"/>
                </a:solidFill>
                <a:ea typeface="宋体" charset="-122"/>
              </a:rPr>
              <a:t>}</a:t>
            </a:r>
          </a:p>
          <a:p>
            <a:endParaRPr lang="en-US" altLang="zh-CN" sz="2400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Since the second loop depends on the first, we can denote the looping step number by </a:t>
            </a:r>
            <a:br>
              <a:rPr lang="en-US" altLang="zh-CN" sz="240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40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                                                            which is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O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).</a:t>
            </a:r>
          </a:p>
          <a:p>
            <a:endParaRPr lang="en-US" altLang="zh-CN" sz="240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10899" name="Object 659"/>
          <p:cNvGraphicFramePr>
            <a:graphicFrameLocks noChangeAspect="1"/>
          </p:cNvGraphicFramePr>
          <p:nvPr/>
        </p:nvGraphicFramePr>
        <p:xfrm>
          <a:off x="889000" y="5251450"/>
          <a:ext cx="44640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2" name="公式" r:id="rId3" imgW="2184120" imgH="457200" progId="Equation.3">
                  <p:embed/>
                </p:oleObj>
              </mc:Choice>
              <mc:Fallback>
                <p:oleObj name="公式" r:id="rId3" imgW="2184120" imgH="457200" progId="Equation.3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251450"/>
                        <a:ext cx="4464050" cy="9382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O(log</a:t>
            </a:r>
            <a:r>
              <a:rPr lang="en-US" altLang="zh-CN" baseline="-25000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688013"/>
          </a:xfrm>
        </p:spPr>
        <p:txBody>
          <a:bodyPr/>
          <a:lstStyle/>
          <a:p>
            <a:r>
              <a:rPr lang="pt-BR" altLang="zh-CN" i="1">
                <a:solidFill>
                  <a:schemeClr val="tx1"/>
                </a:solidFill>
                <a:ea typeface="宋体" charset="-122"/>
              </a:rPr>
              <a:t>h</a:t>
            </a:r>
            <a:r>
              <a:rPr lang="pt-BR" altLang="zh-CN">
                <a:solidFill>
                  <a:schemeClr val="tx1"/>
                </a:solidFill>
                <a:ea typeface="宋体" charset="-122"/>
              </a:rPr>
              <a:t>=0, </a:t>
            </a:r>
            <a:r>
              <a:rPr lang="pt-BR" altLang="zh-CN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>
                <a:solidFill>
                  <a:schemeClr val="tx1"/>
                </a:solidFill>
                <a:ea typeface="宋体" charset="-122"/>
              </a:rPr>
              <a:t> = 1;</a:t>
            </a:r>
          </a:p>
          <a:p>
            <a:r>
              <a:rPr lang="pt-BR" altLang="zh-CN">
                <a:solidFill>
                  <a:schemeClr val="tx1"/>
                </a:solidFill>
                <a:ea typeface="宋体" charset="-122"/>
              </a:rPr>
              <a:t>while(</a:t>
            </a:r>
            <a:r>
              <a:rPr lang="pt-BR" altLang="zh-CN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>
                <a:solidFill>
                  <a:schemeClr val="tx1"/>
                </a:solidFill>
                <a:ea typeface="宋体" charset="-122"/>
              </a:rPr>
              <a:t>&lt;=</a:t>
            </a:r>
            <a:r>
              <a:rPr lang="pt-BR" altLang="zh-CN" i="1">
                <a:solidFill>
                  <a:schemeClr val="tx1"/>
                </a:solidFill>
                <a:ea typeface="宋体" charset="-122"/>
              </a:rPr>
              <a:t>n</a:t>
            </a:r>
            <a:r>
              <a:rPr lang="pt-BR" altLang="zh-CN">
                <a:solidFill>
                  <a:schemeClr val="tx1"/>
                </a:solidFill>
                <a:ea typeface="宋体" charset="-122"/>
              </a:rPr>
              <a:t>)</a:t>
            </a:r>
            <a:br>
              <a:rPr lang="pt-BR" altLang="zh-CN">
                <a:solidFill>
                  <a:schemeClr val="tx1"/>
                </a:solidFill>
                <a:ea typeface="宋体" charset="-122"/>
              </a:rPr>
            </a:br>
            <a:r>
              <a:rPr lang="pt-BR" altLang="zh-CN">
                <a:solidFill>
                  <a:schemeClr val="tx1"/>
                </a:solidFill>
                <a:ea typeface="宋体" charset="-122"/>
              </a:rPr>
              <a:t>{</a:t>
            </a:r>
            <a:br>
              <a:rPr lang="pt-BR" altLang="zh-CN">
                <a:solidFill>
                  <a:schemeClr val="tx1"/>
                </a:solidFill>
                <a:ea typeface="宋体" charset="-122"/>
              </a:rPr>
            </a:br>
            <a:r>
              <a:rPr lang="pt-BR" altLang="zh-CN">
                <a:solidFill>
                  <a:schemeClr val="tx1"/>
                </a:solidFill>
                <a:ea typeface="宋体" charset="-122"/>
              </a:rPr>
              <a:t>	</a:t>
            </a:r>
            <a:r>
              <a:rPr lang="pt-BR" altLang="zh-CN" i="1">
                <a:solidFill>
                  <a:schemeClr val="tx1"/>
                </a:solidFill>
                <a:ea typeface="宋体" charset="-122"/>
              </a:rPr>
              <a:t>h</a:t>
            </a:r>
            <a:r>
              <a:rPr lang="pt-BR" altLang="zh-CN">
                <a:solidFill>
                  <a:schemeClr val="tx1"/>
                </a:solidFill>
                <a:ea typeface="宋体" charset="-122"/>
              </a:rPr>
              <a:t> += </a:t>
            </a:r>
            <a:r>
              <a:rPr lang="pt-BR" altLang="zh-CN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>
                <a:solidFill>
                  <a:schemeClr val="tx1"/>
                </a:solidFill>
                <a:ea typeface="宋体" charset="-122"/>
              </a:rPr>
              <a:t>;</a:t>
            </a:r>
            <a:br>
              <a:rPr lang="pt-BR" altLang="zh-CN">
                <a:solidFill>
                  <a:schemeClr val="tx1"/>
                </a:solidFill>
                <a:ea typeface="宋体" charset="-122"/>
              </a:rPr>
            </a:br>
            <a:r>
              <a:rPr lang="pt-BR" altLang="zh-CN">
                <a:solidFill>
                  <a:schemeClr val="tx1"/>
                </a:solidFill>
                <a:ea typeface="宋体" charset="-122"/>
              </a:rPr>
              <a:t>	</a:t>
            </a:r>
            <a:r>
              <a:rPr lang="pt-BR" altLang="zh-CN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>
                <a:solidFill>
                  <a:schemeClr val="tx1"/>
                </a:solidFill>
                <a:ea typeface="宋体" charset="-122"/>
              </a:rPr>
              <a:t> = 2*</a:t>
            </a:r>
            <a:r>
              <a:rPr lang="pt-BR" altLang="zh-CN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pt-BR" altLang="zh-CN">
                <a:solidFill>
                  <a:schemeClr val="tx1"/>
                </a:solidFill>
                <a:ea typeface="宋体" charset="-122"/>
              </a:rPr>
              <a:t>;</a:t>
            </a:r>
            <a:br>
              <a:rPr lang="pt-BR" altLang="zh-CN">
                <a:solidFill>
                  <a:schemeClr val="tx1"/>
                </a:solidFill>
                <a:ea typeface="宋体" charset="-122"/>
              </a:rPr>
            </a:br>
            <a:r>
              <a:rPr lang="pt-BR" altLang="zh-CN">
                <a:solidFill>
                  <a:schemeClr val="tx1"/>
                </a:solidFill>
                <a:ea typeface="宋体" charset="-122"/>
              </a:rPr>
              <a:t>}</a:t>
            </a: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In this case, the index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jumps (i.e.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takes on values {1, 2, 4 …}) till </a:t>
            </a:r>
            <a:r>
              <a:rPr lang="en-US" altLang="zh-CN" i="1">
                <a:solidFill>
                  <a:schemeClr val="tx1"/>
                </a:solidFill>
                <a:ea typeface="宋体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is exceeded.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There will be </a:t>
            </a:r>
            <a:r>
              <a:rPr lang="en-US" altLang="zh-CN" sz="3600">
                <a:solidFill>
                  <a:srgbClr val="FF0000"/>
                </a:solidFill>
                <a:ea typeface="宋体" charset="-122"/>
              </a:rPr>
              <a:t>log</a:t>
            </a:r>
            <a:r>
              <a:rPr lang="en-US" altLang="zh-CN" sz="3600" baseline="-250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360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3600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3600">
                <a:solidFill>
                  <a:srgbClr val="FF0000"/>
                </a:solidFill>
                <a:ea typeface="宋体" charset="-122"/>
              </a:rPr>
              <a:t>) + 1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 steps, therefore the complexity is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O(log</a:t>
            </a:r>
            <a:r>
              <a:rPr lang="en-US" altLang="zh-CN" baseline="-2500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endParaRPr lang="en-US" altLang="zh-CN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lt"/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Big 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i="1" dirty="0">
                <a:solidFill>
                  <a:schemeClr val="tx1"/>
                </a:solidFill>
              </a:rPr>
              <a:t>f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= O(</a:t>
            </a:r>
            <a:r>
              <a:rPr lang="en-US" altLang="zh-CN" sz="2800" i="1" dirty="0">
                <a:solidFill>
                  <a:schemeClr val="tx1"/>
                </a:solidFill>
              </a:rPr>
              <a:t>g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)) , if there exist positive constants </a:t>
            </a:r>
            <a:r>
              <a:rPr lang="en-US" altLang="zh-CN" sz="2800" i="1" dirty="0">
                <a:solidFill>
                  <a:srgbClr val="FF0000"/>
                </a:solidFill>
              </a:rPr>
              <a:t>c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and </a:t>
            </a:r>
            <a:r>
              <a:rPr lang="pt-BR" altLang="zh-CN" sz="2800" i="1" dirty="0">
                <a:solidFill>
                  <a:srgbClr val="FF0000"/>
                </a:solidFill>
              </a:rPr>
              <a:t>n</a:t>
            </a:r>
            <a:r>
              <a:rPr lang="pt-BR" altLang="zh-CN" sz="2800" baseline="-25000" dirty="0">
                <a:solidFill>
                  <a:srgbClr val="FF0000"/>
                </a:solidFill>
              </a:rPr>
              <a:t>0</a:t>
            </a:r>
            <a:r>
              <a:rPr lang="pt-BR" altLang="zh-CN" sz="2800" dirty="0"/>
              <a:t> </a:t>
            </a:r>
            <a:r>
              <a:rPr lang="pt-BR" altLang="zh-CN" sz="2800" dirty="0">
                <a:solidFill>
                  <a:schemeClr val="tx1"/>
                </a:solidFill>
              </a:rPr>
              <a:t>such that </a:t>
            </a:r>
            <a:r>
              <a:rPr lang="pt-BR" altLang="zh-CN" sz="2800" dirty="0">
                <a:solidFill>
                  <a:srgbClr val="FF0000"/>
                </a:solidFill>
              </a:rPr>
              <a:t>0 ≤ f (</a:t>
            </a:r>
            <a:r>
              <a:rPr lang="pt-BR" altLang="zh-CN" sz="2800" i="1" dirty="0">
                <a:solidFill>
                  <a:srgbClr val="FF0000"/>
                </a:solidFill>
              </a:rPr>
              <a:t>n</a:t>
            </a:r>
            <a:r>
              <a:rPr lang="pt-BR" altLang="zh-CN" sz="2800" dirty="0">
                <a:solidFill>
                  <a:srgbClr val="FF0000"/>
                </a:solidFill>
              </a:rPr>
              <a:t>) ≤ </a:t>
            </a:r>
            <a:r>
              <a:rPr lang="pt-BR" altLang="zh-CN" sz="2800" i="1" dirty="0">
                <a:solidFill>
                  <a:srgbClr val="FF0000"/>
                </a:solidFill>
              </a:rPr>
              <a:t>c·</a:t>
            </a:r>
            <a:r>
              <a:rPr lang="pt-BR" altLang="zh-CN" sz="2800" dirty="0">
                <a:solidFill>
                  <a:srgbClr val="FF0000"/>
                </a:solidFill>
              </a:rPr>
              <a:t>g(</a:t>
            </a:r>
            <a:r>
              <a:rPr lang="pt-BR" altLang="zh-CN" sz="2800" i="1" dirty="0">
                <a:solidFill>
                  <a:srgbClr val="FF0000"/>
                </a:solidFill>
              </a:rPr>
              <a:t>n</a:t>
            </a:r>
            <a:r>
              <a:rPr lang="pt-BR" altLang="zh-CN" sz="2800" dirty="0">
                <a:solidFill>
                  <a:srgbClr val="FF0000"/>
                </a:solidFill>
              </a:rPr>
              <a:t>) </a:t>
            </a:r>
            <a:r>
              <a:rPr lang="en-US" altLang="zh-CN" sz="2800" dirty="0">
                <a:solidFill>
                  <a:schemeClr val="tx1"/>
                </a:solidFill>
              </a:rPr>
              <a:t>for all </a:t>
            </a:r>
            <a:r>
              <a:rPr lang="en-US" altLang="zh-CN" sz="2800" i="1" dirty="0">
                <a:solidFill>
                  <a:srgbClr val="FF0000"/>
                </a:solidFill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</a:rPr>
              <a:t>≥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Similar to big </a:t>
            </a:r>
            <a:r>
              <a:rPr lang="en-US" altLang="zh-CN" sz="2800" dirty="0">
                <a:latin typeface="Symbol" pitchFamily="18" charset="2"/>
                <a:cs typeface="Arial" charset="0"/>
              </a:rPr>
              <a:t>Q, </a:t>
            </a:r>
            <a:r>
              <a:rPr lang="en-US" altLang="zh-CN" sz="2800" dirty="0">
                <a:cs typeface="Times New Roman" pitchFamily="18" charset="0"/>
              </a:rPr>
              <a:t>we have another</a:t>
            </a:r>
            <a:r>
              <a:rPr lang="en-US" altLang="zh-CN" sz="2800" dirty="0"/>
              <a:t> definition that 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If                      where                  , it follows that</a:t>
            </a:r>
            <a:br>
              <a:rPr lang="en-US" altLang="zh-CN" sz="2800" dirty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f(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800" dirty="0">
                <a:solidFill>
                  <a:srgbClr val="FF0000"/>
                </a:solidFill>
              </a:rPr>
              <a:t>O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))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/>
          </a:p>
        </p:txBody>
      </p:sp>
      <p:graphicFrame>
        <p:nvGraphicFramePr>
          <p:cNvPr id="30998" name="Object 278"/>
          <p:cNvGraphicFramePr>
            <a:graphicFrameLocks noChangeAspect="1"/>
          </p:cNvGraphicFramePr>
          <p:nvPr/>
        </p:nvGraphicFramePr>
        <p:xfrm>
          <a:off x="1260475" y="3567113"/>
          <a:ext cx="1727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4" name="公式" r:id="rId3" imgW="799920" imgH="431640" progId="Equation.3">
                  <p:embed/>
                </p:oleObj>
              </mc:Choice>
              <mc:Fallback>
                <p:oleObj name="公式" r:id="rId3" imgW="799920" imgH="431640" progId="Equation.3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567113"/>
                        <a:ext cx="1727200" cy="93186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99" name="Object 279"/>
          <p:cNvGraphicFramePr>
            <a:graphicFrameLocks noChangeAspect="1"/>
          </p:cNvGraphicFramePr>
          <p:nvPr/>
        </p:nvGraphicFramePr>
        <p:xfrm>
          <a:off x="4068763" y="3778250"/>
          <a:ext cx="14589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5" name="公式" r:id="rId5" imgW="609480" imgH="177480" progId="Equation.3">
                  <p:embed/>
                </p:oleObj>
              </mc:Choice>
              <mc:Fallback>
                <p:oleObj name="公式" r:id="rId5" imgW="609480" imgH="177480" progId="Equation.3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3778250"/>
                        <a:ext cx="1458912" cy="4238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 14338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4339" name="Rectangle 3" descr=" 14339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Suppose we have two algorithms, how can we tell which is better?</a:t>
            </a:r>
          </a:p>
          <a:p>
            <a:pPr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We could implement both algorithms, run them both</a:t>
            </a:r>
          </a:p>
          <a:p>
            <a:pPr lvl="1"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Expensive and error prone</a:t>
            </a:r>
          </a:p>
          <a:p>
            <a:pPr lvl="1" algn="just"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>
                <a:solidFill>
                  <a:schemeClr val="tx1">
                    <a:lumMod val="100000"/>
                  </a:schemeClr>
                </a:solidFill>
                <a:ea typeface="宋体" charset="-122"/>
              </a:rPr>
              <a:t>Preferably, we should analyze them mathematically</a:t>
            </a:r>
          </a:p>
          <a:p>
            <a:pPr lvl="1" algn="just">
              <a:spcBef>
                <a:spcPct val="0"/>
              </a:spcBef>
              <a:buChar char=" "/>
            </a:pPr>
            <a:r>
              <a:rPr lang="en-US" altLang="zh-CN">
                <a:solidFill>
                  <a:schemeClr val="tx1"/>
                </a:solidFill>
                <a:ea typeface="宋体" charset="-122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18952667"/>
      </p:ext>
    </p:extLst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Landau Symbols - </a:t>
            </a:r>
            <a:r>
              <a:rPr lang="en-US" altLang="zh-CN" dirty="0">
                <a:solidFill>
                  <a:schemeClr val="tx1"/>
                </a:solidFill>
              </a:rPr>
              <a:t>Big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0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pPr algn="just"/>
            <a:r>
              <a:rPr lang="en-US" altLang="zh-CN" sz="2800">
                <a:solidFill>
                  <a:schemeClr val="tx1"/>
                </a:solidFill>
              </a:rPr>
              <a:t>f(</a:t>
            </a:r>
            <a:r>
              <a:rPr lang="en-US" altLang="zh-CN" sz="2800" i="1">
                <a:solidFill>
                  <a:schemeClr val="tx1"/>
                </a:solidFill>
              </a:rPr>
              <a:t>n</a:t>
            </a:r>
            <a:r>
              <a:rPr lang="en-US" altLang="zh-CN" sz="2800">
                <a:solidFill>
                  <a:schemeClr val="tx1"/>
                </a:solidFill>
              </a:rPr>
              <a:t>) = </a:t>
            </a:r>
            <a:r>
              <a:rPr lang="en-US" altLang="zh-CN" sz="280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  <a:r>
              <a:rPr lang="en-US" altLang="zh-CN" sz="2800">
                <a:solidFill>
                  <a:schemeClr val="tx1"/>
                </a:solidFill>
              </a:rPr>
              <a:t>(g(</a:t>
            </a:r>
            <a:r>
              <a:rPr lang="en-US" altLang="zh-CN" sz="2800" i="1">
                <a:solidFill>
                  <a:schemeClr val="tx1"/>
                </a:solidFill>
              </a:rPr>
              <a:t>n</a:t>
            </a:r>
            <a:r>
              <a:rPr lang="en-US" altLang="zh-CN" sz="2800">
                <a:solidFill>
                  <a:schemeClr val="tx1"/>
                </a:solidFill>
              </a:rPr>
              <a:t>)) , if there exist positive constants </a:t>
            </a:r>
            <a:r>
              <a:rPr lang="en-US" altLang="zh-CN" sz="2800" i="1">
                <a:solidFill>
                  <a:srgbClr val="FF0000"/>
                </a:solidFill>
              </a:rPr>
              <a:t>c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and</a:t>
            </a:r>
            <a:r>
              <a:rPr lang="en-US" altLang="zh-CN" sz="2800">
                <a:solidFill>
                  <a:srgbClr val="262626"/>
                </a:solidFill>
              </a:rPr>
              <a:t> </a:t>
            </a:r>
            <a:r>
              <a:rPr lang="pt-BR" altLang="zh-CN" sz="2800" i="1">
                <a:solidFill>
                  <a:srgbClr val="FF0000"/>
                </a:solidFill>
              </a:rPr>
              <a:t>n</a:t>
            </a:r>
            <a:r>
              <a:rPr lang="pt-BR" altLang="zh-CN" sz="2800" baseline="-25000">
                <a:solidFill>
                  <a:srgbClr val="FF0000"/>
                </a:solidFill>
              </a:rPr>
              <a:t>0</a:t>
            </a:r>
            <a:r>
              <a:rPr lang="pt-BR" altLang="zh-CN" sz="2800">
                <a:solidFill>
                  <a:srgbClr val="262626"/>
                </a:solidFill>
              </a:rPr>
              <a:t> </a:t>
            </a:r>
            <a:r>
              <a:rPr lang="pt-BR" altLang="zh-CN" sz="2800">
                <a:solidFill>
                  <a:schemeClr val="tx1"/>
                </a:solidFill>
              </a:rPr>
              <a:t>such that </a:t>
            </a:r>
            <a:r>
              <a:rPr lang="pt-BR" altLang="zh-CN" sz="2800">
                <a:solidFill>
                  <a:srgbClr val="FF0000"/>
                </a:solidFill>
              </a:rPr>
              <a:t>0 ≤ </a:t>
            </a:r>
            <a:r>
              <a:rPr lang="pt-BR" altLang="zh-CN" sz="2800" i="1">
                <a:solidFill>
                  <a:srgbClr val="FF0000"/>
                </a:solidFill>
              </a:rPr>
              <a:t>c·</a:t>
            </a:r>
            <a:r>
              <a:rPr lang="pt-BR" altLang="zh-CN" sz="2800">
                <a:solidFill>
                  <a:srgbClr val="FF0000"/>
                </a:solidFill>
              </a:rPr>
              <a:t>g(</a:t>
            </a:r>
            <a:r>
              <a:rPr lang="pt-BR" altLang="zh-CN" sz="2800" i="1">
                <a:solidFill>
                  <a:srgbClr val="FF0000"/>
                </a:solidFill>
              </a:rPr>
              <a:t>n</a:t>
            </a:r>
            <a:r>
              <a:rPr lang="pt-BR" altLang="zh-CN" sz="2800">
                <a:solidFill>
                  <a:srgbClr val="FF0000"/>
                </a:solidFill>
              </a:rPr>
              <a:t>) ≤ f(</a:t>
            </a:r>
            <a:r>
              <a:rPr lang="pt-BR" altLang="zh-CN" sz="2800" i="1">
                <a:solidFill>
                  <a:srgbClr val="FF0000"/>
                </a:solidFill>
              </a:rPr>
              <a:t>n</a:t>
            </a:r>
            <a:r>
              <a:rPr lang="pt-BR" altLang="zh-CN" sz="2800">
                <a:solidFill>
                  <a:srgbClr val="FF0000"/>
                </a:solidFill>
              </a:rPr>
              <a:t>) </a:t>
            </a:r>
            <a:r>
              <a:rPr lang="en-US" altLang="zh-CN" sz="2800">
                <a:solidFill>
                  <a:schemeClr val="tx1"/>
                </a:solidFill>
              </a:rPr>
              <a:t>for all </a:t>
            </a:r>
            <a:r>
              <a:rPr lang="en-US" altLang="zh-CN" sz="2800" i="1">
                <a:solidFill>
                  <a:srgbClr val="FF0000"/>
                </a:solidFill>
              </a:rPr>
              <a:t>n </a:t>
            </a:r>
            <a:r>
              <a:rPr lang="en-US" altLang="zh-CN" sz="2800">
                <a:solidFill>
                  <a:srgbClr val="FF0000"/>
                </a:solidFill>
              </a:rPr>
              <a:t>≥ </a:t>
            </a:r>
            <a:r>
              <a:rPr lang="en-US" altLang="zh-CN" sz="2800" i="1">
                <a:solidFill>
                  <a:srgbClr val="FF0000"/>
                </a:solidFill>
              </a:rPr>
              <a:t>n</a:t>
            </a:r>
            <a:r>
              <a:rPr lang="en-US" altLang="zh-CN" sz="2800" baseline="-25000">
                <a:solidFill>
                  <a:srgbClr val="FF0000"/>
                </a:solidFill>
              </a:rPr>
              <a:t>0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zh-CN" sz="2800">
              <a:solidFill>
                <a:srgbClr val="262626"/>
              </a:solidFill>
            </a:endParaRPr>
          </a:p>
          <a:p>
            <a:pPr algn="just"/>
            <a:r>
              <a:rPr lang="en-US" altLang="zh-CN" sz="2800">
                <a:solidFill>
                  <a:srgbClr val="262626"/>
                </a:solidFill>
              </a:rPr>
              <a:t>Similar to big </a:t>
            </a:r>
            <a:r>
              <a:rPr lang="en-US" altLang="zh-CN" sz="2800">
                <a:solidFill>
                  <a:srgbClr val="262626"/>
                </a:solidFill>
                <a:latin typeface="Symbol" pitchFamily="18" charset="2"/>
              </a:rPr>
              <a:t>Q, </a:t>
            </a:r>
            <a:r>
              <a:rPr lang="en-US" altLang="zh-CN" sz="2800">
                <a:solidFill>
                  <a:srgbClr val="262626"/>
                </a:solidFill>
              </a:rPr>
              <a:t>we have another definition that </a:t>
            </a:r>
            <a:br>
              <a:rPr lang="en-US" altLang="zh-CN" sz="2800">
                <a:solidFill>
                  <a:srgbClr val="262626"/>
                </a:solidFill>
              </a:rPr>
            </a:br>
            <a:r>
              <a:rPr lang="en-US" altLang="zh-CN" sz="2800">
                <a:solidFill>
                  <a:srgbClr val="262626"/>
                </a:solidFill>
              </a:rPr>
              <a:t/>
            </a:r>
            <a:br>
              <a:rPr lang="en-US" altLang="zh-CN" sz="2800">
                <a:solidFill>
                  <a:srgbClr val="262626"/>
                </a:solidFill>
              </a:rPr>
            </a:b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If                where              ,     it follows that</a:t>
            </a:r>
            <a:br>
              <a:rPr lang="en-US" altLang="zh-CN" sz="280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/>
            </a:r>
            <a:br>
              <a:rPr lang="en-US" altLang="zh-CN" sz="2800">
                <a:solidFill>
                  <a:srgbClr val="FF0000"/>
                </a:solidFill>
                <a:ea typeface="宋体" charset="-122"/>
              </a:rPr>
            </a:b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f(</a:t>
            </a:r>
            <a:r>
              <a:rPr lang="en-US" altLang="zh-CN" sz="2800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(g(</a:t>
            </a:r>
            <a:r>
              <a:rPr lang="en-US" altLang="zh-CN" sz="2800" i="1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))  </a:t>
            </a:r>
          </a:p>
          <a:p>
            <a:pPr algn="just"/>
            <a:endParaRPr lang="en-US" altLang="zh-CN" sz="2800">
              <a:solidFill>
                <a:schemeClr val="tx1"/>
              </a:solidFill>
            </a:endParaRPr>
          </a:p>
          <a:p>
            <a:pPr marL="457200" lvl="1" indent="0" algn="just">
              <a:buFont typeface="Arial" charset="0"/>
              <a:buNone/>
            </a:pPr>
            <a:endParaRPr lang="en-US" altLang="zh-CN" sz="2400">
              <a:solidFill>
                <a:srgbClr val="262626"/>
              </a:solidFill>
              <a:ea typeface="宋体" charset="-122"/>
            </a:endParaRPr>
          </a:p>
        </p:txBody>
      </p:sp>
      <p:graphicFrame>
        <p:nvGraphicFramePr>
          <p:cNvPr id="32013" name="Object 269"/>
          <p:cNvGraphicFramePr>
            <a:graphicFrameLocks noChangeAspect="1"/>
          </p:cNvGraphicFramePr>
          <p:nvPr/>
        </p:nvGraphicFramePr>
        <p:xfrm>
          <a:off x="1258888" y="3578225"/>
          <a:ext cx="1727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9" name="公式" r:id="rId3" imgW="799920" imgH="431640" progId="Equation.3">
                  <p:embed/>
                </p:oleObj>
              </mc:Choice>
              <mc:Fallback>
                <p:oleObj name="公式" r:id="rId3" imgW="799920" imgH="43164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8225"/>
                        <a:ext cx="1727200" cy="9318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14" name="Object 270"/>
          <p:cNvGraphicFramePr>
            <a:graphicFrameLocks noChangeAspect="1"/>
          </p:cNvGraphicFramePr>
          <p:nvPr/>
        </p:nvGraphicFramePr>
        <p:xfrm>
          <a:off x="4121150" y="3800475"/>
          <a:ext cx="14589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0" name="公式" r:id="rId5" imgW="609480" imgH="177480" progId="Equation.3">
                  <p:embed/>
                </p:oleObj>
              </mc:Choice>
              <mc:Fallback>
                <p:oleObj name="公式" r:id="rId5" imgW="609480" imgH="177480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3800475"/>
                        <a:ext cx="1458913" cy="4238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The Relationship between </a:t>
            </a:r>
            <a:r>
              <a:rPr lang="en-US" altLang="zh-CN" sz="400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Θ, O and Ω</a:t>
            </a:r>
            <a:endParaRPr lang="en-US" altLang="zh-CN" sz="4000">
              <a:solidFill>
                <a:schemeClr val="tx1"/>
              </a:solidFill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- Upper bounds.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O(g(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there exist constants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≥ 0 such that for all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≥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we have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≤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·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 - Lower bounds.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Ω(g(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there exist constants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&gt; 0 and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i="1" baseline="-25000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≥ 0 such that for all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≥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n0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we have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≥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·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- Tight bounds.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Θ(g(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both O(g(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and Ω(g(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)).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Intuition for </a:t>
            </a:r>
            <a:r>
              <a:rPr lang="en-US" altLang="zh-CN" sz="400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Θ, O and Ω</a:t>
            </a:r>
            <a:endParaRPr lang="en-US" altLang="zh-CN" sz="4000">
              <a:solidFill>
                <a:schemeClr val="tx1"/>
              </a:solidFill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f(n) is O(g(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asymptotically less than or equal to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Ω(g(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asymptotically greater than or equal to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l-GR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if f(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asymptotically equal to g(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Another Intuition for </a:t>
            </a:r>
            <a:r>
              <a:rPr lang="en-US" altLang="zh-CN" sz="400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Θ, O and Ω</a:t>
            </a:r>
            <a:endParaRPr lang="en-US" altLang="zh-CN" sz="4000">
              <a:solidFill>
                <a:schemeClr val="tx1"/>
              </a:solidFill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)= O(g(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 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b</a:t>
            </a:r>
          </a:p>
          <a:p>
            <a:pPr lvl="1"/>
            <a:endParaRPr lang="en-US" altLang="zh-CN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)= Ω(g(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 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 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b</a:t>
            </a:r>
          </a:p>
          <a:p>
            <a:pPr lvl="1"/>
            <a:endParaRPr lang="en-US" altLang="zh-CN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)= (g(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))  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122883" name="Text Box 11"/>
          <p:cNvSpPr txBox="1">
            <a:spLocks noChangeArrowheads="1"/>
          </p:cNvSpPr>
          <p:nvPr/>
        </p:nvSpPr>
        <p:spPr bwMode="auto">
          <a:xfrm>
            <a:off x="3101975" y="2781300"/>
            <a:ext cx="636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f(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22884" name="Text Box 11"/>
          <p:cNvSpPr txBox="1">
            <a:spLocks noChangeArrowheads="1"/>
          </p:cNvSpPr>
          <p:nvPr/>
        </p:nvSpPr>
        <p:spPr bwMode="auto">
          <a:xfrm>
            <a:off x="4211638" y="2781300"/>
            <a:ext cx="11953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538"/>
              </a:lnSpc>
            </a:pP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c ·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g(</a:t>
            </a:r>
            <a:r>
              <a:rPr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cxnSp>
        <p:nvCxnSpPr>
          <p:cNvPr id="3" name="直接箭头连接符 2"/>
          <p:cNvCxnSpPr>
            <a:endCxn id="122883" idx="0"/>
          </p:cNvCxnSpPr>
          <p:nvPr/>
        </p:nvCxnSpPr>
        <p:spPr>
          <a:xfrm flipH="1">
            <a:off x="3419475" y="2565400"/>
            <a:ext cx="319088" cy="215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22884" idx="0"/>
          </p:cNvCxnSpPr>
          <p:nvPr/>
        </p:nvCxnSpPr>
        <p:spPr>
          <a:xfrm>
            <a:off x="4211638" y="2565400"/>
            <a:ext cx="598487" cy="215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Example for </a:t>
            </a:r>
            <a:r>
              <a:rPr lang="en-US" altLang="zh-CN" sz="400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Θ, O and Ω</a:t>
            </a:r>
            <a:endParaRPr lang="en-US" altLang="zh-CN" sz="4000">
              <a:solidFill>
                <a:schemeClr val="tx1"/>
              </a:solidFill>
            </a:endParaRP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= 32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+ 17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+ 32 </a:t>
            </a:r>
          </a:p>
          <a:p>
            <a:pPr lvl="1"/>
            <a:endParaRPr lang="en-US" altLang="zh-CN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), 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l-GR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), </a:t>
            </a:r>
            <a:r>
              <a:rPr lang="el-GR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</a:t>
            </a:r>
            <a:r>
              <a:rPr lang="el-GR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endParaRPr lang="en-US" altLang="zh-CN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not O(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not </a:t>
            </a:r>
            <a:r>
              <a:rPr lang="el-GR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Ω(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f(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is neither </a:t>
            </a:r>
            <a:r>
              <a:rPr lang="el-GR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nor </a:t>
            </a:r>
            <a:r>
              <a:rPr lang="el-GR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Θ (</a:t>
            </a:r>
            <a:r>
              <a:rPr lang="en-US" altLang="zh-CN" i="1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aseline="30000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>
                <a:solidFill>
                  <a:schemeClr val="tx1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 lvl="1"/>
            <a:endParaRPr lang="en-US" altLang="zh-CN">
              <a:solidFill>
                <a:schemeClr val="tx1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80" name="Object 912"/>
          <p:cNvGraphicFramePr>
            <a:graphicFrameLocks noChangeAspect="1"/>
          </p:cNvGraphicFramePr>
          <p:nvPr/>
        </p:nvGraphicFramePr>
        <p:xfrm>
          <a:off x="1724025" y="3994150"/>
          <a:ext cx="22145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公式" r:id="rId4" imgW="927000" imgH="203040" progId="Equation.3">
                  <p:embed/>
                </p:oleObj>
              </mc:Choice>
              <mc:Fallback>
                <p:oleObj name="公式" r:id="rId4" imgW="927000" imgH="203040" progId="Equation.3">
                  <p:embed/>
                  <p:pic>
                    <p:nvPicPr>
                      <p:cNvPr id="0" name="Picture 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994150"/>
                        <a:ext cx="221456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Five Landau Symbols </a:t>
            </a:r>
          </a:p>
        </p:txBody>
      </p:sp>
      <p:sp>
        <p:nvSpPr>
          <p:cNvPr id="33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We sometimes use these five possible descriptions:</a:t>
            </a:r>
          </a:p>
        </p:txBody>
      </p:sp>
      <p:graphicFrame>
        <p:nvGraphicFramePr>
          <p:cNvPr id="33681" name="Object 913"/>
          <p:cNvGraphicFramePr>
            <a:graphicFrameLocks noChangeAspect="1"/>
          </p:cNvGraphicFramePr>
          <p:nvPr/>
        </p:nvGraphicFramePr>
        <p:xfrm>
          <a:off x="5165725" y="5573713"/>
          <a:ext cx="16208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公式" r:id="rId6" imgW="850680" imgH="431640" progId="Equation.3">
                  <p:embed/>
                </p:oleObj>
              </mc:Choice>
              <mc:Fallback>
                <p:oleObj name="公式" r:id="rId6" imgW="850680" imgH="431640" progId="Equation.3">
                  <p:embed/>
                  <p:pic>
                    <p:nvPicPr>
                      <p:cNvPr id="0" name="Picture 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5573713"/>
                        <a:ext cx="1620838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2" name="Object 914"/>
          <p:cNvGraphicFramePr>
            <a:graphicFrameLocks noChangeAspect="1"/>
          </p:cNvGraphicFramePr>
          <p:nvPr/>
        </p:nvGraphicFramePr>
        <p:xfrm>
          <a:off x="1701800" y="23098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公式" r:id="rId8" imgW="888840" imgH="203040" progId="Equation.3">
                  <p:embed/>
                </p:oleObj>
              </mc:Choice>
              <mc:Fallback>
                <p:oleObj name="公式" r:id="rId8" imgW="888840" imgH="203040" progId="Equation.3">
                  <p:embed/>
                  <p:pic>
                    <p:nvPicPr>
                      <p:cNvPr id="0" name="Picture 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3098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3" name="Object 915"/>
          <p:cNvGraphicFramePr>
            <a:graphicFrameLocks noChangeAspect="1"/>
          </p:cNvGraphicFramePr>
          <p:nvPr/>
        </p:nvGraphicFramePr>
        <p:xfrm>
          <a:off x="1709738" y="57165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公式" r:id="rId10" imgW="927000" imgH="203040" progId="Equation.3">
                  <p:embed/>
                </p:oleObj>
              </mc:Choice>
              <mc:Fallback>
                <p:oleObj name="公式" r:id="rId10" imgW="927000" imgH="203040" progId="Equation.3">
                  <p:embed/>
                  <p:pic>
                    <p:nvPicPr>
                      <p:cNvPr id="0" name="Picture 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7165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4" name="Object 916"/>
          <p:cNvGraphicFramePr>
            <a:graphicFrameLocks noChangeAspect="1"/>
          </p:cNvGraphicFramePr>
          <p:nvPr/>
        </p:nvGraphicFramePr>
        <p:xfrm>
          <a:off x="5175250" y="2154238"/>
          <a:ext cx="15478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公式" r:id="rId12" imgW="812520" imgH="431640" progId="Equation.3">
                  <p:embed/>
                </p:oleObj>
              </mc:Choice>
              <mc:Fallback>
                <p:oleObj name="公式" r:id="rId12" imgW="812520" imgH="431640" progId="Equation.3">
                  <p:embed/>
                  <p:pic>
                    <p:nvPicPr>
                      <p:cNvPr id="0" name="Picture 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2154238"/>
                        <a:ext cx="154781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5" name="Object 917"/>
          <p:cNvGraphicFramePr>
            <a:graphicFrameLocks noChangeAspect="1"/>
          </p:cNvGraphicFramePr>
          <p:nvPr/>
        </p:nvGraphicFramePr>
        <p:xfrm>
          <a:off x="4748213" y="3859213"/>
          <a:ext cx="203041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公式" r:id="rId14" imgW="1066680" imgH="431640" progId="Equation.3">
                  <p:embed/>
                </p:oleObj>
              </mc:Choice>
              <mc:Fallback>
                <p:oleObj name="公式" r:id="rId14" imgW="1066680" imgH="431640" progId="Equation.3">
                  <p:embed/>
                  <p:pic>
                    <p:nvPicPr>
                      <p:cNvPr id="0" name="Picture 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3859213"/>
                        <a:ext cx="2030412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6" name="Object 918"/>
          <p:cNvGraphicFramePr>
            <a:graphicFrameLocks noChangeAspect="1"/>
          </p:cNvGraphicFramePr>
          <p:nvPr/>
        </p:nvGraphicFramePr>
        <p:xfrm>
          <a:off x="5181600" y="4718050"/>
          <a:ext cx="1524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公式" r:id="rId16" imgW="799920" imgH="431640" progId="Equation.3">
                  <p:embed/>
                </p:oleObj>
              </mc:Choice>
              <mc:Fallback>
                <p:oleObj name="公式" r:id="rId16" imgW="799920" imgH="431640" progId="Equation.3">
                  <p:embed/>
                  <p:pic>
                    <p:nvPicPr>
                      <p:cNvPr id="0" name="Picture 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8050"/>
                        <a:ext cx="15240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7" name="Object 919"/>
          <p:cNvGraphicFramePr>
            <a:graphicFrameLocks noChangeAspect="1"/>
          </p:cNvGraphicFramePr>
          <p:nvPr/>
        </p:nvGraphicFramePr>
        <p:xfrm>
          <a:off x="1724025" y="3138488"/>
          <a:ext cx="22145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公式" r:id="rId18" imgW="927000" imgH="203040" progId="Equation.3">
                  <p:embed/>
                </p:oleObj>
              </mc:Choice>
              <mc:Fallback>
                <p:oleObj name="公式" r:id="rId18" imgW="927000" imgH="203040" progId="Equation.3">
                  <p:embed/>
                  <p:pic>
                    <p:nvPicPr>
                      <p:cNvPr id="0" name="Picture 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138488"/>
                        <a:ext cx="22145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8" name="Object 920"/>
          <p:cNvGraphicFramePr>
            <a:graphicFrameLocks noChangeAspect="1"/>
          </p:cNvGraphicFramePr>
          <p:nvPr/>
        </p:nvGraphicFramePr>
        <p:xfrm>
          <a:off x="1709738" y="48514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公式" r:id="rId20" imgW="939600" imgH="203040" progId="Equation.3">
                  <p:embed/>
                </p:oleObj>
              </mc:Choice>
              <mc:Fallback>
                <p:oleObj name="公式" r:id="rId20" imgW="939600" imgH="203040" progId="Equation.3">
                  <p:embed/>
                  <p:pic>
                    <p:nvPicPr>
                      <p:cNvPr id="0" name="Picture 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8514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89" name="Object 921"/>
          <p:cNvGraphicFramePr>
            <a:graphicFrameLocks noChangeAspect="1"/>
          </p:cNvGraphicFramePr>
          <p:nvPr/>
        </p:nvGraphicFramePr>
        <p:xfrm>
          <a:off x="5184775" y="3001963"/>
          <a:ext cx="159543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公式" r:id="rId22" imgW="838080" imgH="431640" progId="Equation.3">
                  <p:embed/>
                </p:oleObj>
              </mc:Choice>
              <mc:Fallback>
                <p:oleObj name="公式" r:id="rId22" imgW="838080" imgH="431640" progId="Equation.3">
                  <p:embed/>
                  <p:pic>
                    <p:nvPicPr>
                      <p:cNvPr id="0" name="Picture 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3001963"/>
                        <a:ext cx="1595438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4" descr="ff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550" y="2370138"/>
            <a:ext cx="59388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cs typeface="Arial" charset="0"/>
              </a:rPr>
              <a:t>Five Landau Symbols 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Graphically, we can summarize these as follows: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We say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   if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In the following , we intend to use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big O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and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big</a:t>
            </a:r>
            <a:r>
              <a:rPr lang="el-GR" altLang="zh-CN" sz="2800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Θ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  <a:cs typeface="Times New Roman" pitchFamily="18" charset="0"/>
              </a:rPr>
              <a:t> mostly.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>
              <a:solidFill>
                <a:schemeClr val="tx1"/>
              </a:solidFill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/>
          </a:bodyPr>
          <a:lstStyle/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>
                <a:latin typeface="Arial" charset="0"/>
                <a:cs typeface="Arial" charset="0"/>
              </a:rPr>
              <a:t>In this topic, we will examine code to determine the run time of various operations</a:t>
            </a: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algn="just" fontAlgn="auto">
              <a:lnSpc>
                <a:spcPct val="11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800" dirty="0">
                <a:latin typeface="Arial" charset="0"/>
                <a:cs typeface="Arial" charset="0"/>
              </a:rPr>
              <a:t>	We will calculate the run times of: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Operators		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+</a:t>
            </a:r>
            <a:r>
              <a:rPr lang="en-US" altLang="zh-CN" sz="1800" dirty="0">
                <a:latin typeface="Arial" charset="0"/>
                <a:cs typeface="Arial" charset="0"/>
              </a:rPr>
              <a:t>, 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-</a:t>
            </a:r>
            <a:r>
              <a:rPr lang="en-US" altLang="zh-CN" sz="1800" dirty="0">
                <a:latin typeface="Arial" charset="0"/>
                <a:cs typeface="Arial" charset="0"/>
              </a:rPr>
              <a:t>, 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=</a:t>
            </a:r>
            <a:r>
              <a:rPr lang="en-US" altLang="zh-CN" sz="1800" dirty="0">
                <a:latin typeface="Arial" charset="0"/>
                <a:cs typeface="Arial" charset="0"/>
              </a:rPr>
              <a:t>, 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+=</a:t>
            </a:r>
            <a:r>
              <a:rPr lang="en-US" altLang="zh-CN" sz="1800" dirty="0">
                <a:latin typeface="Arial" charset="0"/>
                <a:cs typeface="Arial" charset="0"/>
              </a:rPr>
              <a:t>, 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++</a:t>
            </a:r>
            <a:r>
              <a:rPr lang="en-US" altLang="zh-CN" sz="1800" dirty="0">
                <a:latin typeface="Arial" charset="0"/>
                <a:cs typeface="Arial" charset="0"/>
              </a:rPr>
              <a:t>, etc.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Control statements	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if</a:t>
            </a:r>
            <a:r>
              <a:rPr lang="en-US" altLang="zh-CN" sz="1800" dirty="0">
                <a:latin typeface="Arial" charset="0"/>
                <a:cs typeface="Arial" charset="0"/>
              </a:rPr>
              <a:t>, 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for</a:t>
            </a:r>
            <a:r>
              <a:rPr lang="en-US" altLang="zh-CN" sz="1800" dirty="0">
                <a:latin typeface="Arial" charset="0"/>
                <a:cs typeface="Arial" charset="0"/>
              </a:rPr>
              <a:t>, 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while</a:t>
            </a:r>
            <a:r>
              <a:rPr lang="en-US" altLang="zh-CN" sz="1800" dirty="0">
                <a:latin typeface="Arial" charset="0"/>
                <a:cs typeface="Arial" charset="0"/>
              </a:rPr>
              <a:t>, 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do-while</a:t>
            </a:r>
            <a:r>
              <a:rPr lang="en-US" altLang="zh-CN" sz="1800" dirty="0">
                <a:latin typeface="Arial" charset="0"/>
                <a:cs typeface="Arial" charset="0"/>
              </a:rPr>
              <a:t>, </a:t>
            </a:r>
            <a:r>
              <a:rPr lang="en-US" altLang="zh-CN" sz="1800" dirty="0">
                <a:latin typeface="Courier New" pitchFamily="49" charset="0"/>
                <a:cs typeface="Arial" charset="0"/>
              </a:rPr>
              <a:t>switch</a:t>
            </a:r>
            <a:endParaRPr lang="en-US" altLang="zh-CN" sz="1800" dirty="0">
              <a:latin typeface="Arial" charset="0"/>
              <a:cs typeface="Arial" charset="0"/>
            </a:endParaRP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Functions</a:t>
            </a:r>
          </a:p>
          <a:p>
            <a:pPr lvl="1" algn="just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Recursive functions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076450"/>
            <a:ext cx="7696200" cy="1143000"/>
          </a:xfrm>
        </p:spPr>
        <p:txBody>
          <a:bodyPr/>
          <a:lstStyle/>
          <a:p>
            <a:r>
              <a:rPr lang="en-US" altLang="zh-CN" sz="3600" b="1"/>
              <a:t>3.2 ANALYSIS of OPERATIONS</a:t>
            </a:r>
            <a:br>
              <a:rPr lang="en-US" altLang="zh-CN" sz="3600" b="1"/>
            </a:br>
            <a:endParaRPr lang="en-US" altLang="zh-CN" sz="3600" b="1"/>
          </a:p>
        </p:txBody>
      </p:sp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36563" y="76200"/>
            <a:ext cx="8402637" cy="685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Arial" charset="0"/>
                <a:cs typeface="Arial" charset="0"/>
              </a:rPr>
              <a:t>Motivation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31800" y="1439863"/>
            <a:ext cx="8280400" cy="5040312"/>
          </a:xfrm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r>
              <a:rPr lang="en-US" altLang="zh-CN" sz="2800" dirty="0">
                <a:latin typeface="Arial" charset="0"/>
                <a:cs typeface="Arial" charset="0"/>
              </a:rPr>
              <a:t>The goal of algorithm analysis is to take a block of code and determine the asymptotic run time or asymptotic memory requirements based on various parameters</a:t>
            </a:r>
          </a:p>
          <a:p>
            <a:pPr algn="just" fontAlgn="auto">
              <a:spcAft>
                <a:spcPts val="0"/>
              </a:spcAft>
              <a:buFont typeface="Arial" charset="0"/>
              <a:buNone/>
              <a:defRPr/>
            </a:pPr>
            <a:endParaRPr lang="en-US" altLang="zh-CN" sz="2800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2400" dirty="0">
                <a:latin typeface="Arial" charset="0"/>
                <a:cs typeface="Arial" charset="0"/>
              </a:rPr>
              <a:t>Given an array of size </a:t>
            </a:r>
            <a:r>
              <a:rPr lang="en-US" altLang="zh-CN" sz="2400" i="1" dirty="0">
                <a:cs typeface="Times New Roman" pitchFamily="18" charset="0"/>
              </a:rPr>
              <a:t>n</a:t>
            </a:r>
            <a:r>
              <a:rPr lang="en-US" altLang="zh-CN" sz="2400" dirty="0">
                <a:latin typeface="Arial" charset="0"/>
                <a:cs typeface="Arial" charset="0"/>
              </a:rPr>
              <a:t>:</a:t>
            </a:r>
            <a:endParaRPr lang="en-US" altLang="zh-CN" sz="1200" dirty="0">
              <a:latin typeface="Arial" charset="0"/>
              <a:cs typeface="Arial" charset="0"/>
            </a:endParaRP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Selection sort requires </a:t>
            </a:r>
            <a:r>
              <a:rPr lang="en-US" altLang="zh-CN" sz="2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cs typeface="Arial" charset="0"/>
              </a:rPr>
              <a:t>(</a:t>
            </a:r>
            <a:r>
              <a:rPr lang="en-US" altLang="zh-CN" sz="2000" i="1" dirty="0">
                <a:cs typeface="Arial" charset="0"/>
              </a:rPr>
              <a:t>n</a:t>
            </a:r>
            <a:r>
              <a:rPr lang="en-US" altLang="zh-CN" sz="2000" baseline="30000" dirty="0">
                <a:cs typeface="Arial" charset="0"/>
              </a:rPr>
              <a:t>2</a:t>
            </a:r>
            <a:r>
              <a:rPr lang="en-US" altLang="zh-CN" sz="2000" dirty="0">
                <a:cs typeface="Arial" charset="0"/>
              </a:rPr>
              <a:t>)</a:t>
            </a:r>
            <a:r>
              <a:rPr lang="en-US" altLang="zh-CN" sz="2000" dirty="0">
                <a:latin typeface="Arial" charset="0"/>
                <a:cs typeface="Arial" charset="0"/>
              </a:rPr>
              <a:t> time 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altLang="zh-CN" sz="2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cs typeface="Arial" charset="0"/>
              </a:rPr>
              <a:t>(</a:t>
            </a:r>
            <a:r>
              <a:rPr lang="en-US" altLang="zh-CN" sz="2000" i="1" dirty="0">
                <a:cs typeface="Arial" charset="0"/>
              </a:rPr>
              <a:t>n </a:t>
            </a:r>
            <a:r>
              <a:rPr lang="en-US" altLang="zh-CN" sz="2000" dirty="0">
                <a:cs typeface="Arial" charset="0"/>
              </a:rPr>
              <a:t>log(</a:t>
            </a:r>
            <a:r>
              <a:rPr lang="en-US" altLang="zh-CN" sz="2000" i="1" dirty="0">
                <a:cs typeface="Arial" charset="0"/>
              </a:rPr>
              <a:t>n</a:t>
            </a:r>
            <a:r>
              <a:rPr lang="en-US" altLang="zh-CN" sz="2000" dirty="0">
                <a:cs typeface="Arial" charset="0"/>
              </a:rPr>
              <a:t>))</a:t>
            </a:r>
            <a:r>
              <a:rPr lang="en-US" altLang="zh-CN" sz="2000" dirty="0">
                <a:latin typeface="Arial" charset="0"/>
                <a:cs typeface="Arial" charset="0"/>
              </a:rPr>
              <a:t> time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000" dirty="0">
              <a:latin typeface="Arial" charset="0"/>
              <a:cs typeface="Arial" charset="0"/>
            </a:endParaRPr>
          </a:p>
          <a:p>
            <a:pPr lvl="1" algn="just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z="1800" dirty="0">
                <a:latin typeface="Arial" charset="0"/>
                <a:cs typeface="Arial" charset="0"/>
              </a:rPr>
              <a:t>However: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Merge sort requires  </a:t>
            </a:r>
            <a:r>
              <a:rPr lang="en-US" altLang="zh-CN" sz="2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cs typeface="Arial" charset="0"/>
              </a:rPr>
              <a:t>(</a:t>
            </a:r>
            <a:r>
              <a:rPr lang="en-US" altLang="zh-CN" sz="2000" i="1" dirty="0">
                <a:cs typeface="Arial" charset="0"/>
              </a:rPr>
              <a:t>n</a:t>
            </a:r>
            <a:r>
              <a:rPr lang="en-US" altLang="zh-CN" sz="2000" dirty="0">
                <a:cs typeface="Arial" charset="0"/>
              </a:rPr>
              <a:t>)</a:t>
            </a:r>
            <a:r>
              <a:rPr lang="en-US" altLang="zh-CN" sz="2000" dirty="0">
                <a:latin typeface="Arial" charset="0"/>
                <a:cs typeface="Arial" charset="0"/>
              </a:rPr>
              <a:t> additional memory 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Quick sort requires  </a:t>
            </a:r>
            <a:r>
              <a:rPr lang="en-US" altLang="zh-CN" sz="2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cs typeface="Arial" charset="0"/>
              </a:rPr>
              <a:t>(log(</a:t>
            </a:r>
            <a:r>
              <a:rPr lang="en-US" altLang="zh-CN" sz="2000" i="1" dirty="0">
                <a:cs typeface="Arial" charset="0"/>
              </a:rPr>
              <a:t>n</a:t>
            </a:r>
            <a:r>
              <a:rPr lang="en-US" altLang="zh-CN" sz="2000" dirty="0">
                <a:cs typeface="Arial" charset="0"/>
              </a:rPr>
              <a:t>))</a:t>
            </a:r>
            <a:r>
              <a:rPr lang="en-US" altLang="zh-CN" sz="2000" dirty="0">
                <a:latin typeface="Arial" charset="0"/>
                <a:cs typeface="Arial" charset="0"/>
              </a:rPr>
              <a:t> additional memory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Arial" charset="0"/>
                <a:cs typeface="Arial" charset="0"/>
              </a:rPr>
              <a:t>Heap sort requires  </a:t>
            </a:r>
            <a:r>
              <a:rPr lang="en-US" altLang="zh-CN" sz="2000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cs typeface="Arial" charset="0"/>
              </a:rPr>
              <a:t>(1)</a:t>
            </a:r>
            <a:r>
              <a:rPr lang="en-US" altLang="zh-CN" sz="2000" dirty="0">
                <a:latin typeface="Arial" charset="0"/>
                <a:cs typeface="Arial" charset="0"/>
              </a:rPr>
              <a:t> memory 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9034</Words>
  <Application>Microsoft Office PowerPoint</Application>
  <PresentationFormat>全屏显示(4:3)</PresentationFormat>
  <Paragraphs>1579</Paragraphs>
  <Slides>173</Slides>
  <Notes>149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173</vt:i4>
      </vt:variant>
    </vt:vector>
  </HeadingPairs>
  <TitlesOfParts>
    <vt:vector size="188" baseType="lpstr">
      <vt:lpstr>黑体</vt:lpstr>
      <vt:lpstr>华文楷体</vt:lpstr>
      <vt:lpstr>宋体</vt:lpstr>
      <vt:lpstr>Arial</vt:lpstr>
      <vt:lpstr>Calibri</vt:lpstr>
      <vt:lpstr>Consolas</vt:lpstr>
      <vt:lpstr>Courier New</vt:lpstr>
      <vt:lpstr>Georgia</vt:lpstr>
      <vt:lpstr>Symbol</vt:lpstr>
      <vt:lpstr>Times New Roman</vt:lpstr>
      <vt:lpstr>PowerPoint 2010 简介</vt:lpstr>
      <vt:lpstr>公式</vt:lpstr>
      <vt:lpstr>Microsoft 公式 3.0</vt:lpstr>
      <vt:lpstr>Chart</vt:lpstr>
      <vt:lpstr>Equation</vt:lpstr>
      <vt:lpstr>Algorithm Analysis &amp; Design  Introduction to Algorithm</vt:lpstr>
      <vt:lpstr>Chapter 3: Asymptotic Analysis for Algorithms</vt:lpstr>
      <vt:lpstr>Outline</vt:lpstr>
      <vt:lpstr>3.1 ASYMPTOTIC ANALYSIS &amp; LANDAU SYMBOLS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Find the Key Index</vt:lpstr>
      <vt:lpstr>Find the Key Index</vt:lpstr>
      <vt:lpstr>Find the Key Index</vt:lpstr>
      <vt:lpstr>Find the Key Index</vt:lpstr>
      <vt:lpstr>Find the Key Index</vt:lpstr>
      <vt:lpstr>Find the Key Index</vt:lpstr>
      <vt:lpstr>Find the Key Index</vt:lpstr>
      <vt:lpstr>Linear and Binary Search</vt:lpstr>
      <vt:lpstr>Linear and Binary Search</vt:lpstr>
      <vt:lpstr>Linear and Binary Search</vt:lpstr>
      <vt:lpstr>Linear and Binary Search</vt:lpstr>
      <vt:lpstr>Linear and Binary Search</vt:lpstr>
      <vt:lpstr>Quadratic Growth</vt:lpstr>
      <vt:lpstr>Quadratic Growth</vt:lpstr>
      <vt:lpstr>Quadratic Growth</vt:lpstr>
      <vt:lpstr>Quadratic Growth</vt:lpstr>
      <vt:lpstr>Quadratic Growth</vt:lpstr>
      <vt:lpstr>Quadratic Growth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Polynomial Growth</vt:lpstr>
      <vt:lpstr>Polynomial Growth</vt:lpstr>
      <vt:lpstr>Polynomial Growth</vt:lpstr>
      <vt:lpstr>Polynomial Growth</vt:lpstr>
      <vt:lpstr>Polynomial Growth</vt:lpstr>
      <vt:lpstr>Polynomial Growth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Asymptotic Analysis</vt:lpstr>
      <vt:lpstr>Asymptotic Analysis</vt:lpstr>
      <vt:lpstr>Landau Symbols</vt:lpstr>
      <vt:lpstr>Landau Symbols - Big Q</vt:lpstr>
      <vt:lpstr>Landau Symbols - Big Q</vt:lpstr>
      <vt:lpstr>Landau Symbols - Big Q</vt:lpstr>
      <vt:lpstr>Landau Symbols - Big Q</vt:lpstr>
      <vt:lpstr>Big Q as an Equivalence Relation</vt:lpstr>
      <vt:lpstr>Big Q as an Equivalence Relation</vt:lpstr>
      <vt:lpstr>Big Q as an Equivalence Relation</vt:lpstr>
      <vt:lpstr>Big Q as an Equivalence Relation</vt:lpstr>
      <vt:lpstr>Big Q as an Equivalence Relation</vt:lpstr>
      <vt:lpstr>Big Q as an Equivalence Relation</vt:lpstr>
      <vt:lpstr>Big Q as an Equivalence Relation</vt:lpstr>
      <vt:lpstr>Landau Symbols - Big O</vt:lpstr>
      <vt:lpstr>Landau Symbols - Big O</vt:lpstr>
      <vt:lpstr>Landau Symbols - Big O</vt:lpstr>
      <vt:lpstr>Landau Symbols - Big O</vt:lpstr>
      <vt:lpstr>General Rules for calculating Big O</vt:lpstr>
      <vt:lpstr>General Rules for calculating Big O</vt:lpstr>
      <vt:lpstr>Tightness of Big O</vt:lpstr>
      <vt:lpstr>Big-Oh Operations</vt:lpstr>
      <vt:lpstr>Important Functions</vt:lpstr>
      <vt:lpstr>O(n)</vt:lpstr>
      <vt:lpstr>O(n2)</vt:lpstr>
      <vt:lpstr>O(n2)</vt:lpstr>
      <vt:lpstr>O(log n)</vt:lpstr>
      <vt:lpstr>Landau Symbols - Big O</vt:lpstr>
      <vt:lpstr>Landau Symbols - Big Ω</vt:lpstr>
      <vt:lpstr>The Relationship between Θ, O and Ω</vt:lpstr>
      <vt:lpstr>Intuition for Θ, O and Ω</vt:lpstr>
      <vt:lpstr>Another Intuition for Θ, O and Ω</vt:lpstr>
      <vt:lpstr>Example for Θ, O and Ω</vt:lpstr>
      <vt:lpstr>Five Landau Symbols </vt:lpstr>
      <vt:lpstr>Five Landau Symbols </vt:lpstr>
      <vt:lpstr>Outline</vt:lpstr>
      <vt:lpstr>3.2 ANALYSIS of OPERATIONS </vt:lpstr>
      <vt:lpstr>Motivation</vt:lpstr>
      <vt:lpstr>Motivation</vt:lpstr>
      <vt:lpstr>Motivation</vt:lpstr>
      <vt:lpstr>Motivation</vt:lpstr>
      <vt:lpstr>Motivation</vt:lpstr>
      <vt:lpstr>Operators</vt:lpstr>
      <vt:lpstr>Operators</vt:lpstr>
      <vt:lpstr>Blocks of Operations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Analysis of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Conditional Statements</vt:lpstr>
      <vt:lpstr>Analysis of Repetition Statements</vt:lpstr>
      <vt:lpstr>Analysis of Repetition Statements</vt:lpstr>
      <vt:lpstr>Analysis of Repetition Statements</vt:lpstr>
      <vt:lpstr>Analysis of Repetition Statements</vt:lpstr>
      <vt:lpstr>Control Statements</vt:lpstr>
      <vt:lpstr>Control Statements</vt:lpstr>
      <vt:lpstr>Control Statements</vt:lpstr>
      <vt:lpstr>Control Statements</vt:lpstr>
      <vt:lpstr>Serial Statements</vt:lpstr>
      <vt:lpstr>Serial Statements</vt:lpstr>
      <vt:lpstr>Serial Statements</vt:lpstr>
      <vt:lpstr>Serial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Exercises</vt:lpstr>
      <vt:lpstr>Exercises</vt:lpstr>
      <vt:lpstr>End of Section.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视觉系统疾病的电生理诊断</dc:title>
  <dc:creator/>
  <cp:lastModifiedBy/>
  <cp:revision>6</cp:revision>
  <dcterms:created xsi:type="dcterms:W3CDTF">2010-11-18T06:31:59Z</dcterms:created>
  <dcterms:modified xsi:type="dcterms:W3CDTF">2021-03-07T10:57:21Z</dcterms:modified>
</cp:coreProperties>
</file>