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3"/>
  </p:notesMasterIdLst>
  <p:handoutMasterIdLst>
    <p:handoutMasterId r:id="rId94"/>
  </p:handoutMasterIdLst>
  <p:sldIdLst>
    <p:sldId id="480" r:id="rId2"/>
    <p:sldId id="481" r:id="rId3"/>
    <p:sldId id="483" r:id="rId4"/>
    <p:sldId id="484" r:id="rId5"/>
    <p:sldId id="461" r:id="rId6"/>
    <p:sldId id="462" r:id="rId7"/>
    <p:sldId id="519" r:id="rId8"/>
    <p:sldId id="463" r:id="rId9"/>
    <p:sldId id="464" r:id="rId10"/>
    <p:sldId id="521" r:id="rId11"/>
    <p:sldId id="522" r:id="rId12"/>
    <p:sldId id="523" r:id="rId13"/>
    <p:sldId id="524" r:id="rId14"/>
    <p:sldId id="465" r:id="rId15"/>
    <p:sldId id="526" r:id="rId16"/>
    <p:sldId id="527" r:id="rId17"/>
    <p:sldId id="528" r:id="rId18"/>
    <p:sldId id="529" r:id="rId19"/>
    <p:sldId id="426" r:id="rId20"/>
    <p:sldId id="531" r:id="rId21"/>
    <p:sldId id="427" r:id="rId22"/>
    <p:sldId id="533" r:id="rId23"/>
    <p:sldId id="428" r:id="rId24"/>
    <p:sldId id="535" r:id="rId25"/>
    <p:sldId id="429" r:id="rId26"/>
    <p:sldId id="537" r:id="rId27"/>
    <p:sldId id="430" r:id="rId28"/>
    <p:sldId id="539" r:id="rId29"/>
    <p:sldId id="431" r:id="rId30"/>
    <p:sldId id="541" r:id="rId31"/>
    <p:sldId id="432" r:id="rId32"/>
    <p:sldId id="543" r:id="rId33"/>
    <p:sldId id="433" r:id="rId34"/>
    <p:sldId id="545" r:id="rId35"/>
    <p:sldId id="434" r:id="rId36"/>
    <p:sldId id="547" r:id="rId37"/>
    <p:sldId id="435" r:id="rId38"/>
    <p:sldId id="549" r:id="rId39"/>
    <p:sldId id="436" r:id="rId40"/>
    <p:sldId id="466" r:id="rId41"/>
    <p:sldId id="467" r:id="rId42"/>
    <p:sldId id="468" r:id="rId43"/>
    <p:sldId id="469" r:id="rId44"/>
    <p:sldId id="470" r:id="rId45"/>
    <p:sldId id="471" r:id="rId46"/>
    <p:sldId id="472" r:id="rId47"/>
    <p:sldId id="473" r:id="rId48"/>
    <p:sldId id="474" r:id="rId49"/>
    <p:sldId id="475" r:id="rId50"/>
    <p:sldId id="476" r:id="rId51"/>
    <p:sldId id="482" r:id="rId52"/>
    <p:sldId id="485" r:id="rId53"/>
    <p:sldId id="488" r:id="rId54"/>
    <p:sldId id="489" r:id="rId55"/>
    <p:sldId id="487" r:id="rId56"/>
    <p:sldId id="502" r:id="rId57"/>
    <p:sldId id="503" r:id="rId58"/>
    <p:sldId id="504" r:id="rId59"/>
    <p:sldId id="505" r:id="rId60"/>
    <p:sldId id="506" r:id="rId61"/>
    <p:sldId id="507" r:id="rId62"/>
    <p:sldId id="508" r:id="rId63"/>
    <p:sldId id="490" r:id="rId64"/>
    <p:sldId id="440" r:id="rId65"/>
    <p:sldId id="441" r:id="rId66"/>
    <p:sldId id="442" r:id="rId67"/>
    <p:sldId id="509" r:id="rId68"/>
    <p:sldId id="510" r:id="rId69"/>
    <p:sldId id="511" r:id="rId70"/>
    <p:sldId id="443" r:id="rId71"/>
    <p:sldId id="445" r:id="rId72"/>
    <p:sldId id="513" r:id="rId73"/>
    <p:sldId id="514" r:id="rId74"/>
    <p:sldId id="446" r:id="rId75"/>
    <p:sldId id="447" r:id="rId76"/>
    <p:sldId id="515" r:id="rId77"/>
    <p:sldId id="516" r:id="rId78"/>
    <p:sldId id="492" r:id="rId79"/>
    <p:sldId id="499" r:id="rId80"/>
    <p:sldId id="451" r:id="rId81"/>
    <p:sldId id="450" r:id="rId82"/>
    <p:sldId id="452" r:id="rId83"/>
    <p:sldId id="453" r:id="rId84"/>
    <p:sldId id="454" r:id="rId85"/>
    <p:sldId id="455" r:id="rId86"/>
    <p:sldId id="457" r:id="rId87"/>
    <p:sldId id="477" r:id="rId88"/>
    <p:sldId id="478" r:id="rId89"/>
    <p:sldId id="517" r:id="rId90"/>
    <p:sldId id="479" r:id="rId91"/>
    <p:sldId id="425" r:id="rId9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3BD"/>
    <a:srgbClr val="009999"/>
    <a:srgbClr val="00698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7" autoAdjust="0"/>
    <p:restoredTop sz="96266" autoAdjust="0"/>
  </p:normalViewPr>
  <p:slideViewPr>
    <p:cSldViewPr>
      <p:cViewPr varScale="1">
        <p:scale>
          <a:sx n="82" d="100"/>
          <a:sy n="82" d="100"/>
        </p:scale>
        <p:origin x="158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0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8656E74-B88B-40F4-B714-97E9E1195196}" type="datetimeFigureOut">
              <a:rPr lang="zh-CN" altLang="en-US"/>
              <a:pPr>
                <a:defRPr/>
              </a:pPr>
              <a:t>2020/3/9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A475EB5-DC09-45B7-B9B7-708E8F99AC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991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DB91E05-689D-4A54-A28A-C6DB3ACBE0B1}" type="datetimeFigureOut">
              <a:rPr lang="zh-CN" altLang="en-US"/>
              <a:pPr>
                <a:defRPr/>
              </a:pPr>
              <a:t>2020/3/9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91B77A5-1886-4E1A-A663-365C9491C336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81746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altLang="en-US">
                <a:ea typeface="宋体" charset="-122"/>
              </a:rPr>
              <a:t>本人是国际视觉电生理学会</a:t>
            </a:r>
            <a:r>
              <a:rPr lang="en-US" altLang="zh-CN"/>
              <a:t>(ISCEV)</a:t>
            </a:r>
            <a:r>
              <a:rPr altLang="en-US">
                <a:ea typeface="宋体" charset="-122"/>
              </a:rPr>
              <a:t>的会员。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80B4DCA-DD9C-426D-87CA-2A0D2A439303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zh-CN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35FD37C-0DF8-4FD9-B4C3-256056585601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zh-CN"/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47B8919-06DE-4A61-852C-E7900013BC05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zh-CN"/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707F51B-4226-4768-9E95-5C891092EAB6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zh-CN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BD3D9A6-CDCA-4B6D-8250-2B0309D8B8FA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zh-CN"/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3C8855D-4E4E-4500-8DFB-4A489A540115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zh-CN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B1D06DA-5515-4D67-A861-4584245F0348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zh-CN"/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B04D33D-1D3D-47D1-AEF5-01094D234108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zh-CN"/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FB94E9F-A394-4994-A554-33313E952970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zh-CN"/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293CA7B-C43B-4777-BA25-1466E4BC2FBC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/>
          </a:p>
        </p:txBody>
      </p:sp>
      <p:sp>
        <p:nvSpPr>
          <p:cNvPr id="6246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F1199F1-7834-452D-A7C5-D65344D6EB3A}" type="slidenum">
              <a:rPr lang="en-US" altLang="zh-CN" sz="1200">
                <a:latin typeface="Calibri" pitchFamily="34" charset="0"/>
              </a:rPr>
              <a:pPr algn="r"/>
              <a:t>52</a:t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/>
          </a:p>
        </p:txBody>
      </p:sp>
      <p:sp>
        <p:nvSpPr>
          <p:cNvPr id="19459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63ABAA9-D506-45A6-8201-0E85CEBB3344}" type="slidenum">
              <a:rPr lang="en-US" altLang="zh-CN" sz="1200">
                <a:latin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/>
          </a:p>
        </p:txBody>
      </p:sp>
      <p:sp>
        <p:nvSpPr>
          <p:cNvPr id="6758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33BFCBD-4DFB-4869-A269-F5036E3C51F0}" type="slidenum">
              <a:rPr lang="en-US" altLang="zh-CN" sz="1200">
                <a:latin typeface="Calibri" pitchFamily="34" charset="0"/>
              </a:rPr>
              <a:pPr algn="r"/>
              <a:t>56</a:t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/>
          </a:p>
        </p:txBody>
      </p:sp>
      <p:sp>
        <p:nvSpPr>
          <p:cNvPr id="79875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9CE97A7-AC96-4A87-A811-76494AA814A7}" type="slidenum">
              <a:rPr lang="en-US" altLang="zh-CN" sz="1200">
                <a:latin typeface="Calibri" pitchFamily="34" charset="0"/>
              </a:rPr>
              <a:pPr algn="r"/>
              <a:t>63</a:t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/>
          </a:p>
        </p:txBody>
      </p:sp>
      <p:sp>
        <p:nvSpPr>
          <p:cNvPr id="101379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8B47916-A2A9-44CD-867F-6B7399B1C8FB}" type="slidenum">
              <a:rPr lang="en-US" altLang="zh-CN" sz="1200">
                <a:latin typeface="Calibri" pitchFamily="34" charset="0"/>
              </a:rPr>
              <a:pPr algn="r"/>
              <a:t>78</a:t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zh-CN"/>
          </a:p>
        </p:txBody>
      </p:sp>
      <p:sp>
        <p:nvSpPr>
          <p:cNvPr id="1126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1EFCE40-9132-4400-8AB3-A765B4451D4D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87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zh-CN"/>
          </a:p>
        </p:txBody>
      </p:sp>
      <p:sp>
        <p:nvSpPr>
          <p:cNvPr id="1146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38533F4-793D-4BEB-9E23-C9F9B1487BC3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88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altLang="en-US">
                <a:ea typeface="宋体" charset="-122"/>
              </a:rPr>
              <a:t>本人是国际视觉电生理学会</a:t>
            </a:r>
            <a:r>
              <a:rPr lang="en-US" altLang="zh-CN"/>
              <a:t>(ISCEV)</a:t>
            </a:r>
            <a:r>
              <a:rPr altLang="en-US">
                <a:ea typeface="宋体" charset="-122"/>
              </a:rPr>
              <a:t>的会员。</a:t>
            </a:r>
          </a:p>
        </p:txBody>
      </p:sp>
      <p:sp>
        <p:nvSpPr>
          <p:cNvPr id="1177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EDE7AEA-28AC-4231-AB3A-4615576E8249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91</a:t>
            </a:fld>
            <a:endParaRPr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altLang="en-US">
              <a:ea typeface="宋体" charset="-122"/>
            </a:endParaRPr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2A5342-B90C-4FD4-B1CB-630D90A19572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altLang="en-US">
              <a:ea typeface="宋体" charset="-122"/>
            </a:endParaRPr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2A5342-B90C-4FD4-B1CB-630D90A19572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6739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altLang="en-US">
              <a:ea typeface="宋体" charset="-122"/>
            </a:endParaRPr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2A5342-B90C-4FD4-B1CB-630D90A19572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0339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altLang="en-US">
              <a:ea typeface="宋体" charset="-122"/>
            </a:endParaRPr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2A5342-B90C-4FD4-B1CB-630D90A19572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1139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altLang="en-US">
              <a:ea typeface="宋体" charset="-122"/>
            </a:endParaRPr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2A5342-B90C-4FD4-B1CB-630D90A19572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5496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zh-CN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95D9154-556E-4E79-BE86-F27F97CAB16E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zh-CN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41C565A-889E-4559-B15A-EA5D4F51E257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8" y="20638"/>
            <a:ext cx="3498850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3613" y="20638"/>
            <a:ext cx="5624512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638" y="2817813"/>
            <a:ext cx="7669212" cy="229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62863" y="2819400"/>
            <a:ext cx="1460500" cy="229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/>
          <p:cNvPicPr>
            <a:picLocks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638" y="5089525"/>
            <a:ext cx="9097962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3"/>
          <p:cNvSpPr/>
          <p:nvPr userDrawn="1"/>
        </p:nvSpPr>
        <p:spPr>
          <a:xfrm>
            <a:off x="8755063" y="2470150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>
              <a:solidFill>
                <a:srgbClr val="F47F28"/>
              </a:solidFill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zh-CN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>
            <a:normAutofit/>
          </a:bodyPr>
          <a:lstStyle>
            <a:lvl1pPr marL="0" indent="0" eaLnBrk="1" latinLnBrk="0" hangingPunct="1">
              <a:defRPr kumimoji="0" lang="zh-CN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C3E63E2-0152-4879-AFF9-B4D912A2722C}" type="datetimeFigureOut">
              <a:rPr lang="zh-CN" altLang="en-US"/>
              <a:pPr>
                <a:defRPr/>
              </a:pPr>
              <a:t>2020/3/9</a:t>
            </a:fld>
            <a:endParaRPr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668BDE5-E21E-48FB-9260-181EA3E2CEA9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 userDrawn="1"/>
        </p:nvSpPr>
        <p:spPr>
          <a:xfrm>
            <a:off x="1792288" y="4800600"/>
            <a:ext cx="5500687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zh-CN" sz="1800" b="0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 eaLnBrk="1" latinLnBrk="0" hangingPunct="1">
              <a:buNone/>
              <a:defRPr kumimoji="0" lang="zh-CN" sz="3200"/>
            </a:lvl1pPr>
            <a:lvl2pPr marL="457200" indent="0" eaLnBrk="1" latinLnBrk="0" hangingPunct="1">
              <a:buNone/>
              <a:defRPr kumimoji="0" lang="zh-CN" sz="2800"/>
            </a:lvl2pPr>
            <a:lvl3pPr marL="914400" indent="0" eaLnBrk="1" latinLnBrk="0" hangingPunct="1">
              <a:buNone/>
              <a:defRPr kumimoji="0" lang="zh-CN" sz="2400"/>
            </a:lvl3pPr>
            <a:lvl4pPr marL="1371600" indent="0" eaLnBrk="1" latinLnBrk="0" hangingPunct="1">
              <a:buNone/>
              <a:defRPr kumimoji="0" lang="zh-CN" sz="2000"/>
            </a:lvl4pPr>
            <a:lvl5pPr marL="1828800" indent="0" eaLnBrk="1" latinLnBrk="0" hangingPunct="1">
              <a:buNone/>
              <a:defRPr kumimoji="0" lang="zh-CN" sz="2000"/>
            </a:lvl5pPr>
            <a:lvl6pPr marL="2286000" indent="0" eaLnBrk="1" latinLnBrk="0" hangingPunct="1">
              <a:buNone/>
              <a:defRPr kumimoji="0" lang="zh-CN" sz="2000"/>
            </a:lvl6pPr>
            <a:lvl7pPr marL="2743200" indent="0" eaLnBrk="1" latinLnBrk="0" hangingPunct="1">
              <a:buNone/>
              <a:defRPr kumimoji="0" lang="zh-CN" sz="2000"/>
            </a:lvl7pPr>
            <a:lvl8pPr marL="3200400" indent="0" eaLnBrk="1" latinLnBrk="0" hangingPunct="1">
              <a:buNone/>
              <a:defRPr kumimoji="0" lang="zh-CN" sz="2000"/>
            </a:lvl8pPr>
            <a:lvl9pPr marL="3657600" indent="0" eaLnBrk="1" latinLnBrk="0" hangingPunct="1">
              <a:buNone/>
              <a:defRPr kumimoji="0" lang="zh-CN"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4F89F5-5426-452D-92BB-7923E6AAAAF5}" type="datetimeFigureOut">
              <a:rPr lang="zh-CN" altLang="en-US"/>
              <a:pPr>
                <a:defRPr/>
              </a:pPr>
              <a:t>2020/3/9</a:t>
            </a:fld>
            <a:endParaRPr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378FDEA-168B-4BF3-A9E7-C37D84595E9E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/>
              <a:t>             </a:t>
            </a:r>
          </a:p>
        </p:txBody>
      </p:sp>
      <p:sp>
        <p:nvSpPr>
          <p:cNvPr id="5" name="Rectangle 7"/>
          <p:cNvSpPr/>
          <p:nvPr userDrawn="1"/>
        </p:nvSpPr>
        <p:spPr>
          <a:xfrm>
            <a:off x="8686800" y="5265738"/>
            <a:ext cx="457200" cy="968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6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/>
              <a:t>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>
            <a:normAutofit/>
          </a:bodyPr>
          <a:lstStyle>
            <a:lvl1pPr algn="l" eaLnBrk="1" latinLnBrk="0" hangingPunct="1">
              <a:defRPr kumimoji="0" lang="zh-CN" sz="3000" b="1" cap="all"/>
            </a:lvl1pPr>
          </a:lstStyle>
          <a:p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zh-CN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7394CF96-F1B6-4C44-B96E-F8EF4309E0BB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>
            <a:noAutofit/>
          </a:bodyPr>
          <a:lstStyle>
            <a:lvl1pPr algn="l" eaLnBrk="1" latinLnBrk="0" hangingPunct="1">
              <a:defRPr kumimoji="0" lang="zh-CN" sz="4400" b="1" i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000" y="1440000"/>
            <a:ext cx="8280000" cy="4680000"/>
          </a:xfrm>
        </p:spPr>
        <p:txBody>
          <a:bodyPr/>
          <a:lstStyle>
            <a:lvl1pPr eaLnBrk="1" latinLnBrk="0" hangingPunct="1">
              <a:defRPr kumimoji="0" lang="zh-CN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1pPr>
            <a:lvl2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2pPr>
            <a:lvl3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3pPr>
            <a:lvl4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4pPr>
            <a:lvl5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dirty="0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: 强调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CEA6F52D-8E2D-4B8E-ADC1-31CE26BC60B2}" type="datetimeFigureOut">
              <a:rPr lang="zh-CN" altLang="en-US"/>
              <a:pPr>
                <a:defRPr/>
              </a:pPr>
              <a:t>2020/3/9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58D31C5E-CF7B-4FA0-A17A-119C168A4C6A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zh-CN" sz="2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CBE1E-3DF6-4219-B0EA-9FD72644D46D}" type="datetimeFigureOut">
              <a:rPr lang="zh-CN" altLang="en-US"/>
              <a:pPr>
                <a:defRPr/>
              </a:pPr>
              <a:t>2020/3/9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3D780-CF45-4599-8F43-170BF0C10614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62000"/>
            <a:ext cx="24447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 eaLnBrk="1" latinLnBrk="0" hangingPunct="1">
              <a:defRPr kumimoji="0" lang="zh-CN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E102237-7351-45BF-A474-68760BEB39A2}" type="datetimeFigureOut">
              <a:rPr lang="zh-CN" altLang="en-US"/>
              <a:pPr>
                <a:defRPr/>
              </a:pPr>
              <a:t>2020/3/9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4351119-9F3B-4403-BE88-693DA3911F3C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: 强调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zh-CN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zh-CN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AA56D-0020-4211-B6B3-C43312AD225C}" type="datetimeFigureOut">
              <a:rPr lang="zh-CN" altLang="en-US"/>
              <a:pPr>
                <a:defRPr/>
              </a:pPr>
              <a:t>2020/3/9</a:t>
            </a:fld>
            <a:endParaRPr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455B2-6D86-4BF3-A38E-FA4D4A4237B7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文本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zh-CN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zh-CN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07E5A8C-7F41-4B36-8FD0-47FBE4E08277}" type="datetimeFigureOut">
              <a:rPr lang="zh-CN" altLang="en-US"/>
              <a:pPr>
                <a:defRPr/>
              </a:pPr>
              <a:t>2020/3/9</a:t>
            </a:fld>
            <a:endParaRPr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0896FF7-0BB2-46EF-9766-DF5BCF564A90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媒体(带标题)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 userDrawn="1"/>
        </p:nvSpPr>
        <p:spPr>
          <a:xfrm>
            <a:off x="595313" y="4800600"/>
            <a:ext cx="4873625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zh-CN" sz="1800" b="0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 rtlCol="0">
            <a:normAutofit/>
          </a:bodyPr>
          <a:lstStyle>
            <a:lvl1pPr eaLnBrk="1" latinLnBrk="0" hangingPunct="1">
              <a:buNone/>
              <a:defRPr kumimoji="0" lang="zh-CN"/>
            </a:lvl1pPr>
          </a:lstStyle>
          <a:p>
            <a:pPr lvl="0"/>
            <a:r>
              <a:rPr lang="zh-CN" altLang="en-US" noProof="0"/>
              <a:t>单击图标添加媒体</a:t>
            </a:r>
            <a:endParaRPr lang="zh-CN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zh-CN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6F656FA-1277-468F-9068-90CA7F303F8D}" type="datetimeFigureOut">
              <a:rPr lang="zh-CN" altLang="en-US"/>
              <a:pPr>
                <a:defRPr/>
              </a:pPr>
              <a:t>2020/3/9</a:t>
            </a:fld>
            <a:endParaRPr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C48F72-EF59-47A9-974B-FBA771B58B41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2F326D1-EE33-4508-823B-8C61D4C6BED8}" type="datetimeFigureOut">
              <a:rPr lang="zh-CN" altLang="en-US"/>
              <a:pPr>
                <a:defRPr/>
              </a:pPr>
              <a:t>2020/3/9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C30CAEE-2FBF-4635-A28E-3F7318757684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txStyles>
    <p:titleStyle>
      <a:lvl1pPr algn="ctr" rtl="0" fontAlgn="base">
        <a:spcBef>
          <a:spcPct val="0"/>
        </a:spcBef>
        <a:spcAft>
          <a:spcPct val="0"/>
        </a:spcAft>
        <a:defRPr lang="zh-CN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9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5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4.w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8.bin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9.w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1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2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4.w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733800" y="1316038"/>
            <a:ext cx="4953000" cy="1416050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600" b="1" dirty="0"/>
              <a:t>T&amp;R Team of Algorithm Design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600" b="1" dirty="0"/>
              <a:t>College of Computer Science, CQU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048000"/>
            <a:ext cx="7239000" cy="1828800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altLang="zh-CN" sz="4900" b="0" dirty="0">
                <a:solidFill>
                  <a:prstClr val="white"/>
                </a:solidFill>
              </a:rPr>
              <a:t>Algorithm Analysis &amp; Design </a:t>
            </a:r>
            <a:br>
              <a:rPr lang="en-US" altLang="zh-CN" sz="4900" b="0" dirty="0">
                <a:solidFill>
                  <a:prstClr val="white"/>
                </a:solidFill>
              </a:rPr>
            </a:br>
            <a:r>
              <a:rPr lang="en-US" altLang="zh-CN" sz="4800" dirty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Introduction to Algorithm</a:t>
            </a:r>
            <a:endParaRPr dirty="0">
              <a:solidFill>
                <a:srgbClr val="FFFF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Merge Sort - Split </a:t>
            </a:r>
            <a:endParaRPr altLang="en-US" dirty="0"/>
          </a:p>
        </p:txBody>
      </p:sp>
      <p:grpSp>
        <p:nvGrpSpPr>
          <p:cNvPr id="15" name="组合 14" descr=" 3"/>
          <p:cNvGrpSpPr>
            <a:grpSpLocks/>
          </p:cNvGrpSpPr>
          <p:nvPr/>
        </p:nvGrpSpPr>
        <p:grpSpPr bwMode="auto">
          <a:xfrm>
            <a:off x="1168400" y="1577975"/>
            <a:ext cx="6413500" cy="1079500"/>
            <a:chOff x="1168117" y="1577752"/>
            <a:chExt cx="6413345" cy="1080120"/>
          </a:xfrm>
        </p:grpSpPr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1168117" y="227687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1701517" y="227687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18" name="Rectangle 22"/>
            <p:cNvSpPr>
              <a:spLocks noChangeArrowheads="1"/>
            </p:cNvSpPr>
            <p:nvPr/>
          </p:nvSpPr>
          <p:spPr bwMode="auto">
            <a:xfrm>
              <a:off x="2234917" y="227687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R</a:t>
              </a: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2768317" y="227687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20" name="Rectangle 24"/>
            <p:cNvSpPr>
              <a:spLocks noChangeArrowheads="1"/>
            </p:cNvSpPr>
            <p:nvPr/>
          </p:nvSpPr>
          <p:spPr bwMode="auto">
            <a:xfrm>
              <a:off x="3301717" y="227687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4914462" y="227687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5447862" y="227687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T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5981262" y="227687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6514662" y="227687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7048062" y="227687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S</a:t>
              </a:r>
            </a:p>
          </p:txBody>
        </p:sp>
        <p:cxnSp>
          <p:nvCxnSpPr>
            <p:cNvPr id="26" name="直接箭头连接符 25"/>
            <p:cNvCxnSpPr>
              <a:endCxn id="18" idx="0"/>
            </p:cNvCxnSpPr>
            <p:nvPr/>
          </p:nvCxnSpPr>
          <p:spPr>
            <a:xfrm flipH="1">
              <a:off x="2501585" y="1577752"/>
              <a:ext cx="625460" cy="698901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endCxn id="23" idx="0"/>
            </p:cNvCxnSpPr>
            <p:nvPr/>
          </p:nvCxnSpPr>
          <p:spPr>
            <a:xfrm>
              <a:off x="4727206" y="1577752"/>
              <a:ext cx="1520788" cy="698901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3943000" y="1744536"/>
              <a:ext cx="879454" cy="3653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split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3558" name="组合 6" descr=" 23558"/>
          <p:cNvGrpSpPr>
            <a:grpSpLocks/>
          </p:cNvGrpSpPr>
          <p:nvPr/>
        </p:nvGrpSpPr>
        <p:grpSpPr bwMode="auto">
          <a:xfrm>
            <a:off x="1258888" y="1196975"/>
            <a:ext cx="7561262" cy="381000"/>
            <a:chOff x="1259632" y="1196752"/>
            <a:chExt cx="7560841" cy="381000"/>
          </a:xfrm>
        </p:grpSpPr>
        <p:sp>
          <p:nvSpPr>
            <p:cNvPr id="23559" name="Rectangle 20"/>
            <p:cNvSpPr>
              <a:spLocks noChangeArrowheads="1"/>
            </p:cNvSpPr>
            <p:nvPr/>
          </p:nvSpPr>
          <p:spPr bwMode="auto">
            <a:xfrm>
              <a:off x="12596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23560" name="Rectangle 21"/>
            <p:cNvSpPr>
              <a:spLocks noChangeArrowheads="1"/>
            </p:cNvSpPr>
            <p:nvPr/>
          </p:nvSpPr>
          <p:spPr bwMode="auto">
            <a:xfrm>
              <a:off x="17930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23561" name="Rectangle 22"/>
            <p:cNvSpPr>
              <a:spLocks noChangeArrowheads="1"/>
            </p:cNvSpPr>
            <p:nvPr/>
          </p:nvSpPr>
          <p:spPr bwMode="auto">
            <a:xfrm>
              <a:off x="23264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R</a:t>
              </a:r>
            </a:p>
          </p:txBody>
        </p:sp>
        <p:sp>
          <p:nvSpPr>
            <p:cNvPr id="23562" name="Rectangle 23"/>
            <p:cNvSpPr>
              <a:spLocks noChangeArrowheads="1"/>
            </p:cNvSpPr>
            <p:nvPr/>
          </p:nvSpPr>
          <p:spPr bwMode="auto">
            <a:xfrm>
              <a:off x="28598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23563" name="Rectangle 24"/>
            <p:cNvSpPr>
              <a:spLocks noChangeArrowheads="1"/>
            </p:cNvSpPr>
            <p:nvPr/>
          </p:nvSpPr>
          <p:spPr bwMode="auto">
            <a:xfrm>
              <a:off x="33932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23564" name="Rectangle 25"/>
            <p:cNvSpPr>
              <a:spLocks noChangeArrowheads="1"/>
            </p:cNvSpPr>
            <p:nvPr/>
          </p:nvSpPr>
          <p:spPr bwMode="auto">
            <a:xfrm>
              <a:off x="39266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23565" name="Rectangle 26"/>
            <p:cNvSpPr>
              <a:spLocks noChangeArrowheads="1"/>
            </p:cNvSpPr>
            <p:nvPr/>
          </p:nvSpPr>
          <p:spPr bwMode="auto">
            <a:xfrm>
              <a:off x="44600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T</a:t>
              </a:r>
            </a:p>
          </p:txBody>
        </p:sp>
        <p:sp>
          <p:nvSpPr>
            <p:cNvPr id="23566" name="Rectangle 27"/>
            <p:cNvSpPr>
              <a:spLocks noChangeArrowheads="1"/>
            </p:cNvSpPr>
            <p:nvPr/>
          </p:nvSpPr>
          <p:spPr bwMode="auto">
            <a:xfrm>
              <a:off x="49934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23567" name="Rectangle 28"/>
            <p:cNvSpPr>
              <a:spLocks noChangeArrowheads="1"/>
            </p:cNvSpPr>
            <p:nvPr/>
          </p:nvSpPr>
          <p:spPr bwMode="auto">
            <a:xfrm>
              <a:off x="55268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23568" name="Rectangle 29"/>
            <p:cNvSpPr>
              <a:spLocks noChangeArrowheads="1"/>
            </p:cNvSpPr>
            <p:nvPr/>
          </p:nvSpPr>
          <p:spPr bwMode="auto">
            <a:xfrm>
              <a:off x="60602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187" name="矩形 186"/>
            <p:cNvSpPr/>
            <p:nvPr/>
          </p:nvSpPr>
          <p:spPr>
            <a:xfrm>
              <a:off x="6937803" y="1196752"/>
              <a:ext cx="1882670" cy="365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Initial Input</a:t>
              </a:r>
              <a:endPara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6645021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Merge Sort - Split </a:t>
            </a:r>
            <a:endParaRPr altLang="en-US" dirty="0"/>
          </a:p>
        </p:txBody>
      </p:sp>
      <p:grpSp>
        <p:nvGrpSpPr>
          <p:cNvPr id="15" name="组合 14" descr=" 3"/>
          <p:cNvGrpSpPr>
            <a:grpSpLocks/>
          </p:cNvGrpSpPr>
          <p:nvPr/>
        </p:nvGrpSpPr>
        <p:grpSpPr bwMode="auto">
          <a:xfrm>
            <a:off x="1168400" y="1577975"/>
            <a:ext cx="6413500" cy="1079500"/>
            <a:chOff x="1168117" y="1577752"/>
            <a:chExt cx="6413345" cy="1080120"/>
          </a:xfrm>
        </p:grpSpPr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1168117" y="227687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1701517" y="227687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18" name="Rectangle 22"/>
            <p:cNvSpPr>
              <a:spLocks noChangeArrowheads="1"/>
            </p:cNvSpPr>
            <p:nvPr/>
          </p:nvSpPr>
          <p:spPr bwMode="auto">
            <a:xfrm>
              <a:off x="2234917" y="227687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R</a:t>
              </a: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2768317" y="227687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20" name="Rectangle 24"/>
            <p:cNvSpPr>
              <a:spLocks noChangeArrowheads="1"/>
            </p:cNvSpPr>
            <p:nvPr/>
          </p:nvSpPr>
          <p:spPr bwMode="auto">
            <a:xfrm>
              <a:off x="3301717" y="227687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4914462" y="227687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5447862" y="227687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T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5981262" y="227687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6514662" y="227687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7048062" y="227687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S</a:t>
              </a:r>
            </a:p>
          </p:txBody>
        </p:sp>
        <p:cxnSp>
          <p:nvCxnSpPr>
            <p:cNvPr id="26" name="直接箭头连接符 25"/>
            <p:cNvCxnSpPr>
              <a:endCxn id="18" idx="0"/>
            </p:cNvCxnSpPr>
            <p:nvPr/>
          </p:nvCxnSpPr>
          <p:spPr>
            <a:xfrm flipH="1">
              <a:off x="2501585" y="1577752"/>
              <a:ext cx="625460" cy="698901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endCxn id="23" idx="0"/>
            </p:cNvCxnSpPr>
            <p:nvPr/>
          </p:nvCxnSpPr>
          <p:spPr>
            <a:xfrm>
              <a:off x="4727206" y="1577752"/>
              <a:ext cx="1520788" cy="698901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3943000" y="1744536"/>
              <a:ext cx="879454" cy="3653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split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9" name="组合 28" descr=" 4"/>
          <p:cNvGrpSpPr>
            <a:grpSpLocks/>
          </p:cNvGrpSpPr>
          <p:nvPr/>
        </p:nvGrpSpPr>
        <p:grpSpPr bwMode="auto">
          <a:xfrm>
            <a:off x="755650" y="2657475"/>
            <a:ext cx="7223125" cy="1111250"/>
            <a:chOff x="755576" y="2657872"/>
            <a:chExt cx="7222777" cy="1110208"/>
          </a:xfrm>
        </p:grpSpPr>
        <p:sp>
          <p:nvSpPr>
            <p:cNvPr id="30" name="Rectangle 20"/>
            <p:cNvSpPr>
              <a:spLocks noChangeArrowheads="1"/>
            </p:cNvSpPr>
            <p:nvPr/>
          </p:nvSpPr>
          <p:spPr bwMode="auto">
            <a:xfrm>
              <a:off x="755576" y="3387080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31" name="Rectangle 21"/>
            <p:cNvSpPr>
              <a:spLocks noChangeArrowheads="1"/>
            </p:cNvSpPr>
            <p:nvPr/>
          </p:nvSpPr>
          <p:spPr bwMode="auto">
            <a:xfrm>
              <a:off x="1288976" y="3387080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32" name="Rectangle 22"/>
            <p:cNvSpPr>
              <a:spLocks noChangeArrowheads="1"/>
            </p:cNvSpPr>
            <p:nvPr/>
          </p:nvSpPr>
          <p:spPr bwMode="auto">
            <a:xfrm>
              <a:off x="1822376" y="3387080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R</a:t>
              </a:r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3001144" y="3387080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3534544" y="3387080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35" name="Rectangle 20"/>
            <p:cNvSpPr>
              <a:spLocks noChangeArrowheads="1"/>
            </p:cNvSpPr>
            <p:nvPr/>
          </p:nvSpPr>
          <p:spPr bwMode="auto">
            <a:xfrm>
              <a:off x="4644008" y="3387080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36" name="Rectangle 21"/>
            <p:cNvSpPr>
              <a:spLocks noChangeArrowheads="1"/>
            </p:cNvSpPr>
            <p:nvPr/>
          </p:nvSpPr>
          <p:spPr bwMode="auto">
            <a:xfrm>
              <a:off x="5177408" y="3387080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T</a:t>
              </a:r>
            </a:p>
          </p:txBody>
        </p:sp>
        <p:sp>
          <p:nvSpPr>
            <p:cNvPr id="37" name="Rectangle 22"/>
            <p:cNvSpPr>
              <a:spLocks noChangeArrowheads="1"/>
            </p:cNvSpPr>
            <p:nvPr/>
          </p:nvSpPr>
          <p:spPr bwMode="auto">
            <a:xfrm>
              <a:off x="5710808" y="3387080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38" name="Rectangle 23"/>
            <p:cNvSpPr>
              <a:spLocks noChangeArrowheads="1"/>
            </p:cNvSpPr>
            <p:nvPr/>
          </p:nvSpPr>
          <p:spPr bwMode="auto">
            <a:xfrm>
              <a:off x="6911553" y="3387080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39" name="Rectangle 24"/>
            <p:cNvSpPr>
              <a:spLocks noChangeArrowheads="1"/>
            </p:cNvSpPr>
            <p:nvPr/>
          </p:nvSpPr>
          <p:spPr bwMode="auto">
            <a:xfrm>
              <a:off x="7444953" y="3387080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S</a:t>
              </a:r>
            </a:p>
          </p:txBody>
        </p:sp>
        <p:cxnSp>
          <p:nvCxnSpPr>
            <p:cNvPr id="40" name="直接箭头连接符 39"/>
            <p:cNvCxnSpPr>
              <a:endCxn id="31" idx="0"/>
            </p:cNvCxnSpPr>
            <p:nvPr/>
          </p:nvCxnSpPr>
          <p:spPr>
            <a:xfrm flipH="1">
              <a:off x="1555637" y="2657872"/>
              <a:ext cx="412730" cy="729565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3035116" y="2657872"/>
              <a:ext cx="500039" cy="729565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endCxn id="36" idx="0"/>
            </p:cNvCxnSpPr>
            <p:nvPr/>
          </p:nvCxnSpPr>
          <p:spPr>
            <a:xfrm flipH="1">
              <a:off x="5444825" y="2657872"/>
              <a:ext cx="269862" cy="729565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6781436" y="2657872"/>
              <a:ext cx="663543" cy="729565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2096949" y="2875156"/>
              <a:ext cx="877845" cy="3647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split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881367" y="2875156"/>
              <a:ext cx="879433" cy="3647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split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3558" name="组合 6" descr=" 23558"/>
          <p:cNvGrpSpPr>
            <a:grpSpLocks/>
          </p:cNvGrpSpPr>
          <p:nvPr/>
        </p:nvGrpSpPr>
        <p:grpSpPr bwMode="auto">
          <a:xfrm>
            <a:off x="1258888" y="1196975"/>
            <a:ext cx="7561262" cy="381000"/>
            <a:chOff x="1259632" y="1196752"/>
            <a:chExt cx="7560841" cy="381000"/>
          </a:xfrm>
        </p:grpSpPr>
        <p:sp>
          <p:nvSpPr>
            <p:cNvPr id="23559" name="Rectangle 20"/>
            <p:cNvSpPr>
              <a:spLocks noChangeArrowheads="1"/>
            </p:cNvSpPr>
            <p:nvPr/>
          </p:nvSpPr>
          <p:spPr bwMode="auto">
            <a:xfrm>
              <a:off x="12596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23560" name="Rectangle 21"/>
            <p:cNvSpPr>
              <a:spLocks noChangeArrowheads="1"/>
            </p:cNvSpPr>
            <p:nvPr/>
          </p:nvSpPr>
          <p:spPr bwMode="auto">
            <a:xfrm>
              <a:off x="17930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23561" name="Rectangle 22"/>
            <p:cNvSpPr>
              <a:spLocks noChangeArrowheads="1"/>
            </p:cNvSpPr>
            <p:nvPr/>
          </p:nvSpPr>
          <p:spPr bwMode="auto">
            <a:xfrm>
              <a:off x="23264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R</a:t>
              </a:r>
            </a:p>
          </p:txBody>
        </p:sp>
        <p:sp>
          <p:nvSpPr>
            <p:cNvPr id="23562" name="Rectangle 23"/>
            <p:cNvSpPr>
              <a:spLocks noChangeArrowheads="1"/>
            </p:cNvSpPr>
            <p:nvPr/>
          </p:nvSpPr>
          <p:spPr bwMode="auto">
            <a:xfrm>
              <a:off x="28598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23563" name="Rectangle 24"/>
            <p:cNvSpPr>
              <a:spLocks noChangeArrowheads="1"/>
            </p:cNvSpPr>
            <p:nvPr/>
          </p:nvSpPr>
          <p:spPr bwMode="auto">
            <a:xfrm>
              <a:off x="33932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23564" name="Rectangle 25"/>
            <p:cNvSpPr>
              <a:spLocks noChangeArrowheads="1"/>
            </p:cNvSpPr>
            <p:nvPr/>
          </p:nvSpPr>
          <p:spPr bwMode="auto">
            <a:xfrm>
              <a:off x="39266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23565" name="Rectangle 26"/>
            <p:cNvSpPr>
              <a:spLocks noChangeArrowheads="1"/>
            </p:cNvSpPr>
            <p:nvPr/>
          </p:nvSpPr>
          <p:spPr bwMode="auto">
            <a:xfrm>
              <a:off x="44600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T</a:t>
              </a:r>
            </a:p>
          </p:txBody>
        </p:sp>
        <p:sp>
          <p:nvSpPr>
            <p:cNvPr id="23566" name="Rectangle 27"/>
            <p:cNvSpPr>
              <a:spLocks noChangeArrowheads="1"/>
            </p:cNvSpPr>
            <p:nvPr/>
          </p:nvSpPr>
          <p:spPr bwMode="auto">
            <a:xfrm>
              <a:off x="49934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23567" name="Rectangle 28"/>
            <p:cNvSpPr>
              <a:spLocks noChangeArrowheads="1"/>
            </p:cNvSpPr>
            <p:nvPr/>
          </p:nvSpPr>
          <p:spPr bwMode="auto">
            <a:xfrm>
              <a:off x="55268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23568" name="Rectangle 29"/>
            <p:cNvSpPr>
              <a:spLocks noChangeArrowheads="1"/>
            </p:cNvSpPr>
            <p:nvPr/>
          </p:nvSpPr>
          <p:spPr bwMode="auto">
            <a:xfrm>
              <a:off x="60602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187" name="矩形 186"/>
            <p:cNvSpPr/>
            <p:nvPr/>
          </p:nvSpPr>
          <p:spPr>
            <a:xfrm>
              <a:off x="6937803" y="1196752"/>
              <a:ext cx="1882670" cy="365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Initial Input</a:t>
              </a:r>
              <a:endPara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3358465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Merge Sort - Split </a:t>
            </a:r>
            <a:endParaRPr altLang="en-US" dirty="0"/>
          </a:p>
        </p:txBody>
      </p:sp>
      <p:grpSp>
        <p:nvGrpSpPr>
          <p:cNvPr id="15" name="组合 14" descr=" 3"/>
          <p:cNvGrpSpPr>
            <a:grpSpLocks/>
          </p:cNvGrpSpPr>
          <p:nvPr/>
        </p:nvGrpSpPr>
        <p:grpSpPr bwMode="auto">
          <a:xfrm>
            <a:off x="1168400" y="1577975"/>
            <a:ext cx="6413500" cy="1079500"/>
            <a:chOff x="1168117" y="1577752"/>
            <a:chExt cx="6413345" cy="1080120"/>
          </a:xfrm>
        </p:grpSpPr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1168117" y="227687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1701517" y="227687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18" name="Rectangle 22"/>
            <p:cNvSpPr>
              <a:spLocks noChangeArrowheads="1"/>
            </p:cNvSpPr>
            <p:nvPr/>
          </p:nvSpPr>
          <p:spPr bwMode="auto">
            <a:xfrm>
              <a:off x="2234917" y="227687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R</a:t>
              </a: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2768317" y="227687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20" name="Rectangle 24"/>
            <p:cNvSpPr>
              <a:spLocks noChangeArrowheads="1"/>
            </p:cNvSpPr>
            <p:nvPr/>
          </p:nvSpPr>
          <p:spPr bwMode="auto">
            <a:xfrm>
              <a:off x="3301717" y="227687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4914462" y="227687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5447862" y="227687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T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5981262" y="227687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6514662" y="227687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7048062" y="227687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S</a:t>
              </a:r>
            </a:p>
          </p:txBody>
        </p:sp>
        <p:cxnSp>
          <p:nvCxnSpPr>
            <p:cNvPr id="26" name="直接箭头连接符 25"/>
            <p:cNvCxnSpPr>
              <a:endCxn id="18" idx="0"/>
            </p:cNvCxnSpPr>
            <p:nvPr/>
          </p:nvCxnSpPr>
          <p:spPr>
            <a:xfrm flipH="1">
              <a:off x="2501585" y="1577752"/>
              <a:ext cx="625460" cy="698901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endCxn id="23" idx="0"/>
            </p:cNvCxnSpPr>
            <p:nvPr/>
          </p:nvCxnSpPr>
          <p:spPr>
            <a:xfrm>
              <a:off x="4727206" y="1577752"/>
              <a:ext cx="1520788" cy="698901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3943000" y="1744536"/>
              <a:ext cx="879454" cy="3653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split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9" name="组合 28" descr=" 4"/>
          <p:cNvGrpSpPr>
            <a:grpSpLocks/>
          </p:cNvGrpSpPr>
          <p:nvPr/>
        </p:nvGrpSpPr>
        <p:grpSpPr bwMode="auto">
          <a:xfrm>
            <a:off x="755650" y="2657475"/>
            <a:ext cx="7223125" cy="1111250"/>
            <a:chOff x="755576" y="2657872"/>
            <a:chExt cx="7222777" cy="1110208"/>
          </a:xfrm>
        </p:grpSpPr>
        <p:sp>
          <p:nvSpPr>
            <p:cNvPr id="30" name="Rectangle 20"/>
            <p:cNvSpPr>
              <a:spLocks noChangeArrowheads="1"/>
            </p:cNvSpPr>
            <p:nvPr/>
          </p:nvSpPr>
          <p:spPr bwMode="auto">
            <a:xfrm>
              <a:off x="755576" y="3387080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31" name="Rectangle 21"/>
            <p:cNvSpPr>
              <a:spLocks noChangeArrowheads="1"/>
            </p:cNvSpPr>
            <p:nvPr/>
          </p:nvSpPr>
          <p:spPr bwMode="auto">
            <a:xfrm>
              <a:off x="1288976" y="3387080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32" name="Rectangle 22"/>
            <p:cNvSpPr>
              <a:spLocks noChangeArrowheads="1"/>
            </p:cNvSpPr>
            <p:nvPr/>
          </p:nvSpPr>
          <p:spPr bwMode="auto">
            <a:xfrm>
              <a:off x="1822376" y="3387080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R</a:t>
              </a:r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3001144" y="3387080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3534544" y="3387080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35" name="Rectangle 20"/>
            <p:cNvSpPr>
              <a:spLocks noChangeArrowheads="1"/>
            </p:cNvSpPr>
            <p:nvPr/>
          </p:nvSpPr>
          <p:spPr bwMode="auto">
            <a:xfrm>
              <a:off x="4644008" y="3387080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36" name="Rectangle 21"/>
            <p:cNvSpPr>
              <a:spLocks noChangeArrowheads="1"/>
            </p:cNvSpPr>
            <p:nvPr/>
          </p:nvSpPr>
          <p:spPr bwMode="auto">
            <a:xfrm>
              <a:off x="5177408" y="3387080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T</a:t>
              </a:r>
            </a:p>
          </p:txBody>
        </p:sp>
        <p:sp>
          <p:nvSpPr>
            <p:cNvPr id="37" name="Rectangle 22"/>
            <p:cNvSpPr>
              <a:spLocks noChangeArrowheads="1"/>
            </p:cNvSpPr>
            <p:nvPr/>
          </p:nvSpPr>
          <p:spPr bwMode="auto">
            <a:xfrm>
              <a:off x="5710808" y="3387080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38" name="Rectangle 23"/>
            <p:cNvSpPr>
              <a:spLocks noChangeArrowheads="1"/>
            </p:cNvSpPr>
            <p:nvPr/>
          </p:nvSpPr>
          <p:spPr bwMode="auto">
            <a:xfrm>
              <a:off x="6911553" y="3387080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39" name="Rectangle 24"/>
            <p:cNvSpPr>
              <a:spLocks noChangeArrowheads="1"/>
            </p:cNvSpPr>
            <p:nvPr/>
          </p:nvSpPr>
          <p:spPr bwMode="auto">
            <a:xfrm>
              <a:off x="7444953" y="3387080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S</a:t>
              </a:r>
            </a:p>
          </p:txBody>
        </p:sp>
        <p:cxnSp>
          <p:nvCxnSpPr>
            <p:cNvPr id="40" name="直接箭头连接符 39"/>
            <p:cNvCxnSpPr>
              <a:endCxn id="31" idx="0"/>
            </p:cNvCxnSpPr>
            <p:nvPr/>
          </p:nvCxnSpPr>
          <p:spPr>
            <a:xfrm flipH="1">
              <a:off x="1555637" y="2657872"/>
              <a:ext cx="412730" cy="729565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3035116" y="2657872"/>
              <a:ext cx="500039" cy="729565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endCxn id="36" idx="0"/>
            </p:cNvCxnSpPr>
            <p:nvPr/>
          </p:nvCxnSpPr>
          <p:spPr>
            <a:xfrm flipH="1">
              <a:off x="5444825" y="2657872"/>
              <a:ext cx="269862" cy="729565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6781436" y="2657872"/>
              <a:ext cx="663543" cy="729565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2096949" y="2875156"/>
              <a:ext cx="877845" cy="3647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split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881367" y="2875156"/>
              <a:ext cx="879433" cy="3647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split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6" name="组合 45" descr=" 5"/>
          <p:cNvGrpSpPr>
            <a:grpSpLocks/>
          </p:cNvGrpSpPr>
          <p:nvPr/>
        </p:nvGrpSpPr>
        <p:grpSpPr bwMode="auto">
          <a:xfrm>
            <a:off x="374650" y="3768725"/>
            <a:ext cx="7870825" cy="1244600"/>
            <a:chOff x="374576" y="3768080"/>
            <a:chExt cx="7870477" cy="1245907"/>
          </a:xfrm>
        </p:grpSpPr>
        <p:sp>
          <p:nvSpPr>
            <p:cNvPr id="47" name="Rectangle 20"/>
            <p:cNvSpPr>
              <a:spLocks noChangeArrowheads="1"/>
            </p:cNvSpPr>
            <p:nvPr/>
          </p:nvSpPr>
          <p:spPr bwMode="auto">
            <a:xfrm>
              <a:off x="374576" y="463217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48" name="Rectangle 21"/>
            <p:cNvSpPr>
              <a:spLocks noChangeArrowheads="1"/>
            </p:cNvSpPr>
            <p:nvPr/>
          </p:nvSpPr>
          <p:spPr bwMode="auto">
            <a:xfrm>
              <a:off x="907976" y="463217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49" name="Rectangle 22"/>
            <p:cNvSpPr>
              <a:spLocks noChangeArrowheads="1"/>
            </p:cNvSpPr>
            <p:nvPr/>
          </p:nvSpPr>
          <p:spPr bwMode="auto">
            <a:xfrm>
              <a:off x="1974776" y="463217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R</a:t>
              </a:r>
            </a:p>
          </p:txBody>
        </p:sp>
        <p:sp>
          <p:nvSpPr>
            <p:cNvPr id="50" name="Rectangle 23"/>
            <p:cNvSpPr>
              <a:spLocks noChangeArrowheads="1"/>
            </p:cNvSpPr>
            <p:nvPr/>
          </p:nvSpPr>
          <p:spPr bwMode="auto">
            <a:xfrm>
              <a:off x="2937959" y="463217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51" name="Rectangle 24"/>
            <p:cNvSpPr>
              <a:spLocks noChangeArrowheads="1"/>
            </p:cNvSpPr>
            <p:nvPr/>
          </p:nvSpPr>
          <p:spPr bwMode="auto">
            <a:xfrm>
              <a:off x="3811081" y="463217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52" name="Rectangle 20"/>
            <p:cNvSpPr>
              <a:spLocks noChangeArrowheads="1"/>
            </p:cNvSpPr>
            <p:nvPr/>
          </p:nvSpPr>
          <p:spPr bwMode="auto">
            <a:xfrm>
              <a:off x="4536402" y="463217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53" name="Rectangle 21"/>
            <p:cNvSpPr>
              <a:spLocks noChangeArrowheads="1"/>
            </p:cNvSpPr>
            <p:nvPr/>
          </p:nvSpPr>
          <p:spPr bwMode="auto">
            <a:xfrm>
              <a:off x="5069802" y="463217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T</a:t>
              </a:r>
            </a:p>
          </p:txBody>
        </p:sp>
        <p:sp>
          <p:nvSpPr>
            <p:cNvPr id="54" name="Rectangle 22"/>
            <p:cNvSpPr>
              <a:spLocks noChangeArrowheads="1"/>
            </p:cNvSpPr>
            <p:nvPr/>
          </p:nvSpPr>
          <p:spPr bwMode="auto">
            <a:xfrm>
              <a:off x="6012160" y="463298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55" name="Rectangle 23"/>
            <p:cNvSpPr>
              <a:spLocks noChangeArrowheads="1"/>
            </p:cNvSpPr>
            <p:nvPr/>
          </p:nvSpPr>
          <p:spPr bwMode="auto">
            <a:xfrm>
              <a:off x="6867135" y="463217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56" name="Rectangle 24"/>
            <p:cNvSpPr>
              <a:spLocks noChangeArrowheads="1"/>
            </p:cNvSpPr>
            <p:nvPr/>
          </p:nvSpPr>
          <p:spPr bwMode="auto">
            <a:xfrm>
              <a:off x="7711653" y="463298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S</a:t>
              </a:r>
            </a:p>
          </p:txBody>
        </p:sp>
        <p:cxnSp>
          <p:nvCxnSpPr>
            <p:cNvPr id="57" name="直接箭头连接符 56"/>
            <p:cNvCxnSpPr/>
            <p:nvPr/>
          </p:nvCxnSpPr>
          <p:spPr>
            <a:xfrm flipH="1">
              <a:off x="907952" y="3768080"/>
              <a:ext cx="380983" cy="864507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endCxn id="49" idx="0"/>
            </p:cNvCxnSpPr>
            <p:nvPr/>
          </p:nvCxnSpPr>
          <p:spPr>
            <a:xfrm>
              <a:off x="1822312" y="3768080"/>
              <a:ext cx="419081" cy="864507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endCxn id="50" idx="0"/>
            </p:cNvCxnSpPr>
            <p:nvPr/>
          </p:nvCxnSpPr>
          <p:spPr>
            <a:xfrm flipH="1">
              <a:off x="3204964" y="3768080"/>
              <a:ext cx="63497" cy="864507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endCxn id="51" idx="0"/>
            </p:cNvCxnSpPr>
            <p:nvPr/>
          </p:nvCxnSpPr>
          <p:spPr>
            <a:xfrm>
              <a:off x="3801837" y="3768080"/>
              <a:ext cx="276213" cy="864507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 flipH="1">
              <a:off x="5070193" y="3768080"/>
              <a:ext cx="111120" cy="864507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endCxn id="54" idx="0"/>
            </p:cNvCxnSpPr>
            <p:nvPr/>
          </p:nvCxnSpPr>
          <p:spPr>
            <a:xfrm>
              <a:off x="5703578" y="3768080"/>
              <a:ext cx="574650" cy="864507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endCxn id="55" idx="0"/>
            </p:cNvCxnSpPr>
            <p:nvPr/>
          </p:nvCxnSpPr>
          <p:spPr>
            <a:xfrm flipH="1">
              <a:off x="7133852" y="3768080"/>
              <a:ext cx="44448" cy="864507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endCxn id="56" idx="0"/>
            </p:cNvCxnSpPr>
            <p:nvPr/>
          </p:nvCxnSpPr>
          <p:spPr>
            <a:xfrm>
              <a:off x="7711677" y="3768080"/>
              <a:ext cx="266688" cy="864507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/>
            <p:cNvSpPr/>
            <p:nvPr/>
          </p:nvSpPr>
          <p:spPr>
            <a:xfrm>
              <a:off x="1104794" y="4076378"/>
              <a:ext cx="879436" cy="3655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split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128767" y="4079557"/>
              <a:ext cx="879436" cy="363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split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5125754" y="4076378"/>
              <a:ext cx="879436" cy="3655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split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7076705" y="4079557"/>
              <a:ext cx="879436" cy="363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split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3558" name="组合 6" descr=" 23558"/>
          <p:cNvGrpSpPr>
            <a:grpSpLocks/>
          </p:cNvGrpSpPr>
          <p:nvPr/>
        </p:nvGrpSpPr>
        <p:grpSpPr bwMode="auto">
          <a:xfrm>
            <a:off x="1258888" y="1196975"/>
            <a:ext cx="7561262" cy="381000"/>
            <a:chOff x="1259632" y="1196752"/>
            <a:chExt cx="7560841" cy="381000"/>
          </a:xfrm>
        </p:grpSpPr>
        <p:sp>
          <p:nvSpPr>
            <p:cNvPr id="23559" name="Rectangle 20"/>
            <p:cNvSpPr>
              <a:spLocks noChangeArrowheads="1"/>
            </p:cNvSpPr>
            <p:nvPr/>
          </p:nvSpPr>
          <p:spPr bwMode="auto">
            <a:xfrm>
              <a:off x="12596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23560" name="Rectangle 21"/>
            <p:cNvSpPr>
              <a:spLocks noChangeArrowheads="1"/>
            </p:cNvSpPr>
            <p:nvPr/>
          </p:nvSpPr>
          <p:spPr bwMode="auto">
            <a:xfrm>
              <a:off x="17930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23561" name="Rectangle 22"/>
            <p:cNvSpPr>
              <a:spLocks noChangeArrowheads="1"/>
            </p:cNvSpPr>
            <p:nvPr/>
          </p:nvSpPr>
          <p:spPr bwMode="auto">
            <a:xfrm>
              <a:off x="23264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R</a:t>
              </a:r>
            </a:p>
          </p:txBody>
        </p:sp>
        <p:sp>
          <p:nvSpPr>
            <p:cNvPr id="23562" name="Rectangle 23"/>
            <p:cNvSpPr>
              <a:spLocks noChangeArrowheads="1"/>
            </p:cNvSpPr>
            <p:nvPr/>
          </p:nvSpPr>
          <p:spPr bwMode="auto">
            <a:xfrm>
              <a:off x="28598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23563" name="Rectangle 24"/>
            <p:cNvSpPr>
              <a:spLocks noChangeArrowheads="1"/>
            </p:cNvSpPr>
            <p:nvPr/>
          </p:nvSpPr>
          <p:spPr bwMode="auto">
            <a:xfrm>
              <a:off x="33932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23564" name="Rectangle 25"/>
            <p:cNvSpPr>
              <a:spLocks noChangeArrowheads="1"/>
            </p:cNvSpPr>
            <p:nvPr/>
          </p:nvSpPr>
          <p:spPr bwMode="auto">
            <a:xfrm>
              <a:off x="39266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23565" name="Rectangle 26"/>
            <p:cNvSpPr>
              <a:spLocks noChangeArrowheads="1"/>
            </p:cNvSpPr>
            <p:nvPr/>
          </p:nvSpPr>
          <p:spPr bwMode="auto">
            <a:xfrm>
              <a:off x="44600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T</a:t>
              </a:r>
            </a:p>
          </p:txBody>
        </p:sp>
        <p:sp>
          <p:nvSpPr>
            <p:cNvPr id="23566" name="Rectangle 27"/>
            <p:cNvSpPr>
              <a:spLocks noChangeArrowheads="1"/>
            </p:cNvSpPr>
            <p:nvPr/>
          </p:nvSpPr>
          <p:spPr bwMode="auto">
            <a:xfrm>
              <a:off x="49934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23567" name="Rectangle 28"/>
            <p:cNvSpPr>
              <a:spLocks noChangeArrowheads="1"/>
            </p:cNvSpPr>
            <p:nvPr/>
          </p:nvSpPr>
          <p:spPr bwMode="auto">
            <a:xfrm>
              <a:off x="55268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23568" name="Rectangle 29"/>
            <p:cNvSpPr>
              <a:spLocks noChangeArrowheads="1"/>
            </p:cNvSpPr>
            <p:nvPr/>
          </p:nvSpPr>
          <p:spPr bwMode="auto">
            <a:xfrm>
              <a:off x="60602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187" name="矩形 186"/>
            <p:cNvSpPr/>
            <p:nvPr/>
          </p:nvSpPr>
          <p:spPr>
            <a:xfrm>
              <a:off x="6937803" y="1196752"/>
              <a:ext cx="1882670" cy="365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Initial Input</a:t>
              </a:r>
              <a:endPara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8508264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Merge Sort - Split </a:t>
            </a:r>
            <a:endParaRPr altLang="en-US" dirty="0"/>
          </a:p>
        </p:txBody>
      </p:sp>
      <p:grpSp>
        <p:nvGrpSpPr>
          <p:cNvPr id="15" name="组合 14" descr=" 3"/>
          <p:cNvGrpSpPr>
            <a:grpSpLocks/>
          </p:cNvGrpSpPr>
          <p:nvPr/>
        </p:nvGrpSpPr>
        <p:grpSpPr bwMode="auto">
          <a:xfrm>
            <a:off x="1168400" y="1577975"/>
            <a:ext cx="6413500" cy="1079500"/>
            <a:chOff x="1168117" y="1577752"/>
            <a:chExt cx="6413345" cy="1080120"/>
          </a:xfrm>
        </p:grpSpPr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1168117" y="227687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1701517" y="227687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18" name="Rectangle 22"/>
            <p:cNvSpPr>
              <a:spLocks noChangeArrowheads="1"/>
            </p:cNvSpPr>
            <p:nvPr/>
          </p:nvSpPr>
          <p:spPr bwMode="auto">
            <a:xfrm>
              <a:off x="2234917" y="227687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R</a:t>
              </a: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2768317" y="227687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20" name="Rectangle 24"/>
            <p:cNvSpPr>
              <a:spLocks noChangeArrowheads="1"/>
            </p:cNvSpPr>
            <p:nvPr/>
          </p:nvSpPr>
          <p:spPr bwMode="auto">
            <a:xfrm>
              <a:off x="3301717" y="227687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4914462" y="227687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5447862" y="227687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T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5981262" y="227687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6514662" y="227687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7048062" y="227687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S</a:t>
              </a:r>
            </a:p>
          </p:txBody>
        </p:sp>
        <p:cxnSp>
          <p:nvCxnSpPr>
            <p:cNvPr id="26" name="直接箭头连接符 25"/>
            <p:cNvCxnSpPr>
              <a:endCxn id="18" idx="0"/>
            </p:cNvCxnSpPr>
            <p:nvPr/>
          </p:nvCxnSpPr>
          <p:spPr>
            <a:xfrm flipH="1">
              <a:off x="2501585" y="1577752"/>
              <a:ext cx="625460" cy="698901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endCxn id="23" idx="0"/>
            </p:cNvCxnSpPr>
            <p:nvPr/>
          </p:nvCxnSpPr>
          <p:spPr>
            <a:xfrm>
              <a:off x="4727206" y="1577752"/>
              <a:ext cx="1520788" cy="698901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3943000" y="1744536"/>
              <a:ext cx="879454" cy="3653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split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9" name="组合 28" descr=" 4"/>
          <p:cNvGrpSpPr>
            <a:grpSpLocks/>
          </p:cNvGrpSpPr>
          <p:nvPr/>
        </p:nvGrpSpPr>
        <p:grpSpPr bwMode="auto">
          <a:xfrm>
            <a:off x="755650" y="2657475"/>
            <a:ext cx="7223125" cy="1111250"/>
            <a:chOff x="755576" y="2657872"/>
            <a:chExt cx="7222777" cy="1110208"/>
          </a:xfrm>
        </p:grpSpPr>
        <p:sp>
          <p:nvSpPr>
            <p:cNvPr id="30" name="Rectangle 20"/>
            <p:cNvSpPr>
              <a:spLocks noChangeArrowheads="1"/>
            </p:cNvSpPr>
            <p:nvPr/>
          </p:nvSpPr>
          <p:spPr bwMode="auto">
            <a:xfrm>
              <a:off x="755576" y="3387080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31" name="Rectangle 21"/>
            <p:cNvSpPr>
              <a:spLocks noChangeArrowheads="1"/>
            </p:cNvSpPr>
            <p:nvPr/>
          </p:nvSpPr>
          <p:spPr bwMode="auto">
            <a:xfrm>
              <a:off x="1288976" y="3387080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32" name="Rectangle 22"/>
            <p:cNvSpPr>
              <a:spLocks noChangeArrowheads="1"/>
            </p:cNvSpPr>
            <p:nvPr/>
          </p:nvSpPr>
          <p:spPr bwMode="auto">
            <a:xfrm>
              <a:off x="1822376" y="3387080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R</a:t>
              </a:r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3001144" y="3387080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3534544" y="3387080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35" name="Rectangle 20"/>
            <p:cNvSpPr>
              <a:spLocks noChangeArrowheads="1"/>
            </p:cNvSpPr>
            <p:nvPr/>
          </p:nvSpPr>
          <p:spPr bwMode="auto">
            <a:xfrm>
              <a:off x="4644008" y="3387080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36" name="Rectangle 21"/>
            <p:cNvSpPr>
              <a:spLocks noChangeArrowheads="1"/>
            </p:cNvSpPr>
            <p:nvPr/>
          </p:nvSpPr>
          <p:spPr bwMode="auto">
            <a:xfrm>
              <a:off x="5177408" y="3387080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T</a:t>
              </a:r>
            </a:p>
          </p:txBody>
        </p:sp>
        <p:sp>
          <p:nvSpPr>
            <p:cNvPr id="37" name="Rectangle 22"/>
            <p:cNvSpPr>
              <a:spLocks noChangeArrowheads="1"/>
            </p:cNvSpPr>
            <p:nvPr/>
          </p:nvSpPr>
          <p:spPr bwMode="auto">
            <a:xfrm>
              <a:off x="5710808" y="3387080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38" name="Rectangle 23"/>
            <p:cNvSpPr>
              <a:spLocks noChangeArrowheads="1"/>
            </p:cNvSpPr>
            <p:nvPr/>
          </p:nvSpPr>
          <p:spPr bwMode="auto">
            <a:xfrm>
              <a:off x="6911553" y="3387080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39" name="Rectangle 24"/>
            <p:cNvSpPr>
              <a:spLocks noChangeArrowheads="1"/>
            </p:cNvSpPr>
            <p:nvPr/>
          </p:nvSpPr>
          <p:spPr bwMode="auto">
            <a:xfrm>
              <a:off x="7444953" y="3387080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S</a:t>
              </a:r>
            </a:p>
          </p:txBody>
        </p:sp>
        <p:cxnSp>
          <p:nvCxnSpPr>
            <p:cNvPr id="40" name="直接箭头连接符 39"/>
            <p:cNvCxnSpPr>
              <a:endCxn id="31" idx="0"/>
            </p:cNvCxnSpPr>
            <p:nvPr/>
          </p:nvCxnSpPr>
          <p:spPr>
            <a:xfrm flipH="1">
              <a:off x="1555637" y="2657872"/>
              <a:ext cx="412730" cy="729565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3035116" y="2657872"/>
              <a:ext cx="500039" cy="729565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endCxn id="36" idx="0"/>
            </p:cNvCxnSpPr>
            <p:nvPr/>
          </p:nvCxnSpPr>
          <p:spPr>
            <a:xfrm flipH="1">
              <a:off x="5444825" y="2657872"/>
              <a:ext cx="269862" cy="729565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6781436" y="2657872"/>
              <a:ext cx="663543" cy="729565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2096949" y="2875156"/>
              <a:ext cx="877845" cy="3647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split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881367" y="2875156"/>
              <a:ext cx="879433" cy="3647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split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6" name="组合 45" descr=" 5"/>
          <p:cNvGrpSpPr>
            <a:grpSpLocks/>
          </p:cNvGrpSpPr>
          <p:nvPr/>
        </p:nvGrpSpPr>
        <p:grpSpPr bwMode="auto">
          <a:xfrm>
            <a:off x="374650" y="3768725"/>
            <a:ext cx="7870825" cy="1244600"/>
            <a:chOff x="374576" y="3768080"/>
            <a:chExt cx="7870477" cy="1245907"/>
          </a:xfrm>
        </p:grpSpPr>
        <p:sp>
          <p:nvSpPr>
            <p:cNvPr id="47" name="Rectangle 20"/>
            <p:cNvSpPr>
              <a:spLocks noChangeArrowheads="1"/>
            </p:cNvSpPr>
            <p:nvPr/>
          </p:nvSpPr>
          <p:spPr bwMode="auto">
            <a:xfrm>
              <a:off x="374576" y="463217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48" name="Rectangle 21"/>
            <p:cNvSpPr>
              <a:spLocks noChangeArrowheads="1"/>
            </p:cNvSpPr>
            <p:nvPr/>
          </p:nvSpPr>
          <p:spPr bwMode="auto">
            <a:xfrm>
              <a:off x="907976" y="463217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49" name="Rectangle 22"/>
            <p:cNvSpPr>
              <a:spLocks noChangeArrowheads="1"/>
            </p:cNvSpPr>
            <p:nvPr/>
          </p:nvSpPr>
          <p:spPr bwMode="auto">
            <a:xfrm>
              <a:off x="1974776" y="463217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R</a:t>
              </a:r>
            </a:p>
          </p:txBody>
        </p:sp>
        <p:sp>
          <p:nvSpPr>
            <p:cNvPr id="50" name="Rectangle 23"/>
            <p:cNvSpPr>
              <a:spLocks noChangeArrowheads="1"/>
            </p:cNvSpPr>
            <p:nvPr/>
          </p:nvSpPr>
          <p:spPr bwMode="auto">
            <a:xfrm>
              <a:off x="2937959" y="463217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51" name="Rectangle 24"/>
            <p:cNvSpPr>
              <a:spLocks noChangeArrowheads="1"/>
            </p:cNvSpPr>
            <p:nvPr/>
          </p:nvSpPr>
          <p:spPr bwMode="auto">
            <a:xfrm>
              <a:off x="3811081" y="463217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52" name="Rectangle 20"/>
            <p:cNvSpPr>
              <a:spLocks noChangeArrowheads="1"/>
            </p:cNvSpPr>
            <p:nvPr/>
          </p:nvSpPr>
          <p:spPr bwMode="auto">
            <a:xfrm>
              <a:off x="4536402" y="463217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53" name="Rectangle 21"/>
            <p:cNvSpPr>
              <a:spLocks noChangeArrowheads="1"/>
            </p:cNvSpPr>
            <p:nvPr/>
          </p:nvSpPr>
          <p:spPr bwMode="auto">
            <a:xfrm>
              <a:off x="5069802" y="463217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T</a:t>
              </a:r>
            </a:p>
          </p:txBody>
        </p:sp>
        <p:sp>
          <p:nvSpPr>
            <p:cNvPr id="54" name="Rectangle 22"/>
            <p:cNvSpPr>
              <a:spLocks noChangeArrowheads="1"/>
            </p:cNvSpPr>
            <p:nvPr/>
          </p:nvSpPr>
          <p:spPr bwMode="auto">
            <a:xfrm>
              <a:off x="6012160" y="463298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55" name="Rectangle 23"/>
            <p:cNvSpPr>
              <a:spLocks noChangeArrowheads="1"/>
            </p:cNvSpPr>
            <p:nvPr/>
          </p:nvSpPr>
          <p:spPr bwMode="auto">
            <a:xfrm>
              <a:off x="6867135" y="463217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56" name="Rectangle 24"/>
            <p:cNvSpPr>
              <a:spLocks noChangeArrowheads="1"/>
            </p:cNvSpPr>
            <p:nvPr/>
          </p:nvSpPr>
          <p:spPr bwMode="auto">
            <a:xfrm>
              <a:off x="7711653" y="463298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S</a:t>
              </a:r>
            </a:p>
          </p:txBody>
        </p:sp>
        <p:cxnSp>
          <p:nvCxnSpPr>
            <p:cNvPr id="57" name="直接箭头连接符 56"/>
            <p:cNvCxnSpPr/>
            <p:nvPr/>
          </p:nvCxnSpPr>
          <p:spPr>
            <a:xfrm flipH="1">
              <a:off x="907952" y="3768080"/>
              <a:ext cx="380983" cy="864507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endCxn id="49" idx="0"/>
            </p:cNvCxnSpPr>
            <p:nvPr/>
          </p:nvCxnSpPr>
          <p:spPr>
            <a:xfrm>
              <a:off x="1822312" y="3768080"/>
              <a:ext cx="419081" cy="864507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endCxn id="50" idx="0"/>
            </p:cNvCxnSpPr>
            <p:nvPr/>
          </p:nvCxnSpPr>
          <p:spPr>
            <a:xfrm flipH="1">
              <a:off x="3204964" y="3768080"/>
              <a:ext cx="63497" cy="864507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endCxn id="51" idx="0"/>
            </p:cNvCxnSpPr>
            <p:nvPr/>
          </p:nvCxnSpPr>
          <p:spPr>
            <a:xfrm>
              <a:off x="3801837" y="3768080"/>
              <a:ext cx="276213" cy="864507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 flipH="1">
              <a:off x="5070193" y="3768080"/>
              <a:ext cx="111120" cy="864507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endCxn id="54" idx="0"/>
            </p:cNvCxnSpPr>
            <p:nvPr/>
          </p:nvCxnSpPr>
          <p:spPr>
            <a:xfrm>
              <a:off x="5703578" y="3768080"/>
              <a:ext cx="574650" cy="864507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endCxn id="55" idx="0"/>
            </p:cNvCxnSpPr>
            <p:nvPr/>
          </p:nvCxnSpPr>
          <p:spPr>
            <a:xfrm flipH="1">
              <a:off x="7133852" y="3768080"/>
              <a:ext cx="44448" cy="864507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endCxn id="56" idx="0"/>
            </p:cNvCxnSpPr>
            <p:nvPr/>
          </p:nvCxnSpPr>
          <p:spPr>
            <a:xfrm>
              <a:off x="7711677" y="3768080"/>
              <a:ext cx="266688" cy="864507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/>
            <p:cNvSpPr/>
            <p:nvPr/>
          </p:nvSpPr>
          <p:spPr>
            <a:xfrm>
              <a:off x="1104794" y="4076378"/>
              <a:ext cx="879436" cy="3655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split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128767" y="4079557"/>
              <a:ext cx="879436" cy="363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split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5125754" y="4076378"/>
              <a:ext cx="879436" cy="3655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split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7076705" y="4079557"/>
              <a:ext cx="879436" cy="363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split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9" name="组合 68" descr=" 6"/>
          <p:cNvGrpSpPr>
            <a:grpSpLocks/>
          </p:cNvGrpSpPr>
          <p:nvPr/>
        </p:nvGrpSpPr>
        <p:grpSpPr bwMode="auto">
          <a:xfrm>
            <a:off x="204788" y="5013325"/>
            <a:ext cx="5551487" cy="1223963"/>
            <a:chOff x="204866" y="5013176"/>
            <a:chExt cx="5552190" cy="1224136"/>
          </a:xfrm>
        </p:grpSpPr>
        <p:sp>
          <p:nvSpPr>
            <p:cNvPr id="70" name="Rectangle 20"/>
            <p:cNvSpPr>
              <a:spLocks noChangeArrowheads="1"/>
            </p:cNvSpPr>
            <p:nvPr/>
          </p:nvSpPr>
          <p:spPr bwMode="auto">
            <a:xfrm>
              <a:off x="204866" y="585631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71" name="Rectangle 21"/>
            <p:cNvSpPr>
              <a:spLocks noChangeArrowheads="1"/>
            </p:cNvSpPr>
            <p:nvPr/>
          </p:nvSpPr>
          <p:spPr bwMode="auto">
            <a:xfrm>
              <a:off x="1060376" y="585631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72" name="Rectangle 20"/>
            <p:cNvSpPr>
              <a:spLocks noChangeArrowheads="1"/>
            </p:cNvSpPr>
            <p:nvPr/>
          </p:nvSpPr>
          <p:spPr bwMode="auto">
            <a:xfrm>
              <a:off x="4288533" y="5856245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73" name="Rectangle 21"/>
            <p:cNvSpPr>
              <a:spLocks noChangeArrowheads="1"/>
            </p:cNvSpPr>
            <p:nvPr/>
          </p:nvSpPr>
          <p:spPr bwMode="auto">
            <a:xfrm>
              <a:off x="5223656" y="5856245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T</a:t>
              </a:r>
            </a:p>
          </p:txBody>
        </p:sp>
        <p:cxnSp>
          <p:nvCxnSpPr>
            <p:cNvPr id="74" name="直接箭头连接符 73"/>
            <p:cNvCxnSpPr>
              <a:endCxn id="70" idx="0"/>
            </p:cNvCxnSpPr>
            <p:nvPr/>
          </p:nvCxnSpPr>
          <p:spPr>
            <a:xfrm flipH="1">
              <a:off x="471600" y="5014764"/>
              <a:ext cx="284198" cy="841494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endCxn id="71" idx="0"/>
            </p:cNvCxnSpPr>
            <p:nvPr/>
          </p:nvCxnSpPr>
          <p:spPr>
            <a:xfrm>
              <a:off x="1060636" y="5014764"/>
              <a:ext cx="266734" cy="841494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>
              <a:endCxn id="72" idx="0"/>
            </p:cNvCxnSpPr>
            <p:nvPr/>
          </p:nvCxnSpPr>
          <p:spPr>
            <a:xfrm flipH="1">
              <a:off x="4555167" y="5013176"/>
              <a:ext cx="247681" cy="843082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endCxn id="73" idx="0"/>
            </p:cNvCxnSpPr>
            <p:nvPr/>
          </p:nvCxnSpPr>
          <p:spPr>
            <a:xfrm>
              <a:off x="5336316" y="5013176"/>
              <a:ext cx="154006" cy="843082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矩形 77"/>
            <p:cNvSpPr/>
            <p:nvPr/>
          </p:nvSpPr>
          <p:spPr>
            <a:xfrm>
              <a:off x="447784" y="5368826"/>
              <a:ext cx="877999" cy="3651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split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4572631" y="5373590"/>
              <a:ext cx="877999" cy="3635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split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3558" name="组合 6" descr=" 23558"/>
          <p:cNvGrpSpPr>
            <a:grpSpLocks/>
          </p:cNvGrpSpPr>
          <p:nvPr/>
        </p:nvGrpSpPr>
        <p:grpSpPr bwMode="auto">
          <a:xfrm>
            <a:off x="1258888" y="1196975"/>
            <a:ext cx="7561262" cy="381000"/>
            <a:chOff x="1259632" y="1196752"/>
            <a:chExt cx="7560841" cy="381000"/>
          </a:xfrm>
        </p:grpSpPr>
        <p:sp>
          <p:nvSpPr>
            <p:cNvPr id="23559" name="Rectangle 20"/>
            <p:cNvSpPr>
              <a:spLocks noChangeArrowheads="1"/>
            </p:cNvSpPr>
            <p:nvPr/>
          </p:nvSpPr>
          <p:spPr bwMode="auto">
            <a:xfrm>
              <a:off x="12596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23560" name="Rectangle 21"/>
            <p:cNvSpPr>
              <a:spLocks noChangeArrowheads="1"/>
            </p:cNvSpPr>
            <p:nvPr/>
          </p:nvSpPr>
          <p:spPr bwMode="auto">
            <a:xfrm>
              <a:off x="17930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23561" name="Rectangle 22"/>
            <p:cNvSpPr>
              <a:spLocks noChangeArrowheads="1"/>
            </p:cNvSpPr>
            <p:nvPr/>
          </p:nvSpPr>
          <p:spPr bwMode="auto">
            <a:xfrm>
              <a:off x="23264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R</a:t>
              </a:r>
            </a:p>
          </p:txBody>
        </p:sp>
        <p:sp>
          <p:nvSpPr>
            <p:cNvPr id="23562" name="Rectangle 23"/>
            <p:cNvSpPr>
              <a:spLocks noChangeArrowheads="1"/>
            </p:cNvSpPr>
            <p:nvPr/>
          </p:nvSpPr>
          <p:spPr bwMode="auto">
            <a:xfrm>
              <a:off x="28598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23563" name="Rectangle 24"/>
            <p:cNvSpPr>
              <a:spLocks noChangeArrowheads="1"/>
            </p:cNvSpPr>
            <p:nvPr/>
          </p:nvSpPr>
          <p:spPr bwMode="auto">
            <a:xfrm>
              <a:off x="33932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23564" name="Rectangle 25"/>
            <p:cNvSpPr>
              <a:spLocks noChangeArrowheads="1"/>
            </p:cNvSpPr>
            <p:nvPr/>
          </p:nvSpPr>
          <p:spPr bwMode="auto">
            <a:xfrm>
              <a:off x="39266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23565" name="Rectangle 26"/>
            <p:cNvSpPr>
              <a:spLocks noChangeArrowheads="1"/>
            </p:cNvSpPr>
            <p:nvPr/>
          </p:nvSpPr>
          <p:spPr bwMode="auto">
            <a:xfrm>
              <a:off x="44600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T</a:t>
              </a:r>
            </a:p>
          </p:txBody>
        </p:sp>
        <p:sp>
          <p:nvSpPr>
            <p:cNvPr id="23566" name="Rectangle 27"/>
            <p:cNvSpPr>
              <a:spLocks noChangeArrowheads="1"/>
            </p:cNvSpPr>
            <p:nvPr/>
          </p:nvSpPr>
          <p:spPr bwMode="auto">
            <a:xfrm>
              <a:off x="49934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23567" name="Rectangle 28"/>
            <p:cNvSpPr>
              <a:spLocks noChangeArrowheads="1"/>
            </p:cNvSpPr>
            <p:nvPr/>
          </p:nvSpPr>
          <p:spPr bwMode="auto">
            <a:xfrm>
              <a:off x="55268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23568" name="Rectangle 29"/>
            <p:cNvSpPr>
              <a:spLocks noChangeArrowheads="1"/>
            </p:cNvSpPr>
            <p:nvPr/>
          </p:nvSpPr>
          <p:spPr bwMode="auto">
            <a:xfrm>
              <a:off x="60602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187" name="矩形 186"/>
            <p:cNvSpPr/>
            <p:nvPr/>
          </p:nvSpPr>
          <p:spPr>
            <a:xfrm>
              <a:off x="6937803" y="1196752"/>
              <a:ext cx="1882670" cy="365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Initial Input</a:t>
              </a:r>
              <a:endPara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9077738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Merge Sort - Merge</a:t>
            </a:r>
            <a:endParaRPr altLang="en-US" dirty="0"/>
          </a:p>
        </p:txBody>
      </p:sp>
      <p:grpSp>
        <p:nvGrpSpPr>
          <p:cNvPr id="25602" name="组合 61" descr=" 25602"/>
          <p:cNvGrpSpPr>
            <a:grpSpLocks/>
          </p:cNvGrpSpPr>
          <p:nvPr/>
        </p:nvGrpSpPr>
        <p:grpSpPr bwMode="auto">
          <a:xfrm>
            <a:off x="107950" y="1268413"/>
            <a:ext cx="8640763" cy="1512887"/>
            <a:chOff x="107504" y="1268760"/>
            <a:chExt cx="8640960" cy="1512168"/>
          </a:xfrm>
        </p:grpSpPr>
        <p:sp>
          <p:nvSpPr>
            <p:cNvPr id="25670" name="Rectangle 20"/>
            <p:cNvSpPr>
              <a:spLocks noChangeArrowheads="1"/>
            </p:cNvSpPr>
            <p:nvPr/>
          </p:nvSpPr>
          <p:spPr bwMode="auto">
            <a:xfrm>
              <a:off x="107504" y="126882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25671" name="Rectangle 21"/>
            <p:cNvSpPr>
              <a:spLocks noChangeArrowheads="1"/>
            </p:cNvSpPr>
            <p:nvPr/>
          </p:nvSpPr>
          <p:spPr bwMode="auto">
            <a:xfrm>
              <a:off x="1302296" y="126882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25672" name="Rectangle 20"/>
            <p:cNvSpPr>
              <a:spLocks noChangeArrowheads="1"/>
            </p:cNvSpPr>
            <p:nvPr/>
          </p:nvSpPr>
          <p:spPr bwMode="auto">
            <a:xfrm>
              <a:off x="4211960" y="1268760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25673" name="Rectangle 21"/>
            <p:cNvSpPr>
              <a:spLocks noChangeArrowheads="1"/>
            </p:cNvSpPr>
            <p:nvPr/>
          </p:nvSpPr>
          <p:spPr bwMode="auto">
            <a:xfrm>
              <a:off x="5406752" y="1268760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T</a:t>
              </a:r>
            </a:p>
          </p:txBody>
        </p:sp>
        <p:sp>
          <p:nvSpPr>
            <p:cNvPr id="25674" name="Rectangle 22"/>
            <p:cNvSpPr>
              <a:spLocks noChangeArrowheads="1"/>
            </p:cNvSpPr>
            <p:nvPr/>
          </p:nvSpPr>
          <p:spPr bwMode="auto">
            <a:xfrm>
              <a:off x="2046139" y="239911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R</a:t>
              </a:r>
            </a:p>
          </p:txBody>
        </p:sp>
        <p:sp>
          <p:nvSpPr>
            <p:cNvPr id="25675" name="Rectangle 23"/>
            <p:cNvSpPr>
              <a:spLocks noChangeArrowheads="1"/>
            </p:cNvSpPr>
            <p:nvPr/>
          </p:nvSpPr>
          <p:spPr bwMode="auto">
            <a:xfrm>
              <a:off x="2771800" y="239911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25676" name="Rectangle 24"/>
            <p:cNvSpPr>
              <a:spLocks noChangeArrowheads="1"/>
            </p:cNvSpPr>
            <p:nvPr/>
          </p:nvSpPr>
          <p:spPr bwMode="auto">
            <a:xfrm>
              <a:off x="3882444" y="239911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25677" name="Rectangle 22"/>
            <p:cNvSpPr>
              <a:spLocks noChangeArrowheads="1"/>
            </p:cNvSpPr>
            <p:nvPr/>
          </p:nvSpPr>
          <p:spPr bwMode="auto">
            <a:xfrm>
              <a:off x="6083523" y="2399928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25678" name="Rectangle 23"/>
            <p:cNvSpPr>
              <a:spLocks noChangeArrowheads="1"/>
            </p:cNvSpPr>
            <p:nvPr/>
          </p:nvSpPr>
          <p:spPr bwMode="auto">
            <a:xfrm>
              <a:off x="6938498" y="239911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25679" name="Rectangle 24"/>
            <p:cNvSpPr>
              <a:spLocks noChangeArrowheads="1"/>
            </p:cNvSpPr>
            <p:nvPr/>
          </p:nvSpPr>
          <p:spPr bwMode="auto">
            <a:xfrm>
              <a:off x="8215064" y="2399928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S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Merge Sort - Merge</a:t>
            </a:r>
            <a:endParaRPr altLang="en-US" dirty="0"/>
          </a:p>
        </p:txBody>
      </p:sp>
      <p:grpSp>
        <p:nvGrpSpPr>
          <p:cNvPr id="25602" name="组合 61" descr=" 25602"/>
          <p:cNvGrpSpPr>
            <a:grpSpLocks/>
          </p:cNvGrpSpPr>
          <p:nvPr/>
        </p:nvGrpSpPr>
        <p:grpSpPr bwMode="auto">
          <a:xfrm>
            <a:off x="107950" y="1268413"/>
            <a:ext cx="8640763" cy="1512887"/>
            <a:chOff x="107504" y="1268760"/>
            <a:chExt cx="8640960" cy="1512168"/>
          </a:xfrm>
        </p:grpSpPr>
        <p:sp>
          <p:nvSpPr>
            <p:cNvPr id="25670" name="Rectangle 20"/>
            <p:cNvSpPr>
              <a:spLocks noChangeArrowheads="1"/>
            </p:cNvSpPr>
            <p:nvPr/>
          </p:nvSpPr>
          <p:spPr bwMode="auto">
            <a:xfrm>
              <a:off x="107504" y="126882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25671" name="Rectangle 21"/>
            <p:cNvSpPr>
              <a:spLocks noChangeArrowheads="1"/>
            </p:cNvSpPr>
            <p:nvPr/>
          </p:nvSpPr>
          <p:spPr bwMode="auto">
            <a:xfrm>
              <a:off x="1302296" y="126882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25672" name="Rectangle 20"/>
            <p:cNvSpPr>
              <a:spLocks noChangeArrowheads="1"/>
            </p:cNvSpPr>
            <p:nvPr/>
          </p:nvSpPr>
          <p:spPr bwMode="auto">
            <a:xfrm>
              <a:off x="4211960" y="1268760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25673" name="Rectangle 21"/>
            <p:cNvSpPr>
              <a:spLocks noChangeArrowheads="1"/>
            </p:cNvSpPr>
            <p:nvPr/>
          </p:nvSpPr>
          <p:spPr bwMode="auto">
            <a:xfrm>
              <a:off x="5406752" y="1268760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T</a:t>
              </a:r>
            </a:p>
          </p:txBody>
        </p:sp>
        <p:sp>
          <p:nvSpPr>
            <p:cNvPr id="25674" name="Rectangle 22"/>
            <p:cNvSpPr>
              <a:spLocks noChangeArrowheads="1"/>
            </p:cNvSpPr>
            <p:nvPr/>
          </p:nvSpPr>
          <p:spPr bwMode="auto">
            <a:xfrm>
              <a:off x="2046139" y="239911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R</a:t>
              </a:r>
            </a:p>
          </p:txBody>
        </p:sp>
        <p:sp>
          <p:nvSpPr>
            <p:cNvPr id="25675" name="Rectangle 23"/>
            <p:cNvSpPr>
              <a:spLocks noChangeArrowheads="1"/>
            </p:cNvSpPr>
            <p:nvPr/>
          </p:nvSpPr>
          <p:spPr bwMode="auto">
            <a:xfrm>
              <a:off x="2771800" y="239911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25676" name="Rectangle 24"/>
            <p:cNvSpPr>
              <a:spLocks noChangeArrowheads="1"/>
            </p:cNvSpPr>
            <p:nvPr/>
          </p:nvSpPr>
          <p:spPr bwMode="auto">
            <a:xfrm>
              <a:off x="3882444" y="239911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25677" name="Rectangle 22"/>
            <p:cNvSpPr>
              <a:spLocks noChangeArrowheads="1"/>
            </p:cNvSpPr>
            <p:nvPr/>
          </p:nvSpPr>
          <p:spPr bwMode="auto">
            <a:xfrm>
              <a:off x="6083523" y="2399928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25678" name="Rectangle 23"/>
            <p:cNvSpPr>
              <a:spLocks noChangeArrowheads="1"/>
            </p:cNvSpPr>
            <p:nvPr/>
          </p:nvSpPr>
          <p:spPr bwMode="auto">
            <a:xfrm>
              <a:off x="6938498" y="239911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25679" name="Rectangle 24"/>
            <p:cNvSpPr>
              <a:spLocks noChangeArrowheads="1"/>
            </p:cNvSpPr>
            <p:nvPr/>
          </p:nvSpPr>
          <p:spPr bwMode="auto">
            <a:xfrm>
              <a:off x="8215064" y="2399928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S</a:t>
              </a:r>
            </a:p>
          </p:txBody>
        </p:sp>
      </p:grpSp>
      <p:grpSp>
        <p:nvGrpSpPr>
          <p:cNvPr id="14" name="组合 13" descr=" 64"/>
          <p:cNvGrpSpPr>
            <a:grpSpLocks/>
          </p:cNvGrpSpPr>
          <p:nvPr/>
        </p:nvGrpSpPr>
        <p:grpSpPr bwMode="auto">
          <a:xfrm>
            <a:off x="374650" y="1649413"/>
            <a:ext cx="5300663" cy="1130300"/>
            <a:chOff x="374204" y="1649760"/>
            <a:chExt cx="5300361" cy="1130357"/>
          </a:xfrm>
        </p:grpSpPr>
        <p:sp>
          <p:nvSpPr>
            <p:cNvPr id="15" name="Rectangle 20"/>
            <p:cNvSpPr>
              <a:spLocks noChangeArrowheads="1"/>
            </p:cNvSpPr>
            <p:nvPr/>
          </p:nvSpPr>
          <p:spPr bwMode="auto">
            <a:xfrm>
              <a:off x="445939" y="239911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itchFamily="49" charset="0"/>
                </a:rPr>
                <a:t>A</a:t>
              </a:r>
            </a:p>
          </p:txBody>
        </p:sp>
        <p:sp>
          <p:nvSpPr>
            <p:cNvPr id="16" name="Rectangle 21"/>
            <p:cNvSpPr>
              <a:spLocks noChangeArrowheads="1"/>
            </p:cNvSpPr>
            <p:nvPr/>
          </p:nvSpPr>
          <p:spPr bwMode="auto">
            <a:xfrm>
              <a:off x="979339" y="239911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itchFamily="49" charset="0"/>
                </a:rPr>
                <a:t>L</a:t>
              </a:r>
            </a:p>
          </p:txBody>
        </p:sp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4607765" y="239911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5141165" y="239911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T</a:t>
              </a:r>
            </a:p>
          </p:txBody>
        </p:sp>
        <p:cxnSp>
          <p:nvCxnSpPr>
            <p:cNvPr id="19" name="直接箭头连接符 18"/>
            <p:cNvCxnSpPr>
              <a:endCxn id="15" idx="0"/>
            </p:cNvCxnSpPr>
            <p:nvPr/>
          </p:nvCxnSpPr>
          <p:spPr>
            <a:xfrm>
              <a:off x="374204" y="1649760"/>
              <a:ext cx="338119" cy="74933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endCxn id="16" idx="0"/>
            </p:cNvCxnSpPr>
            <p:nvPr/>
          </p:nvCxnSpPr>
          <p:spPr>
            <a:xfrm flipH="1">
              <a:off x="1245692" y="1649760"/>
              <a:ext cx="323832" cy="74933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endCxn id="17" idx="0"/>
            </p:cNvCxnSpPr>
            <p:nvPr/>
          </p:nvCxnSpPr>
          <p:spPr>
            <a:xfrm>
              <a:off x="4479245" y="1649760"/>
              <a:ext cx="395265" cy="74933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endCxn id="18" idx="0"/>
            </p:cNvCxnSpPr>
            <p:nvPr/>
          </p:nvCxnSpPr>
          <p:spPr>
            <a:xfrm flipH="1">
              <a:off x="5407880" y="1649760"/>
              <a:ext cx="265097" cy="74933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478973" y="1706913"/>
              <a:ext cx="1019117" cy="3651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merge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611001" y="1706913"/>
              <a:ext cx="1019117" cy="3651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merge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9926752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Merge Sort - Merge</a:t>
            </a:r>
            <a:endParaRPr altLang="en-US" dirty="0"/>
          </a:p>
        </p:txBody>
      </p:sp>
      <p:grpSp>
        <p:nvGrpSpPr>
          <p:cNvPr id="25602" name="组合 61" descr=" 25602"/>
          <p:cNvGrpSpPr>
            <a:grpSpLocks/>
          </p:cNvGrpSpPr>
          <p:nvPr/>
        </p:nvGrpSpPr>
        <p:grpSpPr bwMode="auto">
          <a:xfrm>
            <a:off x="107950" y="1268413"/>
            <a:ext cx="8640763" cy="1512887"/>
            <a:chOff x="107504" y="1268760"/>
            <a:chExt cx="8640960" cy="1512168"/>
          </a:xfrm>
        </p:grpSpPr>
        <p:sp>
          <p:nvSpPr>
            <p:cNvPr id="25670" name="Rectangle 20"/>
            <p:cNvSpPr>
              <a:spLocks noChangeArrowheads="1"/>
            </p:cNvSpPr>
            <p:nvPr/>
          </p:nvSpPr>
          <p:spPr bwMode="auto">
            <a:xfrm>
              <a:off x="107504" y="126882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25671" name="Rectangle 21"/>
            <p:cNvSpPr>
              <a:spLocks noChangeArrowheads="1"/>
            </p:cNvSpPr>
            <p:nvPr/>
          </p:nvSpPr>
          <p:spPr bwMode="auto">
            <a:xfrm>
              <a:off x="1302296" y="126882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25672" name="Rectangle 20"/>
            <p:cNvSpPr>
              <a:spLocks noChangeArrowheads="1"/>
            </p:cNvSpPr>
            <p:nvPr/>
          </p:nvSpPr>
          <p:spPr bwMode="auto">
            <a:xfrm>
              <a:off x="4211960" y="1268760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25673" name="Rectangle 21"/>
            <p:cNvSpPr>
              <a:spLocks noChangeArrowheads="1"/>
            </p:cNvSpPr>
            <p:nvPr/>
          </p:nvSpPr>
          <p:spPr bwMode="auto">
            <a:xfrm>
              <a:off x="5406752" y="1268760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T</a:t>
              </a:r>
            </a:p>
          </p:txBody>
        </p:sp>
        <p:sp>
          <p:nvSpPr>
            <p:cNvPr id="25674" name="Rectangle 22"/>
            <p:cNvSpPr>
              <a:spLocks noChangeArrowheads="1"/>
            </p:cNvSpPr>
            <p:nvPr/>
          </p:nvSpPr>
          <p:spPr bwMode="auto">
            <a:xfrm>
              <a:off x="2046139" y="239911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R</a:t>
              </a:r>
            </a:p>
          </p:txBody>
        </p:sp>
        <p:sp>
          <p:nvSpPr>
            <p:cNvPr id="25675" name="Rectangle 23"/>
            <p:cNvSpPr>
              <a:spLocks noChangeArrowheads="1"/>
            </p:cNvSpPr>
            <p:nvPr/>
          </p:nvSpPr>
          <p:spPr bwMode="auto">
            <a:xfrm>
              <a:off x="2771800" y="239911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25676" name="Rectangle 24"/>
            <p:cNvSpPr>
              <a:spLocks noChangeArrowheads="1"/>
            </p:cNvSpPr>
            <p:nvPr/>
          </p:nvSpPr>
          <p:spPr bwMode="auto">
            <a:xfrm>
              <a:off x="3882444" y="239911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25677" name="Rectangle 22"/>
            <p:cNvSpPr>
              <a:spLocks noChangeArrowheads="1"/>
            </p:cNvSpPr>
            <p:nvPr/>
          </p:nvSpPr>
          <p:spPr bwMode="auto">
            <a:xfrm>
              <a:off x="6083523" y="2399928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25678" name="Rectangle 23"/>
            <p:cNvSpPr>
              <a:spLocks noChangeArrowheads="1"/>
            </p:cNvSpPr>
            <p:nvPr/>
          </p:nvSpPr>
          <p:spPr bwMode="auto">
            <a:xfrm>
              <a:off x="6938498" y="239911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25679" name="Rectangle 24"/>
            <p:cNvSpPr>
              <a:spLocks noChangeArrowheads="1"/>
            </p:cNvSpPr>
            <p:nvPr/>
          </p:nvSpPr>
          <p:spPr bwMode="auto">
            <a:xfrm>
              <a:off x="8215064" y="2399928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S</a:t>
              </a:r>
            </a:p>
          </p:txBody>
        </p:sp>
      </p:grpSp>
      <p:grpSp>
        <p:nvGrpSpPr>
          <p:cNvPr id="14" name="组合 13" descr=" 64"/>
          <p:cNvGrpSpPr>
            <a:grpSpLocks/>
          </p:cNvGrpSpPr>
          <p:nvPr/>
        </p:nvGrpSpPr>
        <p:grpSpPr bwMode="auto">
          <a:xfrm>
            <a:off x="374650" y="1649413"/>
            <a:ext cx="5300663" cy="1130300"/>
            <a:chOff x="374204" y="1649760"/>
            <a:chExt cx="5300361" cy="1130357"/>
          </a:xfrm>
        </p:grpSpPr>
        <p:sp>
          <p:nvSpPr>
            <p:cNvPr id="15" name="Rectangle 20"/>
            <p:cNvSpPr>
              <a:spLocks noChangeArrowheads="1"/>
            </p:cNvSpPr>
            <p:nvPr/>
          </p:nvSpPr>
          <p:spPr bwMode="auto">
            <a:xfrm>
              <a:off x="445939" y="239911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itchFamily="49" charset="0"/>
                </a:rPr>
                <a:t>A</a:t>
              </a:r>
            </a:p>
          </p:txBody>
        </p:sp>
        <p:sp>
          <p:nvSpPr>
            <p:cNvPr id="16" name="Rectangle 21"/>
            <p:cNvSpPr>
              <a:spLocks noChangeArrowheads="1"/>
            </p:cNvSpPr>
            <p:nvPr/>
          </p:nvSpPr>
          <p:spPr bwMode="auto">
            <a:xfrm>
              <a:off x="979339" y="239911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itchFamily="49" charset="0"/>
                </a:rPr>
                <a:t>L</a:t>
              </a:r>
            </a:p>
          </p:txBody>
        </p:sp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4607765" y="239911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5141165" y="239911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T</a:t>
              </a:r>
            </a:p>
          </p:txBody>
        </p:sp>
        <p:cxnSp>
          <p:nvCxnSpPr>
            <p:cNvPr id="19" name="直接箭头连接符 18"/>
            <p:cNvCxnSpPr>
              <a:endCxn id="15" idx="0"/>
            </p:cNvCxnSpPr>
            <p:nvPr/>
          </p:nvCxnSpPr>
          <p:spPr>
            <a:xfrm>
              <a:off x="374204" y="1649760"/>
              <a:ext cx="338119" cy="74933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endCxn id="16" idx="0"/>
            </p:cNvCxnSpPr>
            <p:nvPr/>
          </p:nvCxnSpPr>
          <p:spPr>
            <a:xfrm flipH="1">
              <a:off x="1245692" y="1649760"/>
              <a:ext cx="323832" cy="74933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endCxn id="17" idx="0"/>
            </p:cNvCxnSpPr>
            <p:nvPr/>
          </p:nvCxnSpPr>
          <p:spPr>
            <a:xfrm>
              <a:off x="4479245" y="1649760"/>
              <a:ext cx="395265" cy="74933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endCxn id="18" idx="0"/>
            </p:cNvCxnSpPr>
            <p:nvPr/>
          </p:nvCxnSpPr>
          <p:spPr>
            <a:xfrm flipH="1">
              <a:off x="5407880" y="1649760"/>
              <a:ext cx="265097" cy="74933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478973" y="1706913"/>
              <a:ext cx="1019117" cy="3651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merge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611001" y="1706913"/>
              <a:ext cx="1019117" cy="3651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merge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5" name="组合 24" descr=" 65"/>
          <p:cNvGrpSpPr>
            <a:grpSpLocks/>
          </p:cNvGrpSpPr>
          <p:nvPr/>
        </p:nvGrpSpPr>
        <p:grpSpPr bwMode="auto">
          <a:xfrm>
            <a:off x="877888" y="2779713"/>
            <a:ext cx="7604125" cy="1174750"/>
            <a:chOff x="877615" y="2780117"/>
            <a:chExt cx="7604149" cy="1173899"/>
          </a:xfrm>
        </p:grpSpPr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877615" y="357301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1411015" y="357301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itchFamily="49" charset="0"/>
                </a:rPr>
                <a:t>L</a:t>
              </a:r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1944415" y="357301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itchFamily="49" charset="0"/>
                </a:rPr>
                <a:t>R</a:t>
              </a:r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3123183" y="357301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itchFamily="49" charset="0"/>
                </a:rPr>
                <a:t>G</a:t>
              </a:r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3656583" y="357301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itchFamily="49" charset="0"/>
                </a:rPr>
                <a:t>O</a:t>
              </a:r>
            </a:p>
          </p:txBody>
        </p:sp>
        <p:sp>
          <p:nvSpPr>
            <p:cNvPr id="31" name="Rectangle 20"/>
            <p:cNvSpPr>
              <a:spLocks noChangeArrowheads="1"/>
            </p:cNvSpPr>
            <p:nvPr/>
          </p:nvSpPr>
          <p:spPr bwMode="auto">
            <a:xfrm>
              <a:off x="4766047" y="357301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32" name="Rectangle 21"/>
            <p:cNvSpPr>
              <a:spLocks noChangeArrowheads="1"/>
            </p:cNvSpPr>
            <p:nvPr/>
          </p:nvSpPr>
          <p:spPr bwMode="auto">
            <a:xfrm>
              <a:off x="5299447" y="357301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itchFamily="49" charset="0"/>
                </a:rPr>
                <a:t>M</a:t>
              </a:r>
            </a:p>
          </p:txBody>
        </p:sp>
        <p:sp>
          <p:nvSpPr>
            <p:cNvPr id="33" name="Rectangle 22"/>
            <p:cNvSpPr>
              <a:spLocks noChangeArrowheads="1"/>
            </p:cNvSpPr>
            <p:nvPr/>
          </p:nvSpPr>
          <p:spPr bwMode="auto">
            <a:xfrm>
              <a:off x="5832847" y="357301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itchFamily="49" charset="0"/>
                </a:rPr>
                <a:t>T</a:t>
              </a:r>
            </a:p>
          </p:txBody>
        </p:sp>
        <p:sp>
          <p:nvSpPr>
            <p:cNvPr id="34" name="Rectangle 23"/>
            <p:cNvSpPr>
              <a:spLocks noChangeArrowheads="1"/>
            </p:cNvSpPr>
            <p:nvPr/>
          </p:nvSpPr>
          <p:spPr bwMode="auto">
            <a:xfrm>
              <a:off x="7033592" y="357301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35" name="Rectangle 24"/>
            <p:cNvSpPr>
              <a:spLocks noChangeArrowheads="1"/>
            </p:cNvSpPr>
            <p:nvPr/>
          </p:nvSpPr>
          <p:spPr bwMode="auto">
            <a:xfrm>
              <a:off x="7566992" y="357301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S</a:t>
              </a:r>
            </a:p>
          </p:txBody>
        </p:sp>
        <p:cxnSp>
          <p:nvCxnSpPr>
            <p:cNvPr id="36" name="直接箭头连接符 35"/>
            <p:cNvCxnSpPr>
              <a:endCxn id="26" idx="0"/>
            </p:cNvCxnSpPr>
            <p:nvPr/>
          </p:nvCxnSpPr>
          <p:spPr>
            <a:xfrm>
              <a:off x="979215" y="2781703"/>
              <a:ext cx="165101" cy="79158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H="1">
              <a:off x="1944418" y="2780117"/>
              <a:ext cx="368301" cy="7931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endCxn id="29" idx="0"/>
            </p:cNvCxnSpPr>
            <p:nvPr/>
          </p:nvCxnSpPr>
          <p:spPr>
            <a:xfrm>
              <a:off x="3038209" y="2780117"/>
              <a:ext cx="352426" cy="7931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endCxn id="30" idx="0"/>
            </p:cNvCxnSpPr>
            <p:nvPr/>
          </p:nvCxnSpPr>
          <p:spPr>
            <a:xfrm flipH="1">
              <a:off x="3924037" y="2780117"/>
              <a:ext cx="225426" cy="7931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5141653" y="2780117"/>
              <a:ext cx="157162" cy="7931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endCxn id="33" idx="0"/>
            </p:cNvCxnSpPr>
            <p:nvPr/>
          </p:nvCxnSpPr>
          <p:spPr>
            <a:xfrm flipH="1">
              <a:off x="6098918" y="2781703"/>
              <a:ext cx="250826" cy="79158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>
              <a:off x="7205410" y="2780117"/>
              <a:ext cx="266701" cy="7931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endCxn id="35" idx="0"/>
            </p:cNvCxnSpPr>
            <p:nvPr/>
          </p:nvCxnSpPr>
          <p:spPr>
            <a:xfrm flipH="1">
              <a:off x="7834062" y="2781703"/>
              <a:ext cx="647702" cy="79158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1109391" y="2853089"/>
              <a:ext cx="1019178" cy="3648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merge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112822" y="2853089"/>
              <a:ext cx="1020765" cy="3648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merge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279766" y="2853089"/>
              <a:ext cx="1020766" cy="3648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merge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268910" y="2853089"/>
              <a:ext cx="1020765" cy="3648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merge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3713384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Merge Sort - Merge</a:t>
            </a:r>
            <a:endParaRPr altLang="en-US" dirty="0"/>
          </a:p>
        </p:txBody>
      </p:sp>
      <p:grpSp>
        <p:nvGrpSpPr>
          <p:cNvPr id="25602" name="组合 61" descr=" 25602"/>
          <p:cNvGrpSpPr>
            <a:grpSpLocks/>
          </p:cNvGrpSpPr>
          <p:nvPr/>
        </p:nvGrpSpPr>
        <p:grpSpPr bwMode="auto">
          <a:xfrm>
            <a:off x="107950" y="1268413"/>
            <a:ext cx="8640763" cy="1512887"/>
            <a:chOff x="107504" y="1268760"/>
            <a:chExt cx="8640960" cy="1512168"/>
          </a:xfrm>
        </p:grpSpPr>
        <p:sp>
          <p:nvSpPr>
            <p:cNvPr id="25670" name="Rectangle 20"/>
            <p:cNvSpPr>
              <a:spLocks noChangeArrowheads="1"/>
            </p:cNvSpPr>
            <p:nvPr/>
          </p:nvSpPr>
          <p:spPr bwMode="auto">
            <a:xfrm>
              <a:off x="107504" y="126882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25671" name="Rectangle 21"/>
            <p:cNvSpPr>
              <a:spLocks noChangeArrowheads="1"/>
            </p:cNvSpPr>
            <p:nvPr/>
          </p:nvSpPr>
          <p:spPr bwMode="auto">
            <a:xfrm>
              <a:off x="1302296" y="126882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25672" name="Rectangle 20"/>
            <p:cNvSpPr>
              <a:spLocks noChangeArrowheads="1"/>
            </p:cNvSpPr>
            <p:nvPr/>
          </p:nvSpPr>
          <p:spPr bwMode="auto">
            <a:xfrm>
              <a:off x="4211960" y="1268760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25673" name="Rectangle 21"/>
            <p:cNvSpPr>
              <a:spLocks noChangeArrowheads="1"/>
            </p:cNvSpPr>
            <p:nvPr/>
          </p:nvSpPr>
          <p:spPr bwMode="auto">
            <a:xfrm>
              <a:off x="5406752" y="1268760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T</a:t>
              </a:r>
            </a:p>
          </p:txBody>
        </p:sp>
        <p:sp>
          <p:nvSpPr>
            <p:cNvPr id="25674" name="Rectangle 22"/>
            <p:cNvSpPr>
              <a:spLocks noChangeArrowheads="1"/>
            </p:cNvSpPr>
            <p:nvPr/>
          </p:nvSpPr>
          <p:spPr bwMode="auto">
            <a:xfrm>
              <a:off x="2046139" y="239911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R</a:t>
              </a:r>
            </a:p>
          </p:txBody>
        </p:sp>
        <p:sp>
          <p:nvSpPr>
            <p:cNvPr id="25675" name="Rectangle 23"/>
            <p:cNvSpPr>
              <a:spLocks noChangeArrowheads="1"/>
            </p:cNvSpPr>
            <p:nvPr/>
          </p:nvSpPr>
          <p:spPr bwMode="auto">
            <a:xfrm>
              <a:off x="2771800" y="239911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25676" name="Rectangle 24"/>
            <p:cNvSpPr>
              <a:spLocks noChangeArrowheads="1"/>
            </p:cNvSpPr>
            <p:nvPr/>
          </p:nvSpPr>
          <p:spPr bwMode="auto">
            <a:xfrm>
              <a:off x="3882444" y="239911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25677" name="Rectangle 22"/>
            <p:cNvSpPr>
              <a:spLocks noChangeArrowheads="1"/>
            </p:cNvSpPr>
            <p:nvPr/>
          </p:nvSpPr>
          <p:spPr bwMode="auto">
            <a:xfrm>
              <a:off x="6083523" y="2399928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25678" name="Rectangle 23"/>
            <p:cNvSpPr>
              <a:spLocks noChangeArrowheads="1"/>
            </p:cNvSpPr>
            <p:nvPr/>
          </p:nvSpPr>
          <p:spPr bwMode="auto">
            <a:xfrm>
              <a:off x="6938498" y="239911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25679" name="Rectangle 24"/>
            <p:cNvSpPr>
              <a:spLocks noChangeArrowheads="1"/>
            </p:cNvSpPr>
            <p:nvPr/>
          </p:nvSpPr>
          <p:spPr bwMode="auto">
            <a:xfrm>
              <a:off x="8215064" y="2399928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S</a:t>
              </a:r>
            </a:p>
          </p:txBody>
        </p:sp>
      </p:grpSp>
      <p:grpSp>
        <p:nvGrpSpPr>
          <p:cNvPr id="14" name="组合 13" descr=" 64"/>
          <p:cNvGrpSpPr>
            <a:grpSpLocks/>
          </p:cNvGrpSpPr>
          <p:nvPr/>
        </p:nvGrpSpPr>
        <p:grpSpPr bwMode="auto">
          <a:xfrm>
            <a:off x="374650" y="1649413"/>
            <a:ext cx="5300663" cy="1130300"/>
            <a:chOff x="374204" y="1649760"/>
            <a:chExt cx="5300361" cy="1130357"/>
          </a:xfrm>
        </p:grpSpPr>
        <p:sp>
          <p:nvSpPr>
            <p:cNvPr id="15" name="Rectangle 20"/>
            <p:cNvSpPr>
              <a:spLocks noChangeArrowheads="1"/>
            </p:cNvSpPr>
            <p:nvPr/>
          </p:nvSpPr>
          <p:spPr bwMode="auto">
            <a:xfrm>
              <a:off x="445939" y="239911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itchFamily="49" charset="0"/>
                </a:rPr>
                <a:t>A</a:t>
              </a:r>
            </a:p>
          </p:txBody>
        </p:sp>
        <p:sp>
          <p:nvSpPr>
            <p:cNvPr id="16" name="Rectangle 21"/>
            <p:cNvSpPr>
              <a:spLocks noChangeArrowheads="1"/>
            </p:cNvSpPr>
            <p:nvPr/>
          </p:nvSpPr>
          <p:spPr bwMode="auto">
            <a:xfrm>
              <a:off x="979339" y="239911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itchFamily="49" charset="0"/>
                </a:rPr>
                <a:t>L</a:t>
              </a:r>
            </a:p>
          </p:txBody>
        </p:sp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4607765" y="239911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5141165" y="239911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T</a:t>
              </a:r>
            </a:p>
          </p:txBody>
        </p:sp>
        <p:cxnSp>
          <p:nvCxnSpPr>
            <p:cNvPr id="19" name="直接箭头连接符 18"/>
            <p:cNvCxnSpPr>
              <a:endCxn id="15" idx="0"/>
            </p:cNvCxnSpPr>
            <p:nvPr/>
          </p:nvCxnSpPr>
          <p:spPr>
            <a:xfrm>
              <a:off x="374204" y="1649760"/>
              <a:ext cx="338119" cy="74933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endCxn id="16" idx="0"/>
            </p:cNvCxnSpPr>
            <p:nvPr/>
          </p:nvCxnSpPr>
          <p:spPr>
            <a:xfrm flipH="1">
              <a:off x="1245692" y="1649760"/>
              <a:ext cx="323832" cy="74933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endCxn id="17" idx="0"/>
            </p:cNvCxnSpPr>
            <p:nvPr/>
          </p:nvCxnSpPr>
          <p:spPr>
            <a:xfrm>
              <a:off x="4479245" y="1649760"/>
              <a:ext cx="395265" cy="74933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endCxn id="18" idx="0"/>
            </p:cNvCxnSpPr>
            <p:nvPr/>
          </p:nvCxnSpPr>
          <p:spPr>
            <a:xfrm flipH="1">
              <a:off x="5407880" y="1649760"/>
              <a:ext cx="265097" cy="74933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478973" y="1706913"/>
              <a:ext cx="1019117" cy="3651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merge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611001" y="1706913"/>
              <a:ext cx="1019117" cy="3651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merge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5" name="组合 24" descr=" 65"/>
          <p:cNvGrpSpPr>
            <a:grpSpLocks/>
          </p:cNvGrpSpPr>
          <p:nvPr/>
        </p:nvGrpSpPr>
        <p:grpSpPr bwMode="auto">
          <a:xfrm>
            <a:off x="877888" y="2779713"/>
            <a:ext cx="7604125" cy="1174750"/>
            <a:chOff x="877615" y="2780117"/>
            <a:chExt cx="7604149" cy="1173899"/>
          </a:xfrm>
        </p:grpSpPr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877615" y="357301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1411015" y="357301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itchFamily="49" charset="0"/>
                </a:rPr>
                <a:t>L</a:t>
              </a:r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1944415" y="357301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itchFamily="49" charset="0"/>
                </a:rPr>
                <a:t>R</a:t>
              </a:r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3123183" y="357301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itchFamily="49" charset="0"/>
                </a:rPr>
                <a:t>G</a:t>
              </a:r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3656583" y="357301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itchFamily="49" charset="0"/>
                </a:rPr>
                <a:t>O</a:t>
              </a:r>
            </a:p>
          </p:txBody>
        </p:sp>
        <p:sp>
          <p:nvSpPr>
            <p:cNvPr id="31" name="Rectangle 20"/>
            <p:cNvSpPr>
              <a:spLocks noChangeArrowheads="1"/>
            </p:cNvSpPr>
            <p:nvPr/>
          </p:nvSpPr>
          <p:spPr bwMode="auto">
            <a:xfrm>
              <a:off x="4766047" y="357301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32" name="Rectangle 21"/>
            <p:cNvSpPr>
              <a:spLocks noChangeArrowheads="1"/>
            </p:cNvSpPr>
            <p:nvPr/>
          </p:nvSpPr>
          <p:spPr bwMode="auto">
            <a:xfrm>
              <a:off x="5299447" y="357301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itchFamily="49" charset="0"/>
                </a:rPr>
                <a:t>M</a:t>
              </a:r>
            </a:p>
          </p:txBody>
        </p:sp>
        <p:sp>
          <p:nvSpPr>
            <p:cNvPr id="33" name="Rectangle 22"/>
            <p:cNvSpPr>
              <a:spLocks noChangeArrowheads="1"/>
            </p:cNvSpPr>
            <p:nvPr/>
          </p:nvSpPr>
          <p:spPr bwMode="auto">
            <a:xfrm>
              <a:off x="5832847" y="357301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itchFamily="49" charset="0"/>
                </a:rPr>
                <a:t>T</a:t>
              </a:r>
            </a:p>
          </p:txBody>
        </p:sp>
        <p:sp>
          <p:nvSpPr>
            <p:cNvPr id="34" name="Rectangle 23"/>
            <p:cNvSpPr>
              <a:spLocks noChangeArrowheads="1"/>
            </p:cNvSpPr>
            <p:nvPr/>
          </p:nvSpPr>
          <p:spPr bwMode="auto">
            <a:xfrm>
              <a:off x="7033592" y="357301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35" name="Rectangle 24"/>
            <p:cNvSpPr>
              <a:spLocks noChangeArrowheads="1"/>
            </p:cNvSpPr>
            <p:nvPr/>
          </p:nvSpPr>
          <p:spPr bwMode="auto">
            <a:xfrm>
              <a:off x="7566992" y="357301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S</a:t>
              </a:r>
            </a:p>
          </p:txBody>
        </p:sp>
        <p:cxnSp>
          <p:nvCxnSpPr>
            <p:cNvPr id="36" name="直接箭头连接符 35"/>
            <p:cNvCxnSpPr>
              <a:endCxn id="26" idx="0"/>
            </p:cNvCxnSpPr>
            <p:nvPr/>
          </p:nvCxnSpPr>
          <p:spPr>
            <a:xfrm>
              <a:off x="979215" y="2781703"/>
              <a:ext cx="165101" cy="79158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H="1">
              <a:off x="1944418" y="2780117"/>
              <a:ext cx="368301" cy="7931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endCxn id="29" idx="0"/>
            </p:cNvCxnSpPr>
            <p:nvPr/>
          </p:nvCxnSpPr>
          <p:spPr>
            <a:xfrm>
              <a:off x="3038209" y="2780117"/>
              <a:ext cx="352426" cy="7931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endCxn id="30" idx="0"/>
            </p:cNvCxnSpPr>
            <p:nvPr/>
          </p:nvCxnSpPr>
          <p:spPr>
            <a:xfrm flipH="1">
              <a:off x="3924037" y="2780117"/>
              <a:ext cx="225426" cy="7931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5141653" y="2780117"/>
              <a:ext cx="157162" cy="7931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endCxn id="33" idx="0"/>
            </p:cNvCxnSpPr>
            <p:nvPr/>
          </p:nvCxnSpPr>
          <p:spPr>
            <a:xfrm flipH="1">
              <a:off x="6098918" y="2781703"/>
              <a:ext cx="250826" cy="79158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>
              <a:off x="7205410" y="2780117"/>
              <a:ext cx="266701" cy="7931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endCxn id="35" idx="0"/>
            </p:cNvCxnSpPr>
            <p:nvPr/>
          </p:nvCxnSpPr>
          <p:spPr>
            <a:xfrm flipH="1">
              <a:off x="7834062" y="2781703"/>
              <a:ext cx="647702" cy="79158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1109391" y="2853089"/>
              <a:ext cx="1019178" cy="3648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merge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112822" y="2853089"/>
              <a:ext cx="1020765" cy="3648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merge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279766" y="2853089"/>
              <a:ext cx="1020766" cy="3648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merge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268910" y="2853089"/>
              <a:ext cx="1020765" cy="3648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merge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8" name="组合 47" descr=" 66"/>
          <p:cNvGrpSpPr>
            <a:grpSpLocks/>
          </p:cNvGrpSpPr>
          <p:nvPr/>
        </p:nvGrpSpPr>
        <p:grpSpPr bwMode="auto">
          <a:xfrm>
            <a:off x="1403350" y="3954463"/>
            <a:ext cx="6481763" cy="1203325"/>
            <a:chOff x="1403648" y="3954016"/>
            <a:chExt cx="6480720" cy="1203176"/>
          </a:xfrm>
        </p:grpSpPr>
        <p:sp>
          <p:nvSpPr>
            <p:cNvPr id="49" name="Rectangle 9"/>
            <p:cNvSpPr>
              <a:spLocks noChangeArrowheads="1"/>
            </p:cNvSpPr>
            <p:nvPr/>
          </p:nvSpPr>
          <p:spPr bwMode="auto">
            <a:xfrm>
              <a:off x="1403648" y="477619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50" name="Rectangle 10"/>
            <p:cNvSpPr>
              <a:spLocks noChangeArrowheads="1"/>
            </p:cNvSpPr>
            <p:nvPr/>
          </p:nvSpPr>
          <p:spPr bwMode="auto">
            <a:xfrm>
              <a:off x="1937048" y="477619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itchFamily="49" charset="0"/>
                </a:rPr>
                <a:t>G</a:t>
              </a:r>
            </a:p>
          </p:txBody>
        </p:sp>
        <p:sp>
          <p:nvSpPr>
            <p:cNvPr id="51" name="Rectangle 11"/>
            <p:cNvSpPr>
              <a:spLocks noChangeArrowheads="1"/>
            </p:cNvSpPr>
            <p:nvPr/>
          </p:nvSpPr>
          <p:spPr bwMode="auto">
            <a:xfrm>
              <a:off x="2470448" y="477619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itchFamily="49" charset="0"/>
                </a:rPr>
                <a:t>L</a:t>
              </a:r>
            </a:p>
          </p:txBody>
        </p:sp>
        <p:sp>
          <p:nvSpPr>
            <p:cNvPr id="52" name="Rectangle 12"/>
            <p:cNvSpPr>
              <a:spLocks noChangeArrowheads="1"/>
            </p:cNvSpPr>
            <p:nvPr/>
          </p:nvSpPr>
          <p:spPr bwMode="auto">
            <a:xfrm>
              <a:off x="3003848" y="477619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itchFamily="49" charset="0"/>
                </a:rPr>
                <a:t>O</a:t>
              </a:r>
            </a:p>
          </p:txBody>
        </p:sp>
        <p:sp>
          <p:nvSpPr>
            <p:cNvPr id="53" name="Rectangle 13"/>
            <p:cNvSpPr>
              <a:spLocks noChangeArrowheads="1"/>
            </p:cNvSpPr>
            <p:nvPr/>
          </p:nvSpPr>
          <p:spPr bwMode="auto">
            <a:xfrm>
              <a:off x="3537248" y="477619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itchFamily="49" charset="0"/>
                </a:rPr>
                <a:t>R</a:t>
              </a:r>
            </a:p>
          </p:txBody>
        </p:sp>
        <p:grpSp>
          <p:nvGrpSpPr>
            <p:cNvPr id="54" name="Group 14"/>
            <p:cNvGrpSpPr>
              <a:grpSpLocks/>
            </p:cNvGrpSpPr>
            <p:nvPr/>
          </p:nvGrpSpPr>
          <p:grpSpPr bwMode="auto">
            <a:xfrm>
              <a:off x="5217368" y="4776192"/>
              <a:ext cx="2667000" cy="381000"/>
              <a:chOff x="2880" y="3264"/>
              <a:chExt cx="1680" cy="240"/>
            </a:xfrm>
          </p:grpSpPr>
          <p:sp>
            <p:nvSpPr>
              <p:cNvPr id="61" name="Rectangle 15"/>
              <p:cNvSpPr>
                <a:spLocks noChangeArrowheads="1"/>
              </p:cNvSpPr>
              <p:nvPr/>
            </p:nvSpPr>
            <p:spPr bwMode="auto">
              <a:xfrm>
                <a:off x="2880" y="3264"/>
                <a:ext cx="336" cy="24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altLang="zh-CN" sz="2400" b="1">
                    <a:solidFill>
                      <a:srgbClr val="0303BD"/>
                    </a:solidFill>
                    <a:latin typeface="Courier New" pitchFamily="49" charset="0"/>
                  </a:rPr>
                  <a:t>H</a:t>
                </a:r>
              </a:p>
            </p:txBody>
          </p:sp>
          <p:sp>
            <p:nvSpPr>
              <p:cNvPr id="62" name="Rectangle 16"/>
              <p:cNvSpPr>
                <a:spLocks noChangeArrowheads="1"/>
              </p:cNvSpPr>
              <p:nvPr/>
            </p:nvSpPr>
            <p:spPr bwMode="auto">
              <a:xfrm>
                <a:off x="3216" y="3264"/>
                <a:ext cx="336" cy="24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altLang="zh-CN" sz="2400" b="1">
                    <a:solidFill>
                      <a:srgbClr val="0303BD"/>
                    </a:solidFill>
                    <a:latin typeface="Courier New" pitchFamily="49" charset="0"/>
                  </a:rPr>
                  <a:t>I</a:t>
                </a:r>
              </a:p>
            </p:txBody>
          </p:sp>
          <p:sp>
            <p:nvSpPr>
              <p:cNvPr id="63" name="Rectangle 17"/>
              <p:cNvSpPr>
                <a:spLocks noChangeArrowheads="1"/>
              </p:cNvSpPr>
              <p:nvPr/>
            </p:nvSpPr>
            <p:spPr bwMode="auto">
              <a:xfrm>
                <a:off x="3552" y="3264"/>
                <a:ext cx="336" cy="24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altLang="zh-CN" sz="2400" b="1">
                    <a:solidFill>
                      <a:srgbClr val="0303BD"/>
                    </a:solidFill>
                    <a:latin typeface="Courier New" pitchFamily="49" charset="0"/>
                  </a:rPr>
                  <a:t>M</a:t>
                </a:r>
              </a:p>
            </p:txBody>
          </p:sp>
          <p:sp>
            <p:nvSpPr>
              <p:cNvPr id="64" name="Rectangle 18"/>
              <p:cNvSpPr>
                <a:spLocks noChangeArrowheads="1"/>
              </p:cNvSpPr>
              <p:nvPr/>
            </p:nvSpPr>
            <p:spPr bwMode="auto">
              <a:xfrm>
                <a:off x="3888" y="3264"/>
                <a:ext cx="336" cy="24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altLang="zh-CN" sz="2400" b="1">
                    <a:solidFill>
                      <a:srgbClr val="0303BD"/>
                    </a:solidFill>
                    <a:latin typeface="Courier New" pitchFamily="49" charset="0"/>
                  </a:rPr>
                  <a:t>S</a:t>
                </a:r>
              </a:p>
            </p:txBody>
          </p:sp>
          <p:sp>
            <p:nvSpPr>
              <p:cNvPr id="65" name="Rectangle 19"/>
              <p:cNvSpPr>
                <a:spLocks noChangeArrowheads="1"/>
              </p:cNvSpPr>
              <p:nvPr/>
            </p:nvSpPr>
            <p:spPr bwMode="auto">
              <a:xfrm>
                <a:off x="4224" y="3264"/>
                <a:ext cx="336" cy="24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altLang="zh-CN" sz="2400" b="1">
                    <a:solidFill>
                      <a:srgbClr val="0303BD"/>
                    </a:solidFill>
                    <a:latin typeface="Courier New" pitchFamily="49" charset="0"/>
                  </a:rPr>
                  <a:t>T</a:t>
                </a:r>
              </a:p>
            </p:txBody>
          </p:sp>
        </p:grpSp>
        <p:cxnSp>
          <p:nvCxnSpPr>
            <p:cNvPr id="55" name="直接箭头连接符 54"/>
            <p:cNvCxnSpPr>
              <a:endCxn id="50" idx="0"/>
            </p:cNvCxnSpPr>
            <p:nvPr/>
          </p:nvCxnSpPr>
          <p:spPr>
            <a:xfrm>
              <a:off x="1678242" y="3954016"/>
              <a:ext cx="525377" cy="82222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endCxn id="52" idx="0"/>
            </p:cNvCxnSpPr>
            <p:nvPr/>
          </p:nvCxnSpPr>
          <p:spPr>
            <a:xfrm flipH="1">
              <a:off x="3270248" y="3954016"/>
              <a:ext cx="385701" cy="82222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endCxn id="62" idx="0"/>
            </p:cNvCxnSpPr>
            <p:nvPr/>
          </p:nvCxnSpPr>
          <p:spPr>
            <a:xfrm>
              <a:off x="5565403" y="3954016"/>
              <a:ext cx="452365" cy="82222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endCxn id="64" idx="0"/>
            </p:cNvCxnSpPr>
            <p:nvPr/>
          </p:nvCxnSpPr>
          <p:spPr>
            <a:xfrm flipH="1">
              <a:off x="7084397" y="3954016"/>
              <a:ext cx="482522" cy="82222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/>
          </p:nvSpPr>
          <p:spPr>
            <a:xfrm>
              <a:off x="2255999" y="4077826"/>
              <a:ext cx="1020598" cy="3634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merge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011419" y="4077826"/>
              <a:ext cx="1020598" cy="3634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merge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7850113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Merge Sort - Merge</a:t>
            </a:r>
            <a:endParaRPr altLang="en-US" dirty="0"/>
          </a:p>
        </p:txBody>
      </p:sp>
      <p:grpSp>
        <p:nvGrpSpPr>
          <p:cNvPr id="25602" name="组合 61" descr=" 25602"/>
          <p:cNvGrpSpPr>
            <a:grpSpLocks/>
          </p:cNvGrpSpPr>
          <p:nvPr/>
        </p:nvGrpSpPr>
        <p:grpSpPr bwMode="auto">
          <a:xfrm>
            <a:off x="107950" y="1268413"/>
            <a:ext cx="8640763" cy="1512887"/>
            <a:chOff x="107504" y="1268760"/>
            <a:chExt cx="8640960" cy="1512168"/>
          </a:xfrm>
        </p:grpSpPr>
        <p:sp>
          <p:nvSpPr>
            <p:cNvPr id="25670" name="Rectangle 20"/>
            <p:cNvSpPr>
              <a:spLocks noChangeArrowheads="1"/>
            </p:cNvSpPr>
            <p:nvPr/>
          </p:nvSpPr>
          <p:spPr bwMode="auto">
            <a:xfrm>
              <a:off x="107504" y="126882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25671" name="Rectangle 21"/>
            <p:cNvSpPr>
              <a:spLocks noChangeArrowheads="1"/>
            </p:cNvSpPr>
            <p:nvPr/>
          </p:nvSpPr>
          <p:spPr bwMode="auto">
            <a:xfrm>
              <a:off x="1302296" y="126882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25672" name="Rectangle 20"/>
            <p:cNvSpPr>
              <a:spLocks noChangeArrowheads="1"/>
            </p:cNvSpPr>
            <p:nvPr/>
          </p:nvSpPr>
          <p:spPr bwMode="auto">
            <a:xfrm>
              <a:off x="4211960" y="1268760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25673" name="Rectangle 21"/>
            <p:cNvSpPr>
              <a:spLocks noChangeArrowheads="1"/>
            </p:cNvSpPr>
            <p:nvPr/>
          </p:nvSpPr>
          <p:spPr bwMode="auto">
            <a:xfrm>
              <a:off x="5406752" y="1268760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T</a:t>
              </a:r>
            </a:p>
          </p:txBody>
        </p:sp>
        <p:sp>
          <p:nvSpPr>
            <p:cNvPr id="25674" name="Rectangle 22"/>
            <p:cNvSpPr>
              <a:spLocks noChangeArrowheads="1"/>
            </p:cNvSpPr>
            <p:nvPr/>
          </p:nvSpPr>
          <p:spPr bwMode="auto">
            <a:xfrm>
              <a:off x="2046139" y="239911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R</a:t>
              </a:r>
            </a:p>
          </p:txBody>
        </p:sp>
        <p:sp>
          <p:nvSpPr>
            <p:cNvPr id="25675" name="Rectangle 23"/>
            <p:cNvSpPr>
              <a:spLocks noChangeArrowheads="1"/>
            </p:cNvSpPr>
            <p:nvPr/>
          </p:nvSpPr>
          <p:spPr bwMode="auto">
            <a:xfrm>
              <a:off x="2771800" y="239911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25676" name="Rectangle 24"/>
            <p:cNvSpPr>
              <a:spLocks noChangeArrowheads="1"/>
            </p:cNvSpPr>
            <p:nvPr/>
          </p:nvSpPr>
          <p:spPr bwMode="auto">
            <a:xfrm>
              <a:off x="3882444" y="239911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25677" name="Rectangle 22"/>
            <p:cNvSpPr>
              <a:spLocks noChangeArrowheads="1"/>
            </p:cNvSpPr>
            <p:nvPr/>
          </p:nvSpPr>
          <p:spPr bwMode="auto">
            <a:xfrm>
              <a:off x="6083523" y="2399928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25678" name="Rectangle 23"/>
            <p:cNvSpPr>
              <a:spLocks noChangeArrowheads="1"/>
            </p:cNvSpPr>
            <p:nvPr/>
          </p:nvSpPr>
          <p:spPr bwMode="auto">
            <a:xfrm>
              <a:off x="6938498" y="239911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25679" name="Rectangle 24"/>
            <p:cNvSpPr>
              <a:spLocks noChangeArrowheads="1"/>
            </p:cNvSpPr>
            <p:nvPr/>
          </p:nvSpPr>
          <p:spPr bwMode="auto">
            <a:xfrm>
              <a:off x="8215064" y="2399928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S</a:t>
              </a:r>
            </a:p>
          </p:txBody>
        </p:sp>
      </p:grpSp>
      <p:grpSp>
        <p:nvGrpSpPr>
          <p:cNvPr id="14" name="组合 13" descr=" 64"/>
          <p:cNvGrpSpPr>
            <a:grpSpLocks/>
          </p:cNvGrpSpPr>
          <p:nvPr/>
        </p:nvGrpSpPr>
        <p:grpSpPr bwMode="auto">
          <a:xfrm>
            <a:off x="374650" y="1649413"/>
            <a:ext cx="5300663" cy="1130300"/>
            <a:chOff x="374204" y="1649760"/>
            <a:chExt cx="5300361" cy="1130357"/>
          </a:xfrm>
        </p:grpSpPr>
        <p:sp>
          <p:nvSpPr>
            <p:cNvPr id="15" name="Rectangle 20"/>
            <p:cNvSpPr>
              <a:spLocks noChangeArrowheads="1"/>
            </p:cNvSpPr>
            <p:nvPr/>
          </p:nvSpPr>
          <p:spPr bwMode="auto">
            <a:xfrm>
              <a:off x="445939" y="239911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itchFamily="49" charset="0"/>
                </a:rPr>
                <a:t>A</a:t>
              </a:r>
            </a:p>
          </p:txBody>
        </p:sp>
        <p:sp>
          <p:nvSpPr>
            <p:cNvPr id="16" name="Rectangle 21"/>
            <p:cNvSpPr>
              <a:spLocks noChangeArrowheads="1"/>
            </p:cNvSpPr>
            <p:nvPr/>
          </p:nvSpPr>
          <p:spPr bwMode="auto">
            <a:xfrm>
              <a:off x="979339" y="239911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itchFamily="49" charset="0"/>
                </a:rPr>
                <a:t>L</a:t>
              </a:r>
            </a:p>
          </p:txBody>
        </p:sp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4607765" y="239911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5141165" y="239911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T</a:t>
              </a:r>
            </a:p>
          </p:txBody>
        </p:sp>
        <p:cxnSp>
          <p:nvCxnSpPr>
            <p:cNvPr id="19" name="直接箭头连接符 18"/>
            <p:cNvCxnSpPr>
              <a:endCxn id="15" idx="0"/>
            </p:cNvCxnSpPr>
            <p:nvPr/>
          </p:nvCxnSpPr>
          <p:spPr>
            <a:xfrm>
              <a:off x="374204" y="1649760"/>
              <a:ext cx="338119" cy="74933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endCxn id="16" idx="0"/>
            </p:cNvCxnSpPr>
            <p:nvPr/>
          </p:nvCxnSpPr>
          <p:spPr>
            <a:xfrm flipH="1">
              <a:off x="1245692" y="1649760"/>
              <a:ext cx="323832" cy="74933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endCxn id="17" idx="0"/>
            </p:cNvCxnSpPr>
            <p:nvPr/>
          </p:nvCxnSpPr>
          <p:spPr>
            <a:xfrm>
              <a:off x="4479245" y="1649760"/>
              <a:ext cx="395265" cy="74933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endCxn id="18" idx="0"/>
            </p:cNvCxnSpPr>
            <p:nvPr/>
          </p:nvCxnSpPr>
          <p:spPr>
            <a:xfrm flipH="1">
              <a:off x="5407880" y="1649760"/>
              <a:ext cx="265097" cy="74933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478973" y="1706913"/>
              <a:ext cx="1019117" cy="3651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merge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611001" y="1706913"/>
              <a:ext cx="1019117" cy="3651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merge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5" name="组合 24" descr=" 65"/>
          <p:cNvGrpSpPr>
            <a:grpSpLocks/>
          </p:cNvGrpSpPr>
          <p:nvPr/>
        </p:nvGrpSpPr>
        <p:grpSpPr bwMode="auto">
          <a:xfrm>
            <a:off x="877888" y="2779713"/>
            <a:ext cx="7604125" cy="1174750"/>
            <a:chOff x="877615" y="2780117"/>
            <a:chExt cx="7604149" cy="1173899"/>
          </a:xfrm>
        </p:grpSpPr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877615" y="357301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1411015" y="357301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itchFamily="49" charset="0"/>
                </a:rPr>
                <a:t>L</a:t>
              </a:r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1944415" y="357301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itchFamily="49" charset="0"/>
                </a:rPr>
                <a:t>R</a:t>
              </a:r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3123183" y="357301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itchFamily="49" charset="0"/>
                </a:rPr>
                <a:t>G</a:t>
              </a:r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3656583" y="357301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itchFamily="49" charset="0"/>
                </a:rPr>
                <a:t>O</a:t>
              </a:r>
            </a:p>
          </p:txBody>
        </p:sp>
        <p:sp>
          <p:nvSpPr>
            <p:cNvPr id="31" name="Rectangle 20"/>
            <p:cNvSpPr>
              <a:spLocks noChangeArrowheads="1"/>
            </p:cNvSpPr>
            <p:nvPr/>
          </p:nvSpPr>
          <p:spPr bwMode="auto">
            <a:xfrm>
              <a:off x="4766047" y="357301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32" name="Rectangle 21"/>
            <p:cNvSpPr>
              <a:spLocks noChangeArrowheads="1"/>
            </p:cNvSpPr>
            <p:nvPr/>
          </p:nvSpPr>
          <p:spPr bwMode="auto">
            <a:xfrm>
              <a:off x="5299447" y="357301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itchFamily="49" charset="0"/>
                </a:rPr>
                <a:t>M</a:t>
              </a:r>
            </a:p>
          </p:txBody>
        </p:sp>
        <p:sp>
          <p:nvSpPr>
            <p:cNvPr id="33" name="Rectangle 22"/>
            <p:cNvSpPr>
              <a:spLocks noChangeArrowheads="1"/>
            </p:cNvSpPr>
            <p:nvPr/>
          </p:nvSpPr>
          <p:spPr bwMode="auto">
            <a:xfrm>
              <a:off x="5832847" y="357301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itchFamily="49" charset="0"/>
                </a:rPr>
                <a:t>T</a:t>
              </a:r>
            </a:p>
          </p:txBody>
        </p:sp>
        <p:sp>
          <p:nvSpPr>
            <p:cNvPr id="34" name="Rectangle 23"/>
            <p:cNvSpPr>
              <a:spLocks noChangeArrowheads="1"/>
            </p:cNvSpPr>
            <p:nvPr/>
          </p:nvSpPr>
          <p:spPr bwMode="auto">
            <a:xfrm>
              <a:off x="7033592" y="357301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35" name="Rectangle 24"/>
            <p:cNvSpPr>
              <a:spLocks noChangeArrowheads="1"/>
            </p:cNvSpPr>
            <p:nvPr/>
          </p:nvSpPr>
          <p:spPr bwMode="auto">
            <a:xfrm>
              <a:off x="7566992" y="357301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S</a:t>
              </a:r>
            </a:p>
          </p:txBody>
        </p:sp>
        <p:cxnSp>
          <p:nvCxnSpPr>
            <p:cNvPr id="36" name="直接箭头连接符 35"/>
            <p:cNvCxnSpPr>
              <a:endCxn id="26" idx="0"/>
            </p:cNvCxnSpPr>
            <p:nvPr/>
          </p:nvCxnSpPr>
          <p:spPr>
            <a:xfrm>
              <a:off x="979215" y="2781703"/>
              <a:ext cx="165101" cy="79158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H="1">
              <a:off x="1944418" y="2780117"/>
              <a:ext cx="368301" cy="7931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endCxn id="29" idx="0"/>
            </p:cNvCxnSpPr>
            <p:nvPr/>
          </p:nvCxnSpPr>
          <p:spPr>
            <a:xfrm>
              <a:off x="3038209" y="2780117"/>
              <a:ext cx="352426" cy="7931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endCxn id="30" idx="0"/>
            </p:cNvCxnSpPr>
            <p:nvPr/>
          </p:nvCxnSpPr>
          <p:spPr>
            <a:xfrm flipH="1">
              <a:off x="3924037" y="2780117"/>
              <a:ext cx="225426" cy="7931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5141653" y="2780117"/>
              <a:ext cx="157162" cy="7931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endCxn id="33" idx="0"/>
            </p:cNvCxnSpPr>
            <p:nvPr/>
          </p:nvCxnSpPr>
          <p:spPr>
            <a:xfrm flipH="1">
              <a:off x="6098918" y="2781703"/>
              <a:ext cx="250826" cy="79158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>
              <a:off x="7205410" y="2780117"/>
              <a:ext cx="266701" cy="7931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endCxn id="35" idx="0"/>
            </p:cNvCxnSpPr>
            <p:nvPr/>
          </p:nvCxnSpPr>
          <p:spPr>
            <a:xfrm flipH="1">
              <a:off x="7834062" y="2781703"/>
              <a:ext cx="647702" cy="79158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1109391" y="2853089"/>
              <a:ext cx="1019178" cy="3648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merge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112822" y="2853089"/>
              <a:ext cx="1020765" cy="3648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merge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279766" y="2853089"/>
              <a:ext cx="1020766" cy="3648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merge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268910" y="2853089"/>
              <a:ext cx="1020765" cy="3648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merge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8" name="组合 47" descr=" 66"/>
          <p:cNvGrpSpPr>
            <a:grpSpLocks/>
          </p:cNvGrpSpPr>
          <p:nvPr/>
        </p:nvGrpSpPr>
        <p:grpSpPr bwMode="auto">
          <a:xfrm>
            <a:off x="1403350" y="3954463"/>
            <a:ext cx="6481763" cy="1203325"/>
            <a:chOff x="1403648" y="3954016"/>
            <a:chExt cx="6480720" cy="1203176"/>
          </a:xfrm>
        </p:grpSpPr>
        <p:sp>
          <p:nvSpPr>
            <p:cNvPr id="49" name="Rectangle 9"/>
            <p:cNvSpPr>
              <a:spLocks noChangeArrowheads="1"/>
            </p:cNvSpPr>
            <p:nvPr/>
          </p:nvSpPr>
          <p:spPr bwMode="auto">
            <a:xfrm>
              <a:off x="1403648" y="477619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50" name="Rectangle 10"/>
            <p:cNvSpPr>
              <a:spLocks noChangeArrowheads="1"/>
            </p:cNvSpPr>
            <p:nvPr/>
          </p:nvSpPr>
          <p:spPr bwMode="auto">
            <a:xfrm>
              <a:off x="1937048" y="477619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itchFamily="49" charset="0"/>
                </a:rPr>
                <a:t>G</a:t>
              </a:r>
            </a:p>
          </p:txBody>
        </p:sp>
        <p:sp>
          <p:nvSpPr>
            <p:cNvPr id="51" name="Rectangle 11"/>
            <p:cNvSpPr>
              <a:spLocks noChangeArrowheads="1"/>
            </p:cNvSpPr>
            <p:nvPr/>
          </p:nvSpPr>
          <p:spPr bwMode="auto">
            <a:xfrm>
              <a:off x="2470448" y="477619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itchFamily="49" charset="0"/>
                </a:rPr>
                <a:t>L</a:t>
              </a:r>
            </a:p>
          </p:txBody>
        </p:sp>
        <p:sp>
          <p:nvSpPr>
            <p:cNvPr id="52" name="Rectangle 12"/>
            <p:cNvSpPr>
              <a:spLocks noChangeArrowheads="1"/>
            </p:cNvSpPr>
            <p:nvPr/>
          </p:nvSpPr>
          <p:spPr bwMode="auto">
            <a:xfrm>
              <a:off x="3003848" y="477619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itchFamily="49" charset="0"/>
                </a:rPr>
                <a:t>O</a:t>
              </a:r>
            </a:p>
          </p:txBody>
        </p:sp>
        <p:sp>
          <p:nvSpPr>
            <p:cNvPr id="53" name="Rectangle 13"/>
            <p:cNvSpPr>
              <a:spLocks noChangeArrowheads="1"/>
            </p:cNvSpPr>
            <p:nvPr/>
          </p:nvSpPr>
          <p:spPr bwMode="auto">
            <a:xfrm>
              <a:off x="3537248" y="477619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itchFamily="49" charset="0"/>
                </a:rPr>
                <a:t>R</a:t>
              </a:r>
            </a:p>
          </p:txBody>
        </p:sp>
        <p:grpSp>
          <p:nvGrpSpPr>
            <p:cNvPr id="54" name="Group 14"/>
            <p:cNvGrpSpPr>
              <a:grpSpLocks/>
            </p:cNvGrpSpPr>
            <p:nvPr/>
          </p:nvGrpSpPr>
          <p:grpSpPr bwMode="auto">
            <a:xfrm>
              <a:off x="5217368" y="4776192"/>
              <a:ext cx="2667000" cy="381000"/>
              <a:chOff x="2880" y="3264"/>
              <a:chExt cx="1680" cy="240"/>
            </a:xfrm>
          </p:grpSpPr>
          <p:sp>
            <p:nvSpPr>
              <p:cNvPr id="61" name="Rectangle 15"/>
              <p:cNvSpPr>
                <a:spLocks noChangeArrowheads="1"/>
              </p:cNvSpPr>
              <p:nvPr/>
            </p:nvSpPr>
            <p:spPr bwMode="auto">
              <a:xfrm>
                <a:off x="2880" y="3264"/>
                <a:ext cx="336" cy="24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altLang="zh-CN" sz="2400" b="1">
                    <a:solidFill>
                      <a:srgbClr val="0303BD"/>
                    </a:solidFill>
                    <a:latin typeface="Courier New" pitchFamily="49" charset="0"/>
                  </a:rPr>
                  <a:t>H</a:t>
                </a:r>
              </a:p>
            </p:txBody>
          </p:sp>
          <p:sp>
            <p:nvSpPr>
              <p:cNvPr id="62" name="Rectangle 16"/>
              <p:cNvSpPr>
                <a:spLocks noChangeArrowheads="1"/>
              </p:cNvSpPr>
              <p:nvPr/>
            </p:nvSpPr>
            <p:spPr bwMode="auto">
              <a:xfrm>
                <a:off x="3216" y="3264"/>
                <a:ext cx="336" cy="24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altLang="zh-CN" sz="2400" b="1">
                    <a:solidFill>
                      <a:srgbClr val="0303BD"/>
                    </a:solidFill>
                    <a:latin typeface="Courier New" pitchFamily="49" charset="0"/>
                  </a:rPr>
                  <a:t>I</a:t>
                </a:r>
              </a:p>
            </p:txBody>
          </p:sp>
          <p:sp>
            <p:nvSpPr>
              <p:cNvPr id="63" name="Rectangle 17"/>
              <p:cNvSpPr>
                <a:spLocks noChangeArrowheads="1"/>
              </p:cNvSpPr>
              <p:nvPr/>
            </p:nvSpPr>
            <p:spPr bwMode="auto">
              <a:xfrm>
                <a:off x="3552" y="3264"/>
                <a:ext cx="336" cy="24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altLang="zh-CN" sz="2400" b="1">
                    <a:solidFill>
                      <a:srgbClr val="0303BD"/>
                    </a:solidFill>
                    <a:latin typeface="Courier New" pitchFamily="49" charset="0"/>
                  </a:rPr>
                  <a:t>M</a:t>
                </a:r>
              </a:p>
            </p:txBody>
          </p:sp>
          <p:sp>
            <p:nvSpPr>
              <p:cNvPr id="64" name="Rectangle 18"/>
              <p:cNvSpPr>
                <a:spLocks noChangeArrowheads="1"/>
              </p:cNvSpPr>
              <p:nvPr/>
            </p:nvSpPr>
            <p:spPr bwMode="auto">
              <a:xfrm>
                <a:off x="3888" y="3264"/>
                <a:ext cx="336" cy="24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altLang="zh-CN" sz="2400" b="1">
                    <a:solidFill>
                      <a:srgbClr val="0303BD"/>
                    </a:solidFill>
                    <a:latin typeface="Courier New" pitchFamily="49" charset="0"/>
                  </a:rPr>
                  <a:t>S</a:t>
                </a:r>
              </a:p>
            </p:txBody>
          </p:sp>
          <p:sp>
            <p:nvSpPr>
              <p:cNvPr id="65" name="Rectangle 19"/>
              <p:cNvSpPr>
                <a:spLocks noChangeArrowheads="1"/>
              </p:cNvSpPr>
              <p:nvPr/>
            </p:nvSpPr>
            <p:spPr bwMode="auto">
              <a:xfrm>
                <a:off x="4224" y="3264"/>
                <a:ext cx="336" cy="24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altLang="zh-CN" sz="2400" b="1">
                    <a:solidFill>
                      <a:srgbClr val="0303BD"/>
                    </a:solidFill>
                    <a:latin typeface="Courier New" pitchFamily="49" charset="0"/>
                  </a:rPr>
                  <a:t>T</a:t>
                </a:r>
              </a:p>
            </p:txBody>
          </p:sp>
        </p:grpSp>
        <p:cxnSp>
          <p:nvCxnSpPr>
            <p:cNvPr id="55" name="直接箭头连接符 54"/>
            <p:cNvCxnSpPr>
              <a:endCxn id="50" idx="0"/>
            </p:cNvCxnSpPr>
            <p:nvPr/>
          </p:nvCxnSpPr>
          <p:spPr>
            <a:xfrm>
              <a:off x="1678242" y="3954016"/>
              <a:ext cx="525377" cy="82222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endCxn id="52" idx="0"/>
            </p:cNvCxnSpPr>
            <p:nvPr/>
          </p:nvCxnSpPr>
          <p:spPr>
            <a:xfrm flipH="1">
              <a:off x="3270248" y="3954016"/>
              <a:ext cx="385701" cy="82222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endCxn id="62" idx="0"/>
            </p:cNvCxnSpPr>
            <p:nvPr/>
          </p:nvCxnSpPr>
          <p:spPr>
            <a:xfrm>
              <a:off x="5565403" y="3954016"/>
              <a:ext cx="452365" cy="82222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endCxn id="64" idx="0"/>
            </p:cNvCxnSpPr>
            <p:nvPr/>
          </p:nvCxnSpPr>
          <p:spPr>
            <a:xfrm flipH="1">
              <a:off x="7084397" y="3954016"/>
              <a:ext cx="482522" cy="82222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/>
          </p:nvSpPr>
          <p:spPr>
            <a:xfrm>
              <a:off x="2255999" y="4077826"/>
              <a:ext cx="1020598" cy="3634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merge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011419" y="4077826"/>
              <a:ext cx="1020598" cy="3634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merge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6" name="组合 65" descr=" 68"/>
          <p:cNvGrpSpPr>
            <a:grpSpLocks/>
          </p:cNvGrpSpPr>
          <p:nvPr/>
        </p:nvGrpSpPr>
        <p:grpSpPr bwMode="auto">
          <a:xfrm>
            <a:off x="34925" y="5157788"/>
            <a:ext cx="7345363" cy="1230312"/>
            <a:chOff x="35496" y="5157192"/>
            <a:chExt cx="7344816" cy="1230695"/>
          </a:xfrm>
        </p:grpSpPr>
        <p:sp>
          <p:nvSpPr>
            <p:cNvPr id="67" name="Rectangle 20"/>
            <p:cNvSpPr>
              <a:spLocks noChangeArrowheads="1"/>
            </p:cNvSpPr>
            <p:nvPr/>
          </p:nvSpPr>
          <p:spPr bwMode="auto">
            <a:xfrm>
              <a:off x="2046312" y="6000328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68" name="Rectangle 21"/>
            <p:cNvSpPr>
              <a:spLocks noChangeArrowheads="1"/>
            </p:cNvSpPr>
            <p:nvPr/>
          </p:nvSpPr>
          <p:spPr bwMode="auto">
            <a:xfrm>
              <a:off x="2579712" y="6000328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69" name="Rectangle 22"/>
            <p:cNvSpPr>
              <a:spLocks noChangeArrowheads="1"/>
            </p:cNvSpPr>
            <p:nvPr/>
          </p:nvSpPr>
          <p:spPr bwMode="auto">
            <a:xfrm>
              <a:off x="3113112" y="6000328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itchFamily="49" charset="0"/>
                </a:rPr>
                <a:t>H</a:t>
              </a: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3646512" y="6000328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itchFamily="49" charset="0"/>
                </a:rPr>
                <a:t>I</a:t>
              </a:r>
            </a:p>
          </p:txBody>
        </p:sp>
        <p:sp>
          <p:nvSpPr>
            <p:cNvPr id="71" name="Rectangle 24"/>
            <p:cNvSpPr>
              <a:spLocks noChangeArrowheads="1"/>
            </p:cNvSpPr>
            <p:nvPr/>
          </p:nvSpPr>
          <p:spPr bwMode="auto">
            <a:xfrm>
              <a:off x="4179912" y="6000328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itchFamily="49" charset="0"/>
                </a:rPr>
                <a:t>L</a:t>
              </a:r>
            </a:p>
          </p:txBody>
        </p:sp>
        <p:sp>
          <p:nvSpPr>
            <p:cNvPr id="72" name="Rectangle 25"/>
            <p:cNvSpPr>
              <a:spLocks noChangeArrowheads="1"/>
            </p:cNvSpPr>
            <p:nvPr/>
          </p:nvSpPr>
          <p:spPr bwMode="auto">
            <a:xfrm>
              <a:off x="4713312" y="6000328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itchFamily="49" charset="0"/>
                </a:rPr>
                <a:t>M</a:t>
              </a:r>
            </a:p>
          </p:txBody>
        </p:sp>
        <p:sp>
          <p:nvSpPr>
            <p:cNvPr id="73" name="Rectangle 26"/>
            <p:cNvSpPr>
              <a:spLocks noChangeArrowheads="1"/>
            </p:cNvSpPr>
            <p:nvPr/>
          </p:nvSpPr>
          <p:spPr bwMode="auto">
            <a:xfrm>
              <a:off x="5246712" y="6000328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itchFamily="49" charset="0"/>
                </a:rPr>
                <a:t>O</a:t>
              </a:r>
            </a:p>
          </p:txBody>
        </p:sp>
        <p:sp>
          <p:nvSpPr>
            <p:cNvPr id="74" name="Rectangle 27"/>
            <p:cNvSpPr>
              <a:spLocks noChangeArrowheads="1"/>
            </p:cNvSpPr>
            <p:nvPr/>
          </p:nvSpPr>
          <p:spPr bwMode="auto">
            <a:xfrm>
              <a:off x="5780112" y="6000328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itchFamily="49" charset="0"/>
                </a:rPr>
                <a:t>R</a:t>
              </a:r>
            </a:p>
          </p:txBody>
        </p:sp>
        <p:sp>
          <p:nvSpPr>
            <p:cNvPr id="75" name="Rectangle 28"/>
            <p:cNvSpPr>
              <a:spLocks noChangeArrowheads="1"/>
            </p:cNvSpPr>
            <p:nvPr/>
          </p:nvSpPr>
          <p:spPr bwMode="auto">
            <a:xfrm>
              <a:off x="6313512" y="6000328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76" name="Rectangle 29"/>
            <p:cNvSpPr>
              <a:spLocks noChangeArrowheads="1"/>
            </p:cNvSpPr>
            <p:nvPr/>
          </p:nvSpPr>
          <p:spPr bwMode="auto">
            <a:xfrm>
              <a:off x="6846912" y="6000328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T</a:t>
              </a:r>
            </a:p>
          </p:txBody>
        </p:sp>
        <p:cxnSp>
          <p:nvCxnSpPr>
            <p:cNvPr id="77" name="直接箭头连接符 76"/>
            <p:cNvCxnSpPr>
              <a:endCxn id="69" idx="0"/>
            </p:cNvCxnSpPr>
            <p:nvPr/>
          </p:nvCxnSpPr>
          <p:spPr>
            <a:xfrm>
              <a:off x="2737220" y="5157192"/>
              <a:ext cx="642890" cy="8432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>
              <a:endCxn id="74" idx="0"/>
            </p:cNvCxnSpPr>
            <p:nvPr/>
          </p:nvCxnSpPr>
          <p:spPr>
            <a:xfrm flipH="1">
              <a:off x="6046911" y="5157192"/>
              <a:ext cx="503200" cy="8432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矩形 78"/>
            <p:cNvSpPr/>
            <p:nvPr/>
          </p:nvSpPr>
          <p:spPr>
            <a:xfrm>
              <a:off x="4235708" y="5373159"/>
              <a:ext cx="1019099" cy="3652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merge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35496" y="6022648"/>
              <a:ext cx="2011213" cy="3652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Final Output</a:t>
              </a:r>
              <a:endPara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0043205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 descr=" 32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10</a:t>
            </a:r>
            <a:endParaRPr lang="en-US" altLang="zh-CN" sz="1400"/>
          </a:p>
        </p:txBody>
      </p:sp>
      <p:sp>
        <p:nvSpPr>
          <p:cNvPr id="26626" name="Text Box 2" descr=" 26626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Calibri" pitchFamily="34" charset="0"/>
              </a:rPr>
              <a:t>auxiliary array</a:t>
            </a:r>
          </a:p>
        </p:txBody>
      </p:sp>
      <p:sp>
        <p:nvSpPr>
          <p:cNvPr id="26627" name="Text Box 3" descr=" 26627"/>
          <p:cNvSpPr txBox="1">
            <a:spLocks noChangeArrowheads="1"/>
          </p:cNvSpPr>
          <p:nvPr/>
        </p:nvSpPr>
        <p:spPr bwMode="auto">
          <a:xfrm>
            <a:off x="457200" y="35052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003399"/>
                </a:solidFill>
                <a:latin typeface="Calibri" pitchFamily="34" charset="0"/>
              </a:rPr>
              <a:t>smallest</a:t>
            </a:r>
            <a:endParaRPr lang="en-US" altLang="zh-CN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26628" name="AutoShape 4" descr=" 26628"/>
          <p:cNvSpPr>
            <a:spLocks noChangeArrowheads="1"/>
          </p:cNvSpPr>
          <p:nvPr/>
        </p:nvSpPr>
        <p:spPr bwMode="auto">
          <a:xfrm>
            <a:off x="1219200" y="38862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33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26629" name="Text Box 5" descr=" 26629"/>
          <p:cNvSpPr txBox="1">
            <a:spLocks noChangeArrowheads="1"/>
          </p:cNvSpPr>
          <p:nvPr/>
        </p:nvSpPr>
        <p:spPr bwMode="auto">
          <a:xfrm>
            <a:off x="3581400" y="35052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006600"/>
                </a:solidFill>
                <a:latin typeface="Calibri" pitchFamily="34" charset="0"/>
              </a:rPr>
              <a:t>smallest</a:t>
            </a:r>
            <a:endParaRPr lang="en-US" altLang="zh-CN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26630" name="AutoShape 6" descr=" 26630"/>
          <p:cNvSpPr>
            <a:spLocks noChangeArrowheads="1"/>
          </p:cNvSpPr>
          <p:nvPr/>
        </p:nvSpPr>
        <p:spPr bwMode="auto">
          <a:xfrm>
            <a:off x="4343400" y="38862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660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grpSp>
        <p:nvGrpSpPr>
          <p:cNvPr id="26631" name="Group 7" descr=" 26631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26651" name="Rectangle 8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26652" name="Rectangle 9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26653" name="Rectangle 10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26654" name="Rectangle 11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26655" name="Rectangle 12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R</a:t>
              </a:r>
            </a:p>
          </p:txBody>
        </p:sp>
      </p:grpSp>
      <p:grpSp>
        <p:nvGrpSpPr>
          <p:cNvPr id="26632" name="Group 13" descr=" 26632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26646" name="Rectangle 14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26647" name="Rectangle 15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26648" name="Rectangle 16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26649" name="Rectangle 17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26650" name="Rectangle 18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26633" name="Rectangle 19" descr=" 26633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zh-CN" altLang="zh-CN" sz="2400" b="1">
              <a:latin typeface="Courier New" pitchFamily="49" charset="0"/>
            </a:endParaRPr>
          </a:p>
        </p:txBody>
      </p:sp>
      <p:sp>
        <p:nvSpPr>
          <p:cNvPr id="26634" name="Rectangle 20" descr=" 26634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6635" name="Rectangle 21" descr=" 26635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6636" name="Rectangle 22" descr=" 26636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6637" name="Rectangle 23" descr=" 26637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6638" name="Rectangle 24" descr=" 26638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6639" name="Rectangle 25" descr=" 26639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6640" name="Rectangle 26" descr=" 26640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6641" name="Rectangle 27" descr=" 26641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6642" name="Rectangle 28" descr=" 26642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190494" name="Rectangle 30" descr=" 190494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Merging Example</a:t>
            </a:r>
          </a:p>
        </p:txBody>
      </p:sp>
      <p:sp>
        <p:nvSpPr>
          <p:cNvPr id="190495" name="Rectangle 31" descr=" 190495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52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ea typeface="宋体" charset="-122"/>
              </a:rPr>
              <a:t>Merge.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Keep track of smallest element in each sorted half.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Insert smallest of two elements into auxiliary array.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Repeat until done.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4213" y="2076450"/>
            <a:ext cx="8351837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b="1" dirty="0"/>
              <a:t>Chapter 4: Merge Sort and Recursion</a:t>
            </a:r>
            <a:endParaRPr altLang="en-US" b="1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 descr=" 32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10</a:t>
            </a:r>
            <a:endParaRPr lang="en-US" altLang="zh-CN" sz="1400"/>
          </a:p>
        </p:txBody>
      </p:sp>
      <p:sp>
        <p:nvSpPr>
          <p:cNvPr id="26626" name="Text Box 2" descr=" 26626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Calibri" pitchFamily="34" charset="0"/>
              </a:rPr>
              <a:t>auxiliary array</a:t>
            </a:r>
          </a:p>
        </p:txBody>
      </p:sp>
      <p:sp>
        <p:nvSpPr>
          <p:cNvPr id="26627" name="Text Box 3" descr=" 26627"/>
          <p:cNvSpPr txBox="1">
            <a:spLocks noChangeArrowheads="1"/>
          </p:cNvSpPr>
          <p:nvPr/>
        </p:nvSpPr>
        <p:spPr bwMode="auto">
          <a:xfrm>
            <a:off x="457200" y="35052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003399"/>
                </a:solidFill>
                <a:latin typeface="Calibri" pitchFamily="34" charset="0"/>
              </a:rPr>
              <a:t>smallest</a:t>
            </a:r>
            <a:endParaRPr lang="en-US" altLang="zh-CN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26628" name="AutoShape 4" descr=" 26628"/>
          <p:cNvSpPr>
            <a:spLocks noChangeArrowheads="1"/>
          </p:cNvSpPr>
          <p:nvPr/>
        </p:nvSpPr>
        <p:spPr bwMode="auto">
          <a:xfrm>
            <a:off x="1219200" y="38862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33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26629" name="Text Box 5" descr=" 26629"/>
          <p:cNvSpPr txBox="1">
            <a:spLocks noChangeArrowheads="1"/>
          </p:cNvSpPr>
          <p:nvPr/>
        </p:nvSpPr>
        <p:spPr bwMode="auto">
          <a:xfrm>
            <a:off x="3581400" y="35052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006600"/>
                </a:solidFill>
                <a:latin typeface="Calibri" pitchFamily="34" charset="0"/>
              </a:rPr>
              <a:t>smallest</a:t>
            </a:r>
            <a:endParaRPr lang="en-US" altLang="zh-CN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26630" name="AutoShape 6" descr=" 26630"/>
          <p:cNvSpPr>
            <a:spLocks noChangeArrowheads="1"/>
          </p:cNvSpPr>
          <p:nvPr/>
        </p:nvSpPr>
        <p:spPr bwMode="auto">
          <a:xfrm>
            <a:off x="4343400" y="38862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660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grpSp>
        <p:nvGrpSpPr>
          <p:cNvPr id="26631" name="Group 7" descr=" 26631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26651" name="Rectangle 8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26652" name="Rectangle 9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26653" name="Rectangle 10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26654" name="Rectangle 11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26655" name="Rectangle 12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R</a:t>
              </a:r>
            </a:p>
          </p:txBody>
        </p:sp>
      </p:grpSp>
      <p:grpSp>
        <p:nvGrpSpPr>
          <p:cNvPr id="26632" name="Group 13" descr=" 26632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26646" name="Rectangle 14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26647" name="Rectangle 15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26648" name="Rectangle 16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26649" name="Rectangle 17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26650" name="Rectangle 18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26633" name="Rectangle 19" descr=" 26633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zh-CN" altLang="zh-CN" sz="2400" b="1">
              <a:latin typeface="Courier New" pitchFamily="49" charset="0"/>
            </a:endParaRPr>
          </a:p>
        </p:txBody>
      </p:sp>
      <p:sp>
        <p:nvSpPr>
          <p:cNvPr id="26634" name="Rectangle 20" descr=" 26634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6635" name="Rectangle 21" descr=" 26635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6636" name="Rectangle 22" descr=" 26636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6637" name="Rectangle 23" descr=" 26637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6638" name="Rectangle 24" descr=" 26638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6639" name="Rectangle 25" descr=" 26639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6640" name="Rectangle 26" descr=" 26640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6641" name="Rectangle 27" descr=" 26641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6642" name="Rectangle 28" descr=" 26642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190494" name="Rectangle 30" descr=" 190494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Merging Example</a:t>
            </a:r>
          </a:p>
        </p:txBody>
      </p:sp>
      <p:sp>
        <p:nvSpPr>
          <p:cNvPr id="190495" name="Rectangle 31" descr=" 190495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52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ea typeface="宋体" charset="-122"/>
              </a:rPr>
              <a:t>Merge.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Keep track of smallest element in each sorted half.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Insert smallest of two elements into auxiliary array.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Repeat until done.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ea typeface="宋体" charset="-122"/>
            </a:endParaRPr>
          </a:p>
        </p:txBody>
      </p:sp>
      <p:sp>
        <p:nvSpPr>
          <p:cNvPr id="33" name="Rectangle 32" descr=" 190496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Courier New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800769234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 descr=" 34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11</a:t>
            </a:r>
            <a:endParaRPr lang="en-US" altLang="zh-CN" sz="1400"/>
          </a:p>
        </p:txBody>
      </p:sp>
      <p:sp>
        <p:nvSpPr>
          <p:cNvPr id="27650" name="Text Box 2" descr=" 27650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Calibri" pitchFamily="34" charset="0"/>
              </a:rPr>
              <a:t>auxiliary array</a:t>
            </a:r>
          </a:p>
        </p:txBody>
      </p:sp>
      <p:grpSp>
        <p:nvGrpSpPr>
          <p:cNvPr id="27651" name="Group 33" descr=" 27651"/>
          <p:cNvGrpSpPr>
            <a:grpSpLocks/>
          </p:cNvGrpSpPr>
          <p:nvPr/>
        </p:nvGrpSpPr>
        <p:grpSpPr bwMode="auto">
          <a:xfrm>
            <a:off x="914400" y="3505200"/>
            <a:ext cx="1905000" cy="685800"/>
            <a:chOff x="288" y="2208"/>
            <a:chExt cx="1200" cy="432"/>
          </a:xfrm>
        </p:grpSpPr>
        <p:sp>
          <p:nvSpPr>
            <p:cNvPr id="27680" name="Text Box 3"/>
            <p:cNvSpPr txBox="1">
              <a:spLocks noChangeArrowheads="1"/>
            </p:cNvSpPr>
            <p:nvPr/>
          </p:nvSpPr>
          <p:spPr bwMode="auto">
            <a:xfrm>
              <a:off x="288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Calibri" pitchFamily="34" charset="0"/>
                </a:rPr>
                <a:t>smallest</a:t>
              </a:r>
              <a:endParaRPr lang="en-US" altLang="zh-CN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27681" name="AutoShape 4"/>
            <p:cNvSpPr>
              <a:spLocks noChangeArrowheads="1"/>
            </p:cNvSpPr>
            <p:nvPr/>
          </p:nvSpPr>
          <p:spPr bwMode="auto">
            <a:xfrm>
              <a:off x="768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27652" name="Group 34" descr=" 27652"/>
          <p:cNvGrpSpPr>
            <a:grpSpLocks/>
          </p:cNvGrpSpPr>
          <p:nvPr/>
        </p:nvGrpSpPr>
        <p:grpSpPr bwMode="auto">
          <a:xfrm>
            <a:off x="3581400" y="3505200"/>
            <a:ext cx="1905000" cy="685800"/>
            <a:chOff x="2256" y="2208"/>
            <a:chExt cx="1200" cy="432"/>
          </a:xfrm>
        </p:grpSpPr>
        <p:sp>
          <p:nvSpPr>
            <p:cNvPr id="27678" name="Text Box 5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6600"/>
                  </a:solidFill>
                  <a:latin typeface="Calibri" pitchFamily="34" charset="0"/>
                </a:rPr>
                <a:t>smallest</a:t>
              </a:r>
              <a:endParaRPr lang="en-US" altLang="zh-CN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27679" name="AutoShape 6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27653" name="Group 7" descr=" 27653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27673" name="Rectangle 8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27674" name="Rectangle 9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27675" name="Rectangle 10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27676" name="Rectangle 11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27677" name="Rectangle 12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R</a:t>
              </a:r>
            </a:p>
          </p:txBody>
        </p:sp>
      </p:grpSp>
      <p:grpSp>
        <p:nvGrpSpPr>
          <p:cNvPr id="27654" name="Group 13" descr=" 27654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27668" name="Rectangle 14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27669" name="Rectangle 15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27670" name="Rectangle 16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27671" name="Rectangle 17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27672" name="Rectangle 18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27655" name="Rectangle 19" descr=" 27655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A</a:t>
            </a:r>
          </a:p>
        </p:txBody>
      </p:sp>
      <p:sp>
        <p:nvSpPr>
          <p:cNvPr id="27656" name="Rectangle 20" descr=" 27656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7657" name="Rectangle 21" descr=" 27657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7658" name="Rectangle 22" descr=" 27658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7659" name="Rectangle 23" descr=" 27659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7660" name="Rectangle 24" descr=" 27660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7661" name="Rectangle 25" descr=" 27661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7662" name="Rectangle 26" descr=" 27662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7663" name="Rectangle 27" descr=" 27663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7664" name="Rectangle 28" descr=" 27664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191518" name="Rectangle 30" descr=" 191518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Merging Example</a:t>
            </a:r>
          </a:p>
        </p:txBody>
      </p:sp>
      <p:sp>
        <p:nvSpPr>
          <p:cNvPr id="191519" name="Rectangle 31" descr=" 191519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52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ea typeface="宋体" charset="-122"/>
              </a:rPr>
              <a:t>Merge.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Keep track of smallest element in each sorted half.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Insert smallest of two elements into auxiliary array.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Repeat until done.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 descr=" 34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11</a:t>
            </a:r>
            <a:endParaRPr lang="en-US" altLang="zh-CN" sz="1400"/>
          </a:p>
        </p:txBody>
      </p:sp>
      <p:sp>
        <p:nvSpPr>
          <p:cNvPr id="27650" name="Text Box 2" descr=" 27650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Calibri" pitchFamily="34" charset="0"/>
              </a:rPr>
              <a:t>auxiliary array</a:t>
            </a:r>
          </a:p>
        </p:txBody>
      </p:sp>
      <p:grpSp>
        <p:nvGrpSpPr>
          <p:cNvPr id="27651" name="Group 33" descr=" 27651"/>
          <p:cNvGrpSpPr>
            <a:grpSpLocks/>
          </p:cNvGrpSpPr>
          <p:nvPr/>
        </p:nvGrpSpPr>
        <p:grpSpPr bwMode="auto">
          <a:xfrm>
            <a:off x="914400" y="3505200"/>
            <a:ext cx="1905000" cy="685800"/>
            <a:chOff x="288" y="2208"/>
            <a:chExt cx="1200" cy="432"/>
          </a:xfrm>
        </p:grpSpPr>
        <p:sp>
          <p:nvSpPr>
            <p:cNvPr id="27680" name="Text Box 3"/>
            <p:cNvSpPr txBox="1">
              <a:spLocks noChangeArrowheads="1"/>
            </p:cNvSpPr>
            <p:nvPr/>
          </p:nvSpPr>
          <p:spPr bwMode="auto">
            <a:xfrm>
              <a:off x="288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Calibri" pitchFamily="34" charset="0"/>
                </a:rPr>
                <a:t>smallest</a:t>
              </a:r>
              <a:endParaRPr lang="en-US" altLang="zh-CN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27681" name="AutoShape 4"/>
            <p:cNvSpPr>
              <a:spLocks noChangeArrowheads="1"/>
            </p:cNvSpPr>
            <p:nvPr/>
          </p:nvSpPr>
          <p:spPr bwMode="auto">
            <a:xfrm>
              <a:off x="768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27652" name="Group 34" descr=" 27652"/>
          <p:cNvGrpSpPr>
            <a:grpSpLocks/>
          </p:cNvGrpSpPr>
          <p:nvPr/>
        </p:nvGrpSpPr>
        <p:grpSpPr bwMode="auto">
          <a:xfrm>
            <a:off x="3581400" y="3505200"/>
            <a:ext cx="1905000" cy="685800"/>
            <a:chOff x="2256" y="2208"/>
            <a:chExt cx="1200" cy="432"/>
          </a:xfrm>
        </p:grpSpPr>
        <p:sp>
          <p:nvSpPr>
            <p:cNvPr id="27678" name="Text Box 5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6600"/>
                  </a:solidFill>
                  <a:latin typeface="Calibri" pitchFamily="34" charset="0"/>
                </a:rPr>
                <a:t>smallest</a:t>
              </a:r>
              <a:endParaRPr lang="en-US" altLang="zh-CN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27679" name="AutoShape 6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27653" name="Group 7" descr=" 27653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27673" name="Rectangle 8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27674" name="Rectangle 9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27675" name="Rectangle 10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27676" name="Rectangle 11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27677" name="Rectangle 12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R</a:t>
              </a:r>
            </a:p>
          </p:txBody>
        </p:sp>
      </p:grpSp>
      <p:grpSp>
        <p:nvGrpSpPr>
          <p:cNvPr id="27654" name="Group 13" descr=" 27654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27668" name="Rectangle 14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27669" name="Rectangle 15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27670" name="Rectangle 16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27671" name="Rectangle 17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27672" name="Rectangle 18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27655" name="Rectangle 19" descr=" 27655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A</a:t>
            </a:r>
          </a:p>
        </p:txBody>
      </p:sp>
      <p:sp>
        <p:nvSpPr>
          <p:cNvPr id="27656" name="Rectangle 20" descr=" 27656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7657" name="Rectangle 21" descr=" 27657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7658" name="Rectangle 22" descr=" 27658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7659" name="Rectangle 23" descr=" 27659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7660" name="Rectangle 24" descr=" 27660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7661" name="Rectangle 25" descr=" 27661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7662" name="Rectangle 26" descr=" 27662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7663" name="Rectangle 27" descr=" 27663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7664" name="Rectangle 28" descr=" 27664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191518" name="Rectangle 30" descr=" 191518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Merging Example</a:t>
            </a:r>
          </a:p>
        </p:txBody>
      </p:sp>
      <p:sp>
        <p:nvSpPr>
          <p:cNvPr id="191519" name="Rectangle 31" descr=" 191519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52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ea typeface="宋体" charset="-122"/>
              </a:rPr>
              <a:t>Merge.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Keep track of smallest element in each sorted half.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Insert smallest of two elements into auxiliary array.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Repeat until done.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ea typeface="宋体" charset="-122"/>
            </a:endParaRPr>
          </a:p>
        </p:txBody>
      </p:sp>
      <p:sp>
        <p:nvSpPr>
          <p:cNvPr id="35" name="Rectangle 32" descr=" 191520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Courier New" pitchFamily="49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488525077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 descr=" 34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12</a:t>
            </a:r>
            <a:endParaRPr lang="en-US" altLang="zh-CN" sz="1400"/>
          </a:p>
        </p:txBody>
      </p:sp>
      <p:sp>
        <p:nvSpPr>
          <p:cNvPr id="28674" name="Text Box 2" descr=" 28674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Calibri" pitchFamily="34" charset="0"/>
              </a:rPr>
              <a:t>auxiliary array</a:t>
            </a:r>
          </a:p>
        </p:txBody>
      </p:sp>
      <p:grpSp>
        <p:nvGrpSpPr>
          <p:cNvPr id="28675" name="Group 3" descr=" 28675"/>
          <p:cNvGrpSpPr>
            <a:grpSpLocks/>
          </p:cNvGrpSpPr>
          <p:nvPr/>
        </p:nvGrpSpPr>
        <p:grpSpPr bwMode="auto">
          <a:xfrm>
            <a:off x="1447800" y="3505200"/>
            <a:ext cx="1905000" cy="685800"/>
            <a:chOff x="288" y="2208"/>
            <a:chExt cx="1200" cy="432"/>
          </a:xfrm>
        </p:grpSpPr>
        <p:sp>
          <p:nvSpPr>
            <p:cNvPr id="28704" name="Text Box 4"/>
            <p:cNvSpPr txBox="1">
              <a:spLocks noChangeArrowheads="1"/>
            </p:cNvSpPr>
            <p:nvPr/>
          </p:nvSpPr>
          <p:spPr bwMode="auto">
            <a:xfrm>
              <a:off x="288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Calibri" pitchFamily="34" charset="0"/>
                </a:rPr>
                <a:t>smallest</a:t>
              </a:r>
              <a:endParaRPr lang="en-US" altLang="zh-CN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28705" name="AutoShape 5"/>
            <p:cNvSpPr>
              <a:spLocks noChangeArrowheads="1"/>
            </p:cNvSpPr>
            <p:nvPr/>
          </p:nvSpPr>
          <p:spPr bwMode="auto">
            <a:xfrm>
              <a:off x="768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28676" name="Group 6" descr=" 28676"/>
          <p:cNvGrpSpPr>
            <a:grpSpLocks/>
          </p:cNvGrpSpPr>
          <p:nvPr/>
        </p:nvGrpSpPr>
        <p:grpSpPr bwMode="auto">
          <a:xfrm>
            <a:off x="3581400" y="3505200"/>
            <a:ext cx="1905000" cy="685800"/>
            <a:chOff x="2256" y="2208"/>
            <a:chExt cx="1200" cy="432"/>
          </a:xfrm>
        </p:grpSpPr>
        <p:sp>
          <p:nvSpPr>
            <p:cNvPr id="28702" name="Text Box 7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6600"/>
                  </a:solidFill>
                  <a:latin typeface="Calibri" pitchFamily="34" charset="0"/>
                </a:rPr>
                <a:t>smallest</a:t>
              </a:r>
              <a:endParaRPr lang="en-US" altLang="zh-CN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28703" name="AutoShape 8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28677" name="Group 9" descr=" 28677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28697" name="Rectangle 10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28698" name="Rectangle 11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28699" name="Rectangle 12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28700" name="Rectangle 13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28701" name="Rectangle 14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R</a:t>
              </a:r>
            </a:p>
          </p:txBody>
        </p:sp>
      </p:grpSp>
      <p:grpSp>
        <p:nvGrpSpPr>
          <p:cNvPr id="28678" name="Group 15" descr=" 28678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28692" name="Rectangle 16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28693" name="Rectangle 17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28694" name="Rectangle 18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28695" name="Rectangle 19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28696" name="Rectangle 20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28679" name="Rectangle 21" descr=" 28679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A</a:t>
            </a:r>
          </a:p>
        </p:txBody>
      </p:sp>
      <p:sp>
        <p:nvSpPr>
          <p:cNvPr id="28680" name="Rectangle 22" descr=" 28680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G</a:t>
            </a:r>
          </a:p>
        </p:txBody>
      </p:sp>
      <p:sp>
        <p:nvSpPr>
          <p:cNvPr id="28681" name="Rectangle 23" descr=" 28681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8682" name="Rectangle 24" descr=" 28682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8683" name="Rectangle 25" descr=" 28683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8684" name="Rectangle 26" descr=" 28684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8685" name="Rectangle 27" descr=" 28685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8686" name="Rectangle 28" descr=" 28686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8687" name="Rectangle 29" descr=" 28687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8688" name="Rectangle 30" descr=" 28688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192544" name="Rectangle 32" descr=" 192544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Merging Example</a:t>
            </a:r>
          </a:p>
        </p:txBody>
      </p:sp>
      <p:sp>
        <p:nvSpPr>
          <p:cNvPr id="192545" name="Rectangle 33" descr=" 192545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52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ea typeface="宋体" charset="-122"/>
              </a:rPr>
              <a:t>Merge.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Keep track of smallest element in each sorted half.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Insert smallest of two elements into auxiliary array.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Repeat until done.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 descr=" 34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12</a:t>
            </a:r>
            <a:endParaRPr lang="en-US" altLang="zh-CN" sz="1400"/>
          </a:p>
        </p:txBody>
      </p:sp>
      <p:sp>
        <p:nvSpPr>
          <p:cNvPr id="28674" name="Text Box 2" descr=" 28674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Calibri" pitchFamily="34" charset="0"/>
              </a:rPr>
              <a:t>auxiliary array</a:t>
            </a:r>
          </a:p>
        </p:txBody>
      </p:sp>
      <p:grpSp>
        <p:nvGrpSpPr>
          <p:cNvPr id="28675" name="Group 3" descr=" 28675"/>
          <p:cNvGrpSpPr>
            <a:grpSpLocks/>
          </p:cNvGrpSpPr>
          <p:nvPr/>
        </p:nvGrpSpPr>
        <p:grpSpPr bwMode="auto">
          <a:xfrm>
            <a:off x="1447800" y="3505200"/>
            <a:ext cx="1905000" cy="685800"/>
            <a:chOff x="288" y="2208"/>
            <a:chExt cx="1200" cy="432"/>
          </a:xfrm>
        </p:grpSpPr>
        <p:sp>
          <p:nvSpPr>
            <p:cNvPr id="28704" name="Text Box 4"/>
            <p:cNvSpPr txBox="1">
              <a:spLocks noChangeArrowheads="1"/>
            </p:cNvSpPr>
            <p:nvPr/>
          </p:nvSpPr>
          <p:spPr bwMode="auto">
            <a:xfrm>
              <a:off x="288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Calibri" pitchFamily="34" charset="0"/>
                </a:rPr>
                <a:t>smallest</a:t>
              </a:r>
              <a:endParaRPr lang="en-US" altLang="zh-CN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28705" name="AutoShape 5"/>
            <p:cNvSpPr>
              <a:spLocks noChangeArrowheads="1"/>
            </p:cNvSpPr>
            <p:nvPr/>
          </p:nvSpPr>
          <p:spPr bwMode="auto">
            <a:xfrm>
              <a:off x="768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28676" name="Group 6" descr=" 28676"/>
          <p:cNvGrpSpPr>
            <a:grpSpLocks/>
          </p:cNvGrpSpPr>
          <p:nvPr/>
        </p:nvGrpSpPr>
        <p:grpSpPr bwMode="auto">
          <a:xfrm>
            <a:off x="3581400" y="3505200"/>
            <a:ext cx="1905000" cy="685800"/>
            <a:chOff x="2256" y="2208"/>
            <a:chExt cx="1200" cy="432"/>
          </a:xfrm>
        </p:grpSpPr>
        <p:sp>
          <p:nvSpPr>
            <p:cNvPr id="28702" name="Text Box 7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6600"/>
                  </a:solidFill>
                  <a:latin typeface="Calibri" pitchFamily="34" charset="0"/>
                </a:rPr>
                <a:t>smallest</a:t>
              </a:r>
              <a:endParaRPr lang="en-US" altLang="zh-CN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28703" name="AutoShape 8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28677" name="Group 9" descr=" 28677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28697" name="Rectangle 10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28698" name="Rectangle 11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28699" name="Rectangle 12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28700" name="Rectangle 13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28701" name="Rectangle 14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R</a:t>
              </a:r>
            </a:p>
          </p:txBody>
        </p:sp>
      </p:grpSp>
      <p:grpSp>
        <p:nvGrpSpPr>
          <p:cNvPr id="28678" name="Group 15" descr=" 28678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28692" name="Rectangle 16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28693" name="Rectangle 17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28694" name="Rectangle 18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28695" name="Rectangle 19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28696" name="Rectangle 20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28679" name="Rectangle 21" descr=" 28679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A</a:t>
            </a:r>
          </a:p>
        </p:txBody>
      </p:sp>
      <p:sp>
        <p:nvSpPr>
          <p:cNvPr id="28680" name="Rectangle 22" descr=" 28680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G</a:t>
            </a:r>
          </a:p>
        </p:txBody>
      </p:sp>
      <p:sp>
        <p:nvSpPr>
          <p:cNvPr id="28681" name="Rectangle 23" descr=" 28681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8682" name="Rectangle 24" descr=" 28682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8683" name="Rectangle 25" descr=" 28683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8684" name="Rectangle 26" descr=" 28684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8685" name="Rectangle 27" descr=" 28685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8686" name="Rectangle 28" descr=" 28686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8687" name="Rectangle 29" descr=" 28687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8688" name="Rectangle 30" descr=" 28688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192544" name="Rectangle 32" descr=" 192544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Merging Example</a:t>
            </a:r>
          </a:p>
        </p:txBody>
      </p:sp>
      <p:sp>
        <p:nvSpPr>
          <p:cNvPr id="192545" name="Rectangle 33" descr=" 192545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52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ea typeface="宋体" charset="-122"/>
              </a:rPr>
              <a:t>Merge.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Keep track of smallest element in each sorted half.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Insert smallest of two elements into auxiliary array.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Repeat until done.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ea typeface="宋体" charset="-122"/>
            </a:endParaRPr>
          </a:p>
        </p:txBody>
      </p:sp>
      <p:sp>
        <p:nvSpPr>
          <p:cNvPr id="35" name="Rectangle 34" descr=" 192546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Courier New" pitchFamily="49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710510366"/>
      </p:ext>
    </p:extLst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 descr=" 34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13</a:t>
            </a:r>
            <a:endParaRPr lang="en-US" altLang="zh-CN" sz="1400"/>
          </a:p>
        </p:txBody>
      </p:sp>
      <p:sp>
        <p:nvSpPr>
          <p:cNvPr id="29698" name="Text Box 2" descr=" 29698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Calibri" pitchFamily="34" charset="0"/>
              </a:rPr>
              <a:t>auxiliary array</a:t>
            </a:r>
          </a:p>
        </p:txBody>
      </p:sp>
      <p:grpSp>
        <p:nvGrpSpPr>
          <p:cNvPr id="29699" name="Group 3" descr=" 29699"/>
          <p:cNvGrpSpPr>
            <a:grpSpLocks/>
          </p:cNvGrpSpPr>
          <p:nvPr/>
        </p:nvGrpSpPr>
        <p:grpSpPr bwMode="auto">
          <a:xfrm>
            <a:off x="1447800" y="3505200"/>
            <a:ext cx="1905000" cy="685800"/>
            <a:chOff x="288" y="2208"/>
            <a:chExt cx="1200" cy="432"/>
          </a:xfrm>
        </p:grpSpPr>
        <p:sp>
          <p:nvSpPr>
            <p:cNvPr id="29728" name="Text Box 4"/>
            <p:cNvSpPr txBox="1">
              <a:spLocks noChangeArrowheads="1"/>
            </p:cNvSpPr>
            <p:nvPr/>
          </p:nvSpPr>
          <p:spPr bwMode="auto">
            <a:xfrm>
              <a:off x="288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Calibri" pitchFamily="34" charset="0"/>
                </a:rPr>
                <a:t>smallest</a:t>
              </a:r>
              <a:endParaRPr lang="en-US" altLang="zh-CN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29729" name="AutoShape 5"/>
            <p:cNvSpPr>
              <a:spLocks noChangeArrowheads="1"/>
            </p:cNvSpPr>
            <p:nvPr/>
          </p:nvSpPr>
          <p:spPr bwMode="auto">
            <a:xfrm>
              <a:off x="768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29700" name="Group 6" descr=" 29700"/>
          <p:cNvGrpSpPr>
            <a:grpSpLocks/>
          </p:cNvGrpSpPr>
          <p:nvPr/>
        </p:nvGrpSpPr>
        <p:grpSpPr bwMode="auto">
          <a:xfrm>
            <a:off x="4114800" y="3505200"/>
            <a:ext cx="1905000" cy="685800"/>
            <a:chOff x="2256" y="2208"/>
            <a:chExt cx="1200" cy="432"/>
          </a:xfrm>
        </p:grpSpPr>
        <p:sp>
          <p:nvSpPr>
            <p:cNvPr id="29726" name="Text Box 7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6600"/>
                  </a:solidFill>
                  <a:latin typeface="Calibri" pitchFamily="34" charset="0"/>
                </a:rPr>
                <a:t>smallest</a:t>
              </a:r>
              <a:endParaRPr lang="en-US" altLang="zh-CN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29727" name="AutoShape 8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29701" name="Group 9" descr=" 29701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29721" name="Rectangle 10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29722" name="Rectangle 11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29723" name="Rectangle 12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29724" name="Rectangle 13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29725" name="Rectangle 14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R</a:t>
              </a:r>
            </a:p>
          </p:txBody>
        </p:sp>
      </p:grpSp>
      <p:grpSp>
        <p:nvGrpSpPr>
          <p:cNvPr id="29702" name="Group 15" descr=" 29702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29716" name="Rectangle 16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29717" name="Rectangle 17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29718" name="Rectangle 18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29719" name="Rectangle 19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29720" name="Rectangle 20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29703" name="Rectangle 21" descr=" 29703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A</a:t>
            </a:r>
          </a:p>
        </p:txBody>
      </p:sp>
      <p:sp>
        <p:nvSpPr>
          <p:cNvPr id="29704" name="Rectangle 22" descr=" 29704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G</a:t>
            </a:r>
          </a:p>
        </p:txBody>
      </p:sp>
      <p:sp>
        <p:nvSpPr>
          <p:cNvPr id="29705" name="Rectangle 23" descr=" 29705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H</a:t>
            </a:r>
          </a:p>
        </p:txBody>
      </p:sp>
      <p:sp>
        <p:nvSpPr>
          <p:cNvPr id="29706" name="Rectangle 24" descr=" 29706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9707" name="Rectangle 25" descr=" 29707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9708" name="Rectangle 26" descr=" 29708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9709" name="Rectangle 27" descr=" 29709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9710" name="Rectangle 28" descr=" 29710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9711" name="Rectangle 29" descr=" 29711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9712" name="Rectangle 30" descr=" 29712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193568" name="Rectangle 32" descr=" 193568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Merging Example</a:t>
            </a:r>
          </a:p>
        </p:txBody>
      </p:sp>
      <p:sp>
        <p:nvSpPr>
          <p:cNvPr id="193569" name="Rectangle 33" descr=" 193569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52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ea typeface="宋体" charset="-122"/>
              </a:rPr>
              <a:t>Merge.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Keep track of smallest element in each sorted half.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Insert smallest of two elements into auxiliary array.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Repeat until done.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 descr=" 34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13</a:t>
            </a:r>
            <a:endParaRPr lang="en-US" altLang="zh-CN" sz="1400"/>
          </a:p>
        </p:txBody>
      </p:sp>
      <p:sp>
        <p:nvSpPr>
          <p:cNvPr id="29698" name="Text Box 2" descr=" 29698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Calibri" pitchFamily="34" charset="0"/>
              </a:rPr>
              <a:t>auxiliary array</a:t>
            </a:r>
          </a:p>
        </p:txBody>
      </p:sp>
      <p:grpSp>
        <p:nvGrpSpPr>
          <p:cNvPr id="29699" name="Group 3" descr=" 29699"/>
          <p:cNvGrpSpPr>
            <a:grpSpLocks/>
          </p:cNvGrpSpPr>
          <p:nvPr/>
        </p:nvGrpSpPr>
        <p:grpSpPr bwMode="auto">
          <a:xfrm>
            <a:off x="1447800" y="3505200"/>
            <a:ext cx="1905000" cy="685800"/>
            <a:chOff x="288" y="2208"/>
            <a:chExt cx="1200" cy="432"/>
          </a:xfrm>
        </p:grpSpPr>
        <p:sp>
          <p:nvSpPr>
            <p:cNvPr id="29728" name="Text Box 4"/>
            <p:cNvSpPr txBox="1">
              <a:spLocks noChangeArrowheads="1"/>
            </p:cNvSpPr>
            <p:nvPr/>
          </p:nvSpPr>
          <p:spPr bwMode="auto">
            <a:xfrm>
              <a:off x="288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Calibri" pitchFamily="34" charset="0"/>
                </a:rPr>
                <a:t>smallest</a:t>
              </a:r>
              <a:endParaRPr lang="en-US" altLang="zh-CN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29729" name="AutoShape 5"/>
            <p:cNvSpPr>
              <a:spLocks noChangeArrowheads="1"/>
            </p:cNvSpPr>
            <p:nvPr/>
          </p:nvSpPr>
          <p:spPr bwMode="auto">
            <a:xfrm>
              <a:off x="768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29700" name="Group 6" descr=" 29700"/>
          <p:cNvGrpSpPr>
            <a:grpSpLocks/>
          </p:cNvGrpSpPr>
          <p:nvPr/>
        </p:nvGrpSpPr>
        <p:grpSpPr bwMode="auto">
          <a:xfrm>
            <a:off x="4114800" y="3505200"/>
            <a:ext cx="1905000" cy="685800"/>
            <a:chOff x="2256" y="2208"/>
            <a:chExt cx="1200" cy="432"/>
          </a:xfrm>
        </p:grpSpPr>
        <p:sp>
          <p:nvSpPr>
            <p:cNvPr id="29726" name="Text Box 7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6600"/>
                  </a:solidFill>
                  <a:latin typeface="Calibri" pitchFamily="34" charset="0"/>
                </a:rPr>
                <a:t>smallest</a:t>
              </a:r>
              <a:endParaRPr lang="en-US" altLang="zh-CN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29727" name="AutoShape 8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29701" name="Group 9" descr=" 29701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29721" name="Rectangle 10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29722" name="Rectangle 11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29723" name="Rectangle 12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29724" name="Rectangle 13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29725" name="Rectangle 14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R</a:t>
              </a:r>
            </a:p>
          </p:txBody>
        </p:sp>
      </p:grpSp>
      <p:grpSp>
        <p:nvGrpSpPr>
          <p:cNvPr id="29702" name="Group 15" descr=" 29702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29716" name="Rectangle 16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29717" name="Rectangle 17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29718" name="Rectangle 18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29719" name="Rectangle 19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29720" name="Rectangle 20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29703" name="Rectangle 21" descr=" 29703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A</a:t>
            </a:r>
          </a:p>
        </p:txBody>
      </p:sp>
      <p:sp>
        <p:nvSpPr>
          <p:cNvPr id="29704" name="Rectangle 22" descr=" 29704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G</a:t>
            </a:r>
          </a:p>
        </p:txBody>
      </p:sp>
      <p:sp>
        <p:nvSpPr>
          <p:cNvPr id="29705" name="Rectangle 23" descr=" 29705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H</a:t>
            </a:r>
          </a:p>
        </p:txBody>
      </p:sp>
      <p:sp>
        <p:nvSpPr>
          <p:cNvPr id="29706" name="Rectangle 24" descr=" 29706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9707" name="Rectangle 25" descr=" 29707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9708" name="Rectangle 26" descr=" 29708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9709" name="Rectangle 27" descr=" 29709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9710" name="Rectangle 28" descr=" 29710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9711" name="Rectangle 29" descr=" 29711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9712" name="Rectangle 30" descr=" 29712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193568" name="Rectangle 32" descr=" 193568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Merging Example</a:t>
            </a:r>
          </a:p>
        </p:txBody>
      </p:sp>
      <p:sp>
        <p:nvSpPr>
          <p:cNvPr id="193569" name="Rectangle 33" descr=" 193569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52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ea typeface="宋体" charset="-122"/>
              </a:rPr>
              <a:t>Merge.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Keep track of smallest element in each sorted half.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Insert smallest of two elements into auxiliary array.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Repeat until done.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ea typeface="宋体" charset="-122"/>
            </a:endParaRPr>
          </a:p>
        </p:txBody>
      </p:sp>
      <p:sp>
        <p:nvSpPr>
          <p:cNvPr id="35" name="Rectangle 34" descr=" 193570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Courier New" pitchFamily="49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872265650"/>
      </p:ext>
    </p:extLst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 descr=" 34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14</a:t>
            </a:r>
            <a:endParaRPr lang="en-US" altLang="zh-CN" sz="1400"/>
          </a:p>
        </p:txBody>
      </p:sp>
      <p:sp>
        <p:nvSpPr>
          <p:cNvPr id="30722" name="Text Box 2" descr=" 3072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Calibri" pitchFamily="34" charset="0"/>
              </a:rPr>
              <a:t>auxiliary array</a:t>
            </a:r>
          </a:p>
        </p:txBody>
      </p:sp>
      <p:grpSp>
        <p:nvGrpSpPr>
          <p:cNvPr id="30723" name="Group 3" descr=" 30723"/>
          <p:cNvGrpSpPr>
            <a:grpSpLocks/>
          </p:cNvGrpSpPr>
          <p:nvPr/>
        </p:nvGrpSpPr>
        <p:grpSpPr bwMode="auto">
          <a:xfrm>
            <a:off x="1447800" y="3505200"/>
            <a:ext cx="1905000" cy="685800"/>
            <a:chOff x="288" y="2208"/>
            <a:chExt cx="1200" cy="432"/>
          </a:xfrm>
        </p:grpSpPr>
        <p:sp>
          <p:nvSpPr>
            <p:cNvPr id="30752" name="Text Box 4"/>
            <p:cNvSpPr txBox="1">
              <a:spLocks noChangeArrowheads="1"/>
            </p:cNvSpPr>
            <p:nvPr/>
          </p:nvSpPr>
          <p:spPr bwMode="auto">
            <a:xfrm>
              <a:off x="288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Calibri" pitchFamily="34" charset="0"/>
                </a:rPr>
                <a:t>smallest</a:t>
              </a:r>
              <a:endParaRPr lang="en-US" altLang="zh-CN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30753" name="AutoShape 5"/>
            <p:cNvSpPr>
              <a:spLocks noChangeArrowheads="1"/>
            </p:cNvSpPr>
            <p:nvPr/>
          </p:nvSpPr>
          <p:spPr bwMode="auto">
            <a:xfrm>
              <a:off x="768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30724" name="Group 6" descr=" 30724"/>
          <p:cNvGrpSpPr>
            <a:grpSpLocks/>
          </p:cNvGrpSpPr>
          <p:nvPr/>
        </p:nvGrpSpPr>
        <p:grpSpPr bwMode="auto">
          <a:xfrm>
            <a:off x="4648200" y="3505200"/>
            <a:ext cx="1905000" cy="685800"/>
            <a:chOff x="2256" y="2208"/>
            <a:chExt cx="1200" cy="432"/>
          </a:xfrm>
        </p:grpSpPr>
        <p:sp>
          <p:nvSpPr>
            <p:cNvPr id="30750" name="Text Box 7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6600"/>
                  </a:solidFill>
                  <a:latin typeface="Calibri" pitchFamily="34" charset="0"/>
                </a:rPr>
                <a:t>smallest</a:t>
              </a:r>
              <a:endParaRPr lang="en-US" altLang="zh-CN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30751" name="AutoShape 8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30725" name="Group 9" descr=" 30725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30745" name="Rectangle 10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30746" name="Rectangle 11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30747" name="Rectangle 12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30748" name="Rectangle 13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30749" name="Rectangle 14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R</a:t>
              </a:r>
            </a:p>
          </p:txBody>
        </p:sp>
      </p:grpSp>
      <p:grpSp>
        <p:nvGrpSpPr>
          <p:cNvPr id="30726" name="Group 15" descr=" 30726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30740" name="Rectangle 16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30741" name="Rectangle 17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30742" name="Rectangle 18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30743" name="Rectangle 19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30744" name="Rectangle 20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30727" name="Rectangle 21" descr=" 30727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A</a:t>
            </a:r>
          </a:p>
        </p:txBody>
      </p:sp>
      <p:sp>
        <p:nvSpPr>
          <p:cNvPr id="30728" name="Rectangle 22" descr=" 30728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G</a:t>
            </a:r>
          </a:p>
        </p:txBody>
      </p:sp>
      <p:sp>
        <p:nvSpPr>
          <p:cNvPr id="30729" name="Rectangle 23" descr=" 30729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H</a:t>
            </a:r>
          </a:p>
        </p:txBody>
      </p:sp>
      <p:sp>
        <p:nvSpPr>
          <p:cNvPr id="30730" name="Rectangle 24" descr=" 30730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I</a:t>
            </a:r>
          </a:p>
        </p:txBody>
      </p:sp>
      <p:sp>
        <p:nvSpPr>
          <p:cNvPr id="30731" name="Rectangle 25" descr=" 30731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30732" name="Rectangle 26" descr=" 30732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30733" name="Rectangle 27" descr=" 30733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30734" name="Rectangle 28" descr=" 30734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30735" name="Rectangle 29" descr=" 30735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30736" name="Rectangle 30" descr=" 30736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195616" name="Rectangle 32" descr=" 19561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Merging Example</a:t>
            </a:r>
          </a:p>
        </p:txBody>
      </p:sp>
      <p:sp>
        <p:nvSpPr>
          <p:cNvPr id="195617" name="Rectangle 33" descr=" 195617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52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ea typeface="宋体" charset="-122"/>
              </a:rPr>
              <a:t>Merge.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Keep track of smallest element in each sorted half.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Insert smallest of two elements into auxiliary array.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Repeat until done.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 descr=" 34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14</a:t>
            </a:r>
            <a:endParaRPr lang="en-US" altLang="zh-CN" sz="1400"/>
          </a:p>
        </p:txBody>
      </p:sp>
      <p:sp>
        <p:nvSpPr>
          <p:cNvPr id="30722" name="Text Box 2" descr=" 3072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Calibri" pitchFamily="34" charset="0"/>
              </a:rPr>
              <a:t>auxiliary array</a:t>
            </a:r>
          </a:p>
        </p:txBody>
      </p:sp>
      <p:grpSp>
        <p:nvGrpSpPr>
          <p:cNvPr id="30723" name="Group 3" descr=" 30723"/>
          <p:cNvGrpSpPr>
            <a:grpSpLocks/>
          </p:cNvGrpSpPr>
          <p:nvPr/>
        </p:nvGrpSpPr>
        <p:grpSpPr bwMode="auto">
          <a:xfrm>
            <a:off x="1447800" y="3505200"/>
            <a:ext cx="1905000" cy="685800"/>
            <a:chOff x="288" y="2208"/>
            <a:chExt cx="1200" cy="432"/>
          </a:xfrm>
        </p:grpSpPr>
        <p:sp>
          <p:nvSpPr>
            <p:cNvPr id="30752" name="Text Box 4"/>
            <p:cNvSpPr txBox="1">
              <a:spLocks noChangeArrowheads="1"/>
            </p:cNvSpPr>
            <p:nvPr/>
          </p:nvSpPr>
          <p:spPr bwMode="auto">
            <a:xfrm>
              <a:off x="288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Calibri" pitchFamily="34" charset="0"/>
                </a:rPr>
                <a:t>smallest</a:t>
              </a:r>
              <a:endParaRPr lang="en-US" altLang="zh-CN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30753" name="AutoShape 5"/>
            <p:cNvSpPr>
              <a:spLocks noChangeArrowheads="1"/>
            </p:cNvSpPr>
            <p:nvPr/>
          </p:nvSpPr>
          <p:spPr bwMode="auto">
            <a:xfrm>
              <a:off x="768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30724" name="Group 6" descr=" 30724"/>
          <p:cNvGrpSpPr>
            <a:grpSpLocks/>
          </p:cNvGrpSpPr>
          <p:nvPr/>
        </p:nvGrpSpPr>
        <p:grpSpPr bwMode="auto">
          <a:xfrm>
            <a:off x="4648200" y="3505200"/>
            <a:ext cx="1905000" cy="685800"/>
            <a:chOff x="2256" y="2208"/>
            <a:chExt cx="1200" cy="432"/>
          </a:xfrm>
        </p:grpSpPr>
        <p:sp>
          <p:nvSpPr>
            <p:cNvPr id="30750" name="Text Box 7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6600"/>
                  </a:solidFill>
                  <a:latin typeface="Calibri" pitchFamily="34" charset="0"/>
                </a:rPr>
                <a:t>smallest</a:t>
              </a:r>
              <a:endParaRPr lang="en-US" altLang="zh-CN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30751" name="AutoShape 8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30725" name="Group 9" descr=" 30725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30745" name="Rectangle 10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30746" name="Rectangle 11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30747" name="Rectangle 12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30748" name="Rectangle 13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30749" name="Rectangle 14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R</a:t>
              </a:r>
            </a:p>
          </p:txBody>
        </p:sp>
      </p:grpSp>
      <p:grpSp>
        <p:nvGrpSpPr>
          <p:cNvPr id="30726" name="Group 15" descr=" 30726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30740" name="Rectangle 16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30741" name="Rectangle 17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30742" name="Rectangle 18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30743" name="Rectangle 19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30744" name="Rectangle 20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30727" name="Rectangle 21" descr=" 30727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A</a:t>
            </a:r>
          </a:p>
        </p:txBody>
      </p:sp>
      <p:sp>
        <p:nvSpPr>
          <p:cNvPr id="30728" name="Rectangle 22" descr=" 30728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G</a:t>
            </a:r>
          </a:p>
        </p:txBody>
      </p:sp>
      <p:sp>
        <p:nvSpPr>
          <p:cNvPr id="30729" name="Rectangle 23" descr=" 30729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H</a:t>
            </a:r>
          </a:p>
        </p:txBody>
      </p:sp>
      <p:sp>
        <p:nvSpPr>
          <p:cNvPr id="30730" name="Rectangle 24" descr=" 30730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I</a:t>
            </a:r>
          </a:p>
        </p:txBody>
      </p:sp>
      <p:sp>
        <p:nvSpPr>
          <p:cNvPr id="30731" name="Rectangle 25" descr=" 30731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30732" name="Rectangle 26" descr=" 30732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30733" name="Rectangle 27" descr=" 30733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30734" name="Rectangle 28" descr=" 30734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30735" name="Rectangle 29" descr=" 30735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30736" name="Rectangle 30" descr=" 30736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195616" name="Rectangle 32" descr=" 19561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Merging Example</a:t>
            </a:r>
          </a:p>
        </p:txBody>
      </p:sp>
      <p:sp>
        <p:nvSpPr>
          <p:cNvPr id="195617" name="Rectangle 33" descr=" 195617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52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ea typeface="宋体" charset="-122"/>
              </a:rPr>
              <a:t>Merge.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Keep track of smallest element in each sorted half.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Insert smallest of two elements into auxiliary array.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Repeat until done.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ea typeface="宋体" charset="-122"/>
            </a:endParaRPr>
          </a:p>
        </p:txBody>
      </p:sp>
      <p:sp>
        <p:nvSpPr>
          <p:cNvPr id="35" name="Rectangle 34" descr=" 195618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Courier New" pitchFamily="49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199313016"/>
      </p:ext>
    </p:extLst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 descr=" 34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15</a:t>
            </a:r>
            <a:endParaRPr lang="en-US" altLang="zh-CN" sz="1400"/>
          </a:p>
        </p:txBody>
      </p:sp>
      <p:sp>
        <p:nvSpPr>
          <p:cNvPr id="31746" name="Text Box 2" descr=" 31746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Calibri" pitchFamily="34" charset="0"/>
              </a:rPr>
              <a:t>auxiliary array</a:t>
            </a:r>
          </a:p>
        </p:txBody>
      </p:sp>
      <p:grpSp>
        <p:nvGrpSpPr>
          <p:cNvPr id="31747" name="Group 3" descr=" 31747"/>
          <p:cNvGrpSpPr>
            <a:grpSpLocks/>
          </p:cNvGrpSpPr>
          <p:nvPr/>
        </p:nvGrpSpPr>
        <p:grpSpPr bwMode="auto">
          <a:xfrm>
            <a:off x="1981200" y="3505200"/>
            <a:ext cx="1905000" cy="685800"/>
            <a:chOff x="288" y="2208"/>
            <a:chExt cx="1200" cy="432"/>
          </a:xfrm>
        </p:grpSpPr>
        <p:sp>
          <p:nvSpPr>
            <p:cNvPr id="31776" name="Text Box 4"/>
            <p:cNvSpPr txBox="1">
              <a:spLocks noChangeArrowheads="1"/>
            </p:cNvSpPr>
            <p:nvPr/>
          </p:nvSpPr>
          <p:spPr bwMode="auto">
            <a:xfrm>
              <a:off x="288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Calibri" pitchFamily="34" charset="0"/>
                </a:rPr>
                <a:t>smallest</a:t>
              </a:r>
              <a:endParaRPr lang="en-US" altLang="zh-CN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31777" name="AutoShape 5"/>
            <p:cNvSpPr>
              <a:spLocks noChangeArrowheads="1"/>
            </p:cNvSpPr>
            <p:nvPr/>
          </p:nvSpPr>
          <p:spPr bwMode="auto">
            <a:xfrm>
              <a:off x="768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31748" name="Group 6" descr=" 31748"/>
          <p:cNvGrpSpPr>
            <a:grpSpLocks/>
          </p:cNvGrpSpPr>
          <p:nvPr/>
        </p:nvGrpSpPr>
        <p:grpSpPr bwMode="auto">
          <a:xfrm>
            <a:off x="4648200" y="3505200"/>
            <a:ext cx="1905000" cy="685800"/>
            <a:chOff x="2256" y="2208"/>
            <a:chExt cx="1200" cy="432"/>
          </a:xfrm>
        </p:grpSpPr>
        <p:sp>
          <p:nvSpPr>
            <p:cNvPr id="31774" name="Text Box 7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6600"/>
                  </a:solidFill>
                  <a:latin typeface="Calibri" pitchFamily="34" charset="0"/>
                </a:rPr>
                <a:t>smallest</a:t>
              </a:r>
              <a:endParaRPr lang="en-US" altLang="zh-CN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31775" name="AutoShape 8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31749" name="Group 9" descr=" 31749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31769" name="Rectangle 10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31770" name="Rectangle 11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31771" name="Rectangle 12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31772" name="Rectangle 13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31773" name="Rectangle 14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R</a:t>
              </a:r>
            </a:p>
          </p:txBody>
        </p:sp>
      </p:grpSp>
      <p:grpSp>
        <p:nvGrpSpPr>
          <p:cNvPr id="31750" name="Group 15" descr=" 31750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31764" name="Rectangle 16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31765" name="Rectangle 17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31766" name="Rectangle 18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31767" name="Rectangle 19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31768" name="Rectangle 20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31751" name="Rectangle 21" descr=" 31751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A</a:t>
            </a:r>
          </a:p>
        </p:txBody>
      </p:sp>
      <p:sp>
        <p:nvSpPr>
          <p:cNvPr id="31752" name="Rectangle 22" descr=" 31752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G</a:t>
            </a:r>
          </a:p>
        </p:txBody>
      </p:sp>
      <p:sp>
        <p:nvSpPr>
          <p:cNvPr id="31753" name="Rectangle 23" descr=" 31753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H</a:t>
            </a:r>
          </a:p>
        </p:txBody>
      </p:sp>
      <p:sp>
        <p:nvSpPr>
          <p:cNvPr id="31754" name="Rectangle 24" descr=" 31754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I</a:t>
            </a:r>
          </a:p>
        </p:txBody>
      </p:sp>
      <p:sp>
        <p:nvSpPr>
          <p:cNvPr id="31755" name="Rectangle 25" descr=" 31755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L</a:t>
            </a:r>
          </a:p>
        </p:txBody>
      </p:sp>
      <p:sp>
        <p:nvSpPr>
          <p:cNvPr id="31756" name="Rectangle 26" descr=" 31756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31757" name="Rectangle 27" descr=" 31757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31758" name="Rectangle 28" descr=" 31758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31759" name="Rectangle 29" descr=" 31759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31760" name="Rectangle 30" descr=" 31760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196640" name="Rectangle 32" descr=" 196640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Merging Example</a:t>
            </a:r>
          </a:p>
        </p:txBody>
      </p:sp>
      <p:sp>
        <p:nvSpPr>
          <p:cNvPr id="196641" name="Rectangle 33" descr=" 196641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52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ea typeface="宋体" charset="-122"/>
              </a:rPr>
              <a:t>Merge.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Keep track of smallest element in each sorted half.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Insert smallest of two elements into auxiliary array.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Repeat until done.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z="480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a typeface="宋体" charset="-122"/>
              </a:rPr>
              <a:t>2.1 Merge Sort</a:t>
            </a:r>
          </a:p>
          <a:p>
            <a:pPr>
              <a:spcBef>
                <a:spcPct val="0"/>
              </a:spcBef>
            </a:pPr>
            <a:endParaRPr lang="en-US" altLang="zh-CN">
              <a:solidFill>
                <a:schemeClr val="tx1"/>
              </a:solidFill>
              <a:ea typeface="宋体" charset="-122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a typeface="宋体" charset="-122"/>
              </a:rPr>
              <a:t>2.2 Recursion Analyzing</a:t>
            </a:r>
          </a:p>
          <a:p>
            <a:pPr>
              <a:spcBef>
                <a:spcPct val="0"/>
              </a:spcBef>
            </a:pPr>
            <a:endParaRPr lang="en-US" altLang="zh-CN">
              <a:solidFill>
                <a:schemeClr val="tx1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 descr=" 34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15</a:t>
            </a:r>
            <a:endParaRPr lang="en-US" altLang="zh-CN" sz="1400"/>
          </a:p>
        </p:txBody>
      </p:sp>
      <p:sp>
        <p:nvSpPr>
          <p:cNvPr id="31746" name="Text Box 2" descr=" 31746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Calibri" pitchFamily="34" charset="0"/>
              </a:rPr>
              <a:t>auxiliary array</a:t>
            </a:r>
          </a:p>
        </p:txBody>
      </p:sp>
      <p:grpSp>
        <p:nvGrpSpPr>
          <p:cNvPr id="31747" name="Group 3" descr=" 31747"/>
          <p:cNvGrpSpPr>
            <a:grpSpLocks/>
          </p:cNvGrpSpPr>
          <p:nvPr/>
        </p:nvGrpSpPr>
        <p:grpSpPr bwMode="auto">
          <a:xfrm>
            <a:off x="1981200" y="3505200"/>
            <a:ext cx="1905000" cy="685800"/>
            <a:chOff x="288" y="2208"/>
            <a:chExt cx="1200" cy="432"/>
          </a:xfrm>
        </p:grpSpPr>
        <p:sp>
          <p:nvSpPr>
            <p:cNvPr id="31776" name="Text Box 4"/>
            <p:cNvSpPr txBox="1">
              <a:spLocks noChangeArrowheads="1"/>
            </p:cNvSpPr>
            <p:nvPr/>
          </p:nvSpPr>
          <p:spPr bwMode="auto">
            <a:xfrm>
              <a:off x="288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Calibri" pitchFamily="34" charset="0"/>
                </a:rPr>
                <a:t>smallest</a:t>
              </a:r>
              <a:endParaRPr lang="en-US" altLang="zh-CN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31777" name="AutoShape 5"/>
            <p:cNvSpPr>
              <a:spLocks noChangeArrowheads="1"/>
            </p:cNvSpPr>
            <p:nvPr/>
          </p:nvSpPr>
          <p:spPr bwMode="auto">
            <a:xfrm>
              <a:off x="768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31748" name="Group 6" descr=" 31748"/>
          <p:cNvGrpSpPr>
            <a:grpSpLocks/>
          </p:cNvGrpSpPr>
          <p:nvPr/>
        </p:nvGrpSpPr>
        <p:grpSpPr bwMode="auto">
          <a:xfrm>
            <a:off x="4648200" y="3505200"/>
            <a:ext cx="1905000" cy="685800"/>
            <a:chOff x="2256" y="2208"/>
            <a:chExt cx="1200" cy="432"/>
          </a:xfrm>
        </p:grpSpPr>
        <p:sp>
          <p:nvSpPr>
            <p:cNvPr id="31774" name="Text Box 7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6600"/>
                  </a:solidFill>
                  <a:latin typeface="Calibri" pitchFamily="34" charset="0"/>
                </a:rPr>
                <a:t>smallest</a:t>
              </a:r>
              <a:endParaRPr lang="en-US" altLang="zh-CN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31775" name="AutoShape 8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31749" name="Group 9" descr=" 31749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31769" name="Rectangle 10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31770" name="Rectangle 11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31771" name="Rectangle 12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31772" name="Rectangle 13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31773" name="Rectangle 14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R</a:t>
              </a:r>
            </a:p>
          </p:txBody>
        </p:sp>
      </p:grpSp>
      <p:grpSp>
        <p:nvGrpSpPr>
          <p:cNvPr id="31750" name="Group 15" descr=" 31750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31764" name="Rectangle 16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31765" name="Rectangle 17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31766" name="Rectangle 18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31767" name="Rectangle 19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31768" name="Rectangle 20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31751" name="Rectangle 21" descr=" 31751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A</a:t>
            </a:r>
          </a:p>
        </p:txBody>
      </p:sp>
      <p:sp>
        <p:nvSpPr>
          <p:cNvPr id="31752" name="Rectangle 22" descr=" 31752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G</a:t>
            </a:r>
          </a:p>
        </p:txBody>
      </p:sp>
      <p:sp>
        <p:nvSpPr>
          <p:cNvPr id="31753" name="Rectangle 23" descr=" 31753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H</a:t>
            </a:r>
          </a:p>
        </p:txBody>
      </p:sp>
      <p:sp>
        <p:nvSpPr>
          <p:cNvPr id="31754" name="Rectangle 24" descr=" 31754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I</a:t>
            </a:r>
          </a:p>
        </p:txBody>
      </p:sp>
      <p:sp>
        <p:nvSpPr>
          <p:cNvPr id="31755" name="Rectangle 25" descr=" 31755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L</a:t>
            </a:r>
          </a:p>
        </p:txBody>
      </p:sp>
      <p:sp>
        <p:nvSpPr>
          <p:cNvPr id="31756" name="Rectangle 26" descr=" 31756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31757" name="Rectangle 27" descr=" 31757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31758" name="Rectangle 28" descr=" 31758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31759" name="Rectangle 29" descr=" 31759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31760" name="Rectangle 30" descr=" 31760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196640" name="Rectangle 32" descr=" 196640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Merging Example</a:t>
            </a:r>
          </a:p>
        </p:txBody>
      </p:sp>
      <p:sp>
        <p:nvSpPr>
          <p:cNvPr id="196641" name="Rectangle 33" descr=" 196641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52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ea typeface="宋体" charset="-122"/>
              </a:rPr>
              <a:t>Merge.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Keep track of smallest element in each sorted half.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Insert smallest of two elements into auxiliary array.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Repeat until done.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ea typeface="宋体" charset="-122"/>
            </a:endParaRPr>
          </a:p>
        </p:txBody>
      </p:sp>
      <p:sp>
        <p:nvSpPr>
          <p:cNvPr id="35" name="Rectangle 34" descr=" 196642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Courier New" pitchFamily="49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983086420"/>
      </p:ext>
    </p:extLst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 descr=" 34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16</a:t>
            </a:r>
            <a:endParaRPr lang="en-US" altLang="zh-CN" sz="1400"/>
          </a:p>
        </p:txBody>
      </p:sp>
      <p:sp>
        <p:nvSpPr>
          <p:cNvPr id="32770" name="Text Box 2" descr=" 32770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Calibri" pitchFamily="34" charset="0"/>
              </a:rPr>
              <a:t>auxiliary array</a:t>
            </a:r>
          </a:p>
        </p:txBody>
      </p:sp>
      <p:grpSp>
        <p:nvGrpSpPr>
          <p:cNvPr id="32771" name="Group 3" descr=" 32771"/>
          <p:cNvGrpSpPr>
            <a:grpSpLocks/>
          </p:cNvGrpSpPr>
          <p:nvPr/>
        </p:nvGrpSpPr>
        <p:grpSpPr bwMode="auto">
          <a:xfrm>
            <a:off x="1981200" y="3505200"/>
            <a:ext cx="1905000" cy="685800"/>
            <a:chOff x="288" y="2208"/>
            <a:chExt cx="1200" cy="432"/>
          </a:xfrm>
        </p:grpSpPr>
        <p:sp>
          <p:nvSpPr>
            <p:cNvPr id="32800" name="Text Box 4"/>
            <p:cNvSpPr txBox="1">
              <a:spLocks noChangeArrowheads="1"/>
            </p:cNvSpPr>
            <p:nvPr/>
          </p:nvSpPr>
          <p:spPr bwMode="auto">
            <a:xfrm>
              <a:off x="288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Calibri" pitchFamily="34" charset="0"/>
                </a:rPr>
                <a:t>smallest</a:t>
              </a:r>
              <a:endParaRPr lang="en-US" altLang="zh-CN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32801" name="AutoShape 5"/>
            <p:cNvSpPr>
              <a:spLocks noChangeArrowheads="1"/>
            </p:cNvSpPr>
            <p:nvPr/>
          </p:nvSpPr>
          <p:spPr bwMode="auto">
            <a:xfrm>
              <a:off x="768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32772" name="Group 6" descr=" 32772"/>
          <p:cNvGrpSpPr>
            <a:grpSpLocks/>
          </p:cNvGrpSpPr>
          <p:nvPr/>
        </p:nvGrpSpPr>
        <p:grpSpPr bwMode="auto">
          <a:xfrm>
            <a:off x="5181600" y="3505200"/>
            <a:ext cx="1905000" cy="685800"/>
            <a:chOff x="2256" y="2208"/>
            <a:chExt cx="1200" cy="432"/>
          </a:xfrm>
        </p:grpSpPr>
        <p:sp>
          <p:nvSpPr>
            <p:cNvPr id="32798" name="Text Box 7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6600"/>
                  </a:solidFill>
                  <a:latin typeface="Calibri" pitchFamily="34" charset="0"/>
                </a:rPr>
                <a:t>smallest</a:t>
              </a:r>
              <a:endParaRPr lang="en-US" altLang="zh-CN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32799" name="AutoShape 8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32773" name="Group 9" descr=" 32773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32793" name="Rectangle 10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32794" name="Rectangle 11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32795" name="Rectangle 12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32796" name="Rectangle 13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32797" name="Rectangle 14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R</a:t>
              </a:r>
            </a:p>
          </p:txBody>
        </p:sp>
      </p:grpSp>
      <p:grpSp>
        <p:nvGrpSpPr>
          <p:cNvPr id="32774" name="Group 15" descr=" 32774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32788" name="Rectangle 16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32789" name="Rectangle 17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32790" name="Rectangle 18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32791" name="Rectangle 19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32792" name="Rectangle 20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32775" name="Rectangle 21" descr=" 32775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A</a:t>
            </a:r>
          </a:p>
        </p:txBody>
      </p:sp>
      <p:sp>
        <p:nvSpPr>
          <p:cNvPr id="32776" name="Rectangle 22" descr=" 32776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G</a:t>
            </a:r>
          </a:p>
        </p:txBody>
      </p:sp>
      <p:sp>
        <p:nvSpPr>
          <p:cNvPr id="32777" name="Rectangle 23" descr=" 32777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H</a:t>
            </a:r>
          </a:p>
        </p:txBody>
      </p:sp>
      <p:sp>
        <p:nvSpPr>
          <p:cNvPr id="32778" name="Rectangle 24" descr=" 32778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I</a:t>
            </a:r>
          </a:p>
        </p:txBody>
      </p:sp>
      <p:sp>
        <p:nvSpPr>
          <p:cNvPr id="32779" name="Rectangle 25" descr=" 32779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L</a:t>
            </a:r>
          </a:p>
        </p:txBody>
      </p:sp>
      <p:sp>
        <p:nvSpPr>
          <p:cNvPr id="32780" name="Rectangle 26" descr=" 32780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M</a:t>
            </a:r>
          </a:p>
        </p:txBody>
      </p:sp>
      <p:sp>
        <p:nvSpPr>
          <p:cNvPr id="32781" name="Rectangle 27" descr=" 32781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32782" name="Rectangle 28" descr=" 32782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32783" name="Rectangle 29" descr=" 32783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32784" name="Rectangle 30" descr=" 32784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197664" name="Rectangle 32" descr=" 197664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Merging Example</a:t>
            </a:r>
          </a:p>
        </p:txBody>
      </p:sp>
      <p:sp>
        <p:nvSpPr>
          <p:cNvPr id="197665" name="Rectangle 33" descr=" 197665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52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ea typeface="宋体" charset="-122"/>
              </a:rPr>
              <a:t>Merge.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Keep track of smallest element in each sorted half.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Insert smallest of two elements into auxiliary array.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Repeat until done.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 descr=" 34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16</a:t>
            </a:r>
            <a:endParaRPr lang="en-US" altLang="zh-CN" sz="1400"/>
          </a:p>
        </p:txBody>
      </p:sp>
      <p:sp>
        <p:nvSpPr>
          <p:cNvPr id="32770" name="Text Box 2" descr=" 32770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Calibri" pitchFamily="34" charset="0"/>
              </a:rPr>
              <a:t>auxiliary array</a:t>
            </a:r>
          </a:p>
        </p:txBody>
      </p:sp>
      <p:grpSp>
        <p:nvGrpSpPr>
          <p:cNvPr id="32771" name="Group 3" descr=" 32771"/>
          <p:cNvGrpSpPr>
            <a:grpSpLocks/>
          </p:cNvGrpSpPr>
          <p:nvPr/>
        </p:nvGrpSpPr>
        <p:grpSpPr bwMode="auto">
          <a:xfrm>
            <a:off x="1981200" y="3505200"/>
            <a:ext cx="1905000" cy="685800"/>
            <a:chOff x="288" y="2208"/>
            <a:chExt cx="1200" cy="432"/>
          </a:xfrm>
        </p:grpSpPr>
        <p:sp>
          <p:nvSpPr>
            <p:cNvPr id="32800" name="Text Box 4"/>
            <p:cNvSpPr txBox="1">
              <a:spLocks noChangeArrowheads="1"/>
            </p:cNvSpPr>
            <p:nvPr/>
          </p:nvSpPr>
          <p:spPr bwMode="auto">
            <a:xfrm>
              <a:off x="288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Calibri" pitchFamily="34" charset="0"/>
                </a:rPr>
                <a:t>smallest</a:t>
              </a:r>
              <a:endParaRPr lang="en-US" altLang="zh-CN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32801" name="AutoShape 5"/>
            <p:cNvSpPr>
              <a:spLocks noChangeArrowheads="1"/>
            </p:cNvSpPr>
            <p:nvPr/>
          </p:nvSpPr>
          <p:spPr bwMode="auto">
            <a:xfrm>
              <a:off x="768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32772" name="Group 6" descr=" 32772"/>
          <p:cNvGrpSpPr>
            <a:grpSpLocks/>
          </p:cNvGrpSpPr>
          <p:nvPr/>
        </p:nvGrpSpPr>
        <p:grpSpPr bwMode="auto">
          <a:xfrm>
            <a:off x="5181600" y="3505200"/>
            <a:ext cx="1905000" cy="685800"/>
            <a:chOff x="2256" y="2208"/>
            <a:chExt cx="1200" cy="432"/>
          </a:xfrm>
        </p:grpSpPr>
        <p:sp>
          <p:nvSpPr>
            <p:cNvPr id="32798" name="Text Box 7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6600"/>
                  </a:solidFill>
                  <a:latin typeface="Calibri" pitchFamily="34" charset="0"/>
                </a:rPr>
                <a:t>smallest</a:t>
              </a:r>
              <a:endParaRPr lang="en-US" altLang="zh-CN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32799" name="AutoShape 8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32773" name="Group 9" descr=" 32773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32793" name="Rectangle 10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32794" name="Rectangle 11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32795" name="Rectangle 12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32796" name="Rectangle 13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32797" name="Rectangle 14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R</a:t>
              </a:r>
            </a:p>
          </p:txBody>
        </p:sp>
      </p:grpSp>
      <p:grpSp>
        <p:nvGrpSpPr>
          <p:cNvPr id="32774" name="Group 15" descr=" 32774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32788" name="Rectangle 16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32789" name="Rectangle 17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32790" name="Rectangle 18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32791" name="Rectangle 19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32792" name="Rectangle 20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32775" name="Rectangle 21" descr=" 32775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A</a:t>
            </a:r>
          </a:p>
        </p:txBody>
      </p:sp>
      <p:sp>
        <p:nvSpPr>
          <p:cNvPr id="32776" name="Rectangle 22" descr=" 32776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G</a:t>
            </a:r>
          </a:p>
        </p:txBody>
      </p:sp>
      <p:sp>
        <p:nvSpPr>
          <p:cNvPr id="32777" name="Rectangle 23" descr=" 32777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H</a:t>
            </a:r>
          </a:p>
        </p:txBody>
      </p:sp>
      <p:sp>
        <p:nvSpPr>
          <p:cNvPr id="32778" name="Rectangle 24" descr=" 32778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I</a:t>
            </a:r>
          </a:p>
        </p:txBody>
      </p:sp>
      <p:sp>
        <p:nvSpPr>
          <p:cNvPr id="32779" name="Rectangle 25" descr=" 32779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L</a:t>
            </a:r>
          </a:p>
        </p:txBody>
      </p:sp>
      <p:sp>
        <p:nvSpPr>
          <p:cNvPr id="32780" name="Rectangle 26" descr=" 32780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M</a:t>
            </a:r>
          </a:p>
        </p:txBody>
      </p:sp>
      <p:sp>
        <p:nvSpPr>
          <p:cNvPr id="32781" name="Rectangle 27" descr=" 32781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32782" name="Rectangle 28" descr=" 32782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32783" name="Rectangle 29" descr=" 32783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32784" name="Rectangle 30" descr=" 32784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197664" name="Rectangle 32" descr=" 197664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Merging Example</a:t>
            </a:r>
          </a:p>
        </p:txBody>
      </p:sp>
      <p:sp>
        <p:nvSpPr>
          <p:cNvPr id="197665" name="Rectangle 33" descr=" 197665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52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ea typeface="宋体" charset="-122"/>
              </a:rPr>
              <a:t>Merge.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Keep track of smallest element in each sorted half.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Insert smallest of two elements into auxiliary array.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Repeat until done.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ea typeface="宋体" charset="-122"/>
            </a:endParaRPr>
          </a:p>
        </p:txBody>
      </p:sp>
      <p:sp>
        <p:nvSpPr>
          <p:cNvPr id="35" name="Rectangle 34" descr=" 197666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Courier New" pitchFamily="49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733510827"/>
      </p:ext>
    </p:extLst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 descr=" 34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17</a:t>
            </a:r>
            <a:endParaRPr lang="en-US" altLang="zh-CN" sz="1400"/>
          </a:p>
        </p:txBody>
      </p:sp>
      <p:sp>
        <p:nvSpPr>
          <p:cNvPr id="33794" name="Text Box 2" descr=" 33794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Calibri" pitchFamily="34" charset="0"/>
              </a:rPr>
              <a:t>auxiliary array</a:t>
            </a:r>
          </a:p>
        </p:txBody>
      </p:sp>
      <p:grpSp>
        <p:nvGrpSpPr>
          <p:cNvPr id="33795" name="Group 3" descr=" 33795"/>
          <p:cNvGrpSpPr>
            <a:grpSpLocks/>
          </p:cNvGrpSpPr>
          <p:nvPr/>
        </p:nvGrpSpPr>
        <p:grpSpPr bwMode="auto">
          <a:xfrm>
            <a:off x="2514600" y="3505200"/>
            <a:ext cx="1905000" cy="685800"/>
            <a:chOff x="288" y="2208"/>
            <a:chExt cx="1200" cy="432"/>
          </a:xfrm>
        </p:grpSpPr>
        <p:sp>
          <p:nvSpPr>
            <p:cNvPr id="33824" name="Text Box 4"/>
            <p:cNvSpPr txBox="1">
              <a:spLocks noChangeArrowheads="1"/>
            </p:cNvSpPr>
            <p:nvPr/>
          </p:nvSpPr>
          <p:spPr bwMode="auto">
            <a:xfrm>
              <a:off x="288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Calibri" pitchFamily="34" charset="0"/>
                </a:rPr>
                <a:t>smallest</a:t>
              </a:r>
              <a:endParaRPr lang="en-US" altLang="zh-CN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33825" name="AutoShape 5"/>
            <p:cNvSpPr>
              <a:spLocks noChangeArrowheads="1"/>
            </p:cNvSpPr>
            <p:nvPr/>
          </p:nvSpPr>
          <p:spPr bwMode="auto">
            <a:xfrm>
              <a:off x="768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33796" name="Group 6" descr=" 33796"/>
          <p:cNvGrpSpPr>
            <a:grpSpLocks/>
          </p:cNvGrpSpPr>
          <p:nvPr/>
        </p:nvGrpSpPr>
        <p:grpSpPr bwMode="auto">
          <a:xfrm>
            <a:off x="5181600" y="3505200"/>
            <a:ext cx="1905000" cy="685800"/>
            <a:chOff x="2256" y="2208"/>
            <a:chExt cx="1200" cy="432"/>
          </a:xfrm>
        </p:grpSpPr>
        <p:sp>
          <p:nvSpPr>
            <p:cNvPr id="33822" name="Text Box 7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6600"/>
                  </a:solidFill>
                  <a:latin typeface="Calibri" pitchFamily="34" charset="0"/>
                </a:rPr>
                <a:t>smallest</a:t>
              </a:r>
              <a:endParaRPr lang="en-US" altLang="zh-CN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33823" name="AutoShape 8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33797" name="Group 9" descr=" 33797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33817" name="Rectangle 10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33818" name="Rectangle 11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33819" name="Rectangle 12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33820" name="Rectangle 13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33821" name="Rectangle 14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R</a:t>
              </a:r>
            </a:p>
          </p:txBody>
        </p:sp>
      </p:grpSp>
      <p:grpSp>
        <p:nvGrpSpPr>
          <p:cNvPr id="33798" name="Group 15" descr=" 33798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33812" name="Rectangle 16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33813" name="Rectangle 17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33814" name="Rectangle 18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33815" name="Rectangle 19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33816" name="Rectangle 20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33799" name="Rectangle 21" descr=" 33799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A</a:t>
            </a:r>
          </a:p>
        </p:txBody>
      </p:sp>
      <p:sp>
        <p:nvSpPr>
          <p:cNvPr id="33800" name="Rectangle 22" descr=" 33800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G</a:t>
            </a:r>
          </a:p>
        </p:txBody>
      </p:sp>
      <p:sp>
        <p:nvSpPr>
          <p:cNvPr id="33801" name="Rectangle 23" descr=" 33801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H</a:t>
            </a:r>
          </a:p>
        </p:txBody>
      </p:sp>
      <p:sp>
        <p:nvSpPr>
          <p:cNvPr id="33802" name="Rectangle 24" descr=" 33802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I</a:t>
            </a:r>
          </a:p>
        </p:txBody>
      </p:sp>
      <p:sp>
        <p:nvSpPr>
          <p:cNvPr id="33803" name="Rectangle 25" descr=" 33803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L</a:t>
            </a:r>
          </a:p>
        </p:txBody>
      </p:sp>
      <p:sp>
        <p:nvSpPr>
          <p:cNvPr id="33804" name="Rectangle 26" descr=" 33804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M</a:t>
            </a:r>
          </a:p>
        </p:txBody>
      </p:sp>
      <p:sp>
        <p:nvSpPr>
          <p:cNvPr id="33805" name="Rectangle 27" descr=" 33805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O</a:t>
            </a:r>
          </a:p>
        </p:txBody>
      </p:sp>
      <p:sp>
        <p:nvSpPr>
          <p:cNvPr id="33806" name="Rectangle 28" descr=" 33806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33807" name="Rectangle 29" descr=" 33807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33808" name="Rectangle 30" descr=" 33808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198688" name="Rectangle 32" descr=" 198688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Merging Example</a:t>
            </a:r>
          </a:p>
        </p:txBody>
      </p:sp>
      <p:sp>
        <p:nvSpPr>
          <p:cNvPr id="198689" name="Rectangle 33" descr=" 198689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52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ea typeface="宋体" charset="-122"/>
              </a:rPr>
              <a:t>Merge.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Keep track of smallest element in each sorted half.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Insert smallest of two elements into auxiliary array.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Repeat until done.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 descr=" 34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17</a:t>
            </a:r>
            <a:endParaRPr lang="en-US" altLang="zh-CN" sz="1400"/>
          </a:p>
        </p:txBody>
      </p:sp>
      <p:sp>
        <p:nvSpPr>
          <p:cNvPr id="33794" name="Text Box 2" descr=" 33794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Calibri" pitchFamily="34" charset="0"/>
              </a:rPr>
              <a:t>auxiliary array</a:t>
            </a:r>
          </a:p>
        </p:txBody>
      </p:sp>
      <p:grpSp>
        <p:nvGrpSpPr>
          <p:cNvPr id="33795" name="Group 3" descr=" 33795"/>
          <p:cNvGrpSpPr>
            <a:grpSpLocks/>
          </p:cNvGrpSpPr>
          <p:nvPr/>
        </p:nvGrpSpPr>
        <p:grpSpPr bwMode="auto">
          <a:xfrm>
            <a:off x="2514600" y="3505200"/>
            <a:ext cx="1905000" cy="685800"/>
            <a:chOff x="288" y="2208"/>
            <a:chExt cx="1200" cy="432"/>
          </a:xfrm>
        </p:grpSpPr>
        <p:sp>
          <p:nvSpPr>
            <p:cNvPr id="33824" name="Text Box 4"/>
            <p:cNvSpPr txBox="1">
              <a:spLocks noChangeArrowheads="1"/>
            </p:cNvSpPr>
            <p:nvPr/>
          </p:nvSpPr>
          <p:spPr bwMode="auto">
            <a:xfrm>
              <a:off x="288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Calibri" pitchFamily="34" charset="0"/>
                </a:rPr>
                <a:t>smallest</a:t>
              </a:r>
              <a:endParaRPr lang="en-US" altLang="zh-CN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33825" name="AutoShape 5"/>
            <p:cNvSpPr>
              <a:spLocks noChangeArrowheads="1"/>
            </p:cNvSpPr>
            <p:nvPr/>
          </p:nvSpPr>
          <p:spPr bwMode="auto">
            <a:xfrm>
              <a:off x="768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33796" name="Group 6" descr=" 33796"/>
          <p:cNvGrpSpPr>
            <a:grpSpLocks/>
          </p:cNvGrpSpPr>
          <p:nvPr/>
        </p:nvGrpSpPr>
        <p:grpSpPr bwMode="auto">
          <a:xfrm>
            <a:off x="5181600" y="3505200"/>
            <a:ext cx="1905000" cy="685800"/>
            <a:chOff x="2256" y="2208"/>
            <a:chExt cx="1200" cy="432"/>
          </a:xfrm>
        </p:grpSpPr>
        <p:sp>
          <p:nvSpPr>
            <p:cNvPr id="33822" name="Text Box 7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6600"/>
                  </a:solidFill>
                  <a:latin typeface="Calibri" pitchFamily="34" charset="0"/>
                </a:rPr>
                <a:t>smallest</a:t>
              </a:r>
              <a:endParaRPr lang="en-US" altLang="zh-CN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33823" name="AutoShape 8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33797" name="Group 9" descr=" 33797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33817" name="Rectangle 10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33818" name="Rectangle 11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33819" name="Rectangle 12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33820" name="Rectangle 13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33821" name="Rectangle 14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R</a:t>
              </a:r>
            </a:p>
          </p:txBody>
        </p:sp>
      </p:grpSp>
      <p:grpSp>
        <p:nvGrpSpPr>
          <p:cNvPr id="33798" name="Group 15" descr=" 33798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33812" name="Rectangle 16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33813" name="Rectangle 17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33814" name="Rectangle 18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33815" name="Rectangle 19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33816" name="Rectangle 20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33799" name="Rectangle 21" descr=" 33799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A</a:t>
            </a:r>
          </a:p>
        </p:txBody>
      </p:sp>
      <p:sp>
        <p:nvSpPr>
          <p:cNvPr id="33800" name="Rectangle 22" descr=" 33800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G</a:t>
            </a:r>
          </a:p>
        </p:txBody>
      </p:sp>
      <p:sp>
        <p:nvSpPr>
          <p:cNvPr id="33801" name="Rectangle 23" descr=" 33801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H</a:t>
            </a:r>
          </a:p>
        </p:txBody>
      </p:sp>
      <p:sp>
        <p:nvSpPr>
          <p:cNvPr id="33802" name="Rectangle 24" descr=" 33802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I</a:t>
            </a:r>
          </a:p>
        </p:txBody>
      </p:sp>
      <p:sp>
        <p:nvSpPr>
          <p:cNvPr id="33803" name="Rectangle 25" descr=" 33803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L</a:t>
            </a:r>
          </a:p>
        </p:txBody>
      </p:sp>
      <p:sp>
        <p:nvSpPr>
          <p:cNvPr id="33804" name="Rectangle 26" descr=" 33804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M</a:t>
            </a:r>
          </a:p>
        </p:txBody>
      </p:sp>
      <p:sp>
        <p:nvSpPr>
          <p:cNvPr id="33805" name="Rectangle 27" descr=" 33805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O</a:t>
            </a:r>
          </a:p>
        </p:txBody>
      </p:sp>
      <p:sp>
        <p:nvSpPr>
          <p:cNvPr id="33806" name="Rectangle 28" descr=" 33806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33807" name="Rectangle 29" descr=" 33807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33808" name="Rectangle 30" descr=" 33808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198688" name="Rectangle 32" descr=" 198688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Merging Example</a:t>
            </a:r>
          </a:p>
        </p:txBody>
      </p:sp>
      <p:sp>
        <p:nvSpPr>
          <p:cNvPr id="198689" name="Rectangle 33" descr=" 198689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52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ea typeface="宋体" charset="-122"/>
              </a:rPr>
              <a:t>Merge.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Keep track of smallest element in each sorted half.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Insert smallest of two elements into auxiliary array.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Repeat until done.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ea typeface="宋体" charset="-122"/>
            </a:endParaRPr>
          </a:p>
        </p:txBody>
      </p:sp>
      <p:sp>
        <p:nvSpPr>
          <p:cNvPr id="35" name="Rectangle 34" descr=" 198690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Courier New" pitchFamily="49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076258144"/>
      </p:ext>
    </p:extLst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3" descr=" 33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18</a:t>
            </a:r>
            <a:endParaRPr lang="en-US" altLang="zh-CN" sz="1400"/>
          </a:p>
        </p:txBody>
      </p:sp>
      <p:sp>
        <p:nvSpPr>
          <p:cNvPr id="34818" name="Text Box 2" descr=" 34818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Calibri" pitchFamily="34" charset="0"/>
              </a:rPr>
              <a:t>auxiliary array</a:t>
            </a:r>
          </a:p>
        </p:txBody>
      </p:sp>
      <p:sp>
        <p:nvSpPr>
          <p:cNvPr id="34819" name="Text Box 4" descr=" 34819"/>
          <p:cNvSpPr txBox="1">
            <a:spLocks noChangeArrowheads="1"/>
          </p:cNvSpPr>
          <p:nvPr/>
        </p:nvSpPr>
        <p:spPr bwMode="auto">
          <a:xfrm>
            <a:off x="2971800" y="3124200"/>
            <a:ext cx="190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Calibri" pitchFamily="34" charset="0"/>
              </a:rPr>
              <a:t>first half</a:t>
            </a:r>
            <a:br>
              <a:rPr lang="en-US" altLang="zh-CN">
                <a:solidFill>
                  <a:srgbClr val="FF0000"/>
                </a:solidFill>
                <a:latin typeface="Calibri" pitchFamily="34" charset="0"/>
              </a:rPr>
            </a:br>
            <a:r>
              <a:rPr lang="en-US" altLang="zh-CN">
                <a:solidFill>
                  <a:srgbClr val="FF0000"/>
                </a:solidFill>
                <a:latin typeface="Calibri" pitchFamily="34" charset="0"/>
              </a:rPr>
              <a:t>exhausted</a:t>
            </a:r>
          </a:p>
        </p:txBody>
      </p:sp>
      <p:sp>
        <p:nvSpPr>
          <p:cNvPr id="34820" name="AutoShape 5" descr=" 34820"/>
          <p:cNvSpPr>
            <a:spLocks noChangeArrowheads="1"/>
          </p:cNvSpPr>
          <p:nvPr/>
        </p:nvSpPr>
        <p:spPr bwMode="auto">
          <a:xfrm>
            <a:off x="3733800" y="38862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grpSp>
        <p:nvGrpSpPr>
          <p:cNvPr id="34821" name="Group 6" descr=" 34821"/>
          <p:cNvGrpSpPr>
            <a:grpSpLocks/>
          </p:cNvGrpSpPr>
          <p:nvPr/>
        </p:nvGrpSpPr>
        <p:grpSpPr bwMode="auto">
          <a:xfrm>
            <a:off x="5181600" y="3505200"/>
            <a:ext cx="1905000" cy="685800"/>
            <a:chOff x="2256" y="2208"/>
            <a:chExt cx="1200" cy="432"/>
          </a:xfrm>
        </p:grpSpPr>
        <p:sp>
          <p:nvSpPr>
            <p:cNvPr id="34847" name="Text Box 7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6600"/>
                  </a:solidFill>
                  <a:latin typeface="Calibri" pitchFamily="34" charset="0"/>
                </a:rPr>
                <a:t>smallest</a:t>
              </a:r>
              <a:endParaRPr lang="en-US" altLang="zh-CN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34848" name="AutoShape 8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34822" name="Group 9" descr=" 34822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34842" name="Rectangle 10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34843" name="Rectangle 11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34844" name="Rectangle 12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34845" name="Rectangle 13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34846" name="Rectangle 14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R</a:t>
              </a:r>
            </a:p>
          </p:txBody>
        </p:sp>
      </p:grpSp>
      <p:grpSp>
        <p:nvGrpSpPr>
          <p:cNvPr id="34823" name="Group 15" descr=" 34823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34837" name="Rectangle 16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34838" name="Rectangle 17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34839" name="Rectangle 18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34840" name="Rectangle 19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34841" name="Rectangle 20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34824" name="Rectangle 21" descr=" 34824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A</a:t>
            </a:r>
          </a:p>
        </p:txBody>
      </p:sp>
      <p:sp>
        <p:nvSpPr>
          <p:cNvPr id="34825" name="Rectangle 22" descr=" 34825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G</a:t>
            </a:r>
          </a:p>
        </p:txBody>
      </p:sp>
      <p:sp>
        <p:nvSpPr>
          <p:cNvPr id="34826" name="Rectangle 23" descr=" 34826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H</a:t>
            </a:r>
          </a:p>
        </p:txBody>
      </p:sp>
      <p:sp>
        <p:nvSpPr>
          <p:cNvPr id="34827" name="Rectangle 24" descr=" 34827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I</a:t>
            </a:r>
          </a:p>
        </p:txBody>
      </p:sp>
      <p:sp>
        <p:nvSpPr>
          <p:cNvPr id="34828" name="Rectangle 25" descr=" 34828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L</a:t>
            </a:r>
          </a:p>
        </p:txBody>
      </p:sp>
      <p:sp>
        <p:nvSpPr>
          <p:cNvPr id="34829" name="Rectangle 26" descr=" 34829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M</a:t>
            </a:r>
          </a:p>
        </p:txBody>
      </p:sp>
      <p:sp>
        <p:nvSpPr>
          <p:cNvPr id="34830" name="Rectangle 27" descr=" 34830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O</a:t>
            </a:r>
          </a:p>
        </p:txBody>
      </p:sp>
      <p:sp>
        <p:nvSpPr>
          <p:cNvPr id="34831" name="Rectangle 28" descr=" 34831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R</a:t>
            </a:r>
          </a:p>
        </p:txBody>
      </p:sp>
      <p:sp>
        <p:nvSpPr>
          <p:cNvPr id="34832" name="Rectangle 29" descr=" 34832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34833" name="Rectangle 30" descr=" 34833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199712" name="Rectangle 32" descr=" 19971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Merging Example</a:t>
            </a:r>
          </a:p>
        </p:txBody>
      </p:sp>
      <p:sp>
        <p:nvSpPr>
          <p:cNvPr id="199713" name="Rectangle 33" descr=" 19971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52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ea typeface="宋体" charset="-122"/>
              </a:rPr>
              <a:t>Merge.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Keep track of smallest element in each sorted half.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Insert smallest of two elements into auxiliary array.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Repeat until done.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3" descr=" 33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18</a:t>
            </a:r>
            <a:endParaRPr lang="en-US" altLang="zh-CN" sz="1400"/>
          </a:p>
        </p:txBody>
      </p:sp>
      <p:sp>
        <p:nvSpPr>
          <p:cNvPr id="34818" name="Text Box 2" descr=" 34818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Calibri" pitchFamily="34" charset="0"/>
              </a:rPr>
              <a:t>auxiliary array</a:t>
            </a:r>
          </a:p>
        </p:txBody>
      </p:sp>
      <p:sp>
        <p:nvSpPr>
          <p:cNvPr id="34819" name="Text Box 4" descr=" 34819"/>
          <p:cNvSpPr txBox="1">
            <a:spLocks noChangeArrowheads="1"/>
          </p:cNvSpPr>
          <p:nvPr/>
        </p:nvSpPr>
        <p:spPr bwMode="auto">
          <a:xfrm>
            <a:off x="2971800" y="3124200"/>
            <a:ext cx="190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Calibri" pitchFamily="34" charset="0"/>
              </a:rPr>
              <a:t>first half</a:t>
            </a:r>
            <a:br>
              <a:rPr lang="en-US" altLang="zh-CN">
                <a:solidFill>
                  <a:srgbClr val="FF0000"/>
                </a:solidFill>
                <a:latin typeface="Calibri" pitchFamily="34" charset="0"/>
              </a:rPr>
            </a:br>
            <a:r>
              <a:rPr lang="en-US" altLang="zh-CN">
                <a:solidFill>
                  <a:srgbClr val="FF0000"/>
                </a:solidFill>
                <a:latin typeface="Calibri" pitchFamily="34" charset="0"/>
              </a:rPr>
              <a:t>exhausted</a:t>
            </a:r>
          </a:p>
        </p:txBody>
      </p:sp>
      <p:sp>
        <p:nvSpPr>
          <p:cNvPr id="34820" name="AutoShape 5" descr=" 34820"/>
          <p:cNvSpPr>
            <a:spLocks noChangeArrowheads="1"/>
          </p:cNvSpPr>
          <p:nvPr/>
        </p:nvSpPr>
        <p:spPr bwMode="auto">
          <a:xfrm>
            <a:off x="3733800" y="38862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grpSp>
        <p:nvGrpSpPr>
          <p:cNvPr id="34821" name="Group 6" descr=" 34821"/>
          <p:cNvGrpSpPr>
            <a:grpSpLocks/>
          </p:cNvGrpSpPr>
          <p:nvPr/>
        </p:nvGrpSpPr>
        <p:grpSpPr bwMode="auto">
          <a:xfrm>
            <a:off x="5181600" y="3505200"/>
            <a:ext cx="1905000" cy="685800"/>
            <a:chOff x="2256" y="2208"/>
            <a:chExt cx="1200" cy="432"/>
          </a:xfrm>
        </p:grpSpPr>
        <p:sp>
          <p:nvSpPr>
            <p:cNvPr id="34847" name="Text Box 7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6600"/>
                  </a:solidFill>
                  <a:latin typeface="Calibri" pitchFamily="34" charset="0"/>
                </a:rPr>
                <a:t>smallest</a:t>
              </a:r>
              <a:endParaRPr lang="en-US" altLang="zh-CN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34848" name="AutoShape 8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34822" name="Group 9" descr=" 34822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34842" name="Rectangle 10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34843" name="Rectangle 11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34844" name="Rectangle 12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34845" name="Rectangle 13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34846" name="Rectangle 14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R</a:t>
              </a:r>
            </a:p>
          </p:txBody>
        </p:sp>
      </p:grpSp>
      <p:grpSp>
        <p:nvGrpSpPr>
          <p:cNvPr id="34823" name="Group 15" descr=" 34823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34837" name="Rectangle 16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34838" name="Rectangle 17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34839" name="Rectangle 18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34840" name="Rectangle 19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34841" name="Rectangle 20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34824" name="Rectangle 21" descr=" 34824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A</a:t>
            </a:r>
          </a:p>
        </p:txBody>
      </p:sp>
      <p:sp>
        <p:nvSpPr>
          <p:cNvPr id="34825" name="Rectangle 22" descr=" 34825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G</a:t>
            </a:r>
          </a:p>
        </p:txBody>
      </p:sp>
      <p:sp>
        <p:nvSpPr>
          <p:cNvPr id="34826" name="Rectangle 23" descr=" 34826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H</a:t>
            </a:r>
          </a:p>
        </p:txBody>
      </p:sp>
      <p:sp>
        <p:nvSpPr>
          <p:cNvPr id="34827" name="Rectangle 24" descr=" 34827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I</a:t>
            </a:r>
          </a:p>
        </p:txBody>
      </p:sp>
      <p:sp>
        <p:nvSpPr>
          <p:cNvPr id="34828" name="Rectangle 25" descr=" 34828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L</a:t>
            </a:r>
          </a:p>
        </p:txBody>
      </p:sp>
      <p:sp>
        <p:nvSpPr>
          <p:cNvPr id="34829" name="Rectangle 26" descr=" 34829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M</a:t>
            </a:r>
          </a:p>
        </p:txBody>
      </p:sp>
      <p:sp>
        <p:nvSpPr>
          <p:cNvPr id="34830" name="Rectangle 27" descr=" 34830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O</a:t>
            </a:r>
          </a:p>
        </p:txBody>
      </p:sp>
      <p:sp>
        <p:nvSpPr>
          <p:cNvPr id="34831" name="Rectangle 28" descr=" 34831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R</a:t>
            </a:r>
          </a:p>
        </p:txBody>
      </p:sp>
      <p:sp>
        <p:nvSpPr>
          <p:cNvPr id="34832" name="Rectangle 29" descr=" 34832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34833" name="Rectangle 30" descr=" 34833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199712" name="Rectangle 32" descr=" 19971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Merging Example</a:t>
            </a:r>
          </a:p>
        </p:txBody>
      </p:sp>
      <p:sp>
        <p:nvSpPr>
          <p:cNvPr id="199713" name="Rectangle 33" descr=" 19971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52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ea typeface="宋体" charset="-122"/>
              </a:rPr>
              <a:t>Merge.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Keep track of smallest element in each sorted half.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Insert smallest of two elements into auxiliary array.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Repeat until done.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ea typeface="宋体" charset="-122"/>
            </a:endParaRPr>
          </a:p>
        </p:txBody>
      </p:sp>
      <p:sp>
        <p:nvSpPr>
          <p:cNvPr id="34" name="Rectangle 34" descr=" 199714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Courier New" pitchFamily="49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656346619"/>
      </p:ext>
    </p:extLst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3" descr=" 33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19</a:t>
            </a:r>
            <a:endParaRPr lang="en-US" altLang="zh-CN" sz="1400"/>
          </a:p>
        </p:txBody>
      </p:sp>
      <p:sp>
        <p:nvSpPr>
          <p:cNvPr id="35842" name="Text Box 2" descr=" 3584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Calibri" pitchFamily="34" charset="0"/>
              </a:rPr>
              <a:t>auxiliary array</a:t>
            </a:r>
          </a:p>
        </p:txBody>
      </p:sp>
      <p:sp>
        <p:nvSpPr>
          <p:cNvPr id="35843" name="Text Box 3" descr=" 35843"/>
          <p:cNvSpPr txBox="1">
            <a:spLocks noChangeArrowheads="1"/>
          </p:cNvSpPr>
          <p:nvPr/>
        </p:nvSpPr>
        <p:spPr bwMode="auto">
          <a:xfrm>
            <a:off x="2971800" y="3124200"/>
            <a:ext cx="190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Calibri" pitchFamily="34" charset="0"/>
              </a:rPr>
              <a:t>first half</a:t>
            </a:r>
            <a:br>
              <a:rPr lang="en-US" altLang="zh-CN">
                <a:solidFill>
                  <a:srgbClr val="FF0000"/>
                </a:solidFill>
                <a:latin typeface="Calibri" pitchFamily="34" charset="0"/>
              </a:rPr>
            </a:br>
            <a:r>
              <a:rPr lang="en-US" altLang="zh-CN">
                <a:solidFill>
                  <a:srgbClr val="FF0000"/>
                </a:solidFill>
                <a:latin typeface="Calibri" pitchFamily="34" charset="0"/>
              </a:rPr>
              <a:t>exhausted</a:t>
            </a:r>
          </a:p>
        </p:txBody>
      </p:sp>
      <p:sp>
        <p:nvSpPr>
          <p:cNvPr id="35844" name="AutoShape 4" descr=" 35844"/>
          <p:cNvSpPr>
            <a:spLocks noChangeArrowheads="1"/>
          </p:cNvSpPr>
          <p:nvPr/>
        </p:nvSpPr>
        <p:spPr bwMode="auto">
          <a:xfrm>
            <a:off x="3733800" y="38862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grpSp>
        <p:nvGrpSpPr>
          <p:cNvPr id="35845" name="Group 5" descr=" 35845"/>
          <p:cNvGrpSpPr>
            <a:grpSpLocks/>
          </p:cNvGrpSpPr>
          <p:nvPr/>
        </p:nvGrpSpPr>
        <p:grpSpPr bwMode="auto">
          <a:xfrm>
            <a:off x="5715000" y="3505200"/>
            <a:ext cx="1905000" cy="685800"/>
            <a:chOff x="2256" y="2208"/>
            <a:chExt cx="1200" cy="432"/>
          </a:xfrm>
        </p:grpSpPr>
        <p:sp>
          <p:nvSpPr>
            <p:cNvPr id="35871" name="Text Box 6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6600"/>
                  </a:solidFill>
                  <a:latin typeface="Calibri" pitchFamily="34" charset="0"/>
                </a:rPr>
                <a:t>smallest</a:t>
              </a:r>
              <a:endParaRPr lang="en-US" altLang="zh-CN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35872" name="AutoShape 7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35846" name="Group 8" descr=" 35846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35866" name="Rectangle 9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35867" name="Rectangle 10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35868" name="Rectangle 11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35869" name="Rectangle 12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35870" name="Rectangle 13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R</a:t>
              </a:r>
            </a:p>
          </p:txBody>
        </p:sp>
      </p:grpSp>
      <p:grpSp>
        <p:nvGrpSpPr>
          <p:cNvPr id="35847" name="Group 14" descr=" 35847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35861" name="Rectangle 15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35862" name="Rectangle 16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35863" name="Rectangle 17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35864" name="Rectangle 18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35865" name="Rectangle 19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35848" name="Rectangle 20" descr=" 35848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A</a:t>
            </a:r>
          </a:p>
        </p:txBody>
      </p:sp>
      <p:sp>
        <p:nvSpPr>
          <p:cNvPr id="35849" name="Rectangle 21" descr=" 35849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G</a:t>
            </a:r>
          </a:p>
        </p:txBody>
      </p:sp>
      <p:sp>
        <p:nvSpPr>
          <p:cNvPr id="35850" name="Rectangle 22" descr=" 35850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H</a:t>
            </a:r>
          </a:p>
        </p:txBody>
      </p:sp>
      <p:sp>
        <p:nvSpPr>
          <p:cNvPr id="35851" name="Rectangle 23" descr=" 35851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I</a:t>
            </a:r>
          </a:p>
        </p:txBody>
      </p:sp>
      <p:sp>
        <p:nvSpPr>
          <p:cNvPr id="35852" name="Rectangle 24" descr=" 35852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L</a:t>
            </a:r>
          </a:p>
        </p:txBody>
      </p:sp>
      <p:sp>
        <p:nvSpPr>
          <p:cNvPr id="35853" name="Rectangle 25" descr=" 35853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M</a:t>
            </a:r>
          </a:p>
        </p:txBody>
      </p:sp>
      <p:sp>
        <p:nvSpPr>
          <p:cNvPr id="35854" name="Rectangle 26" descr=" 35854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O</a:t>
            </a:r>
          </a:p>
        </p:txBody>
      </p:sp>
      <p:sp>
        <p:nvSpPr>
          <p:cNvPr id="35855" name="Rectangle 27" descr=" 35855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R</a:t>
            </a:r>
          </a:p>
        </p:txBody>
      </p:sp>
      <p:sp>
        <p:nvSpPr>
          <p:cNvPr id="35856" name="Rectangle 28" descr=" 35856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S</a:t>
            </a:r>
          </a:p>
        </p:txBody>
      </p:sp>
      <p:sp>
        <p:nvSpPr>
          <p:cNvPr id="35857" name="Rectangle 29" descr=" 35857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00734" name="Rectangle 30" descr=" 200734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Merging Example</a:t>
            </a:r>
          </a:p>
        </p:txBody>
      </p:sp>
      <p:sp>
        <p:nvSpPr>
          <p:cNvPr id="200735" name="Rectangle 31" descr=" 200735"/>
          <p:cNvSpPr>
            <a:spLocks noGrp="1" noChangeArrowheads="1"/>
          </p:cNvSpPr>
          <p:nvPr>
            <p:ph type="body" idx="1"/>
          </p:nvPr>
        </p:nvSpPr>
        <p:spPr>
          <a:xfrm>
            <a:off x="455613" y="1484313"/>
            <a:ext cx="8229600" cy="452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Merge.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Keep track of smallest element in each sorted half.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Insert smallest of two elements into auxiliary array.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Repeat until done.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3" descr=" 33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19</a:t>
            </a:r>
            <a:endParaRPr lang="en-US" altLang="zh-CN" sz="1400"/>
          </a:p>
        </p:txBody>
      </p:sp>
      <p:sp>
        <p:nvSpPr>
          <p:cNvPr id="35842" name="Text Box 2" descr=" 3584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Calibri" pitchFamily="34" charset="0"/>
              </a:rPr>
              <a:t>auxiliary array</a:t>
            </a:r>
          </a:p>
        </p:txBody>
      </p:sp>
      <p:sp>
        <p:nvSpPr>
          <p:cNvPr id="35843" name="Text Box 3" descr=" 35843"/>
          <p:cNvSpPr txBox="1">
            <a:spLocks noChangeArrowheads="1"/>
          </p:cNvSpPr>
          <p:nvPr/>
        </p:nvSpPr>
        <p:spPr bwMode="auto">
          <a:xfrm>
            <a:off x="2971800" y="3124200"/>
            <a:ext cx="190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Calibri" pitchFamily="34" charset="0"/>
              </a:rPr>
              <a:t>first half</a:t>
            </a:r>
            <a:br>
              <a:rPr lang="en-US" altLang="zh-CN">
                <a:solidFill>
                  <a:srgbClr val="FF0000"/>
                </a:solidFill>
                <a:latin typeface="Calibri" pitchFamily="34" charset="0"/>
              </a:rPr>
            </a:br>
            <a:r>
              <a:rPr lang="en-US" altLang="zh-CN">
                <a:solidFill>
                  <a:srgbClr val="FF0000"/>
                </a:solidFill>
                <a:latin typeface="Calibri" pitchFamily="34" charset="0"/>
              </a:rPr>
              <a:t>exhausted</a:t>
            </a:r>
          </a:p>
        </p:txBody>
      </p:sp>
      <p:sp>
        <p:nvSpPr>
          <p:cNvPr id="35844" name="AutoShape 4" descr=" 35844"/>
          <p:cNvSpPr>
            <a:spLocks noChangeArrowheads="1"/>
          </p:cNvSpPr>
          <p:nvPr/>
        </p:nvSpPr>
        <p:spPr bwMode="auto">
          <a:xfrm>
            <a:off x="3733800" y="38862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grpSp>
        <p:nvGrpSpPr>
          <p:cNvPr id="35845" name="Group 5" descr=" 35845"/>
          <p:cNvGrpSpPr>
            <a:grpSpLocks/>
          </p:cNvGrpSpPr>
          <p:nvPr/>
        </p:nvGrpSpPr>
        <p:grpSpPr bwMode="auto">
          <a:xfrm>
            <a:off x="5715000" y="3505200"/>
            <a:ext cx="1905000" cy="685800"/>
            <a:chOff x="2256" y="2208"/>
            <a:chExt cx="1200" cy="432"/>
          </a:xfrm>
        </p:grpSpPr>
        <p:sp>
          <p:nvSpPr>
            <p:cNvPr id="35871" name="Text Box 6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6600"/>
                  </a:solidFill>
                  <a:latin typeface="Calibri" pitchFamily="34" charset="0"/>
                </a:rPr>
                <a:t>smallest</a:t>
              </a:r>
              <a:endParaRPr lang="en-US" altLang="zh-CN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35872" name="AutoShape 7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35846" name="Group 8" descr=" 35846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35866" name="Rectangle 9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35867" name="Rectangle 10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35868" name="Rectangle 11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35869" name="Rectangle 12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35870" name="Rectangle 13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R</a:t>
              </a:r>
            </a:p>
          </p:txBody>
        </p:sp>
      </p:grpSp>
      <p:grpSp>
        <p:nvGrpSpPr>
          <p:cNvPr id="35847" name="Group 14" descr=" 35847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35861" name="Rectangle 15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35862" name="Rectangle 16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35863" name="Rectangle 17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35864" name="Rectangle 18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35865" name="Rectangle 19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35848" name="Rectangle 20" descr=" 35848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A</a:t>
            </a:r>
          </a:p>
        </p:txBody>
      </p:sp>
      <p:sp>
        <p:nvSpPr>
          <p:cNvPr id="35849" name="Rectangle 21" descr=" 35849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G</a:t>
            </a:r>
          </a:p>
        </p:txBody>
      </p:sp>
      <p:sp>
        <p:nvSpPr>
          <p:cNvPr id="35850" name="Rectangle 22" descr=" 35850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H</a:t>
            </a:r>
          </a:p>
        </p:txBody>
      </p:sp>
      <p:sp>
        <p:nvSpPr>
          <p:cNvPr id="35851" name="Rectangle 23" descr=" 35851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I</a:t>
            </a:r>
          </a:p>
        </p:txBody>
      </p:sp>
      <p:sp>
        <p:nvSpPr>
          <p:cNvPr id="35852" name="Rectangle 24" descr=" 35852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L</a:t>
            </a:r>
          </a:p>
        </p:txBody>
      </p:sp>
      <p:sp>
        <p:nvSpPr>
          <p:cNvPr id="35853" name="Rectangle 25" descr=" 35853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M</a:t>
            </a:r>
          </a:p>
        </p:txBody>
      </p:sp>
      <p:sp>
        <p:nvSpPr>
          <p:cNvPr id="35854" name="Rectangle 26" descr=" 35854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O</a:t>
            </a:r>
          </a:p>
        </p:txBody>
      </p:sp>
      <p:sp>
        <p:nvSpPr>
          <p:cNvPr id="35855" name="Rectangle 27" descr=" 35855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R</a:t>
            </a:r>
          </a:p>
        </p:txBody>
      </p:sp>
      <p:sp>
        <p:nvSpPr>
          <p:cNvPr id="35856" name="Rectangle 28" descr=" 35856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S</a:t>
            </a:r>
          </a:p>
        </p:txBody>
      </p:sp>
      <p:sp>
        <p:nvSpPr>
          <p:cNvPr id="35857" name="Rectangle 29" descr=" 35857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00734" name="Rectangle 30" descr=" 200734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Merging Example</a:t>
            </a:r>
          </a:p>
        </p:txBody>
      </p:sp>
      <p:sp>
        <p:nvSpPr>
          <p:cNvPr id="200735" name="Rectangle 31" descr=" 200735"/>
          <p:cNvSpPr>
            <a:spLocks noGrp="1" noChangeArrowheads="1"/>
          </p:cNvSpPr>
          <p:nvPr>
            <p:ph type="body" idx="1"/>
          </p:nvPr>
        </p:nvSpPr>
        <p:spPr>
          <a:xfrm>
            <a:off x="455613" y="1484313"/>
            <a:ext cx="8229600" cy="452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Merge.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Keep track of smallest element in each sorted half.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Insert smallest of two elements into auxiliary array.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Repeat until done.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ea typeface="宋体" charset="-122"/>
            </a:endParaRPr>
          </a:p>
        </p:txBody>
      </p:sp>
      <p:sp>
        <p:nvSpPr>
          <p:cNvPr id="34" name="Rectangle 32" descr=" 200736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Courier New" pitchFamily="49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933974048"/>
      </p:ext>
    </p:extLst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altLang="zh-CN"/>
              <a:t>20</a:t>
            </a:r>
            <a:endParaRPr lang="en-US" altLang="zh-CN" sz="1400"/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Calibri" pitchFamily="34" charset="0"/>
              </a:rPr>
              <a:t>auxiliary array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2971800" y="3124200"/>
            <a:ext cx="190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Calibri" pitchFamily="34" charset="0"/>
              </a:rPr>
              <a:t>first half</a:t>
            </a:r>
            <a:br>
              <a:rPr lang="en-US" altLang="zh-CN">
                <a:solidFill>
                  <a:srgbClr val="FF0000"/>
                </a:solidFill>
                <a:latin typeface="Calibri" pitchFamily="34" charset="0"/>
              </a:rPr>
            </a:br>
            <a:r>
              <a:rPr lang="en-US" altLang="zh-CN">
                <a:solidFill>
                  <a:srgbClr val="FF0000"/>
                </a:solidFill>
                <a:latin typeface="Calibri" pitchFamily="34" charset="0"/>
              </a:rPr>
              <a:t>exhausted</a:t>
            </a:r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>
            <a:off x="3733800" y="38862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6869" name="Text Box 6"/>
          <p:cNvSpPr txBox="1">
            <a:spLocks noChangeArrowheads="1"/>
          </p:cNvSpPr>
          <p:nvPr/>
        </p:nvSpPr>
        <p:spPr bwMode="auto">
          <a:xfrm>
            <a:off x="6172200" y="3124200"/>
            <a:ext cx="190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Calibri" pitchFamily="34" charset="0"/>
              </a:rPr>
              <a:t>second half</a:t>
            </a:r>
            <a:br>
              <a:rPr lang="en-US" altLang="zh-CN">
                <a:solidFill>
                  <a:srgbClr val="FF0000"/>
                </a:solidFill>
                <a:latin typeface="Calibri" pitchFamily="34" charset="0"/>
              </a:rPr>
            </a:br>
            <a:r>
              <a:rPr lang="en-US" altLang="zh-CN">
                <a:solidFill>
                  <a:srgbClr val="FF0000"/>
                </a:solidFill>
                <a:latin typeface="Calibri" pitchFamily="34" charset="0"/>
              </a:rPr>
              <a:t>exhausted</a:t>
            </a:r>
          </a:p>
        </p:txBody>
      </p:sp>
      <p:sp>
        <p:nvSpPr>
          <p:cNvPr id="36870" name="AutoShape 7"/>
          <p:cNvSpPr>
            <a:spLocks noChangeArrowheads="1"/>
          </p:cNvSpPr>
          <p:nvPr/>
        </p:nvSpPr>
        <p:spPr bwMode="auto">
          <a:xfrm>
            <a:off x="6934200" y="38862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grpSp>
        <p:nvGrpSpPr>
          <p:cNvPr id="36871" name="Group 8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36890" name="Rectangle 9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36891" name="Rectangle 10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36892" name="Rectangle 11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36893" name="Rectangle 12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36894" name="Rectangle 13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R</a:t>
              </a:r>
            </a:p>
          </p:txBody>
        </p:sp>
      </p:grpSp>
      <p:grpSp>
        <p:nvGrpSpPr>
          <p:cNvPr id="36872" name="Group 14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36885" name="Rectangle 15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36886" name="Rectangle 16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36887" name="Rectangle 17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36888" name="Rectangle 18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36889" name="Rectangle 19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36873" name="Rectangle 20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A</a:t>
            </a:r>
          </a:p>
        </p:txBody>
      </p:sp>
      <p:sp>
        <p:nvSpPr>
          <p:cNvPr id="36874" name="Rectangle 21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G</a:t>
            </a:r>
          </a:p>
        </p:txBody>
      </p:sp>
      <p:sp>
        <p:nvSpPr>
          <p:cNvPr id="36875" name="Rectangle 22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H</a:t>
            </a:r>
          </a:p>
        </p:txBody>
      </p:sp>
      <p:sp>
        <p:nvSpPr>
          <p:cNvPr id="36876" name="Rectangle 23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I</a:t>
            </a:r>
          </a:p>
        </p:txBody>
      </p:sp>
      <p:sp>
        <p:nvSpPr>
          <p:cNvPr id="36877" name="Rectangle 24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L</a:t>
            </a:r>
          </a:p>
        </p:txBody>
      </p:sp>
      <p:sp>
        <p:nvSpPr>
          <p:cNvPr id="36878" name="Rectangle 25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M</a:t>
            </a:r>
          </a:p>
        </p:txBody>
      </p:sp>
      <p:sp>
        <p:nvSpPr>
          <p:cNvPr id="36879" name="Rectangle 26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O</a:t>
            </a:r>
          </a:p>
        </p:txBody>
      </p:sp>
      <p:sp>
        <p:nvSpPr>
          <p:cNvPr id="36880" name="Rectangle 27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R</a:t>
            </a:r>
          </a:p>
        </p:txBody>
      </p:sp>
      <p:sp>
        <p:nvSpPr>
          <p:cNvPr id="36881" name="Rectangle 28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S</a:t>
            </a:r>
          </a:p>
        </p:txBody>
      </p:sp>
      <p:sp>
        <p:nvSpPr>
          <p:cNvPr id="36882" name="Rectangle 29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T</a:t>
            </a:r>
          </a:p>
        </p:txBody>
      </p:sp>
      <p:sp>
        <p:nvSpPr>
          <p:cNvPr id="201758" name="Rectangle 30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Merging Example</a:t>
            </a:r>
          </a:p>
        </p:txBody>
      </p:sp>
      <p:sp>
        <p:nvSpPr>
          <p:cNvPr id="201759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447675" y="1484313"/>
            <a:ext cx="8229600" cy="452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ea typeface="宋体" charset="-122"/>
              </a:rPr>
              <a:t>Merge.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Keep track of smallest element in each sorted half.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Insert smallest of two elements into auxiliary array.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Repeat until done.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2076450"/>
            <a:ext cx="7048500" cy="1143000"/>
          </a:xfrm>
        </p:spPr>
        <p:txBody>
          <a:bodyPr/>
          <a:lstStyle/>
          <a:p>
            <a:r>
              <a:rPr lang="en-US" altLang="zh-CN" sz="3600" b="1"/>
              <a:t>2.1 Merge Sort</a:t>
            </a: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200" dirty="0">
                <a:latin typeface="Arial" charset="0"/>
                <a:cs typeface="Arial" charset="0"/>
              </a:rPr>
              <a:t>Merge Sort – Combine with Insertion Sort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400" dirty="0">
                <a:ea typeface="宋体" charset="-122"/>
              </a:rPr>
              <a:t>Consider the following is of unsorted array of 23 entries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800" dirty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800" dirty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800" dirty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400" dirty="0">
                <a:ea typeface="宋体" charset="-122"/>
              </a:rPr>
              <a:t>We will call insertion sort if the list being sorted is less than </a:t>
            </a:r>
            <a:r>
              <a:rPr lang="en-US" altLang="zh-CN" sz="2400" i="1" dirty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 = 8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3025" y="2349500"/>
          <a:ext cx="9036050" cy="358775"/>
        </p:xfrm>
        <a:graphic>
          <a:graphicData uri="http://schemas.openxmlformats.org/drawingml/2006/table">
            <a:tbl>
              <a:tblPr/>
              <a:tblGrid>
                <a:gridCol w="39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1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21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21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211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211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211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211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211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61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89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94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51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88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62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200" dirty="0">
                <a:latin typeface="Arial" charset="0"/>
                <a:cs typeface="Arial" charset="0"/>
              </a:rPr>
              <a:t>Merge Sort – Combine with Insertion Sort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 rtlCol="0">
            <a:noAutofit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400" dirty="0">
                <a:ea typeface="宋体" charset="-122"/>
              </a:rPr>
              <a:t>Consider the following is of unsorted array of 23 entries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400" dirty="0">
              <a:ea typeface="宋体" charset="-122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400" dirty="0">
              <a:ea typeface="宋体" charset="-122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400" dirty="0">
              <a:ea typeface="宋体" charset="-122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400" dirty="0">
                <a:ea typeface="宋体" charset="-122"/>
              </a:rPr>
              <a:t>The first and last entries are at indices first = 0 and last = 22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400" dirty="0">
              <a:ea typeface="宋体" charset="-122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400" dirty="0">
                <a:ea typeface="宋体" charset="-122"/>
              </a:rPr>
              <a:t>We will split the list at midpoint = (0 + 22)/2, which equals 11 and recursively call merge sort on entries 0 through 11 and 12 through 22</a:t>
            </a:r>
          </a:p>
        </p:txBody>
      </p:sp>
      <p:graphicFrame>
        <p:nvGraphicFramePr>
          <p:cNvPr id="39991" name="Group 55"/>
          <p:cNvGraphicFramePr>
            <a:graphicFrameLocks noGrp="1"/>
          </p:cNvGraphicFramePr>
          <p:nvPr/>
        </p:nvGraphicFramePr>
        <p:xfrm>
          <a:off x="73025" y="2349500"/>
          <a:ext cx="9036050" cy="371475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2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21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21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21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211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211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211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211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9211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61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89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94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51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88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62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200" dirty="0">
                <a:latin typeface="Arial" charset="0"/>
                <a:cs typeface="Arial" charset="0"/>
              </a:rPr>
              <a:t>Merge Sort – Combine with Insertion Sort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600" dirty="0">
                <a:ea typeface="宋体" charset="-122"/>
              </a:rPr>
              <a:t>We are now sorting positions 0 through 11, inclusive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600" dirty="0">
              <a:ea typeface="宋体" charset="-122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600" dirty="0">
              <a:ea typeface="宋体" charset="-122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600" dirty="0">
              <a:ea typeface="宋体" charset="-122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600" dirty="0">
                <a:ea typeface="宋体" charset="-122"/>
              </a:rPr>
              <a:t>Again, we calculate midpoint = (0 + 11)/2, which equals 5 and recursively sort entries 0 through 5 and 6 through 11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3025" y="2349500"/>
          <a:ext cx="8964618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13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77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49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35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61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48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3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23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95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73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89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37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57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99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94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28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15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55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7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51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88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97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62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200" dirty="0">
                <a:latin typeface="Arial" charset="0"/>
                <a:cs typeface="Arial" charset="0"/>
              </a:rPr>
              <a:t>Merge Sort – Combine with Insertion Sort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600" dirty="0">
                <a:ea typeface="宋体" charset="-122"/>
              </a:rPr>
              <a:t>This sub-list has only 6 entries, so we call insertion sort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438" y="2349500"/>
          <a:ext cx="9072562" cy="371475"/>
        </p:xfrm>
        <a:graphic>
          <a:graphicData uri="http://schemas.openxmlformats.org/drawingml/2006/table">
            <a:tbl>
              <a:tblPr/>
              <a:tblGrid>
                <a:gridCol w="395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52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21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528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528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95287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61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89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94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51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88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62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140" name="Group 108"/>
          <p:cNvGraphicFramePr>
            <a:graphicFrameLocks noGrp="1"/>
          </p:cNvGraphicFramePr>
          <p:nvPr/>
        </p:nvGraphicFramePr>
        <p:xfrm>
          <a:off x="71438" y="3068638"/>
          <a:ext cx="9072562" cy="360363"/>
        </p:xfrm>
        <a:graphic>
          <a:graphicData uri="http://schemas.openxmlformats.org/drawingml/2006/table">
            <a:tbl>
              <a:tblPr/>
              <a:tblGrid>
                <a:gridCol w="395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52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21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528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528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95287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61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89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94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51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88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62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1233488" y="2708275"/>
            <a:ext cx="0" cy="360363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200" dirty="0">
                <a:latin typeface="Arial" charset="0"/>
                <a:cs typeface="Arial" charset="0"/>
              </a:rPr>
              <a:t>Merge Sort – Combine with Insertion Sort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80400" cy="4679950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600" dirty="0">
                <a:ea typeface="宋体" charset="-122"/>
              </a:rPr>
              <a:t>This sub-list also has only 6 entries: call insertion sort</a:t>
            </a:r>
          </a:p>
        </p:txBody>
      </p:sp>
      <p:graphicFrame>
        <p:nvGraphicFramePr>
          <p:cNvPr id="46186" name="Group 106"/>
          <p:cNvGraphicFramePr>
            <a:graphicFrameLocks noGrp="1"/>
          </p:cNvGraphicFramePr>
          <p:nvPr/>
        </p:nvGraphicFramePr>
        <p:xfrm>
          <a:off x="92075" y="2349500"/>
          <a:ext cx="9072563" cy="371475"/>
        </p:xfrm>
        <a:graphic>
          <a:graphicData uri="http://schemas.openxmlformats.org/drawingml/2006/table">
            <a:tbl>
              <a:tblPr/>
              <a:tblGrid>
                <a:gridCol w="395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2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52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21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528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528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528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61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89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94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51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88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62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1438" y="3055938"/>
          <a:ext cx="8964618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/>
                        <a:t>13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/>
                        <a:t>35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/>
                        <a:t>48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/>
                        <a:t>49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/>
                        <a:t>61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/>
                        <a:t>77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3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23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37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73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89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95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57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99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94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28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15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55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7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51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88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97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62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576638" y="2708275"/>
            <a:ext cx="0" cy="360363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200" dirty="0">
                <a:latin typeface="Arial" charset="0"/>
                <a:cs typeface="Arial" charset="0"/>
              </a:rPr>
              <a:t>Merge Sort – Combine with Insertion Sort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600" dirty="0">
                <a:ea typeface="宋体" charset="-122"/>
              </a:rPr>
              <a:t>These first two lists are now sorted, so we merge them:</a:t>
            </a:r>
          </a:p>
        </p:txBody>
      </p:sp>
      <p:graphicFrame>
        <p:nvGraphicFramePr>
          <p:cNvPr id="48234" name="Group 106"/>
          <p:cNvGraphicFramePr>
            <a:graphicFrameLocks noGrp="1"/>
          </p:cNvGraphicFramePr>
          <p:nvPr/>
        </p:nvGraphicFramePr>
        <p:xfrm>
          <a:off x="34925" y="2349500"/>
          <a:ext cx="9145588" cy="371475"/>
        </p:xfrm>
        <a:graphic>
          <a:graphicData uri="http://schemas.openxmlformats.org/drawingml/2006/table">
            <a:tbl>
              <a:tblPr/>
              <a:tblGrid>
                <a:gridCol w="398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84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84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84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84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84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84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846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846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846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9846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61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89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94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51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88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62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750" y="3060700"/>
          <a:ext cx="8964618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3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13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23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35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37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48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49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61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73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77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89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95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57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99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94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28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15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55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7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51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88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97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62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425700" y="2708275"/>
            <a:ext cx="0" cy="360363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200" dirty="0">
                <a:latin typeface="Arial" charset="0"/>
                <a:cs typeface="Arial" charset="0"/>
              </a:rPr>
              <a:t>Merge Sort – Combine with Insertion Sort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600" dirty="0">
                <a:ea typeface="宋体" charset="-122"/>
              </a:rPr>
              <a:t>We now proceed to the second half at positions 12 through 23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600" dirty="0">
              <a:ea typeface="宋体" charset="-122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600" dirty="0">
              <a:ea typeface="宋体" charset="-122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600" dirty="0">
              <a:ea typeface="宋体" charset="-122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600" dirty="0">
                <a:ea typeface="宋体" charset="-122"/>
              </a:rPr>
              <a:t>The midpoint is at midpoint = (12 + 23)/2, which equals 17 and recursively call merge sort on entries 12 through 17 and 18 through 22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600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438" y="2349500"/>
          <a:ext cx="8964618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/>
                        <a:t>3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/>
                        <a:t>13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/>
                        <a:t>23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/>
                        <a:t>35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/>
                        <a:t>37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/>
                        <a:t>48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/>
                        <a:t>49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/>
                        <a:t>61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/>
                        <a:t>73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/>
                        <a:t>77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/>
                        <a:t>89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/>
                        <a:t>95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57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99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94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28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15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55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7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51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88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97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62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200" dirty="0">
                <a:latin typeface="Arial" charset="0"/>
                <a:cs typeface="Arial" charset="0"/>
              </a:rPr>
              <a:t>Merge Sort – Combine with Insertion Sort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600" dirty="0">
                <a:ea typeface="宋体" charset="-122"/>
              </a:rPr>
              <a:t>The sub-list from 12 through 17 has 6 entries: call insertion sort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</p:txBody>
      </p:sp>
      <p:graphicFrame>
        <p:nvGraphicFramePr>
          <p:cNvPr id="52331" name="Group 107"/>
          <p:cNvGraphicFramePr>
            <a:graphicFrameLocks noGrp="1"/>
          </p:cNvGraphicFramePr>
          <p:nvPr/>
        </p:nvGraphicFramePr>
        <p:xfrm>
          <a:off x="0" y="2349500"/>
          <a:ext cx="9144000" cy="371475"/>
        </p:xfrm>
        <a:graphic>
          <a:graphicData uri="http://schemas.openxmlformats.org/drawingml/2006/table">
            <a:tbl>
              <a:tblPr/>
              <a:tblGrid>
                <a:gridCol w="398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84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2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84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84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84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84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84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846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846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846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9846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61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89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94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51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88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62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5842000" y="2708275"/>
            <a:ext cx="69850" cy="312738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332" name="Group 108"/>
          <p:cNvGraphicFramePr>
            <a:graphicFrameLocks noGrp="1"/>
          </p:cNvGraphicFramePr>
          <p:nvPr/>
        </p:nvGraphicFramePr>
        <p:xfrm>
          <a:off x="0" y="3057525"/>
          <a:ext cx="9144000" cy="371475"/>
        </p:xfrm>
        <a:graphic>
          <a:graphicData uri="http://schemas.openxmlformats.org/drawingml/2006/table">
            <a:tbl>
              <a:tblPr/>
              <a:tblGrid>
                <a:gridCol w="398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84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2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84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84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84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84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84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846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846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846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9846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61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89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94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51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88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62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200" dirty="0">
                <a:latin typeface="Arial" charset="0"/>
                <a:cs typeface="Arial" charset="0"/>
              </a:rPr>
              <a:t>Merge Sort – Combine with Insertion Sort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600" dirty="0">
                <a:ea typeface="宋体" charset="-122"/>
              </a:rPr>
              <a:t>The sub-list from 18 through 22 has 5 entries: call insertion sort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</p:txBody>
      </p:sp>
      <p:graphicFrame>
        <p:nvGraphicFramePr>
          <p:cNvPr id="54380" name="Group 108"/>
          <p:cNvGraphicFramePr>
            <a:graphicFrameLocks noGrp="1"/>
          </p:cNvGraphicFramePr>
          <p:nvPr/>
        </p:nvGraphicFramePr>
        <p:xfrm>
          <a:off x="-36513" y="2349500"/>
          <a:ext cx="9145588" cy="371475"/>
        </p:xfrm>
        <a:graphic>
          <a:graphicData uri="http://schemas.openxmlformats.org/drawingml/2006/table">
            <a:tbl>
              <a:tblPr/>
              <a:tblGrid>
                <a:gridCol w="398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84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84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84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84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52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84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846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846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846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846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9846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61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89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94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51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88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62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8069263" y="2708275"/>
            <a:ext cx="0" cy="360363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379" name="Group 107"/>
          <p:cNvGraphicFramePr>
            <a:graphicFrameLocks noGrp="1"/>
          </p:cNvGraphicFramePr>
          <p:nvPr/>
        </p:nvGraphicFramePr>
        <p:xfrm>
          <a:off x="0" y="3057525"/>
          <a:ext cx="9036050" cy="371475"/>
        </p:xfrm>
        <a:graphic>
          <a:graphicData uri="http://schemas.openxmlformats.org/drawingml/2006/table">
            <a:tbl>
              <a:tblPr/>
              <a:tblGrid>
                <a:gridCol w="35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21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52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528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528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95287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61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89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94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51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62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88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200" dirty="0">
                <a:latin typeface="Arial" charset="0"/>
                <a:cs typeface="Arial" charset="0"/>
              </a:rPr>
              <a:t>Merge Sort – Combine with Insertion Sort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600" dirty="0">
                <a:ea typeface="宋体" charset="-122"/>
              </a:rPr>
              <a:t>Merge the two lists together: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</p:txBody>
      </p:sp>
      <p:graphicFrame>
        <p:nvGraphicFramePr>
          <p:cNvPr id="56427" name="Group 107"/>
          <p:cNvGraphicFramePr>
            <a:graphicFrameLocks noGrp="1"/>
          </p:cNvGraphicFramePr>
          <p:nvPr/>
        </p:nvGraphicFramePr>
        <p:xfrm>
          <a:off x="-36513" y="2349500"/>
          <a:ext cx="9217026" cy="371475"/>
        </p:xfrm>
        <a:graphic>
          <a:graphicData uri="http://schemas.openxmlformats.org/drawingml/2006/table">
            <a:tbl>
              <a:tblPr/>
              <a:tblGrid>
                <a:gridCol w="40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84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16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16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163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846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0163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61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89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94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51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62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88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6902450" y="2708275"/>
            <a:ext cx="0" cy="360363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428" name="Group 108"/>
          <p:cNvGraphicFramePr>
            <a:graphicFrameLocks noGrp="1"/>
          </p:cNvGraphicFramePr>
          <p:nvPr/>
        </p:nvGraphicFramePr>
        <p:xfrm>
          <a:off x="-36513" y="3057525"/>
          <a:ext cx="9217026" cy="371475"/>
        </p:xfrm>
        <a:graphic>
          <a:graphicData uri="http://schemas.openxmlformats.org/drawingml/2006/table">
            <a:tbl>
              <a:tblPr/>
              <a:tblGrid>
                <a:gridCol w="40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84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16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16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163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846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0163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61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89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51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62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88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94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94" name="Rectangle 30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Merging Sort</a:t>
            </a:r>
          </a:p>
        </p:txBody>
      </p:sp>
      <p:sp>
        <p:nvSpPr>
          <p:cNvPr id="190495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52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ea typeface="宋体" charset="-122"/>
              </a:rPr>
              <a:t>A typical algorithm based on divide-and-conquer</a:t>
            </a:r>
            <a:r>
              <a:rPr lang="en-US" altLang="zh-CN" sz="2400" dirty="0">
                <a:ea typeface="宋体" charset="-122"/>
              </a:rPr>
              <a:t>   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2400" dirty="0">
              <a:ea typeface="宋体" charset="-122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Divide: divide the given </a:t>
            </a:r>
            <a:r>
              <a:rPr lang="en-US" altLang="zh-CN" sz="2400" i="1" dirty="0">
                <a:ea typeface="宋体" charset="-122"/>
              </a:rPr>
              <a:t>n-</a:t>
            </a:r>
            <a:r>
              <a:rPr lang="en-US" altLang="zh-CN" sz="2400" dirty="0">
                <a:ea typeface="宋体" charset="-122"/>
              </a:rPr>
              <a:t>element-array into two sub arrays of about </a:t>
            </a:r>
            <a:r>
              <a:rPr lang="en-US" altLang="zh-CN" sz="2400" i="1" dirty="0">
                <a:ea typeface="宋体" charset="-122"/>
              </a:rPr>
              <a:t>n</a:t>
            </a:r>
            <a:r>
              <a:rPr lang="en-US" altLang="zh-CN" sz="2400" dirty="0">
                <a:ea typeface="宋体" charset="-122"/>
              </a:rPr>
              <a:t>/2 elements either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2400" dirty="0">
              <a:ea typeface="宋体" charset="-122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Conquer: sort the two sub arrays recursively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2400" dirty="0">
              <a:ea typeface="宋体" charset="-122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Merge: merge the two sorted sub arrays to generate the final output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200" dirty="0">
                <a:latin typeface="Arial" charset="0"/>
                <a:cs typeface="Arial" charset="0"/>
              </a:rPr>
              <a:t>Merge Sort – Combine with Insertion Sort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600" dirty="0">
                <a:ea typeface="宋体" charset="-122"/>
              </a:rPr>
              <a:t>Finally, merge both lists together: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438" y="2349500"/>
          <a:ext cx="8964618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3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13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23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35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37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48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49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61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73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77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89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95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7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15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28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51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55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57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62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88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94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97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99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4545013" y="2708275"/>
            <a:ext cx="69850" cy="360363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1438" y="3057525"/>
          <a:ext cx="8964618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8976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3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7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13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15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23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28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35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37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48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49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51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55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57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61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62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73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77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88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89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94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95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97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99</a:t>
                      </a:r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Exercise</a:t>
            </a:r>
            <a:endParaRPr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263" y="1439863"/>
            <a:ext cx="8280400" cy="46799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1. Write the pseudo code of the merge-insertion sort described above.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2. What is the computational complexity of merge-insertion sort?</a:t>
            </a:r>
            <a:endParaRPr altLang="en-US" dirty="0"/>
          </a:p>
        </p:txBody>
      </p:sp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2076450"/>
            <a:ext cx="7048500" cy="1143000"/>
          </a:xfrm>
        </p:spPr>
        <p:txBody>
          <a:bodyPr/>
          <a:lstStyle/>
          <a:p>
            <a:r>
              <a:rPr lang="en-US" altLang="zh-CN" sz="3600" b="1"/>
              <a:t>2.2 Recursion Analyzing</a:t>
            </a:r>
          </a:p>
        </p:txBody>
      </p:sp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altLang="zh-CN"/>
              <a:t>34</a:t>
            </a:r>
            <a:endParaRPr lang="en-US" altLang="zh-CN" sz="1400"/>
          </a:p>
        </p:txBody>
      </p:sp>
      <p:sp>
        <p:nvSpPr>
          <p:cNvPr id="201758" name="Rectangle 30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Analyzing Merge Sort</a:t>
            </a:r>
          </a:p>
        </p:txBody>
      </p:sp>
      <p:pic>
        <p:nvPicPr>
          <p:cNvPr id="63491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1412875"/>
            <a:ext cx="8967788" cy="439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Recurrence for Merge Sort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284538"/>
            <a:ext cx="8229600" cy="2841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a typeface="宋体" charset="-122"/>
              </a:rPr>
              <a:t>Solution: the asymptotic running time of Merge Sort is </a:t>
            </a:r>
            <a:r>
              <a:rPr lang="en-US" altLang="zh-CN" i="1">
                <a:solidFill>
                  <a:srgbClr val="FF0000"/>
                </a:solidFill>
                <a:ea typeface="宋体" charset="-122"/>
              </a:rPr>
              <a:t>T</a:t>
            </a:r>
            <a:r>
              <a:rPr lang="en-US" altLang="zh-CN">
                <a:solidFill>
                  <a:srgbClr val="FF0000"/>
                </a:solidFill>
                <a:ea typeface="宋体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>
                <a:solidFill>
                  <a:srgbClr val="FF0000"/>
                </a:solidFill>
                <a:ea typeface="宋体" charset="-122"/>
              </a:rPr>
              <a:t>) = </a:t>
            </a:r>
            <a:r>
              <a:rPr lang="en-US" altLang="zh-CN">
                <a:solidFill>
                  <a:srgbClr val="FF0000"/>
                </a:solidFill>
                <a:cs typeface="Times New Roman" pitchFamily="18" charset="0"/>
              </a:rPr>
              <a:t>Θ</a:t>
            </a:r>
            <a:r>
              <a:rPr lang="en-US" altLang="zh-CN">
                <a:solidFill>
                  <a:srgbClr val="FF0000"/>
                </a:solidFill>
                <a:ea typeface="宋体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ea typeface="宋体" charset="-122"/>
              </a:rPr>
              <a:t>n </a:t>
            </a:r>
            <a:r>
              <a:rPr lang="en-US" altLang="zh-CN">
                <a:solidFill>
                  <a:srgbClr val="FF0000"/>
                </a:solidFill>
                <a:ea typeface="宋体" charset="-122"/>
              </a:rPr>
              <a:t>log</a:t>
            </a:r>
            <a:r>
              <a:rPr lang="en-US" altLang="zh-CN" baseline="-2500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i="1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>
                <a:solidFill>
                  <a:srgbClr val="FF0000"/>
                </a:solidFill>
                <a:ea typeface="宋体" charset="-122"/>
              </a:rPr>
              <a:t>)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zh-CN">
              <a:solidFill>
                <a:schemeClr val="tx1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a typeface="宋体" charset="-122"/>
              </a:rPr>
              <a:t>We have several ways to prove this recurrence.</a:t>
            </a:r>
          </a:p>
        </p:txBody>
      </p:sp>
      <p:pic>
        <p:nvPicPr>
          <p:cNvPr id="64515" name="图片 1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1268413"/>
            <a:ext cx="6337300" cy="166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94" name="Rectangle 30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Contents</a:t>
            </a:r>
          </a:p>
        </p:txBody>
      </p:sp>
      <p:sp>
        <p:nvSpPr>
          <p:cNvPr id="190495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52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ea typeface="宋体" charset="-122"/>
              </a:rPr>
              <a:t>2.2.1 Expansion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>
              <a:ea typeface="宋体" charset="-122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ea typeface="宋体" charset="-122"/>
              </a:rPr>
              <a:t>2.2.2 Substitution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>
              <a:ea typeface="宋体" charset="-122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ea typeface="宋体" charset="-122"/>
              </a:rPr>
              <a:t>2.2.3 Recursion Tree</a:t>
            </a:r>
            <a:endParaRPr lang="en-US" altLang="zh-CN" sz="2400" dirty="0">
              <a:ea typeface="宋体" charset="-122"/>
            </a:endParaRPr>
          </a:p>
        </p:txBody>
      </p:sp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2076450"/>
            <a:ext cx="7048500" cy="1143000"/>
          </a:xfrm>
        </p:spPr>
        <p:txBody>
          <a:bodyPr/>
          <a:lstStyle/>
          <a:p>
            <a:r>
              <a:rPr lang="en-US" altLang="zh-CN" sz="3600" b="1"/>
              <a:t>2.2.1 Expansion</a:t>
            </a:r>
          </a:p>
        </p:txBody>
      </p:sp>
    </p:spTree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Expansion Method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a typeface="宋体" charset="-122"/>
              </a:rPr>
              <a:t>Sometimes the expression of the recurrence is very simple.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altLang="zh-CN">
              <a:solidFill>
                <a:schemeClr val="tx1"/>
              </a:solidFill>
              <a:ea typeface="宋体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a typeface="宋体" charset="-122"/>
              </a:rPr>
              <a:t>Thus, we can expand the recurrence expression by replacing the current term with the decreasing-input-terms directly.</a:t>
            </a:r>
          </a:p>
        </p:txBody>
      </p:sp>
    </p:spTree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9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Expansion Method</a:t>
            </a:r>
          </a:p>
        </p:txBody>
      </p:sp>
      <p:sp>
        <p:nvSpPr>
          <p:cNvPr id="4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125538"/>
            <a:ext cx="8280400" cy="49942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a typeface="宋体" charset="-122"/>
              </a:rPr>
              <a:t>E.g., given  the following recurrence :</a:t>
            </a: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a typeface="宋体" charset="-122"/>
              </a:rPr>
              <a:t>T(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) = T(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 – 1) + </a:t>
            </a:r>
            <a:r>
              <a:rPr lang="en-US" altLang="zh-CN">
                <a:solidFill>
                  <a:schemeClr val="tx1"/>
                </a:solidFill>
                <a:latin typeface="Symbol" pitchFamily="18" charset="2"/>
                <a:cs typeface="Arial" charset="0"/>
              </a:rPr>
              <a:t>Q(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), T(1) = </a:t>
            </a:r>
            <a:r>
              <a:rPr lang="en-US" altLang="zh-CN">
                <a:solidFill>
                  <a:schemeClr val="tx1"/>
                </a:solidFill>
                <a:latin typeface="Symbol" pitchFamily="18" charset="2"/>
              </a:rPr>
              <a:t>Q(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1)</a:t>
            </a:r>
          </a:p>
          <a:p>
            <a:pPr>
              <a:lnSpc>
                <a:spcPct val="90000"/>
              </a:lnSpc>
            </a:pPr>
            <a:endParaRPr lang="en-US" altLang="zh-CN">
              <a:solidFill>
                <a:schemeClr val="tx1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>
              <a:solidFill>
                <a:schemeClr val="tx1"/>
              </a:solidFill>
              <a:ea typeface="宋体" charset="-122"/>
            </a:endParaRPr>
          </a:p>
        </p:txBody>
      </p:sp>
      <p:graphicFrame>
        <p:nvGraphicFramePr>
          <p:cNvPr id="4297" name="Object 201"/>
          <p:cNvGraphicFramePr>
            <a:graphicFrameLocks noChangeAspect="1"/>
          </p:cNvGraphicFramePr>
          <p:nvPr/>
        </p:nvGraphicFramePr>
        <p:xfrm>
          <a:off x="649288" y="2349500"/>
          <a:ext cx="6010275" cy="417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" name="公式" r:id="rId3" imgW="2946240" imgH="2044440" progId="Equation.3">
                  <p:embed/>
                </p:oleObj>
              </mc:Choice>
              <mc:Fallback>
                <p:oleObj name="公式" r:id="rId3" imgW="2946240" imgH="2044440" progId="Equation.3">
                  <p:embed/>
                  <p:pic>
                    <p:nvPicPr>
                      <p:cNvPr id="0" name="Picture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2349500"/>
                        <a:ext cx="6010275" cy="417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右箭头 2"/>
          <p:cNvSpPr/>
          <p:nvPr/>
        </p:nvSpPr>
        <p:spPr>
          <a:xfrm>
            <a:off x="6734175" y="5932488"/>
            <a:ext cx="508000" cy="360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aphicFrame>
        <p:nvGraphicFramePr>
          <p:cNvPr id="4298" name="Object 202"/>
          <p:cNvGraphicFramePr>
            <a:graphicFrameLocks noChangeAspect="1"/>
          </p:cNvGraphicFramePr>
          <p:nvPr/>
        </p:nvGraphicFramePr>
        <p:xfrm>
          <a:off x="7313613" y="5859463"/>
          <a:ext cx="1722437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" name="公式" r:id="rId5" imgW="876240" imgH="228600" progId="Equation.3">
                  <p:embed/>
                </p:oleObj>
              </mc:Choice>
              <mc:Fallback>
                <p:oleObj name="公式" r:id="rId5" imgW="876240" imgH="228600" progId="Equation.3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3613" y="5859463"/>
                        <a:ext cx="1722437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3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Expansion Method</a:t>
            </a:r>
          </a:p>
        </p:txBody>
      </p:sp>
      <p:sp>
        <p:nvSpPr>
          <p:cNvPr id="93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a typeface="宋体" charset="-122"/>
              </a:rPr>
              <a:t>What if </a:t>
            </a:r>
            <a:br>
              <a:rPr lang="en-US" altLang="zh-CN">
                <a:solidFill>
                  <a:schemeClr val="tx1"/>
                </a:solidFill>
                <a:ea typeface="宋体" charset="-122"/>
              </a:rPr>
            </a:br>
            <a:r>
              <a:rPr lang="en-US" altLang="zh-CN">
                <a:solidFill>
                  <a:schemeClr val="tx1"/>
                </a:solidFill>
                <a:ea typeface="宋体" charset="-122"/>
              </a:rPr>
              <a:t>T(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) = T(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 – 1) + </a:t>
            </a:r>
            <a:r>
              <a:rPr lang="en-US" altLang="zh-CN">
                <a:solidFill>
                  <a:schemeClr val="tx1"/>
                </a:solidFill>
                <a:latin typeface="Symbol" pitchFamily="18" charset="2"/>
                <a:cs typeface="Arial" charset="0"/>
              </a:rPr>
              <a:t>O(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), T(1) = </a:t>
            </a:r>
            <a:r>
              <a:rPr lang="en-US" altLang="zh-CN">
                <a:solidFill>
                  <a:schemeClr val="tx1"/>
                </a:solidFill>
                <a:latin typeface="Symbol" pitchFamily="18" charset="2"/>
              </a:rPr>
              <a:t>O(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1)?</a:t>
            </a:r>
          </a:p>
          <a:p>
            <a:pPr>
              <a:lnSpc>
                <a:spcPct val="90000"/>
              </a:lnSpc>
            </a:pPr>
            <a:endParaRPr lang="en-US" altLang="zh-CN">
              <a:solidFill>
                <a:schemeClr val="tx1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a typeface="宋体" charset="-122"/>
              </a:rPr>
              <a:t>Thus, we can only get the upper bound.</a:t>
            </a:r>
          </a:p>
          <a:p>
            <a:pPr>
              <a:lnSpc>
                <a:spcPct val="90000"/>
              </a:lnSpc>
            </a:pPr>
            <a:endParaRPr lang="en-US" altLang="zh-CN">
              <a:solidFill>
                <a:schemeClr val="tx1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>
              <a:solidFill>
                <a:schemeClr val="tx1"/>
              </a:solidFill>
              <a:ea typeface="宋体" charset="-122"/>
            </a:endParaRPr>
          </a:p>
        </p:txBody>
      </p:sp>
      <p:graphicFrame>
        <p:nvGraphicFramePr>
          <p:cNvPr id="9371" name="Object 155"/>
          <p:cNvGraphicFramePr>
            <a:graphicFrameLocks noChangeAspect="1"/>
          </p:cNvGraphicFramePr>
          <p:nvPr/>
        </p:nvGraphicFramePr>
        <p:xfrm>
          <a:off x="250825" y="4005263"/>
          <a:ext cx="5041900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3" name="公式" r:id="rId3" imgW="1777680" imgH="634680" progId="Equation.3">
                  <p:embed/>
                </p:oleObj>
              </mc:Choice>
              <mc:Fallback>
                <p:oleObj name="公式" r:id="rId3" imgW="1777680" imgH="634680" progId="Equation.3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005263"/>
                        <a:ext cx="5041900" cy="179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右箭头 4"/>
          <p:cNvSpPr/>
          <p:nvPr/>
        </p:nvSpPr>
        <p:spPr>
          <a:xfrm>
            <a:off x="5503863" y="4724400"/>
            <a:ext cx="508000" cy="360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aphicFrame>
        <p:nvGraphicFramePr>
          <p:cNvPr id="9372" name="Object 156"/>
          <p:cNvGraphicFramePr>
            <a:graphicFrameLocks noChangeAspect="1"/>
          </p:cNvGraphicFramePr>
          <p:nvPr/>
        </p:nvGraphicFramePr>
        <p:xfrm>
          <a:off x="6140450" y="4530725"/>
          <a:ext cx="2608263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4" name="公式" r:id="rId5" imgW="876240" imgH="228600" progId="Equation.3">
                  <p:embed/>
                </p:oleObj>
              </mc:Choice>
              <mc:Fallback>
                <p:oleObj name="公式" r:id="rId5" imgW="876240" imgH="228600" progId="Equation.3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0450" y="4530725"/>
                        <a:ext cx="2608263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94" name="Rectangle 30" descr=" 190494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Merging Sort Pseudo Code</a:t>
            </a:r>
          </a:p>
        </p:txBody>
      </p:sp>
      <p:sp>
        <p:nvSpPr>
          <p:cNvPr id="190495" name="Rectangle 31" descr=" 190495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52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Input</a:t>
            </a:r>
            <a:r>
              <a:rPr lang="en-US" altLang="zh-CN" sz="2800" dirty="0">
                <a:ea typeface="宋体" charset="-122"/>
              </a:rPr>
              <a:t>: the unsorted array </a:t>
            </a:r>
            <a:r>
              <a:rPr lang="en-US" altLang="zh-CN" sz="2800" i="1" dirty="0">
                <a:ea typeface="宋体" charset="-122"/>
              </a:rPr>
              <a:t>A</a:t>
            </a:r>
            <a:r>
              <a:rPr lang="en-US" altLang="zh-CN" sz="2800" dirty="0">
                <a:ea typeface="宋体" charset="-122"/>
              </a:rPr>
              <a:t>[</a:t>
            </a:r>
            <a:r>
              <a:rPr lang="en-US" altLang="zh-CN" sz="2800" i="1" dirty="0">
                <a:ea typeface="宋体" charset="-122"/>
              </a:rPr>
              <a:t>p</a:t>
            </a:r>
            <a:r>
              <a:rPr lang="en-US" altLang="zh-CN" sz="2800" dirty="0">
                <a:ea typeface="宋体" charset="-122"/>
              </a:rPr>
              <a:t>…</a:t>
            </a:r>
            <a:r>
              <a:rPr lang="en-US" altLang="zh-CN" sz="2800" i="1" dirty="0">
                <a:ea typeface="宋体" charset="-122"/>
              </a:rPr>
              <a:t>r</a:t>
            </a:r>
            <a:r>
              <a:rPr lang="en-US" altLang="zh-CN" sz="2800" dirty="0">
                <a:ea typeface="宋体" charset="-122"/>
              </a:rPr>
              <a:t>]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Output</a:t>
            </a:r>
            <a:r>
              <a:rPr lang="en-US" altLang="zh-CN" sz="2800" dirty="0">
                <a:ea typeface="宋体" charset="-122"/>
              </a:rPr>
              <a:t>: the sorted array </a:t>
            </a:r>
            <a:r>
              <a:rPr lang="en-US" altLang="zh-CN" sz="2800" i="1" dirty="0">
                <a:ea typeface="宋体" charset="-122"/>
              </a:rPr>
              <a:t>A</a:t>
            </a:r>
            <a:r>
              <a:rPr lang="en-US" altLang="zh-CN" sz="2800" dirty="0">
                <a:ea typeface="宋体" charset="-122"/>
              </a:rPr>
              <a:t>’</a:t>
            </a: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Apply Expansion to Merge Sort</a:t>
            </a:r>
          </a:p>
        </p:txBody>
      </p:sp>
      <p:pic>
        <p:nvPicPr>
          <p:cNvPr id="5224" name="图片 1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908050"/>
            <a:ext cx="6337300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222" name="Object 102"/>
          <p:cNvGraphicFramePr>
            <a:graphicFrameLocks noChangeAspect="1"/>
          </p:cNvGraphicFramePr>
          <p:nvPr/>
        </p:nvGraphicFramePr>
        <p:xfrm>
          <a:off x="252413" y="2495550"/>
          <a:ext cx="6191250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" name="公式" r:id="rId4" imgW="3035160" imgH="1904760" progId="Equation.3">
                  <p:embed/>
                </p:oleObj>
              </mc:Choice>
              <mc:Fallback>
                <p:oleObj name="公式" r:id="rId4" imgW="3035160" imgH="1904760" progId="Equation.3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3" y="2495550"/>
                        <a:ext cx="6191250" cy="388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Apply Expansion to Merge Sort</a:t>
            </a:r>
          </a:p>
        </p:txBody>
      </p:sp>
      <p:graphicFrame>
        <p:nvGraphicFramePr>
          <p:cNvPr id="6321" name="Object 177"/>
          <p:cNvGraphicFramePr>
            <a:graphicFrameLocks noChangeAspect="1"/>
          </p:cNvGraphicFramePr>
          <p:nvPr/>
        </p:nvGraphicFramePr>
        <p:xfrm>
          <a:off x="1460500" y="2938463"/>
          <a:ext cx="6032500" cy="364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3" name="Microsoft 公式 3.0" r:id="rId3" imgW="2692080" imgH="1625400" progId="Equation.3">
                  <p:embed/>
                </p:oleObj>
              </mc:Choice>
              <mc:Fallback>
                <p:oleObj name="Microsoft 公式 3.0" r:id="rId3" imgW="2692080" imgH="1625400" progId="Equation.3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2938463"/>
                        <a:ext cx="6032500" cy="364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22" name="Object 178"/>
          <p:cNvGraphicFramePr>
            <a:graphicFrameLocks noChangeAspect="1"/>
          </p:cNvGraphicFramePr>
          <p:nvPr/>
        </p:nvGraphicFramePr>
        <p:xfrm>
          <a:off x="971550" y="981075"/>
          <a:ext cx="6340475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4" name="公式" r:id="rId5" imgW="2794000" imgH="850900" progId="Equation.3">
                  <p:embed/>
                </p:oleObj>
              </mc:Choice>
              <mc:Fallback>
                <p:oleObj name="公式" r:id="rId5" imgW="2794000" imgH="850900" progId="Equation.3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981075"/>
                        <a:ext cx="6340475" cy="193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Exercise in Class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</p:spPr>
        <p:txBody>
          <a:bodyPr rtlCol="0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3600" i="1" dirty="0">
                <a:solidFill>
                  <a:schemeClr val="tx1"/>
                </a:solidFill>
                <a:ea typeface="宋体" charset="-122"/>
              </a:rPr>
              <a:t>T</a:t>
            </a:r>
            <a:r>
              <a:rPr lang="en-US" altLang="zh-CN" sz="3600" dirty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sz="3600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3600" dirty="0">
                <a:solidFill>
                  <a:schemeClr val="tx1"/>
                </a:solidFill>
                <a:ea typeface="宋体" charset="-122"/>
              </a:rPr>
              <a:t>) = 4</a:t>
            </a:r>
            <a:r>
              <a:rPr lang="en-US" altLang="zh-CN" sz="3600" i="1" dirty="0">
                <a:solidFill>
                  <a:schemeClr val="tx1"/>
                </a:solidFill>
                <a:ea typeface="宋体" charset="-122"/>
              </a:rPr>
              <a:t>T</a:t>
            </a:r>
            <a:r>
              <a:rPr lang="en-US" altLang="zh-CN" sz="3600" dirty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sz="3600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3600" dirty="0">
                <a:solidFill>
                  <a:schemeClr val="tx1"/>
                </a:solidFill>
                <a:ea typeface="宋体" charset="-122"/>
              </a:rPr>
              <a:t>/2) + </a:t>
            </a:r>
            <a:r>
              <a:rPr lang="en-US" altLang="zh-CN" sz="3600" dirty="0">
                <a:latin typeface="Symbol" pitchFamily="18" charset="2"/>
                <a:cs typeface="Arial" charset="0"/>
              </a:rPr>
              <a:t>Q(</a:t>
            </a:r>
            <a:r>
              <a:rPr lang="en-US" altLang="zh-CN" sz="3600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3600" dirty="0">
                <a:solidFill>
                  <a:schemeClr val="tx1"/>
                </a:solidFill>
                <a:ea typeface="宋体" charset="-122"/>
              </a:rPr>
              <a:t>)</a:t>
            </a:r>
            <a:r>
              <a:rPr lang="en-US" altLang="zh-CN" sz="3600" i="1" dirty="0">
                <a:solidFill>
                  <a:schemeClr val="tx1"/>
                </a:solidFill>
                <a:ea typeface="宋体" charset="-122"/>
              </a:rPr>
              <a:t>, </a:t>
            </a:r>
            <a:r>
              <a:rPr lang="en-US" altLang="zh-CN" sz="3600" dirty="0">
                <a:solidFill>
                  <a:schemeClr val="tx1"/>
                </a:solidFill>
                <a:ea typeface="宋体" charset="-122"/>
              </a:rPr>
              <a:t>T(1) = </a:t>
            </a:r>
            <a:r>
              <a:rPr lang="en-US" altLang="zh-CN" sz="3600" dirty="0">
                <a:latin typeface="Symbol" pitchFamily="18" charset="2"/>
                <a:cs typeface="Arial" charset="0"/>
              </a:rPr>
              <a:t>Q(</a:t>
            </a:r>
            <a:r>
              <a:rPr lang="en-US" altLang="zh-CN" sz="3600" dirty="0">
                <a:solidFill>
                  <a:schemeClr val="tx1"/>
                </a:solidFill>
                <a:ea typeface="宋体" charset="-122"/>
              </a:rPr>
              <a:t>1)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3600" dirty="0">
              <a:solidFill>
                <a:schemeClr val="tx1"/>
              </a:solidFill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3600" dirty="0">
                <a:solidFill>
                  <a:schemeClr val="tx1"/>
                </a:solidFill>
              </a:rPr>
              <a:t>Solve the above recurrence through expansion.</a:t>
            </a:r>
            <a:endParaRPr lang="en-US" altLang="zh-CN" sz="3600" dirty="0">
              <a:solidFill>
                <a:schemeClr val="tx1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2076450"/>
            <a:ext cx="7048500" cy="1143000"/>
          </a:xfrm>
        </p:spPr>
        <p:txBody>
          <a:bodyPr/>
          <a:lstStyle/>
          <a:p>
            <a:r>
              <a:rPr lang="en-US" altLang="zh-CN" sz="3600" b="1"/>
              <a:t>2.2.2 Substitution</a:t>
            </a:r>
          </a:p>
        </p:txBody>
      </p:sp>
    </p:spTree>
  </p:cSld>
  <p:clrMapOvr>
    <a:masterClrMapping/>
  </p:clrMapOvr>
  <p:transition spd="slow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Substitution method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 rtlCol="0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The most general method.</a:t>
            </a:r>
            <a:br>
              <a:rPr lang="en-US" altLang="zh-CN" dirty="0">
                <a:solidFill>
                  <a:schemeClr val="tx1"/>
                </a:solidFill>
                <a:ea typeface="宋体" charset="-122"/>
              </a:rPr>
            </a:br>
            <a:endParaRPr lang="en-US" altLang="zh-CN" dirty="0">
              <a:solidFill>
                <a:schemeClr val="tx1"/>
              </a:solidFill>
              <a:ea typeface="宋体" charset="-122"/>
            </a:endParaRPr>
          </a:p>
          <a:p>
            <a:pPr marL="45720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i="1" dirty="0"/>
              <a:t>1. </a:t>
            </a:r>
            <a:r>
              <a:rPr lang="en-US" altLang="zh-CN" i="1" dirty="0">
                <a:solidFill>
                  <a:srgbClr val="FF0000"/>
                </a:solidFill>
              </a:rPr>
              <a:t>Guess</a:t>
            </a:r>
            <a:r>
              <a:rPr lang="en-US" altLang="zh-CN" i="1" dirty="0"/>
              <a:t> </a:t>
            </a:r>
            <a:r>
              <a:rPr lang="en-US" altLang="zh-CN" dirty="0"/>
              <a:t>the form of the solution.</a:t>
            </a:r>
            <a:br>
              <a:rPr lang="en-US" altLang="zh-CN" dirty="0"/>
            </a:br>
            <a:endParaRPr lang="en-US" altLang="zh-CN" dirty="0"/>
          </a:p>
          <a:p>
            <a:pPr marL="45720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i="1" dirty="0"/>
              <a:t>2. </a:t>
            </a:r>
            <a:r>
              <a:rPr lang="en-US" altLang="zh-CN" i="1" dirty="0">
                <a:solidFill>
                  <a:srgbClr val="FF0000"/>
                </a:solidFill>
              </a:rPr>
              <a:t>Verify</a:t>
            </a:r>
            <a:r>
              <a:rPr lang="en-US" altLang="zh-CN" i="1" dirty="0"/>
              <a:t> </a:t>
            </a:r>
            <a:r>
              <a:rPr lang="en-US" altLang="zh-CN" dirty="0"/>
              <a:t>by induction.</a:t>
            </a:r>
            <a:br>
              <a:rPr lang="en-US" altLang="zh-CN" dirty="0"/>
            </a:br>
            <a:endParaRPr lang="en-US" altLang="zh-CN" dirty="0"/>
          </a:p>
          <a:p>
            <a:pPr marL="45720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i="1" dirty="0"/>
              <a:t>3. </a:t>
            </a:r>
            <a:r>
              <a:rPr lang="en-US" altLang="zh-CN" i="1" dirty="0">
                <a:solidFill>
                  <a:srgbClr val="FF0000"/>
                </a:solidFill>
              </a:rPr>
              <a:t>Solve</a:t>
            </a:r>
            <a:r>
              <a:rPr lang="en-US" altLang="zh-CN" i="1" dirty="0"/>
              <a:t> </a:t>
            </a:r>
            <a:r>
              <a:rPr lang="en-US" altLang="zh-CN" dirty="0"/>
              <a:t>for constants.</a:t>
            </a:r>
            <a:endParaRPr lang="en-US" altLang="zh-CN" dirty="0">
              <a:solidFill>
                <a:schemeClr val="tx1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Example of substitution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 rtlCol="0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Example: 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T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) = 4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T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/2) + </a:t>
            </a:r>
            <a:r>
              <a:rPr lang="en-US" altLang="zh-CN" dirty="0">
                <a:latin typeface="Symbol" pitchFamily="18" charset="2"/>
                <a:cs typeface="Arial" charset="0"/>
              </a:rPr>
              <a:t>Q(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)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, 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T(1) = </a:t>
            </a:r>
            <a:r>
              <a:rPr lang="en-US" altLang="zh-CN" dirty="0">
                <a:latin typeface="Symbol" pitchFamily="18" charset="2"/>
                <a:cs typeface="Arial" charset="0"/>
              </a:rPr>
              <a:t>Q(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1)</a:t>
            </a:r>
            <a:br>
              <a:rPr lang="en-US" altLang="zh-CN" i="1" dirty="0">
                <a:solidFill>
                  <a:schemeClr val="tx1"/>
                </a:solidFill>
                <a:ea typeface="宋体" charset="-122"/>
              </a:rPr>
            </a:br>
            <a:endParaRPr lang="en-US" altLang="zh-CN" i="1" dirty="0">
              <a:solidFill>
                <a:schemeClr val="tx1"/>
              </a:solidFill>
              <a:ea typeface="宋体" charset="-122"/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chemeClr val="tx1"/>
                </a:solidFill>
              </a:rPr>
              <a:t>Guess </a:t>
            </a:r>
            <a:r>
              <a:rPr lang="en-US" altLang="zh-CN" dirty="0">
                <a:solidFill>
                  <a:srgbClr val="FF0000"/>
                </a:solidFill>
                <a:latin typeface="Symbol" pitchFamily="18" charset="2"/>
                <a:cs typeface="Arial" charset="0"/>
              </a:rPr>
              <a:t>O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en-US" altLang="zh-CN" baseline="30000" dirty="0">
                <a:solidFill>
                  <a:srgbClr val="FF0000"/>
                </a:solidFill>
              </a:rPr>
              <a:t>3</a:t>
            </a:r>
            <a:r>
              <a:rPr lang="en-US" altLang="zh-CN" dirty="0">
                <a:solidFill>
                  <a:srgbClr val="FF0000"/>
                </a:solidFill>
              </a:rPr>
              <a:t>) 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br>
              <a:rPr lang="en-US" altLang="zh-CN" dirty="0">
                <a:solidFill>
                  <a:schemeClr val="tx1"/>
                </a:solidFill>
              </a:rPr>
            </a:br>
            <a:endParaRPr lang="en-US" altLang="zh-CN" dirty="0">
              <a:solidFill>
                <a:schemeClr val="tx1"/>
              </a:solidFill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chemeClr val="tx1"/>
                </a:solidFill>
              </a:rPr>
              <a:t>Assume that </a:t>
            </a:r>
            <a:r>
              <a:rPr lang="en-US" altLang="zh-CN" i="1" dirty="0">
                <a:solidFill>
                  <a:srgbClr val="FF0000"/>
                </a:solidFill>
              </a:rPr>
              <a:t>T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>) ≤ </a:t>
            </a:r>
            <a:r>
              <a:rPr lang="en-US" altLang="zh-CN" i="1" dirty="0">
                <a:solidFill>
                  <a:srgbClr val="FF0000"/>
                </a:solidFill>
              </a:rPr>
              <a:t>c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en-US" altLang="zh-CN" baseline="30000" dirty="0">
                <a:solidFill>
                  <a:srgbClr val="FF0000"/>
                </a:solidFill>
              </a:rPr>
              <a:t>3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for 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en-US" altLang="zh-CN" dirty="0">
                <a:solidFill>
                  <a:srgbClr val="FF0000"/>
                </a:solidFill>
                <a:latin typeface="Symbol" pitchFamily="18" charset="2"/>
                <a:ea typeface="宋体" charset="-122"/>
                <a:sym typeface="Symbol" pitchFamily="18" charset="2"/>
              </a:rPr>
              <a:t> </a:t>
            </a:r>
            <a:r>
              <a:rPr lang="en-US" altLang="zh-CN" i="1" dirty="0">
                <a:solidFill>
                  <a:srgbClr val="FF0000"/>
                </a:solidFill>
              </a:rPr>
              <a:t> n</a:t>
            </a:r>
            <a:r>
              <a:rPr lang="en-US" altLang="zh-CN" baseline="-25000" dirty="0">
                <a:solidFill>
                  <a:srgbClr val="FF0000"/>
                </a:solidFill>
                <a:latin typeface="Symbol" pitchFamily="18" charset="2"/>
                <a:ea typeface="宋体" charset="-122"/>
                <a:sym typeface="Symbol" pitchFamily="18" charset="2"/>
              </a:rPr>
              <a:t>0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br>
              <a:rPr lang="en-US" altLang="zh-CN" dirty="0">
                <a:solidFill>
                  <a:schemeClr val="tx1"/>
                </a:solidFill>
              </a:rPr>
            </a:br>
            <a:endParaRPr lang="en-US" altLang="zh-CN" dirty="0">
              <a:solidFill>
                <a:schemeClr val="tx1"/>
              </a:solidFill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chemeClr val="tx1"/>
                </a:solidFill>
              </a:rPr>
              <a:t>Prove </a:t>
            </a:r>
            <a:r>
              <a:rPr lang="en-US" altLang="zh-CN" i="1" dirty="0">
                <a:solidFill>
                  <a:srgbClr val="FF0000"/>
                </a:solidFill>
              </a:rPr>
              <a:t>T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>) ≤ </a:t>
            </a:r>
            <a:r>
              <a:rPr lang="en-US" altLang="zh-CN" i="1" dirty="0">
                <a:solidFill>
                  <a:srgbClr val="FF0000"/>
                </a:solidFill>
              </a:rPr>
              <a:t>c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en-US" altLang="zh-CN" baseline="30000" dirty="0">
                <a:solidFill>
                  <a:srgbClr val="FF0000"/>
                </a:solidFill>
              </a:rPr>
              <a:t>3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by induction</a:t>
            </a:r>
            <a:r>
              <a:rPr lang="en-US" altLang="zh-CN" b="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Example of substitution</a:t>
            </a:r>
            <a:endParaRPr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6170613"/>
            <a:ext cx="8229600" cy="5715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3200" b="1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4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zh-CN"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This is not a tight bound: We cannot prove the tightness!</a:t>
            </a:r>
          </a:p>
        </p:txBody>
      </p:sp>
      <p:pic>
        <p:nvPicPr>
          <p:cNvPr id="73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8" y="5892800"/>
            <a:ext cx="84645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355" name="Object 187"/>
          <p:cNvGraphicFramePr>
            <a:graphicFrameLocks noChangeAspect="1"/>
          </p:cNvGraphicFramePr>
          <p:nvPr/>
        </p:nvGraphicFramePr>
        <p:xfrm>
          <a:off x="611188" y="1125538"/>
          <a:ext cx="4770437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7" name="公式" r:id="rId4" imgW="1904760" imgH="977760" progId="Equation.3">
                  <p:embed/>
                </p:oleObj>
              </mc:Choice>
              <mc:Fallback>
                <p:oleObj name="公式" r:id="rId4" imgW="1904760" imgH="977760" progId="Equation.3">
                  <p:embed/>
                  <p:pic>
                    <p:nvPicPr>
                      <p:cNvPr id="0" name="Picture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125538"/>
                        <a:ext cx="4770437" cy="2447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6" name="Object 188"/>
          <p:cNvGraphicFramePr>
            <a:graphicFrameLocks noChangeAspect="1"/>
          </p:cNvGraphicFramePr>
          <p:nvPr/>
        </p:nvGraphicFramePr>
        <p:xfrm>
          <a:off x="684213" y="3644900"/>
          <a:ext cx="7556500" cy="227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8" name="公式" r:id="rId6" imgW="3111480" imgH="939600" progId="Equation.3">
                  <p:embed/>
                </p:oleObj>
              </mc:Choice>
              <mc:Fallback>
                <p:oleObj name="公式" r:id="rId6" imgW="3111480" imgH="939600" progId="Equation.3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644900"/>
                        <a:ext cx="7556500" cy="227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Example of substitution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 rtlCol="0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T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) = 4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T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/2) + </a:t>
            </a:r>
            <a:r>
              <a:rPr lang="en-US" altLang="zh-CN" dirty="0">
                <a:latin typeface="Symbol" pitchFamily="18" charset="2"/>
                <a:cs typeface="Arial" charset="0"/>
              </a:rPr>
              <a:t>Q(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)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, 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T(1) = </a:t>
            </a:r>
            <a:r>
              <a:rPr lang="en-US" altLang="zh-CN" dirty="0">
                <a:latin typeface="Symbol" pitchFamily="18" charset="2"/>
                <a:cs typeface="Arial" charset="0"/>
              </a:rPr>
              <a:t>Q(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1)</a:t>
            </a:r>
            <a:br>
              <a:rPr lang="en-US" altLang="zh-CN" i="1" dirty="0">
                <a:solidFill>
                  <a:schemeClr val="tx1"/>
                </a:solidFill>
                <a:ea typeface="宋体" charset="-122"/>
              </a:rPr>
            </a:br>
            <a:endParaRPr lang="en-US" altLang="zh-CN" i="1" dirty="0">
              <a:solidFill>
                <a:schemeClr val="tx1"/>
              </a:solidFill>
              <a:ea typeface="宋体" charset="-122"/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rgbClr val="FF0000"/>
                </a:solidFill>
                <a:latin typeface="Symbol" pitchFamily="18" charset="2"/>
                <a:cs typeface="Arial" charset="0"/>
              </a:rPr>
              <a:t>O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en-US" altLang="zh-CN" baseline="30000" dirty="0">
                <a:solidFill>
                  <a:srgbClr val="FF0000"/>
                </a:solidFill>
              </a:rPr>
              <a:t>3</a:t>
            </a:r>
            <a:r>
              <a:rPr lang="en-US" altLang="zh-CN" dirty="0">
                <a:solidFill>
                  <a:srgbClr val="FF0000"/>
                </a:solidFill>
              </a:rPr>
              <a:t>) </a:t>
            </a:r>
            <a:r>
              <a:rPr lang="en-US" altLang="zh-CN" dirty="0">
                <a:solidFill>
                  <a:schemeClr val="tx1"/>
                </a:solidFill>
              </a:rPr>
              <a:t>is proven.</a:t>
            </a:r>
            <a:br>
              <a:rPr lang="en-US" altLang="zh-CN" dirty="0">
                <a:solidFill>
                  <a:schemeClr val="tx1"/>
                </a:solidFill>
              </a:rPr>
            </a:br>
            <a:endParaRPr lang="en-US" altLang="zh-CN" dirty="0">
              <a:solidFill>
                <a:schemeClr val="tx1"/>
              </a:solidFill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chemeClr val="tx1"/>
                </a:solidFill>
              </a:rPr>
              <a:t>How about we want to prove </a:t>
            </a:r>
            <a:r>
              <a:rPr lang="en-US" altLang="zh-CN" dirty="0">
                <a:latin typeface="Symbol" pitchFamily="18" charset="2"/>
                <a:cs typeface="Arial" charset="0"/>
              </a:rPr>
              <a:t>Q(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baseline="30000" dirty="0">
                <a:solidFill>
                  <a:schemeClr val="tx1"/>
                </a:solidFill>
                <a:ea typeface="宋体" charset="-122"/>
              </a:rPr>
              <a:t>3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)?</a:t>
            </a:r>
            <a:endParaRPr lang="en-US" altLang="zh-CN" dirty="0">
              <a:solidFill>
                <a:schemeClr val="tx1"/>
              </a:solidFill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solidFill>
                <a:schemeClr val="tx1"/>
              </a:solidFill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chemeClr val="tx1"/>
                </a:solidFill>
              </a:rPr>
              <a:t>We need to prove </a:t>
            </a:r>
            <a:r>
              <a:rPr lang="el-GR" altLang="zh-CN" dirty="0">
                <a:solidFill>
                  <a:srgbClr val="FF0000"/>
                </a:solidFill>
              </a:rPr>
              <a:t>Ω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en-US" altLang="zh-CN" baseline="30000" dirty="0">
                <a:solidFill>
                  <a:srgbClr val="FF0000"/>
                </a:solidFill>
              </a:rPr>
              <a:t>3</a:t>
            </a:r>
            <a:r>
              <a:rPr lang="en-US" altLang="zh-CN" dirty="0">
                <a:solidFill>
                  <a:srgbClr val="FF0000"/>
                </a:solidFill>
              </a:rPr>
              <a:t>) </a:t>
            </a:r>
            <a:r>
              <a:rPr lang="en-US" altLang="zh-CN" dirty="0">
                <a:solidFill>
                  <a:schemeClr val="tx1"/>
                </a:solidFill>
              </a:rPr>
              <a:t>and </a:t>
            </a:r>
            <a:r>
              <a:rPr lang="en-US" altLang="zh-CN" dirty="0">
                <a:solidFill>
                  <a:srgbClr val="FF0000"/>
                </a:solidFill>
                <a:latin typeface="Symbol" pitchFamily="18" charset="2"/>
                <a:cs typeface="Arial" charset="0"/>
              </a:rPr>
              <a:t>O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en-US" altLang="zh-CN" baseline="30000" dirty="0">
                <a:solidFill>
                  <a:srgbClr val="FF0000"/>
                </a:solidFill>
              </a:rPr>
              <a:t>3</a:t>
            </a:r>
            <a:r>
              <a:rPr lang="en-US" altLang="zh-CN" dirty="0">
                <a:solidFill>
                  <a:srgbClr val="FF0000"/>
                </a:solidFill>
              </a:rPr>
              <a:t>) </a:t>
            </a:r>
            <a:endParaRPr lang="en-US" altLang="zh-CN" dirty="0">
              <a:solidFill>
                <a:schemeClr val="tx1"/>
              </a:solidFill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solidFill>
                <a:schemeClr val="tx1"/>
              </a:solidFill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chemeClr val="tx1"/>
                </a:solidFill>
              </a:rPr>
              <a:t>Prove </a:t>
            </a:r>
            <a:r>
              <a:rPr lang="en-US" altLang="zh-CN" i="1" dirty="0">
                <a:solidFill>
                  <a:srgbClr val="0303BD"/>
                </a:solidFill>
              </a:rPr>
              <a:t>T</a:t>
            </a:r>
            <a:r>
              <a:rPr lang="en-US" altLang="zh-CN" dirty="0">
                <a:solidFill>
                  <a:srgbClr val="0303BD"/>
                </a:solidFill>
              </a:rPr>
              <a:t>(</a:t>
            </a:r>
            <a:r>
              <a:rPr lang="en-US" altLang="zh-CN" i="1" dirty="0">
                <a:solidFill>
                  <a:srgbClr val="0303BD"/>
                </a:solidFill>
              </a:rPr>
              <a:t>n</a:t>
            </a:r>
            <a:r>
              <a:rPr lang="en-US" altLang="zh-CN" dirty="0">
                <a:solidFill>
                  <a:srgbClr val="0303BD"/>
                </a:solidFill>
              </a:rPr>
              <a:t>) ≤ </a:t>
            </a:r>
            <a:r>
              <a:rPr lang="en-US" altLang="zh-CN" i="1" dirty="0">
                <a:solidFill>
                  <a:srgbClr val="0303BD"/>
                </a:solidFill>
              </a:rPr>
              <a:t>c</a:t>
            </a:r>
            <a:r>
              <a:rPr lang="en-US" altLang="zh-CN" baseline="-25000" dirty="0">
                <a:solidFill>
                  <a:srgbClr val="0303BD"/>
                </a:solidFill>
              </a:rPr>
              <a:t>1</a:t>
            </a:r>
            <a:r>
              <a:rPr lang="en-US" altLang="zh-CN" i="1" dirty="0">
                <a:solidFill>
                  <a:srgbClr val="0303BD"/>
                </a:solidFill>
              </a:rPr>
              <a:t>n</a:t>
            </a:r>
            <a:r>
              <a:rPr lang="en-US" altLang="zh-CN" baseline="30000" dirty="0">
                <a:solidFill>
                  <a:srgbClr val="0303BD"/>
                </a:solidFill>
              </a:rPr>
              <a:t>3</a:t>
            </a:r>
            <a:r>
              <a:rPr lang="en-US" altLang="zh-CN" dirty="0">
                <a:solidFill>
                  <a:srgbClr val="0303BD"/>
                </a:solidFill>
              </a:rPr>
              <a:t>  and </a:t>
            </a:r>
            <a:r>
              <a:rPr lang="en-US" altLang="zh-CN" i="1" dirty="0">
                <a:solidFill>
                  <a:srgbClr val="0303BD"/>
                </a:solidFill>
              </a:rPr>
              <a:t>T</a:t>
            </a:r>
            <a:r>
              <a:rPr lang="en-US" altLang="zh-CN" dirty="0">
                <a:solidFill>
                  <a:srgbClr val="0303BD"/>
                </a:solidFill>
              </a:rPr>
              <a:t>(</a:t>
            </a:r>
            <a:r>
              <a:rPr lang="en-US" altLang="zh-CN" i="1" dirty="0">
                <a:solidFill>
                  <a:srgbClr val="0303BD"/>
                </a:solidFill>
              </a:rPr>
              <a:t>n</a:t>
            </a:r>
            <a:r>
              <a:rPr lang="en-US" altLang="zh-CN" dirty="0">
                <a:solidFill>
                  <a:srgbClr val="0303BD"/>
                </a:solidFill>
              </a:rPr>
              <a:t>) ≥ </a:t>
            </a:r>
            <a:r>
              <a:rPr lang="en-US" altLang="zh-CN" i="1" dirty="0">
                <a:solidFill>
                  <a:srgbClr val="0303BD"/>
                </a:solidFill>
              </a:rPr>
              <a:t>c</a:t>
            </a:r>
            <a:r>
              <a:rPr lang="en-US" altLang="zh-CN" baseline="-25000" dirty="0">
                <a:solidFill>
                  <a:srgbClr val="0303BD"/>
                </a:solidFill>
              </a:rPr>
              <a:t>3</a:t>
            </a:r>
            <a:r>
              <a:rPr lang="en-US" altLang="zh-CN" i="1" dirty="0">
                <a:solidFill>
                  <a:srgbClr val="0303BD"/>
                </a:solidFill>
              </a:rPr>
              <a:t>n</a:t>
            </a:r>
            <a:r>
              <a:rPr lang="en-US" altLang="zh-CN" baseline="30000" dirty="0">
                <a:solidFill>
                  <a:srgbClr val="0303BD"/>
                </a:solidFill>
              </a:rPr>
              <a:t>3  </a:t>
            </a:r>
            <a:r>
              <a:rPr lang="en-US" altLang="zh-CN" dirty="0">
                <a:solidFill>
                  <a:srgbClr val="0303BD"/>
                </a:solidFill>
              </a:rPr>
              <a:t>for 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> ≥ 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en-US" altLang="zh-CN" baseline="-25000" dirty="0">
                <a:solidFill>
                  <a:srgbClr val="FF0000"/>
                </a:solidFill>
              </a:rPr>
              <a:t>0</a:t>
            </a:r>
            <a:r>
              <a:rPr lang="en-US" altLang="zh-CN" baseline="30000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simultaneously</a:t>
            </a:r>
            <a:r>
              <a:rPr lang="en-US" altLang="zh-CN" b="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Example of substitution</a:t>
            </a:r>
            <a:endParaRPr altLang="en-US" dirty="0"/>
          </a:p>
        </p:txBody>
      </p:sp>
      <p:graphicFrame>
        <p:nvGraphicFramePr>
          <p:cNvPr id="8356" name="Object 164"/>
          <p:cNvGraphicFramePr>
            <a:graphicFrameLocks noChangeAspect="1"/>
          </p:cNvGraphicFramePr>
          <p:nvPr/>
        </p:nvGraphicFramePr>
        <p:xfrm>
          <a:off x="706438" y="1109663"/>
          <a:ext cx="4579937" cy="247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8" name="Equation" r:id="rId3" imgW="1828800" imgH="990360" progId="Equation.3">
                  <p:embed/>
                </p:oleObj>
              </mc:Choice>
              <mc:Fallback>
                <p:oleObj name="Equation" r:id="rId3" imgW="1828800" imgH="990360" progId="Equation.3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1109663"/>
                        <a:ext cx="4579937" cy="2479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7" name="Object 165"/>
          <p:cNvGraphicFramePr>
            <a:graphicFrameLocks noChangeAspect="1"/>
          </p:cNvGraphicFramePr>
          <p:nvPr/>
        </p:nvGraphicFramePr>
        <p:xfrm>
          <a:off x="760413" y="3689350"/>
          <a:ext cx="6724650" cy="283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9" name="公式" r:id="rId5" imgW="2768400" imgH="1168200" progId="Equation.3">
                  <p:embed/>
                </p:oleObj>
              </mc:Choice>
              <mc:Fallback>
                <p:oleObj name="公式" r:id="rId5" imgW="2768400" imgH="1168200" progId="Equation.3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3689350"/>
                        <a:ext cx="6724650" cy="283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Example of substitution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 rtlCol="0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Then for 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T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) = 4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T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/2) + </a:t>
            </a:r>
            <a:r>
              <a:rPr lang="en-US" altLang="zh-CN" dirty="0">
                <a:latin typeface="Symbol" pitchFamily="18" charset="2"/>
                <a:cs typeface="Arial" charset="0"/>
              </a:rPr>
              <a:t>Q(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)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, 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T(1) = </a:t>
            </a:r>
            <a:r>
              <a:rPr lang="en-US" altLang="zh-CN" dirty="0">
                <a:latin typeface="Symbol" pitchFamily="18" charset="2"/>
                <a:cs typeface="Arial" charset="0"/>
              </a:rPr>
              <a:t>Q(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1)</a:t>
            </a:r>
            <a:endParaRPr lang="en-US" altLang="zh-CN" i="1" dirty="0">
              <a:solidFill>
                <a:schemeClr val="tx1"/>
              </a:solidFill>
              <a:ea typeface="宋体" charset="-122"/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i="1" dirty="0">
              <a:solidFill>
                <a:schemeClr val="tx1"/>
              </a:solidFill>
              <a:ea typeface="宋体" charset="-122"/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Can we prove T(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) = </a:t>
            </a:r>
            <a:r>
              <a:rPr lang="en-US" altLang="zh-CN" dirty="0">
                <a:latin typeface="Symbol" pitchFamily="18" charset="2"/>
                <a:cs typeface="Arial" charset="0"/>
              </a:rPr>
              <a:t>Q(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baseline="30000" dirty="0">
                <a:solidFill>
                  <a:schemeClr val="tx1"/>
                </a:solidFill>
                <a:ea typeface="宋体" charset="-122"/>
              </a:rPr>
              <a:t>2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) ?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solidFill>
                <a:schemeClr val="tx1"/>
              </a:solidFill>
              <a:ea typeface="宋体" charset="-122"/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Then we should prove </a:t>
            </a:r>
            <a:br>
              <a:rPr lang="en-US" altLang="zh-CN" dirty="0">
                <a:solidFill>
                  <a:schemeClr val="tx1"/>
                </a:solidFill>
                <a:ea typeface="宋体" charset="-122"/>
              </a:rPr>
            </a:b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T(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) = O(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baseline="30000" dirty="0">
                <a:solidFill>
                  <a:schemeClr val="tx1"/>
                </a:solidFill>
                <a:ea typeface="宋体" charset="-122"/>
              </a:rPr>
              <a:t>2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) and T(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) = </a:t>
            </a:r>
            <a:r>
              <a:rPr lang="el-GR" altLang="zh-CN" dirty="0">
                <a:solidFill>
                  <a:schemeClr val="tx1"/>
                </a:solidFill>
                <a:ea typeface="宋体" charset="-122"/>
              </a:rPr>
              <a:t>Ω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baseline="30000" dirty="0">
                <a:solidFill>
                  <a:schemeClr val="tx1"/>
                </a:solidFill>
                <a:ea typeface="宋体" charset="-122"/>
              </a:rPr>
              <a:t>2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) for 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> ≥ 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en-US" altLang="zh-CN" baseline="-25000" dirty="0">
                <a:solidFill>
                  <a:srgbClr val="FF0000"/>
                </a:solidFill>
              </a:rPr>
              <a:t>0</a:t>
            </a:r>
            <a:r>
              <a:rPr lang="en-US" altLang="zh-CN" baseline="30000" dirty="0">
                <a:solidFill>
                  <a:srgbClr val="FF0000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  <a:ea typeface="宋体" charset="-122"/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solidFill>
                <a:schemeClr val="tx1"/>
              </a:solidFill>
              <a:ea typeface="宋体" charset="-122"/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We firstly prove T(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) = O(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baseline="30000" dirty="0">
                <a:solidFill>
                  <a:schemeClr val="tx1"/>
                </a:solidFill>
                <a:ea typeface="宋体" charset="-122"/>
              </a:rPr>
              <a:t>2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) , and we choose to prove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T(</a:t>
            </a:r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) ≤ </a:t>
            </a:r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cn</a:t>
            </a:r>
            <a:r>
              <a:rPr lang="en-US" altLang="zh-CN" baseline="30000" dirty="0">
                <a:solidFill>
                  <a:srgbClr val="FF0000"/>
                </a:solidFill>
                <a:ea typeface="宋体" charset="-122"/>
              </a:rPr>
              <a:t>2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94" name="Rectangle 30" descr=" 190494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Merging Sort Pseudo Code</a:t>
            </a:r>
          </a:p>
        </p:txBody>
      </p:sp>
      <p:sp>
        <p:nvSpPr>
          <p:cNvPr id="190495" name="Rectangle 31" descr=" 190495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52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Input</a:t>
            </a:r>
            <a:r>
              <a:rPr lang="en-US" altLang="zh-CN" sz="2800" dirty="0">
                <a:ea typeface="宋体" charset="-122"/>
              </a:rPr>
              <a:t>: the unsorted array </a:t>
            </a:r>
            <a:r>
              <a:rPr lang="en-US" altLang="zh-CN" sz="2800" i="1" dirty="0">
                <a:ea typeface="宋体" charset="-122"/>
              </a:rPr>
              <a:t>A</a:t>
            </a:r>
            <a:r>
              <a:rPr lang="en-US" altLang="zh-CN" sz="2800" dirty="0">
                <a:ea typeface="宋体" charset="-122"/>
              </a:rPr>
              <a:t>[</a:t>
            </a:r>
            <a:r>
              <a:rPr lang="en-US" altLang="zh-CN" sz="2800" i="1" dirty="0">
                <a:ea typeface="宋体" charset="-122"/>
              </a:rPr>
              <a:t>p</a:t>
            </a:r>
            <a:r>
              <a:rPr lang="en-US" altLang="zh-CN" sz="2800" dirty="0">
                <a:ea typeface="宋体" charset="-122"/>
              </a:rPr>
              <a:t>…</a:t>
            </a:r>
            <a:r>
              <a:rPr lang="en-US" altLang="zh-CN" sz="2800" i="1" dirty="0">
                <a:ea typeface="宋体" charset="-122"/>
              </a:rPr>
              <a:t>r</a:t>
            </a:r>
            <a:r>
              <a:rPr lang="en-US" altLang="zh-CN" sz="2800" dirty="0">
                <a:ea typeface="宋体" charset="-122"/>
              </a:rPr>
              <a:t>]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Output</a:t>
            </a:r>
            <a:r>
              <a:rPr lang="en-US" altLang="zh-CN" sz="2800" dirty="0">
                <a:ea typeface="宋体" charset="-122"/>
              </a:rPr>
              <a:t>: the sorted array </a:t>
            </a:r>
            <a:r>
              <a:rPr lang="en-US" altLang="zh-CN" sz="2800" i="1" dirty="0">
                <a:ea typeface="宋体" charset="-122"/>
              </a:rPr>
              <a:t>A</a:t>
            </a:r>
            <a:r>
              <a:rPr lang="en-US" altLang="zh-CN" sz="2800" dirty="0">
                <a:ea typeface="宋体" charset="-122"/>
              </a:rPr>
              <a:t>’</a:t>
            </a:r>
          </a:p>
        </p:txBody>
      </p:sp>
      <p:pic>
        <p:nvPicPr>
          <p:cNvPr id="4" name="Picture 5" descr="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8938" y="2908300"/>
            <a:ext cx="5000625" cy="296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1685612"/>
      </p:ext>
    </p:extLst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Example of substitution</a:t>
            </a:r>
            <a:endParaRPr altLang="en-US" dirty="0"/>
          </a:p>
        </p:txBody>
      </p:sp>
      <p:graphicFrame>
        <p:nvGraphicFramePr>
          <p:cNvPr id="10306" name="Object 66"/>
          <p:cNvGraphicFramePr>
            <a:graphicFrameLocks noChangeAspect="1"/>
          </p:cNvGraphicFramePr>
          <p:nvPr/>
        </p:nvGraphicFramePr>
        <p:xfrm>
          <a:off x="827088" y="1341438"/>
          <a:ext cx="3435350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2" name="公式" r:id="rId3" imgW="1371600" imgH="660240" progId="Equation.3">
                  <p:embed/>
                </p:oleObj>
              </mc:Choice>
              <mc:Fallback>
                <p:oleObj name="公式" r:id="rId3" imgW="1371600" imgH="660240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341438"/>
                        <a:ext cx="3435350" cy="165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49263" y="3213100"/>
            <a:ext cx="8280400" cy="33845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3200" b="1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4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zh-CN"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Can we say that we have proven our inductive hypothesis (I.H.) which is  denoted by </a:t>
            </a:r>
            <a:br>
              <a:rPr lang="en-US" altLang="zh-CN" dirty="0">
                <a:solidFill>
                  <a:schemeClr val="tx1"/>
                </a:solidFill>
                <a:ea typeface="宋体" charset="-122"/>
              </a:rPr>
            </a:b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T(</a:t>
            </a:r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) ≤ </a:t>
            </a:r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cn</a:t>
            </a:r>
            <a:r>
              <a:rPr lang="en-US" altLang="zh-CN" baseline="30000" dirty="0">
                <a:solidFill>
                  <a:srgbClr val="FF0000"/>
                </a:solidFill>
                <a:ea typeface="宋体" charset="-122"/>
              </a:rPr>
              <a:t>2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?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 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NO, WE CANNOT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Since we have to prove the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EXACT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 form of the I.H!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Thus, the above proof fails!</a:t>
            </a:r>
          </a:p>
        </p:txBody>
      </p:sp>
    </p:spTree>
  </p:cSld>
  <p:clrMapOvr>
    <a:masterClrMapping/>
  </p:clrMapOvr>
  <p:transition spd="slow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Example of substitution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1871662"/>
          </a:xfrm>
        </p:spPr>
        <p:txBody>
          <a:bodyPr rtlCol="0">
            <a:normAutofit lnSpcReduction="1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Idea: strengthen the inductive hypothesis,</a:t>
            </a:r>
          </a:p>
          <a:p>
            <a:pPr marL="457200" lvl="1" indent="0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by subtracting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a low-order term.</a:t>
            </a:r>
          </a:p>
          <a:p>
            <a:pPr marL="457200" lvl="1" indent="0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I.H.: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 T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) ≤ 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c</a:t>
            </a:r>
            <a:r>
              <a:rPr lang="en-US" altLang="zh-CN" baseline="-25000" dirty="0">
                <a:solidFill>
                  <a:schemeClr val="tx1"/>
                </a:solidFill>
                <a:ea typeface="宋体" charset="-122"/>
              </a:rPr>
              <a:t>1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baseline="30000" dirty="0">
                <a:solidFill>
                  <a:schemeClr val="tx1"/>
                </a:solidFill>
                <a:ea typeface="宋体" charset="-122"/>
              </a:rPr>
              <a:t>2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– </a:t>
            </a:r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c</a:t>
            </a:r>
            <a:r>
              <a:rPr lang="en-US" altLang="zh-CN" baseline="-25000" dirty="0">
                <a:solidFill>
                  <a:srgbClr val="FF0000"/>
                </a:solidFill>
                <a:ea typeface="宋体" charset="-122"/>
              </a:rPr>
              <a:t>2</a:t>
            </a:r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for 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n ≥ n</a:t>
            </a:r>
            <a:r>
              <a:rPr lang="en-US" altLang="zh-CN" baseline="-25000" dirty="0">
                <a:solidFill>
                  <a:schemeClr val="tx1"/>
                </a:solidFill>
                <a:ea typeface="宋体" charset="-122"/>
              </a:rPr>
              <a:t>0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.</a:t>
            </a:r>
          </a:p>
          <a:p>
            <a:pPr marL="457200" lvl="1" indent="0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Proof 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:</a:t>
            </a:r>
          </a:p>
        </p:txBody>
      </p:sp>
      <p:graphicFrame>
        <p:nvGraphicFramePr>
          <p:cNvPr id="11376" name="Object 112"/>
          <p:cNvGraphicFramePr>
            <a:graphicFrameLocks noChangeAspect="1"/>
          </p:cNvGraphicFramePr>
          <p:nvPr/>
        </p:nvGraphicFramePr>
        <p:xfrm>
          <a:off x="995363" y="2924175"/>
          <a:ext cx="5376862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8" name="公式" r:id="rId3" imgW="2145960" imgH="965160" progId="Equation.3">
                  <p:embed/>
                </p:oleObj>
              </mc:Choice>
              <mc:Fallback>
                <p:oleObj name="公式" r:id="rId3" imgW="2145960" imgH="965160" progId="Equation.3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2924175"/>
                        <a:ext cx="5376862" cy="241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77" name="Object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848301"/>
              </p:ext>
            </p:extLst>
          </p:nvPr>
        </p:nvGraphicFramePr>
        <p:xfrm>
          <a:off x="5675313" y="4981575"/>
          <a:ext cx="3289175" cy="183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9" name="公式" r:id="rId5" imgW="1460160" imgH="736560" progId="Equation.3">
                  <p:embed/>
                </p:oleObj>
              </mc:Choice>
              <mc:Fallback>
                <p:oleObj name="公式" r:id="rId5" imgW="1460160" imgH="736560" progId="Equation.3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5313" y="4981575"/>
                        <a:ext cx="3289175" cy="18367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箭头 5"/>
          <p:cNvSpPr/>
          <p:nvPr/>
        </p:nvSpPr>
        <p:spPr>
          <a:xfrm>
            <a:off x="5003800" y="5464175"/>
            <a:ext cx="647700" cy="341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Example of substitution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a typeface="宋体" charset="-122"/>
              </a:rPr>
              <a:t>Then for 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T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) = 4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T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/2) + </a:t>
            </a:r>
            <a:r>
              <a:rPr lang="en-US" altLang="zh-CN">
                <a:solidFill>
                  <a:srgbClr val="262626"/>
                </a:solidFill>
                <a:latin typeface="Symbol" pitchFamily="18" charset="2"/>
                <a:cs typeface="Arial" charset="0"/>
              </a:rPr>
              <a:t>Q(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)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, 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T(1) = </a:t>
            </a:r>
            <a:r>
              <a:rPr lang="en-US" altLang="zh-CN">
                <a:solidFill>
                  <a:srgbClr val="262626"/>
                </a:solidFill>
                <a:latin typeface="Symbol" pitchFamily="18" charset="2"/>
              </a:rPr>
              <a:t>Q(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1)</a:t>
            </a:r>
            <a:endParaRPr lang="en-US" altLang="zh-CN" i="1">
              <a:solidFill>
                <a:schemeClr val="tx1"/>
              </a:solidFill>
              <a:ea typeface="宋体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a typeface="宋体" charset="-122"/>
              </a:rPr>
              <a:t>We prove T(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) = </a:t>
            </a:r>
            <a:r>
              <a:rPr lang="el-GR" altLang="zh-CN">
                <a:solidFill>
                  <a:schemeClr val="tx1"/>
                </a:solidFill>
                <a:ea typeface="宋体" charset="-122"/>
              </a:rPr>
              <a:t>Ω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baseline="30000">
                <a:solidFill>
                  <a:schemeClr val="tx1"/>
                </a:solidFill>
                <a:ea typeface="宋体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) by proving</a:t>
            </a:r>
            <a:br>
              <a:rPr lang="en-US" altLang="zh-CN">
                <a:solidFill>
                  <a:schemeClr val="tx1"/>
                </a:solidFill>
                <a:ea typeface="宋体" charset="-122"/>
              </a:rPr>
            </a:b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T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) 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≥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c</a:t>
            </a:r>
            <a:r>
              <a:rPr lang="en-US" altLang="zh-CN" baseline="-25000">
                <a:solidFill>
                  <a:schemeClr val="tx1"/>
                </a:solidFill>
                <a:ea typeface="宋体" charset="-122"/>
              </a:rPr>
              <a:t>3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baseline="30000">
                <a:solidFill>
                  <a:schemeClr val="tx1"/>
                </a:solidFill>
                <a:ea typeface="宋体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ea typeface="宋体" charset="-122"/>
              </a:rPr>
              <a:t>– </a:t>
            </a:r>
            <a:r>
              <a:rPr lang="en-US" altLang="zh-CN" i="1">
                <a:solidFill>
                  <a:srgbClr val="FF0000"/>
                </a:solidFill>
                <a:ea typeface="宋体" charset="-122"/>
              </a:rPr>
              <a:t>c</a:t>
            </a:r>
            <a:r>
              <a:rPr lang="en-US" altLang="zh-CN" baseline="-25000">
                <a:solidFill>
                  <a:srgbClr val="FF0000"/>
                </a:solidFill>
                <a:ea typeface="宋体" charset="-122"/>
              </a:rPr>
              <a:t>4</a:t>
            </a:r>
            <a:r>
              <a:rPr lang="en-US" altLang="zh-CN" i="1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for 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n ≥ n</a:t>
            </a:r>
            <a:r>
              <a:rPr lang="en-US" altLang="zh-CN" baseline="-25000">
                <a:solidFill>
                  <a:schemeClr val="tx1"/>
                </a:solidFill>
                <a:ea typeface="宋体" charset="-122"/>
              </a:rPr>
              <a:t>0</a:t>
            </a:r>
          </a:p>
          <a:p>
            <a:pPr lvl="1">
              <a:spcBef>
                <a:spcPct val="0"/>
              </a:spcBef>
            </a:pPr>
            <a:endParaRPr lang="en-US" altLang="zh-CN" baseline="30000">
              <a:solidFill>
                <a:srgbClr val="FF0000"/>
              </a:solidFill>
              <a:ea typeface="宋体" charset="-122"/>
            </a:endParaRPr>
          </a:p>
        </p:txBody>
      </p:sp>
      <p:graphicFrame>
        <p:nvGraphicFramePr>
          <p:cNvPr id="13413" name="Object 101"/>
          <p:cNvGraphicFramePr>
            <a:graphicFrameLocks noChangeAspect="1"/>
          </p:cNvGraphicFramePr>
          <p:nvPr/>
        </p:nvGraphicFramePr>
        <p:xfrm>
          <a:off x="1211263" y="2997200"/>
          <a:ext cx="5376862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5" name="公式" r:id="rId3" imgW="2145960" imgH="965160" progId="Equation.3">
                  <p:embed/>
                </p:oleObj>
              </mc:Choice>
              <mc:Fallback>
                <p:oleObj name="公式" r:id="rId3" imgW="2145960" imgH="965160" progId="Equation.3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3" y="2997200"/>
                        <a:ext cx="5376862" cy="241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517217"/>
              </p:ext>
            </p:extLst>
          </p:nvPr>
        </p:nvGraphicFramePr>
        <p:xfrm>
          <a:off x="5657851" y="5080000"/>
          <a:ext cx="3378646" cy="183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6" name="公式" r:id="rId5" imgW="1473120" imgH="736560" progId="Equation.3">
                  <p:embed/>
                </p:oleObj>
              </mc:Choice>
              <mc:Fallback>
                <p:oleObj name="公式" r:id="rId5" imgW="1473120" imgH="736560" progId="Equation.3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7851" y="5080000"/>
                        <a:ext cx="3378646" cy="18367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箭头 5"/>
          <p:cNvSpPr/>
          <p:nvPr/>
        </p:nvSpPr>
        <p:spPr>
          <a:xfrm>
            <a:off x="5003800" y="5753100"/>
            <a:ext cx="647700" cy="33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Example of substitution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 rtlCol="0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Thus, for 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T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) = 4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T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/2) + </a:t>
            </a:r>
            <a:r>
              <a:rPr lang="en-US" altLang="zh-CN" dirty="0">
                <a:latin typeface="Symbol" pitchFamily="18" charset="2"/>
                <a:cs typeface="Arial" charset="0"/>
              </a:rPr>
              <a:t>Q(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)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, 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T(1) = </a:t>
            </a:r>
            <a:r>
              <a:rPr lang="en-US" altLang="zh-CN" dirty="0">
                <a:latin typeface="Symbol" pitchFamily="18" charset="2"/>
                <a:cs typeface="Arial" charset="0"/>
              </a:rPr>
              <a:t>Q(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1),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solidFill>
                <a:schemeClr val="tx1"/>
              </a:solidFill>
              <a:ea typeface="宋体" charset="-122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We achieve that T(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) = </a:t>
            </a:r>
            <a:r>
              <a:rPr lang="en-US" altLang="zh-CN" dirty="0">
                <a:latin typeface="Symbol" pitchFamily="18" charset="2"/>
                <a:cs typeface="Arial" charset="0"/>
              </a:rPr>
              <a:t>Q(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baseline="30000" dirty="0">
                <a:solidFill>
                  <a:schemeClr val="tx1"/>
                </a:solidFill>
                <a:ea typeface="宋体" charset="-122"/>
              </a:rPr>
              <a:t>2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)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baseline="30000" dirty="0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Apply Substitution to Merge Sort</a:t>
            </a:r>
          </a:p>
        </p:txBody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930525"/>
            <a:ext cx="8229600" cy="3195638"/>
          </a:xfrm>
        </p:spPr>
        <p:txBody>
          <a:bodyPr/>
          <a:lstStyle/>
          <a:p>
            <a:pPr lvl="1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</a:rPr>
              <a:t>Guess </a:t>
            </a:r>
            <a:r>
              <a:rPr lang="en-US" altLang="zh-CN">
                <a:solidFill>
                  <a:srgbClr val="FF000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en-US" altLang="zh-CN" i="1">
                <a:solidFill>
                  <a:srgbClr val="FF0000"/>
                </a:solidFill>
                <a:ea typeface="宋体" charset="-122"/>
              </a:rPr>
              <a:t>n </a:t>
            </a:r>
            <a:r>
              <a:rPr lang="en-US" altLang="zh-CN">
                <a:solidFill>
                  <a:srgbClr val="FF0000"/>
                </a:solidFill>
                <a:ea typeface="宋体" charset="-122"/>
              </a:rPr>
              <a:t>log</a:t>
            </a:r>
            <a:r>
              <a:rPr lang="en-US" altLang="zh-CN" baseline="-2500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i="1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>
                <a:solidFill>
                  <a:srgbClr val="FF0000"/>
                </a:solidFill>
              </a:rPr>
              <a:t>) </a:t>
            </a:r>
            <a:r>
              <a:rPr lang="en-US" altLang="zh-CN">
                <a:solidFill>
                  <a:schemeClr val="tx1"/>
                </a:solidFill>
              </a:rPr>
              <a:t>.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</a:rPr>
              <a:t>Assume that </a:t>
            </a:r>
            <a:br>
              <a:rPr lang="en-US" altLang="zh-CN">
                <a:solidFill>
                  <a:schemeClr val="tx1"/>
                </a:solidFill>
              </a:rPr>
            </a:br>
            <a:r>
              <a:rPr lang="en-US" altLang="zh-CN" i="1">
                <a:solidFill>
                  <a:srgbClr val="FF0000"/>
                </a:solidFill>
              </a:rPr>
              <a:t>T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en-US" altLang="zh-CN" i="1">
                <a:solidFill>
                  <a:srgbClr val="FF0000"/>
                </a:solidFill>
              </a:rPr>
              <a:t>n</a:t>
            </a:r>
            <a:r>
              <a:rPr lang="en-US" altLang="zh-CN">
                <a:solidFill>
                  <a:srgbClr val="FF0000"/>
                </a:solidFill>
              </a:rPr>
              <a:t>) ≤ </a:t>
            </a:r>
            <a:r>
              <a:rPr lang="en-US" altLang="zh-CN" i="1">
                <a:solidFill>
                  <a:srgbClr val="FF0000"/>
                </a:solidFill>
              </a:rPr>
              <a:t>c</a:t>
            </a:r>
            <a:r>
              <a:rPr lang="en-US" altLang="zh-CN" baseline="-25000">
                <a:solidFill>
                  <a:srgbClr val="FF0000"/>
                </a:solidFill>
              </a:rPr>
              <a:t>1</a:t>
            </a:r>
            <a:r>
              <a:rPr lang="pt-BR" altLang="zh-CN" i="1">
                <a:solidFill>
                  <a:srgbClr val="FF0000"/>
                </a:solidFill>
              </a:rPr>
              <a:t> · </a:t>
            </a:r>
            <a:r>
              <a:rPr lang="en-US" altLang="zh-CN" i="1">
                <a:solidFill>
                  <a:srgbClr val="FF0000"/>
                </a:solidFill>
                <a:ea typeface="宋体" charset="-122"/>
              </a:rPr>
              <a:t>n </a:t>
            </a:r>
            <a:r>
              <a:rPr lang="en-US" altLang="zh-CN">
                <a:solidFill>
                  <a:srgbClr val="FF0000"/>
                </a:solidFill>
                <a:ea typeface="宋体" charset="-122"/>
              </a:rPr>
              <a:t>log</a:t>
            </a:r>
            <a:r>
              <a:rPr lang="en-US" altLang="zh-CN" baseline="-2500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i="1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>
                <a:solidFill>
                  <a:srgbClr val="FF0000"/>
                </a:solidFill>
              </a:rPr>
              <a:t> and </a:t>
            </a:r>
            <a:r>
              <a:rPr lang="en-US" altLang="zh-CN" i="1">
                <a:solidFill>
                  <a:srgbClr val="FF0000"/>
                </a:solidFill>
              </a:rPr>
              <a:t>T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en-US" altLang="zh-CN" i="1">
                <a:solidFill>
                  <a:srgbClr val="FF0000"/>
                </a:solidFill>
              </a:rPr>
              <a:t>n</a:t>
            </a:r>
            <a:r>
              <a:rPr lang="en-US" altLang="zh-CN">
                <a:solidFill>
                  <a:srgbClr val="FF0000"/>
                </a:solidFill>
              </a:rPr>
              <a:t>) ≥ </a:t>
            </a:r>
            <a:r>
              <a:rPr lang="en-US" altLang="zh-CN" i="1">
                <a:solidFill>
                  <a:srgbClr val="FF0000"/>
                </a:solidFill>
              </a:rPr>
              <a:t>c</a:t>
            </a:r>
            <a:r>
              <a:rPr lang="en-US" altLang="zh-CN" baseline="-25000">
                <a:solidFill>
                  <a:srgbClr val="FF0000"/>
                </a:solidFill>
              </a:rPr>
              <a:t>2</a:t>
            </a:r>
            <a:r>
              <a:rPr lang="pt-BR" altLang="zh-CN" i="1">
                <a:solidFill>
                  <a:srgbClr val="FF0000"/>
                </a:solidFill>
              </a:rPr>
              <a:t> · </a:t>
            </a:r>
            <a:r>
              <a:rPr lang="en-US" altLang="zh-CN" i="1">
                <a:solidFill>
                  <a:srgbClr val="FF0000"/>
                </a:solidFill>
                <a:ea typeface="宋体" charset="-122"/>
              </a:rPr>
              <a:t>n </a:t>
            </a:r>
            <a:r>
              <a:rPr lang="en-US" altLang="zh-CN">
                <a:solidFill>
                  <a:srgbClr val="FF0000"/>
                </a:solidFill>
                <a:ea typeface="宋体" charset="-122"/>
              </a:rPr>
              <a:t>log</a:t>
            </a:r>
            <a:r>
              <a:rPr lang="en-US" altLang="zh-CN" baseline="-2500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i="1">
                <a:solidFill>
                  <a:srgbClr val="FF0000"/>
                </a:solidFill>
                <a:ea typeface="宋体" charset="-122"/>
              </a:rPr>
              <a:t>n</a:t>
            </a:r>
            <a:br>
              <a:rPr lang="en-US" altLang="zh-CN">
                <a:solidFill>
                  <a:srgbClr val="FF0000"/>
                </a:solidFill>
              </a:rPr>
            </a:br>
            <a:r>
              <a:rPr lang="en-US" altLang="zh-CN">
                <a:solidFill>
                  <a:srgbClr val="FF0000"/>
                </a:solidFill>
              </a:rPr>
              <a:t>for </a:t>
            </a:r>
            <a:r>
              <a:rPr lang="en-US" altLang="zh-CN" i="1">
                <a:solidFill>
                  <a:srgbClr val="FF0000"/>
                </a:solidFill>
              </a:rPr>
              <a:t>n</a:t>
            </a:r>
            <a:r>
              <a:rPr lang="en-US" altLang="zh-CN">
                <a:solidFill>
                  <a:srgbClr val="FF0000"/>
                </a:solidFill>
                <a:latin typeface="Symbol" pitchFamily="18" charset="2"/>
                <a:ea typeface="宋体" charset="-122"/>
                <a:sym typeface="Symbol" pitchFamily="18" charset="2"/>
              </a:rPr>
              <a:t> </a:t>
            </a:r>
            <a:r>
              <a:rPr lang="en-US" altLang="zh-CN" i="1">
                <a:solidFill>
                  <a:srgbClr val="FF0000"/>
                </a:solidFill>
              </a:rPr>
              <a:t> n</a:t>
            </a:r>
            <a:r>
              <a:rPr lang="en-US" altLang="zh-CN" baseline="-25000">
                <a:solidFill>
                  <a:srgbClr val="FF0000"/>
                </a:solidFill>
                <a:latin typeface="Symbol" pitchFamily="18" charset="2"/>
                <a:ea typeface="宋体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.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</a:rPr>
              <a:t>Prove</a:t>
            </a:r>
            <a:br>
              <a:rPr lang="en-US" altLang="zh-CN">
                <a:solidFill>
                  <a:schemeClr val="tx1"/>
                </a:solidFill>
              </a:rPr>
            </a:br>
            <a:r>
              <a:rPr lang="en-US" altLang="zh-CN" i="1">
                <a:solidFill>
                  <a:srgbClr val="FF0000"/>
                </a:solidFill>
              </a:rPr>
              <a:t>T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en-US" altLang="zh-CN" i="1">
                <a:solidFill>
                  <a:srgbClr val="FF0000"/>
                </a:solidFill>
              </a:rPr>
              <a:t>n</a:t>
            </a:r>
            <a:r>
              <a:rPr lang="en-US" altLang="zh-CN">
                <a:solidFill>
                  <a:srgbClr val="FF0000"/>
                </a:solidFill>
              </a:rPr>
              <a:t>) ≤ </a:t>
            </a:r>
            <a:r>
              <a:rPr lang="en-US" altLang="zh-CN" i="1">
                <a:solidFill>
                  <a:srgbClr val="FF0000"/>
                </a:solidFill>
              </a:rPr>
              <a:t>c</a:t>
            </a:r>
            <a:r>
              <a:rPr lang="en-US" altLang="zh-CN" baseline="-25000">
                <a:solidFill>
                  <a:srgbClr val="FF0000"/>
                </a:solidFill>
              </a:rPr>
              <a:t>1</a:t>
            </a:r>
            <a:r>
              <a:rPr lang="pt-BR" altLang="zh-CN" i="1">
                <a:solidFill>
                  <a:srgbClr val="FF0000"/>
                </a:solidFill>
              </a:rPr>
              <a:t> · </a:t>
            </a:r>
            <a:r>
              <a:rPr lang="en-US" altLang="zh-CN" i="1">
                <a:solidFill>
                  <a:srgbClr val="FF0000"/>
                </a:solidFill>
                <a:ea typeface="宋体" charset="-122"/>
              </a:rPr>
              <a:t>n </a:t>
            </a:r>
            <a:r>
              <a:rPr lang="en-US" altLang="zh-CN">
                <a:solidFill>
                  <a:srgbClr val="FF0000"/>
                </a:solidFill>
                <a:ea typeface="宋体" charset="-122"/>
              </a:rPr>
              <a:t>log</a:t>
            </a:r>
            <a:r>
              <a:rPr lang="en-US" altLang="zh-CN" baseline="-2500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i="1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>
                <a:solidFill>
                  <a:srgbClr val="FF0000"/>
                </a:solidFill>
              </a:rPr>
              <a:t> and </a:t>
            </a:r>
            <a:r>
              <a:rPr lang="en-US" altLang="zh-CN" i="1">
                <a:solidFill>
                  <a:srgbClr val="FF0000"/>
                </a:solidFill>
              </a:rPr>
              <a:t>T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en-US" altLang="zh-CN" i="1">
                <a:solidFill>
                  <a:srgbClr val="FF0000"/>
                </a:solidFill>
              </a:rPr>
              <a:t>n</a:t>
            </a:r>
            <a:r>
              <a:rPr lang="en-US" altLang="zh-CN">
                <a:solidFill>
                  <a:srgbClr val="FF0000"/>
                </a:solidFill>
              </a:rPr>
              <a:t>) ≥ </a:t>
            </a:r>
            <a:r>
              <a:rPr lang="en-US" altLang="zh-CN" i="1">
                <a:solidFill>
                  <a:srgbClr val="FF0000"/>
                </a:solidFill>
              </a:rPr>
              <a:t>c</a:t>
            </a:r>
            <a:r>
              <a:rPr lang="en-US" altLang="zh-CN" baseline="-25000">
                <a:solidFill>
                  <a:srgbClr val="FF0000"/>
                </a:solidFill>
              </a:rPr>
              <a:t>2</a:t>
            </a:r>
            <a:r>
              <a:rPr lang="pt-BR" altLang="zh-CN" i="1">
                <a:solidFill>
                  <a:srgbClr val="FF0000"/>
                </a:solidFill>
              </a:rPr>
              <a:t> · </a:t>
            </a:r>
            <a:r>
              <a:rPr lang="en-US" altLang="zh-CN" i="1">
                <a:solidFill>
                  <a:srgbClr val="FF0000"/>
                </a:solidFill>
                <a:ea typeface="宋体" charset="-122"/>
              </a:rPr>
              <a:t>n </a:t>
            </a:r>
            <a:r>
              <a:rPr lang="en-US" altLang="zh-CN">
                <a:solidFill>
                  <a:srgbClr val="FF0000"/>
                </a:solidFill>
                <a:ea typeface="宋体" charset="-122"/>
              </a:rPr>
              <a:t>log</a:t>
            </a:r>
            <a:r>
              <a:rPr lang="en-US" altLang="zh-CN" baseline="-2500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i="1">
                <a:solidFill>
                  <a:srgbClr val="FF0000"/>
                </a:solidFill>
                <a:ea typeface="宋体" charset="-122"/>
              </a:rPr>
              <a:t>n</a:t>
            </a:r>
            <a:br>
              <a:rPr lang="en-US" altLang="zh-CN">
                <a:solidFill>
                  <a:srgbClr val="FF0000"/>
                </a:solidFill>
              </a:rPr>
            </a:br>
            <a:r>
              <a:rPr lang="en-US" altLang="zh-CN">
                <a:solidFill>
                  <a:schemeClr val="tx1"/>
                </a:solidFill>
              </a:rPr>
              <a:t>by induction</a:t>
            </a:r>
            <a:r>
              <a:rPr lang="en-US" altLang="zh-CN" b="0">
                <a:solidFill>
                  <a:schemeClr val="tx1"/>
                </a:solidFill>
              </a:rPr>
              <a:t>.</a:t>
            </a:r>
            <a:endParaRPr lang="en-US" altLang="zh-CN">
              <a:solidFill>
                <a:schemeClr val="tx1"/>
              </a:solidFill>
              <a:ea typeface="宋体" charset="-122"/>
            </a:endParaRPr>
          </a:p>
        </p:txBody>
      </p:sp>
      <p:pic>
        <p:nvPicPr>
          <p:cNvPr id="96259" name="图片 1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1268413"/>
            <a:ext cx="6337300" cy="166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Apply Substitution to Merge Sort</a:t>
            </a:r>
          </a:p>
        </p:txBody>
      </p:sp>
      <p:sp>
        <p:nvSpPr>
          <p:cNvPr id="972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i="1">
                <a:solidFill>
                  <a:schemeClr val="tx1"/>
                </a:solidFill>
              </a:rPr>
              <a:t>Proof </a:t>
            </a:r>
            <a:r>
              <a:rPr lang="en-US" altLang="zh-CN">
                <a:solidFill>
                  <a:schemeClr val="tx1"/>
                </a:solidFill>
              </a:rPr>
              <a:t>:</a:t>
            </a:r>
            <a:endParaRPr lang="en-US" altLang="zh-CN">
              <a:solidFill>
                <a:schemeClr val="tx1"/>
              </a:solidFill>
              <a:ea typeface="宋体" charset="-122"/>
            </a:endParaRPr>
          </a:p>
          <a:p>
            <a:pPr marL="457200" lvl="1" indent="0">
              <a:lnSpc>
                <a:spcPct val="90000"/>
              </a:lnSpc>
              <a:buFont typeface="Arial" charset="0"/>
              <a:buNone/>
            </a:pPr>
            <a:r>
              <a:rPr lang="en-US" altLang="zh-CN" sz="3200" i="1">
                <a:solidFill>
                  <a:srgbClr val="009999"/>
                </a:solidFill>
                <a:ea typeface="宋体" charset="-122"/>
              </a:rPr>
              <a:t>T</a:t>
            </a:r>
            <a:r>
              <a:rPr lang="en-US" altLang="zh-CN" sz="3200">
                <a:solidFill>
                  <a:srgbClr val="009999"/>
                </a:solidFill>
                <a:ea typeface="宋体" charset="-122"/>
              </a:rPr>
              <a:t>(</a:t>
            </a:r>
            <a:r>
              <a:rPr lang="en-US" altLang="zh-CN" sz="3200" i="1">
                <a:solidFill>
                  <a:srgbClr val="009999"/>
                </a:solidFill>
                <a:ea typeface="宋体" charset="-122"/>
              </a:rPr>
              <a:t>n</a:t>
            </a:r>
            <a:r>
              <a:rPr lang="en-US" altLang="zh-CN" sz="3200">
                <a:solidFill>
                  <a:srgbClr val="009999"/>
                </a:solidFill>
                <a:ea typeface="宋体" charset="-122"/>
              </a:rPr>
              <a:t>) = 2</a:t>
            </a:r>
            <a:r>
              <a:rPr lang="en-US" altLang="zh-CN" sz="3200" i="1">
                <a:solidFill>
                  <a:srgbClr val="009999"/>
                </a:solidFill>
                <a:ea typeface="宋体" charset="-122"/>
              </a:rPr>
              <a:t>T</a:t>
            </a:r>
            <a:r>
              <a:rPr lang="en-US" altLang="zh-CN" sz="3200">
                <a:solidFill>
                  <a:srgbClr val="009999"/>
                </a:solidFill>
                <a:ea typeface="宋体" charset="-122"/>
              </a:rPr>
              <a:t>(</a:t>
            </a:r>
            <a:r>
              <a:rPr lang="en-US" altLang="zh-CN" sz="3200" i="1">
                <a:solidFill>
                  <a:srgbClr val="009999"/>
                </a:solidFill>
                <a:ea typeface="宋体" charset="-122"/>
              </a:rPr>
              <a:t>n</a:t>
            </a:r>
            <a:r>
              <a:rPr lang="en-US" altLang="zh-CN" sz="3200">
                <a:solidFill>
                  <a:srgbClr val="009999"/>
                </a:solidFill>
                <a:ea typeface="宋体" charset="-122"/>
              </a:rPr>
              <a:t>/2) + </a:t>
            </a:r>
            <a:r>
              <a:rPr lang="en-US" altLang="zh-CN" sz="3200" i="1">
                <a:solidFill>
                  <a:srgbClr val="009999"/>
                </a:solidFill>
                <a:ea typeface="宋体" charset="-122"/>
              </a:rPr>
              <a:t>dn</a:t>
            </a:r>
          </a:p>
          <a:p>
            <a:pPr marL="457200" lvl="1" indent="0">
              <a:lnSpc>
                <a:spcPct val="90000"/>
              </a:lnSpc>
              <a:buFont typeface="Arial" charset="0"/>
              <a:buNone/>
            </a:pPr>
            <a:r>
              <a:rPr lang="en-US" altLang="zh-CN" sz="3200" i="1">
                <a:solidFill>
                  <a:srgbClr val="009999"/>
                </a:solidFill>
                <a:ea typeface="宋体" charset="-122"/>
              </a:rPr>
              <a:t>	    </a:t>
            </a:r>
            <a:r>
              <a:rPr lang="en-US" altLang="zh-CN" sz="3200">
                <a:solidFill>
                  <a:srgbClr val="009999"/>
                </a:solidFill>
                <a:ea typeface="宋体" charset="-122"/>
              </a:rPr>
              <a:t>≤ 2</a:t>
            </a:r>
            <a:r>
              <a:rPr lang="en-US" altLang="zh-CN" sz="3200" i="1">
                <a:solidFill>
                  <a:srgbClr val="009999"/>
                </a:solidFill>
                <a:ea typeface="宋体" charset="-122"/>
              </a:rPr>
              <a:t>c</a:t>
            </a:r>
            <a:r>
              <a:rPr lang="en-US" altLang="zh-CN" sz="3200" baseline="-25000">
                <a:solidFill>
                  <a:srgbClr val="009999"/>
                </a:solidFill>
                <a:ea typeface="宋体" charset="-122"/>
              </a:rPr>
              <a:t>1</a:t>
            </a:r>
            <a:r>
              <a:rPr lang="en-US" altLang="zh-CN" sz="3200">
                <a:solidFill>
                  <a:srgbClr val="009999"/>
                </a:solidFill>
                <a:ea typeface="宋体" charset="-122"/>
              </a:rPr>
              <a:t> · (</a:t>
            </a:r>
            <a:r>
              <a:rPr lang="en-US" altLang="zh-CN" sz="3200" i="1">
                <a:solidFill>
                  <a:srgbClr val="009999"/>
                </a:solidFill>
                <a:ea typeface="宋体" charset="-122"/>
              </a:rPr>
              <a:t>n</a:t>
            </a:r>
            <a:r>
              <a:rPr lang="en-US" altLang="zh-CN" sz="3200">
                <a:solidFill>
                  <a:srgbClr val="009999"/>
                </a:solidFill>
                <a:ea typeface="宋体" charset="-122"/>
              </a:rPr>
              <a:t>/2) · log(</a:t>
            </a:r>
            <a:r>
              <a:rPr lang="en-US" altLang="zh-CN" sz="3200" i="1">
                <a:solidFill>
                  <a:srgbClr val="009999"/>
                </a:solidFill>
                <a:ea typeface="宋体" charset="-122"/>
              </a:rPr>
              <a:t>n</a:t>
            </a:r>
            <a:r>
              <a:rPr lang="en-US" altLang="zh-CN" sz="3200">
                <a:solidFill>
                  <a:srgbClr val="009999"/>
                </a:solidFill>
                <a:ea typeface="宋体" charset="-122"/>
              </a:rPr>
              <a:t>/2) </a:t>
            </a:r>
            <a:r>
              <a:rPr lang="en-US" altLang="zh-CN" sz="3200" i="1">
                <a:solidFill>
                  <a:srgbClr val="009999"/>
                </a:solidFill>
                <a:ea typeface="宋体" charset="-122"/>
              </a:rPr>
              <a:t>+ dn</a:t>
            </a:r>
          </a:p>
          <a:p>
            <a:pPr marL="457200" lvl="1" indent="0">
              <a:lnSpc>
                <a:spcPct val="90000"/>
              </a:lnSpc>
              <a:buFont typeface="Arial" charset="0"/>
              <a:buNone/>
            </a:pPr>
            <a:r>
              <a:rPr lang="en-US" altLang="zh-CN" sz="3200" i="1">
                <a:solidFill>
                  <a:srgbClr val="009999"/>
                </a:solidFill>
                <a:ea typeface="宋体" charset="-122"/>
              </a:rPr>
              <a:t>	    = c</a:t>
            </a:r>
            <a:r>
              <a:rPr lang="en-US" altLang="zh-CN" sz="3200" baseline="-25000">
                <a:solidFill>
                  <a:srgbClr val="009999"/>
                </a:solidFill>
                <a:ea typeface="宋体" charset="-122"/>
              </a:rPr>
              <a:t>1</a:t>
            </a:r>
            <a:r>
              <a:rPr lang="en-US" altLang="zh-CN" sz="3200" i="1">
                <a:solidFill>
                  <a:srgbClr val="009999"/>
                </a:solidFill>
                <a:ea typeface="宋体" charset="-122"/>
              </a:rPr>
              <a:t>n </a:t>
            </a:r>
            <a:r>
              <a:rPr lang="en-US" altLang="zh-CN" sz="3200">
                <a:solidFill>
                  <a:srgbClr val="009999"/>
                </a:solidFill>
                <a:ea typeface="宋体" charset="-122"/>
              </a:rPr>
              <a:t>· (log</a:t>
            </a:r>
            <a:r>
              <a:rPr lang="en-US" altLang="zh-CN" sz="3200" baseline="-25000">
                <a:solidFill>
                  <a:srgbClr val="009999"/>
                </a:solidFill>
                <a:ea typeface="宋体" charset="-122"/>
              </a:rPr>
              <a:t> </a:t>
            </a:r>
            <a:r>
              <a:rPr lang="en-US" altLang="zh-CN" sz="3200" i="1">
                <a:solidFill>
                  <a:srgbClr val="009999"/>
                </a:solidFill>
                <a:ea typeface="宋体" charset="-122"/>
              </a:rPr>
              <a:t>n-</a:t>
            </a:r>
            <a:r>
              <a:rPr lang="en-US" altLang="zh-CN" sz="3200">
                <a:solidFill>
                  <a:srgbClr val="009999"/>
                </a:solidFill>
                <a:ea typeface="宋体" charset="-122"/>
              </a:rPr>
              <a:t>1) + </a:t>
            </a:r>
            <a:r>
              <a:rPr lang="en-US" altLang="zh-CN" sz="3200" i="1">
                <a:solidFill>
                  <a:srgbClr val="009999"/>
                </a:solidFill>
                <a:ea typeface="宋体" charset="-122"/>
              </a:rPr>
              <a:t>dn</a:t>
            </a:r>
          </a:p>
          <a:p>
            <a:pPr marL="457200" lvl="1" indent="0">
              <a:lnSpc>
                <a:spcPct val="90000"/>
              </a:lnSpc>
              <a:buFont typeface="Arial" charset="0"/>
              <a:buNone/>
            </a:pPr>
            <a:r>
              <a:rPr lang="en-US" altLang="zh-CN" sz="3200" i="1">
                <a:solidFill>
                  <a:srgbClr val="009999"/>
                </a:solidFill>
                <a:ea typeface="宋体" charset="-122"/>
              </a:rPr>
              <a:t>	    = c</a:t>
            </a:r>
            <a:r>
              <a:rPr lang="en-US" altLang="zh-CN" sz="3200" baseline="-25000">
                <a:solidFill>
                  <a:srgbClr val="009999"/>
                </a:solidFill>
                <a:ea typeface="宋体" charset="-122"/>
              </a:rPr>
              <a:t>1</a:t>
            </a:r>
            <a:r>
              <a:rPr lang="en-US" altLang="zh-CN" sz="3200" i="1">
                <a:solidFill>
                  <a:srgbClr val="009999"/>
                </a:solidFill>
                <a:ea typeface="宋体" charset="-122"/>
              </a:rPr>
              <a:t>n</a:t>
            </a:r>
            <a:r>
              <a:rPr lang="en-US" altLang="zh-CN" sz="3200">
                <a:solidFill>
                  <a:srgbClr val="009999"/>
                </a:solidFill>
                <a:ea typeface="宋体" charset="-122"/>
              </a:rPr>
              <a:t>log</a:t>
            </a:r>
            <a:r>
              <a:rPr lang="en-US" altLang="zh-CN" sz="3200" baseline="-25000">
                <a:solidFill>
                  <a:srgbClr val="009999"/>
                </a:solidFill>
                <a:ea typeface="宋体" charset="-122"/>
              </a:rPr>
              <a:t> </a:t>
            </a:r>
            <a:r>
              <a:rPr lang="en-US" altLang="zh-CN" sz="3200" i="1">
                <a:solidFill>
                  <a:srgbClr val="009999"/>
                </a:solidFill>
                <a:ea typeface="宋体" charset="-122"/>
              </a:rPr>
              <a:t>n - </a:t>
            </a:r>
            <a:r>
              <a:rPr lang="en-US" altLang="zh-CN" sz="3200">
                <a:solidFill>
                  <a:srgbClr val="009999"/>
                </a:solidFill>
                <a:ea typeface="宋体" charset="-122"/>
              </a:rPr>
              <a:t>(</a:t>
            </a:r>
            <a:r>
              <a:rPr lang="en-US" altLang="zh-CN" sz="3200" i="1">
                <a:solidFill>
                  <a:srgbClr val="009999"/>
                </a:solidFill>
                <a:ea typeface="宋体" charset="-122"/>
              </a:rPr>
              <a:t>c</a:t>
            </a:r>
            <a:r>
              <a:rPr lang="en-US" altLang="zh-CN" sz="3200" baseline="-25000">
                <a:solidFill>
                  <a:srgbClr val="009999"/>
                </a:solidFill>
                <a:ea typeface="宋体" charset="-122"/>
              </a:rPr>
              <a:t>1 </a:t>
            </a:r>
            <a:r>
              <a:rPr lang="en-US" altLang="zh-CN" sz="3200" i="1">
                <a:solidFill>
                  <a:srgbClr val="009999"/>
                </a:solidFill>
                <a:ea typeface="宋体" charset="-122"/>
              </a:rPr>
              <a:t>- d</a:t>
            </a:r>
            <a:r>
              <a:rPr lang="en-US" altLang="zh-CN" sz="3200">
                <a:solidFill>
                  <a:srgbClr val="009999"/>
                </a:solidFill>
                <a:ea typeface="宋体" charset="-122"/>
              </a:rPr>
              <a:t>)</a:t>
            </a:r>
            <a:r>
              <a:rPr lang="en-US" altLang="zh-CN" sz="3200" i="1">
                <a:solidFill>
                  <a:srgbClr val="009999"/>
                </a:solidFill>
                <a:ea typeface="宋体" charset="-122"/>
              </a:rPr>
              <a:t>n</a:t>
            </a:r>
          </a:p>
          <a:p>
            <a:pPr marL="457200" lvl="1" indent="0">
              <a:lnSpc>
                <a:spcPct val="90000"/>
              </a:lnSpc>
              <a:buFont typeface="Arial" charset="0"/>
              <a:buNone/>
            </a:pPr>
            <a:r>
              <a:rPr lang="en-US" altLang="zh-CN" sz="3200" i="1">
                <a:solidFill>
                  <a:srgbClr val="009999"/>
                </a:solidFill>
                <a:ea typeface="宋体" charset="-122"/>
              </a:rPr>
              <a:t>→ if T</a:t>
            </a:r>
            <a:r>
              <a:rPr lang="en-US" altLang="zh-CN" sz="3200">
                <a:solidFill>
                  <a:srgbClr val="009999"/>
                </a:solidFill>
                <a:ea typeface="宋体" charset="-122"/>
              </a:rPr>
              <a:t>(</a:t>
            </a:r>
            <a:r>
              <a:rPr lang="en-US" altLang="zh-CN" sz="3200" i="1">
                <a:solidFill>
                  <a:srgbClr val="009999"/>
                </a:solidFill>
                <a:ea typeface="宋体" charset="-122"/>
              </a:rPr>
              <a:t>n</a:t>
            </a:r>
            <a:r>
              <a:rPr lang="en-US" altLang="zh-CN" sz="3200">
                <a:solidFill>
                  <a:srgbClr val="009999"/>
                </a:solidFill>
                <a:ea typeface="宋体" charset="-122"/>
              </a:rPr>
              <a:t>) ≤ </a:t>
            </a:r>
            <a:r>
              <a:rPr lang="en-US" altLang="zh-CN" sz="3200" i="1">
                <a:solidFill>
                  <a:srgbClr val="009999"/>
                </a:solidFill>
                <a:ea typeface="宋体" charset="-122"/>
              </a:rPr>
              <a:t>c</a:t>
            </a:r>
            <a:r>
              <a:rPr lang="en-US" altLang="zh-CN" sz="3200" baseline="-25000">
                <a:solidFill>
                  <a:srgbClr val="009999"/>
                </a:solidFill>
                <a:ea typeface="宋体" charset="-122"/>
              </a:rPr>
              <a:t>1</a:t>
            </a:r>
            <a:r>
              <a:rPr lang="en-US" altLang="zh-CN" sz="3200" i="1">
                <a:solidFill>
                  <a:srgbClr val="009999"/>
                </a:solidFill>
                <a:ea typeface="宋体" charset="-122"/>
              </a:rPr>
              <a:t>n</a:t>
            </a:r>
            <a:r>
              <a:rPr lang="en-US" altLang="zh-CN" sz="3200">
                <a:solidFill>
                  <a:srgbClr val="009999"/>
                </a:solidFill>
                <a:ea typeface="宋体" charset="-122"/>
              </a:rPr>
              <a:t>log</a:t>
            </a:r>
            <a:r>
              <a:rPr lang="en-US" altLang="zh-CN" sz="3200" baseline="-25000">
                <a:solidFill>
                  <a:srgbClr val="009999"/>
                </a:solidFill>
                <a:ea typeface="宋体" charset="-122"/>
              </a:rPr>
              <a:t> </a:t>
            </a:r>
            <a:r>
              <a:rPr lang="en-US" altLang="zh-CN" sz="3200" i="1">
                <a:solidFill>
                  <a:srgbClr val="009999"/>
                </a:solidFill>
                <a:ea typeface="宋体" charset="-122"/>
              </a:rPr>
              <a:t>n for </a:t>
            </a:r>
            <a:r>
              <a:rPr lang="en-US" altLang="zh-CN" sz="3200" i="1">
                <a:solidFill>
                  <a:srgbClr val="FF0000"/>
                </a:solidFill>
              </a:rPr>
              <a:t>n</a:t>
            </a:r>
            <a:r>
              <a:rPr lang="en-US" altLang="zh-CN" sz="3200">
                <a:solidFill>
                  <a:srgbClr val="FF0000"/>
                </a:solidFill>
                <a:latin typeface="Symbol" pitchFamily="18" charset="2"/>
                <a:ea typeface="宋体" charset="-122"/>
                <a:sym typeface="Symbol" pitchFamily="18" charset="2"/>
              </a:rPr>
              <a:t> </a:t>
            </a:r>
            <a:r>
              <a:rPr lang="en-US" altLang="zh-CN" sz="3200" i="1">
                <a:solidFill>
                  <a:srgbClr val="FF0000"/>
                </a:solidFill>
              </a:rPr>
              <a:t> n</a:t>
            </a:r>
            <a:r>
              <a:rPr lang="en-US" altLang="zh-CN" sz="3200" baseline="-25000">
                <a:solidFill>
                  <a:srgbClr val="FF0000"/>
                </a:solidFill>
                <a:latin typeface="Symbol" pitchFamily="18" charset="2"/>
                <a:ea typeface="宋体" charset="-122"/>
                <a:sym typeface="Symbol" pitchFamily="18" charset="2"/>
              </a:rPr>
              <a:t>0</a:t>
            </a:r>
            <a:r>
              <a:rPr lang="en-US" altLang="zh-CN" sz="3200">
                <a:solidFill>
                  <a:srgbClr val="FF0000"/>
                </a:solidFill>
              </a:rPr>
              <a:t> </a:t>
            </a:r>
          </a:p>
          <a:p>
            <a:pPr marL="457200" lvl="1" indent="0">
              <a:lnSpc>
                <a:spcPct val="90000"/>
              </a:lnSpc>
              <a:buFont typeface="Arial" charset="0"/>
              <a:buNone/>
            </a:pPr>
            <a:r>
              <a:rPr lang="en-US" altLang="zh-CN" sz="3200" i="1">
                <a:solidFill>
                  <a:srgbClr val="FF0000"/>
                </a:solidFill>
                <a:ea typeface="宋体" charset="-122"/>
              </a:rPr>
              <a:t>	</a:t>
            </a:r>
            <a:r>
              <a:rPr lang="en-US" altLang="zh-CN" sz="3200" i="1">
                <a:solidFill>
                  <a:srgbClr val="009999"/>
                </a:solidFill>
                <a:ea typeface="宋体" charset="-122"/>
              </a:rPr>
              <a:t>then</a:t>
            </a:r>
            <a:r>
              <a:rPr lang="en-US" altLang="zh-CN" sz="3200" i="1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3200">
                <a:solidFill>
                  <a:srgbClr val="009999"/>
                </a:solidFill>
                <a:ea typeface="宋体" charset="-122"/>
              </a:rPr>
              <a:t>(</a:t>
            </a:r>
            <a:r>
              <a:rPr lang="en-US" altLang="zh-CN" sz="3200" i="1">
                <a:solidFill>
                  <a:srgbClr val="009999"/>
                </a:solidFill>
                <a:ea typeface="宋体" charset="-122"/>
              </a:rPr>
              <a:t>c</a:t>
            </a:r>
            <a:r>
              <a:rPr lang="en-US" altLang="zh-CN" sz="3200" baseline="-25000">
                <a:solidFill>
                  <a:srgbClr val="009999"/>
                </a:solidFill>
                <a:ea typeface="宋体" charset="-122"/>
              </a:rPr>
              <a:t>1 </a:t>
            </a:r>
            <a:r>
              <a:rPr lang="en-US" altLang="zh-CN" sz="3200" i="1">
                <a:solidFill>
                  <a:srgbClr val="009999"/>
                </a:solidFill>
                <a:ea typeface="宋体" charset="-122"/>
              </a:rPr>
              <a:t>- d</a:t>
            </a:r>
            <a:r>
              <a:rPr lang="en-US" altLang="zh-CN" sz="3200">
                <a:solidFill>
                  <a:srgbClr val="009999"/>
                </a:solidFill>
                <a:ea typeface="宋体" charset="-122"/>
              </a:rPr>
              <a:t>)</a:t>
            </a:r>
            <a:r>
              <a:rPr lang="en-US" altLang="zh-CN" sz="3200" i="1">
                <a:solidFill>
                  <a:srgbClr val="009999"/>
                </a:solidFill>
                <a:ea typeface="宋体" charset="-122"/>
              </a:rPr>
              <a:t>n ≥ 0</a:t>
            </a:r>
          </a:p>
          <a:p>
            <a:pPr marL="457200" lvl="1" indent="0">
              <a:lnSpc>
                <a:spcPct val="90000"/>
              </a:lnSpc>
              <a:buFont typeface="Arial" charset="0"/>
              <a:buNone/>
            </a:pPr>
            <a:r>
              <a:rPr lang="en-US" altLang="zh-CN" sz="3200" i="1">
                <a:solidFill>
                  <a:srgbClr val="009999"/>
                </a:solidFill>
                <a:ea typeface="宋体" charset="-122"/>
              </a:rPr>
              <a:t>→ holds for </a:t>
            </a:r>
            <a:r>
              <a:rPr lang="en-US" altLang="zh-CN" i="1">
                <a:solidFill>
                  <a:srgbClr val="FF0000"/>
                </a:solidFill>
                <a:ea typeface="宋体" charset="-122"/>
              </a:rPr>
              <a:t>c</a:t>
            </a:r>
            <a:r>
              <a:rPr lang="en-US" altLang="zh-CN" baseline="-25000">
                <a:solidFill>
                  <a:srgbClr val="FF0000"/>
                </a:solidFill>
                <a:ea typeface="宋体" charset="-122"/>
              </a:rPr>
              <a:t>1</a:t>
            </a:r>
            <a:r>
              <a:rPr lang="en-US" altLang="zh-CN" i="1">
                <a:solidFill>
                  <a:srgbClr val="FF0000"/>
                </a:solidFill>
                <a:ea typeface="宋体" charset="-122"/>
              </a:rPr>
              <a:t> ≥ d</a:t>
            </a:r>
          </a:p>
          <a:p>
            <a:pPr marL="457200" lvl="1" indent="0">
              <a:lnSpc>
                <a:spcPct val="90000"/>
              </a:lnSpc>
              <a:buFont typeface="Arial" charset="0"/>
              <a:buNone/>
            </a:pPr>
            <a:r>
              <a:rPr lang="en-US" altLang="zh-CN" i="1">
                <a:solidFill>
                  <a:srgbClr val="009999"/>
                </a:solidFill>
                <a:ea typeface="宋体" charset="-122"/>
              </a:rPr>
              <a:t>→ T(n) = </a:t>
            </a:r>
            <a:r>
              <a:rPr lang="en-US" altLang="zh-CN">
                <a:solidFill>
                  <a:srgbClr val="009999"/>
                </a:solidFill>
                <a:ea typeface="宋体" charset="-122"/>
              </a:rPr>
              <a:t>O</a:t>
            </a:r>
            <a:r>
              <a:rPr lang="en-US" altLang="zh-CN" i="1">
                <a:solidFill>
                  <a:srgbClr val="009999"/>
                </a:solidFill>
                <a:ea typeface="宋体" charset="-122"/>
              </a:rPr>
              <a:t>(n log n) is proven.</a:t>
            </a:r>
            <a:endParaRPr lang="en-US" altLang="zh-CN">
              <a:solidFill>
                <a:schemeClr val="tx1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Apply Substitution to Merge Sort</a:t>
            </a:r>
          </a:p>
        </p:txBody>
      </p:sp>
      <p:sp>
        <p:nvSpPr>
          <p:cNvPr id="983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5400675"/>
          </a:xfrm>
        </p:spPr>
        <p:txBody>
          <a:bodyPr/>
          <a:lstStyle/>
          <a:p>
            <a:pPr marL="457200" lvl="1" indent="0">
              <a:lnSpc>
                <a:spcPct val="90000"/>
              </a:lnSpc>
              <a:buFont typeface="Arial" charset="0"/>
              <a:buNone/>
            </a:pPr>
            <a:r>
              <a:rPr lang="en-US" altLang="zh-CN" sz="3200" i="1">
                <a:solidFill>
                  <a:srgbClr val="009999"/>
                </a:solidFill>
                <a:ea typeface="宋体" charset="-122"/>
              </a:rPr>
              <a:t>T</a:t>
            </a:r>
            <a:r>
              <a:rPr lang="en-US" altLang="zh-CN" sz="3200">
                <a:solidFill>
                  <a:srgbClr val="009999"/>
                </a:solidFill>
                <a:ea typeface="宋体" charset="-122"/>
              </a:rPr>
              <a:t>(</a:t>
            </a:r>
            <a:r>
              <a:rPr lang="en-US" altLang="zh-CN" sz="3200" i="1">
                <a:solidFill>
                  <a:srgbClr val="009999"/>
                </a:solidFill>
                <a:ea typeface="宋体" charset="-122"/>
              </a:rPr>
              <a:t>n</a:t>
            </a:r>
            <a:r>
              <a:rPr lang="en-US" altLang="zh-CN" sz="3200">
                <a:solidFill>
                  <a:srgbClr val="009999"/>
                </a:solidFill>
                <a:ea typeface="宋体" charset="-122"/>
              </a:rPr>
              <a:t>) = 2</a:t>
            </a:r>
            <a:r>
              <a:rPr lang="en-US" altLang="zh-CN" sz="3200" i="1">
                <a:solidFill>
                  <a:srgbClr val="009999"/>
                </a:solidFill>
                <a:ea typeface="宋体" charset="-122"/>
              </a:rPr>
              <a:t>T</a:t>
            </a:r>
            <a:r>
              <a:rPr lang="en-US" altLang="zh-CN" sz="3200">
                <a:solidFill>
                  <a:srgbClr val="009999"/>
                </a:solidFill>
                <a:ea typeface="宋体" charset="-122"/>
              </a:rPr>
              <a:t>(</a:t>
            </a:r>
            <a:r>
              <a:rPr lang="en-US" altLang="zh-CN" sz="3200" i="1">
                <a:solidFill>
                  <a:srgbClr val="009999"/>
                </a:solidFill>
                <a:ea typeface="宋体" charset="-122"/>
              </a:rPr>
              <a:t>n</a:t>
            </a:r>
            <a:r>
              <a:rPr lang="en-US" altLang="zh-CN" sz="3200">
                <a:solidFill>
                  <a:srgbClr val="009999"/>
                </a:solidFill>
                <a:ea typeface="宋体" charset="-122"/>
              </a:rPr>
              <a:t>/2) + </a:t>
            </a:r>
            <a:r>
              <a:rPr lang="en-US" altLang="zh-CN" sz="3200" i="1">
                <a:solidFill>
                  <a:srgbClr val="009999"/>
                </a:solidFill>
                <a:ea typeface="宋体" charset="-122"/>
              </a:rPr>
              <a:t>dn</a:t>
            </a:r>
          </a:p>
          <a:p>
            <a:pPr marL="457200" lvl="1" indent="0">
              <a:lnSpc>
                <a:spcPct val="90000"/>
              </a:lnSpc>
              <a:buFont typeface="Arial" charset="0"/>
              <a:buNone/>
            </a:pPr>
            <a:r>
              <a:rPr lang="en-US" altLang="zh-CN" sz="3200" i="1">
                <a:solidFill>
                  <a:srgbClr val="009999"/>
                </a:solidFill>
                <a:ea typeface="宋体" charset="-122"/>
              </a:rPr>
              <a:t>	     ≥ </a:t>
            </a:r>
            <a:r>
              <a:rPr lang="en-US" altLang="zh-CN" sz="3200">
                <a:solidFill>
                  <a:srgbClr val="009999"/>
                </a:solidFill>
                <a:ea typeface="宋体" charset="-122"/>
              </a:rPr>
              <a:t>2</a:t>
            </a:r>
            <a:r>
              <a:rPr lang="en-US" altLang="zh-CN" sz="3200" i="1">
                <a:solidFill>
                  <a:srgbClr val="009999"/>
                </a:solidFill>
                <a:ea typeface="宋体" charset="-122"/>
              </a:rPr>
              <a:t>c</a:t>
            </a:r>
            <a:r>
              <a:rPr lang="en-US" altLang="zh-CN" sz="3200" baseline="-25000">
                <a:solidFill>
                  <a:srgbClr val="009999"/>
                </a:solidFill>
                <a:ea typeface="宋体" charset="-122"/>
              </a:rPr>
              <a:t>2</a:t>
            </a:r>
            <a:r>
              <a:rPr lang="en-US" altLang="zh-CN" sz="3200">
                <a:solidFill>
                  <a:srgbClr val="009999"/>
                </a:solidFill>
                <a:ea typeface="宋体" charset="-122"/>
              </a:rPr>
              <a:t> · (</a:t>
            </a:r>
            <a:r>
              <a:rPr lang="en-US" altLang="zh-CN" sz="3200" i="1">
                <a:solidFill>
                  <a:srgbClr val="009999"/>
                </a:solidFill>
                <a:ea typeface="宋体" charset="-122"/>
              </a:rPr>
              <a:t>n</a:t>
            </a:r>
            <a:r>
              <a:rPr lang="en-US" altLang="zh-CN" sz="3200">
                <a:solidFill>
                  <a:srgbClr val="009999"/>
                </a:solidFill>
                <a:ea typeface="宋体" charset="-122"/>
              </a:rPr>
              <a:t>/2) · log(</a:t>
            </a:r>
            <a:r>
              <a:rPr lang="en-US" altLang="zh-CN" sz="3200" i="1">
                <a:solidFill>
                  <a:srgbClr val="009999"/>
                </a:solidFill>
                <a:ea typeface="宋体" charset="-122"/>
              </a:rPr>
              <a:t>n</a:t>
            </a:r>
            <a:r>
              <a:rPr lang="en-US" altLang="zh-CN" sz="3200">
                <a:solidFill>
                  <a:srgbClr val="009999"/>
                </a:solidFill>
                <a:ea typeface="宋体" charset="-122"/>
              </a:rPr>
              <a:t>/2) </a:t>
            </a:r>
            <a:r>
              <a:rPr lang="en-US" altLang="zh-CN" sz="3200" i="1">
                <a:solidFill>
                  <a:srgbClr val="009999"/>
                </a:solidFill>
                <a:ea typeface="宋体" charset="-122"/>
              </a:rPr>
              <a:t>+ dn</a:t>
            </a:r>
          </a:p>
          <a:p>
            <a:pPr marL="457200" lvl="1" indent="0">
              <a:lnSpc>
                <a:spcPct val="90000"/>
              </a:lnSpc>
              <a:buFont typeface="Arial" charset="0"/>
              <a:buNone/>
            </a:pPr>
            <a:r>
              <a:rPr lang="en-US" altLang="zh-CN" sz="3200" i="1">
                <a:solidFill>
                  <a:srgbClr val="009999"/>
                </a:solidFill>
                <a:ea typeface="宋体" charset="-122"/>
              </a:rPr>
              <a:t>	    = c</a:t>
            </a:r>
            <a:r>
              <a:rPr lang="en-US" altLang="zh-CN" sz="3200" baseline="-25000">
                <a:solidFill>
                  <a:srgbClr val="009999"/>
                </a:solidFill>
                <a:ea typeface="宋体" charset="-122"/>
              </a:rPr>
              <a:t>2</a:t>
            </a:r>
            <a:r>
              <a:rPr lang="en-US" altLang="zh-CN" sz="3200" i="1">
                <a:solidFill>
                  <a:srgbClr val="009999"/>
                </a:solidFill>
                <a:ea typeface="宋体" charset="-122"/>
              </a:rPr>
              <a:t>n </a:t>
            </a:r>
            <a:r>
              <a:rPr lang="en-US" altLang="zh-CN" sz="3200">
                <a:solidFill>
                  <a:srgbClr val="009999"/>
                </a:solidFill>
                <a:ea typeface="宋体" charset="-122"/>
              </a:rPr>
              <a:t>· (log</a:t>
            </a:r>
            <a:r>
              <a:rPr lang="en-US" altLang="zh-CN" sz="3200" baseline="-25000">
                <a:solidFill>
                  <a:srgbClr val="009999"/>
                </a:solidFill>
                <a:ea typeface="宋体" charset="-122"/>
              </a:rPr>
              <a:t> </a:t>
            </a:r>
            <a:r>
              <a:rPr lang="en-US" altLang="zh-CN" sz="3200" i="1">
                <a:solidFill>
                  <a:srgbClr val="009999"/>
                </a:solidFill>
                <a:ea typeface="宋体" charset="-122"/>
              </a:rPr>
              <a:t>n-</a:t>
            </a:r>
            <a:r>
              <a:rPr lang="en-US" altLang="zh-CN" sz="3200">
                <a:solidFill>
                  <a:srgbClr val="009999"/>
                </a:solidFill>
                <a:ea typeface="宋体" charset="-122"/>
              </a:rPr>
              <a:t>1) + </a:t>
            </a:r>
            <a:r>
              <a:rPr lang="en-US" altLang="zh-CN" sz="3200" i="1">
                <a:solidFill>
                  <a:srgbClr val="009999"/>
                </a:solidFill>
                <a:ea typeface="宋体" charset="-122"/>
              </a:rPr>
              <a:t>dn</a:t>
            </a:r>
          </a:p>
          <a:p>
            <a:pPr marL="457200" lvl="1" indent="0">
              <a:lnSpc>
                <a:spcPct val="90000"/>
              </a:lnSpc>
              <a:buFont typeface="Arial" charset="0"/>
              <a:buNone/>
            </a:pPr>
            <a:r>
              <a:rPr lang="en-US" altLang="zh-CN" sz="3200" i="1">
                <a:solidFill>
                  <a:srgbClr val="009999"/>
                </a:solidFill>
                <a:ea typeface="宋体" charset="-122"/>
              </a:rPr>
              <a:t>	    = c</a:t>
            </a:r>
            <a:r>
              <a:rPr lang="en-US" altLang="zh-CN" sz="3200" baseline="-25000">
                <a:solidFill>
                  <a:srgbClr val="009999"/>
                </a:solidFill>
                <a:ea typeface="宋体" charset="-122"/>
              </a:rPr>
              <a:t>2</a:t>
            </a:r>
            <a:r>
              <a:rPr lang="en-US" altLang="zh-CN" sz="3200" i="1">
                <a:solidFill>
                  <a:srgbClr val="009999"/>
                </a:solidFill>
                <a:ea typeface="宋体" charset="-122"/>
              </a:rPr>
              <a:t>n</a:t>
            </a:r>
            <a:r>
              <a:rPr lang="en-US" altLang="zh-CN" sz="3200">
                <a:solidFill>
                  <a:srgbClr val="009999"/>
                </a:solidFill>
                <a:ea typeface="宋体" charset="-122"/>
              </a:rPr>
              <a:t>log</a:t>
            </a:r>
            <a:r>
              <a:rPr lang="en-US" altLang="zh-CN" sz="3200" baseline="-25000">
                <a:solidFill>
                  <a:srgbClr val="009999"/>
                </a:solidFill>
                <a:ea typeface="宋体" charset="-122"/>
              </a:rPr>
              <a:t> </a:t>
            </a:r>
            <a:r>
              <a:rPr lang="en-US" altLang="zh-CN" sz="3200" i="1">
                <a:solidFill>
                  <a:srgbClr val="009999"/>
                </a:solidFill>
                <a:ea typeface="宋体" charset="-122"/>
              </a:rPr>
              <a:t>n - </a:t>
            </a:r>
            <a:r>
              <a:rPr lang="en-US" altLang="zh-CN" sz="3200">
                <a:solidFill>
                  <a:srgbClr val="009999"/>
                </a:solidFill>
                <a:ea typeface="宋体" charset="-122"/>
              </a:rPr>
              <a:t>(</a:t>
            </a:r>
            <a:r>
              <a:rPr lang="en-US" altLang="zh-CN" sz="3200" i="1">
                <a:solidFill>
                  <a:srgbClr val="009999"/>
                </a:solidFill>
                <a:ea typeface="宋体" charset="-122"/>
              </a:rPr>
              <a:t>c</a:t>
            </a:r>
            <a:r>
              <a:rPr lang="en-US" altLang="zh-CN" sz="3200" baseline="-25000">
                <a:solidFill>
                  <a:srgbClr val="009999"/>
                </a:solidFill>
                <a:ea typeface="宋体" charset="-122"/>
              </a:rPr>
              <a:t>2 </a:t>
            </a:r>
            <a:r>
              <a:rPr lang="en-US" altLang="zh-CN" sz="3200" i="1">
                <a:solidFill>
                  <a:srgbClr val="009999"/>
                </a:solidFill>
                <a:ea typeface="宋体" charset="-122"/>
              </a:rPr>
              <a:t>- d</a:t>
            </a:r>
            <a:r>
              <a:rPr lang="en-US" altLang="zh-CN" sz="3200">
                <a:solidFill>
                  <a:srgbClr val="009999"/>
                </a:solidFill>
                <a:ea typeface="宋体" charset="-122"/>
              </a:rPr>
              <a:t>)</a:t>
            </a:r>
            <a:r>
              <a:rPr lang="en-US" altLang="zh-CN" sz="3200" i="1">
                <a:solidFill>
                  <a:srgbClr val="009999"/>
                </a:solidFill>
                <a:ea typeface="宋体" charset="-122"/>
              </a:rPr>
              <a:t>n</a:t>
            </a:r>
          </a:p>
          <a:p>
            <a:pPr marL="457200" lvl="1" indent="0">
              <a:lnSpc>
                <a:spcPct val="90000"/>
              </a:lnSpc>
              <a:buFont typeface="Arial" charset="0"/>
              <a:buNone/>
            </a:pPr>
            <a:r>
              <a:rPr lang="en-US" altLang="zh-CN" sz="3200" i="1">
                <a:solidFill>
                  <a:srgbClr val="009999"/>
                </a:solidFill>
                <a:ea typeface="宋体" charset="-122"/>
              </a:rPr>
              <a:t>→ if T</a:t>
            </a:r>
            <a:r>
              <a:rPr lang="en-US" altLang="zh-CN" sz="3200">
                <a:solidFill>
                  <a:srgbClr val="009999"/>
                </a:solidFill>
                <a:ea typeface="宋体" charset="-122"/>
              </a:rPr>
              <a:t>(</a:t>
            </a:r>
            <a:r>
              <a:rPr lang="en-US" altLang="zh-CN" sz="3200" i="1">
                <a:solidFill>
                  <a:srgbClr val="009999"/>
                </a:solidFill>
                <a:ea typeface="宋体" charset="-122"/>
              </a:rPr>
              <a:t>n</a:t>
            </a:r>
            <a:r>
              <a:rPr lang="en-US" altLang="zh-CN" sz="3200">
                <a:solidFill>
                  <a:srgbClr val="009999"/>
                </a:solidFill>
                <a:ea typeface="宋体" charset="-122"/>
              </a:rPr>
              <a:t>) </a:t>
            </a:r>
            <a:r>
              <a:rPr lang="en-US" altLang="zh-CN" sz="3200" i="1">
                <a:solidFill>
                  <a:srgbClr val="009999"/>
                </a:solidFill>
                <a:ea typeface="宋体" charset="-122"/>
              </a:rPr>
              <a:t>≥</a:t>
            </a:r>
            <a:r>
              <a:rPr lang="en-US" altLang="zh-CN" sz="3200">
                <a:solidFill>
                  <a:srgbClr val="009999"/>
                </a:solidFill>
                <a:ea typeface="宋体" charset="-122"/>
              </a:rPr>
              <a:t> </a:t>
            </a:r>
            <a:r>
              <a:rPr lang="en-US" altLang="zh-CN" sz="3200" i="1">
                <a:solidFill>
                  <a:srgbClr val="009999"/>
                </a:solidFill>
                <a:ea typeface="宋体" charset="-122"/>
              </a:rPr>
              <a:t>c</a:t>
            </a:r>
            <a:r>
              <a:rPr lang="en-US" altLang="zh-CN" sz="3200" baseline="-25000">
                <a:solidFill>
                  <a:srgbClr val="009999"/>
                </a:solidFill>
                <a:ea typeface="宋体" charset="-122"/>
              </a:rPr>
              <a:t>2</a:t>
            </a:r>
            <a:r>
              <a:rPr lang="en-US" altLang="zh-CN" sz="3200" i="1">
                <a:solidFill>
                  <a:srgbClr val="009999"/>
                </a:solidFill>
                <a:ea typeface="宋体" charset="-122"/>
              </a:rPr>
              <a:t>n</a:t>
            </a:r>
            <a:r>
              <a:rPr lang="en-US" altLang="zh-CN" sz="3200">
                <a:solidFill>
                  <a:srgbClr val="009999"/>
                </a:solidFill>
                <a:ea typeface="宋体" charset="-122"/>
              </a:rPr>
              <a:t>log</a:t>
            </a:r>
            <a:r>
              <a:rPr lang="en-US" altLang="zh-CN" sz="3200" baseline="-25000">
                <a:solidFill>
                  <a:srgbClr val="009999"/>
                </a:solidFill>
                <a:ea typeface="宋体" charset="-122"/>
              </a:rPr>
              <a:t> </a:t>
            </a:r>
            <a:r>
              <a:rPr lang="en-US" altLang="zh-CN" sz="3200" i="1">
                <a:solidFill>
                  <a:srgbClr val="009999"/>
                </a:solidFill>
                <a:ea typeface="宋体" charset="-122"/>
              </a:rPr>
              <a:t>n for </a:t>
            </a:r>
            <a:r>
              <a:rPr lang="en-US" altLang="zh-CN" sz="3200" i="1">
                <a:solidFill>
                  <a:srgbClr val="FF0000"/>
                </a:solidFill>
              </a:rPr>
              <a:t>n</a:t>
            </a:r>
            <a:r>
              <a:rPr lang="en-US" altLang="zh-CN" sz="3200">
                <a:solidFill>
                  <a:srgbClr val="FF0000"/>
                </a:solidFill>
                <a:latin typeface="Symbol" pitchFamily="18" charset="2"/>
                <a:ea typeface="宋体" charset="-122"/>
                <a:sym typeface="Symbol" pitchFamily="18" charset="2"/>
              </a:rPr>
              <a:t> </a:t>
            </a:r>
            <a:r>
              <a:rPr lang="en-US" altLang="zh-CN" sz="3200" i="1">
                <a:solidFill>
                  <a:srgbClr val="FF0000"/>
                </a:solidFill>
              </a:rPr>
              <a:t> n</a:t>
            </a:r>
            <a:r>
              <a:rPr lang="en-US" altLang="zh-CN" sz="3200" baseline="-25000">
                <a:solidFill>
                  <a:srgbClr val="FF0000"/>
                </a:solidFill>
                <a:latin typeface="Symbol" pitchFamily="18" charset="2"/>
                <a:ea typeface="宋体" charset="-122"/>
                <a:sym typeface="Symbol" pitchFamily="18" charset="2"/>
              </a:rPr>
              <a:t>0</a:t>
            </a:r>
            <a:r>
              <a:rPr lang="en-US" altLang="zh-CN" sz="3200">
                <a:solidFill>
                  <a:srgbClr val="FF0000"/>
                </a:solidFill>
              </a:rPr>
              <a:t> </a:t>
            </a:r>
          </a:p>
          <a:p>
            <a:pPr marL="457200" lvl="1" indent="0">
              <a:lnSpc>
                <a:spcPct val="90000"/>
              </a:lnSpc>
              <a:buFont typeface="Arial" charset="0"/>
              <a:buNone/>
            </a:pPr>
            <a:r>
              <a:rPr lang="en-US" altLang="zh-CN" sz="3200" i="1">
                <a:solidFill>
                  <a:srgbClr val="FF0000"/>
                </a:solidFill>
                <a:ea typeface="宋体" charset="-122"/>
              </a:rPr>
              <a:t>	</a:t>
            </a:r>
            <a:r>
              <a:rPr lang="en-US" altLang="zh-CN" sz="3200" i="1">
                <a:solidFill>
                  <a:srgbClr val="009999"/>
                </a:solidFill>
                <a:ea typeface="宋体" charset="-122"/>
              </a:rPr>
              <a:t>then</a:t>
            </a:r>
            <a:r>
              <a:rPr lang="en-US" altLang="zh-CN" sz="3200" i="1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3200">
                <a:solidFill>
                  <a:srgbClr val="009999"/>
                </a:solidFill>
                <a:ea typeface="宋体" charset="-122"/>
              </a:rPr>
              <a:t>(</a:t>
            </a:r>
            <a:r>
              <a:rPr lang="en-US" altLang="zh-CN" sz="3200" i="1">
                <a:solidFill>
                  <a:srgbClr val="009999"/>
                </a:solidFill>
                <a:ea typeface="宋体" charset="-122"/>
              </a:rPr>
              <a:t>c</a:t>
            </a:r>
            <a:r>
              <a:rPr lang="en-US" altLang="zh-CN" sz="3200" baseline="-25000">
                <a:solidFill>
                  <a:srgbClr val="009999"/>
                </a:solidFill>
                <a:ea typeface="宋体" charset="-122"/>
              </a:rPr>
              <a:t>2 </a:t>
            </a:r>
            <a:r>
              <a:rPr lang="en-US" altLang="zh-CN" sz="3200" i="1">
                <a:solidFill>
                  <a:srgbClr val="009999"/>
                </a:solidFill>
                <a:ea typeface="宋体" charset="-122"/>
              </a:rPr>
              <a:t>- d</a:t>
            </a:r>
            <a:r>
              <a:rPr lang="en-US" altLang="zh-CN" sz="3200">
                <a:solidFill>
                  <a:srgbClr val="009999"/>
                </a:solidFill>
                <a:ea typeface="宋体" charset="-122"/>
              </a:rPr>
              <a:t>)</a:t>
            </a:r>
            <a:r>
              <a:rPr lang="en-US" altLang="zh-CN" sz="3200" i="1">
                <a:solidFill>
                  <a:srgbClr val="009999"/>
                </a:solidFill>
                <a:ea typeface="宋体" charset="-122"/>
              </a:rPr>
              <a:t>n ≤ 0</a:t>
            </a:r>
          </a:p>
          <a:p>
            <a:pPr marL="457200" lvl="1" indent="0">
              <a:lnSpc>
                <a:spcPct val="90000"/>
              </a:lnSpc>
              <a:buFont typeface="Arial" charset="0"/>
              <a:buNone/>
            </a:pPr>
            <a:r>
              <a:rPr lang="en-US" altLang="zh-CN" sz="3200" i="1">
                <a:solidFill>
                  <a:srgbClr val="009999"/>
                </a:solidFill>
                <a:ea typeface="宋体" charset="-122"/>
              </a:rPr>
              <a:t>→ holds for </a:t>
            </a:r>
            <a:r>
              <a:rPr lang="en-US" altLang="zh-CN" i="1">
                <a:solidFill>
                  <a:srgbClr val="FF0000"/>
                </a:solidFill>
                <a:ea typeface="宋体" charset="-122"/>
              </a:rPr>
              <a:t>c</a:t>
            </a:r>
            <a:r>
              <a:rPr lang="en-US" altLang="zh-CN" baseline="-25000">
                <a:solidFill>
                  <a:srgbClr val="FF0000"/>
                </a:solidFill>
                <a:ea typeface="宋体" charset="-122"/>
              </a:rPr>
              <a:t>2</a:t>
            </a:r>
            <a:r>
              <a:rPr lang="en-US" altLang="zh-CN" i="1">
                <a:solidFill>
                  <a:srgbClr val="FF0000"/>
                </a:solidFill>
                <a:ea typeface="宋体" charset="-122"/>
              </a:rPr>
              <a:t> ≤ d</a:t>
            </a:r>
          </a:p>
          <a:p>
            <a:pPr marL="457200" lvl="1" indent="0">
              <a:lnSpc>
                <a:spcPct val="90000"/>
              </a:lnSpc>
              <a:buFont typeface="Arial" charset="0"/>
              <a:buNone/>
            </a:pPr>
            <a:r>
              <a:rPr lang="en-US" altLang="zh-CN" i="1">
                <a:solidFill>
                  <a:srgbClr val="009999"/>
                </a:solidFill>
                <a:ea typeface="宋体" charset="-122"/>
              </a:rPr>
              <a:t>→ T(n) = </a:t>
            </a:r>
            <a:r>
              <a:rPr lang="el-GR" altLang="zh-CN" i="1">
                <a:solidFill>
                  <a:srgbClr val="009999"/>
                </a:solidFill>
                <a:ea typeface="宋体" charset="-122"/>
              </a:rPr>
              <a:t>Ω</a:t>
            </a:r>
            <a:r>
              <a:rPr lang="en-US" altLang="zh-CN" i="1">
                <a:solidFill>
                  <a:srgbClr val="009999"/>
                </a:solidFill>
                <a:ea typeface="宋体" charset="-122"/>
              </a:rPr>
              <a:t>(n log n) is proven.</a:t>
            </a:r>
          </a:p>
          <a:p>
            <a:pPr marL="457200" lvl="1" indent="0">
              <a:lnSpc>
                <a:spcPct val="90000"/>
              </a:lnSpc>
              <a:buFont typeface="Arial" charset="0"/>
              <a:buNone/>
            </a:pPr>
            <a:endParaRPr lang="en-US" altLang="zh-CN" i="1">
              <a:solidFill>
                <a:srgbClr val="009999"/>
              </a:solidFill>
              <a:ea typeface="宋体" charset="-122"/>
            </a:endParaRPr>
          </a:p>
          <a:p>
            <a:pPr marL="457200" lvl="1" indent="0">
              <a:lnSpc>
                <a:spcPct val="90000"/>
              </a:lnSpc>
              <a:buFont typeface="Arial" charset="0"/>
              <a:buNone/>
            </a:pPr>
            <a:r>
              <a:rPr lang="en-US" altLang="zh-CN" i="1">
                <a:solidFill>
                  <a:srgbClr val="009999"/>
                </a:solidFill>
                <a:ea typeface="宋体" charset="-122"/>
              </a:rPr>
              <a:t>Thus, we have achieved that </a:t>
            </a:r>
            <a:r>
              <a:rPr lang="en-US" altLang="zh-CN">
                <a:solidFill>
                  <a:srgbClr val="FF0000"/>
                </a:solidFill>
                <a:ea typeface="宋体" charset="-122"/>
              </a:rPr>
              <a:t>T(</a:t>
            </a:r>
            <a:r>
              <a:rPr lang="en-US" altLang="zh-CN" i="1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>
                <a:solidFill>
                  <a:srgbClr val="FF0000"/>
                </a:solidFill>
                <a:ea typeface="宋体" charset="-122"/>
              </a:rPr>
              <a:t>) </a:t>
            </a:r>
            <a:r>
              <a:rPr lang="en-US" altLang="zh-CN" i="1">
                <a:solidFill>
                  <a:srgbClr val="FF0000"/>
                </a:solidFill>
                <a:ea typeface="宋体" charset="-122"/>
              </a:rPr>
              <a:t>= </a:t>
            </a:r>
            <a:r>
              <a:rPr lang="en-US" altLang="zh-CN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en-US" altLang="zh-CN" i="1">
                <a:solidFill>
                  <a:srgbClr val="FF0000"/>
                </a:solidFill>
                <a:ea typeface="宋体" charset="-122"/>
              </a:rPr>
              <a:t>n </a:t>
            </a:r>
            <a:r>
              <a:rPr lang="en-US" altLang="zh-CN">
                <a:solidFill>
                  <a:srgbClr val="FF0000"/>
                </a:solidFill>
                <a:ea typeface="宋体" charset="-122"/>
              </a:rPr>
              <a:t>log</a:t>
            </a:r>
            <a:r>
              <a:rPr lang="en-US" altLang="zh-CN" baseline="-2500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i="1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>
                <a:solidFill>
                  <a:srgbClr val="FF0000"/>
                </a:solidFill>
              </a:rPr>
              <a:t>) </a:t>
            </a:r>
            <a:endParaRPr lang="en-US" altLang="zh-CN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Exercise in Class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</p:spPr>
        <p:txBody>
          <a:bodyPr rtlCol="0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3600" dirty="0">
                <a:solidFill>
                  <a:schemeClr val="tx1"/>
                </a:solidFill>
                <a:ea typeface="宋体" charset="-122"/>
              </a:rPr>
              <a:t>For </a:t>
            </a:r>
            <a:r>
              <a:rPr lang="en-US" altLang="zh-CN" sz="3600" i="1" dirty="0">
                <a:solidFill>
                  <a:schemeClr val="tx1"/>
                </a:solidFill>
                <a:ea typeface="宋体" charset="-122"/>
              </a:rPr>
              <a:t>T</a:t>
            </a:r>
            <a:r>
              <a:rPr lang="en-US" altLang="zh-CN" sz="3600" dirty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sz="3600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3600" dirty="0">
                <a:solidFill>
                  <a:schemeClr val="tx1"/>
                </a:solidFill>
                <a:ea typeface="宋体" charset="-122"/>
              </a:rPr>
              <a:t>) = 4</a:t>
            </a:r>
            <a:r>
              <a:rPr lang="en-US" altLang="zh-CN" sz="3600" i="1" dirty="0">
                <a:solidFill>
                  <a:schemeClr val="tx1"/>
                </a:solidFill>
                <a:ea typeface="宋体" charset="-122"/>
              </a:rPr>
              <a:t>T</a:t>
            </a:r>
            <a:r>
              <a:rPr lang="en-US" altLang="zh-CN" sz="3600" dirty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sz="3600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3600" dirty="0">
                <a:solidFill>
                  <a:schemeClr val="tx1"/>
                </a:solidFill>
                <a:ea typeface="宋体" charset="-122"/>
              </a:rPr>
              <a:t>/2) + </a:t>
            </a:r>
            <a:r>
              <a:rPr lang="en-US" altLang="zh-CN" sz="3600" dirty="0">
                <a:latin typeface="Symbol" pitchFamily="18" charset="2"/>
                <a:cs typeface="Arial" charset="0"/>
              </a:rPr>
              <a:t>Q(</a:t>
            </a:r>
            <a:r>
              <a:rPr lang="en-US" altLang="zh-CN" sz="3600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3600" dirty="0">
                <a:solidFill>
                  <a:schemeClr val="tx1"/>
                </a:solidFill>
                <a:ea typeface="宋体" charset="-122"/>
              </a:rPr>
              <a:t>)</a:t>
            </a:r>
            <a:r>
              <a:rPr lang="en-US" altLang="zh-CN" sz="3600" i="1" dirty="0">
                <a:solidFill>
                  <a:schemeClr val="tx1"/>
                </a:solidFill>
                <a:ea typeface="宋体" charset="-122"/>
              </a:rPr>
              <a:t>, </a:t>
            </a:r>
            <a:r>
              <a:rPr lang="en-US" altLang="zh-CN" sz="3600" dirty="0">
                <a:solidFill>
                  <a:schemeClr val="tx1"/>
                </a:solidFill>
                <a:ea typeface="宋体" charset="-122"/>
              </a:rPr>
              <a:t>T(1) = </a:t>
            </a:r>
            <a:r>
              <a:rPr lang="en-US" altLang="zh-CN" sz="3600" dirty="0">
                <a:latin typeface="Symbol" pitchFamily="18" charset="2"/>
                <a:cs typeface="Arial" charset="0"/>
              </a:rPr>
              <a:t>Q(</a:t>
            </a:r>
            <a:r>
              <a:rPr lang="en-US" altLang="zh-CN" sz="3600" dirty="0">
                <a:solidFill>
                  <a:schemeClr val="tx1"/>
                </a:solidFill>
                <a:ea typeface="宋体" charset="-122"/>
              </a:rPr>
              <a:t>1)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i="1" dirty="0">
              <a:solidFill>
                <a:schemeClr val="tx1"/>
              </a:solidFill>
              <a:ea typeface="宋体" charset="-122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Can we prove that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 T(</a:t>
            </a:r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) = O(</a:t>
            </a:r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)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?</a:t>
            </a:r>
          </a:p>
        </p:txBody>
      </p:sp>
    </p:spTree>
  </p:cSld>
  <p:clrMapOvr>
    <a:masterClrMapping/>
  </p:clrMapOvr>
  <p:transition spd="slow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2076450"/>
            <a:ext cx="7048500" cy="1143000"/>
          </a:xfrm>
        </p:spPr>
        <p:txBody>
          <a:bodyPr/>
          <a:lstStyle/>
          <a:p>
            <a:r>
              <a:rPr lang="en-US" altLang="zh-CN" sz="3600" b="1"/>
              <a:t>2.2.3 Recursion Tree</a:t>
            </a:r>
          </a:p>
        </p:txBody>
      </p:sp>
    </p:spTree>
  </p:cSld>
  <p:clrMapOvr>
    <a:masterClrMapping/>
  </p:clrMapOvr>
  <p:transition spd="slow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Recursion-tree Method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 rtlCol="0">
            <a:normAutofit lnSpcReduction="10000"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Sometimes a good I.H. is intractable through guessing. 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>
              <a:solidFill>
                <a:schemeClr val="tx1"/>
              </a:solidFill>
              <a:ea typeface="宋体" charset="-122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Fortunately, we can draw the recursion tree to help us obtain the I.H.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>
              <a:solidFill>
                <a:schemeClr val="tx1"/>
              </a:solidFill>
              <a:ea typeface="宋体" charset="-122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However, after achieving the I.H., we still need to prove the correctness of this I.H. by substitution.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94" name="Rectangle 30" descr=" 190494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dirty="0"/>
              <a:t>Pseudo Code of the Merge Procedure</a:t>
            </a:r>
          </a:p>
        </p:txBody>
      </p:sp>
      <p:grpSp>
        <p:nvGrpSpPr>
          <p:cNvPr id="6" name="Group 9" descr=" 6"/>
          <p:cNvGrpSpPr>
            <a:grpSpLocks/>
          </p:cNvGrpSpPr>
          <p:nvPr/>
        </p:nvGrpSpPr>
        <p:grpSpPr bwMode="auto">
          <a:xfrm>
            <a:off x="2628900" y="1143000"/>
            <a:ext cx="3743325" cy="5334000"/>
            <a:chOff x="1701" y="720"/>
            <a:chExt cx="2358" cy="3360"/>
          </a:xfrm>
        </p:grpSpPr>
        <p:pic>
          <p:nvPicPr>
            <p:cNvPr id="22531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01" y="720"/>
              <a:ext cx="2358" cy="3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32" name="Text Box 8"/>
            <p:cNvSpPr txBox="1">
              <a:spLocks noChangeArrowheads="1"/>
            </p:cNvSpPr>
            <p:nvPr/>
          </p:nvSpPr>
          <p:spPr bwMode="auto">
            <a:xfrm>
              <a:off x="1931" y="2413"/>
              <a:ext cx="81" cy="13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latin typeface="Calibri" pitchFamily="34" charset="0"/>
                </a:rPr>
                <a:t>R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Example of Recursion-tree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76262"/>
          </a:xfrm>
        </p:spPr>
        <p:txBody>
          <a:bodyPr rtlCol="0">
            <a:normAutofit fontScale="925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altLang="zh-CN" dirty="0">
                <a:solidFill>
                  <a:schemeClr val="tx1"/>
                </a:solidFill>
                <a:ea typeface="宋体" charset="-122"/>
              </a:rPr>
              <a:t>Solve 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(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) = 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(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/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4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) + 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(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/2) + </a:t>
            </a:r>
            <a:r>
              <a:rPr lang="en-US" altLang="zh-CN" dirty="0">
                <a:solidFill>
                  <a:srgbClr val="009999"/>
                </a:solidFill>
                <a:latin typeface="Symbol" pitchFamily="18" charset="2"/>
                <a:cs typeface="Arial" charset="0"/>
              </a:rPr>
              <a:t>Q(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pt-BR" altLang="zh-CN" baseline="30000" dirty="0">
                <a:solidFill>
                  <a:srgbClr val="009999"/>
                </a:solidFill>
                <a:ea typeface="宋体" charset="-122"/>
              </a:rPr>
              <a:t>2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), 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(1) =</a:t>
            </a:r>
            <a:r>
              <a:rPr lang="en-US" altLang="zh-CN" dirty="0">
                <a:solidFill>
                  <a:srgbClr val="009999"/>
                </a:solidFill>
                <a:latin typeface="Symbol" pitchFamily="18" charset="2"/>
                <a:cs typeface="Arial" charset="0"/>
              </a:rPr>
              <a:t>Q(1)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 </a:t>
            </a:r>
            <a:endParaRPr lang="en-US" altLang="zh-CN" dirty="0">
              <a:solidFill>
                <a:schemeClr val="tx1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Example of Recursion-tree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76262"/>
          </a:xfrm>
        </p:spPr>
        <p:txBody>
          <a:bodyPr rtlCol="0">
            <a:normAutofit fontScale="925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altLang="zh-CN" dirty="0">
                <a:solidFill>
                  <a:schemeClr val="tx1"/>
                </a:solidFill>
                <a:ea typeface="宋体" charset="-122"/>
              </a:rPr>
              <a:t>Solve 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(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) = 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(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/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4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) + 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(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/2) + </a:t>
            </a:r>
            <a:r>
              <a:rPr lang="en-US" altLang="zh-CN" dirty="0">
                <a:solidFill>
                  <a:srgbClr val="009999"/>
                </a:solidFill>
                <a:latin typeface="Symbol" pitchFamily="18" charset="2"/>
                <a:cs typeface="Arial" charset="0"/>
              </a:rPr>
              <a:t>Q(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pt-BR" altLang="zh-CN" baseline="30000" dirty="0">
                <a:solidFill>
                  <a:srgbClr val="009999"/>
                </a:solidFill>
                <a:ea typeface="宋体" charset="-122"/>
              </a:rPr>
              <a:t>2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), 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(1) =</a:t>
            </a:r>
            <a:r>
              <a:rPr lang="en-US" altLang="zh-CN" dirty="0">
                <a:solidFill>
                  <a:srgbClr val="009999"/>
                </a:solidFill>
                <a:latin typeface="Symbol" pitchFamily="18" charset="2"/>
                <a:cs typeface="Arial" charset="0"/>
              </a:rPr>
              <a:t>Q(1)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 </a:t>
            </a:r>
            <a:endParaRPr lang="en-US" altLang="zh-CN" dirty="0">
              <a:solidFill>
                <a:schemeClr val="tx1"/>
              </a:solidFill>
              <a:ea typeface="宋体" charset="-122"/>
            </a:endParaRPr>
          </a:p>
        </p:txBody>
      </p:sp>
      <p:pic>
        <p:nvPicPr>
          <p:cNvPr id="10445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375" y="1628775"/>
            <a:ext cx="103187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Example of Recursion-tree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76262"/>
          </a:xfrm>
        </p:spPr>
        <p:txBody>
          <a:bodyPr rtlCol="0">
            <a:normAutofit fontScale="925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altLang="zh-CN" dirty="0">
                <a:solidFill>
                  <a:schemeClr val="tx1"/>
                </a:solidFill>
                <a:ea typeface="宋体" charset="-122"/>
              </a:rPr>
              <a:t>Solve 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(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) = 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(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/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4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) + 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(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/2) + </a:t>
            </a:r>
            <a:r>
              <a:rPr lang="en-US" altLang="zh-CN" dirty="0">
                <a:solidFill>
                  <a:srgbClr val="009999"/>
                </a:solidFill>
                <a:latin typeface="Symbol" pitchFamily="18" charset="2"/>
                <a:cs typeface="Arial" charset="0"/>
              </a:rPr>
              <a:t>Q(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pt-BR" altLang="zh-CN" baseline="30000" dirty="0">
                <a:solidFill>
                  <a:srgbClr val="009999"/>
                </a:solidFill>
                <a:ea typeface="宋体" charset="-122"/>
              </a:rPr>
              <a:t>2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), 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(1) =</a:t>
            </a:r>
            <a:r>
              <a:rPr lang="en-US" altLang="zh-CN" dirty="0">
                <a:solidFill>
                  <a:srgbClr val="009999"/>
                </a:solidFill>
                <a:latin typeface="Symbol" pitchFamily="18" charset="2"/>
                <a:cs typeface="Arial" charset="0"/>
              </a:rPr>
              <a:t>Q(1)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 </a:t>
            </a:r>
            <a:endParaRPr lang="en-US" altLang="zh-CN" dirty="0">
              <a:solidFill>
                <a:schemeClr val="tx1"/>
              </a:solidFill>
              <a:ea typeface="宋体" charset="-122"/>
            </a:endParaRPr>
          </a:p>
        </p:txBody>
      </p:sp>
      <p:pic>
        <p:nvPicPr>
          <p:cNvPr id="10547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8175" y="1574800"/>
            <a:ext cx="4252913" cy="131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Example of Recursion-tree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76262"/>
          </a:xfrm>
        </p:spPr>
        <p:txBody>
          <a:bodyPr rtlCol="0">
            <a:normAutofit fontScale="925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altLang="zh-CN" dirty="0">
                <a:solidFill>
                  <a:schemeClr val="tx1"/>
                </a:solidFill>
                <a:ea typeface="宋体" charset="-122"/>
              </a:rPr>
              <a:t>Solve 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(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) = 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(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/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4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) + 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(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/2) + </a:t>
            </a:r>
            <a:r>
              <a:rPr lang="en-US" altLang="zh-CN" dirty="0">
                <a:solidFill>
                  <a:srgbClr val="009999"/>
                </a:solidFill>
                <a:latin typeface="Symbol" pitchFamily="18" charset="2"/>
                <a:cs typeface="Arial" charset="0"/>
              </a:rPr>
              <a:t>Q(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pt-BR" altLang="zh-CN" baseline="30000" dirty="0">
                <a:solidFill>
                  <a:srgbClr val="009999"/>
                </a:solidFill>
                <a:ea typeface="宋体" charset="-122"/>
              </a:rPr>
              <a:t>2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), 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(1) =</a:t>
            </a:r>
            <a:r>
              <a:rPr lang="en-US" altLang="zh-CN" dirty="0">
                <a:solidFill>
                  <a:srgbClr val="009999"/>
                </a:solidFill>
                <a:latin typeface="Symbol" pitchFamily="18" charset="2"/>
                <a:cs typeface="Arial" charset="0"/>
              </a:rPr>
              <a:t>Q(1)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 </a:t>
            </a:r>
            <a:endParaRPr lang="en-US" altLang="zh-CN" dirty="0">
              <a:solidFill>
                <a:schemeClr val="tx1"/>
              </a:solidFill>
              <a:ea typeface="宋体" charset="-122"/>
            </a:endParaRPr>
          </a:p>
        </p:txBody>
      </p:sp>
      <p:pic>
        <p:nvPicPr>
          <p:cNvPr id="1064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1555750"/>
            <a:ext cx="5846762" cy="201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Example of Recursion-tree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76262"/>
          </a:xfrm>
        </p:spPr>
        <p:txBody>
          <a:bodyPr rtlCol="0">
            <a:normAutofit fontScale="925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altLang="zh-CN" dirty="0">
                <a:solidFill>
                  <a:schemeClr val="tx1"/>
                </a:solidFill>
                <a:ea typeface="宋体" charset="-122"/>
              </a:rPr>
              <a:t>Solve 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(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) = 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(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/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4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) + 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(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/2) + </a:t>
            </a:r>
            <a:r>
              <a:rPr lang="en-US" altLang="zh-CN" dirty="0">
                <a:solidFill>
                  <a:srgbClr val="009999"/>
                </a:solidFill>
                <a:latin typeface="Symbol" pitchFamily="18" charset="2"/>
                <a:cs typeface="Arial" charset="0"/>
              </a:rPr>
              <a:t>Q(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pt-BR" altLang="zh-CN" baseline="30000" dirty="0">
                <a:solidFill>
                  <a:srgbClr val="009999"/>
                </a:solidFill>
                <a:ea typeface="宋体" charset="-122"/>
              </a:rPr>
              <a:t>2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), 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(1) =</a:t>
            </a:r>
            <a:r>
              <a:rPr lang="en-US" altLang="zh-CN" dirty="0">
                <a:solidFill>
                  <a:srgbClr val="009999"/>
                </a:solidFill>
                <a:latin typeface="Symbol" pitchFamily="18" charset="2"/>
                <a:cs typeface="Arial" charset="0"/>
              </a:rPr>
              <a:t>Q(1)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 </a:t>
            </a:r>
            <a:endParaRPr lang="en-US" altLang="zh-CN" dirty="0">
              <a:solidFill>
                <a:schemeClr val="tx1"/>
              </a:solidFill>
              <a:ea typeface="宋体" charset="-122"/>
            </a:endParaRPr>
          </a:p>
        </p:txBody>
      </p:sp>
      <p:pic>
        <p:nvPicPr>
          <p:cNvPr id="1075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1635125"/>
            <a:ext cx="5876925" cy="336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Example of Recursion-tree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76262"/>
          </a:xfrm>
        </p:spPr>
        <p:txBody>
          <a:bodyPr rtlCol="0">
            <a:normAutofit fontScale="925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altLang="zh-CN" dirty="0">
                <a:solidFill>
                  <a:schemeClr val="tx1"/>
                </a:solidFill>
                <a:ea typeface="宋体" charset="-122"/>
              </a:rPr>
              <a:t>Solve 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(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) = 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(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/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4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) + 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(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/2) + </a:t>
            </a:r>
            <a:r>
              <a:rPr lang="en-US" altLang="zh-CN" dirty="0">
                <a:solidFill>
                  <a:srgbClr val="009999"/>
                </a:solidFill>
                <a:latin typeface="Symbol" pitchFamily="18" charset="2"/>
                <a:cs typeface="Arial" charset="0"/>
              </a:rPr>
              <a:t>Q(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pt-BR" altLang="zh-CN" baseline="30000" dirty="0">
                <a:solidFill>
                  <a:srgbClr val="009999"/>
                </a:solidFill>
                <a:ea typeface="宋体" charset="-122"/>
              </a:rPr>
              <a:t>2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), 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(1) =</a:t>
            </a:r>
            <a:r>
              <a:rPr lang="en-US" altLang="zh-CN" dirty="0">
                <a:solidFill>
                  <a:srgbClr val="009999"/>
                </a:solidFill>
                <a:latin typeface="Symbol" pitchFamily="18" charset="2"/>
                <a:cs typeface="Arial" charset="0"/>
              </a:rPr>
              <a:t>Q(1)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 </a:t>
            </a:r>
            <a:endParaRPr lang="en-US" altLang="zh-CN" dirty="0">
              <a:solidFill>
                <a:schemeClr val="tx1"/>
              </a:solidFill>
              <a:ea typeface="宋体" charset="-122"/>
            </a:endParaRPr>
          </a:p>
        </p:txBody>
      </p:sp>
      <p:pic>
        <p:nvPicPr>
          <p:cNvPr id="10854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663" y="1646238"/>
            <a:ext cx="7704137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4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675" y="4386263"/>
            <a:ext cx="5957888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Apply Recursion-tree to Merge Sort</a:t>
            </a:r>
            <a:endParaRPr altLang="en-US" dirty="0"/>
          </a:p>
        </p:txBody>
      </p:sp>
      <p:pic>
        <p:nvPicPr>
          <p:cNvPr id="11059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2238375"/>
            <a:ext cx="8208963" cy="453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5688" y="1028700"/>
            <a:ext cx="50292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dirty="0">
                <a:latin typeface="Arial" charset="0"/>
                <a:cs typeface="Arial" charset="0"/>
              </a:rPr>
              <a:t>Run-time Summary of Merge Sort</a:t>
            </a:r>
          </a:p>
        </p:txBody>
      </p:sp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>
                <a:solidFill>
                  <a:schemeClr val="tx1"/>
                </a:solidFill>
                <a:ea typeface="宋体" charset="-122"/>
              </a:rPr>
              <a:t>The following table summarizes the run-times of merge sort</a:t>
            </a:r>
          </a:p>
          <a:p>
            <a:pPr>
              <a:lnSpc>
                <a:spcPct val="90000"/>
              </a:lnSpc>
            </a:pPr>
            <a:endParaRPr lang="en-US" altLang="zh-CN" sz="2800">
              <a:solidFill>
                <a:schemeClr val="tx1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sz="2800">
              <a:solidFill>
                <a:schemeClr val="tx1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sz="2800">
              <a:solidFill>
                <a:schemeClr val="tx1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sz="2800">
              <a:solidFill>
                <a:schemeClr val="tx1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sz="2800">
              <a:solidFill>
                <a:schemeClr val="tx1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sz="2800">
              <a:solidFill>
                <a:srgbClr val="0303BD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>
                <a:solidFill>
                  <a:srgbClr val="0303BD"/>
                </a:solidFill>
                <a:ea typeface="宋体" charset="-122"/>
              </a:rPr>
              <a:t>How can merge sort always have the computational complexity at </a:t>
            </a:r>
            <a:r>
              <a:rPr lang="en-US" altLang="zh-CN" sz="2800">
                <a:solidFill>
                  <a:srgbClr val="0303BD"/>
                </a:solidFill>
                <a:latin typeface="Symbol" pitchFamily="18" charset="2"/>
                <a:cs typeface="Arial" charset="0"/>
              </a:rPr>
              <a:t>Q(1)?</a:t>
            </a:r>
            <a:endParaRPr lang="en-US" altLang="zh-CN" sz="2800">
              <a:solidFill>
                <a:srgbClr val="0303BD"/>
              </a:solidFill>
              <a:ea typeface="宋体" charset="-122"/>
            </a:endParaRPr>
          </a:p>
        </p:txBody>
      </p:sp>
      <p:graphicFrame>
        <p:nvGraphicFramePr>
          <p:cNvPr id="140333" name="Group 45"/>
          <p:cNvGraphicFramePr>
            <a:graphicFrameLocks noGrp="1"/>
          </p:cNvGraphicFramePr>
          <p:nvPr/>
        </p:nvGraphicFramePr>
        <p:xfrm>
          <a:off x="1187450" y="2924175"/>
          <a:ext cx="6864350" cy="1584960"/>
        </p:xfrm>
        <a:graphic>
          <a:graphicData uri="http://schemas.openxmlformats.org/drawingml/2006/table">
            <a:tbl>
              <a:tblPr/>
              <a:tblGrid>
                <a:gridCol w="1655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1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Case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Run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Comments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Worst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Symbol" pitchFamily="18" charset="2"/>
                          <a:ea typeface="宋体" charset="-122"/>
                          <a:cs typeface="Arial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 log(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No worst case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Average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Symbol" pitchFamily="18" charset="2"/>
                          <a:ea typeface="宋体" charset="-122"/>
                          <a:cs typeface="Arial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 log(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303BD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Best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Symbol" pitchFamily="18" charset="2"/>
                          <a:ea typeface="宋体" charset="-122"/>
                          <a:cs typeface="Arial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 log(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No best case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5" name="Picture 5" descr="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2988" y="3714750"/>
            <a:ext cx="3457575" cy="295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cs typeface="Arial" charset="0"/>
              </a:rPr>
              <a:t>Aside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>
                <a:solidFill>
                  <a:schemeClr val="tx1"/>
                </a:solidFill>
                <a:ea typeface="宋体" charset="-122"/>
              </a:rPr>
              <a:t>The (likely) first implementation of merge sort was on the ENIAC in 1945 by John von Neumann</a:t>
            </a:r>
          </a:p>
          <a:p>
            <a:pPr marL="342900" lvl="1" indent="-342900">
              <a:lnSpc>
                <a:spcPct val="90000"/>
              </a:lnSpc>
              <a:buFont typeface="Arial" charset="0"/>
              <a:buChar char="•"/>
            </a:pPr>
            <a:r>
              <a:rPr lang="en-US" altLang="zh-CN">
                <a:solidFill>
                  <a:schemeClr val="tx1"/>
                </a:solidFill>
                <a:ea typeface="宋体" charset="-122"/>
              </a:rPr>
              <a:t>The creator of the von Neumann</a:t>
            </a:r>
            <a:br>
              <a:rPr lang="en-US" altLang="zh-CN">
                <a:solidFill>
                  <a:schemeClr val="tx1"/>
                </a:solidFill>
                <a:ea typeface="宋体" charset="-122"/>
              </a:rPr>
            </a:br>
            <a:r>
              <a:rPr lang="en-US" altLang="zh-CN">
                <a:solidFill>
                  <a:schemeClr val="tx1"/>
                </a:solidFill>
                <a:ea typeface="宋体" charset="-122"/>
              </a:rPr>
              <a:t>architecture used by all modern</a:t>
            </a:r>
            <a:br>
              <a:rPr lang="en-US" altLang="zh-CN">
                <a:solidFill>
                  <a:schemeClr val="tx1"/>
                </a:solidFill>
                <a:ea typeface="宋体" charset="-122"/>
              </a:rPr>
            </a:br>
            <a:r>
              <a:rPr lang="en-US" altLang="zh-CN">
                <a:solidFill>
                  <a:schemeClr val="tx1"/>
                </a:solidFill>
                <a:ea typeface="宋体" charset="-122"/>
              </a:rPr>
              <a:t>computers:</a:t>
            </a:r>
          </a:p>
        </p:txBody>
      </p:sp>
      <p:pic>
        <p:nvPicPr>
          <p:cNvPr id="1136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888" y="2435225"/>
            <a:ext cx="218598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Exercise in Class</a:t>
            </a:r>
          </a:p>
        </p:txBody>
      </p:sp>
      <p:sp>
        <p:nvSpPr>
          <p:cNvPr id="1095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Arial" charset="0"/>
              <a:buNone/>
            </a:pPr>
            <a:r>
              <a:rPr lang="pt-BR" altLang="zh-CN" sz="3600">
                <a:solidFill>
                  <a:schemeClr val="tx1"/>
                </a:solidFill>
                <a:ea typeface="宋体" charset="-122"/>
              </a:rPr>
              <a:t>For </a:t>
            </a: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br>
              <a:rPr lang="pt-BR" altLang="zh-CN" sz="3600">
                <a:solidFill>
                  <a:schemeClr val="tx1"/>
                </a:solidFill>
                <a:ea typeface="宋体" charset="-122"/>
              </a:rPr>
            </a:br>
            <a:r>
              <a:rPr lang="pt-BR" altLang="zh-CN" sz="3600">
                <a:solidFill>
                  <a:schemeClr val="tx1"/>
                </a:solidFill>
                <a:ea typeface="宋体" charset="-122"/>
              </a:rPr>
              <a:t>	</a:t>
            </a:r>
            <a:r>
              <a:rPr lang="pt-BR" altLang="zh-CN" sz="3600" i="1">
                <a:solidFill>
                  <a:srgbClr val="009999"/>
                </a:solidFill>
                <a:ea typeface="宋体" charset="-122"/>
              </a:rPr>
              <a:t>T</a:t>
            </a:r>
            <a:r>
              <a:rPr lang="pt-BR" altLang="zh-CN" sz="3600">
                <a:solidFill>
                  <a:srgbClr val="009999"/>
                </a:solidFill>
                <a:ea typeface="宋体" charset="-122"/>
              </a:rPr>
              <a:t>(</a:t>
            </a:r>
            <a:r>
              <a:rPr lang="pt-BR" altLang="zh-CN" sz="3600" i="1">
                <a:solidFill>
                  <a:srgbClr val="009999"/>
                </a:solidFill>
                <a:ea typeface="宋体" charset="-122"/>
              </a:rPr>
              <a:t>n</a:t>
            </a:r>
            <a:r>
              <a:rPr lang="pt-BR" altLang="zh-CN" sz="3600">
                <a:solidFill>
                  <a:srgbClr val="009999"/>
                </a:solidFill>
                <a:ea typeface="宋体" charset="-122"/>
              </a:rPr>
              <a:t>) = </a:t>
            </a:r>
            <a:r>
              <a:rPr lang="pt-BR" altLang="zh-CN" sz="3600" i="1">
                <a:solidFill>
                  <a:srgbClr val="009999"/>
                </a:solidFill>
                <a:ea typeface="宋体" charset="-122"/>
              </a:rPr>
              <a:t>T</a:t>
            </a:r>
            <a:r>
              <a:rPr lang="pt-BR" altLang="zh-CN" sz="3600">
                <a:solidFill>
                  <a:srgbClr val="009999"/>
                </a:solidFill>
                <a:ea typeface="宋体" charset="-122"/>
              </a:rPr>
              <a:t>(</a:t>
            </a:r>
            <a:r>
              <a:rPr lang="pt-BR" altLang="zh-CN" sz="3600" i="1">
                <a:solidFill>
                  <a:srgbClr val="009999"/>
                </a:solidFill>
                <a:ea typeface="宋体" charset="-122"/>
              </a:rPr>
              <a:t>n</a:t>
            </a:r>
            <a:r>
              <a:rPr lang="pt-BR" altLang="zh-CN" sz="3600">
                <a:solidFill>
                  <a:srgbClr val="009999"/>
                </a:solidFill>
                <a:ea typeface="宋体" charset="-122"/>
              </a:rPr>
              <a:t>/</a:t>
            </a:r>
            <a:r>
              <a:rPr lang="pt-BR" altLang="zh-CN" sz="3600" i="1">
                <a:solidFill>
                  <a:srgbClr val="009999"/>
                </a:solidFill>
                <a:ea typeface="宋体" charset="-122"/>
              </a:rPr>
              <a:t>4</a:t>
            </a:r>
            <a:r>
              <a:rPr lang="pt-BR" altLang="zh-CN" sz="3600">
                <a:solidFill>
                  <a:srgbClr val="009999"/>
                </a:solidFill>
                <a:ea typeface="宋体" charset="-122"/>
              </a:rPr>
              <a:t>) + </a:t>
            </a:r>
            <a:r>
              <a:rPr lang="pt-BR" altLang="zh-CN" sz="3600" i="1">
                <a:solidFill>
                  <a:srgbClr val="009999"/>
                </a:solidFill>
                <a:ea typeface="宋体" charset="-122"/>
              </a:rPr>
              <a:t>T</a:t>
            </a:r>
            <a:r>
              <a:rPr lang="pt-BR" altLang="zh-CN" sz="3600">
                <a:solidFill>
                  <a:srgbClr val="009999"/>
                </a:solidFill>
                <a:ea typeface="宋体" charset="-122"/>
              </a:rPr>
              <a:t>(</a:t>
            </a:r>
            <a:r>
              <a:rPr lang="pt-BR" altLang="zh-CN" sz="3600" i="1">
                <a:solidFill>
                  <a:srgbClr val="009999"/>
                </a:solidFill>
                <a:ea typeface="宋体" charset="-122"/>
              </a:rPr>
              <a:t>n</a:t>
            </a:r>
            <a:r>
              <a:rPr lang="pt-BR" altLang="zh-CN" sz="3600">
                <a:solidFill>
                  <a:srgbClr val="009999"/>
                </a:solidFill>
                <a:ea typeface="宋体" charset="-122"/>
              </a:rPr>
              <a:t>/2) + </a:t>
            </a:r>
            <a:r>
              <a:rPr lang="en-US" altLang="zh-CN" sz="3600">
                <a:solidFill>
                  <a:srgbClr val="009999"/>
                </a:solidFill>
                <a:latin typeface="Symbol" pitchFamily="18" charset="2"/>
                <a:cs typeface="Arial" charset="0"/>
              </a:rPr>
              <a:t>Q(</a:t>
            </a:r>
            <a:r>
              <a:rPr lang="pt-BR" altLang="zh-CN" sz="3600" i="1">
                <a:solidFill>
                  <a:srgbClr val="009999"/>
                </a:solidFill>
                <a:ea typeface="宋体" charset="-122"/>
              </a:rPr>
              <a:t>n</a:t>
            </a:r>
            <a:r>
              <a:rPr lang="pt-BR" altLang="zh-CN" sz="3600" baseline="30000">
                <a:solidFill>
                  <a:srgbClr val="009999"/>
                </a:solidFill>
                <a:ea typeface="宋体" charset="-122"/>
              </a:rPr>
              <a:t>2</a:t>
            </a:r>
            <a:r>
              <a:rPr lang="pt-BR" altLang="zh-CN" sz="3600">
                <a:solidFill>
                  <a:srgbClr val="009999"/>
                </a:solidFill>
                <a:ea typeface="宋体" charset="-122"/>
              </a:rPr>
              <a:t>),</a:t>
            </a:r>
            <a:br>
              <a:rPr lang="pt-BR" altLang="zh-CN" sz="3600">
                <a:solidFill>
                  <a:srgbClr val="009999"/>
                </a:solidFill>
                <a:ea typeface="宋体" charset="-122"/>
              </a:rPr>
            </a:br>
            <a:r>
              <a:rPr lang="pt-BR" altLang="zh-CN" sz="3600">
                <a:solidFill>
                  <a:srgbClr val="009999"/>
                </a:solidFill>
                <a:ea typeface="宋体" charset="-122"/>
              </a:rPr>
              <a:t>	</a:t>
            </a:r>
            <a:r>
              <a:rPr lang="pt-BR" altLang="zh-CN" sz="3600" i="1">
                <a:solidFill>
                  <a:srgbClr val="009999"/>
                </a:solidFill>
                <a:ea typeface="宋体" charset="-122"/>
              </a:rPr>
              <a:t>T</a:t>
            </a:r>
            <a:r>
              <a:rPr lang="pt-BR" altLang="zh-CN" sz="3600">
                <a:solidFill>
                  <a:srgbClr val="009999"/>
                </a:solidFill>
                <a:ea typeface="宋体" charset="-122"/>
              </a:rPr>
              <a:t>(1) = </a:t>
            </a:r>
            <a:r>
              <a:rPr lang="en-US" altLang="zh-CN" sz="3600">
                <a:solidFill>
                  <a:srgbClr val="009999"/>
                </a:solidFill>
                <a:latin typeface="Symbol" pitchFamily="18" charset="2"/>
              </a:rPr>
              <a:t>Q(1)</a:t>
            </a:r>
            <a:r>
              <a:rPr lang="pt-BR" altLang="zh-CN" sz="3600">
                <a:solidFill>
                  <a:srgbClr val="009999"/>
                </a:solidFill>
                <a:ea typeface="宋体" charset="-122"/>
              </a:rPr>
              <a:t> </a:t>
            </a:r>
            <a:endParaRPr lang="en-US" altLang="zh-CN" sz="3600">
              <a:solidFill>
                <a:schemeClr val="tx1"/>
              </a:solidFill>
              <a:ea typeface="宋体" charset="-122"/>
            </a:endParaRPr>
          </a:p>
          <a:p>
            <a:pPr lvl="1">
              <a:spcBef>
                <a:spcPct val="0"/>
              </a:spcBef>
            </a:pPr>
            <a:endParaRPr lang="en-US" altLang="zh-CN" i="1">
              <a:solidFill>
                <a:schemeClr val="tx1"/>
              </a:solidFill>
              <a:ea typeface="宋体" charset="-122"/>
            </a:endParaRP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altLang="zh-CN">
                <a:solidFill>
                  <a:schemeClr val="tx1"/>
                </a:solidFill>
                <a:ea typeface="宋体" charset="-122"/>
              </a:rPr>
              <a:t>Prove that </a:t>
            </a:r>
            <a:r>
              <a:rPr lang="pt-BR" altLang="zh-CN">
                <a:solidFill>
                  <a:srgbClr val="009999"/>
                </a:solidFill>
                <a:ea typeface="宋体" charset="-122"/>
              </a:rPr>
              <a:t>T(</a:t>
            </a:r>
            <a:r>
              <a:rPr lang="pt-BR" altLang="zh-CN" i="1">
                <a:solidFill>
                  <a:srgbClr val="009999"/>
                </a:solidFill>
                <a:ea typeface="宋体" charset="-122"/>
              </a:rPr>
              <a:t>n</a:t>
            </a:r>
            <a:r>
              <a:rPr lang="pt-BR" altLang="zh-CN">
                <a:solidFill>
                  <a:srgbClr val="009999"/>
                </a:solidFill>
                <a:ea typeface="宋体" charset="-122"/>
              </a:rPr>
              <a:t>) = </a:t>
            </a:r>
            <a:r>
              <a:rPr lang="en-US" altLang="zh-CN">
                <a:solidFill>
                  <a:srgbClr val="009999"/>
                </a:solidFill>
                <a:latin typeface="Symbol" pitchFamily="18" charset="2"/>
              </a:rPr>
              <a:t>Q(</a:t>
            </a:r>
            <a:r>
              <a:rPr lang="pt-BR" altLang="zh-CN" i="1">
                <a:solidFill>
                  <a:srgbClr val="009999"/>
                </a:solidFill>
                <a:ea typeface="宋体" charset="-122"/>
              </a:rPr>
              <a:t>n</a:t>
            </a:r>
            <a:r>
              <a:rPr lang="pt-BR" altLang="zh-CN" baseline="30000">
                <a:solidFill>
                  <a:srgbClr val="009999"/>
                </a:solidFill>
                <a:ea typeface="宋体" charset="-122"/>
              </a:rPr>
              <a:t>2</a:t>
            </a:r>
            <a:r>
              <a:rPr lang="pt-BR" altLang="zh-CN">
                <a:solidFill>
                  <a:srgbClr val="009999"/>
                </a:solidFill>
                <a:ea typeface="宋体" charset="-122"/>
              </a:rPr>
              <a:t>) </a:t>
            </a:r>
            <a:r>
              <a:rPr lang="pt-BR" altLang="zh-CN">
                <a:solidFill>
                  <a:schemeClr val="tx1"/>
                </a:solidFill>
                <a:ea typeface="宋体" charset="-122"/>
              </a:rPr>
              <a:t>through</a:t>
            </a:r>
            <a:r>
              <a:rPr lang="pt-BR" altLang="zh-CN">
                <a:solidFill>
                  <a:srgbClr val="009999"/>
                </a:solidFill>
                <a:ea typeface="宋体" charset="-122"/>
              </a:rPr>
              <a:t> substitution.</a:t>
            </a:r>
            <a:endParaRPr lang="en-US" altLang="zh-CN">
              <a:solidFill>
                <a:schemeClr val="tx1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Merge Sort - Split </a:t>
            </a:r>
            <a:endParaRPr altLang="en-US" dirty="0"/>
          </a:p>
        </p:txBody>
      </p:sp>
      <p:grpSp>
        <p:nvGrpSpPr>
          <p:cNvPr id="23558" name="组合 6" descr=" 23558"/>
          <p:cNvGrpSpPr>
            <a:grpSpLocks/>
          </p:cNvGrpSpPr>
          <p:nvPr/>
        </p:nvGrpSpPr>
        <p:grpSpPr bwMode="auto">
          <a:xfrm>
            <a:off x="1258888" y="1196975"/>
            <a:ext cx="7561262" cy="381000"/>
            <a:chOff x="1259632" y="1196752"/>
            <a:chExt cx="7560841" cy="381000"/>
          </a:xfrm>
        </p:grpSpPr>
        <p:sp>
          <p:nvSpPr>
            <p:cNvPr id="23559" name="Rectangle 20"/>
            <p:cNvSpPr>
              <a:spLocks noChangeArrowheads="1"/>
            </p:cNvSpPr>
            <p:nvPr/>
          </p:nvSpPr>
          <p:spPr bwMode="auto">
            <a:xfrm>
              <a:off x="12596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23560" name="Rectangle 21"/>
            <p:cNvSpPr>
              <a:spLocks noChangeArrowheads="1"/>
            </p:cNvSpPr>
            <p:nvPr/>
          </p:nvSpPr>
          <p:spPr bwMode="auto">
            <a:xfrm>
              <a:off x="17930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23561" name="Rectangle 22"/>
            <p:cNvSpPr>
              <a:spLocks noChangeArrowheads="1"/>
            </p:cNvSpPr>
            <p:nvPr/>
          </p:nvSpPr>
          <p:spPr bwMode="auto">
            <a:xfrm>
              <a:off x="23264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R</a:t>
              </a:r>
            </a:p>
          </p:txBody>
        </p:sp>
        <p:sp>
          <p:nvSpPr>
            <p:cNvPr id="23562" name="Rectangle 23"/>
            <p:cNvSpPr>
              <a:spLocks noChangeArrowheads="1"/>
            </p:cNvSpPr>
            <p:nvPr/>
          </p:nvSpPr>
          <p:spPr bwMode="auto">
            <a:xfrm>
              <a:off x="28598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23563" name="Rectangle 24"/>
            <p:cNvSpPr>
              <a:spLocks noChangeArrowheads="1"/>
            </p:cNvSpPr>
            <p:nvPr/>
          </p:nvSpPr>
          <p:spPr bwMode="auto">
            <a:xfrm>
              <a:off x="33932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23564" name="Rectangle 25"/>
            <p:cNvSpPr>
              <a:spLocks noChangeArrowheads="1"/>
            </p:cNvSpPr>
            <p:nvPr/>
          </p:nvSpPr>
          <p:spPr bwMode="auto">
            <a:xfrm>
              <a:off x="39266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23565" name="Rectangle 26"/>
            <p:cNvSpPr>
              <a:spLocks noChangeArrowheads="1"/>
            </p:cNvSpPr>
            <p:nvPr/>
          </p:nvSpPr>
          <p:spPr bwMode="auto">
            <a:xfrm>
              <a:off x="44600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T</a:t>
              </a:r>
            </a:p>
          </p:txBody>
        </p:sp>
        <p:sp>
          <p:nvSpPr>
            <p:cNvPr id="23566" name="Rectangle 27"/>
            <p:cNvSpPr>
              <a:spLocks noChangeArrowheads="1"/>
            </p:cNvSpPr>
            <p:nvPr/>
          </p:nvSpPr>
          <p:spPr bwMode="auto">
            <a:xfrm>
              <a:off x="49934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23567" name="Rectangle 28"/>
            <p:cNvSpPr>
              <a:spLocks noChangeArrowheads="1"/>
            </p:cNvSpPr>
            <p:nvPr/>
          </p:nvSpPr>
          <p:spPr bwMode="auto">
            <a:xfrm>
              <a:off x="55268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23568" name="Rectangle 29"/>
            <p:cNvSpPr>
              <a:spLocks noChangeArrowheads="1"/>
            </p:cNvSpPr>
            <p:nvPr/>
          </p:nvSpPr>
          <p:spPr bwMode="auto">
            <a:xfrm>
              <a:off x="60602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187" name="矩形 186"/>
            <p:cNvSpPr/>
            <p:nvPr/>
          </p:nvSpPr>
          <p:spPr>
            <a:xfrm>
              <a:off x="6937803" y="1196752"/>
              <a:ext cx="1882670" cy="365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Initial Input</a:t>
              </a:r>
              <a:endPara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cut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标题 1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>
                <a:solidFill>
                  <a:srgbClr val="0303BD"/>
                </a:solidFill>
              </a:rPr>
              <a:t>Exercises</a:t>
            </a:r>
            <a:endParaRPr altLang="en-US">
              <a:solidFill>
                <a:srgbClr val="0303BD"/>
              </a:solidFill>
              <a:ea typeface="宋体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263" y="1439863"/>
            <a:ext cx="8280400" cy="46799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See homework at Sakai and QQ</a:t>
            </a:r>
            <a:endParaRPr altLang="en-US" dirty="0"/>
          </a:p>
        </p:txBody>
      </p:sp>
    </p:spTree>
  </p:cSld>
  <p:clrMapOvr>
    <a:masterClrMapping/>
  </p:clrMapOvr>
  <p:transition spd="slow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733800" y="1316038"/>
            <a:ext cx="4953000" cy="1416050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altLang="en-US" sz="1600" b="1" dirty="0"/>
              <a:t>算法分析课程组</a:t>
            </a:r>
            <a:endParaRPr lang="en-US" altLang="zh-CN" sz="1600" b="1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altLang="en-US" sz="1600" b="1" dirty="0"/>
              <a:t>重庆大学计算机学院 </a:t>
            </a:r>
            <a:endParaRPr lang="en-US" altLang="zh-CN" sz="1600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284538"/>
            <a:ext cx="7239000" cy="143986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8000" b="0" dirty="0">
                <a:solidFill>
                  <a:prstClr val="white"/>
                </a:solidFill>
              </a:rPr>
              <a:t>End of Section.</a:t>
            </a:r>
            <a:endParaRPr sz="6000" dirty="0">
              <a:solidFill>
                <a:srgbClr val="FFFF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PowerPoint 2010 简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IntroducingPowerPoint2010</Template>
  <TotalTime>0</TotalTime>
  <Words>3873</Words>
  <Application>Microsoft Office PowerPoint</Application>
  <PresentationFormat>全屏显示(4:3)</PresentationFormat>
  <Paragraphs>1630</Paragraphs>
  <Slides>91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91</vt:i4>
      </vt:variant>
    </vt:vector>
  </HeadingPairs>
  <TitlesOfParts>
    <vt:vector size="102" baseType="lpstr">
      <vt:lpstr>华文楷体</vt:lpstr>
      <vt:lpstr>Arial</vt:lpstr>
      <vt:lpstr>Calibri</vt:lpstr>
      <vt:lpstr>Courier New</vt:lpstr>
      <vt:lpstr>Georgia</vt:lpstr>
      <vt:lpstr>Symbol</vt:lpstr>
      <vt:lpstr>Times New Roman</vt:lpstr>
      <vt:lpstr>PowerPoint 2010 简介</vt:lpstr>
      <vt:lpstr>公式</vt:lpstr>
      <vt:lpstr>Microsoft 公式 3.0</vt:lpstr>
      <vt:lpstr>Equation</vt:lpstr>
      <vt:lpstr>Algorithm Analysis &amp; Design  Introduction to Algorithm</vt:lpstr>
      <vt:lpstr>Chapter 4: Merge Sort and Recursion</vt:lpstr>
      <vt:lpstr>Outline</vt:lpstr>
      <vt:lpstr>2.1 Merge Sort</vt:lpstr>
      <vt:lpstr>Merging Sort</vt:lpstr>
      <vt:lpstr>Merging Sort Pseudo Code</vt:lpstr>
      <vt:lpstr>Merging Sort Pseudo Code</vt:lpstr>
      <vt:lpstr>Pseudo Code of the Merge Procedure</vt:lpstr>
      <vt:lpstr>Merge Sort - Split </vt:lpstr>
      <vt:lpstr>Merge Sort - Split </vt:lpstr>
      <vt:lpstr>Merge Sort - Split </vt:lpstr>
      <vt:lpstr>Merge Sort - Split </vt:lpstr>
      <vt:lpstr>Merge Sort - Split </vt:lpstr>
      <vt:lpstr>Merge Sort - Merge</vt:lpstr>
      <vt:lpstr>Merge Sort - Merge</vt:lpstr>
      <vt:lpstr>Merge Sort - Merge</vt:lpstr>
      <vt:lpstr>Merge Sort - Merge</vt:lpstr>
      <vt:lpstr>Merge Sort - Merge</vt:lpstr>
      <vt:lpstr>Merging Example</vt:lpstr>
      <vt:lpstr>Merging Example</vt:lpstr>
      <vt:lpstr>Merging Example</vt:lpstr>
      <vt:lpstr>Merging Example</vt:lpstr>
      <vt:lpstr>Merging Example</vt:lpstr>
      <vt:lpstr>Merging Example</vt:lpstr>
      <vt:lpstr>Merging Example</vt:lpstr>
      <vt:lpstr>Merging Example</vt:lpstr>
      <vt:lpstr>Merging Example</vt:lpstr>
      <vt:lpstr>Merging Example</vt:lpstr>
      <vt:lpstr>Merging Example</vt:lpstr>
      <vt:lpstr>Merging Example</vt:lpstr>
      <vt:lpstr>Merging Example</vt:lpstr>
      <vt:lpstr>Merging Example</vt:lpstr>
      <vt:lpstr>Merging Example</vt:lpstr>
      <vt:lpstr>Merging Example</vt:lpstr>
      <vt:lpstr>Merging Example</vt:lpstr>
      <vt:lpstr>Merging Example</vt:lpstr>
      <vt:lpstr>Merging Example</vt:lpstr>
      <vt:lpstr>Merging Example</vt:lpstr>
      <vt:lpstr>Merging Example</vt:lpstr>
      <vt:lpstr>Merge Sort – Combine with Insertion Sort</vt:lpstr>
      <vt:lpstr>Merge Sort – Combine with Insertion Sort</vt:lpstr>
      <vt:lpstr>Merge Sort – Combine with Insertion Sort</vt:lpstr>
      <vt:lpstr>Merge Sort – Combine with Insertion Sort</vt:lpstr>
      <vt:lpstr>Merge Sort – Combine with Insertion Sort</vt:lpstr>
      <vt:lpstr>Merge Sort – Combine with Insertion Sort</vt:lpstr>
      <vt:lpstr>Merge Sort – Combine with Insertion Sort</vt:lpstr>
      <vt:lpstr>Merge Sort – Combine with Insertion Sort</vt:lpstr>
      <vt:lpstr>Merge Sort – Combine with Insertion Sort</vt:lpstr>
      <vt:lpstr>Merge Sort – Combine with Insertion Sort</vt:lpstr>
      <vt:lpstr>Merge Sort – Combine with Insertion Sort</vt:lpstr>
      <vt:lpstr>Exercise</vt:lpstr>
      <vt:lpstr>2.2 Recursion Analyzing</vt:lpstr>
      <vt:lpstr>Analyzing Merge Sort</vt:lpstr>
      <vt:lpstr>Recurrence for Merge Sort</vt:lpstr>
      <vt:lpstr>Contents</vt:lpstr>
      <vt:lpstr>2.2.1 Expansion</vt:lpstr>
      <vt:lpstr>Expansion Method</vt:lpstr>
      <vt:lpstr>Expansion Method</vt:lpstr>
      <vt:lpstr>Expansion Method</vt:lpstr>
      <vt:lpstr>Apply Expansion to Merge Sort</vt:lpstr>
      <vt:lpstr>Apply Expansion to Merge Sort</vt:lpstr>
      <vt:lpstr>Exercise in Class</vt:lpstr>
      <vt:lpstr>2.2.2 Substitution</vt:lpstr>
      <vt:lpstr>Substitution method</vt:lpstr>
      <vt:lpstr>Example of substitution</vt:lpstr>
      <vt:lpstr>Example of substitution</vt:lpstr>
      <vt:lpstr>Example of substitution</vt:lpstr>
      <vt:lpstr>Example of substitution</vt:lpstr>
      <vt:lpstr>Example of substitution</vt:lpstr>
      <vt:lpstr>Example of substitution</vt:lpstr>
      <vt:lpstr>Example of substitution</vt:lpstr>
      <vt:lpstr>Example of substitution</vt:lpstr>
      <vt:lpstr>Example of substitution</vt:lpstr>
      <vt:lpstr>Apply Substitution to Merge Sort</vt:lpstr>
      <vt:lpstr>Apply Substitution to Merge Sort</vt:lpstr>
      <vt:lpstr>Apply Substitution to Merge Sort</vt:lpstr>
      <vt:lpstr>Exercise in Class</vt:lpstr>
      <vt:lpstr>2.2.3 Recursion Tree</vt:lpstr>
      <vt:lpstr>Recursion-tree Method</vt:lpstr>
      <vt:lpstr>Example of Recursion-tree</vt:lpstr>
      <vt:lpstr>Example of Recursion-tree</vt:lpstr>
      <vt:lpstr>Example of Recursion-tree</vt:lpstr>
      <vt:lpstr>Example of Recursion-tree</vt:lpstr>
      <vt:lpstr>Example of Recursion-tree</vt:lpstr>
      <vt:lpstr>Example of Recursion-tree</vt:lpstr>
      <vt:lpstr>Apply Recursion-tree to Merge Sort</vt:lpstr>
      <vt:lpstr>Run-time Summary of Merge Sort</vt:lpstr>
      <vt:lpstr>Aside</vt:lpstr>
      <vt:lpstr>Exercise in Class</vt:lpstr>
      <vt:lpstr>Exercises</vt:lpstr>
      <vt:lpstr>End of Section.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视觉系统疾病的电生理诊断</dc:title>
  <dc:creator/>
  <cp:lastModifiedBy/>
  <cp:revision>11</cp:revision>
  <dcterms:created xsi:type="dcterms:W3CDTF">2010-11-18T06:31:59Z</dcterms:created>
  <dcterms:modified xsi:type="dcterms:W3CDTF">2020-03-09T09:03:44Z</dcterms:modified>
</cp:coreProperties>
</file>