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7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68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5"/>
  </p:notesMasterIdLst>
  <p:handoutMasterIdLst>
    <p:handoutMasterId r:id="rId86"/>
  </p:handoutMasterIdLst>
  <p:sldIdLst>
    <p:sldId id="582" r:id="rId2"/>
    <p:sldId id="583" r:id="rId3"/>
    <p:sldId id="584" r:id="rId4"/>
    <p:sldId id="586" r:id="rId5"/>
    <p:sldId id="459" r:id="rId6"/>
    <p:sldId id="507" r:id="rId7"/>
    <p:sldId id="508" r:id="rId8"/>
    <p:sldId id="574" r:id="rId9"/>
    <p:sldId id="578" r:id="rId10"/>
    <p:sldId id="589" r:id="rId11"/>
    <p:sldId id="590" r:id="rId12"/>
    <p:sldId id="591" r:id="rId13"/>
    <p:sldId id="592" r:id="rId14"/>
    <p:sldId id="579" r:id="rId15"/>
    <p:sldId id="594" r:id="rId16"/>
    <p:sldId id="595" r:id="rId17"/>
    <p:sldId id="596" r:id="rId18"/>
    <p:sldId id="597" r:id="rId19"/>
    <p:sldId id="598" r:id="rId20"/>
    <p:sldId id="599" r:id="rId21"/>
    <p:sldId id="600" r:id="rId22"/>
    <p:sldId id="601" r:id="rId23"/>
    <p:sldId id="602" r:id="rId24"/>
    <p:sldId id="603" r:id="rId25"/>
    <p:sldId id="575" r:id="rId26"/>
    <p:sldId id="509" r:id="rId27"/>
    <p:sldId id="570" r:id="rId28"/>
    <p:sldId id="605" r:id="rId29"/>
    <p:sldId id="510" r:id="rId30"/>
    <p:sldId id="571" r:id="rId31"/>
    <p:sldId id="580" r:id="rId32"/>
    <p:sldId id="581" r:id="rId33"/>
    <p:sldId id="587" r:id="rId34"/>
    <p:sldId id="511" r:id="rId35"/>
    <p:sldId id="512" r:id="rId36"/>
    <p:sldId id="513" r:id="rId37"/>
    <p:sldId id="514" r:id="rId38"/>
    <p:sldId id="523" r:id="rId39"/>
    <p:sldId id="524" r:id="rId40"/>
    <p:sldId id="525" r:id="rId41"/>
    <p:sldId id="526" r:id="rId42"/>
    <p:sldId id="527" r:id="rId43"/>
    <p:sldId id="528" r:id="rId44"/>
    <p:sldId id="529" r:id="rId45"/>
    <p:sldId id="530" r:id="rId46"/>
    <p:sldId id="531" r:id="rId47"/>
    <p:sldId id="532" r:id="rId48"/>
    <p:sldId id="533" r:id="rId49"/>
    <p:sldId id="534" r:id="rId50"/>
    <p:sldId id="535" r:id="rId51"/>
    <p:sldId id="536" r:id="rId52"/>
    <p:sldId id="537" r:id="rId53"/>
    <p:sldId id="538" r:id="rId54"/>
    <p:sldId id="539" r:id="rId55"/>
    <p:sldId id="540" r:id="rId56"/>
    <p:sldId id="541" r:id="rId57"/>
    <p:sldId id="542" r:id="rId58"/>
    <p:sldId id="543" r:id="rId59"/>
    <p:sldId id="544" r:id="rId60"/>
    <p:sldId id="545" r:id="rId61"/>
    <p:sldId id="546" r:id="rId62"/>
    <p:sldId id="547" r:id="rId63"/>
    <p:sldId id="548" r:id="rId64"/>
    <p:sldId id="549" r:id="rId65"/>
    <p:sldId id="550" r:id="rId66"/>
    <p:sldId id="551" r:id="rId67"/>
    <p:sldId id="552" r:id="rId68"/>
    <p:sldId id="553" r:id="rId69"/>
    <p:sldId id="554" r:id="rId70"/>
    <p:sldId id="555" r:id="rId71"/>
    <p:sldId id="556" r:id="rId72"/>
    <p:sldId id="557" r:id="rId73"/>
    <p:sldId id="558" r:id="rId74"/>
    <p:sldId id="559" r:id="rId75"/>
    <p:sldId id="560" r:id="rId76"/>
    <p:sldId id="561" r:id="rId77"/>
    <p:sldId id="562" r:id="rId78"/>
    <p:sldId id="563" r:id="rId79"/>
    <p:sldId id="564" r:id="rId80"/>
    <p:sldId id="565" r:id="rId81"/>
    <p:sldId id="567" r:id="rId82"/>
    <p:sldId id="568" r:id="rId83"/>
    <p:sldId id="425" r:id="rId8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CB6BBEF7-9717-4733-A929-535518E6EBF6}">
          <p14:sldIdLst>
            <p14:sldId id="582"/>
            <p14:sldId id="583"/>
            <p14:sldId id="584"/>
            <p14:sldId id="586"/>
            <p14:sldId id="459"/>
            <p14:sldId id="507"/>
            <p14:sldId id="508"/>
            <p14:sldId id="574"/>
            <p14:sldId id="578"/>
            <p14:sldId id="589"/>
            <p14:sldId id="590"/>
            <p14:sldId id="591"/>
            <p14:sldId id="592"/>
            <p14:sldId id="579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575"/>
            <p14:sldId id="509"/>
            <p14:sldId id="570"/>
            <p14:sldId id="605"/>
            <p14:sldId id="510"/>
            <p14:sldId id="571"/>
            <p14:sldId id="580"/>
            <p14:sldId id="581"/>
            <p14:sldId id="587"/>
            <p14:sldId id="511"/>
            <p14:sldId id="512"/>
            <p14:sldId id="513"/>
            <p14:sldId id="514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7"/>
            <p14:sldId id="568"/>
            <p14:sldId id="4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99"/>
    <a:srgbClr val="00698E"/>
    <a:srgbClr val="0000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5" autoAdjust="0"/>
    <p:restoredTop sz="96317" autoAdjust="0"/>
  </p:normalViewPr>
  <p:slideViewPr>
    <p:cSldViewPr>
      <p:cViewPr>
        <p:scale>
          <a:sx n="89" d="100"/>
          <a:sy n="89" d="100"/>
        </p:scale>
        <p:origin x="139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0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49F31-D55F-423C-B115-E6F9C717B815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DC7F5-C568-4985-A33B-634B676944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973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00F830A1-3891-4B82-A120-081866556DA0}" type="datetimeFigureOut">
              <a:pPr/>
              <a:t>2020/3/16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58CC9574-A819-4FE4-99A7-1E27AD09ADC2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46891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altLang="zh-CN" smtClean="0"/>
              <a:pPr/>
              <a:t>1</a:t>
            </a:fld>
            <a:endParaRPr 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3947529-AE57-45F2-A91A-181B2E131E4C}" type="slidenum">
              <a:rPr lang="en-CA" altLang="zh-CN">
                <a:latin typeface="Calibri" pitchFamily="34" charset="0"/>
              </a:rPr>
              <a:pPr eaLnBrk="1" hangingPunct="1"/>
              <a:t>14</a:t>
            </a:fld>
            <a:endParaRPr lang="en-CA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3947529-AE57-45F2-A91A-181B2E131E4C}" type="slidenum">
              <a:rPr lang="en-CA" altLang="zh-CN">
                <a:latin typeface="Calibri" pitchFamily="34" charset="0"/>
              </a:rPr>
              <a:pPr eaLnBrk="1" hangingPunct="1"/>
              <a:t>15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06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3947529-AE57-45F2-A91A-181B2E131E4C}" type="slidenum">
              <a:rPr lang="en-CA" altLang="zh-CN">
                <a:latin typeface="Calibri" pitchFamily="34" charset="0"/>
              </a:rPr>
              <a:pPr eaLnBrk="1" hangingPunct="1"/>
              <a:t>16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1067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3947529-AE57-45F2-A91A-181B2E131E4C}" type="slidenum">
              <a:rPr lang="en-CA" altLang="zh-CN">
                <a:latin typeface="Calibri" pitchFamily="34" charset="0"/>
              </a:rPr>
              <a:pPr eaLnBrk="1" hangingPunct="1"/>
              <a:t>17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351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3947529-AE57-45F2-A91A-181B2E131E4C}" type="slidenum">
              <a:rPr lang="en-CA" altLang="zh-CN">
                <a:latin typeface="Calibri" pitchFamily="34" charset="0"/>
              </a:rPr>
              <a:pPr eaLnBrk="1" hangingPunct="1"/>
              <a:t>18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854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3947529-AE57-45F2-A91A-181B2E131E4C}" type="slidenum">
              <a:rPr lang="en-CA" altLang="zh-CN">
                <a:latin typeface="Calibri" pitchFamily="34" charset="0"/>
              </a:rPr>
              <a:pPr eaLnBrk="1" hangingPunct="1"/>
              <a:t>19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7090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3947529-AE57-45F2-A91A-181B2E131E4C}" type="slidenum">
              <a:rPr lang="en-CA" altLang="zh-CN">
                <a:latin typeface="Calibri" pitchFamily="34" charset="0"/>
              </a:rPr>
              <a:pPr eaLnBrk="1" hangingPunct="1"/>
              <a:t>20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948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3947529-AE57-45F2-A91A-181B2E131E4C}" type="slidenum">
              <a:rPr lang="en-CA" altLang="zh-CN">
                <a:latin typeface="Calibri" pitchFamily="34" charset="0"/>
              </a:rPr>
              <a:pPr eaLnBrk="1" hangingPunct="1"/>
              <a:t>21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6860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3947529-AE57-45F2-A91A-181B2E131E4C}" type="slidenum">
              <a:rPr lang="en-CA" altLang="zh-CN">
                <a:latin typeface="Calibri" pitchFamily="34" charset="0"/>
              </a:rPr>
              <a:pPr eaLnBrk="1" hangingPunct="1"/>
              <a:t>22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5852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3947529-AE57-45F2-A91A-181B2E131E4C}" type="slidenum">
              <a:rPr lang="en-CA" altLang="zh-CN">
                <a:latin typeface="Calibri" pitchFamily="34" charset="0"/>
              </a:rPr>
              <a:pPr eaLnBrk="1" hangingPunct="1"/>
              <a:t>23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574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67DD11-C86B-4CBE-AF3B-6DBDEDB66185}" type="slidenum">
              <a:rPr lang="en-CA" altLang="zh-CN">
                <a:latin typeface="Calibri" pitchFamily="34" charset="0"/>
              </a:rPr>
              <a:pPr eaLnBrk="1" hangingPunct="1"/>
              <a:t>6</a:t>
            </a:fld>
            <a:endParaRPr lang="en-CA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3947529-AE57-45F2-A91A-181B2E131E4C}" type="slidenum">
              <a:rPr lang="en-CA" altLang="zh-CN">
                <a:latin typeface="Calibri" pitchFamily="34" charset="0"/>
              </a:rPr>
              <a:pPr eaLnBrk="1" hangingPunct="1"/>
              <a:t>24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0305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3947529-AE57-45F2-A91A-181B2E131E4C}" type="slidenum">
              <a:rPr lang="en-CA" altLang="zh-CN">
                <a:latin typeface="Calibri" pitchFamily="34" charset="0"/>
              </a:rPr>
              <a:pPr eaLnBrk="1" hangingPunct="1"/>
              <a:t>25</a:t>
            </a:fld>
            <a:endParaRPr lang="en-CA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758E43F-845A-44F2-A70B-1F43ADCB0A31}" type="slidenum">
              <a:rPr lang="en-CA" altLang="zh-CN">
                <a:latin typeface="Calibri" pitchFamily="34" charset="0"/>
              </a:rPr>
              <a:pPr eaLnBrk="1" hangingPunct="1"/>
              <a:t>26</a:t>
            </a:fld>
            <a:endParaRPr lang="en-CA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758E43F-845A-44F2-A70B-1F43ADCB0A31}" type="slidenum">
              <a:rPr lang="en-CA" altLang="zh-CN">
                <a:latin typeface="Calibri" pitchFamily="34" charset="0"/>
              </a:rPr>
              <a:pPr eaLnBrk="1" hangingPunct="1"/>
              <a:t>27</a:t>
            </a:fld>
            <a:endParaRPr lang="en-CA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758E43F-845A-44F2-A70B-1F43ADCB0A31}" type="slidenum">
              <a:rPr lang="en-CA" altLang="zh-CN">
                <a:latin typeface="Calibri" pitchFamily="34" charset="0"/>
              </a:rPr>
              <a:pPr eaLnBrk="1" hangingPunct="1"/>
              <a:t>28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0456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A5DD2E2-C035-441A-80F7-8D2FF8E2DB72}" type="slidenum">
              <a:rPr lang="en-CA" altLang="zh-CN">
                <a:latin typeface="Calibri" pitchFamily="34" charset="0"/>
              </a:rPr>
              <a:pPr eaLnBrk="1" hangingPunct="1"/>
              <a:t>29</a:t>
            </a:fld>
            <a:endParaRPr lang="en-CA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758E43F-845A-44F2-A70B-1F43ADCB0A31}" type="slidenum">
              <a:rPr lang="en-CA" altLang="zh-CN">
                <a:latin typeface="Calibri" pitchFamily="34" charset="0"/>
              </a:rPr>
              <a:pPr eaLnBrk="1" hangingPunct="1"/>
              <a:t>30</a:t>
            </a:fld>
            <a:endParaRPr lang="en-CA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A045291-3823-4DA4-A03B-B777EBC079F9}" type="slidenum">
              <a:rPr lang="en-CA" altLang="zh-CN">
                <a:latin typeface="Calibri" pitchFamily="34" charset="0"/>
              </a:rPr>
              <a:pPr eaLnBrk="1" hangingPunct="1"/>
              <a:t>31</a:t>
            </a:fld>
            <a:endParaRPr lang="en-CA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A045291-3823-4DA4-A03B-B777EBC079F9}" type="slidenum">
              <a:rPr lang="en-CA" altLang="zh-CN">
                <a:latin typeface="Calibri" pitchFamily="34" charset="0"/>
              </a:rPr>
              <a:pPr eaLnBrk="1" hangingPunct="1"/>
              <a:t>32</a:t>
            </a:fld>
            <a:endParaRPr lang="en-CA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53CAEE2-7FB4-4EA2-812C-0960545C074F}" type="slidenum">
              <a:rPr lang="en-CA" altLang="zh-CN">
                <a:latin typeface="Calibri" pitchFamily="34" charset="0"/>
              </a:rPr>
              <a:pPr eaLnBrk="1" hangingPunct="1"/>
              <a:t>34</a:t>
            </a:fld>
            <a:endParaRPr lang="en-CA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3947529-AE57-45F2-A91A-181B2E131E4C}" type="slidenum">
              <a:rPr lang="en-CA" altLang="zh-CN">
                <a:latin typeface="Calibri" pitchFamily="34" charset="0"/>
              </a:rPr>
              <a:pPr eaLnBrk="1" hangingPunct="1"/>
              <a:t>7</a:t>
            </a:fld>
            <a:endParaRPr lang="en-CA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8975137-F9CB-4765-86AB-F3542FCA1256}" type="slidenum">
              <a:rPr lang="en-CA" altLang="zh-CN">
                <a:latin typeface="Calibri" pitchFamily="34" charset="0"/>
              </a:rPr>
              <a:pPr eaLnBrk="1" hangingPunct="1"/>
              <a:t>35</a:t>
            </a:fld>
            <a:endParaRPr lang="en-CA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A173D7C-7C89-4D2D-B577-C9FB2F397C63}" type="slidenum">
              <a:rPr lang="en-CA" altLang="zh-CN">
                <a:latin typeface="Calibri" pitchFamily="34" charset="0"/>
              </a:rPr>
              <a:pPr eaLnBrk="1" hangingPunct="1"/>
              <a:t>36</a:t>
            </a:fld>
            <a:endParaRPr lang="en-CA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A045291-3823-4DA4-A03B-B777EBC079F9}" type="slidenum">
              <a:rPr lang="en-CA" altLang="zh-CN">
                <a:latin typeface="Calibri" pitchFamily="34" charset="0"/>
              </a:rPr>
              <a:pPr eaLnBrk="1" hangingPunct="1"/>
              <a:t>37</a:t>
            </a:fld>
            <a:endParaRPr lang="en-CA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4B6CACC-7487-4C04-9618-3452FDD42C89}" type="slidenum">
              <a:rPr lang="en-CA" altLang="zh-CN">
                <a:latin typeface="Calibri" pitchFamily="34" charset="0"/>
              </a:rPr>
              <a:pPr eaLnBrk="1" hangingPunct="1"/>
              <a:t>38</a:t>
            </a:fld>
            <a:endParaRPr lang="en-CA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15AD4DD-4DC7-4198-B264-D1BCCC52D93D}" type="slidenum">
              <a:rPr lang="en-CA" altLang="zh-CN">
                <a:latin typeface="Calibri" pitchFamily="34" charset="0"/>
              </a:rPr>
              <a:pPr eaLnBrk="1" hangingPunct="1"/>
              <a:t>39</a:t>
            </a:fld>
            <a:endParaRPr lang="en-CA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197D3-11CC-4634-B383-31760A780CAE}" type="slidenum">
              <a:rPr lang="en-CA" altLang="zh-CN">
                <a:latin typeface="Calibri" pitchFamily="34" charset="0"/>
              </a:rPr>
              <a:pPr eaLnBrk="1" hangingPunct="1"/>
              <a:t>40</a:t>
            </a:fld>
            <a:endParaRPr lang="en-CA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C70AA2D-8C50-4EC7-99A0-4638A13B435A}" type="slidenum">
              <a:rPr lang="en-CA" altLang="zh-CN">
                <a:latin typeface="Calibri" pitchFamily="34" charset="0"/>
              </a:rPr>
              <a:pPr eaLnBrk="1" hangingPunct="1"/>
              <a:t>41</a:t>
            </a:fld>
            <a:endParaRPr lang="en-CA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EF9E883-03F3-45C7-BFFC-A81739932D4F}" type="slidenum">
              <a:rPr lang="en-CA" altLang="zh-CN">
                <a:latin typeface="Calibri" pitchFamily="34" charset="0"/>
              </a:rPr>
              <a:pPr eaLnBrk="1" hangingPunct="1"/>
              <a:t>42</a:t>
            </a:fld>
            <a:endParaRPr lang="en-CA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42DA655-4287-4524-BEC4-08DA3E56AAD1}" type="slidenum">
              <a:rPr lang="en-CA" altLang="zh-CN">
                <a:latin typeface="Calibri" pitchFamily="34" charset="0"/>
              </a:rPr>
              <a:pPr eaLnBrk="1" hangingPunct="1"/>
              <a:t>43</a:t>
            </a:fld>
            <a:endParaRPr lang="en-CA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F5FD8AC-B673-44D9-B522-7704A7A35031}" type="slidenum">
              <a:rPr lang="en-CA" altLang="zh-CN">
                <a:latin typeface="Calibri" pitchFamily="34" charset="0"/>
              </a:rPr>
              <a:pPr eaLnBrk="1" hangingPunct="1"/>
              <a:t>44</a:t>
            </a:fld>
            <a:endParaRPr lang="en-CA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3947529-AE57-45F2-A91A-181B2E131E4C}" type="slidenum">
              <a:rPr lang="en-CA" altLang="zh-CN">
                <a:latin typeface="Calibri" pitchFamily="34" charset="0"/>
              </a:rPr>
              <a:pPr eaLnBrk="1" hangingPunct="1"/>
              <a:t>8</a:t>
            </a:fld>
            <a:endParaRPr lang="en-CA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47DFEEF-99FA-4275-948D-AE8CC09BC85C}" type="slidenum">
              <a:rPr lang="en-CA" altLang="zh-CN">
                <a:latin typeface="Calibri" pitchFamily="34" charset="0"/>
              </a:rPr>
              <a:pPr eaLnBrk="1" hangingPunct="1"/>
              <a:t>45</a:t>
            </a:fld>
            <a:endParaRPr lang="en-CA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60BF767-922B-4C37-8B93-DDCEEACE0241}" type="slidenum">
              <a:rPr lang="en-CA" altLang="zh-CN">
                <a:latin typeface="Calibri" pitchFamily="34" charset="0"/>
              </a:rPr>
              <a:pPr eaLnBrk="1" hangingPunct="1"/>
              <a:t>46</a:t>
            </a:fld>
            <a:endParaRPr lang="en-CA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6E1A8A0-9211-4D83-ADD3-F549F4B66D6C}" type="slidenum">
              <a:rPr lang="en-CA" altLang="zh-CN">
                <a:latin typeface="Calibri" pitchFamily="34" charset="0"/>
              </a:rPr>
              <a:pPr eaLnBrk="1" hangingPunct="1"/>
              <a:t>47</a:t>
            </a:fld>
            <a:endParaRPr lang="en-CA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2B2EB22-8C31-45FC-AEF8-6087710E1B30}" type="slidenum">
              <a:rPr lang="en-CA" altLang="zh-CN">
                <a:latin typeface="Calibri" pitchFamily="34" charset="0"/>
              </a:rPr>
              <a:pPr eaLnBrk="1" hangingPunct="1"/>
              <a:t>48</a:t>
            </a:fld>
            <a:endParaRPr lang="en-CA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424E5E0-0265-4BF2-A105-255AD929BA2F}" type="slidenum">
              <a:rPr lang="en-CA" altLang="zh-CN">
                <a:latin typeface="Calibri" pitchFamily="34" charset="0"/>
              </a:rPr>
              <a:pPr eaLnBrk="1" hangingPunct="1"/>
              <a:t>49</a:t>
            </a:fld>
            <a:endParaRPr lang="en-CA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809F2E8-D0B5-488D-8E3A-0D2146E4578C}" type="slidenum">
              <a:rPr lang="en-CA" altLang="zh-CN">
                <a:latin typeface="Calibri" pitchFamily="34" charset="0"/>
              </a:rPr>
              <a:pPr eaLnBrk="1" hangingPunct="1"/>
              <a:t>50</a:t>
            </a:fld>
            <a:endParaRPr lang="en-CA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1C782C2-821E-444D-95D6-FAB5E69D2AE0}" type="slidenum">
              <a:rPr lang="en-CA" altLang="zh-CN">
                <a:latin typeface="Calibri" pitchFamily="34" charset="0"/>
              </a:rPr>
              <a:pPr eaLnBrk="1" hangingPunct="1"/>
              <a:t>51</a:t>
            </a:fld>
            <a:endParaRPr lang="en-CA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44B0BBC-31E8-474F-8009-30A4AA5E2E01}" type="slidenum">
              <a:rPr lang="en-CA" altLang="zh-CN">
                <a:latin typeface="Calibri" pitchFamily="34" charset="0"/>
              </a:rPr>
              <a:pPr eaLnBrk="1" hangingPunct="1"/>
              <a:t>52</a:t>
            </a:fld>
            <a:endParaRPr lang="en-CA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793D951-10A6-43F5-A2CB-C36F683BCA58}" type="slidenum">
              <a:rPr lang="en-CA" altLang="zh-CN">
                <a:latin typeface="Calibri" pitchFamily="34" charset="0"/>
              </a:rPr>
              <a:pPr eaLnBrk="1" hangingPunct="1"/>
              <a:t>53</a:t>
            </a:fld>
            <a:endParaRPr lang="en-CA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FC9DC62-846A-4703-B2ED-7CF5097CB71D}" type="slidenum">
              <a:rPr lang="en-CA" altLang="zh-CN">
                <a:latin typeface="Calibri" pitchFamily="34" charset="0"/>
              </a:rPr>
              <a:pPr eaLnBrk="1" hangingPunct="1"/>
              <a:t>54</a:t>
            </a:fld>
            <a:endParaRPr lang="en-CA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3947529-AE57-45F2-A91A-181B2E131E4C}" type="slidenum">
              <a:rPr lang="en-CA" altLang="zh-CN">
                <a:latin typeface="Calibri" pitchFamily="34" charset="0"/>
              </a:rPr>
              <a:pPr eaLnBrk="1" hangingPunct="1"/>
              <a:t>9</a:t>
            </a:fld>
            <a:endParaRPr lang="en-CA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A78DAFD-FF2F-4C2F-BDE2-1ECC516E11AD}" type="slidenum">
              <a:rPr lang="en-CA" altLang="zh-CN">
                <a:latin typeface="Calibri" pitchFamily="34" charset="0"/>
              </a:rPr>
              <a:pPr eaLnBrk="1" hangingPunct="1"/>
              <a:t>55</a:t>
            </a:fld>
            <a:endParaRPr lang="en-CA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4FEED55-48B8-4DC6-A6EC-7385223C0A84}" type="slidenum">
              <a:rPr lang="en-CA" altLang="zh-CN">
                <a:latin typeface="Calibri" pitchFamily="34" charset="0"/>
              </a:rPr>
              <a:pPr eaLnBrk="1" hangingPunct="1"/>
              <a:t>56</a:t>
            </a:fld>
            <a:endParaRPr lang="en-CA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2165B5F-499B-4DB8-96F7-2E04E0B579C3}" type="slidenum">
              <a:rPr lang="en-CA" altLang="zh-CN">
                <a:latin typeface="Calibri" pitchFamily="34" charset="0"/>
              </a:rPr>
              <a:pPr eaLnBrk="1" hangingPunct="1"/>
              <a:t>57</a:t>
            </a:fld>
            <a:endParaRPr lang="en-CA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1BBF30-6FEA-4B2D-B52F-1465CF8F6771}" type="slidenum">
              <a:rPr lang="en-CA" altLang="zh-CN">
                <a:latin typeface="Calibri" pitchFamily="34" charset="0"/>
              </a:rPr>
              <a:pPr eaLnBrk="1" hangingPunct="1"/>
              <a:t>58</a:t>
            </a:fld>
            <a:endParaRPr lang="en-CA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2FA38D6-11D7-40CC-8558-C8187D5B4C7D}" type="slidenum">
              <a:rPr lang="en-CA" altLang="zh-CN">
                <a:latin typeface="Calibri" pitchFamily="34" charset="0"/>
              </a:rPr>
              <a:pPr eaLnBrk="1" hangingPunct="1"/>
              <a:t>59</a:t>
            </a:fld>
            <a:endParaRPr lang="en-CA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4D7AE8E-BCB8-4ADB-BABE-289C3B6C7DCA}" type="slidenum">
              <a:rPr lang="en-CA" altLang="zh-CN">
                <a:latin typeface="Calibri" pitchFamily="34" charset="0"/>
              </a:rPr>
              <a:pPr eaLnBrk="1" hangingPunct="1"/>
              <a:t>60</a:t>
            </a:fld>
            <a:endParaRPr lang="en-CA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EBBD1FB-0C7F-494F-8E3D-5EA7AFAB18FE}" type="slidenum">
              <a:rPr lang="en-CA" altLang="zh-CN">
                <a:latin typeface="Calibri" pitchFamily="34" charset="0"/>
              </a:rPr>
              <a:pPr eaLnBrk="1" hangingPunct="1"/>
              <a:t>61</a:t>
            </a:fld>
            <a:endParaRPr lang="en-CA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B0E3EA1-4B07-4088-B25D-03A3A0760DF2}" type="slidenum">
              <a:rPr lang="en-CA" altLang="zh-CN">
                <a:latin typeface="Calibri" pitchFamily="34" charset="0"/>
              </a:rPr>
              <a:pPr eaLnBrk="1" hangingPunct="1"/>
              <a:t>62</a:t>
            </a:fld>
            <a:endParaRPr lang="en-CA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191A4B5-AC81-4F7E-AC26-5C6E3BDF7420}" type="slidenum">
              <a:rPr lang="en-CA" altLang="zh-CN">
                <a:latin typeface="Calibri" pitchFamily="34" charset="0"/>
              </a:rPr>
              <a:pPr eaLnBrk="1" hangingPunct="1"/>
              <a:t>63</a:t>
            </a:fld>
            <a:endParaRPr lang="en-CA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EFB0148-E3E5-4783-A5F3-40D8EA5EFA4F}" type="slidenum">
              <a:rPr lang="en-CA" altLang="zh-CN">
                <a:latin typeface="Calibri" pitchFamily="34" charset="0"/>
              </a:rPr>
              <a:pPr eaLnBrk="1" hangingPunct="1"/>
              <a:t>64</a:t>
            </a:fld>
            <a:endParaRPr lang="en-CA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3947529-AE57-45F2-A91A-181B2E131E4C}" type="slidenum">
              <a:rPr lang="en-CA" altLang="zh-CN">
                <a:latin typeface="Calibri" pitchFamily="34" charset="0"/>
              </a:rPr>
              <a:pPr eaLnBrk="1" hangingPunct="1"/>
              <a:t>10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07985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894939E-5ED0-45EB-BBF4-053EB7CC027F}" type="slidenum">
              <a:rPr lang="en-CA" altLang="zh-CN">
                <a:latin typeface="Calibri" pitchFamily="34" charset="0"/>
              </a:rPr>
              <a:pPr eaLnBrk="1" hangingPunct="1"/>
              <a:t>65</a:t>
            </a:fld>
            <a:endParaRPr lang="en-CA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C4B2A5A-C670-40A1-B65E-011A0EC126DD}" type="slidenum">
              <a:rPr lang="en-CA" altLang="zh-CN">
                <a:latin typeface="Calibri" pitchFamily="34" charset="0"/>
              </a:rPr>
              <a:pPr eaLnBrk="1" hangingPunct="1"/>
              <a:t>66</a:t>
            </a:fld>
            <a:endParaRPr lang="en-CA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C75E3F1-8E64-4CB3-839D-FB3D6D3B86CF}" type="slidenum">
              <a:rPr lang="en-CA" altLang="zh-CN">
                <a:latin typeface="Calibri" pitchFamily="34" charset="0"/>
              </a:rPr>
              <a:pPr eaLnBrk="1" hangingPunct="1"/>
              <a:t>67</a:t>
            </a:fld>
            <a:endParaRPr lang="en-CA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A1E16A2-5AD7-46FC-B7F6-82B36324370D}" type="slidenum">
              <a:rPr lang="en-CA" altLang="zh-CN">
                <a:latin typeface="Calibri" pitchFamily="34" charset="0"/>
              </a:rPr>
              <a:pPr eaLnBrk="1" hangingPunct="1"/>
              <a:t>68</a:t>
            </a:fld>
            <a:endParaRPr lang="en-CA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9DB4FFC-B423-4815-83CA-923694F714A8}" type="slidenum">
              <a:rPr lang="en-CA" altLang="zh-CN">
                <a:latin typeface="Calibri" pitchFamily="34" charset="0"/>
              </a:rPr>
              <a:pPr eaLnBrk="1" hangingPunct="1"/>
              <a:t>69</a:t>
            </a:fld>
            <a:endParaRPr lang="en-CA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ED6AE8B-E5C6-4219-858E-FE7B1B24D0FC}" type="slidenum">
              <a:rPr lang="en-CA" altLang="zh-CN">
                <a:latin typeface="Calibri" pitchFamily="34" charset="0"/>
              </a:rPr>
              <a:pPr eaLnBrk="1" hangingPunct="1"/>
              <a:t>70</a:t>
            </a:fld>
            <a:endParaRPr lang="en-CA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B4F0636-FAAA-4897-A293-A09701580917}" type="slidenum">
              <a:rPr lang="en-CA" altLang="zh-CN">
                <a:latin typeface="Calibri" pitchFamily="34" charset="0"/>
              </a:rPr>
              <a:pPr eaLnBrk="1" hangingPunct="1"/>
              <a:t>71</a:t>
            </a:fld>
            <a:endParaRPr lang="en-CA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A2EB126-920C-4439-B8DE-D90B34B8EA37}" type="slidenum">
              <a:rPr lang="en-CA" altLang="zh-CN">
                <a:latin typeface="Calibri" pitchFamily="34" charset="0"/>
              </a:rPr>
              <a:pPr eaLnBrk="1" hangingPunct="1"/>
              <a:t>72</a:t>
            </a:fld>
            <a:endParaRPr lang="en-CA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DC2E13C-9C22-4C77-BAAA-D9DBA5B5B340}" type="slidenum">
              <a:rPr lang="en-CA" altLang="zh-CN">
                <a:latin typeface="Calibri" pitchFamily="34" charset="0"/>
              </a:rPr>
              <a:pPr eaLnBrk="1" hangingPunct="1"/>
              <a:t>73</a:t>
            </a:fld>
            <a:endParaRPr lang="en-CA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01620A5-4BFC-4792-A807-023DBFC75865}" type="slidenum">
              <a:rPr lang="en-CA" altLang="zh-CN">
                <a:latin typeface="Calibri" pitchFamily="34" charset="0"/>
              </a:rPr>
              <a:pPr eaLnBrk="1" hangingPunct="1"/>
              <a:t>74</a:t>
            </a:fld>
            <a:endParaRPr lang="en-CA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3947529-AE57-45F2-A91A-181B2E131E4C}" type="slidenum">
              <a:rPr lang="en-CA" altLang="zh-CN">
                <a:latin typeface="Calibri" pitchFamily="34" charset="0"/>
              </a:rPr>
              <a:pPr eaLnBrk="1" hangingPunct="1"/>
              <a:t>11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2235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5B5492E-68A4-4F2E-A7C5-83F465A20168}" type="slidenum">
              <a:rPr lang="en-CA" altLang="zh-CN">
                <a:latin typeface="Calibri" pitchFamily="34" charset="0"/>
              </a:rPr>
              <a:pPr eaLnBrk="1" hangingPunct="1"/>
              <a:t>75</a:t>
            </a:fld>
            <a:endParaRPr lang="en-CA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D2BA078-D856-4159-94B4-9377FBF65FE4}" type="slidenum">
              <a:rPr lang="en-CA" altLang="zh-CN">
                <a:latin typeface="Calibri" pitchFamily="34" charset="0"/>
              </a:rPr>
              <a:pPr eaLnBrk="1" hangingPunct="1"/>
              <a:t>76</a:t>
            </a:fld>
            <a:endParaRPr lang="en-CA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9B375E4-CD07-4D58-A600-02CEB5FE0FBD}" type="slidenum">
              <a:rPr lang="en-CA" altLang="zh-CN">
                <a:latin typeface="Calibri" pitchFamily="34" charset="0"/>
              </a:rPr>
              <a:pPr eaLnBrk="1" hangingPunct="1"/>
              <a:t>77</a:t>
            </a:fld>
            <a:endParaRPr lang="en-CA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8FD573D-35C7-413C-BB27-C48F8D6E1DA1}" type="slidenum">
              <a:rPr lang="en-CA" altLang="zh-CN">
                <a:latin typeface="Calibri" pitchFamily="34" charset="0"/>
              </a:rPr>
              <a:pPr eaLnBrk="1" hangingPunct="1"/>
              <a:t>78</a:t>
            </a:fld>
            <a:endParaRPr lang="en-CA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B29ECE8-9F21-4B4A-AA34-476D449EB556}" type="slidenum">
              <a:rPr lang="en-CA" altLang="zh-CN">
                <a:latin typeface="Calibri" pitchFamily="34" charset="0"/>
              </a:rPr>
              <a:pPr eaLnBrk="1" hangingPunct="1"/>
              <a:t>79</a:t>
            </a:fld>
            <a:endParaRPr lang="en-CA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09F9631-D3F7-4267-BAEE-690DA9CD9792}" type="slidenum">
              <a:rPr lang="en-CA" altLang="zh-CN">
                <a:latin typeface="Calibri" pitchFamily="34" charset="0"/>
              </a:rPr>
              <a:pPr eaLnBrk="1" hangingPunct="1"/>
              <a:t>80</a:t>
            </a:fld>
            <a:endParaRPr lang="en-CA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2B284E1-907D-4847-928A-BDC0EB456733}" type="slidenum">
              <a:rPr lang="en-CA" altLang="zh-CN">
                <a:latin typeface="Calibri" pitchFamily="34" charset="0"/>
              </a:rPr>
              <a:pPr eaLnBrk="1" hangingPunct="1"/>
              <a:t>81</a:t>
            </a:fld>
            <a:endParaRPr lang="en-CA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3B9F1A6-9116-402A-AFC3-BFE769B2F5E0}" type="slidenum">
              <a:rPr lang="en-CA" altLang="zh-CN">
                <a:latin typeface="Calibri" pitchFamily="34" charset="0"/>
              </a:rPr>
              <a:pPr eaLnBrk="1" hangingPunct="1"/>
              <a:t>82</a:t>
            </a:fld>
            <a:endParaRPr lang="en-CA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本人是国际视觉电生理学会</a:t>
            </a:r>
            <a:r>
              <a:rPr lang="en-US" altLang="zh-CN" dirty="0"/>
              <a:t>(ISCEV)</a:t>
            </a:r>
            <a:r>
              <a:rPr lang="zh-CN" altLang="en-US" dirty="0"/>
              <a:t>的会员。</a:t>
            </a:r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altLang="zh-CN" smtClean="0"/>
              <a:pPr/>
              <a:t>83</a:t>
            </a:fld>
            <a:endParaRPr 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3947529-AE57-45F2-A91A-181B2E131E4C}" type="slidenum">
              <a:rPr lang="en-CA" altLang="zh-CN">
                <a:latin typeface="Calibri" pitchFamily="34" charset="0"/>
              </a:rPr>
              <a:pPr eaLnBrk="1" hangingPunct="1"/>
              <a:t>12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668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3947529-AE57-45F2-A91A-181B2E131E4C}" type="slidenum">
              <a:rPr lang="en-CA" altLang="zh-CN">
                <a:latin typeface="Calibri" pitchFamily="34" charset="0"/>
              </a:rPr>
              <a:pPr eaLnBrk="1" hangingPunct="1"/>
              <a:t>13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710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zh-CN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2020/3/16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zh-CN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zh-CN"/>
              <a:t>单击此处编辑母版副标题样式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 eaLnBrk="1" latinLnBrk="0" hangingPunct="1">
              <a:defRPr kumimoji="0" lang="zh-CN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 eaLnBrk="1" latinLnBrk="0" hangingPunct="1">
              <a:defRPr kumimoji="0" lang="zh-CN" sz="3000" b="1" cap="all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zh-CN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zh-CN"/>
              <a:t>           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zh-CN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zh-CN"/>
              <a:t>      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Autofit/>
          </a:bodyPr>
          <a:lstStyle>
            <a:lvl1pPr algn="l" eaLnBrk="1" latinLnBrk="0" hangingPunct="1">
              <a:defRPr kumimoji="0" lang="zh-CN" sz="4400" b="1" i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440000"/>
            <a:ext cx="8280000" cy="5040000"/>
          </a:xfrm>
        </p:spPr>
        <p:txBody>
          <a:bodyPr/>
          <a:lstStyle>
            <a:lvl1pPr eaLnBrk="1" latinLnBrk="0" hangingPunct="1">
              <a:spcBef>
                <a:spcPts val="0"/>
              </a:spcBef>
              <a:defRPr kumimoji="0" lang="zh-CN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1pPr>
            <a:lvl2pPr eaLnBrk="1" latinLnBrk="0" hangingPunct="1">
              <a:spcBef>
                <a:spcPts val="0"/>
              </a:spcBef>
              <a:defRPr kumimoji="0" lang="zh-CN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2pPr>
            <a:lvl3pPr eaLnBrk="1" latinLnBrk="0" hangingPunct="1">
              <a:spcBef>
                <a:spcPts val="0"/>
              </a:spcBef>
              <a:defRPr kumimoji="0" lang="zh-CN" b="1" i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3pPr>
            <a:lvl4pPr eaLnBrk="1" latinLnBrk="0" hangingPunct="1">
              <a:spcBef>
                <a:spcPts val="0"/>
              </a:spcBef>
              <a:defRPr kumimoji="0" lang="zh-CN" b="1" i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4pPr>
            <a:lvl5pPr eaLnBrk="1" latinLnBrk="0" hangingPunct="1">
              <a:spcBef>
                <a:spcPts val="0"/>
              </a:spcBef>
              <a:defRPr kumimoji="0" lang="zh-CN" b="1" i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: 强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2020/3/16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zh-CN" sz="2800">
                <a:solidFill>
                  <a:schemeClr val="bg1"/>
                </a:solidFill>
              </a:defRPr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2020/3/16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2020/3/16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 eaLnBrk="1" latinLnBrk="0" hangingPunct="1">
              <a:defRPr kumimoji="0" lang="zh-CN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: 强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2020/3/16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zh-CN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zh-CN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2020/3/16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zh-CN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zh-CN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zh-CN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zh-CN"/>
              <a:t>单击此处编辑母版副标题样式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2020/3/16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52" r:id="rId5"/>
    <p:sldLayoutId id="2147483654" r:id="rId6"/>
    <p:sldLayoutId id="2147483655" r:id="rId7"/>
    <p:sldLayoutId id="2147483660" r:id="rId8"/>
  </p:sldLayoutIdLst>
  <p:txStyles>
    <p:titleStyle>
      <a:lvl1pPr algn="ctr" defTabSz="914400" rtl="0" eaLnBrk="1" latinLnBrk="0" hangingPunct="1">
        <a:spcBef>
          <a:spcPct val="0"/>
        </a:spcBef>
        <a:buNone/>
        <a:defRPr kumimoji="0" lang="zh-CN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7.png"/><Relationship Id="rId4" Type="http://schemas.openxmlformats.org/officeDocument/2006/relationships/image" Target="../media/image7.jpe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68.png"/><Relationship Id="rId4" Type="http://schemas.openxmlformats.org/officeDocument/2006/relationships/image" Target="../media/image7.jpe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7.jpe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733800" y="1316420"/>
            <a:ext cx="4953000" cy="1416269"/>
          </a:xfrm>
        </p:spPr>
        <p:txBody>
          <a:bodyPr>
            <a:normAutofit/>
          </a:bodyPr>
          <a:lstStyle/>
          <a:p>
            <a:r>
              <a:rPr lang="en-US" altLang="zh-CN" sz="1600" b="1" dirty="0"/>
              <a:t>T&amp;R Team of Algorithm Design</a:t>
            </a:r>
          </a:p>
          <a:p>
            <a:r>
              <a:rPr lang="en-US" altLang="zh-CN" sz="1600" b="1" dirty="0"/>
              <a:t>College of Computer Science and Engineering, CQU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3048000"/>
            <a:ext cx="7239000" cy="18288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0" dirty="0">
                <a:solidFill>
                  <a:prstClr val="white"/>
                </a:solidFill>
              </a:rPr>
              <a:t>Algorithm Analysis &amp; Design </a:t>
            </a:r>
            <a:br>
              <a:rPr lang="en-US" altLang="zh-CN" sz="4900" b="0" dirty="0">
                <a:solidFill>
                  <a:prstClr val="white"/>
                </a:solidFill>
              </a:rPr>
            </a:br>
            <a:r>
              <a:rPr lang="en-US" altLang="zh-CN" sz="4800" dirty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Introduction to Algorithm</a:t>
            </a:r>
            <a:endParaRPr lang="zh-CN" dirty="0">
              <a:solidFill>
                <a:srgbClr val="FFFF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6048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1" name="Picture 17" descr=" 61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73" y="4257426"/>
            <a:ext cx="7488832" cy="1322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4" name="Rectangle 2" descr=" 819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tx1"/>
                </a:solidFill>
                <a:ea typeface="宋体" charset="-122"/>
              </a:rPr>
              <a:t>A Simple Implementation – PARTITION</a:t>
            </a:r>
            <a:endParaRPr lang="en-US" altLang="zh-CN" sz="36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pic>
        <p:nvPicPr>
          <p:cNvPr id="20" name="Picture 5" descr="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31453"/>
            <a:ext cx="7551738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5" descr=" 22"/>
          <p:cNvGrpSpPr>
            <a:grpSpLocks/>
          </p:cNvGrpSpPr>
          <p:nvPr/>
        </p:nvGrpSpPr>
        <p:grpSpPr bwMode="auto">
          <a:xfrm>
            <a:off x="349770" y="5517232"/>
            <a:ext cx="3286126" cy="730250"/>
            <a:chOff x="148" y="3216"/>
            <a:chExt cx="2070" cy="460"/>
          </a:xfrm>
        </p:grpSpPr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148" y="3443"/>
              <a:ext cx="20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A[</a:t>
              </a:r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, … , </a:t>
              </a:r>
              <a:r>
                <a:rPr lang="en-US" altLang="zh-CN" b="1" i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]: known to be </a:t>
              </a: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≤ pivot</a:t>
              </a:r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 flipV="1">
              <a:off x="1008" y="3216"/>
              <a:ext cx="0" cy="24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840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1" name="Picture 17" descr=" 61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73" y="4257426"/>
            <a:ext cx="7488832" cy="1322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4" name="Rectangle 2" descr=" 819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tx1"/>
                </a:solidFill>
                <a:ea typeface="宋体" charset="-122"/>
              </a:rPr>
              <a:t>A Simple Implementation – PARTITION</a:t>
            </a:r>
            <a:endParaRPr lang="en-US" altLang="zh-CN" sz="36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pic>
        <p:nvPicPr>
          <p:cNvPr id="20" name="Picture 5" descr="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31453"/>
            <a:ext cx="7551738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5" descr=" 22"/>
          <p:cNvGrpSpPr>
            <a:grpSpLocks/>
          </p:cNvGrpSpPr>
          <p:nvPr/>
        </p:nvGrpSpPr>
        <p:grpSpPr bwMode="auto">
          <a:xfrm>
            <a:off x="349770" y="5517232"/>
            <a:ext cx="3286126" cy="730250"/>
            <a:chOff x="148" y="3216"/>
            <a:chExt cx="2070" cy="460"/>
          </a:xfrm>
        </p:grpSpPr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148" y="3443"/>
              <a:ext cx="20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A[</a:t>
              </a:r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, … , </a:t>
              </a:r>
              <a:r>
                <a:rPr lang="en-US" altLang="zh-CN" b="1" i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]: known to be </a:t>
              </a: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≤ pivot</a:t>
              </a:r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 flipV="1">
              <a:off x="1008" y="3216"/>
              <a:ext cx="0" cy="24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16" descr=" 25"/>
          <p:cNvGrpSpPr>
            <a:grpSpLocks/>
          </p:cNvGrpSpPr>
          <p:nvPr/>
        </p:nvGrpSpPr>
        <p:grpSpPr bwMode="auto">
          <a:xfrm>
            <a:off x="2476350" y="5582492"/>
            <a:ext cx="3679826" cy="1158876"/>
            <a:chOff x="1412" y="3312"/>
            <a:chExt cx="2318" cy="730"/>
          </a:xfrm>
        </p:grpSpPr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412" y="3809"/>
              <a:ext cx="231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A[</a:t>
              </a:r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+1, … , </a:t>
              </a:r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-1]: known to be </a:t>
              </a: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&gt; pivot</a:t>
              </a:r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V="1">
              <a:off x="2448" y="3312"/>
              <a:ext cx="0" cy="52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964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1" name="Picture 17" descr=" 61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73" y="4257426"/>
            <a:ext cx="7488832" cy="1322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4" name="Rectangle 2" descr=" 819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tx1"/>
                </a:solidFill>
                <a:ea typeface="宋体" charset="-122"/>
              </a:rPr>
              <a:t>A Simple Implementation – PARTITION</a:t>
            </a:r>
            <a:endParaRPr lang="en-US" altLang="zh-CN" sz="36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pic>
        <p:nvPicPr>
          <p:cNvPr id="20" name="Picture 5" descr="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31453"/>
            <a:ext cx="7551738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5" descr=" 22"/>
          <p:cNvGrpSpPr>
            <a:grpSpLocks/>
          </p:cNvGrpSpPr>
          <p:nvPr/>
        </p:nvGrpSpPr>
        <p:grpSpPr bwMode="auto">
          <a:xfrm>
            <a:off x="349770" y="5517232"/>
            <a:ext cx="3286126" cy="730250"/>
            <a:chOff x="148" y="3216"/>
            <a:chExt cx="2070" cy="460"/>
          </a:xfrm>
        </p:grpSpPr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148" y="3443"/>
              <a:ext cx="20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A[</a:t>
              </a:r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, … , </a:t>
              </a:r>
              <a:r>
                <a:rPr lang="en-US" altLang="zh-CN" b="1" i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]: known to be </a:t>
              </a: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≤ pivot</a:t>
              </a:r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 flipV="1">
              <a:off x="1008" y="3216"/>
              <a:ext cx="0" cy="24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16" descr=" 25"/>
          <p:cNvGrpSpPr>
            <a:grpSpLocks/>
          </p:cNvGrpSpPr>
          <p:nvPr/>
        </p:nvGrpSpPr>
        <p:grpSpPr bwMode="auto">
          <a:xfrm>
            <a:off x="2476350" y="5582492"/>
            <a:ext cx="3679826" cy="1158876"/>
            <a:chOff x="1412" y="3312"/>
            <a:chExt cx="2318" cy="730"/>
          </a:xfrm>
        </p:grpSpPr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412" y="3809"/>
              <a:ext cx="231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A[</a:t>
              </a:r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+1, … , </a:t>
              </a:r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-1]: known to be </a:t>
              </a: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&gt; pivot</a:t>
              </a:r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V="1">
              <a:off x="2448" y="3312"/>
              <a:ext cx="0" cy="52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" name="Group 17" descr=" 28"/>
          <p:cNvGrpSpPr>
            <a:grpSpLocks/>
          </p:cNvGrpSpPr>
          <p:nvPr/>
        </p:nvGrpSpPr>
        <p:grpSpPr bwMode="auto">
          <a:xfrm>
            <a:off x="5087315" y="5547319"/>
            <a:ext cx="3013077" cy="762001"/>
            <a:chOff x="3040" y="3264"/>
            <a:chExt cx="1898" cy="480"/>
          </a:xfrm>
        </p:grpSpPr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3040" y="3511"/>
              <a:ext cx="18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A[</a:t>
              </a:r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 … </a:t>
              </a:r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r-</a:t>
              </a:r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1]: </a:t>
              </a: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not yet examined</a:t>
              </a: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3984" y="3264"/>
              <a:ext cx="0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810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1" name="Picture 17" descr=" 61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73" y="4257426"/>
            <a:ext cx="7488832" cy="1322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4" name="Rectangle 2" descr=" 819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tx1"/>
                </a:solidFill>
                <a:ea typeface="宋体" charset="-122"/>
              </a:rPr>
              <a:t>A Simple Implementation – PARTITION</a:t>
            </a:r>
            <a:endParaRPr lang="en-US" altLang="zh-CN" sz="36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pic>
        <p:nvPicPr>
          <p:cNvPr id="20" name="Picture 5" descr="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31453"/>
            <a:ext cx="7551738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5" descr=" 22"/>
          <p:cNvGrpSpPr>
            <a:grpSpLocks/>
          </p:cNvGrpSpPr>
          <p:nvPr/>
        </p:nvGrpSpPr>
        <p:grpSpPr bwMode="auto">
          <a:xfrm>
            <a:off x="349770" y="5517232"/>
            <a:ext cx="3286126" cy="730250"/>
            <a:chOff x="148" y="3216"/>
            <a:chExt cx="2070" cy="460"/>
          </a:xfrm>
        </p:grpSpPr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148" y="3443"/>
              <a:ext cx="20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A[</a:t>
              </a:r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, … , </a:t>
              </a:r>
              <a:r>
                <a:rPr lang="en-US" altLang="zh-CN" b="1" i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]: known to be </a:t>
              </a: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≤ pivot</a:t>
              </a:r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 flipV="1">
              <a:off x="1008" y="3216"/>
              <a:ext cx="0" cy="24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16" descr=" 25"/>
          <p:cNvGrpSpPr>
            <a:grpSpLocks/>
          </p:cNvGrpSpPr>
          <p:nvPr/>
        </p:nvGrpSpPr>
        <p:grpSpPr bwMode="auto">
          <a:xfrm>
            <a:off x="2476350" y="5582492"/>
            <a:ext cx="3679826" cy="1158876"/>
            <a:chOff x="1412" y="3312"/>
            <a:chExt cx="2318" cy="730"/>
          </a:xfrm>
        </p:grpSpPr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412" y="3809"/>
              <a:ext cx="231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A[</a:t>
              </a:r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+1, … , </a:t>
              </a:r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-1]: known to be </a:t>
              </a: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&gt; pivot</a:t>
              </a:r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V="1">
              <a:off x="2448" y="3312"/>
              <a:ext cx="0" cy="52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" name="Group 17" descr=" 28"/>
          <p:cNvGrpSpPr>
            <a:grpSpLocks/>
          </p:cNvGrpSpPr>
          <p:nvPr/>
        </p:nvGrpSpPr>
        <p:grpSpPr bwMode="auto">
          <a:xfrm>
            <a:off x="5087315" y="5547319"/>
            <a:ext cx="3013077" cy="762001"/>
            <a:chOff x="3040" y="3264"/>
            <a:chExt cx="1898" cy="480"/>
          </a:xfrm>
        </p:grpSpPr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3040" y="3511"/>
              <a:ext cx="18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A[</a:t>
              </a:r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 … </a:t>
              </a:r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r-</a:t>
              </a:r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1]: </a:t>
              </a: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not yet examined</a:t>
              </a: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3984" y="3264"/>
              <a:ext cx="0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4" name="Group 18" descr=" 31"/>
          <p:cNvGrpSpPr>
            <a:grpSpLocks/>
          </p:cNvGrpSpPr>
          <p:nvPr/>
        </p:nvGrpSpPr>
        <p:grpSpPr bwMode="auto">
          <a:xfrm>
            <a:off x="7518151" y="5043759"/>
            <a:ext cx="1230313" cy="1625601"/>
            <a:chOff x="4548" y="3024"/>
            <a:chExt cx="775" cy="1024"/>
          </a:xfrm>
        </p:grpSpPr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4548" y="3815"/>
              <a:ext cx="77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A[</a:t>
              </a:r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]: pivot</a:t>
              </a: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 flipV="1">
              <a:off x="4896" y="3024"/>
              <a:ext cx="0" cy="816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953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 descr=" 819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tx1"/>
                </a:solidFill>
                <a:ea typeface="宋体" charset="-122"/>
              </a:rPr>
              <a:t>A Simple Implementation – PARTITION</a:t>
            </a:r>
            <a:endParaRPr lang="en-US" altLang="zh-CN" sz="36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8195" name="Rectangle 3" descr=" 8195"/>
          <p:cNvSpPr>
            <a:spLocks noGrp="1" noChangeArrowheads="1"/>
          </p:cNvSpPr>
          <p:nvPr>
            <p:ph idx="1"/>
          </p:nvPr>
        </p:nvSpPr>
        <p:spPr>
          <a:xfrm>
            <a:off x="432000" y="5157192"/>
            <a:ext cx="8280000" cy="1584176"/>
          </a:xfrm>
        </p:spPr>
        <p:txBody>
          <a:bodyPr>
            <a:noAutofit/>
          </a:bodyPr>
          <a:lstStyle/>
          <a:p>
            <a:pPr algn="just"/>
            <a:r>
              <a:rPr lang="en-US" altLang="zh-CN" sz="2400" dirty="0">
                <a:solidFill>
                  <a:schemeClr val="tx1"/>
                </a:solidFill>
              </a:rPr>
              <a:t>The operation of Partition on the sample array. Lightly shaded array elements are all with values no greater than </a:t>
            </a:r>
            <a:r>
              <a:rPr lang="en-US" altLang="zh-CN" sz="2400" i="1" dirty="0">
                <a:solidFill>
                  <a:schemeClr val="tx1"/>
                </a:solidFill>
              </a:rPr>
              <a:t>x</a:t>
            </a:r>
            <a:r>
              <a:rPr lang="en-US" altLang="zh-CN" sz="2400" dirty="0">
                <a:solidFill>
                  <a:schemeClr val="tx1"/>
                </a:solidFill>
              </a:rPr>
              <a:t> (the pivot). Heavily shaded array elements are all with values greater than </a:t>
            </a:r>
            <a:r>
              <a:rPr lang="en-US" altLang="zh-CN" sz="2400" i="1" dirty="0">
                <a:solidFill>
                  <a:schemeClr val="tx1"/>
                </a:solidFill>
              </a:rPr>
              <a:t>x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730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 descr=" 819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tx1"/>
                </a:solidFill>
                <a:ea typeface="宋体" charset="-122"/>
              </a:rPr>
              <a:t>A Simple Implementation – PARTITION</a:t>
            </a:r>
            <a:endParaRPr lang="en-US" altLang="zh-CN" sz="36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8195" name="Rectangle 3" descr=" 8195"/>
          <p:cNvSpPr>
            <a:spLocks noGrp="1" noChangeArrowheads="1"/>
          </p:cNvSpPr>
          <p:nvPr>
            <p:ph idx="1"/>
          </p:nvPr>
        </p:nvSpPr>
        <p:spPr>
          <a:xfrm>
            <a:off x="432000" y="5157192"/>
            <a:ext cx="8280000" cy="1584176"/>
          </a:xfrm>
        </p:spPr>
        <p:txBody>
          <a:bodyPr>
            <a:noAutofit/>
          </a:bodyPr>
          <a:lstStyle/>
          <a:p>
            <a:pPr algn="just"/>
            <a:r>
              <a:rPr lang="en-US" altLang="zh-CN" sz="2400" dirty="0">
                <a:solidFill>
                  <a:schemeClr val="tx1"/>
                </a:solidFill>
              </a:rPr>
              <a:t>The operation of Partition on the sample array. Lightly shaded array elements are all with values no greater than </a:t>
            </a:r>
            <a:r>
              <a:rPr lang="en-US" altLang="zh-CN" sz="2400" i="1" dirty="0">
                <a:solidFill>
                  <a:schemeClr val="tx1"/>
                </a:solidFill>
              </a:rPr>
              <a:t>x</a:t>
            </a:r>
            <a:r>
              <a:rPr lang="en-US" altLang="zh-CN" sz="2400" dirty="0">
                <a:solidFill>
                  <a:schemeClr val="tx1"/>
                </a:solidFill>
              </a:rPr>
              <a:t> (the pivot). Heavily shaded array elements are all with values greater than </a:t>
            </a:r>
            <a:r>
              <a:rPr lang="en-US" altLang="zh-CN" sz="2400" i="1" dirty="0">
                <a:solidFill>
                  <a:schemeClr val="tx1"/>
                </a:solidFill>
              </a:rPr>
              <a:t>x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Picture 5" descr="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30" y="1285850"/>
            <a:ext cx="40767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15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 descr=" 819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tx1"/>
                </a:solidFill>
                <a:ea typeface="宋体" charset="-122"/>
              </a:rPr>
              <a:t>A Simple Implementation – PARTITION</a:t>
            </a:r>
            <a:endParaRPr lang="en-US" altLang="zh-CN" sz="36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8195" name="Rectangle 3" descr=" 8195"/>
          <p:cNvSpPr>
            <a:spLocks noGrp="1" noChangeArrowheads="1"/>
          </p:cNvSpPr>
          <p:nvPr>
            <p:ph idx="1"/>
          </p:nvPr>
        </p:nvSpPr>
        <p:spPr>
          <a:xfrm>
            <a:off x="432000" y="5157192"/>
            <a:ext cx="8280000" cy="1584176"/>
          </a:xfrm>
        </p:spPr>
        <p:txBody>
          <a:bodyPr>
            <a:noAutofit/>
          </a:bodyPr>
          <a:lstStyle/>
          <a:p>
            <a:pPr algn="just"/>
            <a:r>
              <a:rPr lang="en-US" altLang="zh-CN" sz="2400" dirty="0">
                <a:solidFill>
                  <a:schemeClr val="tx1"/>
                </a:solidFill>
              </a:rPr>
              <a:t>The operation of Partition on the sample array. Lightly shaded array elements are all with values no greater than </a:t>
            </a:r>
            <a:r>
              <a:rPr lang="en-US" altLang="zh-CN" sz="2400" i="1" dirty="0">
                <a:solidFill>
                  <a:schemeClr val="tx1"/>
                </a:solidFill>
              </a:rPr>
              <a:t>x</a:t>
            </a:r>
            <a:r>
              <a:rPr lang="en-US" altLang="zh-CN" sz="2400" dirty="0">
                <a:solidFill>
                  <a:schemeClr val="tx1"/>
                </a:solidFill>
              </a:rPr>
              <a:t> (the pivot). Heavily shaded array elements are all with values greater than </a:t>
            </a:r>
            <a:r>
              <a:rPr lang="en-US" altLang="zh-CN" sz="2400" i="1" dirty="0">
                <a:solidFill>
                  <a:schemeClr val="tx1"/>
                </a:solidFill>
              </a:rPr>
              <a:t>x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Picture 5" descr="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30" y="1285850"/>
            <a:ext cx="40767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11" y="1971650"/>
            <a:ext cx="406717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37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 descr=" 819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tx1"/>
                </a:solidFill>
                <a:ea typeface="宋体" charset="-122"/>
              </a:rPr>
              <a:t>A Simple Implementation – PARTITION</a:t>
            </a:r>
            <a:endParaRPr lang="en-US" altLang="zh-CN" sz="36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8195" name="Rectangle 3" descr=" 8195"/>
          <p:cNvSpPr>
            <a:spLocks noGrp="1" noChangeArrowheads="1"/>
          </p:cNvSpPr>
          <p:nvPr>
            <p:ph idx="1"/>
          </p:nvPr>
        </p:nvSpPr>
        <p:spPr>
          <a:xfrm>
            <a:off x="432000" y="5157192"/>
            <a:ext cx="8280000" cy="1584176"/>
          </a:xfrm>
        </p:spPr>
        <p:txBody>
          <a:bodyPr>
            <a:noAutofit/>
          </a:bodyPr>
          <a:lstStyle/>
          <a:p>
            <a:pPr algn="just"/>
            <a:r>
              <a:rPr lang="en-US" altLang="zh-CN" sz="2400" dirty="0">
                <a:solidFill>
                  <a:schemeClr val="tx1"/>
                </a:solidFill>
              </a:rPr>
              <a:t>The operation of Partition on the sample array. Lightly shaded array elements are all with values no greater than </a:t>
            </a:r>
            <a:r>
              <a:rPr lang="en-US" altLang="zh-CN" sz="2400" i="1" dirty="0">
                <a:solidFill>
                  <a:schemeClr val="tx1"/>
                </a:solidFill>
              </a:rPr>
              <a:t>x</a:t>
            </a:r>
            <a:r>
              <a:rPr lang="en-US" altLang="zh-CN" sz="2400" dirty="0">
                <a:solidFill>
                  <a:schemeClr val="tx1"/>
                </a:solidFill>
              </a:rPr>
              <a:t> (the pivot). Heavily shaded array elements are all with values greater than </a:t>
            </a:r>
            <a:r>
              <a:rPr lang="en-US" altLang="zh-CN" sz="2400" i="1" dirty="0">
                <a:solidFill>
                  <a:schemeClr val="tx1"/>
                </a:solidFill>
              </a:rPr>
              <a:t>x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Picture 5" descr="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30" y="1285850"/>
            <a:ext cx="40767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11" y="1971650"/>
            <a:ext cx="406717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09850"/>
            <a:ext cx="41052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80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 descr=" 819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tx1"/>
                </a:solidFill>
                <a:ea typeface="宋体" charset="-122"/>
              </a:rPr>
              <a:t>A Simple Implementation – PARTITION</a:t>
            </a:r>
            <a:endParaRPr lang="en-US" altLang="zh-CN" sz="36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8195" name="Rectangle 3" descr=" 8195"/>
          <p:cNvSpPr>
            <a:spLocks noGrp="1" noChangeArrowheads="1"/>
          </p:cNvSpPr>
          <p:nvPr>
            <p:ph idx="1"/>
          </p:nvPr>
        </p:nvSpPr>
        <p:spPr>
          <a:xfrm>
            <a:off x="432000" y="5157192"/>
            <a:ext cx="8280000" cy="1584176"/>
          </a:xfrm>
        </p:spPr>
        <p:txBody>
          <a:bodyPr>
            <a:noAutofit/>
          </a:bodyPr>
          <a:lstStyle/>
          <a:p>
            <a:pPr algn="just"/>
            <a:r>
              <a:rPr lang="en-US" altLang="zh-CN" sz="2400" dirty="0">
                <a:solidFill>
                  <a:schemeClr val="tx1"/>
                </a:solidFill>
              </a:rPr>
              <a:t>The operation of Partition on the sample array. Lightly shaded array elements are all with values no greater than </a:t>
            </a:r>
            <a:r>
              <a:rPr lang="en-US" altLang="zh-CN" sz="2400" i="1" dirty="0">
                <a:solidFill>
                  <a:schemeClr val="tx1"/>
                </a:solidFill>
              </a:rPr>
              <a:t>x</a:t>
            </a:r>
            <a:r>
              <a:rPr lang="en-US" altLang="zh-CN" sz="2400" dirty="0">
                <a:solidFill>
                  <a:schemeClr val="tx1"/>
                </a:solidFill>
              </a:rPr>
              <a:t> (the pivot). Heavily shaded array elements are all with values greater than </a:t>
            </a:r>
            <a:r>
              <a:rPr lang="en-US" altLang="zh-CN" sz="2400" i="1" dirty="0">
                <a:solidFill>
                  <a:schemeClr val="tx1"/>
                </a:solidFill>
              </a:rPr>
              <a:t>x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Picture 5" descr="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30" y="1285850"/>
            <a:ext cx="40767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11" y="1971650"/>
            <a:ext cx="406717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09850"/>
            <a:ext cx="41052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71850"/>
            <a:ext cx="41148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83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 descr=" 819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tx1"/>
                </a:solidFill>
                <a:ea typeface="宋体" charset="-122"/>
              </a:rPr>
              <a:t>A Simple Implementation – PARTITION</a:t>
            </a:r>
            <a:endParaRPr lang="en-US" altLang="zh-CN" sz="36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8195" name="Rectangle 3" descr=" 8195"/>
          <p:cNvSpPr>
            <a:spLocks noGrp="1" noChangeArrowheads="1"/>
          </p:cNvSpPr>
          <p:nvPr>
            <p:ph idx="1"/>
          </p:nvPr>
        </p:nvSpPr>
        <p:spPr>
          <a:xfrm>
            <a:off x="432000" y="5157192"/>
            <a:ext cx="8280000" cy="1584176"/>
          </a:xfrm>
        </p:spPr>
        <p:txBody>
          <a:bodyPr>
            <a:noAutofit/>
          </a:bodyPr>
          <a:lstStyle/>
          <a:p>
            <a:pPr algn="just"/>
            <a:r>
              <a:rPr lang="en-US" altLang="zh-CN" sz="2400" dirty="0">
                <a:solidFill>
                  <a:schemeClr val="tx1"/>
                </a:solidFill>
              </a:rPr>
              <a:t>The operation of Partition on the sample array. Lightly shaded array elements are all with values no greater than </a:t>
            </a:r>
            <a:r>
              <a:rPr lang="en-US" altLang="zh-CN" sz="2400" i="1" dirty="0">
                <a:solidFill>
                  <a:schemeClr val="tx1"/>
                </a:solidFill>
              </a:rPr>
              <a:t>x</a:t>
            </a:r>
            <a:r>
              <a:rPr lang="en-US" altLang="zh-CN" sz="2400" dirty="0">
                <a:solidFill>
                  <a:schemeClr val="tx1"/>
                </a:solidFill>
              </a:rPr>
              <a:t> (the pivot). Heavily shaded array elements are all with values greater than </a:t>
            </a:r>
            <a:r>
              <a:rPr lang="en-US" altLang="zh-CN" sz="2400" i="1" dirty="0">
                <a:solidFill>
                  <a:schemeClr val="tx1"/>
                </a:solidFill>
              </a:rPr>
              <a:t>x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Picture 5" descr="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30" y="1285850"/>
            <a:ext cx="40767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11" y="1971650"/>
            <a:ext cx="406717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09850"/>
            <a:ext cx="41052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71850"/>
            <a:ext cx="41148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293096"/>
            <a:ext cx="409575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84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3568" y="2077200"/>
            <a:ext cx="8352928" cy="1143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Chapter 7: Quick Sort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72013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 descr=" 819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tx1"/>
                </a:solidFill>
                <a:ea typeface="宋体" charset="-122"/>
              </a:rPr>
              <a:t>A Simple Implementation – PARTITION</a:t>
            </a:r>
            <a:endParaRPr lang="en-US" altLang="zh-CN" sz="36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8195" name="Rectangle 3" descr=" 8195"/>
          <p:cNvSpPr>
            <a:spLocks noGrp="1" noChangeArrowheads="1"/>
          </p:cNvSpPr>
          <p:nvPr>
            <p:ph idx="1"/>
          </p:nvPr>
        </p:nvSpPr>
        <p:spPr>
          <a:xfrm>
            <a:off x="432000" y="5157192"/>
            <a:ext cx="8280000" cy="1584176"/>
          </a:xfrm>
        </p:spPr>
        <p:txBody>
          <a:bodyPr>
            <a:noAutofit/>
          </a:bodyPr>
          <a:lstStyle/>
          <a:p>
            <a:pPr algn="just"/>
            <a:r>
              <a:rPr lang="en-US" altLang="zh-CN" sz="2400" dirty="0">
                <a:solidFill>
                  <a:schemeClr val="tx1"/>
                </a:solidFill>
              </a:rPr>
              <a:t>The operation of Partition on the sample array. Lightly shaded array elements are all with values no greater than </a:t>
            </a:r>
            <a:r>
              <a:rPr lang="en-US" altLang="zh-CN" sz="2400" i="1" dirty="0">
                <a:solidFill>
                  <a:schemeClr val="tx1"/>
                </a:solidFill>
              </a:rPr>
              <a:t>x</a:t>
            </a:r>
            <a:r>
              <a:rPr lang="en-US" altLang="zh-CN" sz="2400" dirty="0">
                <a:solidFill>
                  <a:schemeClr val="tx1"/>
                </a:solidFill>
              </a:rPr>
              <a:t> (the pivot). Heavily shaded array elements are all with values greater than </a:t>
            </a:r>
            <a:r>
              <a:rPr lang="en-US" altLang="zh-CN" sz="2400" i="1" dirty="0">
                <a:solidFill>
                  <a:schemeClr val="tx1"/>
                </a:solidFill>
              </a:rPr>
              <a:t>x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Picture 5" descr="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30" y="1285850"/>
            <a:ext cx="40767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11" y="1971650"/>
            <a:ext cx="406717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09850"/>
            <a:ext cx="41052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71850"/>
            <a:ext cx="41148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293096"/>
            <a:ext cx="409575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994" y="1295375"/>
            <a:ext cx="4105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46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 descr=" 819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tx1"/>
                </a:solidFill>
                <a:ea typeface="宋体" charset="-122"/>
              </a:rPr>
              <a:t>A Simple Implementation – PARTITION</a:t>
            </a:r>
            <a:endParaRPr lang="en-US" altLang="zh-CN" sz="36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8195" name="Rectangle 3" descr=" 8195"/>
          <p:cNvSpPr>
            <a:spLocks noGrp="1" noChangeArrowheads="1"/>
          </p:cNvSpPr>
          <p:nvPr>
            <p:ph idx="1"/>
          </p:nvPr>
        </p:nvSpPr>
        <p:spPr>
          <a:xfrm>
            <a:off x="432000" y="5157192"/>
            <a:ext cx="8280000" cy="1584176"/>
          </a:xfrm>
        </p:spPr>
        <p:txBody>
          <a:bodyPr>
            <a:noAutofit/>
          </a:bodyPr>
          <a:lstStyle/>
          <a:p>
            <a:pPr algn="just"/>
            <a:r>
              <a:rPr lang="en-US" altLang="zh-CN" sz="2400" dirty="0">
                <a:solidFill>
                  <a:schemeClr val="tx1"/>
                </a:solidFill>
              </a:rPr>
              <a:t>The operation of Partition on the sample array. Lightly shaded array elements are all with values no greater than </a:t>
            </a:r>
            <a:r>
              <a:rPr lang="en-US" altLang="zh-CN" sz="2400" i="1" dirty="0">
                <a:solidFill>
                  <a:schemeClr val="tx1"/>
                </a:solidFill>
              </a:rPr>
              <a:t>x</a:t>
            </a:r>
            <a:r>
              <a:rPr lang="en-US" altLang="zh-CN" sz="2400" dirty="0">
                <a:solidFill>
                  <a:schemeClr val="tx1"/>
                </a:solidFill>
              </a:rPr>
              <a:t> (the pivot). Heavily shaded array elements are all with values greater than </a:t>
            </a:r>
            <a:r>
              <a:rPr lang="en-US" altLang="zh-CN" sz="2400" i="1" dirty="0">
                <a:solidFill>
                  <a:schemeClr val="tx1"/>
                </a:solidFill>
              </a:rPr>
              <a:t>x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Picture 5" descr="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30" y="1285850"/>
            <a:ext cx="40767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11" y="1971650"/>
            <a:ext cx="406717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09850"/>
            <a:ext cx="41052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71850"/>
            <a:ext cx="41148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293096"/>
            <a:ext cx="409575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994" y="1295375"/>
            <a:ext cx="4105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1" descr="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994" y="1971650"/>
            <a:ext cx="40957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31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 descr=" 819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tx1"/>
                </a:solidFill>
                <a:ea typeface="宋体" charset="-122"/>
              </a:rPr>
              <a:t>A Simple Implementation – PARTITION</a:t>
            </a:r>
            <a:endParaRPr lang="en-US" altLang="zh-CN" sz="36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8195" name="Rectangle 3" descr=" 8195"/>
          <p:cNvSpPr>
            <a:spLocks noGrp="1" noChangeArrowheads="1"/>
          </p:cNvSpPr>
          <p:nvPr>
            <p:ph idx="1"/>
          </p:nvPr>
        </p:nvSpPr>
        <p:spPr>
          <a:xfrm>
            <a:off x="432000" y="5157192"/>
            <a:ext cx="8280000" cy="1584176"/>
          </a:xfrm>
        </p:spPr>
        <p:txBody>
          <a:bodyPr>
            <a:noAutofit/>
          </a:bodyPr>
          <a:lstStyle/>
          <a:p>
            <a:pPr algn="just"/>
            <a:r>
              <a:rPr lang="en-US" altLang="zh-CN" sz="2400" dirty="0">
                <a:solidFill>
                  <a:schemeClr val="tx1"/>
                </a:solidFill>
              </a:rPr>
              <a:t>The operation of Partition on the sample array. Lightly shaded array elements are all with values no greater than </a:t>
            </a:r>
            <a:r>
              <a:rPr lang="en-US" altLang="zh-CN" sz="2400" i="1" dirty="0">
                <a:solidFill>
                  <a:schemeClr val="tx1"/>
                </a:solidFill>
              </a:rPr>
              <a:t>x</a:t>
            </a:r>
            <a:r>
              <a:rPr lang="en-US" altLang="zh-CN" sz="2400" dirty="0">
                <a:solidFill>
                  <a:schemeClr val="tx1"/>
                </a:solidFill>
              </a:rPr>
              <a:t> (the pivot). Heavily shaded array elements are all with values greater than </a:t>
            </a:r>
            <a:r>
              <a:rPr lang="en-US" altLang="zh-CN" sz="2400" i="1" dirty="0">
                <a:solidFill>
                  <a:schemeClr val="tx1"/>
                </a:solidFill>
              </a:rPr>
              <a:t>x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Picture 5" descr="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30" y="1285850"/>
            <a:ext cx="40767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11" y="1971650"/>
            <a:ext cx="406717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09850"/>
            <a:ext cx="41052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71850"/>
            <a:ext cx="41148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293096"/>
            <a:ext cx="409575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994" y="1295375"/>
            <a:ext cx="4105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1" descr="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994" y="1971650"/>
            <a:ext cx="40957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328" y="2852936"/>
            <a:ext cx="408622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73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 descr=" 819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tx1"/>
                </a:solidFill>
                <a:ea typeface="宋体" charset="-122"/>
              </a:rPr>
              <a:t>A Simple Implementation – PARTITION</a:t>
            </a:r>
            <a:endParaRPr lang="en-US" altLang="zh-CN" sz="36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8195" name="Rectangle 3" descr=" 8195"/>
          <p:cNvSpPr>
            <a:spLocks noGrp="1" noChangeArrowheads="1"/>
          </p:cNvSpPr>
          <p:nvPr>
            <p:ph idx="1"/>
          </p:nvPr>
        </p:nvSpPr>
        <p:spPr>
          <a:xfrm>
            <a:off x="432000" y="5157192"/>
            <a:ext cx="8280000" cy="1584176"/>
          </a:xfrm>
        </p:spPr>
        <p:txBody>
          <a:bodyPr>
            <a:noAutofit/>
          </a:bodyPr>
          <a:lstStyle/>
          <a:p>
            <a:pPr algn="just"/>
            <a:r>
              <a:rPr lang="en-US" altLang="zh-CN" sz="2400" dirty="0">
                <a:solidFill>
                  <a:schemeClr val="tx1"/>
                </a:solidFill>
              </a:rPr>
              <a:t>The operation of Partition on the sample array. Lightly shaded array elements are all with values no greater than </a:t>
            </a:r>
            <a:r>
              <a:rPr lang="en-US" altLang="zh-CN" sz="2400" i="1" dirty="0">
                <a:solidFill>
                  <a:schemeClr val="tx1"/>
                </a:solidFill>
              </a:rPr>
              <a:t>x</a:t>
            </a:r>
            <a:r>
              <a:rPr lang="en-US" altLang="zh-CN" sz="2400" dirty="0">
                <a:solidFill>
                  <a:schemeClr val="tx1"/>
                </a:solidFill>
              </a:rPr>
              <a:t> (the pivot). Heavily shaded array elements are all with values greater than </a:t>
            </a:r>
            <a:r>
              <a:rPr lang="en-US" altLang="zh-CN" sz="2400" i="1" dirty="0">
                <a:solidFill>
                  <a:schemeClr val="tx1"/>
                </a:solidFill>
              </a:rPr>
              <a:t>x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Picture 5" descr="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30" y="1285850"/>
            <a:ext cx="40767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11" y="1971650"/>
            <a:ext cx="406717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09850"/>
            <a:ext cx="41052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71850"/>
            <a:ext cx="41148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293096"/>
            <a:ext cx="409575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994" y="1295375"/>
            <a:ext cx="4105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1" descr="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994" y="1971650"/>
            <a:ext cx="40957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328" y="2852936"/>
            <a:ext cx="408622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3" descr="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097" y="3590900"/>
            <a:ext cx="4143375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81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 descr=" 819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tx1"/>
                </a:solidFill>
                <a:ea typeface="宋体" charset="-122"/>
              </a:rPr>
              <a:t>A Simple Implementation – PARTITION</a:t>
            </a:r>
            <a:endParaRPr lang="en-US" altLang="zh-CN" sz="36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8195" name="Rectangle 3" descr=" 8195"/>
          <p:cNvSpPr>
            <a:spLocks noGrp="1" noChangeArrowheads="1"/>
          </p:cNvSpPr>
          <p:nvPr>
            <p:ph idx="1"/>
          </p:nvPr>
        </p:nvSpPr>
        <p:spPr>
          <a:xfrm>
            <a:off x="432000" y="5157192"/>
            <a:ext cx="8280000" cy="1584176"/>
          </a:xfrm>
        </p:spPr>
        <p:txBody>
          <a:bodyPr>
            <a:noAutofit/>
          </a:bodyPr>
          <a:lstStyle/>
          <a:p>
            <a:pPr algn="just"/>
            <a:r>
              <a:rPr lang="en-US" altLang="zh-CN" sz="2400" dirty="0">
                <a:solidFill>
                  <a:schemeClr val="tx1"/>
                </a:solidFill>
              </a:rPr>
              <a:t>The operation of Partition on the sample array. Lightly shaded array elements are all with values no greater than </a:t>
            </a:r>
            <a:r>
              <a:rPr lang="en-US" altLang="zh-CN" sz="2400" i="1" dirty="0">
                <a:solidFill>
                  <a:schemeClr val="tx1"/>
                </a:solidFill>
              </a:rPr>
              <a:t>x</a:t>
            </a:r>
            <a:r>
              <a:rPr lang="en-US" altLang="zh-CN" sz="2400" dirty="0">
                <a:solidFill>
                  <a:schemeClr val="tx1"/>
                </a:solidFill>
              </a:rPr>
              <a:t> (the pivot). Heavily shaded array elements are all with values greater than </a:t>
            </a:r>
            <a:r>
              <a:rPr lang="en-US" altLang="zh-CN" sz="2400" i="1" dirty="0">
                <a:solidFill>
                  <a:schemeClr val="tx1"/>
                </a:solidFill>
              </a:rPr>
              <a:t>x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Picture 5" descr="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30" y="1285850"/>
            <a:ext cx="40767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11" y="1971650"/>
            <a:ext cx="406717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09850"/>
            <a:ext cx="41052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71850"/>
            <a:ext cx="41148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293096"/>
            <a:ext cx="409575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994" y="1295375"/>
            <a:ext cx="4105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1" descr="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994" y="1971650"/>
            <a:ext cx="40957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328" y="2852936"/>
            <a:ext cx="408622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3" descr="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097" y="3590900"/>
            <a:ext cx="4143375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289" y="4221088"/>
            <a:ext cx="191452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64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tx1"/>
                </a:solidFill>
                <a:ea typeface="宋体" charset="-122"/>
              </a:rPr>
              <a:t>A Simple Implementation – QUICKSORT</a:t>
            </a:r>
            <a:endParaRPr lang="en-US" altLang="zh-CN" sz="36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QUICKSORT</a:t>
            </a:r>
            <a:r>
              <a:rPr lang="en-US" altLang="zh-CN" sz="2800" dirty="0">
                <a:solidFill>
                  <a:schemeClr val="tx1"/>
                </a:solidFill>
              </a:rPr>
              <a:t> (A, p, r)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	</a:t>
            </a:r>
            <a:r>
              <a:rPr lang="en-US" altLang="zh-CN" sz="2800" dirty="0">
                <a:solidFill>
                  <a:srgbClr val="0000FF"/>
                </a:solidFill>
              </a:rPr>
              <a:t>IF</a:t>
            </a:r>
            <a:r>
              <a:rPr lang="en-US" altLang="zh-CN" sz="2800" dirty="0">
                <a:solidFill>
                  <a:schemeClr val="tx1"/>
                </a:solidFill>
              </a:rPr>
              <a:t> p &lt; r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	</a:t>
            </a:r>
            <a:r>
              <a:rPr lang="en-US" altLang="zh-CN" sz="2800" dirty="0">
                <a:solidFill>
                  <a:srgbClr val="0000FF"/>
                </a:solidFill>
              </a:rPr>
              <a:t>THEN</a:t>
            </a:r>
            <a:r>
              <a:rPr lang="en-US" altLang="zh-CN" sz="2800" dirty="0">
                <a:solidFill>
                  <a:schemeClr val="tx1"/>
                </a:solidFill>
              </a:rPr>
              <a:t> q ← </a:t>
            </a:r>
            <a:r>
              <a:rPr lang="en-US" altLang="zh-CN" sz="2800" dirty="0">
                <a:solidFill>
                  <a:srgbClr val="FF0000"/>
                </a:solidFill>
              </a:rPr>
              <a:t>PARTITION</a:t>
            </a:r>
            <a:r>
              <a:rPr lang="en-US" altLang="zh-CN" sz="2800" dirty="0">
                <a:solidFill>
                  <a:schemeClr val="tx1"/>
                </a:solidFill>
              </a:rPr>
              <a:t> (A, p, r)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		  </a:t>
            </a:r>
            <a:r>
              <a:rPr lang="en-US" altLang="zh-CN" sz="2800" dirty="0">
                <a:solidFill>
                  <a:srgbClr val="FF0000"/>
                </a:solidFill>
              </a:rPr>
              <a:t>QUICKSORT</a:t>
            </a:r>
            <a:r>
              <a:rPr lang="en-US" altLang="zh-CN" sz="2800" dirty="0">
                <a:solidFill>
                  <a:schemeClr val="tx1"/>
                </a:solidFill>
              </a:rPr>
              <a:t> (A, p, q–1)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		  </a:t>
            </a:r>
            <a:r>
              <a:rPr lang="en-US" altLang="zh-CN" sz="2800" dirty="0">
                <a:solidFill>
                  <a:srgbClr val="FF0000"/>
                </a:solidFill>
              </a:rPr>
              <a:t>QUICKSORT</a:t>
            </a:r>
            <a:r>
              <a:rPr lang="en-US" altLang="zh-CN" sz="2800" dirty="0">
                <a:solidFill>
                  <a:schemeClr val="tx1"/>
                </a:solidFill>
              </a:rPr>
              <a:t> (A, q+1, r)</a:t>
            </a: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en-US" altLang="zh-CN" sz="2800" dirty="0">
                <a:solidFill>
                  <a:schemeClr val="tx1"/>
                </a:solidFill>
              </a:rPr>
              <a:t>Initial call: QUICKSORT(A, 1, n)</a:t>
            </a:r>
            <a:endParaRPr lang="en-US" altLang="zh-CN" sz="2800" dirty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0843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Run-time Analysis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In the best case, the list will be split into two approximately equal sub-lists, and thus, the run time could be very similar to that of merge sort:  </a:t>
            </a:r>
            <a:r>
              <a:rPr lang="en-US" altLang="zh-CN" sz="2800" dirty="0">
                <a:solidFill>
                  <a:srgbClr val="FF0000"/>
                </a:solidFill>
                <a:latin typeface="Symbol" pitchFamily="18" charset="2"/>
                <a:ea typeface="宋体" charset="-122"/>
                <a:cs typeface="Arial" charset="0"/>
              </a:rPr>
              <a:t>Q</a:t>
            </a:r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> log </a:t>
            </a:r>
            <a:r>
              <a:rPr lang="en-US" altLang="zh-CN" sz="2800" i="1" dirty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8149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 descr=" 92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Recursive Tree of the Best Case</a:t>
            </a:r>
          </a:p>
        </p:txBody>
      </p:sp>
      <p:sp>
        <p:nvSpPr>
          <p:cNvPr id="9219" name="Rectangle 3" descr=" 9219"/>
          <p:cNvSpPr>
            <a:spLocks noGrp="1" noChangeArrowheads="1"/>
          </p:cNvSpPr>
          <p:nvPr>
            <p:ph idx="1"/>
          </p:nvPr>
        </p:nvSpPr>
        <p:spPr>
          <a:xfrm>
            <a:off x="432000" y="1052736"/>
            <a:ext cx="8280000" cy="5040000"/>
          </a:xfrm>
        </p:spPr>
        <p:txBody>
          <a:bodyPr>
            <a:noAutofit/>
          </a:bodyPr>
          <a:lstStyle/>
          <a:p>
            <a:pPr algn="just"/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A recursion tree for quick sort in which the partition always balances the two sides of the partition equally. The resulting running time is </a:t>
            </a:r>
            <a:r>
              <a:rPr lang="en-US" altLang="zh-CN" sz="2400" dirty="0">
                <a:solidFill>
                  <a:srgbClr val="FF0000"/>
                </a:solidFill>
                <a:latin typeface="Symbol" pitchFamily="18" charset="2"/>
                <a:ea typeface="宋体" charset="-122"/>
                <a:cs typeface="Arial" charset="0"/>
              </a:rPr>
              <a:t>Q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(</a:t>
            </a:r>
            <a:r>
              <a:rPr lang="en-US" altLang="zh-CN" sz="2400" i="1" dirty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 log </a:t>
            </a:r>
            <a:r>
              <a:rPr lang="en-US" altLang="zh-CN" sz="2400" i="1" dirty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)</a:t>
            </a:r>
          </a:p>
          <a:p>
            <a:pPr algn="just"/>
            <a:endParaRPr lang="en-US" altLang="zh-CN" sz="2400" dirty="0">
              <a:solidFill>
                <a:srgbClr val="FF0000"/>
              </a:solidFill>
              <a:ea typeface="宋体" charset="-122"/>
            </a:endParaRPr>
          </a:p>
          <a:p>
            <a:pPr algn="just"/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The question is: WHAT happens if we don’t get that 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lucky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7826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 descr=" 92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Recursive Tree of the Best Case</a:t>
            </a:r>
          </a:p>
        </p:txBody>
      </p:sp>
      <p:sp>
        <p:nvSpPr>
          <p:cNvPr id="9219" name="Rectangle 3" descr=" 9219"/>
          <p:cNvSpPr>
            <a:spLocks noGrp="1" noChangeArrowheads="1"/>
          </p:cNvSpPr>
          <p:nvPr>
            <p:ph idx="1"/>
          </p:nvPr>
        </p:nvSpPr>
        <p:spPr>
          <a:xfrm>
            <a:off x="432000" y="1052736"/>
            <a:ext cx="8280000" cy="5040000"/>
          </a:xfrm>
        </p:spPr>
        <p:txBody>
          <a:bodyPr>
            <a:noAutofit/>
          </a:bodyPr>
          <a:lstStyle/>
          <a:p>
            <a:pPr algn="just"/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A recursion tree for quick sort in which the partition always balances the two sides of the partition equally. The resulting running time is </a:t>
            </a:r>
            <a:r>
              <a:rPr lang="en-US" altLang="zh-CN" sz="2400" dirty="0">
                <a:solidFill>
                  <a:srgbClr val="FF0000"/>
                </a:solidFill>
                <a:latin typeface="Symbol" pitchFamily="18" charset="2"/>
                <a:ea typeface="宋体" charset="-122"/>
                <a:cs typeface="Arial" charset="0"/>
              </a:rPr>
              <a:t>Q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(</a:t>
            </a:r>
            <a:r>
              <a:rPr lang="en-US" altLang="zh-CN" sz="2400" i="1" dirty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 log </a:t>
            </a:r>
            <a:r>
              <a:rPr lang="en-US" altLang="zh-CN" sz="2400" i="1" dirty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)</a:t>
            </a:r>
          </a:p>
          <a:p>
            <a:pPr algn="just"/>
            <a:endParaRPr lang="en-US" altLang="zh-CN" sz="2400" dirty="0">
              <a:solidFill>
                <a:srgbClr val="FF0000"/>
              </a:solidFill>
              <a:ea typeface="宋体" charset="-122"/>
            </a:endParaRPr>
          </a:p>
          <a:p>
            <a:pPr algn="just"/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The question is: WHAT happens if we don’t get that 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lucky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?</a:t>
            </a:r>
          </a:p>
        </p:txBody>
      </p:sp>
      <p:grpSp>
        <p:nvGrpSpPr>
          <p:cNvPr id="4" name="Group 10" descr=" 4"/>
          <p:cNvGrpSpPr>
            <a:grpSpLocks noChangeAspect="1"/>
          </p:cNvGrpSpPr>
          <p:nvPr/>
        </p:nvGrpSpPr>
        <p:grpSpPr bwMode="auto">
          <a:xfrm>
            <a:off x="611560" y="3068960"/>
            <a:ext cx="7884726" cy="3600000"/>
            <a:chOff x="528" y="846"/>
            <a:chExt cx="4560" cy="2082"/>
          </a:xfrm>
        </p:grpSpPr>
        <p:pic>
          <p:nvPicPr>
            <p:cNvPr id="5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846"/>
              <a:ext cx="4427" cy="2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4128" y="2688"/>
              <a:ext cx="960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859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Worst-case Scenario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Aft>
                <a:spcPts val="1200"/>
              </a:spcAft>
            </a:pP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Suppose we choose the smallest element as our pivot and we try ordering a sorted list:</a:t>
            </a:r>
          </a:p>
          <a:p>
            <a:pPr>
              <a:buFont typeface="Arial" charset="0"/>
              <a:buNone/>
            </a:pPr>
            <a:endParaRPr lang="en-US" altLang="zh-CN" sz="3600" dirty="0">
              <a:latin typeface="Arial" charset="0"/>
              <a:cs typeface="Arial" charset="0"/>
            </a:endParaRPr>
          </a:p>
          <a:p>
            <a:pPr algn="just">
              <a:spcAft>
                <a:spcPts val="1200"/>
              </a:spcAft>
            </a:pP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Using 2, we partition the original list into</a:t>
            </a:r>
          </a:p>
          <a:p>
            <a:pPr>
              <a:buFont typeface="Arial" charset="0"/>
              <a:buNone/>
            </a:pPr>
            <a:endParaRPr lang="en-US" altLang="zh-CN" sz="3600" dirty="0">
              <a:latin typeface="Arial" charset="0"/>
              <a:cs typeface="Arial" charset="0"/>
            </a:endParaRPr>
          </a:p>
          <a:p>
            <a:pPr algn="just"/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We still have to sort a list of size n – 1</a:t>
            </a:r>
          </a:p>
          <a:p>
            <a:pPr>
              <a:buFont typeface="Arial" charset="0"/>
              <a:buNone/>
            </a:pPr>
            <a:endParaRPr lang="en-US" altLang="zh-CN" sz="3600" dirty="0">
              <a:latin typeface="Arial" charset="0"/>
              <a:cs typeface="Arial" charset="0"/>
            </a:endParaRPr>
          </a:p>
          <a:p>
            <a:pPr algn="just"/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The run time is T(</a:t>
            </a:r>
            <a:r>
              <a:rPr lang="en-US" altLang="zh-CN" sz="2800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) = T(</a:t>
            </a:r>
            <a:r>
              <a:rPr lang="en-US" altLang="zh-CN" sz="2800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 – 1) + </a:t>
            </a:r>
            <a:r>
              <a:rPr lang="en-US" altLang="zh-CN" sz="2800" dirty="0">
                <a:solidFill>
                  <a:srgbClr val="FF0000"/>
                </a:solidFill>
                <a:latin typeface="Symbol" pitchFamily="18" charset="2"/>
                <a:ea typeface="宋体" charset="-122"/>
                <a:cs typeface="Arial" charset="0"/>
              </a:rPr>
              <a:t>Q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) = </a:t>
            </a:r>
            <a:r>
              <a:rPr lang="en-US" altLang="zh-CN" sz="2800" dirty="0">
                <a:solidFill>
                  <a:srgbClr val="FF0000"/>
                </a:solidFill>
                <a:latin typeface="Symbol" pitchFamily="18" charset="2"/>
                <a:ea typeface="宋体" charset="-122"/>
                <a:cs typeface="Arial" charset="0"/>
              </a:rPr>
              <a:t>Q</a:t>
            </a:r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z="2800" baseline="30000" dirty="0">
                <a:solidFill>
                  <a:srgbClr val="FF0000"/>
                </a:solidFill>
                <a:ea typeface="宋体" charset="-122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>)</a:t>
            </a:r>
          </a:p>
          <a:p>
            <a:pPr lvl="1" algn="just"/>
            <a:endParaRPr lang="en-US" altLang="zh-CN" sz="2400" dirty="0">
              <a:solidFill>
                <a:schemeClr val="tx1"/>
              </a:solidFill>
              <a:ea typeface="宋体" charset="-122"/>
            </a:endParaRPr>
          </a:p>
          <a:p>
            <a:pPr lvl="1" algn="just"/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Thus, the run time drops from </a:t>
            </a:r>
            <a:r>
              <a:rPr lang="en-US" altLang="zh-CN" sz="2400" dirty="0">
                <a:solidFill>
                  <a:srgbClr val="FF0000"/>
                </a:solidFill>
                <a:latin typeface="Symbol" pitchFamily="18" charset="2"/>
                <a:ea typeface="宋体" charset="-122"/>
                <a:cs typeface="Arial" charset="0"/>
              </a:rPr>
              <a:t>Q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(</a:t>
            </a:r>
            <a:r>
              <a:rPr lang="en-US" altLang="zh-CN" sz="2400" i="1" dirty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 log </a:t>
            </a:r>
            <a:r>
              <a:rPr lang="en-US" altLang="zh-CN" sz="2400" i="1" dirty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) 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to </a:t>
            </a:r>
            <a:r>
              <a:rPr lang="en-US" altLang="zh-CN" sz="2400" dirty="0">
                <a:solidFill>
                  <a:srgbClr val="FF0000"/>
                </a:solidFill>
                <a:latin typeface="Symbol" pitchFamily="18" charset="2"/>
                <a:ea typeface="宋体" charset="-122"/>
                <a:cs typeface="Arial" charset="0"/>
              </a:rPr>
              <a:t>Q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(</a:t>
            </a:r>
            <a:r>
              <a:rPr lang="en-US" altLang="zh-CN" sz="2400" i="1" dirty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z="2400" baseline="30000" dirty="0">
                <a:solidFill>
                  <a:srgbClr val="FF0000"/>
                </a:solidFill>
                <a:ea typeface="宋体" charset="-122"/>
              </a:rPr>
              <a:t>2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984050"/>
              </p:ext>
            </p:extLst>
          </p:nvPr>
        </p:nvGraphicFramePr>
        <p:xfrm>
          <a:off x="1115616" y="2553469"/>
          <a:ext cx="7224705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1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6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6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6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16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16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16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164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164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164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164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164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164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80</a:t>
                      </a: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38</a:t>
                      </a: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95</a:t>
                      </a: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84</a:t>
                      </a: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66</a:t>
                      </a: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10</a:t>
                      </a: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79</a:t>
                      </a: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26</a:t>
                      </a: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87</a:t>
                      </a: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96</a:t>
                      </a: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12</a:t>
                      </a: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43</a:t>
                      </a: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81</a:t>
                      </a: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3</a:t>
                      </a: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361451"/>
              </p:ext>
            </p:extLst>
          </p:nvPr>
        </p:nvGraphicFramePr>
        <p:xfrm>
          <a:off x="1115616" y="3645024"/>
          <a:ext cx="7224712" cy="371475"/>
        </p:xfrm>
        <a:graphic>
          <a:graphicData uri="http://schemas.openxmlformats.org/drawingml/2006/table">
            <a:tbl>
              <a:tblPr/>
              <a:tblGrid>
                <a:gridCol w="481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1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10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101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10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101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Arial" charset="0"/>
                        </a:rPr>
                        <a:t>2</a:t>
                      </a:r>
                      <a:endParaRPr kumimoji="0" lang="en-CA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Arial" charset="0"/>
                        </a:rPr>
                        <a:t>80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Arial" charset="0"/>
                        </a:rPr>
                        <a:t>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Arial" charset="0"/>
                        </a:rPr>
                        <a:t>95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Arial" charset="0"/>
                        </a:rPr>
                        <a:t>84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Arial" charset="0"/>
                        </a:rPr>
                        <a:t>66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Arial" charset="0"/>
                        </a:rPr>
                        <a:t>79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Arial" charset="0"/>
                        </a:rPr>
                        <a:t>26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Arial" charset="0"/>
                        </a:rPr>
                        <a:t>87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Arial" charset="0"/>
                        </a:rPr>
                        <a:t>96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Arial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Arial" charset="0"/>
                        </a:rPr>
                        <a:t>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Arial" charset="0"/>
                        </a:rPr>
                        <a:t>81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6376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>
                <a:solidFill>
                  <a:schemeClr val="tx1"/>
                </a:solidFill>
                <a:ea typeface="宋体" charset="-122"/>
              </a:rPr>
              <a:t>Outline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7.1 Basic Quick Sort</a:t>
            </a:r>
          </a:p>
          <a:p>
            <a:pPr>
              <a:spcBef>
                <a:spcPts val="0"/>
              </a:spcBef>
            </a:pPr>
            <a:endParaRPr lang="en-US" altLang="zh-CN" dirty="0">
              <a:solidFill>
                <a:schemeClr val="tx1"/>
              </a:solidFill>
              <a:ea typeface="宋体" charset="-122"/>
            </a:endParaRPr>
          </a:p>
          <a:p>
            <a:pPr>
              <a:spcBef>
                <a:spcPts val="0"/>
              </a:spcBef>
            </a:pP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7.2 Improving Quick Sort with Medians</a:t>
            </a:r>
          </a:p>
          <a:p>
            <a:pPr>
              <a:spcBef>
                <a:spcPts val="0"/>
              </a:spcBef>
            </a:pPr>
            <a:endParaRPr lang="en-US" altLang="zh-CN" dirty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62810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 descr=" 92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Recursive Tree of the Worst Case</a:t>
            </a:r>
          </a:p>
        </p:txBody>
      </p:sp>
      <p:sp>
        <p:nvSpPr>
          <p:cNvPr id="9219" name="Rectangle 3" descr=" 9219"/>
          <p:cNvSpPr>
            <a:spLocks noGrp="1" noChangeArrowheads="1"/>
          </p:cNvSpPr>
          <p:nvPr>
            <p:ph idx="1"/>
          </p:nvPr>
        </p:nvSpPr>
        <p:spPr>
          <a:xfrm>
            <a:off x="432000" y="1052736"/>
            <a:ext cx="8280000" cy="5040000"/>
          </a:xfrm>
        </p:spPr>
        <p:txBody>
          <a:bodyPr>
            <a:noAutofit/>
          </a:bodyPr>
          <a:lstStyle/>
          <a:p>
            <a:pPr algn="just"/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A recursion tree for quick sort in which the partition always puts only a single element on one side of the partition. The resulting running time is  </a:t>
            </a:r>
            <a:r>
              <a:rPr lang="en-US" altLang="zh-CN" sz="2400" dirty="0">
                <a:solidFill>
                  <a:srgbClr val="FF0000"/>
                </a:solidFill>
                <a:latin typeface="Symbol" pitchFamily="18" charset="2"/>
                <a:ea typeface="宋体" charset="-122"/>
                <a:cs typeface="Arial" charset="0"/>
              </a:rPr>
              <a:t>Q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(</a:t>
            </a:r>
            <a:r>
              <a:rPr lang="en-US" altLang="zh-CN" sz="2400" i="1" dirty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z="2400" baseline="30000" dirty="0">
                <a:solidFill>
                  <a:srgbClr val="FF0000"/>
                </a:solidFill>
                <a:ea typeface="宋体" charset="-122"/>
              </a:rPr>
              <a:t>2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)</a:t>
            </a:r>
          </a:p>
        </p:txBody>
      </p:sp>
      <p:pic>
        <p:nvPicPr>
          <p:cNvPr id="7" name="Picture 7" descr="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254" y="2492896"/>
            <a:ext cx="6433400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52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schemeClr val="tx1"/>
                </a:solidFill>
                <a:ea typeface="宋体" charset="-122"/>
              </a:rPr>
              <a:t>Recursive Tree of the Balanced Case</a:t>
            </a:r>
            <a:endParaRPr lang="en-US" altLang="zh-CN" sz="4000" dirty="0">
              <a:latin typeface="Arial" charset="0"/>
              <a:cs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>
                <a:solidFill>
                  <a:schemeClr val="tx1"/>
                </a:solidFill>
              </a:rPr>
              <a:t>What if the split is always 1:9?</a:t>
            </a:r>
          </a:p>
          <a:p>
            <a:pPr lvl="1" algn="just"/>
            <a:endParaRPr lang="en-US" altLang="zh-CN" dirty="0">
              <a:solidFill>
                <a:schemeClr val="tx1"/>
              </a:solidFill>
            </a:endParaRPr>
          </a:p>
          <a:p>
            <a:pPr lvl="1" algn="just"/>
            <a:r>
              <a:rPr lang="en-US" altLang="zh-CN" dirty="0">
                <a:solidFill>
                  <a:schemeClr val="tx1"/>
                </a:solidFill>
              </a:rPr>
              <a:t>T(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) = T(9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/10) + T(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/10) + </a:t>
            </a:r>
            <a:r>
              <a:rPr lang="en-US" altLang="zh-CN" dirty="0">
                <a:solidFill>
                  <a:schemeClr val="tx1"/>
                </a:solidFill>
                <a:latin typeface="Symbol" pitchFamily="18" charset="2"/>
                <a:ea typeface="宋体" charset="-122"/>
                <a:cs typeface="Arial" charset="0"/>
              </a:rPr>
              <a:t>Q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pPr lvl="1" algn="just"/>
            <a:endParaRPr lang="en-US" altLang="zh-CN" dirty="0">
              <a:solidFill>
                <a:schemeClr val="tx1"/>
              </a:solidFill>
            </a:endParaRPr>
          </a:p>
          <a:p>
            <a:pPr lvl="1" algn="just"/>
            <a:r>
              <a:rPr lang="en-US" altLang="zh-CN" dirty="0">
                <a:solidFill>
                  <a:schemeClr val="tx1"/>
                </a:solidFill>
              </a:rPr>
              <a:t>What is the solution to this recurrence?</a:t>
            </a:r>
          </a:p>
        </p:txBody>
      </p:sp>
    </p:spTree>
    <p:extLst>
      <p:ext uri="{BB962C8B-B14F-4D97-AF65-F5344CB8AC3E}">
        <p14:creationId xmlns:p14="http://schemas.microsoft.com/office/powerpoint/2010/main" val="14442345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schemeClr val="tx1"/>
                </a:solidFill>
                <a:ea typeface="宋体" charset="-122"/>
              </a:rPr>
              <a:t>Recursive Tree of the Balanced Case</a:t>
            </a:r>
            <a:endParaRPr lang="en-US" altLang="zh-CN" sz="4000" dirty="0">
              <a:latin typeface="Arial" charset="0"/>
              <a:cs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2000" y="5212450"/>
            <a:ext cx="8280000" cy="126755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A recursion tree for quick sort in which partition always produces a 9-to-1 split, yielding a running time of 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rgbClr val="FF0000"/>
                </a:solidFill>
                <a:latin typeface="Symbol" pitchFamily="18" charset="2"/>
                <a:ea typeface="宋体" charset="-122"/>
                <a:cs typeface="Arial" charset="0"/>
              </a:rPr>
              <a:t>Q</a:t>
            </a:r>
            <a:r>
              <a:rPr lang="en-US" altLang="zh-CN" i="1" dirty="0">
                <a:solidFill>
                  <a:srgbClr val="FF0000"/>
                </a:solidFill>
              </a:rPr>
              <a:t>(n </a:t>
            </a:r>
            <a:r>
              <a:rPr lang="en-US" altLang="zh-CN" dirty="0">
                <a:solidFill>
                  <a:srgbClr val="FF0000"/>
                </a:solidFill>
              </a:rPr>
              <a:t>log </a:t>
            </a:r>
            <a:r>
              <a:rPr lang="en-US" altLang="zh-CN" i="1" dirty="0">
                <a:solidFill>
                  <a:srgbClr val="FF0000"/>
                </a:solidFill>
              </a:rPr>
              <a:t>n)</a:t>
            </a:r>
            <a:endParaRPr lang="el-GR" altLang="zh-CN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052736"/>
            <a:ext cx="7038975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25434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1520" y="2077200"/>
            <a:ext cx="8784976" cy="1143000"/>
          </a:xfrm>
        </p:spPr>
        <p:txBody>
          <a:bodyPr>
            <a:normAutofit fontScale="90000"/>
          </a:bodyPr>
          <a:lstStyle/>
          <a:p>
            <a:r>
              <a:rPr lang="en-US" altLang="zh-CN" b="1"/>
              <a:t>7.2 </a:t>
            </a:r>
            <a:r>
              <a:rPr lang="en-US" altLang="zh-CN" b="1" dirty="0"/>
              <a:t>Improving Quick Sort with Medians</a:t>
            </a:r>
          </a:p>
        </p:txBody>
      </p:sp>
    </p:spTree>
    <p:extLst>
      <p:ext uri="{BB962C8B-B14F-4D97-AF65-F5344CB8AC3E}">
        <p14:creationId xmlns:p14="http://schemas.microsoft.com/office/powerpoint/2010/main" val="24620910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Alternate Strategy</a:t>
            </a:r>
            <a:endParaRPr lang="en-US" altLang="zh-CN" dirty="0">
              <a:latin typeface="Arial" charset="0"/>
              <a:cs typeface="Arial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Our goal is to choose the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median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 element in the list as our pivot:</a:t>
            </a:r>
          </a:p>
          <a:p>
            <a:pPr>
              <a:buFont typeface="Arial" charset="0"/>
              <a:buNone/>
            </a:pPr>
            <a:endParaRPr lang="en-US" altLang="zh-CN" sz="40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zh-CN" sz="4000" dirty="0">
              <a:latin typeface="Arial" charset="0"/>
              <a:cs typeface="Arial" charset="0"/>
            </a:endParaRPr>
          </a:p>
          <a:p>
            <a:pPr algn="just"/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Unfortunately, it’s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DIFFICULT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 to find</a:t>
            </a:r>
          </a:p>
          <a:p>
            <a:pPr algn="just"/>
            <a:endParaRPr lang="en-US" altLang="zh-CN" dirty="0">
              <a:solidFill>
                <a:schemeClr val="tx1"/>
              </a:solidFill>
              <a:ea typeface="宋体" charset="-122"/>
            </a:endParaRPr>
          </a:p>
          <a:p>
            <a:pPr algn="just"/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Alternate strategy: take the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median of a subset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 of entries</a:t>
            </a:r>
          </a:p>
          <a:p>
            <a:pPr lvl="1" algn="just"/>
            <a:endParaRPr lang="en-US" altLang="zh-CN" dirty="0">
              <a:solidFill>
                <a:schemeClr val="tx1"/>
              </a:solidFill>
              <a:ea typeface="宋体" charset="-122"/>
            </a:endParaRPr>
          </a:p>
          <a:p>
            <a:pPr lvl="1" algn="just"/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For example, take the median of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the first, middle, and last entries</a:t>
            </a:r>
          </a:p>
          <a:p>
            <a:pPr>
              <a:buFont typeface="Arial" charset="0"/>
              <a:buNone/>
            </a:pPr>
            <a:endParaRPr lang="en-US" altLang="zh-CN" baseline="300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zh-CN" baseline="30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299294"/>
              </p:ext>
            </p:extLst>
          </p:nvPr>
        </p:nvGraphicFramePr>
        <p:xfrm>
          <a:off x="1091711" y="2708920"/>
          <a:ext cx="7224705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1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6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6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6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16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16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16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164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164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164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164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164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164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80</a:t>
                      </a: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38</a:t>
                      </a: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95</a:t>
                      </a: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84</a:t>
                      </a: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FF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66</a:t>
                      </a: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10</a:t>
                      </a: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79</a:t>
                      </a: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chemeClr val="tx1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</a:t>
                      </a: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26</a:t>
                      </a: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87</a:t>
                      </a: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96</a:t>
                      </a: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12</a:t>
                      </a: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43</a:t>
                      </a: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81</a:t>
                      </a: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</a:t>
                      </a: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0947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Choose the Median-of-Three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3600" dirty="0">
                <a:solidFill>
                  <a:schemeClr val="tx1"/>
                </a:solidFill>
                <a:ea typeface="宋体" charset="-122"/>
              </a:rPr>
              <a:t>It is difficult to find the median so consider another strategy:</a:t>
            </a:r>
          </a:p>
          <a:p>
            <a:pPr lvl="1" algn="just"/>
            <a:endParaRPr lang="en-US" altLang="zh-CN" sz="3200" dirty="0">
              <a:solidFill>
                <a:schemeClr val="tx1"/>
              </a:solidFill>
              <a:ea typeface="宋体" charset="-122"/>
            </a:endParaRPr>
          </a:p>
          <a:p>
            <a:pPr lvl="1" algn="just"/>
            <a:r>
              <a:rPr lang="en-US" altLang="zh-CN" sz="3200" dirty="0">
                <a:solidFill>
                  <a:schemeClr val="tx1"/>
                </a:solidFill>
                <a:ea typeface="宋体" charset="-122"/>
              </a:rPr>
              <a:t>Choose the median of the first, middle, and last entries in the list</a:t>
            </a:r>
          </a:p>
          <a:p>
            <a:endParaRPr lang="en-US" altLang="zh-CN" sz="3600" dirty="0">
              <a:latin typeface="Arial" charset="0"/>
              <a:cs typeface="Arial" charset="0"/>
            </a:endParaRPr>
          </a:p>
          <a:p>
            <a:endParaRPr lang="en-US" altLang="zh-CN" sz="3600" dirty="0">
              <a:latin typeface="Arial" charset="0"/>
              <a:cs typeface="Arial" charset="0"/>
            </a:endParaRPr>
          </a:p>
          <a:p>
            <a:pPr algn="just"/>
            <a:r>
              <a:rPr lang="en-US" altLang="zh-CN" sz="3600" dirty="0">
                <a:solidFill>
                  <a:schemeClr val="tx1"/>
                </a:solidFill>
                <a:ea typeface="宋体" charset="-122"/>
              </a:rPr>
              <a:t>This will usually give a </a:t>
            </a:r>
            <a:r>
              <a:rPr lang="en-US" altLang="zh-CN" sz="3600" dirty="0">
                <a:solidFill>
                  <a:srgbClr val="FF0000"/>
                </a:solidFill>
                <a:ea typeface="宋体" charset="-122"/>
              </a:rPr>
              <a:t>much better </a:t>
            </a:r>
            <a:r>
              <a:rPr lang="en-US" altLang="zh-CN" sz="3600" dirty="0">
                <a:solidFill>
                  <a:schemeClr val="tx1"/>
                </a:solidFill>
                <a:ea typeface="宋体" charset="-122"/>
              </a:rPr>
              <a:t>approximation of the actual median</a:t>
            </a:r>
          </a:p>
        </p:txBody>
      </p:sp>
      <p:pic>
        <p:nvPicPr>
          <p:cNvPr id="12292" name="Picture 5" descr="qs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293096"/>
            <a:ext cx="6681607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3353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Choose the Median-of-Three</a:t>
            </a:r>
            <a:endParaRPr lang="en-US" altLang="zh-CN" dirty="0">
              <a:latin typeface="Arial" charset="0"/>
              <a:cs typeface="Arial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Sorting the elements based on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44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 results in two sub-lists, each of which must be sorted (again, using quicksort)</a:t>
            </a:r>
          </a:p>
          <a:p>
            <a:pPr marL="0" indent="0" algn="just">
              <a:buNone/>
            </a:pPr>
            <a:endParaRPr lang="en-US" altLang="zh-CN" dirty="0">
              <a:solidFill>
                <a:schemeClr val="tx1"/>
              </a:solidFill>
              <a:ea typeface="宋体" charset="-122"/>
            </a:endParaRPr>
          </a:p>
          <a:p>
            <a:pPr algn="just"/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We select the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26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 to partition the first sub-list:</a:t>
            </a:r>
          </a:p>
          <a:p>
            <a:pPr>
              <a:buFontTx/>
              <a:buNone/>
            </a:pPr>
            <a:endParaRPr lang="en-US" altLang="zh-CN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zh-CN" dirty="0">
              <a:latin typeface="Arial" charset="0"/>
              <a:cs typeface="Arial" charset="0"/>
            </a:endParaRPr>
          </a:p>
          <a:p>
            <a:pPr algn="just"/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and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81 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to partition the second sub-list:</a:t>
            </a:r>
          </a:p>
        </p:txBody>
      </p:sp>
      <p:pic>
        <p:nvPicPr>
          <p:cNvPr id="13316" name="Picture 5" descr="qs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000" y="5661312"/>
            <a:ext cx="6681593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6" descr="qs0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000" y="4149144"/>
            <a:ext cx="6681593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65536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Choose the </a:t>
            </a:r>
            <a:r>
              <a:rPr lang="en-US" altLang="zh-CN" dirty="0">
                <a:latin typeface="Arial" charset="0"/>
                <a:cs typeface="Arial" charset="0"/>
              </a:rPr>
              <a:t>Median-of-Three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 fontScale="40000" lnSpcReduction="200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sz="5900" dirty="0">
                    <a:solidFill>
                      <a:schemeClr val="tx1"/>
                    </a:solidFill>
                    <a:ea typeface="宋体" charset="-122"/>
                  </a:rPr>
                  <a:t>If we choose a random pivot, this will, on average, divide a set of </a:t>
                </a:r>
                <a:r>
                  <a:rPr lang="en-US" altLang="zh-CN" sz="5900" i="1" dirty="0">
                    <a:solidFill>
                      <a:schemeClr val="tx1"/>
                    </a:solidFill>
                    <a:ea typeface="宋体" charset="-122"/>
                  </a:rPr>
                  <a:t>n</a:t>
                </a:r>
                <a:r>
                  <a:rPr lang="en-US" altLang="zh-CN" sz="5900" dirty="0">
                    <a:solidFill>
                      <a:schemeClr val="tx1"/>
                    </a:solidFill>
                    <a:ea typeface="宋体" charset="-122"/>
                  </a:rPr>
                  <a:t> items into two sets of size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59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sz="5900" b="1" i="1" smtClean="0">
                            <a:solidFill>
                              <a:srgbClr val="FF0000"/>
                            </a:solidFill>
                            <a:latin typeface="Cambria Math"/>
                            <a:ea typeface="宋体" charset="-122"/>
                          </a:rPr>
                          <m:t>𝒏</m:t>
                        </m:r>
                      </m:num>
                      <m:den>
                        <m:r>
                          <a:rPr lang="en-US" altLang="zh-CN" sz="5900" b="1" i="1" smtClean="0">
                            <a:solidFill>
                              <a:srgbClr val="FF0000"/>
                            </a:solidFill>
                            <a:latin typeface="Cambria Math"/>
                            <a:ea typeface="宋体" charset="-122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altLang="zh-CN" sz="5900" dirty="0">
                    <a:solidFill>
                      <a:schemeClr val="tx1"/>
                    </a:solidFill>
                    <a:ea typeface="宋体" charset="-122"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59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sz="5900" b="1" i="1" smtClean="0">
                            <a:solidFill>
                              <a:srgbClr val="FF0000"/>
                            </a:solidFill>
                            <a:latin typeface="Cambria Math"/>
                            <a:ea typeface="宋体" charset="-122"/>
                          </a:rPr>
                          <m:t>𝟑</m:t>
                        </m:r>
                        <m:r>
                          <a:rPr lang="en-US" altLang="zh-CN" sz="5900" i="1">
                            <a:solidFill>
                              <a:srgbClr val="FF0000"/>
                            </a:solidFill>
                            <a:latin typeface="Cambria Math"/>
                            <a:ea typeface="宋体" charset="-122"/>
                          </a:rPr>
                          <m:t>𝒏</m:t>
                        </m:r>
                      </m:num>
                      <m:den>
                        <m:r>
                          <a:rPr lang="en-US" altLang="zh-CN" sz="5900" i="1">
                            <a:solidFill>
                              <a:srgbClr val="FF0000"/>
                            </a:solidFill>
                            <a:latin typeface="Cambria Math"/>
                            <a:ea typeface="宋体" charset="-122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altLang="zh-CN" sz="5800" dirty="0">
                    <a:solidFill>
                      <a:schemeClr val="tx1"/>
                    </a:solidFill>
                    <a:ea typeface="宋体" charset="-122"/>
                  </a:rPr>
                  <a:t>.</a:t>
                </a:r>
              </a:p>
              <a:p>
                <a:pPr lvl="1" algn="just">
                  <a:lnSpc>
                    <a:spcPct val="120000"/>
                  </a:lnSpc>
                </a:pPr>
                <a:r>
                  <a:rPr lang="en-US" altLang="zh-CN" sz="5100" dirty="0">
                    <a:solidFill>
                      <a:schemeClr val="tx1"/>
                    </a:solidFill>
                    <a:ea typeface="宋体" charset="-122"/>
                  </a:rPr>
                  <a:t>90 % of the time the width will have a ratio of </a:t>
                </a:r>
                <a:r>
                  <a:rPr lang="en-US" altLang="zh-CN" sz="5100" dirty="0">
                    <a:solidFill>
                      <a:srgbClr val="FF0000"/>
                    </a:solidFill>
                    <a:ea typeface="宋体" charset="-122"/>
                  </a:rPr>
                  <a:t>1:19 or better</a:t>
                </a:r>
                <a:r>
                  <a:rPr lang="en-US" altLang="zh-CN" sz="5100" dirty="0">
                    <a:solidFill>
                      <a:schemeClr val="tx1"/>
                    </a:solidFill>
                    <a:ea typeface="宋体" charset="-122"/>
                  </a:rPr>
                  <a:t>.</a:t>
                </a:r>
              </a:p>
              <a:p>
                <a:pPr lvl="1" algn="just">
                  <a:lnSpc>
                    <a:spcPct val="120000"/>
                  </a:lnSpc>
                </a:pPr>
                <a:endParaRPr lang="en-US" altLang="zh-CN" dirty="0">
                  <a:latin typeface="Arial" charset="0"/>
                  <a:cs typeface="Arial" charset="0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5900" dirty="0">
                    <a:solidFill>
                      <a:schemeClr val="tx1"/>
                    </a:solidFill>
                    <a:ea typeface="宋体" charset="-122"/>
                  </a:rPr>
                  <a:t>Choosing the median-of-three will, on average, divide the </a:t>
                </a:r>
                <a:r>
                  <a:rPr lang="en-US" altLang="zh-CN" sz="5900" i="1" dirty="0">
                    <a:solidFill>
                      <a:schemeClr val="tx1"/>
                    </a:solidFill>
                    <a:ea typeface="宋体" charset="-122"/>
                  </a:rPr>
                  <a:t>n</a:t>
                </a:r>
                <a:r>
                  <a:rPr lang="en-US" altLang="zh-CN" sz="5900" dirty="0">
                    <a:solidFill>
                      <a:schemeClr val="tx1"/>
                    </a:solidFill>
                    <a:ea typeface="宋体" charset="-122"/>
                  </a:rPr>
                  <a:t> items into two sets of size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59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sz="5900" b="1" i="1" smtClean="0">
                            <a:solidFill>
                              <a:srgbClr val="FF0000"/>
                            </a:solidFill>
                            <a:latin typeface="Cambria Math"/>
                            <a:ea typeface="宋体" charset="-122"/>
                          </a:rPr>
                          <m:t>𝟓</m:t>
                        </m:r>
                        <m:r>
                          <a:rPr lang="en-US" altLang="zh-CN" sz="5900" i="1">
                            <a:solidFill>
                              <a:srgbClr val="FF0000"/>
                            </a:solidFill>
                            <a:latin typeface="Cambria Math"/>
                            <a:ea typeface="宋体" charset="-122"/>
                          </a:rPr>
                          <m:t>𝒏</m:t>
                        </m:r>
                      </m:num>
                      <m:den>
                        <m:r>
                          <a:rPr lang="en-US" altLang="zh-CN" sz="5900" b="1" i="1" smtClean="0">
                            <a:solidFill>
                              <a:srgbClr val="FF0000"/>
                            </a:solidFill>
                            <a:latin typeface="Cambria Math"/>
                            <a:ea typeface="宋体" charset="-122"/>
                          </a:rPr>
                          <m:t>𝟏𝟔</m:t>
                        </m:r>
                      </m:den>
                    </m:f>
                  </m:oMath>
                </a14:m>
                <a:r>
                  <a:rPr lang="en-US" altLang="zh-CN" sz="5900" dirty="0">
                    <a:solidFill>
                      <a:schemeClr val="tx1"/>
                    </a:solidFill>
                    <a:ea typeface="宋体" charset="-122"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59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sz="5900" b="1" i="1" smtClean="0">
                            <a:solidFill>
                              <a:srgbClr val="FF0000"/>
                            </a:solidFill>
                            <a:latin typeface="Cambria Math"/>
                            <a:ea typeface="宋体" charset="-122"/>
                          </a:rPr>
                          <m:t>𝟏𝟏</m:t>
                        </m:r>
                        <m:r>
                          <a:rPr lang="en-US" altLang="zh-CN" sz="5900" i="1">
                            <a:solidFill>
                              <a:srgbClr val="FF0000"/>
                            </a:solidFill>
                            <a:latin typeface="Cambria Math"/>
                            <a:ea typeface="宋体" charset="-122"/>
                          </a:rPr>
                          <m:t>𝒏</m:t>
                        </m:r>
                      </m:num>
                      <m:den>
                        <m:r>
                          <a:rPr lang="en-US" altLang="zh-CN" sz="5900" i="1">
                            <a:solidFill>
                              <a:srgbClr val="FF0000"/>
                            </a:solidFill>
                            <a:latin typeface="Cambria Math"/>
                            <a:ea typeface="宋体" charset="-122"/>
                          </a:rPr>
                          <m:t>𝟏𝟔</m:t>
                        </m:r>
                      </m:den>
                    </m:f>
                  </m:oMath>
                </a14:m>
                <a:r>
                  <a:rPr lang="en-US" altLang="zh-CN" sz="5900" dirty="0">
                    <a:solidFill>
                      <a:schemeClr val="tx1"/>
                    </a:solidFill>
                    <a:ea typeface="宋体" charset="-122"/>
                  </a:rPr>
                  <a:t>.</a:t>
                </a:r>
              </a:p>
              <a:p>
                <a:pPr lvl="1" algn="just">
                  <a:lnSpc>
                    <a:spcPct val="120000"/>
                  </a:lnSpc>
                </a:pPr>
                <a:r>
                  <a:rPr lang="en-US" altLang="zh-CN" sz="5100" dirty="0">
                    <a:solidFill>
                      <a:schemeClr val="tx1"/>
                    </a:solidFill>
                    <a:ea typeface="宋体" charset="-122"/>
                  </a:rPr>
                  <a:t>Median-of-three helps speed the algorithm</a:t>
                </a:r>
              </a:p>
              <a:p>
                <a:pPr lvl="1" algn="just">
                  <a:lnSpc>
                    <a:spcPct val="120000"/>
                  </a:lnSpc>
                </a:pPr>
                <a:r>
                  <a:rPr lang="en-US" altLang="zh-CN" sz="5100" dirty="0">
                    <a:solidFill>
                      <a:schemeClr val="tx1"/>
                    </a:solidFill>
                    <a:ea typeface="宋体" charset="-122"/>
                  </a:rPr>
                  <a:t>90 % of the time the width will have a ratio of </a:t>
                </a:r>
                <a:r>
                  <a:rPr lang="en-US" altLang="zh-CN" sz="5100" dirty="0">
                    <a:solidFill>
                      <a:srgbClr val="FF0000"/>
                    </a:solidFill>
                    <a:ea typeface="宋体" charset="-122"/>
                  </a:rPr>
                  <a:t>1:6.388 or better</a:t>
                </a:r>
                <a:r>
                  <a:rPr lang="en-US" altLang="zh-CN" sz="5100" dirty="0">
                    <a:solidFill>
                      <a:schemeClr val="tx1"/>
                    </a:solidFill>
                    <a:ea typeface="宋体" charset="-122"/>
                  </a:rPr>
                  <a:t>.</a:t>
                </a:r>
              </a:p>
              <a:p>
                <a:pPr lvl="1" algn="just">
                  <a:lnSpc>
                    <a:spcPct val="120000"/>
                  </a:lnSpc>
                </a:pPr>
                <a:endParaRPr lang="en-US" altLang="zh-CN" sz="5100" dirty="0">
                  <a:solidFill>
                    <a:schemeClr val="tx1"/>
                  </a:solidFill>
                  <a:ea typeface="宋体" charset="-122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5500" dirty="0">
                    <a:solidFill>
                      <a:schemeClr val="tx1"/>
                    </a:solidFill>
                    <a:ea typeface="宋体" charset="-122"/>
                  </a:rPr>
                  <a:t>Further, we can apply insertion sort to sorting the small sub-arrays.</a:t>
                </a:r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1031" t="-967" r="-1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7739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>
              <a:latin typeface="Arial" charset="0"/>
              <a:cs typeface="Arial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2800" dirty="0">
                <a:solidFill>
                  <a:schemeClr val="tx1"/>
                </a:solidFill>
              </a:rPr>
              <a:t>First, we examine the first, middle, and last entries of the full list</a:t>
            </a:r>
          </a:p>
          <a:p>
            <a:pPr algn="just"/>
            <a:r>
              <a:rPr lang="en-US" altLang="zh-CN" sz="2800" dirty="0">
                <a:solidFill>
                  <a:schemeClr val="tx1"/>
                </a:solidFill>
              </a:rPr>
              <a:t>The span below will indicate which list we are currently sorting</a:t>
            </a:r>
          </a:p>
        </p:txBody>
      </p:sp>
      <p:sp>
        <p:nvSpPr>
          <p:cNvPr id="23556" name="Line 7"/>
          <p:cNvSpPr>
            <a:spLocks noChangeShapeType="1"/>
          </p:cNvSpPr>
          <p:nvPr/>
        </p:nvSpPr>
        <p:spPr bwMode="auto">
          <a:xfrm>
            <a:off x="140335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7" name="Line 8"/>
          <p:cNvSpPr>
            <a:spLocks noChangeShapeType="1"/>
          </p:cNvSpPr>
          <p:nvPr/>
        </p:nvSpPr>
        <p:spPr bwMode="auto">
          <a:xfrm>
            <a:off x="817245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8" name="Line 9"/>
          <p:cNvSpPr>
            <a:spLocks noChangeShapeType="1"/>
          </p:cNvSpPr>
          <p:nvPr/>
        </p:nvSpPr>
        <p:spPr bwMode="auto">
          <a:xfrm flipV="1">
            <a:off x="1403350" y="4149725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3559" name="Picture 4" descr="qs0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95638"/>
            <a:ext cx="68770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47172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>
              <a:latin typeface="Arial" charset="0"/>
              <a:cs typeface="Arial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>
                <a:solidFill>
                  <a:schemeClr val="tx1"/>
                </a:solidFill>
              </a:rPr>
              <a:t>We select </a:t>
            </a:r>
            <a:r>
              <a:rPr lang="en-US" altLang="zh-CN" sz="2800" dirty="0">
                <a:solidFill>
                  <a:srgbClr val="FF0000"/>
                </a:solidFill>
              </a:rPr>
              <a:t>57</a:t>
            </a:r>
            <a:r>
              <a:rPr lang="en-US" altLang="zh-CN" sz="2800" dirty="0">
                <a:solidFill>
                  <a:schemeClr val="tx1"/>
                </a:solidFill>
              </a:rPr>
              <a:t> to be our pivot</a:t>
            </a:r>
          </a:p>
          <a:p>
            <a:pPr algn="just"/>
            <a:r>
              <a:rPr lang="en-US" altLang="zh-CN" sz="2800" dirty="0">
                <a:solidFill>
                  <a:schemeClr val="tx1"/>
                </a:solidFill>
              </a:rPr>
              <a:t>We move </a:t>
            </a:r>
            <a:r>
              <a:rPr lang="en-US" altLang="zh-CN" sz="2800" dirty="0">
                <a:solidFill>
                  <a:srgbClr val="FF0000"/>
                </a:solidFill>
              </a:rPr>
              <a:t>24</a:t>
            </a:r>
            <a:r>
              <a:rPr lang="en-US" altLang="zh-CN" sz="2800" dirty="0">
                <a:solidFill>
                  <a:schemeClr val="tx1"/>
                </a:solidFill>
              </a:rPr>
              <a:t> into the first location</a:t>
            </a:r>
          </a:p>
        </p:txBody>
      </p:sp>
      <p:sp>
        <p:nvSpPr>
          <p:cNvPr id="24580" name="Line 7"/>
          <p:cNvSpPr>
            <a:spLocks noChangeShapeType="1"/>
          </p:cNvSpPr>
          <p:nvPr/>
        </p:nvSpPr>
        <p:spPr bwMode="auto">
          <a:xfrm>
            <a:off x="1403350" y="40830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1" name="Line 8"/>
          <p:cNvSpPr>
            <a:spLocks noChangeShapeType="1"/>
          </p:cNvSpPr>
          <p:nvPr/>
        </p:nvSpPr>
        <p:spPr bwMode="auto">
          <a:xfrm>
            <a:off x="8172450" y="40830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2" name="Line 9"/>
          <p:cNvSpPr>
            <a:spLocks noChangeShapeType="1"/>
          </p:cNvSpPr>
          <p:nvPr/>
        </p:nvSpPr>
        <p:spPr bwMode="auto">
          <a:xfrm flipV="1">
            <a:off x="1403350" y="4156075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4583" name="Picture 5" descr="qs0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325" y="3141663"/>
            <a:ext cx="687705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412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483768" y="2077200"/>
            <a:ext cx="6552728" cy="1143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7.1 Basic Quick Sort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891167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>
              <a:latin typeface="Arial" charset="0"/>
              <a:cs typeface="Arial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2800" dirty="0">
                <a:solidFill>
                  <a:schemeClr val="tx1"/>
                </a:solidFill>
              </a:rPr>
              <a:t>Starting at the 2</a:t>
            </a:r>
            <a:r>
              <a:rPr lang="en-US" altLang="zh-CN" sz="2800" baseline="30000" dirty="0">
                <a:solidFill>
                  <a:schemeClr val="tx1"/>
                </a:solidFill>
              </a:rPr>
              <a:t>nd</a:t>
            </a:r>
            <a:r>
              <a:rPr lang="en-US" altLang="zh-CN" sz="2800" dirty="0">
                <a:solidFill>
                  <a:schemeClr val="tx1"/>
                </a:solidFill>
              </a:rPr>
              <a:t> and 2</a:t>
            </a:r>
            <a:r>
              <a:rPr lang="en-US" altLang="zh-CN" sz="2800" baseline="30000" dirty="0">
                <a:solidFill>
                  <a:schemeClr val="tx1"/>
                </a:solidFill>
              </a:rPr>
              <a:t>nd</a:t>
            </a:r>
            <a:r>
              <a:rPr lang="en-US" altLang="zh-CN" sz="2800" dirty="0">
                <a:solidFill>
                  <a:schemeClr val="tx1"/>
                </a:solidFill>
              </a:rPr>
              <a:t>-last locations:</a:t>
            </a:r>
          </a:p>
          <a:p>
            <a:pPr algn="just"/>
            <a:r>
              <a:rPr lang="en-US" altLang="zh-CN" dirty="0">
                <a:solidFill>
                  <a:schemeClr val="tx1"/>
                </a:solidFill>
              </a:rPr>
              <a:t>we search forward till we find	</a:t>
            </a:r>
            <a:r>
              <a:rPr lang="en-US" altLang="zh-CN" dirty="0">
                <a:solidFill>
                  <a:srgbClr val="FF0000"/>
                </a:solidFill>
              </a:rPr>
              <a:t>70 &gt; 57</a:t>
            </a:r>
          </a:p>
          <a:p>
            <a:pPr algn="just"/>
            <a:r>
              <a:rPr lang="en-US" altLang="zh-CN" dirty="0">
                <a:solidFill>
                  <a:schemeClr val="tx1"/>
                </a:solidFill>
              </a:rPr>
              <a:t>we search backward till we find	</a:t>
            </a:r>
            <a:r>
              <a:rPr lang="en-US" altLang="zh-CN" dirty="0">
                <a:solidFill>
                  <a:srgbClr val="FF0000"/>
                </a:solidFill>
              </a:rPr>
              <a:t>49 &lt; 57</a:t>
            </a:r>
          </a:p>
        </p:txBody>
      </p:sp>
      <p:pic>
        <p:nvPicPr>
          <p:cNvPr id="25604" name="Picture 7" descr="blah0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32138"/>
            <a:ext cx="6875462" cy="96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Line 9"/>
          <p:cNvSpPr>
            <a:spLocks noChangeShapeType="1"/>
          </p:cNvSpPr>
          <p:nvPr/>
        </p:nvSpPr>
        <p:spPr bwMode="auto">
          <a:xfrm>
            <a:off x="1403350" y="40751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6" name="Line 10"/>
          <p:cNvSpPr>
            <a:spLocks noChangeShapeType="1"/>
          </p:cNvSpPr>
          <p:nvPr/>
        </p:nvSpPr>
        <p:spPr bwMode="auto">
          <a:xfrm>
            <a:off x="8172450" y="40751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7" name="Line 11"/>
          <p:cNvSpPr>
            <a:spLocks noChangeShapeType="1"/>
          </p:cNvSpPr>
          <p:nvPr/>
        </p:nvSpPr>
        <p:spPr bwMode="auto">
          <a:xfrm flipV="1">
            <a:off x="1403350" y="4148138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2597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>
              <a:latin typeface="Arial" charset="0"/>
              <a:cs typeface="Arial" charset="0"/>
            </a:endParaRPr>
          </a:p>
        </p:txBody>
      </p:sp>
      <p:sp>
        <p:nvSpPr>
          <p:cNvPr id="26627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>
                <a:solidFill>
                  <a:schemeClr val="tx1"/>
                </a:solidFill>
              </a:rPr>
              <a:t>We swap </a:t>
            </a:r>
            <a:r>
              <a:rPr lang="en-US" altLang="zh-CN" sz="2800" dirty="0">
                <a:solidFill>
                  <a:srgbClr val="FF0000"/>
                </a:solidFill>
              </a:rPr>
              <a:t>70</a:t>
            </a:r>
            <a:r>
              <a:rPr lang="en-US" altLang="zh-CN" sz="2800" dirty="0">
                <a:solidFill>
                  <a:schemeClr val="tx1"/>
                </a:solidFill>
              </a:rPr>
              <a:t> and </a:t>
            </a:r>
            <a:r>
              <a:rPr lang="en-US" altLang="zh-CN" sz="2800" dirty="0">
                <a:solidFill>
                  <a:srgbClr val="FF0000"/>
                </a:solidFill>
              </a:rPr>
              <a:t>49</a:t>
            </a:r>
            <a:r>
              <a:rPr lang="en-US" altLang="zh-CN" sz="2800" dirty="0">
                <a:solidFill>
                  <a:schemeClr val="tx1"/>
                </a:solidFill>
              </a:rPr>
              <a:t>, placing them in order with respect to each other</a:t>
            </a:r>
          </a:p>
        </p:txBody>
      </p:sp>
      <p:sp>
        <p:nvSpPr>
          <p:cNvPr id="26628" name="Line 6"/>
          <p:cNvSpPr>
            <a:spLocks noChangeShapeType="1"/>
          </p:cNvSpPr>
          <p:nvPr/>
        </p:nvSpPr>
        <p:spPr bwMode="auto">
          <a:xfrm>
            <a:off x="140335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9" name="Line 7"/>
          <p:cNvSpPr>
            <a:spLocks noChangeShapeType="1"/>
          </p:cNvSpPr>
          <p:nvPr/>
        </p:nvSpPr>
        <p:spPr bwMode="auto">
          <a:xfrm>
            <a:off x="817245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0" name="Line 8"/>
          <p:cNvSpPr>
            <a:spLocks noChangeShapeType="1"/>
          </p:cNvSpPr>
          <p:nvPr/>
        </p:nvSpPr>
        <p:spPr bwMode="auto">
          <a:xfrm flipV="1">
            <a:off x="1403350" y="4149725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6631" name="Picture 2" descr="blah0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32138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91213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>
              <a:latin typeface="Arial" charset="0"/>
              <a:cs typeface="Arial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>
                <a:solidFill>
                  <a:schemeClr val="tx1"/>
                </a:solidFill>
              </a:rPr>
              <a:t>We search forward until we find		</a:t>
            </a:r>
            <a:r>
              <a:rPr lang="en-US" altLang="zh-CN" sz="2800" dirty="0">
                <a:solidFill>
                  <a:srgbClr val="FF0000"/>
                </a:solidFill>
              </a:rPr>
              <a:t>97 &gt; 57</a:t>
            </a:r>
          </a:p>
          <a:p>
            <a:pPr algn="just"/>
            <a:r>
              <a:rPr lang="en-US" altLang="zh-CN" sz="2800" dirty="0">
                <a:solidFill>
                  <a:schemeClr val="tx1"/>
                </a:solidFill>
              </a:rPr>
              <a:t>We search backward until we find	</a:t>
            </a:r>
            <a:r>
              <a:rPr lang="en-US" altLang="zh-CN" sz="2800" dirty="0">
                <a:solidFill>
                  <a:srgbClr val="FF0000"/>
                </a:solidFill>
              </a:rPr>
              <a:t>16 &lt; 57</a:t>
            </a:r>
          </a:p>
          <a:p>
            <a:pPr>
              <a:buFontTx/>
              <a:buNone/>
            </a:pPr>
            <a:endParaRPr lang="en-US" altLang="zh-CN" sz="2800" dirty="0">
              <a:latin typeface="Arial" charset="0"/>
              <a:cs typeface="Arial" charset="0"/>
            </a:endParaRPr>
          </a:p>
        </p:txBody>
      </p:sp>
      <p:pic>
        <p:nvPicPr>
          <p:cNvPr id="27652" name="Picture 4" descr="qs0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32138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Line 6"/>
          <p:cNvSpPr>
            <a:spLocks noChangeShapeType="1"/>
          </p:cNvSpPr>
          <p:nvPr/>
        </p:nvSpPr>
        <p:spPr bwMode="auto">
          <a:xfrm>
            <a:off x="1403350" y="40751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4" name="Line 7"/>
          <p:cNvSpPr>
            <a:spLocks noChangeShapeType="1"/>
          </p:cNvSpPr>
          <p:nvPr/>
        </p:nvSpPr>
        <p:spPr bwMode="auto">
          <a:xfrm>
            <a:off x="8172450" y="40751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5" name="Line 8"/>
          <p:cNvSpPr>
            <a:spLocks noChangeShapeType="1"/>
          </p:cNvSpPr>
          <p:nvPr/>
        </p:nvSpPr>
        <p:spPr bwMode="auto">
          <a:xfrm flipV="1">
            <a:off x="1403350" y="4148138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5519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>
              <a:latin typeface="Arial" charset="0"/>
              <a:cs typeface="Arial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>
                <a:solidFill>
                  <a:schemeClr val="tx1"/>
                </a:solidFill>
              </a:rPr>
              <a:t>We swap </a:t>
            </a:r>
            <a:r>
              <a:rPr lang="en-US" altLang="zh-CN" sz="2800" dirty="0">
                <a:solidFill>
                  <a:srgbClr val="FF0000"/>
                </a:solidFill>
              </a:rPr>
              <a:t>16 </a:t>
            </a:r>
            <a:r>
              <a:rPr lang="en-US" altLang="zh-CN" sz="2800" dirty="0">
                <a:solidFill>
                  <a:schemeClr val="tx1"/>
                </a:solidFill>
              </a:rPr>
              <a:t>and </a:t>
            </a:r>
            <a:r>
              <a:rPr lang="en-US" altLang="zh-CN" sz="2800" dirty="0">
                <a:solidFill>
                  <a:srgbClr val="FF0000"/>
                </a:solidFill>
              </a:rPr>
              <a:t>97</a:t>
            </a:r>
            <a:r>
              <a:rPr lang="en-US" altLang="zh-CN" sz="2800" dirty="0">
                <a:solidFill>
                  <a:schemeClr val="tx1"/>
                </a:solidFill>
              </a:rPr>
              <a:t> which are now in order with respect to each other</a:t>
            </a:r>
          </a:p>
        </p:txBody>
      </p:sp>
      <p:sp>
        <p:nvSpPr>
          <p:cNvPr id="28676" name="Line 6"/>
          <p:cNvSpPr>
            <a:spLocks noChangeShapeType="1"/>
          </p:cNvSpPr>
          <p:nvPr/>
        </p:nvSpPr>
        <p:spPr bwMode="auto">
          <a:xfrm>
            <a:off x="1403350" y="40751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7" name="Line 7"/>
          <p:cNvSpPr>
            <a:spLocks noChangeShapeType="1"/>
          </p:cNvSpPr>
          <p:nvPr/>
        </p:nvSpPr>
        <p:spPr bwMode="auto">
          <a:xfrm>
            <a:off x="8172450" y="40751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8" name="Line 8"/>
          <p:cNvSpPr>
            <a:spLocks noChangeShapeType="1"/>
          </p:cNvSpPr>
          <p:nvPr/>
        </p:nvSpPr>
        <p:spPr bwMode="auto">
          <a:xfrm flipV="1">
            <a:off x="1403350" y="4148138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8679" name="Picture 5" descr="qs0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32138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39626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>
              <a:latin typeface="Arial" charset="0"/>
              <a:cs typeface="Arial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>
                <a:solidFill>
                  <a:schemeClr val="tx1"/>
                </a:solidFill>
              </a:rPr>
              <a:t>We search forward till we find	 </a:t>
            </a:r>
            <a:r>
              <a:rPr lang="en-US" altLang="zh-CN" sz="2800" dirty="0">
                <a:solidFill>
                  <a:srgbClr val="FF0000"/>
                </a:solidFill>
              </a:rPr>
              <a:t>63 &gt; 57</a:t>
            </a:r>
          </a:p>
          <a:p>
            <a:pPr algn="just"/>
            <a:r>
              <a:rPr lang="en-US" altLang="zh-CN" sz="2800" dirty="0">
                <a:solidFill>
                  <a:schemeClr val="tx1"/>
                </a:solidFill>
              </a:rPr>
              <a:t>We search backward till we find	 </a:t>
            </a:r>
            <a:r>
              <a:rPr lang="en-US" altLang="zh-CN" sz="2800" dirty="0">
                <a:solidFill>
                  <a:srgbClr val="FF0000"/>
                </a:solidFill>
              </a:rPr>
              <a:t>55 &lt; 57</a:t>
            </a:r>
          </a:p>
          <a:p>
            <a:endParaRPr lang="en-US" altLang="zh-CN" sz="2800" dirty="0">
              <a:latin typeface="Arial" charset="0"/>
              <a:cs typeface="Arial" charset="0"/>
            </a:endParaRPr>
          </a:p>
        </p:txBody>
      </p:sp>
      <p:pic>
        <p:nvPicPr>
          <p:cNvPr id="29700" name="Picture 4" descr="qs0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32138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Line 6"/>
          <p:cNvSpPr>
            <a:spLocks noChangeShapeType="1"/>
          </p:cNvSpPr>
          <p:nvPr/>
        </p:nvSpPr>
        <p:spPr bwMode="auto">
          <a:xfrm>
            <a:off x="1403350" y="40751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2" name="Line 7"/>
          <p:cNvSpPr>
            <a:spLocks noChangeShapeType="1"/>
          </p:cNvSpPr>
          <p:nvPr/>
        </p:nvSpPr>
        <p:spPr bwMode="auto">
          <a:xfrm>
            <a:off x="8172450" y="40751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3" name="Line 8"/>
          <p:cNvSpPr>
            <a:spLocks noChangeShapeType="1"/>
          </p:cNvSpPr>
          <p:nvPr/>
        </p:nvSpPr>
        <p:spPr bwMode="auto">
          <a:xfrm flipV="1">
            <a:off x="1403350" y="4148138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5894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5" descr="qs0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32138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>
              <a:latin typeface="Arial" charset="0"/>
              <a:cs typeface="Arial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>
                <a:solidFill>
                  <a:schemeClr val="tx1"/>
                </a:solidFill>
              </a:rPr>
              <a:t>We swap </a:t>
            </a:r>
            <a:r>
              <a:rPr lang="en-US" altLang="zh-CN" sz="2800" dirty="0">
                <a:solidFill>
                  <a:srgbClr val="FF0000"/>
                </a:solidFill>
              </a:rPr>
              <a:t>63</a:t>
            </a:r>
            <a:r>
              <a:rPr lang="en-US" altLang="zh-CN" sz="2800" dirty="0">
                <a:solidFill>
                  <a:schemeClr val="tx1"/>
                </a:solidFill>
              </a:rPr>
              <a:t> and </a:t>
            </a:r>
            <a:r>
              <a:rPr lang="en-US" altLang="zh-CN" sz="2800" dirty="0">
                <a:solidFill>
                  <a:srgbClr val="FF0000"/>
                </a:solidFill>
              </a:rPr>
              <a:t>55</a:t>
            </a:r>
          </a:p>
        </p:txBody>
      </p:sp>
      <p:sp>
        <p:nvSpPr>
          <p:cNvPr id="30725" name="Line 6"/>
          <p:cNvSpPr>
            <a:spLocks noChangeShapeType="1"/>
          </p:cNvSpPr>
          <p:nvPr/>
        </p:nvSpPr>
        <p:spPr bwMode="auto">
          <a:xfrm>
            <a:off x="1403350" y="40671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6" name="Line 7"/>
          <p:cNvSpPr>
            <a:spLocks noChangeShapeType="1"/>
          </p:cNvSpPr>
          <p:nvPr/>
        </p:nvSpPr>
        <p:spPr bwMode="auto">
          <a:xfrm>
            <a:off x="8172450" y="40671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7" name="Line 8"/>
          <p:cNvSpPr>
            <a:spLocks noChangeShapeType="1"/>
          </p:cNvSpPr>
          <p:nvPr/>
        </p:nvSpPr>
        <p:spPr bwMode="auto">
          <a:xfrm flipV="1">
            <a:off x="1403350" y="4140200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06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>
              <a:latin typeface="Arial" charset="0"/>
              <a:cs typeface="Arial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>
                <a:solidFill>
                  <a:schemeClr val="tx1"/>
                </a:solidFill>
              </a:rPr>
              <a:t>We search forward till we find	 </a:t>
            </a:r>
            <a:r>
              <a:rPr lang="en-US" altLang="zh-CN" sz="2800" dirty="0">
                <a:solidFill>
                  <a:srgbClr val="FF0000"/>
                </a:solidFill>
              </a:rPr>
              <a:t>85 &gt; 57</a:t>
            </a:r>
          </a:p>
          <a:p>
            <a:pPr algn="just"/>
            <a:r>
              <a:rPr lang="en-US" altLang="zh-CN" sz="2800" dirty="0">
                <a:solidFill>
                  <a:schemeClr val="tx1"/>
                </a:solidFill>
              </a:rPr>
              <a:t>We search backward till we find	 </a:t>
            </a:r>
            <a:r>
              <a:rPr lang="en-US" altLang="zh-CN" sz="2800" dirty="0">
                <a:solidFill>
                  <a:srgbClr val="FF0000"/>
                </a:solidFill>
              </a:rPr>
              <a:t>36 &lt; 57</a:t>
            </a:r>
          </a:p>
        </p:txBody>
      </p:sp>
      <p:pic>
        <p:nvPicPr>
          <p:cNvPr id="31748" name="Picture 4" descr="qs0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32138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Line 6"/>
          <p:cNvSpPr>
            <a:spLocks noChangeShapeType="1"/>
          </p:cNvSpPr>
          <p:nvPr/>
        </p:nvSpPr>
        <p:spPr bwMode="auto">
          <a:xfrm>
            <a:off x="1403350" y="40671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0" name="Line 7"/>
          <p:cNvSpPr>
            <a:spLocks noChangeShapeType="1"/>
          </p:cNvSpPr>
          <p:nvPr/>
        </p:nvSpPr>
        <p:spPr bwMode="auto">
          <a:xfrm>
            <a:off x="8172450" y="40671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1" name="Line 8"/>
          <p:cNvSpPr>
            <a:spLocks noChangeShapeType="1"/>
          </p:cNvSpPr>
          <p:nvPr/>
        </p:nvSpPr>
        <p:spPr bwMode="auto">
          <a:xfrm flipV="1">
            <a:off x="1403350" y="4140200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7151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5" descr="qs1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32138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>
              <a:latin typeface="Arial" charset="0"/>
              <a:cs typeface="Arial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>
                <a:solidFill>
                  <a:schemeClr val="tx1"/>
                </a:solidFill>
              </a:rPr>
              <a:t>We swap </a:t>
            </a:r>
            <a:r>
              <a:rPr lang="en-US" altLang="zh-CN" sz="2800" dirty="0">
                <a:solidFill>
                  <a:srgbClr val="FF0000"/>
                </a:solidFill>
              </a:rPr>
              <a:t>85</a:t>
            </a:r>
            <a:r>
              <a:rPr lang="en-US" altLang="zh-CN" sz="2800" dirty="0">
                <a:solidFill>
                  <a:schemeClr val="tx1"/>
                </a:solidFill>
              </a:rPr>
              <a:t> and </a:t>
            </a:r>
            <a:r>
              <a:rPr lang="en-US" altLang="zh-CN" sz="2800" dirty="0">
                <a:solidFill>
                  <a:srgbClr val="FF0000"/>
                </a:solidFill>
              </a:rPr>
              <a:t>36</a:t>
            </a:r>
            <a:r>
              <a:rPr lang="en-US" altLang="zh-CN" sz="2800" dirty="0">
                <a:solidFill>
                  <a:schemeClr val="tx1"/>
                </a:solidFill>
              </a:rPr>
              <a:t>, placing them in order with respect to each other</a:t>
            </a:r>
          </a:p>
        </p:txBody>
      </p:sp>
      <p:sp>
        <p:nvSpPr>
          <p:cNvPr id="32773" name="Line 6"/>
          <p:cNvSpPr>
            <a:spLocks noChangeShapeType="1"/>
          </p:cNvSpPr>
          <p:nvPr/>
        </p:nvSpPr>
        <p:spPr bwMode="auto">
          <a:xfrm>
            <a:off x="1403350" y="40671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4" name="Line 7"/>
          <p:cNvSpPr>
            <a:spLocks noChangeShapeType="1"/>
          </p:cNvSpPr>
          <p:nvPr/>
        </p:nvSpPr>
        <p:spPr bwMode="auto">
          <a:xfrm>
            <a:off x="8172450" y="40671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5" name="Line 8"/>
          <p:cNvSpPr>
            <a:spLocks noChangeShapeType="1"/>
          </p:cNvSpPr>
          <p:nvPr/>
        </p:nvSpPr>
        <p:spPr bwMode="auto">
          <a:xfrm flipV="1">
            <a:off x="1403350" y="4140200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5076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>
              <a:latin typeface="Arial" charset="0"/>
              <a:cs typeface="Arial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dirty="0">
                <a:solidFill>
                  <a:schemeClr val="tx1"/>
                </a:solidFill>
              </a:rPr>
              <a:t>We search forward until we find	 </a:t>
            </a:r>
            <a:r>
              <a:rPr lang="en-US" altLang="zh-CN" dirty="0">
                <a:solidFill>
                  <a:srgbClr val="FF0000"/>
                </a:solidFill>
              </a:rPr>
              <a:t>68 &gt; 57</a:t>
            </a:r>
          </a:p>
          <a:p>
            <a:pPr algn="just"/>
            <a:r>
              <a:rPr lang="en-US" altLang="zh-CN" dirty="0">
                <a:solidFill>
                  <a:schemeClr val="tx1"/>
                </a:solidFill>
              </a:rPr>
              <a:t>We search backward until we find	   </a:t>
            </a:r>
            <a:r>
              <a:rPr lang="en-US" altLang="zh-CN" dirty="0">
                <a:solidFill>
                  <a:srgbClr val="FF0000"/>
                </a:solidFill>
              </a:rPr>
              <a:t>9 &lt; 57</a:t>
            </a:r>
          </a:p>
          <a:p>
            <a:endParaRPr lang="en-US" altLang="zh-CN" dirty="0">
              <a:latin typeface="Arial" charset="0"/>
              <a:cs typeface="Arial" charset="0"/>
            </a:endParaRPr>
          </a:p>
        </p:txBody>
      </p:sp>
      <p:pic>
        <p:nvPicPr>
          <p:cNvPr id="33796" name="Picture 4" descr="qs1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32138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Line 6"/>
          <p:cNvSpPr>
            <a:spLocks noChangeShapeType="1"/>
          </p:cNvSpPr>
          <p:nvPr/>
        </p:nvSpPr>
        <p:spPr bwMode="auto">
          <a:xfrm>
            <a:off x="1403350" y="40671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8" name="Line 7"/>
          <p:cNvSpPr>
            <a:spLocks noChangeShapeType="1"/>
          </p:cNvSpPr>
          <p:nvPr/>
        </p:nvSpPr>
        <p:spPr bwMode="auto">
          <a:xfrm>
            <a:off x="8172450" y="40671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9" name="Line 8"/>
          <p:cNvSpPr>
            <a:spLocks noChangeShapeType="1"/>
          </p:cNvSpPr>
          <p:nvPr/>
        </p:nvSpPr>
        <p:spPr bwMode="auto">
          <a:xfrm flipV="1">
            <a:off x="1403350" y="4140200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7436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5" descr="qs1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32138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>
              <a:latin typeface="Arial" charset="0"/>
              <a:cs typeface="Arial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dirty="0">
                <a:solidFill>
                  <a:schemeClr val="tx1"/>
                </a:solidFill>
              </a:rPr>
              <a:t>We swap </a:t>
            </a:r>
            <a:r>
              <a:rPr lang="en-US" altLang="zh-CN" dirty="0">
                <a:solidFill>
                  <a:srgbClr val="FF0000"/>
                </a:solidFill>
              </a:rPr>
              <a:t>68</a:t>
            </a:r>
            <a:r>
              <a:rPr lang="en-US" altLang="zh-CN" dirty="0">
                <a:solidFill>
                  <a:schemeClr val="tx1"/>
                </a:solidFill>
              </a:rPr>
              <a:t> and </a:t>
            </a:r>
            <a:r>
              <a:rPr lang="en-US" altLang="zh-CN" dirty="0">
                <a:solidFill>
                  <a:srgbClr val="FF0000"/>
                </a:solidFill>
              </a:rPr>
              <a:t>9</a:t>
            </a:r>
          </a:p>
          <a:p>
            <a:endParaRPr lang="en-US" altLang="zh-CN" dirty="0">
              <a:latin typeface="Arial" charset="0"/>
              <a:cs typeface="Arial" charset="0"/>
            </a:endParaRPr>
          </a:p>
        </p:txBody>
      </p:sp>
      <p:sp>
        <p:nvSpPr>
          <p:cNvPr id="34821" name="Line 6"/>
          <p:cNvSpPr>
            <a:spLocks noChangeShapeType="1"/>
          </p:cNvSpPr>
          <p:nvPr/>
        </p:nvSpPr>
        <p:spPr bwMode="auto">
          <a:xfrm>
            <a:off x="1403350" y="40671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2" name="Line 7"/>
          <p:cNvSpPr>
            <a:spLocks noChangeShapeType="1"/>
          </p:cNvSpPr>
          <p:nvPr/>
        </p:nvSpPr>
        <p:spPr bwMode="auto">
          <a:xfrm>
            <a:off x="8172450" y="40671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3" name="Line 8"/>
          <p:cNvSpPr>
            <a:spLocks noChangeShapeType="1"/>
          </p:cNvSpPr>
          <p:nvPr/>
        </p:nvSpPr>
        <p:spPr bwMode="auto">
          <a:xfrm flipV="1">
            <a:off x="1403350" y="4140200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596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QUICK SORT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2000" y="1440000"/>
            <a:ext cx="8280000" cy="5040000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sz="3900" dirty="0">
                <a:solidFill>
                  <a:schemeClr val="tx1"/>
                </a:solidFill>
                <a:ea typeface="宋体" charset="-122"/>
              </a:rPr>
              <a:t>We have seen two O(</a:t>
            </a:r>
            <a:r>
              <a:rPr lang="en-US" altLang="zh-CN" sz="3900" i="1" dirty="0">
                <a:solidFill>
                  <a:schemeClr val="tx1"/>
                </a:solidFill>
                <a:ea typeface="宋体" charset="-122"/>
              </a:rPr>
              <a:t>n </a:t>
            </a:r>
            <a:r>
              <a:rPr lang="en-US" altLang="zh-CN" sz="3900" dirty="0">
                <a:solidFill>
                  <a:schemeClr val="tx1"/>
                </a:solidFill>
                <a:ea typeface="宋体" charset="-122"/>
              </a:rPr>
              <a:t>log </a:t>
            </a:r>
            <a:r>
              <a:rPr lang="en-US" altLang="zh-CN" sz="3900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3900" dirty="0">
                <a:solidFill>
                  <a:schemeClr val="tx1"/>
                </a:solidFill>
                <a:ea typeface="宋体" charset="-122"/>
              </a:rPr>
              <a:t>) sorting algorithms: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endParaRPr lang="en-US" altLang="zh-CN" sz="3400" dirty="0">
              <a:solidFill>
                <a:schemeClr val="tx1"/>
              </a:solidFill>
              <a:ea typeface="宋体" charset="-122"/>
            </a:endParaRP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sz="3400" dirty="0">
                <a:solidFill>
                  <a:srgbClr val="FF0000"/>
                </a:solidFill>
                <a:ea typeface="宋体" charset="-122"/>
              </a:rPr>
              <a:t>Merge sort </a:t>
            </a:r>
            <a:r>
              <a:rPr lang="en-US" altLang="zh-CN" sz="3400" dirty="0">
                <a:solidFill>
                  <a:schemeClr val="tx1"/>
                </a:solidFill>
                <a:ea typeface="宋体" charset="-122"/>
              </a:rPr>
              <a:t>which is faster but requires more memory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endParaRPr lang="en-US" altLang="zh-CN" sz="3400" b="0" dirty="0">
              <a:solidFill>
                <a:schemeClr val="tx1"/>
              </a:solidFill>
              <a:ea typeface="宋体" charset="-122"/>
            </a:endParaRP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sz="3400" dirty="0">
                <a:solidFill>
                  <a:srgbClr val="FF0000"/>
                </a:solidFill>
                <a:ea typeface="宋体" charset="-122"/>
              </a:rPr>
              <a:t>Heap sort</a:t>
            </a:r>
            <a:r>
              <a:rPr lang="en-US" altLang="zh-CN" sz="3400" dirty="0">
                <a:solidFill>
                  <a:schemeClr val="tx1"/>
                </a:solidFill>
                <a:ea typeface="宋体" charset="-122"/>
              </a:rPr>
              <a:t> which allows in-place sorting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endParaRPr lang="en-US" altLang="zh-CN" sz="3400" dirty="0">
              <a:solidFill>
                <a:schemeClr val="tx1"/>
              </a:solidFill>
              <a:ea typeface="宋体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sz="3900" dirty="0">
                <a:solidFill>
                  <a:schemeClr val="tx1"/>
                </a:solidFill>
                <a:ea typeface="宋体" charset="-122"/>
              </a:rPr>
              <a:t>We will now look at a recursive algorithm which may be done </a:t>
            </a:r>
            <a:r>
              <a:rPr lang="en-US" altLang="zh-CN" sz="3900" i="1" dirty="0">
                <a:solidFill>
                  <a:srgbClr val="FF0000"/>
                </a:solidFill>
                <a:ea typeface="宋体" charset="-122"/>
              </a:rPr>
              <a:t>almost</a:t>
            </a:r>
            <a:r>
              <a:rPr lang="en-US" altLang="zh-CN" sz="3900" dirty="0">
                <a:solidFill>
                  <a:schemeClr val="tx1"/>
                </a:solidFill>
                <a:ea typeface="宋体" charset="-122"/>
              </a:rPr>
              <a:t> in place and usually faster than heap sort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en-US" altLang="zh-CN" sz="3400" dirty="0">
              <a:solidFill>
                <a:schemeClr val="tx1"/>
              </a:solidFill>
              <a:ea typeface="宋体" charset="-122"/>
            </a:endParaRP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sz="3400" dirty="0">
                <a:solidFill>
                  <a:schemeClr val="tx1"/>
                </a:solidFill>
                <a:ea typeface="宋体" charset="-122"/>
              </a:rPr>
              <a:t>Use an object in the array (</a:t>
            </a:r>
            <a:r>
              <a:rPr lang="en-US" altLang="zh-CN" sz="3400" dirty="0">
                <a:solidFill>
                  <a:srgbClr val="FF0000"/>
                </a:solidFill>
                <a:ea typeface="宋体" charset="-122"/>
              </a:rPr>
              <a:t>a pivot</a:t>
            </a:r>
            <a:r>
              <a:rPr lang="en-US" altLang="zh-CN" sz="3400" dirty="0">
                <a:solidFill>
                  <a:schemeClr val="tx1"/>
                </a:solidFill>
                <a:ea typeface="宋体" charset="-122"/>
              </a:rPr>
              <a:t>) to divide the two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endParaRPr lang="en-US" altLang="zh-CN" sz="3400" dirty="0">
              <a:solidFill>
                <a:schemeClr val="tx1"/>
              </a:solidFill>
              <a:ea typeface="宋体" charset="-122"/>
            </a:endParaRP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sz="3400" dirty="0">
                <a:solidFill>
                  <a:schemeClr val="tx1"/>
                </a:solidFill>
                <a:ea typeface="宋体" charset="-122"/>
              </a:rPr>
              <a:t>Average case:	O(</a:t>
            </a:r>
            <a:r>
              <a:rPr lang="en-US" altLang="zh-CN" sz="3400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3400" dirty="0">
                <a:solidFill>
                  <a:schemeClr val="tx1"/>
                </a:solidFill>
                <a:ea typeface="宋体" charset="-122"/>
              </a:rPr>
              <a:t> log </a:t>
            </a:r>
            <a:r>
              <a:rPr lang="en-US" altLang="zh-CN" sz="3400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3400" dirty="0">
                <a:solidFill>
                  <a:schemeClr val="tx1"/>
                </a:solidFill>
                <a:ea typeface="宋体" charset="-122"/>
              </a:rPr>
              <a:t>) time and O(log </a:t>
            </a:r>
            <a:r>
              <a:rPr lang="en-US" altLang="zh-CN" sz="3400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3400" dirty="0">
                <a:solidFill>
                  <a:schemeClr val="tx1"/>
                </a:solidFill>
                <a:ea typeface="宋体" charset="-122"/>
              </a:rPr>
              <a:t>) memory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endParaRPr lang="en-US" altLang="zh-CN" sz="3400" dirty="0">
              <a:solidFill>
                <a:schemeClr val="tx1"/>
              </a:solidFill>
              <a:ea typeface="宋体" charset="-122"/>
            </a:endParaRP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sz="3400" dirty="0">
                <a:solidFill>
                  <a:schemeClr val="tx1"/>
                </a:solidFill>
                <a:ea typeface="宋体" charset="-122"/>
              </a:rPr>
              <a:t>Worst case:	O(</a:t>
            </a:r>
            <a:r>
              <a:rPr lang="en-US" altLang="zh-CN" sz="3400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3400" baseline="30000" dirty="0">
                <a:solidFill>
                  <a:schemeClr val="tx1"/>
                </a:solidFill>
                <a:ea typeface="宋体" charset="-122"/>
              </a:rPr>
              <a:t>2</a:t>
            </a:r>
            <a:r>
              <a:rPr lang="en-US" altLang="zh-CN" sz="3400" dirty="0">
                <a:solidFill>
                  <a:schemeClr val="tx1"/>
                </a:solidFill>
                <a:ea typeface="宋体" charset="-122"/>
              </a:rPr>
              <a:t>) time and O(</a:t>
            </a:r>
            <a:r>
              <a:rPr lang="en-US" altLang="zh-CN" sz="3400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3400" dirty="0">
                <a:solidFill>
                  <a:schemeClr val="tx1"/>
                </a:solidFill>
                <a:ea typeface="宋体" charset="-122"/>
              </a:rPr>
              <a:t>) memory</a:t>
            </a:r>
          </a:p>
        </p:txBody>
      </p:sp>
    </p:spTree>
    <p:extLst>
      <p:ext uri="{BB962C8B-B14F-4D97-AF65-F5344CB8AC3E}">
        <p14:creationId xmlns:p14="http://schemas.microsoft.com/office/powerpoint/2010/main" val="8653218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>
              <a:latin typeface="Arial" charset="0"/>
              <a:cs typeface="Arial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dirty="0">
                <a:solidFill>
                  <a:schemeClr val="tx1"/>
                </a:solidFill>
              </a:rPr>
              <a:t>We search forward until we find	 </a:t>
            </a:r>
            <a:r>
              <a:rPr lang="en-US" altLang="zh-CN" dirty="0">
                <a:solidFill>
                  <a:srgbClr val="FF0000"/>
                </a:solidFill>
              </a:rPr>
              <a:t>76 &gt; 57</a:t>
            </a:r>
          </a:p>
          <a:p>
            <a:pPr algn="just"/>
            <a:r>
              <a:rPr lang="en-US" altLang="zh-CN" dirty="0">
                <a:solidFill>
                  <a:schemeClr val="tx1"/>
                </a:solidFill>
              </a:rPr>
              <a:t>We search backward until we find	   </a:t>
            </a:r>
            <a:r>
              <a:rPr lang="en-US" altLang="zh-CN" dirty="0">
                <a:solidFill>
                  <a:srgbClr val="FF0000"/>
                </a:solidFill>
              </a:rPr>
              <a:t>9 &lt; 57</a:t>
            </a:r>
          </a:p>
          <a:p>
            <a:pPr lvl="1" algn="just"/>
            <a:r>
              <a:rPr lang="en-US" altLang="zh-CN" dirty="0">
                <a:solidFill>
                  <a:schemeClr val="tx1"/>
                </a:solidFill>
              </a:rPr>
              <a:t>The indices are out of order, so we stop</a:t>
            </a:r>
          </a:p>
          <a:p>
            <a:endParaRPr lang="en-US" altLang="zh-CN" dirty="0">
              <a:latin typeface="Arial" charset="0"/>
              <a:cs typeface="Arial" charset="0"/>
            </a:endParaRPr>
          </a:p>
          <a:p>
            <a:endParaRPr lang="en-US" altLang="zh-CN" dirty="0">
              <a:latin typeface="Arial" charset="0"/>
              <a:cs typeface="Arial" charset="0"/>
            </a:endParaRPr>
          </a:p>
        </p:txBody>
      </p:sp>
      <p:pic>
        <p:nvPicPr>
          <p:cNvPr id="35844" name="Picture 4" descr="qs1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32138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Line 6"/>
          <p:cNvSpPr>
            <a:spLocks noChangeShapeType="1"/>
          </p:cNvSpPr>
          <p:nvPr/>
        </p:nvSpPr>
        <p:spPr bwMode="auto">
          <a:xfrm>
            <a:off x="1403350" y="40671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6" name="Line 7"/>
          <p:cNvSpPr>
            <a:spLocks noChangeShapeType="1"/>
          </p:cNvSpPr>
          <p:nvPr/>
        </p:nvSpPr>
        <p:spPr bwMode="auto">
          <a:xfrm>
            <a:off x="8172450" y="40671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7" name="Line 8"/>
          <p:cNvSpPr>
            <a:spLocks noChangeShapeType="1"/>
          </p:cNvSpPr>
          <p:nvPr/>
        </p:nvSpPr>
        <p:spPr bwMode="auto">
          <a:xfrm flipV="1">
            <a:off x="1403350" y="4140200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096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>
              <a:latin typeface="Arial" charset="0"/>
              <a:cs typeface="Arial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400" dirty="0">
                <a:solidFill>
                  <a:schemeClr val="tx1"/>
                </a:solidFill>
              </a:rPr>
              <a:t>We move the larger indexed item to the vacancy at the end of the array</a:t>
            </a:r>
          </a:p>
          <a:p>
            <a:pPr algn="just"/>
            <a:r>
              <a:rPr lang="en-US" altLang="zh-CN" sz="2400" dirty="0">
                <a:solidFill>
                  <a:schemeClr val="tx1"/>
                </a:solidFill>
              </a:rPr>
              <a:t>We fill the empty location with the pivot, </a:t>
            </a:r>
            <a:r>
              <a:rPr lang="en-US" altLang="zh-CN" sz="2400" dirty="0">
                <a:solidFill>
                  <a:srgbClr val="FF0000"/>
                </a:solidFill>
              </a:rPr>
              <a:t>57</a:t>
            </a:r>
          </a:p>
          <a:p>
            <a:pPr algn="just"/>
            <a:r>
              <a:rPr lang="en-US" altLang="zh-CN" sz="2400" dirty="0">
                <a:solidFill>
                  <a:schemeClr val="tx1"/>
                </a:solidFill>
              </a:rPr>
              <a:t>The pivot is now in the correct location</a:t>
            </a:r>
          </a:p>
        </p:txBody>
      </p:sp>
      <p:pic>
        <p:nvPicPr>
          <p:cNvPr id="36868" name="Picture 5" descr="qs1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32138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Line 6"/>
          <p:cNvSpPr>
            <a:spLocks noChangeShapeType="1"/>
          </p:cNvSpPr>
          <p:nvPr/>
        </p:nvSpPr>
        <p:spPr bwMode="auto">
          <a:xfrm>
            <a:off x="1403350" y="40671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0" name="Line 7"/>
          <p:cNvSpPr>
            <a:spLocks noChangeShapeType="1"/>
          </p:cNvSpPr>
          <p:nvPr/>
        </p:nvSpPr>
        <p:spPr bwMode="auto">
          <a:xfrm>
            <a:off x="8172450" y="40671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1" name="Line 8"/>
          <p:cNvSpPr>
            <a:spLocks noChangeShapeType="1"/>
          </p:cNvSpPr>
          <p:nvPr/>
        </p:nvSpPr>
        <p:spPr bwMode="auto">
          <a:xfrm flipV="1">
            <a:off x="1403350" y="4140200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3094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>
              <a:latin typeface="Arial" charset="0"/>
              <a:cs typeface="Arial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>
                <a:solidFill>
                  <a:schemeClr val="tx1"/>
                </a:solidFill>
              </a:rPr>
              <a:t>We will now recursively call quick sort on the first half of the list</a:t>
            </a:r>
          </a:p>
          <a:p>
            <a:pPr algn="just"/>
            <a:r>
              <a:rPr lang="en-US" altLang="zh-CN" sz="2800" dirty="0">
                <a:solidFill>
                  <a:schemeClr val="tx1"/>
                </a:solidFill>
              </a:rPr>
              <a:t>When we are finished, all entries &lt; </a:t>
            </a:r>
            <a:r>
              <a:rPr lang="en-US" altLang="zh-CN" sz="2800" dirty="0">
                <a:solidFill>
                  <a:srgbClr val="FF0000"/>
                </a:solidFill>
              </a:rPr>
              <a:t>57</a:t>
            </a:r>
            <a:r>
              <a:rPr lang="en-US" altLang="zh-CN" sz="2800" dirty="0">
                <a:solidFill>
                  <a:schemeClr val="tx1"/>
                </a:solidFill>
              </a:rPr>
              <a:t> will be sorted</a:t>
            </a:r>
          </a:p>
        </p:txBody>
      </p:sp>
      <p:pic>
        <p:nvPicPr>
          <p:cNvPr id="37892" name="Picture 4" descr="qs1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32138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Line 5"/>
          <p:cNvSpPr>
            <a:spLocks noChangeShapeType="1"/>
          </p:cNvSpPr>
          <p:nvPr/>
        </p:nvSpPr>
        <p:spPr bwMode="auto">
          <a:xfrm>
            <a:off x="1403350" y="40671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>
            <a:off x="3995738" y="40671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 flipV="1">
            <a:off x="1403350" y="4140200"/>
            <a:ext cx="2592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9827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>
              <a:latin typeface="Arial" charset="0"/>
              <a:cs typeface="Arial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>
                <a:solidFill>
                  <a:schemeClr val="tx1"/>
                </a:solidFill>
              </a:rPr>
              <a:t>We examine the first, middle, and last elements of this sub list</a:t>
            </a:r>
          </a:p>
        </p:txBody>
      </p:sp>
      <p:pic>
        <p:nvPicPr>
          <p:cNvPr id="38916" name="Picture 4" descr="qs1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83929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5" descr="qs1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>
              <a:latin typeface="Arial" charset="0"/>
              <a:cs typeface="Arial" charset="0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>
                <a:solidFill>
                  <a:schemeClr val="tx1"/>
                </a:solidFill>
              </a:rPr>
              <a:t>We choose </a:t>
            </a:r>
            <a:r>
              <a:rPr lang="en-US" altLang="zh-CN" sz="2800" dirty="0">
                <a:solidFill>
                  <a:srgbClr val="FF0000"/>
                </a:solidFill>
              </a:rPr>
              <a:t>24</a:t>
            </a:r>
            <a:r>
              <a:rPr lang="en-US" altLang="zh-CN" sz="2800" dirty="0">
                <a:solidFill>
                  <a:schemeClr val="tx1"/>
                </a:solidFill>
              </a:rPr>
              <a:t> to be our pivot</a:t>
            </a:r>
          </a:p>
          <a:p>
            <a:pPr algn="just"/>
            <a:r>
              <a:rPr lang="en-US" altLang="zh-CN" sz="2800" dirty="0">
                <a:solidFill>
                  <a:schemeClr val="tx1"/>
                </a:solidFill>
              </a:rPr>
              <a:t>We move </a:t>
            </a:r>
            <a:r>
              <a:rPr lang="en-US" altLang="zh-CN" sz="2800" dirty="0">
                <a:solidFill>
                  <a:srgbClr val="FF0000"/>
                </a:solidFill>
              </a:rPr>
              <a:t>9</a:t>
            </a:r>
            <a:r>
              <a:rPr lang="en-US" altLang="zh-CN" sz="2800" dirty="0">
                <a:solidFill>
                  <a:schemeClr val="tx1"/>
                </a:solidFill>
              </a:rPr>
              <a:t> into the first location in this sub-list </a:t>
            </a:r>
          </a:p>
        </p:txBody>
      </p:sp>
      <p:sp>
        <p:nvSpPr>
          <p:cNvPr id="39941" name="Line 9"/>
          <p:cNvSpPr>
            <a:spLocks noChangeShapeType="1"/>
          </p:cNvSpPr>
          <p:nvPr/>
        </p:nvSpPr>
        <p:spPr bwMode="auto">
          <a:xfrm>
            <a:off x="140335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2" name="Line 10"/>
          <p:cNvSpPr>
            <a:spLocks noChangeShapeType="1"/>
          </p:cNvSpPr>
          <p:nvPr/>
        </p:nvSpPr>
        <p:spPr bwMode="auto">
          <a:xfrm>
            <a:off x="3995738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3" name="Line 11"/>
          <p:cNvSpPr>
            <a:spLocks noChangeShapeType="1"/>
          </p:cNvSpPr>
          <p:nvPr/>
        </p:nvSpPr>
        <p:spPr bwMode="auto">
          <a:xfrm flipV="1">
            <a:off x="1403350" y="4149725"/>
            <a:ext cx="2592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215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6" descr="qs1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>
              <a:latin typeface="Arial" charset="0"/>
              <a:cs typeface="Arial" charset="0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>
                <a:solidFill>
                  <a:schemeClr val="tx1"/>
                </a:solidFill>
              </a:rPr>
              <a:t>We search forward till we find	 </a:t>
            </a:r>
            <a:r>
              <a:rPr lang="en-US" altLang="zh-CN" sz="2800" dirty="0">
                <a:solidFill>
                  <a:srgbClr val="FF0000"/>
                </a:solidFill>
              </a:rPr>
              <a:t>49 &gt; 24</a:t>
            </a:r>
          </a:p>
          <a:p>
            <a:pPr algn="just"/>
            <a:r>
              <a:rPr lang="en-US" altLang="zh-CN" sz="2800" dirty="0">
                <a:solidFill>
                  <a:schemeClr val="tx1"/>
                </a:solidFill>
              </a:rPr>
              <a:t>We search backward till we find	 </a:t>
            </a:r>
            <a:r>
              <a:rPr lang="en-US" altLang="zh-CN" sz="2800" dirty="0">
                <a:solidFill>
                  <a:srgbClr val="FF0000"/>
                </a:solidFill>
              </a:rPr>
              <a:t>21 &lt; 24</a:t>
            </a:r>
          </a:p>
          <a:p>
            <a:pPr>
              <a:buFontTx/>
              <a:buNone/>
            </a:pPr>
            <a:endParaRPr lang="en-US" altLang="zh-CN" sz="2800" dirty="0">
              <a:latin typeface="Arial" charset="0"/>
              <a:cs typeface="Arial" charset="0"/>
            </a:endParaRPr>
          </a:p>
          <a:p>
            <a:endParaRPr lang="en-US" altLang="zh-CN" sz="2800" dirty="0">
              <a:latin typeface="Arial" charset="0"/>
              <a:cs typeface="Arial" charset="0"/>
            </a:endParaRPr>
          </a:p>
        </p:txBody>
      </p:sp>
      <p:sp>
        <p:nvSpPr>
          <p:cNvPr id="40965" name="Line 10"/>
          <p:cNvSpPr>
            <a:spLocks noChangeShapeType="1"/>
          </p:cNvSpPr>
          <p:nvPr/>
        </p:nvSpPr>
        <p:spPr bwMode="auto">
          <a:xfrm>
            <a:off x="140335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6" name="Line 11"/>
          <p:cNvSpPr>
            <a:spLocks noChangeShapeType="1"/>
          </p:cNvSpPr>
          <p:nvPr/>
        </p:nvSpPr>
        <p:spPr bwMode="auto">
          <a:xfrm>
            <a:off x="3995738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7" name="Line 12"/>
          <p:cNvSpPr>
            <a:spLocks noChangeShapeType="1"/>
          </p:cNvSpPr>
          <p:nvPr/>
        </p:nvSpPr>
        <p:spPr bwMode="auto">
          <a:xfrm flipV="1">
            <a:off x="1403350" y="4149725"/>
            <a:ext cx="2592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4840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8" descr="qs2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>
              <a:latin typeface="Arial" charset="0"/>
              <a:cs typeface="Arial" charset="0"/>
            </a:endParaRP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>
                <a:solidFill>
                  <a:schemeClr val="tx1"/>
                </a:solidFill>
              </a:rPr>
              <a:t>We swap </a:t>
            </a:r>
            <a:r>
              <a:rPr lang="en-US" altLang="zh-CN" sz="2800" dirty="0">
                <a:solidFill>
                  <a:srgbClr val="FF0000"/>
                </a:solidFill>
              </a:rPr>
              <a:t>49</a:t>
            </a:r>
            <a:r>
              <a:rPr lang="en-US" altLang="zh-CN" sz="2800" dirty="0">
                <a:solidFill>
                  <a:schemeClr val="tx1"/>
                </a:solidFill>
              </a:rPr>
              <a:t> and </a:t>
            </a:r>
            <a:r>
              <a:rPr lang="en-US" altLang="zh-CN" sz="2800" dirty="0">
                <a:solidFill>
                  <a:srgbClr val="FF0000"/>
                </a:solidFill>
              </a:rPr>
              <a:t>21</a:t>
            </a:r>
            <a:r>
              <a:rPr lang="en-US" altLang="zh-CN" sz="2800" dirty="0">
                <a:solidFill>
                  <a:schemeClr val="tx1"/>
                </a:solidFill>
              </a:rPr>
              <a:t>, placing them in order with respect to each other</a:t>
            </a:r>
          </a:p>
        </p:txBody>
      </p:sp>
      <p:sp>
        <p:nvSpPr>
          <p:cNvPr id="41989" name="Line 9"/>
          <p:cNvSpPr>
            <a:spLocks noChangeShapeType="1"/>
          </p:cNvSpPr>
          <p:nvPr/>
        </p:nvSpPr>
        <p:spPr bwMode="auto">
          <a:xfrm>
            <a:off x="140335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0" name="Line 10"/>
          <p:cNvSpPr>
            <a:spLocks noChangeShapeType="1"/>
          </p:cNvSpPr>
          <p:nvPr/>
        </p:nvSpPr>
        <p:spPr bwMode="auto">
          <a:xfrm>
            <a:off x="3995738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1" name="Line 11"/>
          <p:cNvSpPr>
            <a:spLocks noChangeShapeType="1"/>
          </p:cNvSpPr>
          <p:nvPr/>
        </p:nvSpPr>
        <p:spPr bwMode="auto">
          <a:xfrm flipV="1">
            <a:off x="1403350" y="4149725"/>
            <a:ext cx="2592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6601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>
                <a:solidFill>
                  <a:schemeClr val="tx1"/>
                </a:solidFill>
              </a:rPr>
              <a:t>We search forward till we find	 </a:t>
            </a:r>
            <a:r>
              <a:rPr lang="en-US" altLang="zh-CN" sz="2800" dirty="0">
                <a:solidFill>
                  <a:srgbClr val="FF0000"/>
                </a:solidFill>
              </a:rPr>
              <a:t>38 &gt; 24</a:t>
            </a:r>
          </a:p>
          <a:p>
            <a:pPr algn="just"/>
            <a:r>
              <a:rPr lang="en-US" altLang="zh-CN" sz="2800" dirty="0">
                <a:solidFill>
                  <a:schemeClr val="tx1"/>
                </a:solidFill>
              </a:rPr>
              <a:t>We search backward till we find	 </a:t>
            </a:r>
            <a:r>
              <a:rPr lang="en-US" altLang="zh-CN" sz="2800" dirty="0">
                <a:solidFill>
                  <a:srgbClr val="FF0000"/>
                </a:solidFill>
              </a:rPr>
              <a:t>16 &lt; 24</a:t>
            </a:r>
          </a:p>
          <a:p>
            <a:pPr algn="just"/>
            <a:r>
              <a:rPr lang="en-US" altLang="zh-CN" dirty="0">
                <a:solidFill>
                  <a:schemeClr val="tx1"/>
                </a:solidFill>
              </a:rPr>
              <a:t>The indices are reversed, so we stop</a:t>
            </a:r>
          </a:p>
          <a:p>
            <a:pPr>
              <a:buFontTx/>
              <a:buNone/>
            </a:pPr>
            <a:endParaRPr lang="en-US" altLang="zh-CN" sz="2800" dirty="0">
              <a:latin typeface="Arial" charset="0"/>
              <a:cs typeface="Arial" charset="0"/>
            </a:endParaRPr>
          </a:p>
        </p:txBody>
      </p:sp>
      <p:pic>
        <p:nvPicPr>
          <p:cNvPr id="43011" name="Picture 14" descr="qs2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>
              <a:latin typeface="Arial" charset="0"/>
              <a:cs typeface="Arial" charset="0"/>
            </a:endParaRPr>
          </a:p>
        </p:txBody>
      </p:sp>
      <p:sp>
        <p:nvSpPr>
          <p:cNvPr id="43013" name="Line 16"/>
          <p:cNvSpPr>
            <a:spLocks noChangeShapeType="1"/>
          </p:cNvSpPr>
          <p:nvPr/>
        </p:nvSpPr>
        <p:spPr bwMode="auto">
          <a:xfrm>
            <a:off x="140335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4" name="Line 17"/>
          <p:cNvSpPr>
            <a:spLocks noChangeShapeType="1"/>
          </p:cNvSpPr>
          <p:nvPr/>
        </p:nvSpPr>
        <p:spPr bwMode="auto">
          <a:xfrm>
            <a:off x="3995738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5" name="Line 18"/>
          <p:cNvSpPr>
            <a:spLocks noChangeShapeType="1"/>
          </p:cNvSpPr>
          <p:nvPr/>
        </p:nvSpPr>
        <p:spPr bwMode="auto">
          <a:xfrm flipV="1">
            <a:off x="1403350" y="4149725"/>
            <a:ext cx="2592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8624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>
              <a:latin typeface="Arial" charset="0"/>
              <a:cs typeface="Arial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>
                <a:solidFill>
                  <a:schemeClr val="tx1"/>
                </a:solidFill>
              </a:rPr>
              <a:t>We move </a:t>
            </a:r>
            <a:r>
              <a:rPr lang="en-US" altLang="zh-CN" sz="2800" dirty="0">
                <a:solidFill>
                  <a:srgbClr val="FF0000"/>
                </a:solidFill>
              </a:rPr>
              <a:t>38</a:t>
            </a:r>
            <a:r>
              <a:rPr lang="en-US" altLang="zh-CN" sz="2800" dirty="0">
                <a:solidFill>
                  <a:schemeClr val="tx1"/>
                </a:solidFill>
              </a:rPr>
              <a:t> to the vacant location and move the pivot </a:t>
            </a:r>
            <a:r>
              <a:rPr lang="en-US" altLang="zh-CN" sz="2800" dirty="0">
                <a:solidFill>
                  <a:srgbClr val="FF0000"/>
                </a:solidFill>
              </a:rPr>
              <a:t>24</a:t>
            </a:r>
            <a:r>
              <a:rPr lang="en-US" altLang="zh-CN" sz="2800" dirty="0">
                <a:solidFill>
                  <a:schemeClr val="tx1"/>
                </a:solidFill>
              </a:rPr>
              <a:t> into the previous location of </a:t>
            </a:r>
            <a:r>
              <a:rPr lang="en-US" altLang="zh-CN" sz="2800" dirty="0">
                <a:solidFill>
                  <a:srgbClr val="FF0000"/>
                </a:solidFill>
              </a:rPr>
              <a:t>38</a:t>
            </a:r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24</a:t>
            </a:r>
            <a:r>
              <a:rPr lang="en-US" altLang="zh-CN" dirty="0">
                <a:solidFill>
                  <a:schemeClr val="tx1"/>
                </a:solidFill>
              </a:rPr>
              <a:t> is now in the correct location</a:t>
            </a:r>
          </a:p>
        </p:txBody>
      </p:sp>
      <p:pic>
        <p:nvPicPr>
          <p:cNvPr id="44036" name="Picture 5" descr="qs2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Line 6"/>
          <p:cNvSpPr>
            <a:spLocks noChangeShapeType="1"/>
          </p:cNvSpPr>
          <p:nvPr/>
        </p:nvSpPr>
        <p:spPr bwMode="auto">
          <a:xfrm>
            <a:off x="140335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8" name="Line 7"/>
          <p:cNvSpPr>
            <a:spLocks noChangeShapeType="1"/>
          </p:cNvSpPr>
          <p:nvPr/>
        </p:nvSpPr>
        <p:spPr bwMode="auto">
          <a:xfrm>
            <a:off x="3995738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9" name="Line 8"/>
          <p:cNvSpPr>
            <a:spLocks noChangeShapeType="1"/>
          </p:cNvSpPr>
          <p:nvPr/>
        </p:nvSpPr>
        <p:spPr bwMode="auto">
          <a:xfrm flipV="1">
            <a:off x="1403350" y="4149725"/>
            <a:ext cx="2592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4681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>
              <a:latin typeface="Arial" charset="0"/>
              <a:cs typeface="Arial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>
                <a:solidFill>
                  <a:schemeClr val="tx1"/>
                </a:solidFill>
              </a:rPr>
              <a:t>We will now recursively call quick sort on the left and right halves of those entries which are </a:t>
            </a:r>
            <a:r>
              <a:rPr lang="en-US" altLang="zh-CN" sz="2800" dirty="0">
                <a:solidFill>
                  <a:srgbClr val="FF0000"/>
                </a:solidFill>
              </a:rPr>
              <a:t>&lt; 57</a:t>
            </a:r>
          </a:p>
        </p:txBody>
      </p:sp>
      <p:pic>
        <p:nvPicPr>
          <p:cNvPr id="45060" name="Picture 4" descr="qs2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6678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QUICK SORT</a:t>
            </a:r>
            <a:endParaRPr lang="en-US" altLang="zh-CN" dirty="0">
              <a:latin typeface="Arial" charset="0"/>
              <a:cs typeface="Arial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Merge sort splits the array sub-lists and sorts them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endParaRPr lang="en-US" altLang="zh-CN" dirty="0">
              <a:solidFill>
                <a:schemeClr val="tx1"/>
              </a:solidFill>
              <a:ea typeface="宋体" charset="-122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The larger problem is split into two sub-problems based on location in the array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endParaRPr lang="en-US" altLang="zh-CN" dirty="0">
              <a:solidFill>
                <a:schemeClr val="tx1"/>
              </a:solidFill>
              <a:ea typeface="宋体" charset="-122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Consider the following alternative: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endParaRPr lang="en-US" altLang="zh-CN" dirty="0">
              <a:solidFill>
                <a:schemeClr val="tx1"/>
              </a:solidFill>
              <a:ea typeface="宋体" charset="-122"/>
            </a:endParaRP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Chose an object in the array and partition the remaining objects into two groups relative to the chosen entry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Tx/>
              <a:buNone/>
            </a:pPr>
            <a:endParaRPr lang="en-US" altLang="zh-CN" sz="1600" b="1" dirty="0"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3297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8" descr="qs2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>
              <a:latin typeface="Arial" charset="0"/>
              <a:cs typeface="Arial" charset="0"/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>
                <a:solidFill>
                  <a:schemeClr val="tx1"/>
                </a:solidFill>
              </a:rPr>
              <a:t>The first partition has three entries, so we sort it using insertion sort</a:t>
            </a:r>
          </a:p>
        </p:txBody>
      </p:sp>
      <p:sp>
        <p:nvSpPr>
          <p:cNvPr id="46085" name="Line 5"/>
          <p:cNvSpPr>
            <a:spLocks noChangeShapeType="1"/>
          </p:cNvSpPr>
          <p:nvPr/>
        </p:nvSpPr>
        <p:spPr bwMode="auto">
          <a:xfrm>
            <a:off x="140335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>
            <a:off x="2339975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 flipV="1">
            <a:off x="1403350" y="4149725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1635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9" descr="qs2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>
              <a:latin typeface="Arial" charset="0"/>
              <a:cs typeface="Arial" charset="0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>
                <a:solidFill>
                  <a:schemeClr val="tx1"/>
                </a:solidFill>
              </a:rPr>
              <a:t>The second partition also has only four entries, so again, we use insertion sort</a:t>
            </a:r>
          </a:p>
        </p:txBody>
      </p:sp>
      <p:sp>
        <p:nvSpPr>
          <p:cNvPr id="47109" name="Line 5"/>
          <p:cNvSpPr>
            <a:spLocks noChangeShapeType="1"/>
          </p:cNvSpPr>
          <p:nvPr/>
        </p:nvSpPr>
        <p:spPr bwMode="auto">
          <a:xfrm>
            <a:off x="2700338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0" name="Line 6"/>
          <p:cNvSpPr>
            <a:spLocks noChangeShapeType="1"/>
          </p:cNvSpPr>
          <p:nvPr/>
        </p:nvSpPr>
        <p:spPr bwMode="auto">
          <a:xfrm>
            <a:off x="392430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1" name="Line 7"/>
          <p:cNvSpPr>
            <a:spLocks noChangeShapeType="1"/>
          </p:cNvSpPr>
          <p:nvPr/>
        </p:nvSpPr>
        <p:spPr bwMode="auto">
          <a:xfrm flipV="1">
            <a:off x="2700338" y="4149725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8820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>
              <a:latin typeface="Arial" charset="0"/>
              <a:cs typeface="Arial" charset="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>
                <a:solidFill>
                  <a:schemeClr val="tx1"/>
                </a:solidFill>
              </a:rPr>
              <a:t>First we examine the first, middle, and last entries of the sub-list</a:t>
            </a:r>
          </a:p>
        </p:txBody>
      </p:sp>
      <p:pic>
        <p:nvPicPr>
          <p:cNvPr id="48132" name="Picture 4" descr="blah0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Line 5"/>
          <p:cNvSpPr>
            <a:spLocks noChangeShapeType="1"/>
          </p:cNvSpPr>
          <p:nvPr/>
        </p:nvSpPr>
        <p:spPr bwMode="auto">
          <a:xfrm>
            <a:off x="435610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>
            <a:off x="817245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 flipV="1">
            <a:off x="4356100" y="4149725"/>
            <a:ext cx="381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0211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>
              <a:latin typeface="Arial" charset="0"/>
              <a:cs typeface="Arial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>
                <a:solidFill>
                  <a:schemeClr val="tx1"/>
                </a:solidFill>
              </a:rPr>
              <a:t>We choose </a:t>
            </a:r>
            <a:r>
              <a:rPr lang="en-US" altLang="zh-CN" sz="2800" dirty="0">
                <a:solidFill>
                  <a:srgbClr val="FF0000"/>
                </a:solidFill>
              </a:rPr>
              <a:t>74</a:t>
            </a:r>
            <a:r>
              <a:rPr lang="en-US" altLang="zh-CN" sz="2800" dirty="0">
                <a:solidFill>
                  <a:schemeClr val="tx1"/>
                </a:solidFill>
              </a:rPr>
              <a:t> to be our pivot</a:t>
            </a:r>
          </a:p>
          <a:p>
            <a:pPr algn="just"/>
            <a:r>
              <a:rPr lang="en-US" altLang="zh-CN" sz="2800" dirty="0">
                <a:solidFill>
                  <a:schemeClr val="tx1"/>
                </a:solidFill>
              </a:rPr>
              <a:t>We move </a:t>
            </a:r>
            <a:r>
              <a:rPr lang="en-US" altLang="zh-CN" sz="2800" dirty="0">
                <a:solidFill>
                  <a:srgbClr val="FF0000"/>
                </a:solidFill>
              </a:rPr>
              <a:t>76</a:t>
            </a:r>
            <a:r>
              <a:rPr lang="en-US" altLang="zh-CN" sz="2800" dirty="0">
                <a:solidFill>
                  <a:schemeClr val="tx1"/>
                </a:solidFill>
              </a:rPr>
              <a:t> to the vacancy left by </a:t>
            </a:r>
            <a:r>
              <a:rPr lang="en-US" altLang="zh-CN" sz="2800" dirty="0">
                <a:solidFill>
                  <a:srgbClr val="FF0000"/>
                </a:solidFill>
              </a:rPr>
              <a:t>74</a:t>
            </a:r>
          </a:p>
        </p:txBody>
      </p:sp>
      <p:pic>
        <p:nvPicPr>
          <p:cNvPr id="49156" name="Picture 4" descr="qs2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Line 5"/>
          <p:cNvSpPr>
            <a:spLocks noChangeShapeType="1"/>
          </p:cNvSpPr>
          <p:nvPr/>
        </p:nvSpPr>
        <p:spPr bwMode="auto">
          <a:xfrm>
            <a:off x="435610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8" name="Line 6"/>
          <p:cNvSpPr>
            <a:spLocks noChangeShapeType="1"/>
          </p:cNvSpPr>
          <p:nvPr/>
        </p:nvSpPr>
        <p:spPr bwMode="auto">
          <a:xfrm>
            <a:off x="817245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9" name="Line 7"/>
          <p:cNvSpPr>
            <a:spLocks noChangeShapeType="1"/>
          </p:cNvSpPr>
          <p:nvPr/>
        </p:nvSpPr>
        <p:spPr bwMode="auto">
          <a:xfrm flipV="1">
            <a:off x="4356100" y="4149725"/>
            <a:ext cx="381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7638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>
              <a:latin typeface="Arial" charset="0"/>
              <a:cs typeface="Arial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>
                <a:solidFill>
                  <a:schemeClr val="tx1"/>
                </a:solidFill>
              </a:rPr>
              <a:t>We search forward till we find	</a:t>
            </a:r>
            <a:r>
              <a:rPr lang="en-US" altLang="zh-CN" sz="2800" dirty="0">
                <a:solidFill>
                  <a:srgbClr val="FF0000"/>
                </a:solidFill>
              </a:rPr>
              <a:t>81 &gt; 74</a:t>
            </a:r>
          </a:p>
          <a:p>
            <a:pPr algn="just"/>
            <a:r>
              <a:rPr lang="en-US" altLang="zh-CN" sz="2800" dirty="0">
                <a:solidFill>
                  <a:schemeClr val="tx1"/>
                </a:solidFill>
              </a:rPr>
              <a:t>We search backward till we find	</a:t>
            </a:r>
            <a:r>
              <a:rPr lang="en-US" altLang="zh-CN" sz="2800" dirty="0">
                <a:solidFill>
                  <a:srgbClr val="FF0000"/>
                </a:solidFill>
              </a:rPr>
              <a:t>70 &lt; 74</a:t>
            </a:r>
          </a:p>
          <a:p>
            <a:pPr>
              <a:buFontTx/>
              <a:buNone/>
            </a:pPr>
            <a:endParaRPr lang="en-US" altLang="zh-CN" sz="2800" dirty="0">
              <a:latin typeface="Arial" charset="0"/>
              <a:cs typeface="Arial" charset="0"/>
            </a:endParaRPr>
          </a:p>
        </p:txBody>
      </p:sp>
      <p:pic>
        <p:nvPicPr>
          <p:cNvPr id="50180" name="Picture 5" descr="qs2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Line 7"/>
          <p:cNvSpPr>
            <a:spLocks noChangeShapeType="1"/>
          </p:cNvSpPr>
          <p:nvPr/>
        </p:nvSpPr>
        <p:spPr bwMode="auto">
          <a:xfrm>
            <a:off x="435610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2" name="Line 8"/>
          <p:cNvSpPr>
            <a:spLocks noChangeShapeType="1"/>
          </p:cNvSpPr>
          <p:nvPr/>
        </p:nvSpPr>
        <p:spPr bwMode="auto">
          <a:xfrm>
            <a:off x="817245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3" name="Line 9"/>
          <p:cNvSpPr>
            <a:spLocks noChangeShapeType="1"/>
          </p:cNvSpPr>
          <p:nvPr/>
        </p:nvSpPr>
        <p:spPr bwMode="auto">
          <a:xfrm flipV="1">
            <a:off x="4356100" y="4149725"/>
            <a:ext cx="381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1533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5" descr="qs3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>
              <a:latin typeface="Arial" charset="0"/>
              <a:cs typeface="Arial" charset="0"/>
            </a:endParaRP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>
                <a:solidFill>
                  <a:schemeClr val="tx1"/>
                </a:solidFill>
              </a:rPr>
              <a:t>We swap </a:t>
            </a:r>
            <a:r>
              <a:rPr lang="en-US" altLang="zh-CN" sz="2800" dirty="0">
                <a:solidFill>
                  <a:srgbClr val="FF0000"/>
                </a:solidFill>
              </a:rPr>
              <a:t>70</a:t>
            </a:r>
            <a:r>
              <a:rPr lang="en-US" altLang="zh-CN" sz="2800" dirty="0">
                <a:solidFill>
                  <a:schemeClr val="tx1"/>
                </a:solidFill>
              </a:rPr>
              <a:t> and </a:t>
            </a:r>
            <a:r>
              <a:rPr lang="en-US" altLang="zh-CN" sz="2800" dirty="0">
                <a:solidFill>
                  <a:srgbClr val="FF0000"/>
                </a:solidFill>
              </a:rPr>
              <a:t>84</a:t>
            </a:r>
            <a:r>
              <a:rPr lang="en-US" altLang="zh-CN" sz="2800" dirty="0">
                <a:solidFill>
                  <a:schemeClr val="tx1"/>
                </a:solidFill>
              </a:rPr>
              <a:t> placing them in order</a:t>
            </a:r>
          </a:p>
          <a:p>
            <a:pPr>
              <a:buFontTx/>
              <a:buNone/>
            </a:pPr>
            <a:endParaRPr lang="en-US" altLang="zh-CN" sz="2800" dirty="0">
              <a:latin typeface="Arial" charset="0"/>
              <a:cs typeface="Arial" charset="0"/>
            </a:endParaRPr>
          </a:p>
        </p:txBody>
      </p:sp>
      <p:sp>
        <p:nvSpPr>
          <p:cNvPr id="51205" name="Line 6"/>
          <p:cNvSpPr>
            <a:spLocks noChangeShapeType="1"/>
          </p:cNvSpPr>
          <p:nvPr/>
        </p:nvSpPr>
        <p:spPr bwMode="auto">
          <a:xfrm>
            <a:off x="435610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6" name="Line 7"/>
          <p:cNvSpPr>
            <a:spLocks noChangeShapeType="1"/>
          </p:cNvSpPr>
          <p:nvPr/>
        </p:nvSpPr>
        <p:spPr bwMode="auto">
          <a:xfrm>
            <a:off x="817245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7" name="Line 8"/>
          <p:cNvSpPr>
            <a:spLocks noChangeShapeType="1"/>
          </p:cNvSpPr>
          <p:nvPr/>
        </p:nvSpPr>
        <p:spPr bwMode="auto">
          <a:xfrm flipV="1">
            <a:off x="4356100" y="4149725"/>
            <a:ext cx="381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6917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8" descr="qs3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>
              <a:latin typeface="Arial" charset="0"/>
              <a:cs typeface="Arial" charset="0"/>
            </a:endParaRP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>
                <a:solidFill>
                  <a:schemeClr val="tx1"/>
                </a:solidFill>
              </a:rPr>
              <a:t>We search forward till we find	</a:t>
            </a:r>
            <a:r>
              <a:rPr lang="en-US" altLang="zh-CN" sz="2800" dirty="0">
                <a:solidFill>
                  <a:srgbClr val="FF0000"/>
                </a:solidFill>
              </a:rPr>
              <a:t>85 &gt; 74</a:t>
            </a:r>
          </a:p>
          <a:p>
            <a:pPr algn="just"/>
            <a:r>
              <a:rPr lang="en-US" altLang="zh-CN" sz="2800" dirty="0">
                <a:solidFill>
                  <a:schemeClr val="tx1"/>
                </a:solidFill>
              </a:rPr>
              <a:t>We search backward till we find	</a:t>
            </a:r>
            <a:r>
              <a:rPr lang="en-US" altLang="zh-CN" sz="2800" dirty="0">
                <a:solidFill>
                  <a:srgbClr val="FF0000"/>
                </a:solidFill>
              </a:rPr>
              <a:t>61 &lt; 74</a:t>
            </a:r>
          </a:p>
          <a:p>
            <a:pPr>
              <a:buFontTx/>
              <a:buNone/>
            </a:pPr>
            <a:endParaRPr lang="en-US" altLang="zh-CN" sz="2800" dirty="0">
              <a:latin typeface="Arial" charset="0"/>
              <a:cs typeface="Arial" charset="0"/>
            </a:endParaRPr>
          </a:p>
        </p:txBody>
      </p:sp>
      <p:sp>
        <p:nvSpPr>
          <p:cNvPr id="52229" name="Line 5"/>
          <p:cNvSpPr>
            <a:spLocks noChangeShapeType="1"/>
          </p:cNvSpPr>
          <p:nvPr/>
        </p:nvSpPr>
        <p:spPr bwMode="auto">
          <a:xfrm>
            <a:off x="435610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>
            <a:off x="817245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 flipV="1">
            <a:off x="4356100" y="4149725"/>
            <a:ext cx="381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9593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8" descr="qs3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>
              <a:latin typeface="Arial" charset="0"/>
              <a:cs typeface="Arial" charset="0"/>
            </a:endParaRP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>
                <a:solidFill>
                  <a:schemeClr val="tx1"/>
                </a:solidFill>
              </a:rPr>
              <a:t>We swap </a:t>
            </a:r>
            <a:r>
              <a:rPr lang="en-US" altLang="zh-CN" sz="2800" dirty="0">
                <a:solidFill>
                  <a:srgbClr val="FF0000"/>
                </a:solidFill>
              </a:rPr>
              <a:t>85</a:t>
            </a:r>
            <a:r>
              <a:rPr lang="en-US" altLang="zh-CN" sz="2800" dirty="0">
                <a:solidFill>
                  <a:schemeClr val="tx1"/>
                </a:solidFill>
              </a:rPr>
              <a:t> and </a:t>
            </a:r>
            <a:r>
              <a:rPr lang="en-US" altLang="zh-CN" sz="2800" dirty="0">
                <a:solidFill>
                  <a:srgbClr val="FF0000"/>
                </a:solidFill>
              </a:rPr>
              <a:t>61</a:t>
            </a:r>
            <a:r>
              <a:rPr lang="en-US" altLang="zh-CN" sz="2800" dirty="0">
                <a:solidFill>
                  <a:schemeClr val="tx1"/>
                </a:solidFill>
              </a:rPr>
              <a:t> placing them in order</a:t>
            </a:r>
          </a:p>
          <a:p>
            <a:pPr>
              <a:buFontTx/>
              <a:buNone/>
            </a:pPr>
            <a:endParaRPr lang="en-US" altLang="zh-CN" sz="2800" dirty="0">
              <a:latin typeface="Arial" charset="0"/>
              <a:cs typeface="Arial" charset="0"/>
            </a:endParaRPr>
          </a:p>
        </p:txBody>
      </p:sp>
      <p:sp>
        <p:nvSpPr>
          <p:cNvPr id="53253" name="Line 5"/>
          <p:cNvSpPr>
            <a:spLocks noChangeShapeType="1"/>
          </p:cNvSpPr>
          <p:nvPr/>
        </p:nvSpPr>
        <p:spPr bwMode="auto">
          <a:xfrm>
            <a:off x="435610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>
            <a:off x="817245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5" name="Line 7"/>
          <p:cNvSpPr>
            <a:spLocks noChangeShapeType="1"/>
          </p:cNvSpPr>
          <p:nvPr/>
        </p:nvSpPr>
        <p:spPr bwMode="auto">
          <a:xfrm flipV="1">
            <a:off x="4356100" y="4149725"/>
            <a:ext cx="381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6400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>
              <a:latin typeface="Arial" charset="0"/>
              <a:cs typeface="Arial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>
                <a:solidFill>
                  <a:schemeClr val="tx1"/>
                </a:solidFill>
              </a:rPr>
              <a:t>We search forward till we find	</a:t>
            </a:r>
            <a:r>
              <a:rPr lang="en-US" altLang="zh-CN" sz="2800" dirty="0">
                <a:solidFill>
                  <a:srgbClr val="FF0000"/>
                </a:solidFill>
              </a:rPr>
              <a:t>79 &gt; 74</a:t>
            </a:r>
          </a:p>
          <a:p>
            <a:pPr algn="just"/>
            <a:r>
              <a:rPr lang="en-US" altLang="zh-CN" sz="2800" dirty="0">
                <a:solidFill>
                  <a:schemeClr val="tx1"/>
                </a:solidFill>
              </a:rPr>
              <a:t>We search backward till we find	</a:t>
            </a:r>
            <a:r>
              <a:rPr lang="en-US" altLang="zh-CN" sz="2800" dirty="0">
                <a:solidFill>
                  <a:srgbClr val="FF0000"/>
                </a:solidFill>
              </a:rPr>
              <a:t>63 &lt; 74</a:t>
            </a:r>
          </a:p>
          <a:p>
            <a:pPr algn="just"/>
            <a:r>
              <a:rPr lang="en-US" altLang="zh-CN" sz="2800" dirty="0">
                <a:solidFill>
                  <a:schemeClr val="tx1"/>
                </a:solidFill>
              </a:rPr>
              <a:t>The indices are reversed, so we stop</a:t>
            </a:r>
          </a:p>
          <a:p>
            <a:endParaRPr lang="en-US" altLang="zh-CN" sz="2800" dirty="0">
              <a:latin typeface="Arial" charset="0"/>
              <a:cs typeface="Arial" charset="0"/>
            </a:endParaRPr>
          </a:p>
        </p:txBody>
      </p:sp>
      <p:pic>
        <p:nvPicPr>
          <p:cNvPr id="54276" name="Picture 4" descr="qs3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Line 5"/>
          <p:cNvSpPr>
            <a:spLocks noChangeShapeType="1"/>
          </p:cNvSpPr>
          <p:nvPr/>
        </p:nvSpPr>
        <p:spPr bwMode="auto">
          <a:xfrm>
            <a:off x="435610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78" name="Line 6"/>
          <p:cNvSpPr>
            <a:spLocks noChangeShapeType="1"/>
          </p:cNvSpPr>
          <p:nvPr/>
        </p:nvSpPr>
        <p:spPr bwMode="auto">
          <a:xfrm>
            <a:off x="817245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79" name="Line 7"/>
          <p:cNvSpPr>
            <a:spLocks noChangeShapeType="1"/>
          </p:cNvSpPr>
          <p:nvPr/>
        </p:nvSpPr>
        <p:spPr bwMode="auto">
          <a:xfrm flipV="1">
            <a:off x="4356100" y="4149725"/>
            <a:ext cx="381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90593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8" descr="qs3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>
              <a:latin typeface="Arial" charset="0"/>
              <a:cs typeface="Arial" charset="0"/>
            </a:endParaRP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>
                <a:solidFill>
                  <a:schemeClr val="tx1"/>
                </a:solidFill>
              </a:rPr>
              <a:t>We move </a:t>
            </a:r>
            <a:r>
              <a:rPr lang="en-US" altLang="zh-CN" sz="2800" dirty="0">
                <a:solidFill>
                  <a:srgbClr val="FF0000"/>
                </a:solidFill>
              </a:rPr>
              <a:t>79</a:t>
            </a:r>
            <a:r>
              <a:rPr lang="en-US" altLang="zh-CN" sz="2800" dirty="0">
                <a:solidFill>
                  <a:schemeClr val="tx1"/>
                </a:solidFill>
              </a:rPr>
              <a:t> to the vacant location and move the pivot </a:t>
            </a:r>
            <a:r>
              <a:rPr lang="en-US" altLang="zh-CN" sz="2800" dirty="0">
                <a:solidFill>
                  <a:srgbClr val="FF0000"/>
                </a:solidFill>
              </a:rPr>
              <a:t>74</a:t>
            </a:r>
            <a:r>
              <a:rPr lang="en-US" altLang="zh-CN" sz="2800" dirty="0">
                <a:solidFill>
                  <a:schemeClr val="tx1"/>
                </a:solidFill>
              </a:rPr>
              <a:t> into previous location of </a:t>
            </a:r>
            <a:r>
              <a:rPr lang="en-US" altLang="zh-CN" sz="2800" dirty="0">
                <a:solidFill>
                  <a:srgbClr val="FF0000"/>
                </a:solidFill>
              </a:rPr>
              <a:t>79</a:t>
            </a:r>
          </a:p>
          <a:p>
            <a:pPr algn="just"/>
            <a:r>
              <a:rPr lang="en-US" altLang="zh-CN" sz="2800" dirty="0">
                <a:solidFill>
                  <a:srgbClr val="FF0000"/>
                </a:solidFill>
              </a:rPr>
              <a:t>74</a:t>
            </a:r>
            <a:r>
              <a:rPr lang="en-US" altLang="zh-CN" sz="2800" dirty="0">
                <a:solidFill>
                  <a:schemeClr val="tx1"/>
                </a:solidFill>
              </a:rPr>
              <a:t> is now in the correct location</a:t>
            </a:r>
          </a:p>
        </p:txBody>
      </p:sp>
      <p:sp>
        <p:nvSpPr>
          <p:cNvPr id="55301" name="Line 5"/>
          <p:cNvSpPr>
            <a:spLocks noChangeShapeType="1"/>
          </p:cNvSpPr>
          <p:nvPr/>
        </p:nvSpPr>
        <p:spPr bwMode="auto">
          <a:xfrm>
            <a:off x="435610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2" name="Line 6"/>
          <p:cNvSpPr>
            <a:spLocks noChangeShapeType="1"/>
          </p:cNvSpPr>
          <p:nvPr/>
        </p:nvSpPr>
        <p:spPr bwMode="auto">
          <a:xfrm>
            <a:off x="817245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3" name="Line 7"/>
          <p:cNvSpPr>
            <a:spLocks noChangeShapeType="1"/>
          </p:cNvSpPr>
          <p:nvPr/>
        </p:nvSpPr>
        <p:spPr bwMode="auto">
          <a:xfrm flipV="1">
            <a:off x="4356100" y="4149725"/>
            <a:ext cx="381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53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QUICK SORT</a:t>
            </a:r>
            <a:endParaRPr lang="en-US" altLang="zh-CN" dirty="0">
              <a:latin typeface="Arial" charset="0"/>
              <a:cs typeface="Arial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For example, given an unsorted array:</a:t>
            </a:r>
          </a:p>
          <a:p>
            <a:pPr algn="just">
              <a:spcBef>
                <a:spcPts val="0"/>
              </a:spcBef>
            </a:pPr>
            <a:endParaRPr lang="en-US" altLang="zh-CN" sz="2800" dirty="0">
              <a:solidFill>
                <a:schemeClr val="tx1"/>
              </a:solidFill>
              <a:ea typeface="宋体" charset="-122"/>
            </a:endParaRPr>
          </a:p>
          <a:p>
            <a:pPr algn="just">
              <a:spcBef>
                <a:spcPts val="0"/>
              </a:spcBef>
            </a:pPr>
            <a:endParaRPr lang="en-US" altLang="zh-CN" sz="2800" dirty="0">
              <a:solidFill>
                <a:schemeClr val="tx1"/>
              </a:solidFill>
              <a:ea typeface="宋体" charset="-122"/>
            </a:endParaRPr>
          </a:p>
          <a:p>
            <a:pPr algn="just">
              <a:spcBef>
                <a:spcPts val="0"/>
              </a:spcBef>
            </a:pP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We can select the last entry, </a:t>
            </a:r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>4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, and sort the remaining entries into two groups, those less than </a:t>
            </a:r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>4 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and those greater than </a:t>
            </a:r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>4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:</a:t>
            </a:r>
          </a:p>
          <a:p>
            <a:pPr algn="just">
              <a:spcBef>
                <a:spcPts val="0"/>
              </a:spcBef>
            </a:pPr>
            <a:endParaRPr lang="en-US" altLang="zh-CN" sz="2800" dirty="0">
              <a:solidFill>
                <a:schemeClr val="tx1"/>
              </a:solidFill>
              <a:ea typeface="宋体" charset="-122"/>
            </a:endParaRPr>
          </a:p>
          <a:p>
            <a:pPr algn="just">
              <a:spcBef>
                <a:spcPts val="0"/>
              </a:spcBef>
            </a:pPr>
            <a:endParaRPr lang="en-US" altLang="zh-CN" sz="2800" dirty="0">
              <a:solidFill>
                <a:schemeClr val="tx1"/>
              </a:solidFill>
              <a:ea typeface="宋体" charset="-122"/>
            </a:endParaRPr>
          </a:p>
          <a:p>
            <a:pPr algn="just">
              <a:spcBef>
                <a:spcPts val="0"/>
              </a:spcBef>
            </a:pP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Note that </a:t>
            </a:r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>4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 is now in the correct location once the list is sorted</a:t>
            </a:r>
          </a:p>
          <a:p>
            <a:pPr lvl="1" algn="just">
              <a:spcBef>
                <a:spcPts val="0"/>
              </a:spcBef>
            </a:pP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Proceed by applying the algorithm to the 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first 3 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and 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last 4 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entries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597798"/>
              </p:ext>
            </p:extLst>
          </p:nvPr>
        </p:nvGraphicFramePr>
        <p:xfrm>
          <a:off x="2520000" y="2193429"/>
          <a:ext cx="3853176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1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6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6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6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16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16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2</a:t>
                      </a: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8</a:t>
                      </a: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7</a:t>
                      </a: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1</a:t>
                      </a: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3</a:t>
                      </a: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5</a:t>
                      </a: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6</a:t>
                      </a: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929593"/>
              </p:ext>
            </p:extLst>
          </p:nvPr>
        </p:nvGraphicFramePr>
        <p:xfrm>
          <a:off x="2520000" y="4293096"/>
          <a:ext cx="3853176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1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6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6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6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16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16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2</a:t>
                      </a: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1</a:t>
                      </a: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3</a:t>
                      </a: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7</a:t>
                      </a: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5</a:t>
                      </a: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6</a:t>
                      </a: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93136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>
              <a:latin typeface="Arial" charset="0"/>
              <a:cs typeface="Arial" charset="0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>
                <a:solidFill>
                  <a:schemeClr val="tx1"/>
                </a:solidFill>
              </a:rPr>
              <a:t>We sort the left sub-list first</a:t>
            </a:r>
          </a:p>
          <a:p>
            <a:pPr algn="just"/>
            <a:r>
              <a:rPr lang="en-US" altLang="zh-CN" sz="2800" dirty="0">
                <a:solidFill>
                  <a:schemeClr val="tx1"/>
                </a:solidFill>
              </a:rPr>
              <a:t>It has 4 elements, so we simply use insertion sort</a:t>
            </a:r>
          </a:p>
        </p:txBody>
      </p:sp>
      <p:pic>
        <p:nvPicPr>
          <p:cNvPr id="56324" name="Picture 11" descr="qs3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5" name="Line 13"/>
          <p:cNvSpPr>
            <a:spLocks noChangeShapeType="1"/>
          </p:cNvSpPr>
          <p:nvPr/>
        </p:nvSpPr>
        <p:spPr bwMode="auto">
          <a:xfrm>
            <a:off x="435610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26" name="Line 14"/>
          <p:cNvSpPr>
            <a:spLocks noChangeShapeType="1"/>
          </p:cNvSpPr>
          <p:nvPr/>
        </p:nvSpPr>
        <p:spPr bwMode="auto">
          <a:xfrm>
            <a:off x="5580063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27" name="Line 15"/>
          <p:cNvSpPr>
            <a:spLocks noChangeShapeType="1"/>
          </p:cNvSpPr>
          <p:nvPr/>
        </p:nvSpPr>
        <p:spPr bwMode="auto">
          <a:xfrm flipV="1">
            <a:off x="4356100" y="4149725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3983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400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altLang="zh-CN" sz="2800" dirty="0">
                <a:solidFill>
                  <a:schemeClr val="tx1"/>
                </a:solidFill>
              </a:rPr>
              <a:t>Having sorted the four elements, we focus on the remaining sub-list of seven entries</a:t>
            </a:r>
          </a:p>
        </p:txBody>
      </p:sp>
      <p:pic>
        <p:nvPicPr>
          <p:cNvPr id="57347" name="Picture 5" descr="blah0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>
              <a:latin typeface="Arial" charset="0"/>
              <a:cs typeface="Arial" charset="0"/>
            </a:endParaRPr>
          </a:p>
        </p:txBody>
      </p:sp>
      <p:sp>
        <p:nvSpPr>
          <p:cNvPr id="57349" name="Line 6"/>
          <p:cNvSpPr>
            <a:spLocks noChangeShapeType="1"/>
          </p:cNvSpPr>
          <p:nvPr/>
        </p:nvSpPr>
        <p:spPr bwMode="auto">
          <a:xfrm>
            <a:off x="5940425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0" name="Line 7"/>
          <p:cNvSpPr>
            <a:spLocks noChangeShapeType="1"/>
          </p:cNvSpPr>
          <p:nvPr/>
        </p:nvSpPr>
        <p:spPr bwMode="auto">
          <a:xfrm>
            <a:off x="817245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1" name="Line 8"/>
          <p:cNvSpPr>
            <a:spLocks noChangeShapeType="1"/>
          </p:cNvSpPr>
          <p:nvPr/>
        </p:nvSpPr>
        <p:spPr bwMode="auto">
          <a:xfrm flipV="1">
            <a:off x="5940425" y="4149725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052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>
              <a:latin typeface="Arial" charset="0"/>
              <a:cs typeface="Arial" charset="0"/>
            </a:endParaRPr>
          </a:p>
        </p:txBody>
      </p:sp>
      <p:sp>
        <p:nvSpPr>
          <p:cNvPr id="58372" name="Rectangle 7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algn="just"/>
            <a:r>
              <a:rPr lang="en-US" altLang="zh-CN" sz="2800" dirty="0">
                <a:solidFill>
                  <a:schemeClr val="tx1"/>
                </a:solidFill>
              </a:rPr>
              <a:t>To sort the next sub-list, we examine the first, middle, and last entries</a:t>
            </a:r>
          </a:p>
        </p:txBody>
      </p:sp>
      <p:pic>
        <p:nvPicPr>
          <p:cNvPr id="58371" name="Picture 6" descr="blah0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3" name="Line 8"/>
          <p:cNvSpPr>
            <a:spLocks noChangeShapeType="1"/>
          </p:cNvSpPr>
          <p:nvPr/>
        </p:nvSpPr>
        <p:spPr bwMode="auto">
          <a:xfrm>
            <a:off x="5940425" y="4078288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4" name="Line 9"/>
          <p:cNvSpPr>
            <a:spLocks noChangeShapeType="1"/>
          </p:cNvSpPr>
          <p:nvPr/>
        </p:nvSpPr>
        <p:spPr bwMode="auto">
          <a:xfrm>
            <a:off x="8243888" y="4078288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5" name="Line 10"/>
          <p:cNvSpPr>
            <a:spLocks noChangeShapeType="1"/>
          </p:cNvSpPr>
          <p:nvPr/>
        </p:nvSpPr>
        <p:spPr bwMode="auto">
          <a:xfrm flipV="1">
            <a:off x="5940425" y="4151313"/>
            <a:ext cx="2303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23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>
              <a:latin typeface="Arial" charset="0"/>
              <a:cs typeface="Arial" charset="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>
                <a:solidFill>
                  <a:schemeClr val="tx1"/>
                </a:solidFill>
              </a:rPr>
              <a:t>We select </a:t>
            </a:r>
            <a:r>
              <a:rPr lang="en-US" altLang="zh-CN" sz="2800" dirty="0">
                <a:solidFill>
                  <a:srgbClr val="FF0000"/>
                </a:solidFill>
              </a:rPr>
              <a:t>79</a:t>
            </a:r>
            <a:r>
              <a:rPr lang="en-US" altLang="zh-CN" sz="2800" dirty="0">
                <a:solidFill>
                  <a:schemeClr val="tx1"/>
                </a:solidFill>
              </a:rPr>
              <a:t> as our pivot and move:</a:t>
            </a:r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76 </a:t>
            </a:r>
            <a:r>
              <a:rPr lang="en-US" altLang="zh-CN" dirty="0">
                <a:solidFill>
                  <a:schemeClr val="tx1"/>
                </a:solidFill>
              </a:rPr>
              <a:t>into the lowest position</a:t>
            </a:r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85</a:t>
            </a:r>
            <a:r>
              <a:rPr lang="en-US" altLang="zh-CN" dirty="0">
                <a:solidFill>
                  <a:schemeClr val="tx1"/>
                </a:solidFill>
              </a:rPr>
              <a:t> into the highest position</a:t>
            </a:r>
          </a:p>
        </p:txBody>
      </p:sp>
      <p:pic>
        <p:nvPicPr>
          <p:cNvPr id="59396" name="Picture 11" descr="blah0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Line 12"/>
          <p:cNvSpPr>
            <a:spLocks noChangeShapeType="1"/>
          </p:cNvSpPr>
          <p:nvPr/>
        </p:nvSpPr>
        <p:spPr bwMode="auto">
          <a:xfrm>
            <a:off x="5940425" y="408146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8" name="Line 13"/>
          <p:cNvSpPr>
            <a:spLocks noChangeShapeType="1"/>
          </p:cNvSpPr>
          <p:nvPr/>
        </p:nvSpPr>
        <p:spPr bwMode="auto">
          <a:xfrm>
            <a:off x="8243888" y="408146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9" name="Line 14"/>
          <p:cNvSpPr>
            <a:spLocks noChangeShapeType="1"/>
          </p:cNvSpPr>
          <p:nvPr/>
        </p:nvSpPr>
        <p:spPr bwMode="auto">
          <a:xfrm flipV="1">
            <a:off x="5940425" y="4154488"/>
            <a:ext cx="2303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917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>
              <a:latin typeface="Arial" charset="0"/>
              <a:cs typeface="Arial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sz="2800" dirty="0">
                <a:solidFill>
                  <a:schemeClr val="tx1"/>
                </a:solidFill>
              </a:rPr>
              <a:t>We search forward till we find	 </a:t>
            </a:r>
            <a:r>
              <a:rPr lang="en-US" altLang="zh-CN" sz="2800" dirty="0">
                <a:solidFill>
                  <a:srgbClr val="FF0000"/>
                </a:solidFill>
              </a:rPr>
              <a:t>85 &gt; 79</a:t>
            </a:r>
          </a:p>
          <a:p>
            <a:pPr algn="just"/>
            <a:r>
              <a:rPr lang="en-US" altLang="zh-CN" sz="2800" dirty="0">
                <a:solidFill>
                  <a:schemeClr val="tx1"/>
                </a:solidFill>
              </a:rPr>
              <a:t>We search backward till we find	 </a:t>
            </a:r>
            <a:r>
              <a:rPr lang="en-US" altLang="zh-CN" sz="2800" dirty="0">
                <a:solidFill>
                  <a:srgbClr val="FF0000"/>
                </a:solidFill>
              </a:rPr>
              <a:t>77 &lt; 79</a:t>
            </a:r>
          </a:p>
          <a:p>
            <a:pPr>
              <a:buFontTx/>
              <a:buNone/>
            </a:pPr>
            <a:endParaRPr lang="en-US" altLang="zh-CN" dirty="0">
              <a:latin typeface="Arial" charset="0"/>
              <a:cs typeface="Arial" charset="0"/>
            </a:endParaRPr>
          </a:p>
        </p:txBody>
      </p:sp>
      <p:pic>
        <p:nvPicPr>
          <p:cNvPr id="60420" name="Picture 5" descr="qs37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213100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Picture 6" descr="qs38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4410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>
              <a:latin typeface="Arial" charset="0"/>
              <a:cs typeface="Arial" charset="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>
                <a:solidFill>
                  <a:schemeClr val="tx1"/>
                </a:solidFill>
              </a:rPr>
              <a:t>We swap </a:t>
            </a:r>
            <a:r>
              <a:rPr lang="en-US" altLang="zh-CN" sz="2800" dirty="0">
                <a:solidFill>
                  <a:srgbClr val="FF0000"/>
                </a:solidFill>
              </a:rPr>
              <a:t>85</a:t>
            </a:r>
            <a:r>
              <a:rPr lang="en-US" altLang="zh-CN" sz="2800" dirty="0">
                <a:solidFill>
                  <a:schemeClr val="tx1"/>
                </a:solidFill>
              </a:rPr>
              <a:t> and </a:t>
            </a:r>
            <a:r>
              <a:rPr lang="en-US" altLang="zh-CN" sz="2800" dirty="0">
                <a:solidFill>
                  <a:srgbClr val="FF0000"/>
                </a:solidFill>
              </a:rPr>
              <a:t>77</a:t>
            </a:r>
            <a:r>
              <a:rPr lang="en-US" altLang="zh-CN" sz="2800" dirty="0">
                <a:solidFill>
                  <a:schemeClr val="tx1"/>
                </a:solidFill>
              </a:rPr>
              <a:t>, placing them in order</a:t>
            </a:r>
          </a:p>
        </p:txBody>
      </p:sp>
      <p:pic>
        <p:nvPicPr>
          <p:cNvPr id="61444" name="Picture 7" descr="qs3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Line 10"/>
          <p:cNvSpPr>
            <a:spLocks noChangeShapeType="1"/>
          </p:cNvSpPr>
          <p:nvPr/>
        </p:nvSpPr>
        <p:spPr bwMode="auto">
          <a:xfrm>
            <a:off x="5940425" y="407352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6" name="Line 11"/>
          <p:cNvSpPr>
            <a:spLocks noChangeShapeType="1"/>
          </p:cNvSpPr>
          <p:nvPr/>
        </p:nvSpPr>
        <p:spPr bwMode="auto">
          <a:xfrm>
            <a:off x="8243888" y="407352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7" name="Line 12"/>
          <p:cNvSpPr>
            <a:spLocks noChangeShapeType="1"/>
          </p:cNvSpPr>
          <p:nvPr/>
        </p:nvSpPr>
        <p:spPr bwMode="auto">
          <a:xfrm flipV="1">
            <a:off x="5940425" y="4146550"/>
            <a:ext cx="2303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8713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>
              <a:latin typeface="Arial" charset="0"/>
              <a:cs typeface="Arial" charset="0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>
                <a:solidFill>
                  <a:schemeClr val="tx1"/>
                </a:solidFill>
              </a:rPr>
              <a:t>We search forward till we find	 </a:t>
            </a:r>
            <a:r>
              <a:rPr lang="en-US" altLang="zh-CN" sz="2800" dirty="0">
                <a:solidFill>
                  <a:srgbClr val="FF0000"/>
                </a:solidFill>
              </a:rPr>
              <a:t>97 &gt; 79</a:t>
            </a:r>
          </a:p>
          <a:p>
            <a:pPr algn="just"/>
            <a:r>
              <a:rPr lang="en-US" altLang="zh-CN" sz="2800" dirty="0">
                <a:solidFill>
                  <a:schemeClr val="tx1"/>
                </a:solidFill>
              </a:rPr>
              <a:t>We search backward till we find	 </a:t>
            </a:r>
            <a:r>
              <a:rPr lang="en-US" altLang="zh-CN" sz="2800" dirty="0">
                <a:solidFill>
                  <a:srgbClr val="FF0000"/>
                </a:solidFill>
              </a:rPr>
              <a:t>77 &lt; 79</a:t>
            </a:r>
          </a:p>
          <a:p>
            <a:pPr algn="just"/>
            <a:r>
              <a:rPr lang="en-US" altLang="zh-CN" sz="2800" dirty="0">
                <a:solidFill>
                  <a:schemeClr val="tx1"/>
                </a:solidFill>
              </a:rPr>
              <a:t>The indices are reversed, so we stop</a:t>
            </a:r>
          </a:p>
        </p:txBody>
      </p:sp>
      <p:pic>
        <p:nvPicPr>
          <p:cNvPr id="62468" name="Picture 8" descr="qs4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9" name="Line 10"/>
          <p:cNvSpPr>
            <a:spLocks noChangeShapeType="1"/>
          </p:cNvSpPr>
          <p:nvPr/>
        </p:nvSpPr>
        <p:spPr bwMode="auto">
          <a:xfrm>
            <a:off x="5940425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0" name="Line 11"/>
          <p:cNvSpPr>
            <a:spLocks noChangeShapeType="1"/>
          </p:cNvSpPr>
          <p:nvPr/>
        </p:nvSpPr>
        <p:spPr bwMode="auto">
          <a:xfrm>
            <a:off x="8243888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1" name="Line 12"/>
          <p:cNvSpPr>
            <a:spLocks noChangeShapeType="1"/>
          </p:cNvSpPr>
          <p:nvPr/>
        </p:nvSpPr>
        <p:spPr bwMode="auto">
          <a:xfrm flipV="1">
            <a:off x="5940425" y="4149725"/>
            <a:ext cx="2303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86928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>
              <a:latin typeface="Arial" charset="0"/>
              <a:cs typeface="Arial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>
                <a:solidFill>
                  <a:schemeClr val="tx1"/>
                </a:solidFill>
              </a:rPr>
              <a:t>Finally, we move </a:t>
            </a:r>
            <a:r>
              <a:rPr lang="en-US" altLang="zh-CN" sz="2800" dirty="0">
                <a:solidFill>
                  <a:srgbClr val="FF0000"/>
                </a:solidFill>
              </a:rPr>
              <a:t>97</a:t>
            </a:r>
            <a:r>
              <a:rPr lang="en-US" altLang="zh-CN" sz="2800" dirty="0">
                <a:solidFill>
                  <a:schemeClr val="tx1"/>
                </a:solidFill>
              </a:rPr>
              <a:t> to the vacant location and copy </a:t>
            </a:r>
            <a:r>
              <a:rPr lang="en-US" altLang="zh-CN" sz="2800" dirty="0">
                <a:solidFill>
                  <a:srgbClr val="FF0000"/>
                </a:solidFill>
              </a:rPr>
              <a:t>79</a:t>
            </a:r>
            <a:r>
              <a:rPr lang="en-US" altLang="zh-CN" sz="2800" dirty="0">
                <a:solidFill>
                  <a:schemeClr val="tx1"/>
                </a:solidFill>
              </a:rPr>
              <a:t> into the appropriate location</a:t>
            </a:r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79 </a:t>
            </a:r>
            <a:r>
              <a:rPr lang="en-US" altLang="zh-CN" dirty="0">
                <a:solidFill>
                  <a:schemeClr val="tx1"/>
                </a:solidFill>
              </a:rPr>
              <a:t>is now in the correct location</a:t>
            </a:r>
          </a:p>
        </p:txBody>
      </p:sp>
      <p:pic>
        <p:nvPicPr>
          <p:cNvPr id="63492" name="Picture 9" descr="qs4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3" name="Line 10"/>
          <p:cNvSpPr>
            <a:spLocks noChangeShapeType="1"/>
          </p:cNvSpPr>
          <p:nvPr/>
        </p:nvSpPr>
        <p:spPr bwMode="auto">
          <a:xfrm>
            <a:off x="5940425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4" name="Line 11"/>
          <p:cNvSpPr>
            <a:spLocks noChangeShapeType="1"/>
          </p:cNvSpPr>
          <p:nvPr/>
        </p:nvSpPr>
        <p:spPr bwMode="auto">
          <a:xfrm>
            <a:off x="8243888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5" name="Line 12"/>
          <p:cNvSpPr>
            <a:spLocks noChangeShapeType="1"/>
          </p:cNvSpPr>
          <p:nvPr/>
        </p:nvSpPr>
        <p:spPr bwMode="auto">
          <a:xfrm flipV="1">
            <a:off x="5940425" y="4149725"/>
            <a:ext cx="2303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0193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>
              <a:latin typeface="Arial" charset="0"/>
              <a:cs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>
                <a:solidFill>
                  <a:schemeClr val="tx1"/>
                </a:solidFill>
              </a:rPr>
              <a:t>This splits the sub-list into two sub-lists of size 2 and 4</a:t>
            </a:r>
          </a:p>
          <a:p>
            <a:pPr algn="just"/>
            <a:r>
              <a:rPr lang="en-US" altLang="zh-CN" sz="2800" dirty="0">
                <a:solidFill>
                  <a:schemeClr val="tx1"/>
                </a:solidFill>
              </a:rPr>
              <a:t>We use insertion sort for the first sub-list</a:t>
            </a:r>
          </a:p>
        </p:txBody>
      </p:sp>
      <p:pic>
        <p:nvPicPr>
          <p:cNvPr id="64516" name="Picture 5" descr="qs4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7" name="Line 6"/>
          <p:cNvSpPr>
            <a:spLocks noChangeShapeType="1"/>
          </p:cNvSpPr>
          <p:nvPr/>
        </p:nvSpPr>
        <p:spPr bwMode="auto">
          <a:xfrm>
            <a:off x="5940425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18" name="Line 7"/>
          <p:cNvSpPr>
            <a:spLocks noChangeShapeType="1"/>
          </p:cNvSpPr>
          <p:nvPr/>
        </p:nvSpPr>
        <p:spPr bwMode="auto">
          <a:xfrm>
            <a:off x="6516688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19" name="Line 8"/>
          <p:cNvSpPr>
            <a:spLocks noChangeShapeType="1"/>
          </p:cNvSpPr>
          <p:nvPr/>
        </p:nvSpPr>
        <p:spPr bwMode="auto">
          <a:xfrm flipV="1">
            <a:off x="5940425" y="4149725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46946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>
              <a:latin typeface="Arial" charset="0"/>
              <a:cs typeface="Arial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>
                <a:solidFill>
                  <a:schemeClr val="tx1"/>
                </a:solidFill>
              </a:rPr>
              <a:t>We are left with one sub-list with four entries, so again, we use insertion sort</a:t>
            </a:r>
          </a:p>
        </p:txBody>
      </p:sp>
      <p:pic>
        <p:nvPicPr>
          <p:cNvPr id="65540" name="Picture 4" descr="qs4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1" name="Line 6"/>
          <p:cNvSpPr>
            <a:spLocks noChangeShapeType="1"/>
          </p:cNvSpPr>
          <p:nvPr/>
        </p:nvSpPr>
        <p:spPr bwMode="auto">
          <a:xfrm>
            <a:off x="687705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2" name="Line 7"/>
          <p:cNvSpPr>
            <a:spLocks noChangeShapeType="1"/>
          </p:cNvSpPr>
          <p:nvPr/>
        </p:nvSpPr>
        <p:spPr bwMode="auto">
          <a:xfrm>
            <a:off x="817245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3" name="Line 8"/>
          <p:cNvSpPr>
            <a:spLocks noChangeShapeType="1"/>
          </p:cNvSpPr>
          <p:nvPr/>
        </p:nvSpPr>
        <p:spPr bwMode="auto">
          <a:xfrm flipV="1">
            <a:off x="6877050" y="41497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504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tx1"/>
                </a:solidFill>
                <a:ea typeface="宋体" charset="-122"/>
              </a:rPr>
              <a:t>A Simple Implementation – PARTITION</a:t>
            </a:r>
            <a:endParaRPr lang="en-US" altLang="zh-CN" sz="36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PARTITION</a:t>
            </a:r>
            <a:r>
              <a:rPr lang="en-US" altLang="zh-CN" sz="2800" dirty="0"/>
              <a:t> (</a:t>
            </a:r>
            <a:r>
              <a:rPr lang="en-US" altLang="zh-CN" sz="2800" i="1" dirty="0"/>
              <a:t>A</a:t>
            </a:r>
            <a:r>
              <a:rPr lang="en-US" altLang="zh-CN" sz="2800" dirty="0"/>
              <a:t>,  </a:t>
            </a:r>
            <a:r>
              <a:rPr lang="en-US" altLang="zh-CN" sz="2800" i="1" dirty="0"/>
              <a:t>p</a:t>
            </a:r>
            <a:r>
              <a:rPr lang="en-US" altLang="zh-CN" sz="2800" dirty="0"/>
              <a:t>,  </a:t>
            </a:r>
            <a:r>
              <a:rPr lang="en-US" altLang="zh-CN" sz="2800" i="1" dirty="0"/>
              <a:t>r</a:t>
            </a:r>
            <a:r>
              <a:rPr lang="en-US" altLang="zh-CN" sz="2800" dirty="0"/>
              <a:t>) </a:t>
            </a:r>
          </a:p>
          <a:p>
            <a:pPr marL="0" indent="0">
              <a:buNone/>
            </a:pPr>
            <a:r>
              <a:rPr lang="en-US" altLang="zh-CN" sz="2800" i="1" dirty="0"/>
              <a:t>	x </a:t>
            </a:r>
            <a:r>
              <a:rPr lang="en-US" altLang="zh-CN" sz="2800" dirty="0"/>
              <a:t>← </a:t>
            </a:r>
            <a:r>
              <a:rPr lang="en-US" altLang="zh-CN" sz="2800" i="1" dirty="0"/>
              <a:t>A</a:t>
            </a:r>
            <a:r>
              <a:rPr lang="en-US" altLang="zh-CN" sz="2800" dirty="0"/>
              <a:t>[</a:t>
            </a:r>
            <a:r>
              <a:rPr lang="en-US" altLang="zh-CN" sz="2800" i="1" dirty="0"/>
              <a:t>r</a:t>
            </a:r>
            <a:r>
              <a:rPr lang="en-US" altLang="zh-CN" sz="2800" dirty="0"/>
              <a:t>]</a:t>
            </a:r>
          </a:p>
          <a:p>
            <a:pPr marL="0" indent="0">
              <a:buNone/>
            </a:pPr>
            <a:r>
              <a:rPr lang="en-US" altLang="zh-CN" sz="2800" i="1" dirty="0"/>
              <a:t>	</a:t>
            </a:r>
            <a:r>
              <a:rPr lang="en-US" altLang="zh-CN" sz="2800" i="1" dirty="0" err="1"/>
              <a:t>i</a:t>
            </a:r>
            <a:r>
              <a:rPr lang="en-US" altLang="zh-CN" sz="2800" i="1" dirty="0"/>
              <a:t>  </a:t>
            </a:r>
            <a:r>
              <a:rPr lang="en-US" altLang="zh-CN" sz="2800" dirty="0"/>
              <a:t>← </a:t>
            </a:r>
            <a:r>
              <a:rPr lang="en-US" altLang="zh-CN" sz="2800" i="1" dirty="0"/>
              <a:t>p</a:t>
            </a:r>
            <a:r>
              <a:rPr lang="en-US" altLang="zh-CN" sz="2800" dirty="0"/>
              <a:t>-1</a:t>
            </a:r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>
                <a:solidFill>
                  <a:srgbClr val="0000FF"/>
                </a:solidFill>
              </a:rPr>
              <a:t>FOR</a:t>
            </a:r>
            <a:r>
              <a:rPr lang="en-US" altLang="zh-CN" sz="2800" dirty="0"/>
              <a:t> </a:t>
            </a:r>
            <a:r>
              <a:rPr lang="en-US" altLang="zh-CN" sz="2800" i="1" dirty="0"/>
              <a:t>j </a:t>
            </a:r>
            <a:r>
              <a:rPr lang="en-US" altLang="zh-CN" sz="2800" dirty="0"/>
              <a:t>← </a:t>
            </a:r>
            <a:r>
              <a:rPr lang="en-US" altLang="zh-CN" sz="2800" i="1" dirty="0"/>
              <a:t>p </a:t>
            </a:r>
            <a:r>
              <a:rPr lang="en-US" altLang="zh-CN" sz="2800" dirty="0">
                <a:solidFill>
                  <a:srgbClr val="0000FF"/>
                </a:solidFill>
              </a:rPr>
              <a:t>TO</a:t>
            </a:r>
            <a:r>
              <a:rPr lang="en-US" altLang="zh-CN" sz="2800" dirty="0"/>
              <a:t> </a:t>
            </a:r>
            <a:r>
              <a:rPr lang="en-US" altLang="zh-CN" sz="2800" i="1" dirty="0"/>
              <a:t>r</a:t>
            </a:r>
            <a:r>
              <a:rPr lang="en-US" altLang="zh-CN" sz="2800" dirty="0"/>
              <a:t>-1</a:t>
            </a:r>
          </a:p>
          <a:p>
            <a:pPr marL="0" indent="0">
              <a:buNone/>
            </a:pPr>
            <a:r>
              <a:rPr lang="en-US" altLang="zh-CN" sz="2800" dirty="0"/>
              <a:t>		</a:t>
            </a:r>
            <a:r>
              <a:rPr lang="en-US" altLang="zh-CN" sz="2800" dirty="0">
                <a:solidFill>
                  <a:srgbClr val="0000FF"/>
                </a:solidFill>
              </a:rPr>
              <a:t>IF</a:t>
            </a:r>
            <a:r>
              <a:rPr lang="en-US" altLang="zh-CN" sz="2800" dirty="0"/>
              <a:t> </a:t>
            </a:r>
            <a:r>
              <a:rPr lang="en-US" altLang="zh-CN" sz="2800" i="1" dirty="0"/>
              <a:t>A</a:t>
            </a:r>
            <a:r>
              <a:rPr lang="en-US" altLang="zh-CN" sz="2800" dirty="0"/>
              <a:t>[ </a:t>
            </a:r>
            <a:r>
              <a:rPr lang="en-US" altLang="zh-CN" sz="2800" i="1" dirty="0"/>
              <a:t>j</a:t>
            </a:r>
            <a:r>
              <a:rPr lang="en-US" altLang="zh-CN" sz="2800" dirty="0"/>
              <a:t>] ≤ </a:t>
            </a:r>
            <a:r>
              <a:rPr lang="en-US" altLang="zh-CN" sz="2800" i="1" dirty="0"/>
              <a:t>x</a:t>
            </a:r>
          </a:p>
          <a:p>
            <a:pPr marL="0" indent="0">
              <a:buNone/>
            </a:pPr>
            <a:r>
              <a:rPr lang="en-US" altLang="zh-CN" sz="2800" dirty="0"/>
              <a:t>			</a:t>
            </a:r>
            <a:r>
              <a:rPr lang="en-US" altLang="zh-CN" sz="2800" dirty="0">
                <a:solidFill>
                  <a:srgbClr val="0000FF"/>
                </a:solidFill>
              </a:rPr>
              <a:t>THEN </a:t>
            </a:r>
            <a:r>
              <a:rPr lang="en-US" altLang="zh-CN" sz="2800" i="1" dirty="0" err="1"/>
              <a:t>i</a:t>
            </a:r>
            <a:r>
              <a:rPr lang="en-US" altLang="zh-CN" sz="2800" i="1" dirty="0"/>
              <a:t> </a:t>
            </a:r>
            <a:r>
              <a:rPr lang="en-US" altLang="zh-CN" sz="2800" dirty="0"/>
              <a:t>← </a:t>
            </a:r>
            <a:r>
              <a:rPr lang="en-US" altLang="zh-CN" sz="2800" i="1" dirty="0" err="1"/>
              <a:t>i</a:t>
            </a:r>
            <a:r>
              <a:rPr lang="en-US" altLang="zh-CN" sz="2800" i="1" dirty="0"/>
              <a:t> </a:t>
            </a:r>
            <a:r>
              <a:rPr lang="en-US" altLang="zh-CN" sz="2800" dirty="0"/>
              <a:t>+ 1</a:t>
            </a:r>
          </a:p>
          <a:p>
            <a:pPr marL="0" indent="0">
              <a:buNone/>
            </a:pPr>
            <a:r>
              <a:rPr lang="en-US" altLang="zh-CN" sz="2800" dirty="0"/>
              <a:t>				  exchange </a:t>
            </a:r>
            <a:r>
              <a:rPr lang="en-US" altLang="zh-CN" sz="2800" i="1" dirty="0"/>
              <a:t>A</a:t>
            </a:r>
            <a:r>
              <a:rPr lang="en-US" altLang="zh-CN" sz="2800" dirty="0"/>
              <a:t>[</a:t>
            </a:r>
            <a:r>
              <a:rPr lang="en-US" altLang="zh-CN" sz="2800" i="1" dirty="0" err="1"/>
              <a:t>i</a:t>
            </a:r>
            <a:r>
              <a:rPr lang="en-US" altLang="zh-CN" sz="2800" dirty="0"/>
              <a:t>] ↔ </a:t>
            </a:r>
            <a:r>
              <a:rPr lang="en-US" altLang="zh-CN" sz="2800" i="1" dirty="0"/>
              <a:t>A</a:t>
            </a:r>
            <a:r>
              <a:rPr lang="en-US" altLang="zh-CN" sz="2800" dirty="0"/>
              <a:t>[ </a:t>
            </a:r>
            <a:r>
              <a:rPr lang="en-US" altLang="zh-CN" sz="2800" i="1" dirty="0"/>
              <a:t>j</a:t>
            </a:r>
            <a:r>
              <a:rPr lang="en-US" altLang="zh-CN" sz="2800" dirty="0"/>
              <a:t>]</a:t>
            </a:r>
          </a:p>
          <a:p>
            <a:pPr marL="0" indent="0">
              <a:buNone/>
            </a:pPr>
            <a:r>
              <a:rPr lang="en-US" altLang="zh-CN" sz="2800" dirty="0"/>
              <a:t>	exchange </a:t>
            </a:r>
            <a:r>
              <a:rPr lang="en-US" altLang="zh-CN" sz="2800" i="1" dirty="0"/>
              <a:t>A</a:t>
            </a:r>
            <a:r>
              <a:rPr lang="en-US" altLang="zh-CN" sz="2800" dirty="0"/>
              <a:t>[</a:t>
            </a:r>
            <a:r>
              <a:rPr lang="en-US" altLang="zh-CN" sz="2800" i="1" dirty="0"/>
              <a:t>i</a:t>
            </a:r>
            <a:r>
              <a:rPr lang="en-US" altLang="zh-CN" sz="2800" dirty="0"/>
              <a:t>+1] ↔ </a:t>
            </a:r>
            <a:r>
              <a:rPr lang="en-US" altLang="zh-CN" sz="2800" i="1" dirty="0"/>
              <a:t>A</a:t>
            </a:r>
            <a:r>
              <a:rPr lang="en-US" altLang="zh-CN" sz="2800" dirty="0"/>
              <a:t>[</a:t>
            </a:r>
            <a:r>
              <a:rPr lang="en-US" altLang="zh-CN" sz="2800" i="1" dirty="0"/>
              <a:t>r</a:t>
            </a:r>
            <a:r>
              <a:rPr lang="en-US" altLang="zh-CN" sz="2800" dirty="0"/>
              <a:t>]</a:t>
            </a:r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>
                <a:solidFill>
                  <a:srgbClr val="0000FF"/>
                </a:solidFill>
              </a:rPr>
              <a:t>RETURN</a:t>
            </a:r>
            <a:r>
              <a:rPr lang="en-US" altLang="zh-CN" sz="2800" dirty="0"/>
              <a:t> </a:t>
            </a:r>
            <a:r>
              <a:rPr lang="en-US" altLang="zh-CN" sz="2800" i="1" dirty="0"/>
              <a:t>i+1</a:t>
            </a:r>
            <a:endParaRPr lang="en-US" altLang="zh-CN" sz="2800" dirty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923643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>
              <a:latin typeface="Arial" charset="0"/>
              <a:cs typeface="Arial" charset="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>
                <a:solidFill>
                  <a:schemeClr val="tx1"/>
                </a:solidFill>
              </a:rPr>
              <a:t>Sorting the last sub-list, we arrive at an ordered list</a:t>
            </a:r>
          </a:p>
        </p:txBody>
      </p:sp>
      <p:pic>
        <p:nvPicPr>
          <p:cNvPr id="66564" name="Picture 4" descr="qs4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41663"/>
            <a:ext cx="6872287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437675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The Memory Requirement</a:t>
            </a:r>
            <a:endParaRPr lang="en-US" altLang="zh-CN" dirty="0">
              <a:latin typeface="Arial" charset="0"/>
              <a:cs typeface="Arial" charset="0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>
                <a:solidFill>
                  <a:schemeClr val="tx1"/>
                </a:solidFill>
              </a:rPr>
              <a:t>The additional memory required is O(log 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pPr marL="342900" lvl="1" indent="-342900" algn="just">
              <a:buFont typeface="Arial" pitchFamily="34" charset="0"/>
              <a:buChar char="•"/>
            </a:pPr>
            <a:endParaRPr lang="en-US" altLang="zh-CN" sz="3200" dirty="0">
              <a:solidFill>
                <a:schemeClr val="tx1"/>
              </a:solidFill>
            </a:endParaRPr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tx1"/>
                </a:solidFill>
              </a:rPr>
              <a:t>Each recursive function call places its local variables, parameters, etc., on a stack</a:t>
            </a:r>
          </a:p>
          <a:p>
            <a:pPr lvl="1" algn="just"/>
            <a:endParaRPr lang="en-US" altLang="zh-CN" dirty="0">
              <a:solidFill>
                <a:schemeClr val="tx1"/>
              </a:solidFill>
            </a:endParaRPr>
          </a:p>
          <a:p>
            <a:pPr lvl="1" algn="just"/>
            <a:r>
              <a:rPr lang="en-US" altLang="zh-CN" dirty="0">
                <a:solidFill>
                  <a:schemeClr val="tx1"/>
                </a:solidFill>
              </a:rPr>
              <a:t>The depth of the recursion tree is O(log 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pPr lvl="1" algn="just"/>
            <a:endParaRPr lang="en-US" altLang="zh-CN" dirty="0">
              <a:solidFill>
                <a:schemeClr val="tx1"/>
              </a:solidFill>
            </a:endParaRPr>
          </a:p>
          <a:p>
            <a:pPr lvl="1" algn="just"/>
            <a:r>
              <a:rPr lang="en-US" altLang="zh-CN" dirty="0">
                <a:solidFill>
                  <a:schemeClr val="tx1"/>
                </a:solidFill>
              </a:rPr>
              <a:t>Unfortunately, if the run time is O(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baseline="3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), the memory use is O(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pPr lvl="2"/>
            <a:endParaRPr lang="en-US" altLang="zh-CN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20839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Run Time Summery </a:t>
            </a:r>
            <a:endParaRPr lang="en-US" altLang="zh-CN" dirty="0">
              <a:latin typeface="Arial" charset="0"/>
              <a:cs typeface="Arial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>
                <a:solidFill>
                  <a:schemeClr val="tx1"/>
                </a:solidFill>
              </a:rPr>
              <a:t>To summarize all three O(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 log 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) algorithms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344909"/>
              </p:ext>
            </p:extLst>
          </p:nvPr>
        </p:nvGraphicFramePr>
        <p:xfrm>
          <a:off x="782960" y="2572322"/>
          <a:ext cx="7461448" cy="2584870"/>
        </p:xfrm>
        <a:graphic>
          <a:graphicData uri="http://schemas.openxmlformats.org/drawingml/2006/table">
            <a:tbl>
              <a:tblPr/>
              <a:tblGrid>
                <a:gridCol w="1967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5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9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58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430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Arial" charset="0"/>
                        </a:rPr>
                        <a:t>Average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Arial" charset="0"/>
                        </a:rPr>
                        <a:t>Run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Arial" charset="0"/>
                        </a:rPr>
                        <a:t>Worst-case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Arial" charset="0"/>
                        </a:rPr>
                        <a:t>Run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Arial" charset="0"/>
                        </a:rPr>
                        <a:t>Average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Arial" charset="0"/>
                        </a:rPr>
                        <a:t>Memory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Arial" charset="0"/>
                        </a:rPr>
                        <a:t>Worst-case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Arial" charset="0"/>
                        </a:rPr>
                        <a:t>Memory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Arial" charset="0"/>
                        </a:rPr>
                        <a:t>Heap Sort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O(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log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 </a:t>
                      </a:r>
                      <a:endParaRPr kumimoji="0" lang="en-CA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O(1)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 </a:t>
                      </a:r>
                      <a:endParaRPr kumimoji="0" lang="en-CA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Arial" charset="0"/>
                        </a:rPr>
                        <a:t>Merge Sort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O(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log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 </a:t>
                      </a:r>
                      <a:endParaRPr kumimoji="0" lang="en-CA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O(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  <a:endParaRPr kumimoji="0" lang="en-CA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Arial" charset="0"/>
                        </a:rPr>
                        <a:t>Quick Sort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O(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log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 </a:t>
                      </a:r>
                      <a:endParaRPr kumimoji="0" lang="en-CA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O(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  <a:endParaRPr kumimoji="0" lang="en-CA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O(log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 </a:t>
                      </a:r>
                      <a:endParaRPr kumimoji="0" lang="en-CA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O(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  <a:endParaRPr kumimoji="0" lang="en-CA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67230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733800" y="1316420"/>
            <a:ext cx="4953000" cy="1416269"/>
          </a:xfrm>
        </p:spPr>
        <p:txBody>
          <a:bodyPr>
            <a:normAutofit/>
          </a:bodyPr>
          <a:lstStyle/>
          <a:p>
            <a:r>
              <a:rPr lang="zh-CN" altLang="en-US" sz="1600" b="1" dirty="0"/>
              <a:t>算法分析课程组</a:t>
            </a:r>
            <a:endParaRPr lang="en-US" altLang="zh-CN" sz="1600" b="1" dirty="0"/>
          </a:p>
          <a:p>
            <a:r>
              <a:rPr lang="zh-CN" altLang="en-US" sz="1600" b="1" dirty="0"/>
              <a:t>重庆大学计算机学院 </a:t>
            </a:r>
            <a:endParaRPr lang="en-US" altLang="zh-CN" sz="1600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3284984"/>
            <a:ext cx="7239000" cy="1440160"/>
          </a:xfrm>
        </p:spPr>
        <p:txBody>
          <a:bodyPr>
            <a:normAutofit/>
          </a:bodyPr>
          <a:lstStyle/>
          <a:p>
            <a:r>
              <a:rPr lang="en-US" altLang="zh-CN" sz="8000" b="0" dirty="0">
                <a:solidFill>
                  <a:prstClr val="white"/>
                </a:solidFill>
              </a:rPr>
              <a:t>End of Section.</a:t>
            </a:r>
            <a:endParaRPr lang="zh-CN" sz="6000" dirty="0">
              <a:solidFill>
                <a:srgbClr val="FFFF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7799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1" name="Picture 17" descr=" 61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73" y="4257426"/>
            <a:ext cx="7488832" cy="1322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4" name="Rectangle 2" descr=" 819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tx1"/>
                </a:solidFill>
                <a:ea typeface="宋体" charset="-122"/>
              </a:rPr>
              <a:t>A Simple Implementation – PARTITION</a:t>
            </a:r>
            <a:endParaRPr lang="en-US" altLang="zh-CN" sz="36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pic>
        <p:nvPicPr>
          <p:cNvPr id="20" name="Picture 5" descr="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31453"/>
            <a:ext cx="7551738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3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罗辛_第七章_快速排序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灰度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2.xml><?xml version="1.0" encoding="utf-8"?>
<a:themeOverride xmlns:a="http://schemas.openxmlformats.org/drawingml/2006/main">
  <a:clrScheme name="灰度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3.xml><?xml version="1.0" encoding="utf-8"?>
<a:themeOverride xmlns:a="http://schemas.openxmlformats.org/drawingml/2006/main">
  <a:clrScheme name="灰度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2868</Words>
  <Application>Microsoft Office PowerPoint</Application>
  <PresentationFormat>全屏显示(4:3)</PresentationFormat>
  <Paragraphs>448</Paragraphs>
  <Slides>83</Slides>
  <Notes>78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92" baseType="lpstr">
      <vt:lpstr>Arial Unicode MS</vt:lpstr>
      <vt:lpstr>华文楷体</vt:lpstr>
      <vt:lpstr>Arial</vt:lpstr>
      <vt:lpstr>Calibri</vt:lpstr>
      <vt:lpstr>Cambria Math</vt:lpstr>
      <vt:lpstr>Courier New</vt:lpstr>
      <vt:lpstr>Symbol</vt:lpstr>
      <vt:lpstr>Times New Roman</vt:lpstr>
      <vt:lpstr>罗辛_第七章_快速排序</vt:lpstr>
      <vt:lpstr>Algorithm Analysis &amp; Design  Introduction to Algorithm</vt:lpstr>
      <vt:lpstr>Chapter 7: Quick Sort</vt:lpstr>
      <vt:lpstr>Outline</vt:lpstr>
      <vt:lpstr>7.1 Basic Quick Sort</vt:lpstr>
      <vt:lpstr>QUICK SORT</vt:lpstr>
      <vt:lpstr>QUICK SORT</vt:lpstr>
      <vt:lpstr>QUICK SORT</vt:lpstr>
      <vt:lpstr>A Simple Implementation – PARTITION</vt:lpstr>
      <vt:lpstr>A Simple Implementation – PARTITION</vt:lpstr>
      <vt:lpstr>A Simple Implementation – PARTITION</vt:lpstr>
      <vt:lpstr>A Simple Implementation – PARTITION</vt:lpstr>
      <vt:lpstr>A Simple Implementation – PARTITION</vt:lpstr>
      <vt:lpstr>A Simple Implementation – PARTITION</vt:lpstr>
      <vt:lpstr>A Simple Implementation – PARTITION</vt:lpstr>
      <vt:lpstr>A Simple Implementation – PARTITION</vt:lpstr>
      <vt:lpstr>A Simple Implementation – PARTITION</vt:lpstr>
      <vt:lpstr>A Simple Implementation – PARTITION</vt:lpstr>
      <vt:lpstr>A Simple Implementation – PARTITION</vt:lpstr>
      <vt:lpstr>A Simple Implementation – PARTITION</vt:lpstr>
      <vt:lpstr>A Simple Implementation – PARTITION</vt:lpstr>
      <vt:lpstr>A Simple Implementation – PARTITION</vt:lpstr>
      <vt:lpstr>A Simple Implementation – PARTITION</vt:lpstr>
      <vt:lpstr>A Simple Implementation – PARTITION</vt:lpstr>
      <vt:lpstr>A Simple Implementation – PARTITION</vt:lpstr>
      <vt:lpstr>A Simple Implementation – QUICKSORT</vt:lpstr>
      <vt:lpstr>Run-time Analysis</vt:lpstr>
      <vt:lpstr>Recursive Tree of the Best Case</vt:lpstr>
      <vt:lpstr>Recursive Tree of the Best Case</vt:lpstr>
      <vt:lpstr>Worst-case Scenario</vt:lpstr>
      <vt:lpstr>Recursive Tree of the Worst Case</vt:lpstr>
      <vt:lpstr>Recursive Tree of the Balanced Case</vt:lpstr>
      <vt:lpstr>Recursive Tree of the Balanced Case</vt:lpstr>
      <vt:lpstr>7.2 Improving Quick Sort with Medians</vt:lpstr>
      <vt:lpstr>Alternate Strategy</vt:lpstr>
      <vt:lpstr>Choose the Median-of-Three</vt:lpstr>
      <vt:lpstr>Choose the Median-of-Three</vt:lpstr>
      <vt:lpstr>Choose the Median-of-Three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The Memory Requirement</vt:lpstr>
      <vt:lpstr>Run Time Summery </vt:lpstr>
      <vt:lpstr>End of Section.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2012-02-10T01:00:01Z</dcterms:created>
  <dcterms:modified xsi:type="dcterms:W3CDTF">2020-03-16T09:45:22Z</dcterms:modified>
</cp:coreProperties>
</file>